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webextensions/webextension1.xml" ContentType="application/vnd.ms-office.webextension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webextensions/taskpanes.xml" ContentType="application/vnd.ms-office.webextensiontaskpane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20" r:id="rId2"/>
    <p:sldId id="321" r:id="rId3"/>
    <p:sldId id="372" r:id="rId4"/>
    <p:sldId id="37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91" r:id="rId22"/>
    <p:sldId id="392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3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370" r:id="rId52"/>
    <p:sldId id="421" r:id="rId53"/>
    <p:sldId id="420" r:id="rId54"/>
  </p:sldIdLst>
  <p:sldSz cx="12192000" cy="6858000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Lato" panose="020F0502020204030203" pitchFamily="34" charset="0"/>
      <p:regular r:id="rId61"/>
      <p:bold r:id="rId62"/>
      <p:italic r:id="rId63"/>
      <p:boldItalic r:id="rId64"/>
    </p:embeddedFont>
    <p:embeddedFont>
      <p:font typeface="Lato Light" panose="020F0502020204030203" pitchFamily="34" charset="0"/>
      <p:regular r:id="rId65"/>
      <p:italic r:id="rId66"/>
    </p:embeddedFont>
    <p:embeddedFont>
      <p:font typeface="Muli" panose="02000503000000000000" pitchFamily="2" charset="77"/>
      <p:regular r:id="rId67"/>
      <p:bold r:id="rId68"/>
      <p:italic r:id="rId69"/>
      <p:boldItalic r:id="rId70"/>
    </p:embeddedFont>
    <p:embeddedFont>
      <p:font typeface="OpenDyslexicAlta" pitchFamily="2" charset="77"/>
      <p:regular r:id="rId71"/>
      <p:bold r:id="rId72"/>
      <p:italic r:id="rId73"/>
      <p:boldItalic r:id="rId7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7957D5"/>
    <a:srgbClr val="3273DC"/>
    <a:srgbClr val="23D160"/>
    <a:srgbClr val="F337C7"/>
    <a:srgbClr val="EB9E30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12C8AF-067C-415F-854C-36CAD8E043CC}" v="29" dt="2020-03-31T10:55:19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0765" autoAdjust="0"/>
  </p:normalViewPr>
  <p:slideViewPr>
    <p:cSldViewPr snapToGrid="0" snapToObjects="1">
      <p:cViewPr varScale="1">
        <p:scale>
          <a:sx n="109" d="100"/>
          <a:sy n="109" d="100"/>
        </p:scale>
        <p:origin x="1072" y="17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74" Type="http://schemas.openxmlformats.org/officeDocument/2006/relationships/font" Target="fonts/font18.fntdata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82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6.fntdata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presProps" Target="presProps.xml"/><Relationship Id="rId83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78" Type="http://schemas.openxmlformats.org/officeDocument/2006/relationships/tableStyles" Target="tableStyles.xml"/><Relationship Id="rId8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212C8AF-067C-415F-854C-36CAD8E043CC}"/>
    <pc:docChg chg="modSld">
      <pc:chgData name="" userId="" providerId="" clId="Web-{3212C8AF-067C-415F-854C-36CAD8E043CC}" dt="2020-03-31T10:55:17.854" v="25" actId="20577"/>
      <pc:docMkLst>
        <pc:docMk/>
      </pc:docMkLst>
      <pc:sldChg chg="modSp">
        <pc:chgData name="" userId="" providerId="" clId="Web-{3212C8AF-067C-415F-854C-36CAD8E043CC}" dt="2020-03-31T10:55:14.697" v="23" actId="20577"/>
        <pc:sldMkLst>
          <pc:docMk/>
          <pc:sldMk cId="1768254788" sldId="410"/>
        </pc:sldMkLst>
        <pc:spChg chg="mod">
          <ac:chgData name="" userId="" providerId="" clId="Web-{3212C8AF-067C-415F-854C-36CAD8E043CC}" dt="2020-03-31T10:55:14.697" v="23" actId="20577"/>
          <ac:spMkLst>
            <pc:docMk/>
            <pc:sldMk cId="1768254788" sldId="410"/>
            <ac:spMk id="3" creationId="{AF491D1F-0097-3F4A-B04E-14B5096ADCAB}"/>
          </ac:spMkLst>
        </pc:spChg>
      </pc:sldChg>
      <pc:sldChg chg="modSp">
        <pc:chgData name="" userId="" providerId="" clId="Web-{3212C8AF-067C-415F-854C-36CAD8E043CC}" dt="2020-03-31T10:55:07.871" v="19" actId="20577"/>
        <pc:sldMkLst>
          <pc:docMk/>
          <pc:sldMk cId="1511486550" sldId="411"/>
        </pc:sldMkLst>
        <pc:spChg chg="mod">
          <ac:chgData name="" userId="" providerId="" clId="Web-{3212C8AF-067C-415F-854C-36CAD8E043CC}" dt="2020-03-31T10:55:07.871" v="19" actId="20577"/>
          <ac:spMkLst>
            <pc:docMk/>
            <pc:sldMk cId="1511486550" sldId="411"/>
            <ac:spMk id="3" creationId="{AF491D1F-0097-3F4A-B04E-14B5096ADC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001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133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63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83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418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611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585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08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28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9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3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804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232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26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014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760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063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71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956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2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292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01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232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108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287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0710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5909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4511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502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227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22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8719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5480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3939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900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1879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7742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9050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6211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189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4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9007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62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87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87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58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7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11/10/2022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Stage 6 </a:t>
            </a:r>
            <a:br>
              <a:rPr lang="en-GB" dirty="0"/>
            </a:br>
            <a:r>
              <a:rPr lang="en-GB" dirty="0"/>
              <a:t>Autumn Block 5: Measurement: Converting Units</a:t>
            </a:r>
          </a:p>
          <a:p>
            <a:r>
              <a:rPr lang="en-GB" dirty="0"/>
              <a:t>Lesson 1: To be able to identify, read and write metric measurements for length, mass and capacity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5 – Converting Units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Autumn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212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b="1" dirty="0">
                <a:solidFill>
                  <a:schemeClr val="bg1"/>
                </a:solidFill>
                <a:latin typeface="Muli" panose="02000503000000000000" pitchFamily="2" charset="77"/>
              </a:rPr>
              <a:t>QKVMOHV</a:t>
            </a: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mass or weight?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8EC274-BEB5-074C-9040-951918C5F743}"/>
              </a:ext>
            </a:extLst>
          </p:cNvPr>
          <p:cNvSpPr/>
          <p:nvPr/>
        </p:nvSpPr>
        <p:spPr>
          <a:xfrm>
            <a:off x="721813" y="2775226"/>
            <a:ext cx="10748373" cy="6537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g / kg (maybe pounds or ounces too)</a:t>
            </a:r>
          </a:p>
        </p:txBody>
      </p:sp>
    </p:spTree>
    <p:extLst>
      <p:ext uri="{BB962C8B-B14F-4D97-AF65-F5344CB8AC3E}">
        <p14:creationId xmlns:p14="http://schemas.microsoft.com/office/powerpoint/2010/main" val="357763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capacity or volume?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3885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capacity or volume?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899C08B-46C2-7F4C-8345-BA388871526A}"/>
              </a:ext>
            </a:extLst>
          </p:cNvPr>
          <p:cNvSpPr/>
          <p:nvPr/>
        </p:nvSpPr>
        <p:spPr>
          <a:xfrm>
            <a:off x="721813" y="2775226"/>
            <a:ext cx="10748373" cy="6537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ml / l (maybe cups / fluid ounces too)</a:t>
            </a:r>
          </a:p>
        </p:txBody>
      </p:sp>
    </p:spTree>
    <p:extLst>
      <p:ext uri="{BB962C8B-B14F-4D97-AF65-F5344CB8AC3E}">
        <p14:creationId xmlns:p14="http://schemas.microsoft.com/office/powerpoint/2010/main" val="328662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long road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km or miles</a:t>
            </a:r>
          </a:p>
        </p:txBody>
      </p:sp>
    </p:spTree>
    <p:extLst>
      <p:ext uri="{BB962C8B-B14F-4D97-AF65-F5344CB8AC3E}">
        <p14:creationId xmlns:p14="http://schemas.microsoft.com/office/powerpoint/2010/main" val="1297426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long road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km or miles</a:t>
            </a:r>
          </a:p>
        </p:txBody>
      </p:sp>
    </p:spTree>
    <p:extLst>
      <p:ext uri="{BB962C8B-B14F-4D97-AF65-F5344CB8AC3E}">
        <p14:creationId xmlns:p14="http://schemas.microsoft.com/office/powerpoint/2010/main" val="1227522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sprint race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792422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sprint race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87125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tiger’s weight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5790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tiger’s weight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108438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length of a snake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693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400" dirty="0"/>
              <a:t>I can identify, read and write metric measurements for length, mass and capacity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400" dirty="0"/>
              <a:t>I can explain my reasoning when identifying, reading and writing metric measurements for length, mass and capacity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length of a snake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 or cm</a:t>
            </a:r>
          </a:p>
        </p:txBody>
      </p:sp>
    </p:spTree>
    <p:extLst>
      <p:ext uri="{BB962C8B-B14F-4D97-AF65-F5344CB8AC3E}">
        <p14:creationId xmlns:p14="http://schemas.microsoft.com/office/powerpoint/2010/main" val="4043387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tank’s mass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0908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tank’s mass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3860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1462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length of an eye lash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64117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length of an eye lash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1437530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soccer field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72512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soccer field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 or yards</a:t>
            </a:r>
          </a:p>
        </p:txBody>
      </p:sp>
    </p:spTree>
    <p:extLst>
      <p:ext uri="{BB962C8B-B14F-4D97-AF65-F5344CB8AC3E}">
        <p14:creationId xmlns:p14="http://schemas.microsoft.com/office/powerpoint/2010/main" val="3923403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capacity of a teacup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7063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capacity of a teacup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574038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volume of juice in a glass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9003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721814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weight of a banana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F05E4C3-4C5E-7043-996A-CD02864F616A}"/>
              </a:ext>
            </a:extLst>
          </p:cNvPr>
          <p:cNvSpPr/>
          <p:nvPr/>
        </p:nvSpPr>
        <p:spPr>
          <a:xfrm>
            <a:off x="3503114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jug’s capacity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3479A3A-D06B-4045-B9CE-A78D8CE90943}"/>
              </a:ext>
            </a:extLst>
          </p:cNvPr>
          <p:cNvSpPr/>
          <p:nvPr/>
        </p:nvSpPr>
        <p:spPr>
          <a:xfrm>
            <a:off x="6477001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cucumber’s weight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16AFD32-3683-F842-B718-EE825FBD4B49}"/>
              </a:ext>
            </a:extLst>
          </p:cNvPr>
          <p:cNvSpPr/>
          <p:nvPr/>
        </p:nvSpPr>
        <p:spPr>
          <a:xfrm>
            <a:off x="9258301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mass of a pan</a:t>
            </a: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volume of juice in a glass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2440970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721814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weight of a plane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F05E4C3-4C5E-7043-996A-CD02864F616A}"/>
              </a:ext>
            </a:extLst>
          </p:cNvPr>
          <p:cNvSpPr/>
          <p:nvPr/>
        </p:nvSpPr>
        <p:spPr>
          <a:xfrm>
            <a:off x="3503114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drink can’s capacity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3479A3A-D06B-4045-B9CE-A78D8CE90943}"/>
              </a:ext>
            </a:extLst>
          </p:cNvPr>
          <p:cNvSpPr/>
          <p:nvPr/>
        </p:nvSpPr>
        <p:spPr>
          <a:xfrm>
            <a:off x="6477001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long-distance race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16AFD32-3683-F842-B718-EE825FBD4B49}"/>
              </a:ext>
            </a:extLst>
          </p:cNvPr>
          <p:cNvSpPr/>
          <p:nvPr/>
        </p:nvSpPr>
        <p:spPr>
          <a:xfrm>
            <a:off x="9258301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of water in a pool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411B22-3C72-AA42-87D8-C031F7155414}"/>
              </a:ext>
            </a:extLst>
          </p:cNvPr>
          <p:cNvSpPr/>
          <p:nvPr/>
        </p:nvSpPr>
        <p:spPr>
          <a:xfrm>
            <a:off x="721813" y="2775226"/>
            <a:ext cx="10748373" cy="6537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957D5"/>
                </a:solidFill>
                <a:latin typeface="OpenDyslexicAlta" pitchFamily="2" charset="77"/>
              </a:rPr>
              <a:t>mm	cm	m	km	g	kg	ml	l	</a:t>
            </a:r>
            <a:r>
              <a:rPr lang="en-US" sz="2800" dirty="0" err="1">
                <a:solidFill>
                  <a:srgbClr val="7957D5"/>
                </a:solidFill>
                <a:latin typeface="OpenDyslexicAlta" pitchFamily="2" charset="77"/>
              </a:rPr>
              <a:t>tonnes</a:t>
            </a:r>
            <a:endParaRPr lang="en-US" sz="28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B364660-B694-AD43-9984-6A83CC8B648F}"/>
              </a:ext>
            </a:extLst>
          </p:cNvPr>
          <p:cNvSpPr/>
          <p:nvPr/>
        </p:nvSpPr>
        <p:spPr>
          <a:xfrm>
            <a:off x="1052012" y="4928911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EBC8C97-1AF0-084E-8D82-1313135BE3B2}"/>
              </a:ext>
            </a:extLst>
          </p:cNvPr>
          <p:cNvSpPr/>
          <p:nvPr/>
        </p:nvSpPr>
        <p:spPr>
          <a:xfrm>
            <a:off x="3833312" y="4928911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ml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D818AAD-E547-A349-A7E4-0C6B207E9387}"/>
              </a:ext>
            </a:extLst>
          </p:cNvPr>
          <p:cNvSpPr/>
          <p:nvPr/>
        </p:nvSpPr>
        <p:spPr>
          <a:xfrm>
            <a:off x="6807199" y="4928910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5B2A8F2-245D-5746-A06A-D9C644C0731F}"/>
              </a:ext>
            </a:extLst>
          </p:cNvPr>
          <p:cNvSpPr/>
          <p:nvPr/>
        </p:nvSpPr>
        <p:spPr>
          <a:xfrm>
            <a:off x="9588499" y="4928910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16720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721814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weight of a plane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F05E4C3-4C5E-7043-996A-CD02864F616A}"/>
              </a:ext>
            </a:extLst>
          </p:cNvPr>
          <p:cNvSpPr/>
          <p:nvPr/>
        </p:nvSpPr>
        <p:spPr>
          <a:xfrm>
            <a:off x="3503114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drink can’s capacity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3479A3A-D06B-4045-B9CE-A78D8CE90943}"/>
              </a:ext>
            </a:extLst>
          </p:cNvPr>
          <p:cNvSpPr/>
          <p:nvPr/>
        </p:nvSpPr>
        <p:spPr>
          <a:xfrm>
            <a:off x="6477001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long-distance race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16AFD32-3683-F842-B718-EE825FBD4B49}"/>
              </a:ext>
            </a:extLst>
          </p:cNvPr>
          <p:cNvSpPr/>
          <p:nvPr/>
        </p:nvSpPr>
        <p:spPr>
          <a:xfrm>
            <a:off x="9258301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of water in a pool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B364660-B694-AD43-9984-6A83CC8B648F}"/>
              </a:ext>
            </a:extLst>
          </p:cNvPr>
          <p:cNvSpPr/>
          <p:nvPr/>
        </p:nvSpPr>
        <p:spPr>
          <a:xfrm>
            <a:off x="1052012" y="4928911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3860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EBC8C97-1AF0-084E-8D82-1313135BE3B2}"/>
              </a:ext>
            </a:extLst>
          </p:cNvPr>
          <p:cNvSpPr/>
          <p:nvPr/>
        </p:nvSpPr>
        <p:spPr>
          <a:xfrm>
            <a:off x="3833312" y="4928911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ml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D818AAD-E547-A349-A7E4-0C6B207E9387}"/>
              </a:ext>
            </a:extLst>
          </p:cNvPr>
          <p:cNvSpPr/>
          <p:nvPr/>
        </p:nvSpPr>
        <p:spPr>
          <a:xfrm>
            <a:off x="6807199" y="4928910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5B2A8F2-245D-5746-A06A-D9C644C0731F}"/>
              </a:ext>
            </a:extLst>
          </p:cNvPr>
          <p:cNvSpPr/>
          <p:nvPr/>
        </p:nvSpPr>
        <p:spPr>
          <a:xfrm>
            <a:off x="9588499" y="4928910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4E63391-25DD-FF4E-92B7-3042A7DBD7B6}"/>
              </a:ext>
            </a:extLst>
          </p:cNvPr>
          <p:cNvSpPr/>
          <p:nvPr/>
        </p:nvSpPr>
        <p:spPr>
          <a:xfrm>
            <a:off x="721813" y="2775226"/>
            <a:ext cx="10748373" cy="6537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957D5"/>
                </a:solidFill>
                <a:latin typeface="OpenDyslexicAlta" pitchFamily="2" charset="77"/>
              </a:rPr>
              <a:t>mm	cm	m	km	g	kg	ml	l	</a:t>
            </a:r>
            <a:r>
              <a:rPr lang="en-US" sz="2800" dirty="0" err="1">
                <a:solidFill>
                  <a:srgbClr val="7957D5"/>
                </a:solidFill>
                <a:latin typeface="OpenDyslexicAlta" pitchFamily="2" charset="77"/>
              </a:rPr>
              <a:t>tonnes</a:t>
            </a:r>
            <a:endParaRPr lang="en-US" sz="28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7147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capacity of a regular jug?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ml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km</a:t>
            </a:r>
          </a:p>
        </p:txBody>
      </p:sp>
    </p:spTree>
    <p:extLst>
      <p:ext uri="{BB962C8B-B14F-4D97-AF65-F5344CB8AC3E}">
        <p14:creationId xmlns:p14="http://schemas.microsoft.com/office/powerpoint/2010/main" val="2972019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capacity of a regular jug?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ml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km</a:t>
            </a:r>
          </a:p>
        </p:txBody>
      </p:sp>
    </p:spTree>
    <p:extLst>
      <p:ext uri="{BB962C8B-B14F-4D97-AF65-F5344CB8AC3E}">
        <p14:creationId xmlns:p14="http://schemas.microsoft.com/office/powerpoint/2010/main" val="2044464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mass of a small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</a:t>
            </a:r>
            <a:r>
              <a:rPr lang="en-US" sz="2400" dirty="0" err="1">
                <a:solidFill>
                  <a:schemeClr val="tx1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km</a:t>
            </a:r>
          </a:p>
        </p:txBody>
      </p:sp>
    </p:spTree>
    <p:extLst>
      <p:ext uri="{BB962C8B-B14F-4D97-AF65-F5344CB8AC3E}">
        <p14:creationId xmlns:p14="http://schemas.microsoft.com/office/powerpoint/2010/main" val="1001288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mass of a small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</a:t>
            </a:r>
            <a:r>
              <a:rPr lang="en-US" sz="2400" dirty="0" err="1">
                <a:solidFill>
                  <a:schemeClr val="tx1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km</a:t>
            </a:r>
          </a:p>
        </p:txBody>
      </p:sp>
    </p:spTree>
    <p:extLst>
      <p:ext uri="{BB962C8B-B14F-4D97-AF65-F5344CB8AC3E}">
        <p14:creationId xmlns:p14="http://schemas.microsoft.com/office/powerpoint/2010/main" val="201060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 hockey stick?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0.1 km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mm</a:t>
            </a:r>
          </a:p>
        </p:txBody>
      </p:sp>
    </p:spTree>
    <p:extLst>
      <p:ext uri="{BB962C8B-B14F-4D97-AF65-F5344CB8AC3E}">
        <p14:creationId xmlns:p14="http://schemas.microsoft.com/office/powerpoint/2010/main" val="940129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 hockey stick?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0.1 km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mm</a:t>
            </a:r>
          </a:p>
        </p:txBody>
      </p:sp>
    </p:spTree>
    <p:extLst>
      <p:ext uri="{BB962C8B-B14F-4D97-AF65-F5344CB8AC3E}">
        <p14:creationId xmlns:p14="http://schemas.microsoft.com/office/powerpoint/2010/main" val="1167519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an Olympic swimming pool?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 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100 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km</a:t>
            </a:r>
          </a:p>
        </p:txBody>
      </p:sp>
    </p:spTree>
    <p:extLst>
      <p:ext uri="{BB962C8B-B14F-4D97-AF65-F5344CB8AC3E}">
        <p14:creationId xmlns:p14="http://schemas.microsoft.com/office/powerpoint/2010/main" val="105205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 jug’s capacity doesn’t belong as it is measured using millilitres or litres. Whereas the other objects will be measured using g or kg.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721814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weight of a banana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F05E4C3-4C5E-7043-996A-CD02864F616A}"/>
              </a:ext>
            </a:extLst>
          </p:cNvPr>
          <p:cNvSpPr/>
          <p:nvPr/>
        </p:nvSpPr>
        <p:spPr>
          <a:xfrm>
            <a:off x="3503114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jug’s capacity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3479A3A-D06B-4045-B9CE-A78D8CE90943}"/>
              </a:ext>
            </a:extLst>
          </p:cNvPr>
          <p:cNvSpPr/>
          <p:nvPr/>
        </p:nvSpPr>
        <p:spPr>
          <a:xfrm>
            <a:off x="6477001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cucumber’s weight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16AFD32-3683-F842-B718-EE825FBD4B49}"/>
              </a:ext>
            </a:extLst>
          </p:cNvPr>
          <p:cNvSpPr/>
          <p:nvPr/>
        </p:nvSpPr>
        <p:spPr>
          <a:xfrm>
            <a:off x="9258301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mass of a pan</a:t>
            </a:r>
          </a:p>
        </p:txBody>
      </p:sp>
    </p:spTree>
    <p:extLst>
      <p:ext uri="{BB962C8B-B14F-4D97-AF65-F5344CB8AC3E}">
        <p14:creationId xmlns:p14="http://schemas.microsoft.com/office/powerpoint/2010/main" val="18550969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an Olympic swimming pool?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 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100 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km</a:t>
            </a:r>
          </a:p>
        </p:txBody>
      </p:sp>
    </p:spTree>
    <p:extLst>
      <p:ext uri="{BB962C8B-B14F-4D97-AF65-F5344CB8AC3E}">
        <p14:creationId xmlns:p14="http://schemas.microsoft.com/office/powerpoint/2010/main" val="1280185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58" y="1970309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 golf club?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2200" dirty="0"/>
            </a:br>
            <a:r>
              <a:rPr lang="en-GB" sz="2200" dirty="0">
                <a:latin typeface="Muli"/>
              </a:rPr>
              <a:t>Which measurement is closest to the capacity of a teacup?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2200" dirty="0"/>
            </a:br>
            <a:endParaRPr lang="en-GB" sz="2200" dirty="0">
              <a:latin typeface="Muli"/>
            </a:endParaRPr>
          </a:p>
          <a:p>
            <a:pPr marL="0" indent="0">
              <a:buNone/>
            </a:pPr>
            <a:r>
              <a:rPr lang="en-GB" sz="2200" dirty="0">
                <a:latin typeface="Muli"/>
              </a:rPr>
              <a:t>Which measurement is closest to the length of an eyelash?</a:t>
            </a:r>
            <a:endParaRPr lang="en-GB" dirty="0">
              <a:latin typeface="Muli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2200" dirty="0"/>
            </a:br>
            <a:r>
              <a:rPr lang="en-GB" sz="2200" dirty="0"/>
              <a:t>Which measurement is closest to the mass of a large family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275288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2752887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ml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275288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110 cm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275288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73B12A5-1B58-C747-BC29-B2FDC324D509}"/>
              </a:ext>
            </a:extLst>
          </p:cNvPr>
          <p:cNvSpPr/>
          <p:nvPr/>
        </p:nvSpPr>
        <p:spPr>
          <a:xfrm>
            <a:off x="426151" y="3951262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BBD51AD-E2B1-3D42-9C01-3999CEABBEED}"/>
              </a:ext>
            </a:extLst>
          </p:cNvPr>
          <p:cNvSpPr/>
          <p:nvPr/>
        </p:nvSpPr>
        <p:spPr>
          <a:xfrm>
            <a:off x="3468756" y="3951263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250 ml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5E7DC94-D0D1-E747-AF90-9BC1FCCAF7B3}"/>
              </a:ext>
            </a:extLst>
          </p:cNvPr>
          <p:cNvSpPr/>
          <p:nvPr/>
        </p:nvSpPr>
        <p:spPr>
          <a:xfrm>
            <a:off x="6511361" y="3951262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1A7D788-5EED-A946-9DF4-61217A9449D5}"/>
              </a:ext>
            </a:extLst>
          </p:cNvPr>
          <p:cNvSpPr/>
          <p:nvPr/>
        </p:nvSpPr>
        <p:spPr>
          <a:xfrm>
            <a:off x="9550276" y="3951261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mm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2EE1C8A-7B96-5849-A66C-BC758B63F7A3}"/>
              </a:ext>
            </a:extLst>
          </p:cNvPr>
          <p:cNvSpPr/>
          <p:nvPr/>
        </p:nvSpPr>
        <p:spPr>
          <a:xfrm>
            <a:off x="426151" y="514963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mm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8FF88D9-4E3E-C44E-8A47-A0E2FDE2EFAE}"/>
              </a:ext>
            </a:extLst>
          </p:cNvPr>
          <p:cNvSpPr/>
          <p:nvPr/>
        </p:nvSpPr>
        <p:spPr>
          <a:xfrm>
            <a:off x="3468756" y="5149637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9415D42-8DB6-9742-A07A-3CD16C76CDA0}"/>
              </a:ext>
            </a:extLst>
          </p:cNvPr>
          <p:cNvSpPr/>
          <p:nvPr/>
        </p:nvSpPr>
        <p:spPr>
          <a:xfrm>
            <a:off x="6511361" y="514963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E515CF4-A576-174B-8292-2838CCD4254E}"/>
              </a:ext>
            </a:extLst>
          </p:cNvPr>
          <p:cNvSpPr/>
          <p:nvPr/>
        </p:nvSpPr>
        <p:spPr>
          <a:xfrm>
            <a:off x="9550276" y="514963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12 cm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AE089F3-5167-354A-B7C6-A969E2A1F305}"/>
              </a:ext>
            </a:extLst>
          </p:cNvPr>
          <p:cNvSpPr/>
          <p:nvPr/>
        </p:nvSpPr>
        <p:spPr>
          <a:xfrm>
            <a:off x="426151" y="6176964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cm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B0678C8-0C20-E64F-A839-13481324D217}"/>
              </a:ext>
            </a:extLst>
          </p:cNvPr>
          <p:cNvSpPr/>
          <p:nvPr/>
        </p:nvSpPr>
        <p:spPr>
          <a:xfrm>
            <a:off x="3468756" y="617696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ml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78998F5-529F-0148-902F-9565249F516B}"/>
              </a:ext>
            </a:extLst>
          </p:cNvPr>
          <p:cNvSpPr/>
          <p:nvPr/>
        </p:nvSpPr>
        <p:spPr>
          <a:xfrm>
            <a:off x="6511361" y="6176964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</a:t>
            </a:r>
            <a:r>
              <a:rPr lang="en-US" sz="2400" dirty="0" err="1">
                <a:solidFill>
                  <a:schemeClr val="tx1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F097004-02E8-214D-92A1-6EBABCD407D8}"/>
              </a:ext>
            </a:extLst>
          </p:cNvPr>
          <p:cNvSpPr/>
          <p:nvPr/>
        </p:nvSpPr>
        <p:spPr>
          <a:xfrm>
            <a:off x="9550276" y="6176963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</a:t>
            </a:r>
          </a:p>
        </p:txBody>
      </p:sp>
    </p:spTree>
    <p:extLst>
      <p:ext uri="{BB962C8B-B14F-4D97-AF65-F5344CB8AC3E}">
        <p14:creationId xmlns:p14="http://schemas.microsoft.com/office/powerpoint/2010/main" val="1768254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69" y="1970308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 golf club?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2200" dirty="0"/>
            </a:br>
            <a:r>
              <a:rPr lang="en-GB" sz="2200" dirty="0">
                <a:latin typeface="Muli"/>
              </a:rPr>
              <a:t>Which measurement is closest to the capacity of a teacup?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2200" dirty="0"/>
            </a:br>
            <a:r>
              <a:rPr lang="en-GB" sz="2200" dirty="0"/>
              <a:t>Which measurement is closest to the length of an eyelash?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2200" dirty="0"/>
            </a:br>
            <a:r>
              <a:rPr lang="en-GB" sz="2200" dirty="0"/>
              <a:t>Which measurement is closest to the mass of a large family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275288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2752887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ml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2752886"/>
            <a:ext cx="2211885" cy="542234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110 cm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275288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73B12A5-1B58-C747-BC29-B2FDC324D509}"/>
              </a:ext>
            </a:extLst>
          </p:cNvPr>
          <p:cNvSpPr/>
          <p:nvPr/>
        </p:nvSpPr>
        <p:spPr>
          <a:xfrm>
            <a:off x="426151" y="3951262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BBD51AD-E2B1-3D42-9C01-3999CEABBEED}"/>
              </a:ext>
            </a:extLst>
          </p:cNvPr>
          <p:cNvSpPr/>
          <p:nvPr/>
        </p:nvSpPr>
        <p:spPr>
          <a:xfrm>
            <a:off x="3468756" y="3951263"/>
            <a:ext cx="2211885" cy="542234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250 ml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5E7DC94-D0D1-E747-AF90-9BC1FCCAF7B3}"/>
              </a:ext>
            </a:extLst>
          </p:cNvPr>
          <p:cNvSpPr/>
          <p:nvPr/>
        </p:nvSpPr>
        <p:spPr>
          <a:xfrm>
            <a:off x="6511361" y="3951262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1A7D788-5EED-A946-9DF4-61217A9449D5}"/>
              </a:ext>
            </a:extLst>
          </p:cNvPr>
          <p:cNvSpPr/>
          <p:nvPr/>
        </p:nvSpPr>
        <p:spPr>
          <a:xfrm>
            <a:off x="9550276" y="3951261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mm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2EE1C8A-7B96-5849-A66C-BC758B63F7A3}"/>
              </a:ext>
            </a:extLst>
          </p:cNvPr>
          <p:cNvSpPr/>
          <p:nvPr/>
        </p:nvSpPr>
        <p:spPr>
          <a:xfrm>
            <a:off x="426151" y="5149636"/>
            <a:ext cx="2211885" cy="542234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mm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8FF88D9-4E3E-C44E-8A47-A0E2FDE2EFAE}"/>
              </a:ext>
            </a:extLst>
          </p:cNvPr>
          <p:cNvSpPr/>
          <p:nvPr/>
        </p:nvSpPr>
        <p:spPr>
          <a:xfrm>
            <a:off x="3468756" y="5149637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9415D42-8DB6-9742-A07A-3CD16C76CDA0}"/>
              </a:ext>
            </a:extLst>
          </p:cNvPr>
          <p:cNvSpPr/>
          <p:nvPr/>
        </p:nvSpPr>
        <p:spPr>
          <a:xfrm>
            <a:off x="6511361" y="514963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E515CF4-A576-174B-8292-2838CCD4254E}"/>
              </a:ext>
            </a:extLst>
          </p:cNvPr>
          <p:cNvSpPr/>
          <p:nvPr/>
        </p:nvSpPr>
        <p:spPr>
          <a:xfrm>
            <a:off x="9550276" y="514963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12 cm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AE089F3-5167-354A-B7C6-A969E2A1F305}"/>
              </a:ext>
            </a:extLst>
          </p:cNvPr>
          <p:cNvSpPr/>
          <p:nvPr/>
        </p:nvSpPr>
        <p:spPr>
          <a:xfrm>
            <a:off x="426151" y="6176964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cm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B0678C8-0C20-E64F-A839-13481324D217}"/>
              </a:ext>
            </a:extLst>
          </p:cNvPr>
          <p:cNvSpPr/>
          <p:nvPr/>
        </p:nvSpPr>
        <p:spPr>
          <a:xfrm>
            <a:off x="3468756" y="617696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ml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78998F5-529F-0148-902F-9565249F516B}"/>
              </a:ext>
            </a:extLst>
          </p:cNvPr>
          <p:cNvSpPr/>
          <p:nvPr/>
        </p:nvSpPr>
        <p:spPr>
          <a:xfrm>
            <a:off x="6511361" y="6176964"/>
            <a:ext cx="2211885" cy="542234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</a:t>
            </a:r>
            <a:r>
              <a:rPr lang="en-US" sz="2400" dirty="0" err="1">
                <a:solidFill>
                  <a:schemeClr val="tx1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F097004-02E8-214D-92A1-6EBABCD407D8}"/>
              </a:ext>
            </a:extLst>
          </p:cNvPr>
          <p:cNvSpPr/>
          <p:nvPr/>
        </p:nvSpPr>
        <p:spPr>
          <a:xfrm>
            <a:off x="9550276" y="6176963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</a:t>
            </a:r>
          </a:p>
        </p:txBody>
      </p:sp>
    </p:spTree>
    <p:extLst>
      <p:ext uri="{BB962C8B-B14F-4D97-AF65-F5344CB8AC3E}">
        <p14:creationId xmlns:p14="http://schemas.microsoft.com/office/powerpoint/2010/main" val="1511486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“You can’t measure the width of the classroom using mm.”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847033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468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“You can’t measure the width of the classroom using mm.”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Although it is easier to measure the classroom using m or cm, it is still possible to measure the classroom in mm.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0809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are saying how much they think the capacity of bottles are.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“A bottle holds 750 ml.”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“A bottle holds 2 l.”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Both of them could be correct.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how.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8547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are saying how much they think the capacity of bottles are.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“A bottle holds 750 ml.”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“A bottle holds 2 l.”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 might be thinking of a medium-sized bottle, holding juice or lemonade. Whereas, Jamal might be thinking of a larger bottle used for larger quantities of liquids.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545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350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 know that each yellow bucket holds 1.5 l of water. So, I can figure out the capacity of the pond, by imagining how many buckets would fill the pond.”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your own strategy for estimating the pond’s capacity.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AF97B-1B37-A247-983B-AAE5CC7741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994" y="2994991"/>
            <a:ext cx="4861340" cy="24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19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350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 know that each yellow bucket holds 1.5 l of water. So, I can figure out the capacity of the pond, by imagining how many buckets would fill the pond.”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Teacher / peer assessment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Perhaps easier using a more standard-sized container, such as regular sized barrels, cans or bottles.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AF97B-1B37-A247-983B-AAE5CC7741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994" y="2994991"/>
            <a:ext cx="4861340" cy="24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48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671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“I wonder how heavy the local supermarket building is…”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a strategy to get a reasonable estimate for James.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47C4C-5253-F54B-838A-E0BEE75DCA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165" y="2159967"/>
            <a:ext cx="3682654" cy="36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1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word to its definition.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F9B8E8D-0676-6547-B931-C4751C84873F}"/>
              </a:ext>
            </a:extLst>
          </p:cNvPr>
          <p:cNvSpPr/>
          <p:nvPr/>
        </p:nvSpPr>
        <p:spPr>
          <a:xfrm>
            <a:off x="838201" y="3556000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length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50CB27B-3777-264F-8E60-9C6B4DF7CCAA}"/>
              </a:ext>
            </a:extLst>
          </p:cNvPr>
          <p:cNvSpPr/>
          <p:nvPr/>
        </p:nvSpPr>
        <p:spPr>
          <a:xfrm>
            <a:off x="848510" y="2815122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capacity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0BD5356-C653-6B45-BE0D-E8C97D3CFC6D}"/>
              </a:ext>
            </a:extLst>
          </p:cNvPr>
          <p:cNvSpPr/>
          <p:nvPr/>
        </p:nvSpPr>
        <p:spPr>
          <a:xfrm>
            <a:off x="838200" y="4296878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mass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0BB10D-9CA3-9045-8DC5-6A6874279D5E}"/>
              </a:ext>
            </a:extLst>
          </p:cNvPr>
          <p:cNvSpPr/>
          <p:nvPr/>
        </p:nvSpPr>
        <p:spPr>
          <a:xfrm>
            <a:off x="838199" y="5037756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6DC141D-8C97-E143-BD32-E2CF665D1189}"/>
              </a:ext>
            </a:extLst>
          </p:cNvPr>
          <p:cNvSpPr/>
          <p:nvPr/>
        </p:nvSpPr>
        <p:spPr>
          <a:xfrm>
            <a:off x="3937001" y="3556000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 object’s weight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4F7CD13-7BDA-BC47-AA4E-F6FF02B5031D}"/>
              </a:ext>
            </a:extLst>
          </p:cNvPr>
          <p:cNvSpPr/>
          <p:nvPr/>
        </p:nvSpPr>
        <p:spPr>
          <a:xfrm>
            <a:off x="3947310" y="2815122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amount of liquid within a container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4B5A2DE-39A5-6749-97E1-FA90C3A2CFEA}"/>
              </a:ext>
            </a:extLst>
          </p:cNvPr>
          <p:cNvSpPr/>
          <p:nvPr/>
        </p:nvSpPr>
        <p:spPr>
          <a:xfrm>
            <a:off x="3937000" y="4296878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amount of liquid a container can hold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9452F3F-6C35-0F4B-91AF-675CE5B1066B}"/>
              </a:ext>
            </a:extLst>
          </p:cNvPr>
          <p:cNvSpPr/>
          <p:nvPr/>
        </p:nvSpPr>
        <p:spPr>
          <a:xfrm>
            <a:off x="3936999" y="5037756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 the amount an object measures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from one end to the other</a:t>
            </a:r>
          </a:p>
        </p:txBody>
      </p:sp>
    </p:spTree>
    <p:extLst>
      <p:ext uri="{BB962C8B-B14F-4D97-AF65-F5344CB8AC3E}">
        <p14:creationId xmlns:p14="http://schemas.microsoft.com/office/powerpoint/2010/main" val="40061220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842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“I wonder how heavy the local supermarket building is…”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e.g. Estimating how much a brick weighs, how many bricks there are per wall…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47C4C-5253-F54B-838A-E0BEE75DCA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165" y="2159967"/>
            <a:ext cx="3682654" cy="36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9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97365" y="2522606"/>
            <a:ext cx="32007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an average hive weighs 24 kg and ours weighs twice the average, then ours weighs a tonne.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There are 1,000 kg in a tonne.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If their hive is double 24 kg, then it is 48 kg. Much less than a tonne!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97365" y="2522606"/>
            <a:ext cx="32007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an average hive weighs 24 kg and ours weighs twice the average, then ours weighs a tonne.</a:t>
            </a:r>
          </a:p>
        </p:txBody>
      </p:sp>
    </p:spTree>
    <p:extLst>
      <p:ext uri="{BB962C8B-B14F-4D97-AF65-F5344CB8AC3E}">
        <p14:creationId xmlns:p14="http://schemas.microsoft.com/office/powerpoint/2010/main" val="15955690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400" dirty="0"/>
              <a:t>I can identify, read and write metric measurements for length, mass and capacity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400" dirty="0"/>
              <a:t>I can explain my reasoning when identifying, reading and writing metric measurements for length, mass and capacity</a:t>
            </a:r>
          </a:p>
        </p:txBody>
      </p:sp>
    </p:spTree>
    <p:extLst>
      <p:ext uri="{BB962C8B-B14F-4D97-AF65-F5344CB8AC3E}">
        <p14:creationId xmlns:p14="http://schemas.microsoft.com/office/powerpoint/2010/main" val="292850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word to its definition.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F9B8E8D-0676-6547-B931-C4751C84873F}"/>
              </a:ext>
            </a:extLst>
          </p:cNvPr>
          <p:cNvSpPr/>
          <p:nvPr/>
        </p:nvSpPr>
        <p:spPr>
          <a:xfrm>
            <a:off x="838201" y="3556000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length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50CB27B-3777-264F-8E60-9C6B4DF7CCAA}"/>
              </a:ext>
            </a:extLst>
          </p:cNvPr>
          <p:cNvSpPr/>
          <p:nvPr/>
        </p:nvSpPr>
        <p:spPr>
          <a:xfrm>
            <a:off x="848510" y="2815122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capacity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0BD5356-C653-6B45-BE0D-E8C97D3CFC6D}"/>
              </a:ext>
            </a:extLst>
          </p:cNvPr>
          <p:cNvSpPr/>
          <p:nvPr/>
        </p:nvSpPr>
        <p:spPr>
          <a:xfrm>
            <a:off x="838200" y="4296878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mass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0BB10D-9CA3-9045-8DC5-6A6874279D5E}"/>
              </a:ext>
            </a:extLst>
          </p:cNvPr>
          <p:cNvSpPr/>
          <p:nvPr/>
        </p:nvSpPr>
        <p:spPr>
          <a:xfrm>
            <a:off x="838199" y="5037756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6DC141D-8C97-E143-BD32-E2CF665D1189}"/>
              </a:ext>
            </a:extLst>
          </p:cNvPr>
          <p:cNvSpPr/>
          <p:nvPr/>
        </p:nvSpPr>
        <p:spPr>
          <a:xfrm>
            <a:off x="3937001" y="3556000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 object’s weight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4F7CD13-7BDA-BC47-AA4E-F6FF02B5031D}"/>
              </a:ext>
            </a:extLst>
          </p:cNvPr>
          <p:cNvSpPr/>
          <p:nvPr/>
        </p:nvSpPr>
        <p:spPr>
          <a:xfrm>
            <a:off x="3947310" y="2815122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amount of liquid within a container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4B5A2DE-39A5-6749-97E1-FA90C3A2CFEA}"/>
              </a:ext>
            </a:extLst>
          </p:cNvPr>
          <p:cNvSpPr/>
          <p:nvPr/>
        </p:nvSpPr>
        <p:spPr>
          <a:xfrm>
            <a:off x="3937000" y="4296878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amount of liquid a container can hold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9452F3F-6C35-0F4B-91AF-675CE5B1066B}"/>
              </a:ext>
            </a:extLst>
          </p:cNvPr>
          <p:cNvSpPr/>
          <p:nvPr/>
        </p:nvSpPr>
        <p:spPr>
          <a:xfrm>
            <a:off x="3936999" y="5037756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 the amount an object measures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from one end to the other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DD6AFD-383C-AD40-AAA4-8C250CEBE990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486810" y="3139127"/>
            <a:ext cx="1450189" cy="14593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77793D-B4F7-9F49-B864-450B2F312BE2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486810" y="3896139"/>
            <a:ext cx="1450189" cy="14656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B5DBAB-7103-E24E-87EF-9EF4DAC789D8}"/>
              </a:ext>
            </a:extLst>
          </p:cNvPr>
          <p:cNvCxnSpPr>
            <a:cxnSpLocks/>
          </p:cNvCxnSpPr>
          <p:nvPr/>
        </p:nvCxnSpPr>
        <p:spPr>
          <a:xfrm flipV="1">
            <a:off x="2486810" y="3896139"/>
            <a:ext cx="1450189" cy="70236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55083E-CB77-9D44-885C-B5DE6FA502EE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flipV="1">
            <a:off x="2476499" y="3139127"/>
            <a:ext cx="1470811" cy="222263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19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length?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2909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length?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E88E6C-ADB5-4A43-9941-AC762C06BBE9}"/>
              </a:ext>
            </a:extLst>
          </p:cNvPr>
          <p:cNvSpPr/>
          <p:nvPr/>
        </p:nvSpPr>
        <p:spPr>
          <a:xfrm>
            <a:off x="721813" y="2775226"/>
            <a:ext cx="10748373" cy="6537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mm	cm	m	km	(inches, feet, yards, miles)</a:t>
            </a:r>
          </a:p>
        </p:txBody>
      </p:sp>
    </p:spTree>
    <p:extLst>
      <p:ext uri="{BB962C8B-B14F-4D97-AF65-F5344CB8AC3E}">
        <p14:creationId xmlns:p14="http://schemas.microsoft.com/office/powerpoint/2010/main" val="40172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mass or weight?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960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3" ma:contentTypeDescription="Create a new document." ma:contentTypeScope="" ma:versionID="dc5cf9e79bbf854929e86c18b4c62c42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09641e601ca671a257d0ee792dff7aef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4E9BFD-0F7A-41EA-B294-6FA7D24FC3A7}"/>
</file>

<file path=customXml/itemProps2.xml><?xml version="1.0" encoding="utf-8"?>
<ds:datastoreItem xmlns:ds="http://schemas.openxmlformats.org/officeDocument/2006/customXml" ds:itemID="{EBD787D4-AC6D-4C01-88F9-17D46B600D0D}"/>
</file>

<file path=customXml/itemProps3.xml><?xml version="1.0" encoding="utf-8"?>
<ds:datastoreItem xmlns:ds="http://schemas.openxmlformats.org/officeDocument/2006/customXml" ds:itemID="{D1CD4133-2C11-4F70-BD2C-A985E6E22A9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13649</TotalTime>
  <Words>2886</Words>
  <Application>Microsoft Macintosh PowerPoint</Application>
  <PresentationFormat>Widescreen</PresentationFormat>
  <Paragraphs>658</Paragraphs>
  <Slides>53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Calibri</vt:lpstr>
      <vt:lpstr>Lato</vt:lpstr>
      <vt:lpstr>OpenDyslexicAlta</vt:lpstr>
      <vt:lpstr>Wingdings</vt:lpstr>
      <vt:lpstr>Lato Light</vt:lpstr>
      <vt:lpstr>Arial</vt:lpstr>
      <vt:lpstr>Muli</vt:lpstr>
      <vt:lpstr>Office Theme</vt:lpstr>
      <vt:lpstr>PowerPoint Presentation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Alexander Athienitis</cp:lastModifiedBy>
  <cp:revision>708</cp:revision>
  <cp:lastPrinted>2019-06-17T16:19:05Z</cp:lastPrinted>
  <dcterms:created xsi:type="dcterms:W3CDTF">2018-08-06T08:16:18Z</dcterms:created>
  <dcterms:modified xsi:type="dcterms:W3CDTF">2022-10-11T13:08:47Z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</Properties>
</file>