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3"/>
  </p:notesMasterIdLst>
  <p:handoutMasterIdLst>
    <p:handoutMasterId r:id="rId44"/>
  </p:handoutMasterIdLst>
  <p:sldIdLst>
    <p:sldId id="320" r:id="rId5"/>
    <p:sldId id="321" r:id="rId6"/>
    <p:sldId id="372" r:id="rId7"/>
    <p:sldId id="373" r:id="rId8"/>
    <p:sldId id="374" r:id="rId9"/>
    <p:sldId id="375" r:id="rId10"/>
    <p:sldId id="376" r:id="rId11"/>
    <p:sldId id="377" r:id="rId12"/>
    <p:sldId id="380" r:id="rId13"/>
    <p:sldId id="378" r:id="rId14"/>
    <p:sldId id="379" r:id="rId15"/>
    <p:sldId id="381" r:id="rId16"/>
    <p:sldId id="382" r:id="rId17"/>
    <p:sldId id="384" r:id="rId18"/>
    <p:sldId id="383"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370" r:id="rId40"/>
    <p:sldId id="405" r:id="rId41"/>
    <p:sldId id="406" r:id="rId42"/>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Lato" panose="020F0502020204030203" pitchFamily="34" charset="0"/>
      <p:regular r:id="rId49"/>
      <p:bold r:id="rId50"/>
      <p:italic r:id="rId51"/>
      <p:boldItalic r:id="rId52"/>
    </p:embeddedFont>
    <p:embeddedFont>
      <p:font typeface="Lato Light" panose="020F0302020204030204" pitchFamily="34" charset="0"/>
      <p:regular r:id="rId53"/>
      <p:italic r:id="rId54"/>
    </p:embeddedFont>
    <p:embeddedFont>
      <p:font typeface="Muli" pitchFamily="2" charset="77"/>
      <p:regular r:id="rId55"/>
      <p:bold r:id="rId56"/>
      <p:italic r:id="rId57"/>
      <p:boldItalic r:id="rId58"/>
    </p:embeddedFont>
    <p:embeddedFont>
      <p:font typeface="OpenDyslexicAlta" pitchFamily="2" charset="77"/>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3DC"/>
    <a:srgbClr val="FF3860"/>
    <a:srgbClr val="7957D5"/>
    <a:srgbClr val="209CEE"/>
    <a:srgbClr val="23D160"/>
    <a:srgbClr val="FFDD57"/>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A550A-7CD1-BB3D-AC19-98DFC9760F9D}" v="17" dt="2023-07-19T12:44:28.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7" autoAdjust="0"/>
    <p:restoredTop sz="88516" autoAdjust="0"/>
  </p:normalViewPr>
  <p:slideViewPr>
    <p:cSldViewPr snapToGrid="0" snapToObjects="1">
      <p:cViewPr varScale="1">
        <p:scale>
          <a:sx n="92" d="100"/>
          <a:sy n="92" d="100"/>
        </p:scale>
        <p:origin x="1504" y="192"/>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1054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83530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14072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5764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78700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96746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87933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271743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316232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15251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64201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355799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46568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514303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598897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957166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936204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488403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137733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391619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also take the task outside weather permitting!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61248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50958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also take the task outside weather permitting!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05191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2375367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4219227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905075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507241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348480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18137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21720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92180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85953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17552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67621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408706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06/10/2023</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tif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tif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a:bodyPr>
          <a:lstStyle/>
          <a:p>
            <a:r>
              <a:rPr lang="en-GB" dirty="0"/>
              <a:t>Stage 4 </a:t>
            </a:r>
            <a:br>
              <a:rPr lang="en-GB" dirty="0"/>
            </a:br>
            <a:r>
              <a:rPr lang="en-GB" dirty="0"/>
              <a:t>Autumn Block 3: Area</a:t>
            </a:r>
          </a:p>
          <a:p>
            <a:r>
              <a:rPr lang="en-GB" dirty="0"/>
              <a:t>Lesson 1: To be able to discuss the concept of area</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3 – Area</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a:t>Autumn</a:t>
            </a:r>
            <a:endParaRPr lang="en-US" dirty="0"/>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Muli" panose="02000503000000000000" pitchFamily="2" charset="77"/>
              </a:rPr>
              <a:t>Quiz: </a:t>
            </a:r>
            <a:r>
              <a:rPr lang="en-GB" b="1" dirty="0">
                <a:solidFill>
                  <a:schemeClr val="bg1"/>
                </a:solidFill>
                <a:latin typeface="Muli" panose="02000503000000000000" pitchFamily="2" charset="77"/>
              </a:rPr>
              <a:t>QNNGFJZ</a:t>
            </a: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17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23100A83-CDF9-3244-8A35-D2C866AE8E5C}"/>
              </a:ext>
            </a:extLst>
          </p:cNvPr>
          <p:cNvSpPr/>
          <p:nvPr/>
        </p:nvSpPr>
        <p:spPr>
          <a:xfrm>
            <a:off x="1473943" y="3104608"/>
            <a:ext cx="3520099"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52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vert="horz" lIns="91440" tIns="45720" rIns="91440" bIns="45720" rtlCol="0" anchor="t">
            <a:no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They share the same width, but the yellow rectangle is longer than the blue rectangle .</a:t>
            </a:r>
          </a:p>
        </p:txBody>
      </p:sp>
      <p:sp>
        <p:nvSpPr>
          <p:cNvPr id="4" name="Rectangle 3">
            <a:extLst>
              <a:ext uri="{FF2B5EF4-FFF2-40B4-BE49-F238E27FC236}">
                <a16:creationId xmlns:a16="http://schemas.microsoft.com/office/drawing/2014/main"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23100A83-CDF9-3244-8A35-D2C866AE8E5C}"/>
              </a:ext>
            </a:extLst>
          </p:cNvPr>
          <p:cNvSpPr/>
          <p:nvPr/>
        </p:nvSpPr>
        <p:spPr>
          <a:xfrm>
            <a:off x="1473943" y="3104608"/>
            <a:ext cx="3520099"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63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57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BDD617C-6F6C-314B-856F-F3E773ED510D}"/>
              </a:ext>
            </a:extLst>
          </p:cNvPr>
          <p:cNvSpPr/>
          <p:nvPr/>
        </p:nvSpPr>
        <p:spPr>
          <a:xfrm>
            <a:off x="6098914" y="3101574"/>
            <a:ext cx="5914446"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46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vert="horz" lIns="91440" tIns="45720" rIns="91440" bIns="45720" rtlCol="0" anchor="t">
            <a:no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They share the same width, but the yellow rectangle is longer than the purple rectangle .</a:t>
            </a:r>
          </a:p>
        </p:txBody>
      </p:sp>
      <p:sp>
        <p:nvSpPr>
          <p:cNvPr id="4" name="Rectangle 3">
            <a:extLst>
              <a:ext uri="{FF2B5EF4-FFF2-40B4-BE49-F238E27FC236}">
                <a16:creationId xmlns:a16="http://schemas.microsoft.com/office/drawing/2014/main"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95320FBF-9A31-A74D-9635-5631CB206C7A}"/>
              </a:ext>
            </a:extLst>
          </p:cNvPr>
          <p:cNvSpPr/>
          <p:nvPr/>
        </p:nvSpPr>
        <p:spPr>
          <a:xfrm>
            <a:off x="6098914" y="3101574"/>
            <a:ext cx="5914446"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63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402509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D74EBDBB-5874-304F-8F93-DCA2990F1006}"/>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a16="http://schemas.microsoft.com/office/drawing/2014/main"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3C9436-6856-3C4C-ADE1-68236D27A12A}"/>
              </a:ext>
            </a:extLst>
          </p:cNvPr>
          <p:cNvSpPr/>
          <p:nvPr/>
        </p:nvSpPr>
        <p:spPr>
          <a:xfrm>
            <a:off x="43142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a16="http://schemas.microsoft.com/office/drawing/2014/main" id="{80DF1CBA-E63B-9347-841A-73B7EB2BAC0F}"/>
              </a:ext>
            </a:extLst>
          </p:cNvPr>
          <p:cNvSpPr/>
          <p:nvPr/>
        </p:nvSpPr>
        <p:spPr>
          <a:xfrm>
            <a:off x="52286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a16="http://schemas.microsoft.com/office/drawing/2014/main" id="{3D7BA5DC-660B-B446-863D-A811F0FC6648}"/>
              </a:ext>
            </a:extLst>
          </p:cNvPr>
          <p:cNvSpPr/>
          <p:nvPr/>
        </p:nvSpPr>
        <p:spPr>
          <a:xfrm>
            <a:off x="61430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Tree>
    <p:extLst>
      <p:ext uri="{BB962C8B-B14F-4D97-AF65-F5344CB8AC3E}">
        <p14:creationId xmlns:p14="http://schemas.microsoft.com/office/powerpoint/2010/main" val="274214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solidFill>
                <a:srgbClr val="FF3860"/>
              </a:solidFill>
            </a:endParaRPr>
          </a:p>
          <a:p>
            <a:pPr marL="0" indent="0">
              <a:buClr>
                <a:srgbClr val="23D160"/>
              </a:buClr>
              <a:buSzPct val="85000"/>
              <a:buNone/>
            </a:pPr>
            <a:r>
              <a:rPr lang="en-GB" sz="2200" dirty="0">
                <a:solidFill>
                  <a:srgbClr val="FF3860"/>
                </a:solidFill>
              </a:rPr>
              <a:t>Three yellow squares are needed to cover the purple rectangle. </a:t>
            </a:r>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D74EBDBB-5874-304F-8F93-DCA2990F1006}"/>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a16="http://schemas.microsoft.com/office/drawing/2014/main"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3C9436-6856-3C4C-ADE1-68236D27A12A}"/>
              </a:ext>
            </a:extLst>
          </p:cNvPr>
          <p:cNvSpPr/>
          <p:nvPr/>
        </p:nvSpPr>
        <p:spPr>
          <a:xfrm>
            <a:off x="43142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a16="http://schemas.microsoft.com/office/drawing/2014/main" id="{80DF1CBA-E63B-9347-841A-73B7EB2BAC0F}"/>
              </a:ext>
            </a:extLst>
          </p:cNvPr>
          <p:cNvSpPr/>
          <p:nvPr/>
        </p:nvSpPr>
        <p:spPr>
          <a:xfrm>
            <a:off x="52286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a16="http://schemas.microsoft.com/office/drawing/2014/main" id="{3D7BA5DC-660B-B446-863D-A811F0FC6648}"/>
              </a:ext>
            </a:extLst>
          </p:cNvPr>
          <p:cNvSpPr/>
          <p:nvPr/>
        </p:nvSpPr>
        <p:spPr>
          <a:xfrm>
            <a:off x="61430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Tree>
    <p:extLst>
      <p:ext uri="{BB962C8B-B14F-4D97-AF65-F5344CB8AC3E}">
        <p14:creationId xmlns:p14="http://schemas.microsoft.com/office/powerpoint/2010/main" val="144564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90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discuss my knowledge that the area of a surface is an amount of flat space that is measured in square units </a:t>
            </a:r>
          </a:p>
          <a:p>
            <a:pPr>
              <a:buClr>
                <a:srgbClr val="23D160"/>
              </a:buClr>
              <a:buSzPct val="85000"/>
              <a:buFont typeface="Wingdings" pitchFamily="2" charset="2"/>
              <a:buChar char="ü"/>
            </a:pPr>
            <a:r>
              <a:rPr lang="en-GB" sz="2200" dirty="0"/>
              <a:t>I can explain my reasoning when discussing my knowledge that the area of a surface is an amount of flat space that is measured in square units </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24C3B0-2799-4B49-A870-959BFEABA58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a16="http://schemas.microsoft.com/office/drawing/2014/main" id="{4A7B2AFD-94EC-E24A-B10C-D0DDCEE108F6}"/>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a16="http://schemas.microsoft.com/office/drawing/2014/main" id="{4483E8A5-DD94-4942-A343-7665F646A3E6}"/>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0" name="Rectangle 9">
            <a:extLst>
              <a:ext uri="{FF2B5EF4-FFF2-40B4-BE49-F238E27FC236}">
                <a16:creationId xmlns:a16="http://schemas.microsoft.com/office/drawing/2014/main" id="{246FAB87-59C3-8042-AF15-D40F5381EE72}"/>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3" name="Rectangle 12">
            <a:extLst>
              <a:ext uri="{FF2B5EF4-FFF2-40B4-BE49-F238E27FC236}">
                <a16:creationId xmlns:a16="http://schemas.microsoft.com/office/drawing/2014/main" id="{82BC37C0-326C-A345-A1A4-462E8B09609A}"/>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Tree>
    <p:extLst>
      <p:ext uri="{BB962C8B-B14F-4D97-AF65-F5344CB8AC3E}">
        <p14:creationId xmlns:p14="http://schemas.microsoft.com/office/powerpoint/2010/main" val="99312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Five yellow squares are needed to cover the green shape.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24C3B0-2799-4B49-A870-959BFEABA58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a16="http://schemas.microsoft.com/office/drawing/2014/main" id="{4A7B2AFD-94EC-E24A-B10C-D0DDCEE108F6}"/>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a16="http://schemas.microsoft.com/office/drawing/2014/main" id="{4483E8A5-DD94-4942-A343-7665F646A3E6}"/>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0" name="Rectangle 9">
            <a:extLst>
              <a:ext uri="{FF2B5EF4-FFF2-40B4-BE49-F238E27FC236}">
                <a16:creationId xmlns:a16="http://schemas.microsoft.com/office/drawing/2014/main" id="{246FAB87-59C3-8042-AF15-D40F5381EE72}"/>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3" name="Rectangle 12">
            <a:extLst>
              <a:ext uri="{FF2B5EF4-FFF2-40B4-BE49-F238E27FC236}">
                <a16:creationId xmlns:a16="http://schemas.microsoft.com/office/drawing/2014/main" id="{82BC37C0-326C-A345-A1A4-462E8B09609A}"/>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Tree>
    <p:extLst>
      <p:ext uri="{BB962C8B-B14F-4D97-AF65-F5344CB8AC3E}">
        <p14:creationId xmlns:p14="http://schemas.microsoft.com/office/powerpoint/2010/main" val="170616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424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D7DEB0-1D84-3A48-ACF4-047B690BAC95}"/>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17" name="Rectangle 16">
            <a:extLst>
              <a:ext uri="{FF2B5EF4-FFF2-40B4-BE49-F238E27FC236}">
                <a16:creationId xmlns:a16="http://schemas.microsoft.com/office/drawing/2014/main" id="{6B40C6D1-B897-794B-87F9-61326B364724}"/>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8" name="Rectangle 17">
            <a:extLst>
              <a:ext uri="{FF2B5EF4-FFF2-40B4-BE49-F238E27FC236}">
                <a16:creationId xmlns:a16="http://schemas.microsoft.com/office/drawing/2014/main" id="{6D5DB51D-6D26-3A44-8AE6-42E40A2BF9CE}"/>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9" name="Rectangle 18">
            <a:extLst>
              <a:ext uri="{FF2B5EF4-FFF2-40B4-BE49-F238E27FC236}">
                <a16:creationId xmlns:a16="http://schemas.microsoft.com/office/drawing/2014/main" id="{70914E74-8009-AA4D-9BFF-ACCF0EC4DC53}"/>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20" name="Rectangle 19">
            <a:extLst>
              <a:ext uri="{FF2B5EF4-FFF2-40B4-BE49-F238E27FC236}">
                <a16:creationId xmlns:a16="http://schemas.microsoft.com/office/drawing/2014/main" id="{6B8DA186-FBAE-C847-8309-DE5986BE17C0}"/>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21" name="Rectangle 20">
            <a:extLst>
              <a:ext uri="{FF2B5EF4-FFF2-40B4-BE49-F238E27FC236}">
                <a16:creationId xmlns:a16="http://schemas.microsoft.com/office/drawing/2014/main" id="{6BA24251-BB72-384F-B761-AA4D5767A539}"/>
              </a:ext>
            </a:extLst>
          </p:cNvPr>
          <p:cNvSpPr/>
          <p:nvPr/>
        </p:nvSpPr>
        <p:spPr>
          <a:xfrm>
            <a:off x="52073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22" name="Rectangle 21">
            <a:extLst>
              <a:ext uri="{FF2B5EF4-FFF2-40B4-BE49-F238E27FC236}">
                <a16:creationId xmlns:a16="http://schemas.microsoft.com/office/drawing/2014/main" id="{DB36E1F4-4FBA-E442-A82A-BB75E43C1DBA}"/>
              </a:ext>
            </a:extLst>
          </p:cNvPr>
          <p:cNvSpPr/>
          <p:nvPr/>
        </p:nvSpPr>
        <p:spPr>
          <a:xfrm>
            <a:off x="42929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181809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Seven yellow squares are needed to cover the purple shape. </a:t>
            </a:r>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D7DEB0-1D84-3A48-ACF4-047B690BAC95}"/>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17" name="Rectangle 16">
            <a:extLst>
              <a:ext uri="{FF2B5EF4-FFF2-40B4-BE49-F238E27FC236}">
                <a16:creationId xmlns:a16="http://schemas.microsoft.com/office/drawing/2014/main" id="{6B40C6D1-B897-794B-87F9-61326B364724}"/>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8" name="Rectangle 17">
            <a:extLst>
              <a:ext uri="{FF2B5EF4-FFF2-40B4-BE49-F238E27FC236}">
                <a16:creationId xmlns:a16="http://schemas.microsoft.com/office/drawing/2014/main" id="{6D5DB51D-6D26-3A44-8AE6-42E40A2BF9CE}"/>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9" name="Rectangle 18">
            <a:extLst>
              <a:ext uri="{FF2B5EF4-FFF2-40B4-BE49-F238E27FC236}">
                <a16:creationId xmlns:a16="http://schemas.microsoft.com/office/drawing/2014/main" id="{70914E74-8009-AA4D-9BFF-ACCF0EC4DC53}"/>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20" name="Rectangle 19">
            <a:extLst>
              <a:ext uri="{FF2B5EF4-FFF2-40B4-BE49-F238E27FC236}">
                <a16:creationId xmlns:a16="http://schemas.microsoft.com/office/drawing/2014/main" id="{6B8DA186-FBAE-C847-8309-DE5986BE17C0}"/>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21" name="Rectangle 20">
            <a:extLst>
              <a:ext uri="{FF2B5EF4-FFF2-40B4-BE49-F238E27FC236}">
                <a16:creationId xmlns:a16="http://schemas.microsoft.com/office/drawing/2014/main" id="{6BA24251-BB72-384F-B761-AA4D5767A539}"/>
              </a:ext>
            </a:extLst>
          </p:cNvPr>
          <p:cNvSpPr/>
          <p:nvPr/>
        </p:nvSpPr>
        <p:spPr>
          <a:xfrm>
            <a:off x="52073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22" name="Rectangle 21">
            <a:extLst>
              <a:ext uri="{FF2B5EF4-FFF2-40B4-BE49-F238E27FC236}">
                <a16:creationId xmlns:a16="http://schemas.microsoft.com/office/drawing/2014/main" id="{DB36E1F4-4FBA-E442-A82A-BB75E43C1DBA}"/>
              </a:ext>
            </a:extLst>
          </p:cNvPr>
          <p:cNvSpPr/>
          <p:nvPr/>
        </p:nvSpPr>
        <p:spPr>
          <a:xfrm>
            <a:off x="42929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14216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687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BBF5BF-5ADB-5F4B-91B9-80513D77665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9" name="Rectangle 8">
            <a:extLst>
              <a:ext uri="{FF2B5EF4-FFF2-40B4-BE49-F238E27FC236}">
                <a16:creationId xmlns:a16="http://schemas.microsoft.com/office/drawing/2014/main" id="{9908B89A-40FF-A247-A09C-F9F474C42D11}"/>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0" name="Rectangle 9">
            <a:extLst>
              <a:ext uri="{FF2B5EF4-FFF2-40B4-BE49-F238E27FC236}">
                <a16:creationId xmlns:a16="http://schemas.microsoft.com/office/drawing/2014/main" id="{606999CF-689B-484D-8A15-90D4EA26AA8F}"/>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3" name="Rectangle 12">
            <a:extLst>
              <a:ext uri="{FF2B5EF4-FFF2-40B4-BE49-F238E27FC236}">
                <a16:creationId xmlns:a16="http://schemas.microsoft.com/office/drawing/2014/main" id="{ABDCB5DE-6C7D-5540-AAD5-4499D04CC8EF}"/>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4" name="Rectangle 13">
            <a:extLst>
              <a:ext uri="{FF2B5EF4-FFF2-40B4-BE49-F238E27FC236}">
                <a16:creationId xmlns:a16="http://schemas.microsoft.com/office/drawing/2014/main" id="{7C749A6E-4F29-7E42-9EC1-1ED0D7C57561}"/>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15" name="Rectangle 14">
            <a:extLst>
              <a:ext uri="{FF2B5EF4-FFF2-40B4-BE49-F238E27FC236}">
                <a16:creationId xmlns:a16="http://schemas.microsoft.com/office/drawing/2014/main" id="{AD67C657-6765-214B-B739-B52CCA6F11AF}"/>
              </a:ext>
            </a:extLst>
          </p:cNvPr>
          <p:cNvSpPr/>
          <p:nvPr/>
        </p:nvSpPr>
        <p:spPr>
          <a:xfrm>
            <a:off x="70361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16" name="Rectangle 15">
            <a:extLst>
              <a:ext uri="{FF2B5EF4-FFF2-40B4-BE49-F238E27FC236}">
                <a16:creationId xmlns:a16="http://schemas.microsoft.com/office/drawing/2014/main" id="{7DBFC9B9-620F-0C4D-AF1E-719297141636}"/>
              </a:ext>
            </a:extLst>
          </p:cNvPr>
          <p:cNvSpPr/>
          <p:nvPr/>
        </p:nvSpPr>
        <p:spPr>
          <a:xfrm>
            <a:off x="79505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09853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Seven yellow squares are needed to cover the blue shape. </a:t>
            </a:r>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BBF5BF-5ADB-5F4B-91B9-80513D77665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9" name="Rectangle 8">
            <a:extLst>
              <a:ext uri="{FF2B5EF4-FFF2-40B4-BE49-F238E27FC236}">
                <a16:creationId xmlns:a16="http://schemas.microsoft.com/office/drawing/2014/main" id="{9908B89A-40FF-A247-A09C-F9F474C42D11}"/>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0" name="Rectangle 9">
            <a:extLst>
              <a:ext uri="{FF2B5EF4-FFF2-40B4-BE49-F238E27FC236}">
                <a16:creationId xmlns:a16="http://schemas.microsoft.com/office/drawing/2014/main" id="{606999CF-689B-484D-8A15-90D4EA26AA8F}"/>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3" name="Rectangle 12">
            <a:extLst>
              <a:ext uri="{FF2B5EF4-FFF2-40B4-BE49-F238E27FC236}">
                <a16:creationId xmlns:a16="http://schemas.microsoft.com/office/drawing/2014/main" id="{ABDCB5DE-6C7D-5540-AAD5-4499D04CC8EF}"/>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4" name="Rectangle 13">
            <a:extLst>
              <a:ext uri="{FF2B5EF4-FFF2-40B4-BE49-F238E27FC236}">
                <a16:creationId xmlns:a16="http://schemas.microsoft.com/office/drawing/2014/main" id="{7C749A6E-4F29-7E42-9EC1-1ED0D7C57561}"/>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15" name="Rectangle 14">
            <a:extLst>
              <a:ext uri="{FF2B5EF4-FFF2-40B4-BE49-F238E27FC236}">
                <a16:creationId xmlns:a16="http://schemas.microsoft.com/office/drawing/2014/main" id="{AD67C657-6765-214B-B739-B52CCA6F11AF}"/>
              </a:ext>
            </a:extLst>
          </p:cNvPr>
          <p:cNvSpPr/>
          <p:nvPr/>
        </p:nvSpPr>
        <p:spPr>
          <a:xfrm>
            <a:off x="70361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16" name="Rectangle 15">
            <a:extLst>
              <a:ext uri="{FF2B5EF4-FFF2-40B4-BE49-F238E27FC236}">
                <a16:creationId xmlns:a16="http://schemas.microsoft.com/office/drawing/2014/main" id="{7DBFC9B9-620F-0C4D-AF1E-719297141636}"/>
              </a:ext>
            </a:extLst>
          </p:cNvPr>
          <p:cNvSpPr/>
          <p:nvPr/>
        </p:nvSpPr>
        <p:spPr>
          <a:xfrm>
            <a:off x="79505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53593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Trace your own shapes using a square card or tile on to a large sheet of paper (or desk tops if using erasable/wipeable pens).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r>
              <a:rPr lang="en-GB" sz="2200" dirty="0"/>
              <a:t>Swap with a partner who should find out how many squares make up the area of each shape. </a:t>
            </a:r>
          </a:p>
          <a:p>
            <a:pPr marL="0" indent="0">
              <a:buClr>
                <a:srgbClr val="23D160"/>
              </a:buClr>
              <a:buSzPct val="85000"/>
              <a:buNone/>
            </a:pPr>
            <a:r>
              <a:rPr lang="en-GB" sz="2200" dirty="0"/>
              <a:t>Which shapes cover the greatest / smallest surface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5" name="Picture 4">
            <a:extLst>
              <a:ext uri="{FF2B5EF4-FFF2-40B4-BE49-F238E27FC236}">
                <a16:creationId xmlns:a16="http://schemas.microsoft.com/office/drawing/2014/main" id="{AFF325A8-4BE3-2640-84A6-EECF69D5B01B}"/>
              </a:ext>
            </a:extLst>
          </p:cNvPr>
          <p:cNvPicPr>
            <a:picLocks noChangeAspect="1"/>
          </p:cNvPicPr>
          <p:nvPr/>
        </p:nvPicPr>
        <p:blipFill>
          <a:blip r:embed="rId3"/>
          <a:stretch>
            <a:fillRect/>
          </a:stretch>
        </p:blipFill>
        <p:spPr>
          <a:xfrm>
            <a:off x="2933845" y="3207328"/>
            <a:ext cx="6251286" cy="1537902"/>
          </a:xfrm>
          <a:prstGeom prst="rect">
            <a:avLst/>
          </a:prstGeom>
        </p:spPr>
      </p:pic>
    </p:spTree>
    <p:extLst>
      <p:ext uri="{BB962C8B-B14F-4D97-AF65-F5344CB8AC3E}">
        <p14:creationId xmlns:p14="http://schemas.microsoft.com/office/powerpoint/2010/main" val="47713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Trace your own shapes using a square card or tile on to a large sheet of paper (or desk tops if using erasable/wipeable pens).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r>
              <a:rPr lang="en-GB" sz="2200" dirty="0"/>
              <a:t>Swap with a partner who should find out how many squares make up the area of each shape. </a:t>
            </a:r>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5" name="Picture 4">
            <a:extLst>
              <a:ext uri="{FF2B5EF4-FFF2-40B4-BE49-F238E27FC236}">
                <a16:creationId xmlns:a16="http://schemas.microsoft.com/office/drawing/2014/main" id="{AFF325A8-4BE3-2640-84A6-EECF69D5B01B}"/>
              </a:ext>
            </a:extLst>
          </p:cNvPr>
          <p:cNvPicPr>
            <a:picLocks noChangeAspect="1"/>
          </p:cNvPicPr>
          <p:nvPr/>
        </p:nvPicPr>
        <p:blipFill>
          <a:blip r:embed="rId3"/>
          <a:stretch>
            <a:fillRect/>
          </a:stretch>
        </p:blipFill>
        <p:spPr>
          <a:xfrm>
            <a:off x="2933845" y="3207328"/>
            <a:ext cx="6251286" cy="1537902"/>
          </a:xfrm>
          <a:prstGeom prst="rect">
            <a:avLst/>
          </a:prstGeom>
        </p:spPr>
      </p:pic>
    </p:spTree>
    <p:extLst>
      <p:ext uri="{BB962C8B-B14F-4D97-AF65-F5344CB8AC3E}">
        <p14:creationId xmlns:p14="http://schemas.microsoft.com/office/powerpoint/2010/main" val="219381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4" name="Rectangle 3">
            <a:extLst>
              <a:ext uri="{FF2B5EF4-FFF2-40B4-BE49-F238E27FC236}">
                <a16:creationId xmlns:a16="http://schemas.microsoft.com/office/drawing/2014/main" id="{77A6C5B1-2E23-2C43-A272-0741F8597163}"/>
              </a:ext>
            </a:extLst>
          </p:cNvPr>
          <p:cNvSpPr/>
          <p:nvPr/>
        </p:nvSpPr>
        <p:spPr>
          <a:xfrm>
            <a:off x="1147483" y="354409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5E69EB-88BE-4E44-8F77-423BB2C6824D}"/>
              </a:ext>
            </a:extLst>
          </p:cNvPr>
          <p:cNvSpPr/>
          <p:nvPr/>
        </p:nvSpPr>
        <p:spPr>
          <a:xfrm rot="3720893">
            <a:off x="3937249" y="3557254"/>
            <a:ext cx="9144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8D5B31-8B76-AE45-908E-E22422BCBF8B}"/>
              </a:ext>
            </a:extLst>
          </p:cNvPr>
          <p:cNvSpPr/>
          <p:nvPr/>
        </p:nvSpPr>
        <p:spPr>
          <a:xfrm rot="21036415">
            <a:off x="6605433" y="3103909"/>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065EB-5051-9E41-A696-F2067AE9011D}"/>
              </a:ext>
            </a:extLst>
          </p:cNvPr>
          <p:cNvSpPr/>
          <p:nvPr/>
        </p:nvSpPr>
        <p:spPr>
          <a:xfrm rot="1872902">
            <a:off x="9740466" y="3532682"/>
            <a:ext cx="914400" cy="9144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Use a square tile or card to measure different surfaces in the classroom.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E6C012B3-C619-8845-AD9B-758D17FCA05B}"/>
              </a:ext>
            </a:extLst>
          </p:cNvPr>
          <p:cNvPicPr>
            <a:picLocks noChangeAspect="1"/>
          </p:cNvPicPr>
          <p:nvPr/>
        </p:nvPicPr>
        <p:blipFill>
          <a:blip r:embed="rId3"/>
          <a:stretch>
            <a:fillRect/>
          </a:stretch>
        </p:blipFill>
        <p:spPr>
          <a:xfrm>
            <a:off x="2844800" y="3241675"/>
            <a:ext cx="6502400" cy="3251200"/>
          </a:xfrm>
          <a:prstGeom prst="rect">
            <a:avLst/>
          </a:prstGeom>
        </p:spPr>
      </p:pic>
    </p:spTree>
    <p:extLst>
      <p:ext uri="{BB962C8B-B14F-4D97-AF65-F5344CB8AC3E}">
        <p14:creationId xmlns:p14="http://schemas.microsoft.com/office/powerpoint/2010/main" val="192501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Use a square tile or card to measure different surfaces in the classroom. </a:t>
            </a:r>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E6C012B3-C619-8845-AD9B-758D17FCA05B}"/>
              </a:ext>
            </a:extLst>
          </p:cNvPr>
          <p:cNvPicPr>
            <a:picLocks noChangeAspect="1"/>
          </p:cNvPicPr>
          <p:nvPr/>
        </p:nvPicPr>
        <p:blipFill>
          <a:blip r:embed="rId3"/>
          <a:stretch>
            <a:fillRect/>
          </a:stretch>
        </p:blipFill>
        <p:spPr>
          <a:xfrm>
            <a:off x="2844800" y="3241675"/>
            <a:ext cx="6502400" cy="3251200"/>
          </a:xfrm>
          <a:prstGeom prst="rect">
            <a:avLst/>
          </a:prstGeom>
        </p:spPr>
      </p:pic>
    </p:spTree>
    <p:extLst>
      <p:ext uri="{BB962C8B-B14F-4D97-AF65-F5344CB8AC3E}">
        <p14:creationId xmlns:p14="http://schemas.microsoft.com/office/powerpoint/2010/main" val="1813332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James and Ruth have been measuring their table tops.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Who will have a more accurate measurement? </a:t>
            </a:r>
          </a:p>
          <a:p>
            <a:pPr marL="0" indent="0">
              <a:buClr>
                <a:srgbClr val="23D160"/>
              </a:buClr>
              <a:buSzPct val="85000"/>
              <a:buNone/>
            </a:pPr>
            <a:r>
              <a:rPr lang="en-GB" sz="2200" dirty="0"/>
              <a:t>Explain your answer. </a:t>
            </a:r>
          </a:p>
        </p:txBody>
      </p:sp>
      <p:sp>
        <p:nvSpPr>
          <p:cNvPr id="5" name="Rectangle 4">
            <a:extLst>
              <a:ext uri="{FF2B5EF4-FFF2-40B4-BE49-F238E27FC236}">
                <a16:creationId xmlns:a16="http://schemas.microsoft.com/office/drawing/2014/main" id="{A682D420-5344-4844-84C3-2BC5B5B8FD50}"/>
              </a:ext>
            </a:extLst>
          </p:cNvPr>
          <p:cNvSpPr/>
          <p:nvPr/>
        </p:nvSpPr>
        <p:spPr>
          <a:xfrm>
            <a:off x="1734671" y="3306529"/>
            <a:ext cx="3684494"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06F8B3E-3579-5E43-AA35-3B26C074147F}"/>
              </a:ext>
            </a:extLst>
          </p:cNvPr>
          <p:cNvSpPr/>
          <p:nvPr/>
        </p:nvSpPr>
        <p:spPr>
          <a:xfrm>
            <a:off x="7714129" y="3306529"/>
            <a:ext cx="2743200"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39EE982-2DE4-FA49-840F-C961974289C1}"/>
              </a:ext>
            </a:extLst>
          </p:cNvPr>
          <p:cNvSpPr/>
          <p:nvPr/>
        </p:nvSpPr>
        <p:spPr>
          <a:xfrm>
            <a:off x="7714129"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a16="http://schemas.microsoft.com/office/drawing/2014/main" id="{67FE19EA-1943-404F-AA33-529876D6309A}"/>
              </a:ext>
            </a:extLst>
          </p:cNvPr>
          <p:cNvSpPr/>
          <p:nvPr/>
        </p:nvSpPr>
        <p:spPr>
          <a:xfrm>
            <a:off x="8619565"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a16="http://schemas.microsoft.com/office/drawing/2014/main" id="{BAD56147-F0D1-1A4C-B9B7-15352E9DA28A}"/>
              </a:ext>
            </a:extLst>
          </p:cNvPr>
          <p:cNvSpPr/>
          <p:nvPr/>
        </p:nvSpPr>
        <p:spPr>
          <a:xfrm>
            <a:off x="9525001"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a16="http://schemas.microsoft.com/office/drawing/2014/main" id="{8A56E1E9-25C2-6646-BBC3-A82CC0388FE6}"/>
              </a:ext>
            </a:extLst>
          </p:cNvPr>
          <p:cNvSpPr/>
          <p:nvPr/>
        </p:nvSpPr>
        <p:spPr>
          <a:xfrm>
            <a:off x="7705165"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2B556F8A-2C85-EA4F-8BEA-2CD7498DDC3F}"/>
              </a:ext>
            </a:extLst>
          </p:cNvPr>
          <p:cNvSpPr/>
          <p:nvPr/>
        </p:nvSpPr>
        <p:spPr>
          <a:xfrm>
            <a:off x="8628530"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4F58C8C6-09C5-0C4E-8D02-D78928A573D2}"/>
              </a:ext>
            </a:extLst>
          </p:cNvPr>
          <p:cNvSpPr/>
          <p:nvPr/>
        </p:nvSpPr>
        <p:spPr>
          <a:xfrm>
            <a:off x="9527326"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Oval 19">
            <a:extLst>
              <a:ext uri="{FF2B5EF4-FFF2-40B4-BE49-F238E27FC236}">
                <a16:creationId xmlns:a16="http://schemas.microsoft.com/office/drawing/2014/main" id="{B12D0614-107A-FC46-9A14-347727076F90}"/>
              </a:ext>
            </a:extLst>
          </p:cNvPr>
          <p:cNvSpPr/>
          <p:nvPr/>
        </p:nvSpPr>
        <p:spPr>
          <a:xfrm>
            <a:off x="1748310"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8E12BE6-7526-6C47-A2DE-79C2B1174480}"/>
              </a:ext>
            </a:extLst>
          </p:cNvPr>
          <p:cNvSpPr/>
          <p:nvPr/>
        </p:nvSpPr>
        <p:spPr>
          <a:xfrm>
            <a:off x="3581593"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05ACC2F-705E-C644-A8FC-9E39D8AC6C75}"/>
              </a:ext>
            </a:extLst>
          </p:cNvPr>
          <p:cNvSpPr/>
          <p:nvPr/>
        </p:nvSpPr>
        <p:spPr>
          <a:xfrm>
            <a:off x="7662641"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Ruth</a:t>
            </a:r>
          </a:p>
        </p:txBody>
      </p:sp>
      <p:sp>
        <p:nvSpPr>
          <p:cNvPr id="23" name="Rectangle 22">
            <a:extLst>
              <a:ext uri="{FF2B5EF4-FFF2-40B4-BE49-F238E27FC236}">
                <a16:creationId xmlns:a16="http://schemas.microsoft.com/office/drawing/2014/main" id="{80F29934-81F7-CE47-9EFF-9F59CF3F9E79}"/>
              </a:ext>
            </a:extLst>
          </p:cNvPr>
          <p:cNvSpPr/>
          <p:nvPr/>
        </p:nvSpPr>
        <p:spPr>
          <a:xfrm>
            <a:off x="2209993"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James</a:t>
            </a:r>
          </a:p>
        </p:txBody>
      </p:sp>
    </p:spTree>
    <p:extLst>
      <p:ext uri="{BB962C8B-B14F-4D97-AF65-F5344CB8AC3E}">
        <p14:creationId xmlns:p14="http://schemas.microsoft.com/office/powerpoint/2010/main" val="95430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Activity 4:</a:t>
            </a:r>
          </a:p>
          <a:p>
            <a:pPr marL="0" indent="0">
              <a:buClr>
                <a:srgbClr val="23D160"/>
              </a:buClr>
              <a:buSzPct val="85000"/>
              <a:buNone/>
            </a:pPr>
            <a:r>
              <a:rPr lang="en-GB" sz="2200" dirty="0"/>
              <a:t>James and Ruth have been measuring their table tops.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Ruth will have a more accurate measurement as the table is rectangular and can be covered neatly by square tiles. While James’ measurement has gaps between and around the circles where the table top hasn’t been covered. </a:t>
            </a:r>
          </a:p>
        </p:txBody>
      </p:sp>
      <p:sp>
        <p:nvSpPr>
          <p:cNvPr id="5" name="Rectangle 4">
            <a:extLst>
              <a:ext uri="{FF2B5EF4-FFF2-40B4-BE49-F238E27FC236}">
                <a16:creationId xmlns:a16="http://schemas.microsoft.com/office/drawing/2014/main" id="{A682D420-5344-4844-84C3-2BC5B5B8FD50}"/>
              </a:ext>
            </a:extLst>
          </p:cNvPr>
          <p:cNvSpPr/>
          <p:nvPr/>
        </p:nvSpPr>
        <p:spPr>
          <a:xfrm>
            <a:off x="1734671" y="3306529"/>
            <a:ext cx="3684494"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06F8B3E-3579-5E43-AA35-3B26C074147F}"/>
              </a:ext>
            </a:extLst>
          </p:cNvPr>
          <p:cNvSpPr/>
          <p:nvPr/>
        </p:nvSpPr>
        <p:spPr>
          <a:xfrm>
            <a:off x="7714129" y="3306529"/>
            <a:ext cx="2743200"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39EE982-2DE4-FA49-840F-C961974289C1}"/>
              </a:ext>
            </a:extLst>
          </p:cNvPr>
          <p:cNvSpPr/>
          <p:nvPr/>
        </p:nvSpPr>
        <p:spPr>
          <a:xfrm>
            <a:off x="7714129"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a16="http://schemas.microsoft.com/office/drawing/2014/main" id="{67FE19EA-1943-404F-AA33-529876D6309A}"/>
              </a:ext>
            </a:extLst>
          </p:cNvPr>
          <p:cNvSpPr/>
          <p:nvPr/>
        </p:nvSpPr>
        <p:spPr>
          <a:xfrm>
            <a:off x="8619565"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a16="http://schemas.microsoft.com/office/drawing/2014/main" id="{BAD56147-F0D1-1A4C-B9B7-15352E9DA28A}"/>
              </a:ext>
            </a:extLst>
          </p:cNvPr>
          <p:cNvSpPr/>
          <p:nvPr/>
        </p:nvSpPr>
        <p:spPr>
          <a:xfrm>
            <a:off x="9525001"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a16="http://schemas.microsoft.com/office/drawing/2014/main" id="{8A56E1E9-25C2-6646-BBC3-A82CC0388FE6}"/>
              </a:ext>
            </a:extLst>
          </p:cNvPr>
          <p:cNvSpPr/>
          <p:nvPr/>
        </p:nvSpPr>
        <p:spPr>
          <a:xfrm>
            <a:off x="7705165"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id="{2B556F8A-2C85-EA4F-8BEA-2CD7498DDC3F}"/>
              </a:ext>
            </a:extLst>
          </p:cNvPr>
          <p:cNvSpPr/>
          <p:nvPr/>
        </p:nvSpPr>
        <p:spPr>
          <a:xfrm>
            <a:off x="8628530"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id="{4F58C8C6-09C5-0C4E-8D02-D78928A573D2}"/>
              </a:ext>
            </a:extLst>
          </p:cNvPr>
          <p:cNvSpPr/>
          <p:nvPr/>
        </p:nvSpPr>
        <p:spPr>
          <a:xfrm>
            <a:off x="9527326"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Oval 19">
            <a:extLst>
              <a:ext uri="{FF2B5EF4-FFF2-40B4-BE49-F238E27FC236}">
                <a16:creationId xmlns:a16="http://schemas.microsoft.com/office/drawing/2014/main" id="{B12D0614-107A-FC46-9A14-347727076F90}"/>
              </a:ext>
            </a:extLst>
          </p:cNvPr>
          <p:cNvSpPr/>
          <p:nvPr/>
        </p:nvSpPr>
        <p:spPr>
          <a:xfrm>
            <a:off x="1748310"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8E12BE6-7526-6C47-A2DE-79C2B1174480}"/>
              </a:ext>
            </a:extLst>
          </p:cNvPr>
          <p:cNvSpPr/>
          <p:nvPr/>
        </p:nvSpPr>
        <p:spPr>
          <a:xfrm>
            <a:off x="3581593"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74E245-D656-6B4C-9122-C9047DA80234}"/>
              </a:ext>
            </a:extLst>
          </p:cNvPr>
          <p:cNvSpPr/>
          <p:nvPr/>
        </p:nvSpPr>
        <p:spPr>
          <a:xfrm>
            <a:off x="7662641"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Ruth</a:t>
            </a:r>
          </a:p>
        </p:txBody>
      </p:sp>
      <p:sp>
        <p:nvSpPr>
          <p:cNvPr id="15" name="Rectangle 14">
            <a:extLst>
              <a:ext uri="{FF2B5EF4-FFF2-40B4-BE49-F238E27FC236}">
                <a16:creationId xmlns:a16="http://schemas.microsoft.com/office/drawing/2014/main" id="{3E863198-6847-D14C-B867-459DD7618707}"/>
              </a:ext>
            </a:extLst>
          </p:cNvPr>
          <p:cNvSpPr/>
          <p:nvPr/>
        </p:nvSpPr>
        <p:spPr>
          <a:xfrm>
            <a:off x="2209993"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James</a:t>
            </a:r>
          </a:p>
        </p:txBody>
      </p:sp>
    </p:spTree>
    <p:extLst>
      <p:ext uri="{BB962C8B-B14F-4D97-AF65-F5344CB8AC3E}">
        <p14:creationId xmlns:p14="http://schemas.microsoft.com/office/powerpoint/2010/main" val="2472594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A football team has two </a:t>
            </a:r>
            <a:r>
              <a:rPr lang="en-GB" sz="2200" dirty="0" err="1"/>
              <a:t>groundspeople</a:t>
            </a:r>
            <a:r>
              <a:rPr lang="en-GB" sz="2200" dirty="0"/>
              <a:t>, Jackie and Bilal. </a:t>
            </a:r>
          </a:p>
          <a:p>
            <a:pPr marL="0" indent="0">
              <a:buClr>
                <a:srgbClr val="23D160"/>
              </a:buClr>
              <a:buSzPct val="85000"/>
              <a:buNone/>
            </a:pPr>
            <a:endParaRPr lang="en-GB" sz="2200" dirty="0"/>
          </a:p>
          <a:p>
            <a:pPr marL="0" indent="0">
              <a:buClr>
                <a:srgbClr val="23D160"/>
              </a:buClr>
              <a:buSzPct val="85000"/>
              <a:buNone/>
            </a:pPr>
            <a:r>
              <a:rPr lang="en-GB" sz="2200" dirty="0"/>
              <a:t>Bilal says, “I can split the practice field into eight squares.”</a:t>
            </a:r>
          </a:p>
          <a:p>
            <a:pPr marL="0" indent="0">
              <a:buClr>
                <a:srgbClr val="23D160"/>
              </a:buClr>
              <a:buSzPct val="85000"/>
              <a:buNone/>
            </a:pPr>
            <a:r>
              <a:rPr lang="en-GB" sz="2200" dirty="0"/>
              <a:t>Jackie says, “I can split the practice field into twelve squares.”</a:t>
            </a:r>
          </a:p>
          <a:p>
            <a:pPr marL="0" indent="0">
              <a:buClr>
                <a:srgbClr val="23D160"/>
              </a:buClr>
              <a:buSzPct val="85000"/>
              <a:buNone/>
            </a:pPr>
            <a:endParaRPr lang="en-GB" sz="2200" dirty="0"/>
          </a:p>
          <a:p>
            <a:pPr marL="0" indent="0">
              <a:buClr>
                <a:srgbClr val="23D160"/>
              </a:buClr>
              <a:buSzPct val="85000"/>
              <a:buNone/>
            </a:pPr>
            <a:r>
              <a:rPr lang="en-GB" sz="2200" dirty="0"/>
              <a:t>Whose plan will split the practice field into smaller squares? </a:t>
            </a:r>
          </a:p>
          <a:p>
            <a:pPr marL="0" indent="0">
              <a:buClr>
                <a:srgbClr val="23D160"/>
              </a:buClr>
              <a:buSzPct val="85000"/>
              <a:buNone/>
            </a:pPr>
            <a:r>
              <a:rPr lang="en-GB" sz="2200" dirty="0"/>
              <a:t>Explain your answer. </a:t>
            </a:r>
          </a:p>
        </p:txBody>
      </p:sp>
    </p:spTree>
    <p:extLst>
      <p:ext uri="{BB962C8B-B14F-4D97-AF65-F5344CB8AC3E}">
        <p14:creationId xmlns:p14="http://schemas.microsoft.com/office/powerpoint/2010/main" val="2498795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A football team has two </a:t>
            </a:r>
            <a:r>
              <a:rPr lang="en-GB" sz="2200" dirty="0" err="1"/>
              <a:t>groundspeople</a:t>
            </a:r>
            <a:r>
              <a:rPr lang="en-GB" sz="2200" dirty="0"/>
              <a:t>, Jackie and Bilal. </a:t>
            </a:r>
          </a:p>
          <a:p>
            <a:pPr marL="0" indent="0">
              <a:buClr>
                <a:srgbClr val="23D160"/>
              </a:buClr>
              <a:buSzPct val="85000"/>
              <a:buNone/>
            </a:pPr>
            <a:endParaRPr lang="en-GB" sz="2200" dirty="0"/>
          </a:p>
          <a:p>
            <a:pPr marL="0" indent="0">
              <a:buClr>
                <a:srgbClr val="23D160"/>
              </a:buClr>
              <a:buSzPct val="85000"/>
              <a:buNone/>
            </a:pPr>
            <a:r>
              <a:rPr lang="en-GB" sz="2200" dirty="0"/>
              <a:t>Bilal says, “I can split the practice field into eight squares.”</a:t>
            </a:r>
          </a:p>
          <a:p>
            <a:pPr marL="0" indent="0">
              <a:buClr>
                <a:srgbClr val="23D160"/>
              </a:buClr>
              <a:buSzPct val="85000"/>
              <a:buNone/>
            </a:pPr>
            <a:r>
              <a:rPr lang="en-GB" sz="2200" dirty="0"/>
              <a:t>Jackie says, “I can split the practice field into twelve squares.”</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Jackie’s plan will split the practice field into smaller squares, as the same surface split into more squares means each square will be smaller. </a:t>
            </a:r>
          </a:p>
        </p:txBody>
      </p:sp>
    </p:spTree>
    <p:extLst>
      <p:ext uri="{BB962C8B-B14F-4D97-AF65-F5344CB8AC3E}">
        <p14:creationId xmlns:p14="http://schemas.microsoft.com/office/powerpoint/2010/main" val="3493039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574364" y="2644170"/>
            <a:ext cx="3246783"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darker blue shape on the right is bigger than the other shape.</a:t>
            </a:r>
          </a:p>
        </p:txBody>
      </p:sp>
      <p:pic>
        <p:nvPicPr>
          <p:cNvPr id="5" name="Picture 4">
            <a:extLst>
              <a:ext uri="{FF2B5EF4-FFF2-40B4-BE49-F238E27FC236}">
                <a16:creationId xmlns:a16="http://schemas.microsoft.com/office/drawing/2014/main" id="{0FE3915B-63F3-7245-B58B-CB9955C9B906}"/>
              </a:ext>
            </a:extLst>
          </p:cNvPr>
          <p:cNvPicPr>
            <a:picLocks noChangeAspect="1"/>
          </p:cNvPicPr>
          <p:nvPr/>
        </p:nvPicPr>
        <p:blipFill>
          <a:blip r:embed="rId5"/>
          <a:stretch>
            <a:fillRect/>
          </a:stretch>
        </p:blipFill>
        <p:spPr>
          <a:xfrm>
            <a:off x="6929058" y="2441601"/>
            <a:ext cx="4814492" cy="2678881"/>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 The shapes share the same lengths but are just oriented differently which means they share the same area. </a:t>
            </a:r>
            <a:r>
              <a:rPr lang="en-GB" sz="2200">
                <a:solidFill>
                  <a:srgbClr val="FF3860"/>
                </a:solidFill>
              </a:rPr>
              <a:t>So </a:t>
            </a:r>
            <a:r>
              <a:rPr lang="en-GB" sz="2200" dirty="0">
                <a:solidFill>
                  <a:srgbClr val="FF3860"/>
                </a:solidFill>
              </a:rPr>
              <a:t>neither shape is bigger than the other.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pic>
        <p:nvPicPr>
          <p:cNvPr id="9" name="Picture 8">
            <a:extLst>
              <a:ext uri="{FF2B5EF4-FFF2-40B4-BE49-F238E27FC236}">
                <a16:creationId xmlns:a16="http://schemas.microsoft.com/office/drawing/2014/main" id="{0E5727BC-CAFE-E04C-97AF-C5FF01963DC3}"/>
              </a:ext>
            </a:extLst>
          </p:cNvPr>
          <p:cNvPicPr>
            <a:picLocks noChangeAspect="1"/>
          </p:cNvPicPr>
          <p:nvPr/>
        </p:nvPicPr>
        <p:blipFill>
          <a:blip r:embed="rId5"/>
          <a:stretch>
            <a:fillRect/>
          </a:stretch>
        </p:blipFill>
        <p:spPr>
          <a:xfrm>
            <a:off x="6929058" y="2441601"/>
            <a:ext cx="4814492" cy="2678881"/>
          </a:xfrm>
          <a:prstGeom prst="rect">
            <a:avLst/>
          </a:prstGeom>
        </p:spPr>
      </p:pic>
      <p:sp>
        <p:nvSpPr>
          <p:cNvPr id="10" name="Rectangle 9">
            <a:extLst>
              <a:ext uri="{FF2B5EF4-FFF2-40B4-BE49-F238E27FC236}">
                <a16:creationId xmlns:a16="http://schemas.microsoft.com/office/drawing/2014/main" id="{EC9E6D5B-2AEE-1E4B-8465-AC6EFBFC5976}"/>
              </a:ext>
            </a:extLst>
          </p:cNvPr>
          <p:cNvSpPr/>
          <p:nvPr/>
        </p:nvSpPr>
        <p:spPr>
          <a:xfrm>
            <a:off x="2574364" y="2644170"/>
            <a:ext cx="3246783"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darker blue shape on the right is bigger than the other shape.</a:t>
            </a:r>
          </a:p>
        </p:txBody>
      </p:sp>
    </p:spTree>
    <p:extLst>
      <p:ext uri="{BB962C8B-B14F-4D97-AF65-F5344CB8AC3E}">
        <p14:creationId xmlns:p14="http://schemas.microsoft.com/office/powerpoint/2010/main" val="1685109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discuss my knowledge that the area of a surface is an amount of flat space that is measured in square units </a:t>
            </a:r>
          </a:p>
          <a:p>
            <a:pPr>
              <a:buClr>
                <a:srgbClr val="23D160"/>
              </a:buClr>
              <a:buSzPct val="85000"/>
              <a:buFont typeface="Wingdings" pitchFamily="2" charset="2"/>
              <a:buChar char="ü"/>
            </a:pPr>
            <a:r>
              <a:rPr lang="en-GB" sz="2200" dirty="0"/>
              <a:t>I can explain my reasoning when discussing my knowledge that the area of a surface is an amount of flat space that is measured in square units </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70906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solidFill>
                <a:srgbClr val="FF3860"/>
              </a:solidFill>
            </a:endParaRPr>
          </a:p>
          <a:p>
            <a:pPr marL="0" indent="0">
              <a:buClr>
                <a:srgbClr val="23D160"/>
              </a:buClr>
              <a:buSzPct val="85000"/>
              <a:buNone/>
            </a:pPr>
            <a:r>
              <a:rPr lang="en-GB" sz="2200" dirty="0">
                <a:solidFill>
                  <a:srgbClr val="FF3860"/>
                </a:solidFill>
              </a:rPr>
              <a:t>The green square doesn’t belong as it is larger than the other squares. </a:t>
            </a:r>
          </a:p>
        </p:txBody>
      </p:sp>
      <p:sp>
        <p:nvSpPr>
          <p:cNvPr id="4" name="Rectangle 3">
            <a:extLst>
              <a:ext uri="{FF2B5EF4-FFF2-40B4-BE49-F238E27FC236}">
                <a16:creationId xmlns:a16="http://schemas.microsoft.com/office/drawing/2014/main" id="{77A6C5B1-2E23-2C43-A272-0741F8597163}"/>
              </a:ext>
            </a:extLst>
          </p:cNvPr>
          <p:cNvSpPr/>
          <p:nvPr/>
        </p:nvSpPr>
        <p:spPr>
          <a:xfrm>
            <a:off x="1147483" y="354409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5E69EB-88BE-4E44-8F77-423BB2C6824D}"/>
              </a:ext>
            </a:extLst>
          </p:cNvPr>
          <p:cNvSpPr/>
          <p:nvPr/>
        </p:nvSpPr>
        <p:spPr>
          <a:xfrm rot="3720893">
            <a:off x="3937249" y="3557254"/>
            <a:ext cx="9144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8D5B31-8B76-AE45-908E-E22422BCBF8B}"/>
              </a:ext>
            </a:extLst>
          </p:cNvPr>
          <p:cNvSpPr/>
          <p:nvPr/>
        </p:nvSpPr>
        <p:spPr>
          <a:xfrm rot="21036415">
            <a:off x="6605433" y="3103909"/>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C065EB-5051-9E41-A696-F2067AE9011D}"/>
              </a:ext>
            </a:extLst>
          </p:cNvPr>
          <p:cNvSpPr/>
          <p:nvPr/>
        </p:nvSpPr>
        <p:spPr>
          <a:xfrm rot="1872902">
            <a:off x="9740466" y="3532682"/>
            <a:ext cx="914400" cy="9144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0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b="1" dirty="0"/>
              <a:t>area</a:t>
            </a:r>
            <a:r>
              <a:rPr lang="en-GB" sz="2200" dirty="0"/>
              <a:t> (noun)</a:t>
            </a:r>
          </a:p>
          <a:p>
            <a:pPr marL="0" indent="0">
              <a:buClr>
                <a:srgbClr val="23D160"/>
              </a:buClr>
              <a:buSzPct val="85000"/>
              <a:buNone/>
            </a:pPr>
            <a:endParaRPr lang="en-GB" sz="2200" dirty="0"/>
          </a:p>
          <a:p>
            <a:pPr marL="0" indent="0">
              <a:buClr>
                <a:srgbClr val="23D160"/>
              </a:buClr>
              <a:buSzPct val="85000"/>
              <a:buNone/>
            </a:pPr>
            <a:r>
              <a:rPr lang="en-GB" sz="2200" dirty="0"/>
              <a:t>The </a:t>
            </a:r>
            <a:r>
              <a:rPr lang="en-GB" sz="2200" b="1" dirty="0"/>
              <a:t>area</a:t>
            </a:r>
            <a:r>
              <a:rPr lang="en-GB" sz="2200" dirty="0"/>
              <a:t> of a surface such as a piece of land is the amount of flat space or ground that it covers, measured in square units.</a:t>
            </a:r>
          </a:p>
          <a:p>
            <a:pPr marL="0" indent="0">
              <a:buClr>
                <a:srgbClr val="23D160"/>
              </a:buClr>
              <a:buSzPct val="85000"/>
              <a:buNone/>
            </a:pPr>
            <a:endParaRPr lang="en-GB" sz="2200" dirty="0"/>
          </a:p>
          <a:p>
            <a:pPr marL="0" indent="0">
              <a:buClr>
                <a:srgbClr val="23D160"/>
              </a:buClr>
              <a:buSzPct val="85000"/>
              <a:buNone/>
            </a:pPr>
            <a:r>
              <a:rPr lang="en-GB" sz="2200" dirty="0"/>
              <a:t>Let’s play ”I spy”… What can we spy that we could measure the area of?</a:t>
            </a:r>
          </a:p>
        </p:txBody>
      </p:sp>
    </p:spTree>
    <p:extLst>
      <p:ext uri="{BB962C8B-B14F-4D97-AF65-F5344CB8AC3E}">
        <p14:creationId xmlns:p14="http://schemas.microsoft.com/office/powerpoint/2010/main" val="185481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Talking Time:</a:t>
            </a:r>
          </a:p>
          <a:p>
            <a:pPr marL="0" indent="0">
              <a:buClr>
                <a:srgbClr val="23D160"/>
              </a:buClr>
              <a:buSzPct val="85000"/>
              <a:buNone/>
            </a:pPr>
            <a:r>
              <a:rPr lang="en-GB" sz="2200" b="1" dirty="0"/>
              <a:t>area</a:t>
            </a:r>
            <a:r>
              <a:rPr lang="en-GB" sz="2200" dirty="0"/>
              <a:t> (noun)</a:t>
            </a:r>
          </a:p>
          <a:p>
            <a:pPr marL="0" indent="0">
              <a:buClr>
                <a:srgbClr val="23D160"/>
              </a:buClr>
              <a:buSzPct val="85000"/>
              <a:buNone/>
            </a:pPr>
            <a:endParaRPr lang="en-GB" sz="2200" dirty="0"/>
          </a:p>
          <a:p>
            <a:pPr marL="0" indent="0">
              <a:buClr>
                <a:srgbClr val="23D160"/>
              </a:buClr>
              <a:buSzPct val="85000"/>
              <a:buNone/>
            </a:pPr>
            <a:r>
              <a:rPr lang="en-GB" sz="2200" dirty="0"/>
              <a:t>The </a:t>
            </a:r>
            <a:r>
              <a:rPr lang="en-GB" sz="2200" b="1" dirty="0"/>
              <a:t>area</a:t>
            </a:r>
            <a:r>
              <a:rPr lang="en-GB" sz="2200" dirty="0"/>
              <a:t> of a surface such as a piece of land is the amount of flat space or ground that it covers, measured in square units.</a:t>
            </a:r>
          </a:p>
          <a:p>
            <a:pPr marL="0" indent="0">
              <a:buClr>
                <a:srgbClr val="23D160"/>
              </a:buClr>
              <a:buSzPct val="85000"/>
              <a:buNone/>
            </a:pPr>
            <a:endParaRPr lang="en-GB" sz="2200" dirty="0"/>
          </a:p>
          <a:p>
            <a:pPr marL="0" indent="0">
              <a:buClr>
                <a:srgbClr val="23D160"/>
              </a:buClr>
              <a:buSzPct val="85000"/>
              <a:buNone/>
            </a:pPr>
            <a:r>
              <a:rPr lang="en-GB" sz="2200" dirty="0"/>
              <a:t>Let’s play ”I spy”… What can we spy that we could measure the area of?</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Lots of examples! </a:t>
            </a:r>
          </a:p>
          <a:p>
            <a:pPr marL="0" indent="0">
              <a:buClr>
                <a:srgbClr val="23D160"/>
              </a:buClr>
              <a:buSzPct val="85000"/>
              <a:buNone/>
            </a:pPr>
            <a:r>
              <a:rPr lang="en-GB" sz="2200" dirty="0">
                <a:solidFill>
                  <a:srgbClr val="FF3860"/>
                </a:solidFill>
              </a:rPr>
              <a:t>A sheet of paper, the floor, the ceiling, desk tops, the school field, walls… many other objects too – in fact all objects – but some are a lot trickier to measure! </a:t>
            </a:r>
          </a:p>
        </p:txBody>
      </p:sp>
    </p:spTree>
    <p:extLst>
      <p:ext uri="{BB962C8B-B14F-4D97-AF65-F5344CB8AC3E}">
        <p14:creationId xmlns:p14="http://schemas.microsoft.com/office/powerpoint/2010/main" val="129939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70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24385EF-B79A-894F-8CBF-9D26896265B2}"/>
              </a:ext>
            </a:extLst>
          </p:cNvPr>
          <p:cNvSpPr/>
          <p:nvPr/>
        </p:nvSpPr>
        <p:spPr>
          <a:xfrm>
            <a:off x="2570545" y="3101575"/>
            <a:ext cx="1890115" cy="1793367"/>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vert="horz" lIns="91440" tIns="45720" rIns="91440" bIns="45720" rtlCol="0" anchor="t">
            <a:no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They share the same length, but the green rectangle is wider than the purple rectangle .</a:t>
            </a:r>
          </a:p>
        </p:txBody>
      </p:sp>
      <p:sp>
        <p:nvSpPr>
          <p:cNvPr id="4" name="Rectangle 3">
            <a:extLst>
              <a:ext uri="{FF2B5EF4-FFF2-40B4-BE49-F238E27FC236}">
                <a16:creationId xmlns:a16="http://schemas.microsoft.com/office/drawing/2014/main"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24385EF-B79A-894F-8CBF-9D26896265B2}"/>
              </a:ext>
            </a:extLst>
          </p:cNvPr>
          <p:cNvSpPr/>
          <p:nvPr/>
        </p:nvSpPr>
        <p:spPr>
          <a:xfrm>
            <a:off x="2570545" y="3101575"/>
            <a:ext cx="1890115" cy="1793367"/>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306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F006F6F95A8499B790B6C75677679" ma:contentTypeVersion="13" ma:contentTypeDescription="Create a new document." ma:contentTypeScope="" ma:versionID="dc5cf9e79bbf854929e86c18b4c62c42">
  <xsd:schema xmlns:xsd="http://www.w3.org/2001/XMLSchema" xmlns:xs="http://www.w3.org/2001/XMLSchema" xmlns:p="http://schemas.microsoft.com/office/2006/metadata/properties" xmlns:ns2="3a5a072a-9f71-4cd3-a2f9-fdda91595b8c" xmlns:ns3="2713a64c-b708-418b-a5af-1b0d489f796a" targetNamespace="http://schemas.microsoft.com/office/2006/metadata/properties" ma:root="true" ma:fieldsID="09641e601ca671a257d0ee792dff7aef" ns2:_="" ns3:_="">
    <xsd:import namespace="3a5a072a-9f71-4cd3-a2f9-fdda91595b8c"/>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a072a-9f71-4cd3-a2f9-fdda91595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13a64c-b708-418b-a5af-1b0d489f796a" xsi:nil="true"/>
    <lcf76f155ced4ddcb4097134ff3c332f xmlns="3a5a072a-9f71-4cd3-a2f9-fdda91595b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93C5CD-12BE-44C1-ADF4-F4E0DDB4E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5a072a-9f71-4cd3-a2f9-fdda91595b8c"/>
    <ds:schemaRef ds:uri="2713a64c-b708-418b-a5af-1b0d489f79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1ECBD9-2B35-4C29-A1BA-853F3F3BD16A}">
  <ds:schemaRefs>
    <ds:schemaRef ds:uri="http://schemas.microsoft.com/sharepoint/v3/contenttype/forms"/>
  </ds:schemaRefs>
</ds:datastoreItem>
</file>

<file path=customXml/itemProps3.xml><?xml version="1.0" encoding="utf-8"?>
<ds:datastoreItem xmlns:ds="http://schemas.openxmlformats.org/officeDocument/2006/customXml" ds:itemID="{382A2AB4-D16A-4068-AC89-2CCF32D3A137}">
  <ds:schemaRefs>
    <ds:schemaRef ds:uri="http://schemas.microsoft.com/office/2006/metadata/properties"/>
    <ds:schemaRef ds:uri="http://schemas.microsoft.com/office/infopath/2007/PartnerControls"/>
    <ds:schemaRef ds:uri="2713a64c-b708-418b-a5af-1b0d489f796a"/>
    <ds:schemaRef ds:uri="3a5a072a-9f71-4cd3-a2f9-fdda91595b8c"/>
  </ds:schemaRefs>
</ds:datastoreItem>
</file>

<file path=docProps/app.xml><?xml version="1.0" encoding="utf-8"?>
<Properties xmlns="http://schemas.openxmlformats.org/officeDocument/2006/extended-properties" xmlns:vt="http://schemas.openxmlformats.org/officeDocument/2006/docPropsVTypes">
  <Template/>
  <TotalTime>13412</TotalTime>
  <Words>1796</Words>
  <Application>Microsoft Macintosh PowerPoint</Application>
  <PresentationFormat>Widescreen</PresentationFormat>
  <Paragraphs>495</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Calibri</vt:lpstr>
      <vt:lpstr>OpenDyslexicAlta</vt:lpstr>
      <vt:lpstr>Wingdings</vt:lpstr>
      <vt:lpstr>Arial</vt:lpstr>
      <vt:lpstr>Lato</vt:lpstr>
      <vt:lpstr>Muli</vt:lpstr>
      <vt:lpstr>Lato Light</vt:lpstr>
      <vt:lpstr>Office Theme</vt:lpstr>
      <vt:lpstr>PowerPoint Presentation</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emma@edshed.com</cp:lastModifiedBy>
  <cp:revision>689</cp:revision>
  <cp:lastPrinted>2019-06-17T16:19:05Z</cp:lastPrinted>
  <dcterms:created xsi:type="dcterms:W3CDTF">2018-08-06T08:16:18Z</dcterms:created>
  <dcterms:modified xsi:type="dcterms:W3CDTF">2023-10-06T10:51:46Z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0x01010030EF006F6F95A8499B790B6C75677679</vt:lpwstr>
  </property>
  <property fmtid="{D5CDD505-2E9C-101B-9397-08002B2CF9AE}" pid="3" name="MediaServiceImageTags">
    <vt:lpwstr/>
  </property>
</Properties>
</file>