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20" r:id="rId2"/>
    <p:sldId id="321" r:id="rId3"/>
    <p:sldId id="346" r:id="rId4"/>
    <p:sldId id="349" r:id="rId5"/>
    <p:sldId id="376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69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70" r:id="rId26"/>
    <p:sldId id="371" r:id="rId27"/>
    <p:sldId id="372" r:id="rId28"/>
    <p:sldId id="348" r:id="rId29"/>
    <p:sldId id="374" r:id="rId30"/>
    <p:sldId id="375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Lato" panose="020F0502020204030203" pitchFamily="34" charset="0"/>
      <p:regular r:id="rId38"/>
      <p:bold r:id="rId39"/>
      <p:italic r:id="rId40"/>
      <p:boldItalic r:id="rId41"/>
    </p:embeddedFont>
    <p:embeddedFont>
      <p:font typeface="Lato Light" panose="020F0502020204030203" pitchFamily="34" charset="0"/>
      <p:regular r:id="rId42"/>
      <p:italic r:id="rId43"/>
    </p:embeddedFont>
    <p:embeddedFont>
      <p:font typeface="Muli" panose="02000503000000000000" pitchFamily="2" charset="77"/>
      <p:regular r:id="rId44"/>
      <p:bold r:id="rId45"/>
      <p:italic r:id="rId46"/>
      <p:boldItalic r:id="rId47"/>
    </p:embeddedFont>
    <p:embeddedFont>
      <p:font typeface="OpenDyslexic" pitchFamily="2" charset="77"/>
      <p:regular r:id="rId48"/>
      <p:bold r:id="rId49"/>
      <p:italic r:id="rId50"/>
      <p:boldItalic r:id="rId51"/>
    </p:embeddedFont>
    <p:embeddedFont>
      <p:font typeface="OpenDyslexicAlta" pitchFamily="2" charset="77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860"/>
    <a:srgbClr val="3273DC"/>
    <a:srgbClr val="209CEE"/>
    <a:srgbClr val="FFDD57"/>
    <a:srgbClr val="7957D5"/>
    <a:srgbClr val="23D160"/>
    <a:srgbClr val="000000"/>
    <a:srgbClr val="121212"/>
    <a:srgbClr val="44A6ED"/>
    <a:srgbClr val="A4BF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597" autoAdjust="0"/>
    <p:restoredTop sz="87384" autoAdjust="0"/>
  </p:normalViewPr>
  <p:slideViewPr>
    <p:cSldViewPr snapToGrid="0" snapToObjects="1">
      <p:cViewPr varScale="1">
        <p:scale>
          <a:sx n="109" d="100"/>
          <a:sy n="109" d="100"/>
        </p:scale>
        <p:origin x="200" y="4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0" d="100"/>
          <a:sy n="90" d="100"/>
        </p:scale>
        <p:origin x="3840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86F298-EB3E-D446-A729-C248AB8A5D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BEABC-4AC1-4C4F-BDDB-0B8FF7D20C2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DF2A76-21C6-4F49-AC41-288B2976B3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984667-866C-EF45-A262-122686295C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7A863-B317-0C4D-8D45-833380E639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3359319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/>
              <a:t>10/07/2019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GB"/>
              <a:t>Place Value Lesson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C66A0-413B-D942-BD25-07592977943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309553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10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7926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8086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7137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0553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002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2767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41746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34523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9284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956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4152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0791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3025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164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1101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32091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87545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26193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118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7C66A0-413B-D942-BD25-07592977943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726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49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6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2802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900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78566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Place Value Lesson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7C66A0-413B-D942-BD25-07592977943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40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2F3C88D-BF6E-6D4C-9A25-CACB03AA20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44985"/>
            <a:ext cx="3369375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D45BA0-7B16-364F-96FA-7CCD74809633}"/>
              </a:ext>
            </a:extLst>
          </p:cNvPr>
          <p:cNvSpPr txBox="1"/>
          <p:nvPr userDrawn="1"/>
        </p:nvSpPr>
        <p:spPr>
          <a:xfrm>
            <a:off x="3283162" y="6261027"/>
            <a:ext cx="71742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Unit: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204E8ED3-ED92-2F44-AA0C-C350097398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01412" y="6244985"/>
            <a:ext cx="641969" cy="36933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Muli" pitchFamily="2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3EE4B3-C0E4-AE42-921D-72A75F2D0332}"/>
              </a:ext>
            </a:extLst>
          </p:cNvPr>
          <p:cNvSpPr txBox="1"/>
          <p:nvPr userDrawn="1"/>
        </p:nvSpPr>
        <p:spPr>
          <a:xfrm>
            <a:off x="10038030" y="6261027"/>
            <a:ext cx="963382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Lesson: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55FC76-808A-0046-94B4-D7D729C67DD3}"/>
              </a:ext>
            </a:extLst>
          </p:cNvPr>
          <p:cNvSpPr txBox="1"/>
          <p:nvPr userDrawn="1"/>
        </p:nvSpPr>
        <p:spPr>
          <a:xfrm>
            <a:off x="236893" y="6261027"/>
            <a:ext cx="787235" cy="33855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GB" sz="1600" b="1" i="0" dirty="0">
                <a:solidFill>
                  <a:schemeClr val="bg1"/>
                </a:solidFill>
                <a:latin typeface="Muli" pitchFamily="2" charset="77"/>
              </a:rPr>
              <a:t>Term: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F8ED0D7-1D3B-EA40-89A6-FE5BFCF679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55020" y="6247672"/>
            <a:ext cx="2213630" cy="366645"/>
          </a:xfr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li" pitchFamily="2" charset="77"/>
              </a:defRPr>
            </a:lvl1pPr>
            <a:lvl2pPr>
              <a:defRPr sz="1800">
                <a:solidFill>
                  <a:schemeClr val="bg1"/>
                </a:solidFill>
                <a:latin typeface="Muli" pitchFamily="2" charset="77"/>
              </a:defRPr>
            </a:lvl2pPr>
            <a:lvl3pPr>
              <a:defRPr sz="1800">
                <a:solidFill>
                  <a:schemeClr val="bg1"/>
                </a:solidFill>
                <a:latin typeface="Muli" pitchFamily="2" charset="77"/>
              </a:defRPr>
            </a:lvl3pPr>
            <a:lvl4pPr>
              <a:defRPr sz="1800">
                <a:solidFill>
                  <a:schemeClr val="bg1"/>
                </a:solidFill>
                <a:latin typeface="Muli" pitchFamily="2" charset="77"/>
              </a:defRPr>
            </a:lvl4pPr>
            <a:lvl5pPr>
              <a:defRPr sz="1800">
                <a:solidFill>
                  <a:schemeClr val="bg1"/>
                </a:solidFill>
                <a:latin typeface="Muli" pitchFamily="2" charset="77"/>
              </a:defRPr>
            </a:lvl5pPr>
          </a:lstStyle>
          <a:p>
            <a:pPr lvl="0"/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196182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2764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9809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4044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757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442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7926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821396605"/>
              </p:ext>
            </p:extLst>
          </p:nvPr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56297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BA0AB86-75A7-554E-9835-D9E30F3233C2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077034169"/>
              </p:ext>
            </p:extLst>
          </p:nvPr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8775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3990141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01400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9720000" y="360000"/>
            <a:ext cx="2159635" cy="100711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7397449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06/10/2022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327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53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33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597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0" r:id="rId4"/>
    <p:sldLayoutId id="2147483664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11" Type="http://schemas.openxmlformats.org/officeDocument/2006/relationships/image" Target="../media/image34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11" Type="http://schemas.openxmlformats.org/officeDocument/2006/relationships/image" Target="../media/image37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tiff"/><Relationship Id="rId4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8.png"/><Relationship Id="rId7" Type="http://schemas.openxmlformats.org/officeDocument/2006/relationships/image" Target="../media/image13.tiff"/><Relationship Id="rId12" Type="http://schemas.openxmlformats.org/officeDocument/2006/relationships/image" Target="../media/image4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tiff"/><Relationship Id="rId11" Type="http://schemas.openxmlformats.org/officeDocument/2006/relationships/image" Target="../media/image12.tiff"/><Relationship Id="rId5" Type="http://schemas.openxmlformats.org/officeDocument/2006/relationships/image" Target="../media/image39.tiff"/><Relationship Id="rId10" Type="http://schemas.openxmlformats.org/officeDocument/2006/relationships/image" Target="../media/image43.tiff"/><Relationship Id="rId4" Type="http://schemas.openxmlformats.org/officeDocument/2006/relationships/image" Target="../media/image10.tiff"/><Relationship Id="rId9" Type="http://schemas.openxmlformats.org/officeDocument/2006/relationships/image" Target="../media/image42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tiff"/><Relationship Id="rId4" Type="http://schemas.openxmlformats.org/officeDocument/2006/relationships/image" Target="../media/image11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tiff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emf"/><Relationship Id="rId11" Type="http://schemas.openxmlformats.org/officeDocument/2006/relationships/image" Target="../media/image22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11" Type="http://schemas.openxmlformats.org/officeDocument/2006/relationships/image" Target="../media/image25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emf"/><Relationship Id="rId11" Type="http://schemas.openxmlformats.org/officeDocument/2006/relationships/image" Target="../media/image28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1.tiff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emf"/><Relationship Id="rId11" Type="http://schemas.openxmlformats.org/officeDocument/2006/relationships/image" Target="../media/image31.emf"/><Relationship Id="rId5" Type="http://schemas.openxmlformats.org/officeDocument/2006/relationships/image" Target="../media/image13.tiff"/><Relationship Id="rId10" Type="http://schemas.openxmlformats.org/officeDocument/2006/relationships/image" Target="../media/image18.emf"/><Relationship Id="rId4" Type="http://schemas.openxmlformats.org/officeDocument/2006/relationships/image" Target="../media/image12.tiff"/><Relationship Id="rId9" Type="http://schemas.openxmlformats.org/officeDocument/2006/relationships/image" Target="../media/image1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Stage 1 </a:t>
            </a:r>
            <a:br>
              <a:rPr lang="en-GB" dirty="0"/>
            </a:br>
            <a:r>
              <a:rPr lang="en-GB" dirty="0"/>
              <a:t>Autumn Block 3: Properties of Shape</a:t>
            </a:r>
          </a:p>
          <a:p>
            <a:r>
              <a:rPr lang="en-GB" dirty="0"/>
              <a:t>Lesson 1: To be able to recognise and name 3-D shapes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96D93-4A8A-F349-8E04-EC67E07A6F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917911" y="6221692"/>
            <a:ext cx="4428920" cy="369332"/>
          </a:xfrm>
        </p:spPr>
        <p:txBody>
          <a:bodyPr>
            <a:normAutofit/>
          </a:bodyPr>
          <a:lstStyle/>
          <a:p>
            <a:r>
              <a:rPr lang="en-GB" dirty="0"/>
              <a:t>Block 3 – Properties of Shape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E0A8668-F4BF-FD46-97FE-DF79A2E595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C74A61-CF8A-0745-B69B-DD1646654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Autumn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874800" y="331200"/>
            <a:ext cx="1964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bg1"/>
                </a:solidFill>
                <a:latin typeface="Muli" panose="02000503000000000000" pitchFamily="2" charset="77"/>
              </a:rPr>
              <a:t>Quiz: </a:t>
            </a:r>
            <a:r>
              <a:rPr lang="en-GB" b="1" dirty="0">
                <a:solidFill>
                  <a:schemeClr val="bg1"/>
                </a:solidFill>
                <a:latin typeface="Muli" panose="02000503000000000000" pitchFamily="2" charset="77"/>
              </a:rPr>
              <a:t>QYGKSJC</a:t>
            </a:r>
          </a:p>
        </p:txBody>
      </p:sp>
    </p:spTree>
    <p:extLst>
      <p:ext uri="{BB962C8B-B14F-4D97-AF65-F5344CB8AC3E}">
        <p14:creationId xmlns:p14="http://schemas.microsoft.com/office/powerpoint/2010/main" val="2440285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3033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26F3ED-2FB6-E944-9473-8F6E1B263B33}"/>
              </a:ext>
            </a:extLst>
          </p:cNvPr>
          <p:cNvCxnSpPr>
            <a:cxnSpLocks/>
            <a:stCxn id="52" idx="3"/>
            <a:endCxn id="9" idx="2"/>
          </p:cNvCxnSpPr>
          <p:nvPr/>
        </p:nvCxnSpPr>
        <p:spPr>
          <a:xfrm flipV="1">
            <a:off x="4690533" y="4915603"/>
            <a:ext cx="4333339" cy="819653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00FB7CD-0B79-A447-9FB4-994C26CC46E3}"/>
              </a:ext>
            </a:extLst>
          </p:cNvPr>
          <p:cNvCxnSpPr>
            <a:cxnSpLocks/>
          </p:cNvCxnSpPr>
          <p:nvPr/>
        </p:nvCxnSpPr>
        <p:spPr>
          <a:xfrm flipV="1">
            <a:off x="4652118" y="5439922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40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Place a variety of 3-D shapes, each in its own opaque bag.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Children to place a hand in a bag and guess which shape is inside it.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Can they explain why it’s a cone, pyramid, cube, cuboid, sphere or cylinder?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What clues have made them choose the shape name?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7837-1ABD-0144-818D-2C13B662D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013" y="1311839"/>
            <a:ext cx="2438896" cy="2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3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2561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127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060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352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941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536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22" name="Cube 21">
            <a:extLst>
              <a:ext uri="{FF2B5EF4-FFF2-40B4-BE49-F238E27FC236}">
                <a16:creationId xmlns:a16="http://schemas.microsoft.com/office/drawing/2014/main" id="{2DBAD5A6-62F3-314D-9161-9D9B642EC4FB}"/>
              </a:ext>
            </a:extLst>
          </p:cNvPr>
          <p:cNvSpPr/>
          <p:nvPr/>
        </p:nvSpPr>
        <p:spPr>
          <a:xfrm>
            <a:off x="6331471" y="5330214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ube 22">
            <a:extLst>
              <a:ext uri="{FF2B5EF4-FFF2-40B4-BE49-F238E27FC236}">
                <a16:creationId xmlns:a16="http://schemas.microsoft.com/office/drawing/2014/main" id="{8FD5F17A-05B5-7041-BDED-27391DD01672}"/>
              </a:ext>
            </a:extLst>
          </p:cNvPr>
          <p:cNvSpPr/>
          <p:nvPr/>
        </p:nvSpPr>
        <p:spPr>
          <a:xfrm>
            <a:off x="6331471" y="49373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ube 23">
            <a:extLst>
              <a:ext uri="{FF2B5EF4-FFF2-40B4-BE49-F238E27FC236}">
                <a16:creationId xmlns:a16="http://schemas.microsoft.com/office/drawing/2014/main" id="{46A2C872-EBC4-194A-990A-42E368A55220}"/>
              </a:ext>
            </a:extLst>
          </p:cNvPr>
          <p:cNvSpPr/>
          <p:nvPr/>
        </p:nvSpPr>
        <p:spPr>
          <a:xfrm>
            <a:off x="7876633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>
            <a:extLst>
              <a:ext uri="{FF2B5EF4-FFF2-40B4-BE49-F238E27FC236}">
                <a16:creationId xmlns:a16="http://schemas.microsoft.com/office/drawing/2014/main" id="{FCD6BEDA-04AE-4043-A4AE-975F6B4CDD0F}"/>
              </a:ext>
            </a:extLst>
          </p:cNvPr>
          <p:cNvSpPr/>
          <p:nvPr/>
        </p:nvSpPr>
        <p:spPr>
          <a:xfrm>
            <a:off x="9405235" y="496181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ube 25">
            <a:extLst>
              <a:ext uri="{FF2B5EF4-FFF2-40B4-BE49-F238E27FC236}">
                <a16:creationId xmlns:a16="http://schemas.microsoft.com/office/drawing/2014/main" id="{41AB774C-EFF6-C549-AB73-E7C754385684}"/>
              </a:ext>
            </a:extLst>
          </p:cNvPr>
          <p:cNvSpPr/>
          <p:nvPr/>
        </p:nvSpPr>
        <p:spPr>
          <a:xfrm>
            <a:off x="6314910" y="4544486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Can 26">
            <a:extLst>
              <a:ext uri="{FF2B5EF4-FFF2-40B4-BE49-F238E27FC236}">
                <a16:creationId xmlns:a16="http://schemas.microsoft.com/office/drawing/2014/main" id="{A128C12B-028D-8A46-A38B-72C562BE9D4B}"/>
              </a:ext>
            </a:extLst>
          </p:cNvPr>
          <p:cNvSpPr/>
          <p:nvPr/>
        </p:nvSpPr>
        <p:spPr>
          <a:xfrm>
            <a:off x="6380839" y="384907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an 27">
            <a:extLst>
              <a:ext uri="{FF2B5EF4-FFF2-40B4-BE49-F238E27FC236}">
                <a16:creationId xmlns:a16="http://schemas.microsoft.com/office/drawing/2014/main" id="{F4DC58B9-C828-4B4A-875F-88E22B81009C}"/>
              </a:ext>
            </a:extLst>
          </p:cNvPr>
          <p:cNvSpPr/>
          <p:nvPr/>
        </p:nvSpPr>
        <p:spPr>
          <a:xfrm>
            <a:off x="7886276" y="3846623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1B5FFC7-D66C-A240-BD9D-565E090F9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0544" y="3209789"/>
            <a:ext cx="916151" cy="9161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5E1F2D5-B0D0-3945-BB2C-C828935C2D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3473" y="3207533"/>
            <a:ext cx="812800" cy="8128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17BD9F-EFF1-E94B-9EDB-06C6AC611C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0618" y="3583091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804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</p:spTree>
    <p:extLst>
      <p:ext uri="{BB962C8B-B14F-4D97-AF65-F5344CB8AC3E}">
        <p14:creationId xmlns:p14="http://schemas.microsoft.com/office/powerpoint/2010/main" val="43468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pyramids.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spheres.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__ cones.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007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77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2 (continued):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Use the sentences below to describe the model I have built: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3</a:t>
            </a:r>
            <a:r>
              <a:rPr lang="en-GB" sz="2200" dirty="0"/>
              <a:t> cylinders.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 </a:t>
            </a:r>
            <a:r>
              <a:rPr lang="en-GB" sz="2200" u="sng" dirty="0"/>
              <a:t>1</a:t>
            </a:r>
            <a:r>
              <a:rPr lang="en-GB" sz="2200" dirty="0"/>
              <a:t>  pyramid.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cubes.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are </a:t>
            </a:r>
            <a:r>
              <a:rPr lang="en-GB" sz="2200" u="sng" dirty="0"/>
              <a:t>2</a:t>
            </a:r>
            <a:r>
              <a:rPr lang="en-GB" sz="2200" dirty="0"/>
              <a:t> cuboids.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sphere.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There is </a:t>
            </a:r>
            <a:r>
              <a:rPr lang="en-GB" sz="2200" u="sng" dirty="0"/>
              <a:t>1</a:t>
            </a:r>
            <a:r>
              <a:rPr lang="en-GB" sz="2200" dirty="0"/>
              <a:t> cone.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6234101" y="5202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ube 37">
            <a:extLst>
              <a:ext uri="{FF2B5EF4-FFF2-40B4-BE49-F238E27FC236}">
                <a16:creationId xmlns:a16="http://schemas.microsoft.com/office/drawing/2014/main" id="{398FFCC8-6F3E-054C-A229-0E3C558A9D61}"/>
              </a:ext>
            </a:extLst>
          </p:cNvPr>
          <p:cNvSpPr/>
          <p:nvPr/>
        </p:nvSpPr>
        <p:spPr>
          <a:xfrm>
            <a:off x="6248022" y="48176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ube 38">
            <a:extLst>
              <a:ext uri="{FF2B5EF4-FFF2-40B4-BE49-F238E27FC236}">
                <a16:creationId xmlns:a16="http://schemas.microsoft.com/office/drawing/2014/main" id="{1315294F-081C-0A4E-AF61-FCEBC9CFE7EF}"/>
              </a:ext>
            </a:extLst>
          </p:cNvPr>
          <p:cNvSpPr/>
          <p:nvPr/>
        </p:nvSpPr>
        <p:spPr>
          <a:xfrm>
            <a:off x="9324426" y="4823372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Cube 39">
            <a:extLst>
              <a:ext uri="{FF2B5EF4-FFF2-40B4-BE49-F238E27FC236}">
                <a16:creationId xmlns:a16="http://schemas.microsoft.com/office/drawing/2014/main" id="{7BD1CC2C-6FF1-BD48-93FD-B230D634910B}"/>
              </a:ext>
            </a:extLst>
          </p:cNvPr>
          <p:cNvSpPr/>
          <p:nvPr/>
        </p:nvSpPr>
        <p:spPr>
          <a:xfrm>
            <a:off x="6234101" y="4443872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Can 40">
            <a:extLst>
              <a:ext uri="{FF2B5EF4-FFF2-40B4-BE49-F238E27FC236}">
                <a16:creationId xmlns:a16="http://schemas.microsoft.com/office/drawing/2014/main" id="{D28AA702-67BA-824B-873F-059ECABC9CD9}"/>
              </a:ext>
            </a:extLst>
          </p:cNvPr>
          <p:cNvSpPr/>
          <p:nvPr/>
        </p:nvSpPr>
        <p:spPr>
          <a:xfrm>
            <a:off x="623410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Can 41">
            <a:extLst>
              <a:ext uri="{FF2B5EF4-FFF2-40B4-BE49-F238E27FC236}">
                <a16:creationId xmlns:a16="http://schemas.microsoft.com/office/drawing/2014/main" id="{B51C47C0-537A-1844-9497-188FA7691EB0}"/>
              </a:ext>
            </a:extLst>
          </p:cNvPr>
          <p:cNvSpPr/>
          <p:nvPr/>
        </p:nvSpPr>
        <p:spPr>
          <a:xfrm>
            <a:off x="9296585" y="3772306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Can 42">
            <a:extLst>
              <a:ext uri="{FF2B5EF4-FFF2-40B4-BE49-F238E27FC236}">
                <a16:creationId xmlns:a16="http://schemas.microsoft.com/office/drawing/2014/main" id="{F95EF2B3-D686-EC41-8433-DC26BB459402}"/>
              </a:ext>
            </a:extLst>
          </p:cNvPr>
          <p:cNvSpPr/>
          <p:nvPr/>
        </p:nvSpPr>
        <p:spPr>
          <a:xfrm>
            <a:off x="7785281" y="3759441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11BC9556-0562-104A-BD31-EFFBBF2E1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222" y="3113066"/>
            <a:ext cx="916151" cy="91615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55D657F-C8A9-3E40-85B2-879E8D2B8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0657" y="3105485"/>
            <a:ext cx="812800" cy="812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3646" y="2826766"/>
            <a:ext cx="799629" cy="1111063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69A1A1-4A19-2648-9D1A-72A04B9EC016}"/>
              </a:ext>
            </a:extLst>
          </p:cNvPr>
          <p:cNvSpPr/>
          <p:nvPr/>
        </p:nvSpPr>
        <p:spPr>
          <a:xfrm>
            <a:off x="838200" y="2468683"/>
            <a:ext cx="4708628" cy="156053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OpenDyslexicAlta" pitchFamily="2" charset="77"/>
              </a:rPr>
              <a:t>Build your own model. Ask your partner to describe it!</a:t>
            </a:r>
          </a:p>
        </p:txBody>
      </p:sp>
    </p:spTree>
    <p:extLst>
      <p:ext uri="{BB962C8B-B14F-4D97-AF65-F5344CB8AC3E}">
        <p14:creationId xmlns:p14="http://schemas.microsoft.com/office/powerpoint/2010/main" val="3814773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:a16="http://schemas.microsoft.com/office/drawing/2014/main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93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3: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Complete the following: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cubes, circle the cuboids. 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spheres, circle the pyramids</a:t>
            </a:r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endParaRPr lang="en-GB" sz="2200" dirty="0"/>
          </a:p>
          <a:p>
            <a:pPr marL="457200" indent="-457200">
              <a:buClr>
                <a:srgbClr val="23D160"/>
              </a:buClr>
              <a:buSzPct val="85000"/>
              <a:buFont typeface="+mj-lt"/>
              <a:buAutoNum type="alphaLcParenR"/>
            </a:pPr>
            <a:r>
              <a:rPr lang="en-GB" sz="2200" dirty="0"/>
              <a:t>Put a cross on the pyramids, circle the cones.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4827681-8AA2-0E4D-BD7F-C3A03FCBD6D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7" y="3285400"/>
            <a:ext cx="696774" cy="720000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7103837D-A372-9940-9F27-A9A3FDE0C73A}"/>
              </a:ext>
            </a:extLst>
          </p:cNvPr>
          <p:cNvSpPr/>
          <p:nvPr/>
        </p:nvSpPr>
        <p:spPr>
          <a:xfrm>
            <a:off x="4792810" y="3296359"/>
            <a:ext cx="608076" cy="608076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A1FDC6-2F13-B441-91C7-E1BF178484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08231">
            <a:off x="5813340" y="2943299"/>
            <a:ext cx="1404202" cy="1404202"/>
          </a:xfrm>
          <a:prstGeom prst="rect">
            <a:avLst/>
          </a:prstGeom>
        </p:spPr>
      </p:pic>
      <p:sp>
        <p:nvSpPr>
          <p:cNvPr id="17" name="Cube 16">
            <a:extLst>
              <a:ext uri="{FF2B5EF4-FFF2-40B4-BE49-F238E27FC236}">
                <a16:creationId xmlns:a16="http://schemas.microsoft.com/office/drawing/2014/main" id="{C37F9320-6077-0143-B406-CF989FC25582}"/>
              </a:ext>
            </a:extLst>
          </p:cNvPr>
          <p:cNvSpPr/>
          <p:nvPr/>
        </p:nvSpPr>
        <p:spPr>
          <a:xfrm>
            <a:off x="2535436" y="3386365"/>
            <a:ext cx="1572166" cy="518070"/>
          </a:xfrm>
          <a:prstGeom prst="cub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be 17">
            <a:extLst>
              <a:ext uri="{FF2B5EF4-FFF2-40B4-BE49-F238E27FC236}">
                <a16:creationId xmlns:a16="http://schemas.microsoft.com/office/drawing/2014/main" id="{6850B648-3BBD-DE4E-BAFA-CC86E4BA013B}"/>
              </a:ext>
            </a:extLst>
          </p:cNvPr>
          <p:cNvSpPr/>
          <p:nvPr/>
        </p:nvSpPr>
        <p:spPr>
          <a:xfrm rot="16200000" flipV="1">
            <a:off x="7450131" y="3298216"/>
            <a:ext cx="887048" cy="527319"/>
          </a:xfrm>
          <a:prstGeom prst="cube">
            <a:avLst/>
          </a:prstGeom>
          <a:solidFill>
            <a:srgbClr val="3273DC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18FDD-3750-3C4F-8161-8BC0E07045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495" y="4595924"/>
            <a:ext cx="771173" cy="7711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E6B75-FD7D-244D-97C3-4B3D545E2C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545" y="4628229"/>
            <a:ext cx="744114" cy="7711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090FBE5-A256-3A48-BA58-BAA19F298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528" y="4554296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CDDC9E-9F10-7B4D-8B30-7C98757375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3417" y="4463018"/>
            <a:ext cx="1069290" cy="10692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CCF733-EBC0-B14A-A1D7-6EED112AAB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2551" y="4513872"/>
            <a:ext cx="1445780" cy="10843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2DE308-B68E-D14B-B688-83331C44AF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56566" y="4402237"/>
            <a:ext cx="1360617" cy="9971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DE10C8-6005-BD42-92A0-5C135E198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4048" y="5880540"/>
            <a:ext cx="812800" cy="8128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58A96882-5FED-484F-8987-935F8463C9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411" y="5745973"/>
            <a:ext cx="1069290" cy="106929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F4AD3A4-75E2-6348-8894-88010E2E622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1921" y="5696175"/>
            <a:ext cx="1360617" cy="99716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C076BC0-3B20-0540-A7EB-7BF4118258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87084" y="5867896"/>
            <a:ext cx="584970" cy="812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44ED67-9155-4D49-AACC-A924E7F614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39967" y="5718263"/>
            <a:ext cx="1112065" cy="1112065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066A042-9300-1B41-ADD8-4D1142A09194}"/>
              </a:ext>
            </a:extLst>
          </p:cNvPr>
          <p:cNvSpPr/>
          <p:nvPr/>
        </p:nvSpPr>
        <p:spPr>
          <a:xfrm>
            <a:off x="1064847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24241A3-46AD-5840-B484-78D4A41E8AE7}"/>
              </a:ext>
            </a:extLst>
          </p:cNvPr>
          <p:cNvSpPr/>
          <p:nvPr/>
        </p:nvSpPr>
        <p:spPr>
          <a:xfrm>
            <a:off x="4413699" y="345829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3FD97070-2C53-7345-A97B-1CC0E779949E}"/>
              </a:ext>
            </a:extLst>
          </p:cNvPr>
          <p:cNvSpPr/>
          <p:nvPr/>
        </p:nvSpPr>
        <p:spPr>
          <a:xfrm>
            <a:off x="6011941" y="3509684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6C5FB6E-0A11-7A4D-B6EB-BF9C64355E3B}"/>
              </a:ext>
            </a:extLst>
          </p:cNvPr>
          <p:cNvSpPr/>
          <p:nvPr/>
        </p:nvSpPr>
        <p:spPr>
          <a:xfrm>
            <a:off x="2368432" y="3258043"/>
            <a:ext cx="1915616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77ABB1A2-209D-5243-9BDA-BDF6595790EA}"/>
              </a:ext>
            </a:extLst>
          </p:cNvPr>
          <p:cNvSpPr/>
          <p:nvPr/>
        </p:nvSpPr>
        <p:spPr>
          <a:xfrm rot="16200000">
            <a:off x="7295645" y="3175755"/>
            <a:ext cx="1196019" cy="771174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6BD4EF53-46B3-E143-9D15-931CFAC15996}"/>
              </a:ext>
            </a:extLst>
          </p:cNvPr>
          <p:cNvSpPr/>
          <p:nvPr/>
        </p:nvSpPr>
        <p:spPr>
          <a:xfrm>
            <a:off x="7355796" y="4347661"/>
            <a:ext cx="1261388" cy="1084335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4165A5C-35EE-FA4A-AA3C-275E31C0BBC7}"/>
              </a:ext>
            </a:extLst>
          </p:cNvPr>
          <p:cNvSpPr/>
          <p:nvPr/>
        </p:nvSpPr>
        <p:spPr>
          <a:xfrm>
            <a:off x="4798953" y="4608567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A7EB842E-A757-754A-970A-878DFE763032}"/>
              </a:ext>
            </a:extLst>
          </p:cNvPr>
          <p:cNvSpPr/>
          <p:nvPr/>
        </p:nvSpPr>
        <p:spPr>
          <a:xfrm>
            <a:off x="2363068" y="4574099"/>
            <a:ext cx="993597" cy="8234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9110B6A6-DAEF-2140-93C3-021A89B60E7D}"/>
              </a:ext>
            </a:extLst>
          </p:cNvPr>
          <p:cNvSpPr/>
          <p:nvPr/>
        </p:nvSpPr>
        <p:spPr>
          <a:xfrm>
            <a:off x="5599200" y="578416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49E4D4B3-442C-154B-B973-E844C1338932}"/>
              </a:ext>
            </a:extLst>
          </p:cNvPr>
          <p:cNvSpPr/>
          <p:nvPr/>
        </p:nvSpPr>
        <p:spPr>
          <a:xfrm>
            <a:off x="2588414" y="5815832"/>
            <a:ext cx="993597" cy="916929"/>
          </a:xfrm>
          <a:prstGeom prst="roundRect">
            <a:avLst/>
          </a:prstGeom>
          <a:noFill/>
          <a:ln w="28575">
            <a:solidFill>
              <a:srgbClr val="FF38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en-US" sz="28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B76640EB-34DA-AD41-8E82-CDC03CA8A8F7}"/>
              </a:ext>
            </a:extLst>
          </p:cNvPr>
          <p:cNvSpPr/>
          <p:nvPr/>
        </p:nvSpPr>
        <p:spPr>
          <a:xfrm>
            <a:off x="3455895" y="4815633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F3EF13DB-57BE-0343-BD3C-6FCC9E81DC8B}"/>
              </a:ext>
            </a:extLst>
          </p:cNvPr>
          <p:cNvSpPr/>
          <p:nvPr/>
        </p:nvSpPr>
        <p:spPr>
          <a:xfrm>
            <a:off x="5910015" y="4831310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4F8A3FF-ADAC-474D-B5F9-F10EFE8D91F1}"/>
              </a:ext>
            </a:extLst>
          </p:cNvPr>
          <p:cNvSpPr/>
          <p:nvPr/>
        </p:nvSpPr>
        <p:spPr>
          <a:xfrm>
            <a:off x="1034752" y="4798606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3A0C9FAA-8805-5C41-83C9-BB1A73C7D894}"/>
              </a:ext>
            </a:extLst>
          </p:cNvPr>
          <p:cNvSpPr/>
          <p:nvPr/>
        </p:nvSpPr>
        <p:spPr>
          <a:xfrm>
            <a:off x="4151183" y="6172205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30F8EFEB-A7D8-1348-9C61-39B7BF893DF2}"/>
              </a:ext>
            </a:extLst>
          </p:cNvPr>
          <p:cNvSpPr/>
          <p:nvPr/>
        </p:nvSpPr>
        <p:spPr>
          <a:xfrm>
            <a:off x="954439" y="60705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62ACBE56-02C6-B841-9685-1EAF4CB0377E}"/>
              </a:ext>
            </a:extLst>
          </p:cNvPr>
          <p:cNvSpPr/>
          <p:nvPr/>
        </p:nvSpPr>
        <p:spPr>
          <a:xfrm>
            <a:off x="6806899" y="6118478"/>
            <a:ext cx="1224468" cy="64966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4400" dirty="0">
                <a:solidFill>
                  <a:srgbClr val="FF3860"/>
                </a:solidFill>
                <a:latin typeface="OpenDyslexicAlta" pitchFamily="2" charset="77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072943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9625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Talking Time: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Do you think my tower will stand upright?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tower is likely to fall over.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There are too many shapes without flat surfaces.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8010456" y="5626375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520787" y="4533903"/>
            <a:ext cx="799629" cy="11110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894CD6-8DA3-804E-BD67-DCF0D3D56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2525" y="3973885"/>
            <a:ext cx="916151" cy="916151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9661565" y="371485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Can 15">
            <a:extLst>
              <a:ext uri="{FF2B5EF4-FFF2-40B4-BE49-F238E27FC236}">
                <a16:creationId xmlns:a16="http://schemas.microsoft.com/office/drawing/2014/main" id="{C326F2FA-145C-B94F-9FCC-F974C57894A6}"/>
              </a:ext>
            </a:extLst>
          </p:cNvPr>
          <p:cNvSpPr/>
          <p:nvPr/>
        </p:nvSpPr>
        <p:spPr>
          <a:xfrm>
            <a:off x="9661566" y="2998355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200" y="2366133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9668151" y="174339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575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Activity 4: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Using a selection of 3-D shapes, try to build the tallest tower possible.</a:t>
            </a:r>
          </a:p>
        </p:txBody>
      </p:sp>
      <p:sp>
        <p:nvSpPr>
          <p:cNvPr id="37" name="Cube 36">
            <a:extLst>
              <a:ext uri="{FF2B5EF4-FFF2-40B4-BE49-F238E27FC236}">
                <a16:creationId xmlns:a16="http://schemas.microsoft.com/office/drawing/2014/main" id="{2C44045F-B347-A94C-94ED-F708FFE82B05}"/>
              </a:ext>
            </a:extLst>
          </p:cNvPr>
          <p:cNvSpPr/>
          <p:nvPr/>
        </p:nvSpPr>
        <p:spPr>
          <a:xfrm>
            <a:off x="1620211" y="3756263"/>
            <a:ext cx="3608395" cy="518070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809DC1D8-0C82-E941-AF95-3C1AE29D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7091759" y="3576943"/>
            <a:ext cx="799629" cy="1111063"/>
          </a:xfrm>
          <a:prstGeom prst="rect">
            <a:avLst/>
          </a:prstGeom>
        </p:spPr>
      </p:pic>
      <p:sp>
        <p:nvSpPr>
          <p:cNvPr id="15" name="Cube 14">
            <a:extLst>
              <a:ext uri="{FF2B5EF4-FFF2-40B4-BE49-F238E27FC236}">
                <a16:creationId xmlns:a16="http://schemas.microsoft.com/office/drawing/2014/main" id="{F1D3335E-973F-E441-95A4-28CE2F010E0F}"/>
              </a:ext>
            </a:extLst>
          </p:cNvPr>
          <p:cNvSpPr/>
          <p:nvPr/>
        </p:nvSpPr>
        <p:spPr>
          <a:xfrm>
            <a:off x="5682232" y="3060640"/>
            <a:ext cx="518070" cy="518070"/>
          </a:xfrm>
          <a:prstGeom prst="cube">
            <a:avLst/>
          </a:prstGeom>
          <a:solidFill>
            <a:srgbClr val="FF38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7FC7878-DB95-424F-BF31-A30EE3EF4A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6213" y="2732374"/>
            <a:ext cx="812800" cy="812800"/>
          </a:xfrm>
          <a:prstGeom prst="rect">
            <a:avLst/>
          </a:prstGeom>
        </p:spPr>
      </p:pic>
      <p:sp>
        <p:nvSpPr>
          <p:cNvPr id="18" name="Can 17">
            <a:extLst>
              <a:ext uri="{FF2B5EF4-FFF2-40B4-BE49-F238E27FC236}">
                <a16:creationId xmlns:a16="http://schemas.microsoft.com/office/drawing/2014/main" id="{3B9CDA73-E179-E345-8C9E-D56AE43680F4}"/>
              </a:ext>
            </a:extLst>
          </p:cNvPr>
          <p:cNvSpPr/>
          <p:nvPr/>
        </p:nvSpPr>
        <p:spPr>
          <a:xfrm rot="5400000">
            <a:off x="4450765" y="5025952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CEA2F9-2AC3-F948-B1E0-896B19258E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569" y="5090029"/>
            <a:ext cx="916151" cy="91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814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Do you agree?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3273DC"/>
                </a:solidFill>
              </a:rPr>
              <a:t>Explain your answer.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D159C1-F14A-6F4A-8B6C-D2847955D95F}"/>
              </a:ext>
            </a:extLst>
          </p:cNvPr>
          <p:cNvSpPr/>
          <p:nvPr/>
        </p:nvSpPr>
        <p:spPr>
          <a:xfrm>
            <a:off x="8382000" y="3731092"/>
            <a:ext cx="2810933" cy="2280836"/>
          </a:xfrm>
          <a:prstGeom prst="rect">
            <a:avLst/>
          </a:prstGeom>
          <a:solidFill>
            <a:srgbClr val="3273D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34108732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3273DC"/>
                </a:solidFill>
              </a:rPr>
              <a:t>Evaluation: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>
              <a:solidFill>
                <a:srgbClr val="3273DC"/>
              </a:solidFill>
            </a:endParaRP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Although the 3-D shape hidden could be a cube, </a:t>
            </a:r>
            <a:br>
              <a:rPr lang="en-GB" sz="2200" dirty="0">
                <a:solidFill>
                  <a:srgbClr val="FF3860"/>
                </a:solidFill>
              </a:rPr>
            </a:br>
            <a:r>
              <a:rPr lang="en-GB" sz="2200" dirty="0">
                <a:solidFill>
                  <a:srgbClr val="FF3860"/>
                </a:solidFill>
              </a:rPr>
              <a:t>it could also be a cuboid, as shown. </a:t>
            </a:r>
          </a:p>
        </p:txBody>
      </p:sp>
      <p:sp>
        <p:nvSpPr>
          <p:cNvPr id="14" name="Cube 13">
            <a:extLst>
              <a:ext uri="{FF2B5EF4-FFF2-40B4-BE49-F238E27FC236}">
                <a16:creationId xmlns:a16="http://schemas.microsoft.com/office/drawing/2014/main" id="{EC32D001-D818-8F41-82AB-9E04E5BD6AFC}"/>
              </a:ext>
            </a:extLst>
          </p:cNvPr>
          <p:cNvSpPr/>
          <p:nvPr/>
        </p:nvSpPr>
        <p:spPr>
          <a:xfrm rot="16200000">
            <a:off x="8478595" y="3469459"/>
            <a:ext cx="2280836" cy="1437666"/>
          </a:xfrm>
          <a:prstGeom prst="cube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53D59-3735-A041-BF95-B4D19507DE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7283" y="3671094"/>
            <a:ext cx="1689100" cy="1244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0F0604-0E70-4C4E-A774-8F2523B902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833" y="1485900"/>
            <a:ext cx="4354694" cy="329505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CD8988-0EB1-A849-AA1A-2A4C38C23DD2}"/>
              </a:ext>
            </a:extLst>
          </p:cNvPr>
          <p:cNvSpPr/>
          <p:nvPr/>
        </p:nvSpPr>
        <p:spPr>
          <a:xfrm>
            <a:off x="2628841" y="2533261"/>
            <a:ext cx="34063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23D160"/>
              </a:buClr>
              <a:buSzPct val="85000"/>
            </a:pPr>
            <a:r>
              <a:rPr lang="en-GB" sz="2400" dirty="0">
                <a:solidFill>
                  <a:srgbClr val="3273DC"/>
                </a:solidFill>
                <a:latin typeface="OpenDyslexic" pitchFamily="2" charset="77"/>
              </a:rPr>
              <a:t>The only possible 3-D shape it can be is a cube.</a:t>
            </a:r>
          </a:p>
        </p:txBody>
      </p:sp>
    </p:spTree>
    <p:extLst>
      <p:ext uri="{BB962C8B-B14F-4D97-AF65-F5344CB8AC3E}">
        <p14:creationId xmlns:p14="http://schemas.microsoft.com/office/powerpoint/2010/main" val="414989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Explain your answer.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67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Success criteria: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identify a variety of 3-D shapes, including cubes, cones, cuboids, cylinders, pyramids and spheres</a:t>
            </a:r>
          </a:p>
          <a:p>
            <a:pPr>
              <a:buClr>
                <a:srgbClr val="23D160"/>
              </a:buClr>
              <a:buSzPct val="85000"/>
              <a:buFont typeface="Wingdings" pitchFamily="2" charset="2"/>
              <a:buChar char="ü"/>
            </a:pPr>
            <a:r>
              <a:rPr lang="en-GB" sz="2200" dirty="0"/>
              <a:t>I can explain my reasoning when identifying a variety of 3-D shapes, including cubes, cones, cuboids, cylinders, pyramids and spheres</a:t>
            </a:r>
          </a:p>
        </p:txBody>
      </p:sp>
    </p:spTree>
    <p:extLst>
      <p:ext uri="{BB962C8B-B14F-4D97-AF65-F5344CB8AC3E}">
        <p14:creationId xmlns:p14="http://schemas.microsoft.com/office/powerpoint/2010/main" val="1915795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7" y="1690688"/>
            <a:ext cx="1051560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dirty="0"/>
              <a:t>Starter: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Which one doesn’t belong?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endParaRPr lang="en-GB" sz="2200" dirty="0"/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>
                <a:solidFill>
                  <a:srgbClr val="FF3860"/>
                </a:solidFill>
              </a:rPr>
              <a:t>The red bead doesn’t belong as it is a sphere, whereas the other three shapes are all cubes.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97427F-E4C7-E241-96B8-3A9DDC857BA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93" y="3429000"/>
            <a:ext cx="1393548" cy="144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C203EA-C732-E945-9DE1-54B4D5597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860" y="3518704"/>
            <a:ext cx="1129881" cy="1119120"/>
          </a:xfrm>
          <a:prstGeom prst="rect">
            <a:avLst/>
          </a:prstGeom>
        </p:spPr>
      </p:pic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6253109" y="3518704"/>
            <a:ext cx="1216152" cy="1216152"/>
          </a:xfrm>
          <a:prstGeom prst="cube">
            <a:avLst/>
          </a:prstGeom>
          <a:solidFill>
            <a:srgbClr val="FFDD57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70A1AC-E0DD-8A43-B5E6-0E14224FFA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811" y="2722578"/>
            <a:ext cx="2808403" cy="280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603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771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1941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0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314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F3FE4-F6EA-5C4D-8ABC-31EA6D2AF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To be able to recognise and name 3-D shapes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91D1F-0097-3F4A-B04E-14B5096ADC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655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Activity 1:</a:t>
            </a:r>
          </a:p>
          <a:p>
            <a:pPr marL="0" indent="0">
              <a:buClr>
                <a:srgbClr val="23D160"/>
              </a:buClr>
              <a:buSzPct val="85000"/>
              <a:buNone/>
            </a:pPr>
            <a:r>
              <a:rPr lang="en-GB" sz="2200" dirty="0"/>
              <a:t>Match the word card to the correct shape. </a:t>
            </a:r>
          </a:p>
        </p:txBody>
      </p:sp>
      <p:sp>
        <p:nvSpPr>
          <p:cNvPr id="4" name="Cube 3">
            <a:extLst>
              <a:ext uri="{FF2B5EF4-FFF2-40B4-BE49-F238E27FC236}">
                <a16:creationId xmlns:a16="http://schemas.microsoft.com/office/drawing/2014/main" id="{974111B0-B3D9-BF4B-AE3A-0116FD422FA6}"/>
              </a:ext>
            </a:extLst>
          </p:cNvPr>
          <p:cNvSpPr/>
          <p:nvPr/>
        </p:nvSpPr>
        <p:spPr>
          <a:xfrm>
            <a:off x="9247898" y="3062732"/>
            <a:ext cx="518070" cy="518070"/>
          </a:xfrm>
          <a:prstGeom prst="cube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an 5">
            <a:extLst>
              <a:ext uri="{FF2B5EF4-FFF2-40B4-BE49-F238E27FC236}">
                <a16:creationId xmlns:a16="http://schemas.microsoft.com/office/drawing/2014/main" id="{08932E32-0801-2044-98D1-4DEFE9D452F7}"/>
              </a:ext>
            </a:extLst>
          </p:cNvPr>
          <p:cNvSpPr/>
          <p:nvPr/>
        </p:nvSpPr>
        <p:spPr>
          <a:xfrm>
            <a:off x="9247898" y="3725970"/>
            <a:ext cx="518069" cy="799628"/>
          </a:xfrm>
          <a:prstGeom prst="can">
            <a:avLst/>
          </a:prstGeom>
          <a:solidFill>
            <a:srgbClr val="209CEE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>
            <a:extLst>
              <a:ext uri="{FF2B5EF4-FFF2-40B4-BE49-F238E27FC236}">
                <a16:creationId xmlns:a16="http://schemas.microsoft.com/office/drawing/2014/main" id="{5D46F198-35A1-8E43-9CC1-C3F6C78FA080}"/>
              </a:ext>
            </a:extLst>
          </p:cNvPr>
          <p:cNvSpPr/>
          <p:nvPr/>
        </p:nvSpPr>
        <p:spPr>
          <a:xfrm>
            <a:off x="9023872" y="4591809"/>
            <a:ext cx="1190282" cy="518070"/>
          </a:xfrm>
          <a:prstGeom prst="cube">
            <a:avLst/>
          </a:prstGeom>
          <a:solidFill>
            <a:srgbClr val="23D16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000881-626D-AB46-9934-9E74A47E8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858" y="5117877"/>
            <a:ext cx="916151" cy="9161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3DC51F-F3FB-E941-918B-AA59B90F3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258808" y="5731758"/>
            <a:ext cx="799629" cy="11110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C1F25D-25E3-CD4E-93E6-57F1E77D5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9922" y="2104765"/>
            <a:ext cx="812800" cy="8128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115EC7A-66F5-834B-B706-2CC2A553A6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8933" y="2460632"/>
            <a:ext cx="3911600" cy="6858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4041A12-6444-404A-8C38-0BD3852AC1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33" y="3164803"/>
            <a:ext cx="3924300" cy="69850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7AC9E07-D3DE-A546-A59C-5DEC7D7143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933" y="3915301"/>
            <a:ext cx="3924300" cy="6858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C43F621-9FE3-8341-B48F-EFA6B5E4B5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300" y="4644316"/>
            <a:ext cx="3924300" cy="68580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8EA2FD1B-5611-634D-8662-8C5309BCA8C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233" y="5392356"/>
            <a:ext cx="3924300" cy="6858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D94D6DC-937E-8C44-9350-03C40042DC1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6233" y="6121309"/>
            <a:ext cx="3924300" cy="685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76BEBA-0AE8-3C42-A96A-1055CF654C3A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690533" y="2803532"/>
            <a:ext cx="4333339" cy="349566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BAD62E-5D86-1842-A7CD-03F7A76283AD}"/>
              </a:ext>
            </a:extLst>
          </p:cNvPr>
          <p:cNvCxnSpPr>
            <a:cxnSpLocks/>
            <a:stCxn id="49" idx="3"/>
            <a:endCxn id="12" idx="1"/>
          </p:cNvCxnSpPr>
          <p:nvPr/>
        </p:nvCxnSpPr>
        <p:spPr>
          <a:xfrm flipV="1">
            <a:off x="4690533" y="2511165"/>
            <a:ext cx="4489389" cy="1002888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F92B6A-8ABF-D84D-931F-9369B7F2E749}"/>
              </a:ext>
            </a:extLst>
          </p:cNvPr>
          <p:cNvCxnSpPr>
            <a:cxnSpLocks/>
            <a:stCxn id="50" idx="3"/>
            <a:endCxn id="6" idx="2"/>
          </p:cNvCxnSpPr>
          <p:nvPr/>
        </p:nvCxnSpPr>
        <p:spPr>
          <a:xfrm flipV="1">
            <a:off x="4703233" y="4125784"/>
            <a:ext cx="4544665" cy="132417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DF5171-C6AB-A049-BBE8-0FDFC0059AD1}"/>
              </a:ext>
            </a:extLst>
          </p:cNvPr>
          <p:cNvCxnSpPr>
            <a:cxnSpLocks/>
            <a:stCxn id="51" idx="3"/>
            <a:endCxn id="4" idx="2"/>
          </p:cNvCxnSpPr>
          <p:nvPr/>
        </p:nvCxnSpPr>
        <p:spPr>
          <a:xfrm flipV="1">
            <a:off x="4673600" y="3386526"/>
            <a:ext cx="4574298" cy="1600690"/>
          </a:xfrm>
          <a:prstGeom prst="line">
            <a:avLst/>
          </a:prstGeom>
          <a:ln w="25400">
            <a:solidFill>
              <a:srgbClr val="FF38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65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ths Shed" id="{5DF74AD8-8BDD-4844-8C46-FFB9DBA0E41D}" vid="{0802D904-F1CF-8847-94FE-D7F26B26A3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E0FFBD23-49EF-F148-9BF8-7DB3477A79E2}">
  <we:reference id="wa104380121" version="2.0.0.0" store="en-GB" storeType="OMEX"/>
  <we:alternateReferences>
    <we:reference id="wa104380121" version="2.0.0.0" store="wa10438012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8241</TotalTime>
  <Words>1409</Words>
  <Application>Microsoft Macintosh PowerPoint</Application>
  <PresentationFormat>Widescreen</PresentationFormat>
  <Paragraphs>355</Paragraphs>
  <Slides>30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Calibri</vt:lpstr>
      <vt:lpstr>Lato</vt:lpstr>
      <vt:lpstr>OpenDyslexicAlta</vt:lpstr>
      <vt:lpstr>OpenDyslexic</vt:lpstr>
      <vt:lpstr>Wingdings</vt:lpstr>
      <vt:lpstr>Lato Light</vt:lpstr>
      <vt:lpstr>Arial</vt:lpstr>
      <vt:lpstr>Muli</vt:lpstr>
      <vt:lpstr>Office Theme</vt:lpstr>
      <vt:lpstr>PowerPoint Presentation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  <vt:lpstr>To be able to recognise and name 3-D shapes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Spelling Shed 🐝</dc:title>
  <dc:creator>Rob Smith</dc:creator>
  <cp:lastModifiedBy>Alexander Athienitis</cp:lastModifiedBy>
  <cp:revision>269</cp:revision>
  <cp:lastPrinted>2019-06-17T16:19:05Z</cp:lastPrinted>
  <dcterms:created xsi:type="dcterms:W3CDTF">2018-08-06T08:16:18Z</dcterms:created>
  <dcterms:modified xsi:type="dcterms:W3CDTF">2022-10-06T16:07:22Z</dcterms:modified>
</cp:coreProperties>
</file>