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6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0" r:id="rId2"/>
    <p:sldId id="321" r:id="rId3"/>
    <p:sldId id="346" r:id="rId4"/>
    <p:sldId id="349" r:id="rId5"/>
    <p:sldId id="342" r:id="rId6"/>
    <p:sldId id="350" r:id="rId7"/>
    <p:sldId id="351" r:id="rId8"/>
    <p:sldId id="352" r:id="rId9"/>
    <p:sldId id="345" r:id="rId10"/>
    <p:sldId id="362" r:id="rId11"/>
    <p:sldId id="341" r:id="rId12"/>
    <p:sldId id="353" r:id="rId13"/>
    <p:sldId id="354" r:id="rId14"/>
    <p:sldId id="343" r:id="rId15"/>
    <p:sldId id="355" r:id="rId16"/>
    <p:sldId id="356" r:id="rId17"/>
    <p:sldId id="357" r:id="rId18"/>
    <p:sldId id="359" r:id="rId19"/>
    <p:sldId id="347" r:id="rId20"/>
    <p:sldId id="360" r:id="rId21"/>
    <p:sldId id="344" r:id="rId22"/>
    <p:sldId id="361" r:id="rId23"/>
    <p:sldId id="348" r:id="rId24"/>
    <p:sldId id="365" r:id="rId25"/>
    <p:sldId id="364" r:id="rId26"/>
    <p:sldId id="366" r:id="rId27"/>
    <p:sldId id="363" r:id="rId28"/>
  </p:sldIdLst>
  <p:sldSz cx="12192000" cy="6858000"/>
  <p:notesSz cx="6858000" cy="9144000"/>
  <p:embeddedFontLst>
    <p:embeddedFont>
      <p:font typeface="Lato" panose="020F0502020204030203" pitchFamily="34" charset="0"/>
      <p:regular r:id="rId31"/>
      <p:bold r:id="rId32"/>
    </p:embeddedFont>
    <p:embeddedFont>
      <p:font typeface="OpenDyslexicAlta" panose="020B0604020202020204" charset="0"/>
      <p:regular r:id="rId33"/>
      <p:bold r:id="rId34"/>
      <p:italic r:id="rId35"/>
      <p:boldItalic r:id="rId36"/>
    </p:embeddedFont>
    <p:embeddedFont>
      <p:font typeface="Muli" panose="020B0604020202020204" charset="0"/>
      <p:regular r:id="rId37"/>
      <p:bold r:id="rId38"/>
      <p:italic r:id="rId39"/>
      <p:boldItalic r:id="rId40"/>
    </p:embeddedFont>
    <p:embeddedFont>
      <p:font typeface="OpenDyslexic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Lato Light" panose="020F0302020204030203" pitchFamily="34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7957D5"/>
    <a:srgbClr val="FFDD57"/>
    <a:srgbClr val="209CEE"/>
    <a:srgbClr val="23D160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80" autoAdjust="0"/>
    <p:restoredTop sz="87415" autoAdjust="0"/>
  </p:normalViewPr>
  <p:slideViewPr>
    <p:cSldViewPr snapToGrid="0" snapToObjects="1">
      <p:cViewPr varScale="1">
        <p:scale>
          <a:sx n="60" d="100"/>
          <a:sy n="60" d="100"/>
        </p:scale>
        <p:origin x="-58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1:57.961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1:57.961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2:08.008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0 0 24575,'17'5'0,"-1"1"0,-5 6 0,7-1 0,0 1 0,7 0 0,-7 0 0,-1 0 0,-6-1 0,1 0 0,-1-5 0,0-1 0,0 0 0,0 1 0,0 5 0,0 0 0,0 0 0,-5 0 0,4-4 0,-4 2 0,1-2 0,2-1 0,-2-1 0,4-5 0,-5 5 0,4-4 0,-4 9 0,5-4 0,-5 5 0,-1 0 0,0 0 0,1 0 0,0 0 0,4 0 0,-4 1 0,1-1 0,2-5 0,-7 4 0,3-4 0,0 0 0,-4 4 0,4-4 0,0 0 0,-4 4 0,9-4 0,-9 5 0,9 0 0,-3 7 0,4 0 0,1 1 0,-5-2 0,3-6 0,-9 0 0,4 0 0,-5 0 0,-5-5 0,-2-6 0,1-6 0,-4-5 0,9 4 0,-4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3:41.622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1:57.961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2:08.008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0 0 24575,'17'5'0,"-1"1"0,-5 6 0,7-1 0,0 1 0,7 0 0,-7 0 0,-1 0 0,-6-1 0,1 0 0,-1-5 0,0-1 0,0 0 0,0 1 0,0 5 0,0 0 0,0 0 0,-5 0 0,4-4 0,-4 2 0,1-2 0,2-1 0,-2-1 0,4-5 0,-5 5 0,4-4 0,-4 9 0,5-4 0,-5 5 0,-1 0 0,0 0 0,1 0 0,0 0 0,4 0 0,-4 1 0,1-1 0,2-5 0,-7 4 0,3-4 0,0 0 0,-4 4 0,4-4 0,0 0 0,-4 4 0,9-4 0,-9 5 0,9 0 0,-3 7 0,4 0 0,1 1 0,-5-2 0,3-6 0,-9 0 0,4 0 0,-5 0 0,-5-5 0,-2-6 0,1-6 0,-4-5 0,9 4 0,-4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3:41.622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2:08.008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0 0 24575,'17'5'0,"-1"1"0,-5 6 0,7-1 0,0 1 0,7 0 0,-7 0 0,-1 0 0,-6-1 0,1 0 0,-1-5 0,0-1 0,0 0 0,0 1 0,0 5 0,0 0 0,0 0 0,-5 0 0,4-4 0,-4 2 0,1-2 0,2-1 0,-2-1 0,4-5 0,-5 5 0,4-4 0,-4 9 0,5-4 0,-5 5 0,-1 0 0,0 0 0,1 0 0,0 0 0,4 0 0,-4 1 0,1-1 0,2-5 0,-7 4 0,3-4 0,0 0 0,-4 4 0,4-4 0,0 0 0,-4 4 0,9-4 0,-9 5 0,9 0 0,-3 7 0,4 0 0,1 1 0,-5-2 0,3-6 0,-9 0 0,4 0 0,-5 0 0,-5-5 0,-2-6 0,1-6 0,-4-5 0,9 4 0,-4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3:41.622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1:57.961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2:08.008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0 0 24575,'17'5'0,"-1"1"0,-5 6 0,7-1 0,0 1 0,7 0 0,-7 0 0,-1 0 0,-6-1 0,1 0 0,-1-5 0,0-1 0,0 0 0,0 1 0,0 5 0,0 0 0,0 0 0,-5 0 0,4-4 0,-4 2 0,1-2 0,2-1 0,-2-1 0,4-5 0,-5 5 0,4-4 0,-4 9 0,5-4 0,-5 5 0,-1 0 0,0 0 0,1 0 0,0 0 0,4 0 0,-4 1 0,1-1 0,2-5 0,-7 4 0,3-4 0,0 0 0,-4 4 0,4-4 0,0 0 0,-4 4 0,9-4 0,-9 5 0,9 0 0,-3 7 0,4 0 0,1 1 0,-5-2 0,3-6 0,-9 0 0,4 0 0,-5 0 0,-5-5 0,-2-6 0,1-6 0,-4-5 0,9 4 0,-4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3:41.622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1:57.961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2:08.008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0 0 24575,'17'5'0,"-1"1"0,-5 6 0,7-1 0,0 1 0,7 0 0,-7 0 0,-1 0 0,-6-1 0,1 0 0,-1-5 0,0-1 0,0 0 0,0 1 0,0 5 0,0 0 0,0 0 0,-5 0 0,4-4 0,-4 2 0,1-2 0,2-1 0,-2-1 0,4-5 0,-5 5 0,4-4 0,-4 9 0,5-4 0,-5 5 0,-1 0 0,0 0 0,1 0 0,0 0 0,4 0 0,-4 1 0,1-1 0,2-5 0,-7 4 0,3-4 0,0 0 0,-4 4 0,4-4 0,0 0 0,-4 4 0,9-4 0,-9 5 0,9 0 0,-3 7 0,4 0 0,1 1 0,-5-2 0,3-6 0,-9 0 0,4 0 0,-5 0 0,-5-5 0,-2-6 0,1-6 0,-4-5 0,9 4 0,-4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3:41.622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– ask children to sort cubes.</a:t>
            </a:r>
          </a:p>
          <a:p>
            <a:r>
              <a:rPr lang="en-US" dirty="0"/>
              <a:t>Extend by adding in different cubes, e.g. orange, green... </a:t>
            </a:r>
          </a:p>
          <a:p>
            <a:endParaRPr lang="en-US" dirty="0"/>
          </a:p>
          <a:p>
            <a:r>
              <a:rPr lang="en-US" dirty="0"/>
              <a:t>Share them into two groups – one purple group and a separate yellow group.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- if you have access to toy money, you could set the task up for children to perform with the manipulatives. </a:t>
            </a:r>
          </a:p>
          <a:p>
            <a:r>
              <a:rPr lang="en-US" dirty="0"/>
              <a:t>Children might separate them into gold coins and silver coins, while others might be able to sort into denominations.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81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- if you have access to toy money, you could set the task up for children to perform with the manipulatives. </a:t>
            </a:r>
          </a:p>
          <a:p>
            <a:r>
              <a:rPr lang="en-US" dirty="0"/>
              <a:t>Children might separate them into gold coins and silver coins, while others might be able to sort into denominations.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800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hands are holding up two; some are holding up three. </a:t>
            </a:r>
          </a:p>
          <a:p>
            <a:r>
              <a:rPr lang="en-US" dirty="0"/>
              <a:t>Some have a blue cuff; some don’t have a cuff.</a:t>
            </a:r>
          </a:p>
          <a:p>
            <a:r>
              <a:rPr lang="en-US" dirty="0"/>
              <a:t>Some are wearing  a purple ring; others don’t have a ring. </a:t>
            </a:r>
          </a:p>
          <a:p>
            <a:r>
              <a:rPr lang="en-US" dirty="0"/>
              <a:t>Some are left hands; some are right hands.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64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hands are holding up two; some are holding up three. </a:t>
            </a:r>
          </a:p>
          <a:p>
            <a:r>
              <a:rPr lang="en-US" dirty="0"/>
              <a:t>Some have a blue cuff; some don’t have a cuff.</a:t>
            </a:r>
          </a:p>
          <a:p>
            <a:r>
              <a:rPr lang="en-US" dirty="0"/>
              <a:t>Some are wearing  a purple ring; others don’t have a ring. </a:t>
            </a:r>
          </a:p>
          <a:p>
            <a:r>
              <a:rPr lang="en-US" dirty="0"/>
              <a:t>Some are left hands; some are right hands.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35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hands are holding up two; some are holding up three. </a:t>
            </a:r>
          </a:p>
          <a:p>
            <a:r>
              <a:rPr lang="en-US" dirty="0"/>
              <a:t>Some have a blue cuff; some don’t have a cuff.</a:t>
            </a:r>
          </a:p>
          <a:p>
            <a:r>
              <a:rPr lang="en-US" dirty="0"/>
              <a:t>Some are wearing  a purple ring; others don’t have a ring. </a:t>
            </a:r>
          </a:p>
          <a:p>
            <a:r>
              <a:rPr lang="en-US" dirty="0"/>
              <a:t>Some are left hands; some are right hands.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79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hands are holding up two; some are holding up three. </a:t>
            </a:r>
          </a:p>
          <a:p>
            <a:r>
              <a:rPr lang="en-US" dirty="0"/>
              <a:t>Some have a blue cuff; some don’t have a cuff.</a:t>
            </a:r>
          </a:p>
          <a:p>
            <a:r>
              <a:rPr lang="en-US" dirty="0"/>
              <a:t>Some are wearing  a purple ring; others don’t have a ring. </a:t>
            </a:r>
          </a:p>
          <a:p>
            <a:r>
              <a:rPr lang="en-US" dirty="0"/>
              <a:t>Some are left hands; some are right hands.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30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hands are holding up two; some are holding up three. </a:t>
            </a:r>
          </a:p>
          <a:p>
            <a:r>
              <a:rPr lang="en-US" dirty="0"/>
              <a:t>Some have a blue cuff; some don’t have a cuff.</a:t>
            </a:r>
          </a:p>
          <a:p>
            <a:r>
              <a:rPr lang="en-US" dirty="0"/>
              <a:t>Some are wearing  a purple ring; others don’t have a ring. </a:t>
            </a:r>
          </a:p>
          <a:p>
            <a:r>
              <a:rPr lang="en-US" dirty="0"/>
              <a:t>Some are left hands; some are right hands.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80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have been grouped by shape. However, they could have been placed into 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38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 of red and yellow objects instead.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26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have been grouped by shape. However, they could have been placed into 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38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 of red and yellow objects instead.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82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have been grouped by shape. However, they could have been placed into groups of red, yellow and blue objects instead.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9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– ask children to sort cubes.</a:t>
            </a:r>
          </a:p>
          <a:p>
            <a:r>
              <a:rPr lang="en-US" dirty="0"/>
              <a:t>Extend by adding more </a:t>
            </a:r>
            <a:r>
              <a:rPr lang="en-US" dirty="0" err="1"/>
              <a:t>colours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Share them into two groups – one purple group and a separate yellow group.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679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have been grouped by shape.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However, they could have been placed into groups of red, yellow and blue objects instead.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91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could be put into groups of red, yellow and blue. </a:t>
            </a:r>
            <a:br>
              <a:rPr lang="en-US" dirty="0"/>
            </a:br>
            <a:r>
              <a:rPr lang="en-US" dirty="0"/>
              <a:t>They could be grouped by shape.</a:t>
            </a:r>
          </a:p>
          <a:p>
            <a:r>
              <a:rPr lang="en-US" dirty="0"/>
              <a:t>They could be put into groups of 2s and 3s (including the Numicon Shapes).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619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9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05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05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– children to use counters and cubes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They could be sorted into yellow objects and red objects.</a:t>
            </a:r>
          </a:p>
          <a:p>
            <a:r>
              <a:rPr lang="en-US" dirty="0"/>
              <a:t>They could be sorted into cubes and counters,</a:t>
            </a:r>
          </a:p>
          <a:p>
            <a:r>
              <a:rPr lang="en-US" dirty="0"/>
              <a:t>They could be sorted into red cubes, yellow cubes, yellow counters and red counters.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51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– children to use counters and cubes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They could be sorted into yellow objects and red objects.</a:t>
            </a:r>
          </a:p>
          <a:p>
            <a:r>
              <a:rPr lang="en-US" dirty="0"/>
              <a:t>They could be sorted into cubes and counters,</a:t>
            </a:r>
          </a:p>
          <a:p>
            <a:r>
              <a:rPr lang="en-US" dirty="0"/>
              <a:t>They could be sorted into red cubes, yellow cubes, yellow counters and red counters.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53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– children to use counters and cubes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They could be sorted into yellow objects and red objects.</a:t>
            </a:r>
          </a:p>
          <a:p>
            <a:r>
              <a:rPr lang="en-US" dirty="0"/>
              <a:t>They could be sorted into cubes and counters,</a:t>
            </a:r>
          </a:p>
          <a:p>
            <a:r>
              <a:rPr lang="en-US" dirty="0"/>
              <a:t>They could be sorted into red cubes, yellow cubes, yellow counters and red counters.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62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– children to use counters and cubes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They could be sorted into yellow objects and red objects.</a:t>
            </a:r>
          </a:p>
          <a:p>
            <a:r>
              <a:rPr lang="en-US" dirty="0"/>
              <a:t>They could be sorted into cubes and counters,</a:t>
            </a:r>
          </a:p>
          <a:p>
            <a:r>
              <a:rPr lang="en-US" dirty="0"/>
              <a:t>They could be sorted into red cubes, yellow cubes, yellow counters and red counter.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could identify that some are green and others are blue</a:t>
            </a:r>
          </a:p>
          <a:p>
            <a:r>
              <a:rPr lang="en-US" dirty="0"/>
              <a:t>They could also group them into types of cars, e.g. top left-hand corner and bottom-right hand corners are the same (they are sports cars and could be grouped with the racecar), there are two pick-up or flatbed type cars in the middle…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439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could identify that some are green and others are blue</a:t>
            </a:r>
          </a:p>
          <a:p>
            <a:r>
              <a:rPr lang="en-US" dirty="0"/>
              <a:t>They could also group them into types of cars, e.g. top left-hand corner and bottom-right hand corners are the same (they are sports cars and could be grouped with the racecar), there are two pick-up or flatbed type cars in the middle…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43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- if you have access to toy money, you could set the task up for children to perform with the manipulatives. </a:t>
            </a:r>
          </a:p>
          <a:p>
            <a:r>
              <a:rPr lang="en-US" dirty="0"/>
              <a:t>Children might separate them into gold coins and silver coins, while others might be able to sort into denominations.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2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29/07/2020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customXml" Target="../ink/ink3.xml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customXml" Target="../ink/ink6.xml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customXml" Target="../ink/ink9.xml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customXml" Target="../ink/ink12.xml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ustomXml" Target="../ink/ink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customXml" Target="../ink/ink15.xml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ustomXml" Target="../ink/ink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tif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Foundation </a:t>
            </a:r>
            <a:br>
              <a:rPr lang="en-GB" dirty="0"/>
            </a:br>
            <a:r>
              <a:rPr lang="en-GB" dirty="0"/>
              <a:t>Term 1 Block 1: Place Value (Within 10)</a:t>
            </a:r>
            <a:br>
              <a:rPr lang="en-GB" dirty="0"/>
            </a:br>
            <a:r>
              <a:rPr lang="en-GB" dirty="0"/>
              <a:t>Lesson 1: To be able to sort objects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1 – Place Value (Within 10)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First, we can sort the cars into groups of green cars and blue cars.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Did you think of other ways too?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AF812CE-CB6D-3B41-987E-EBED2B905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211" y="3263835"/>
            <a:ext cx="6433574" cy="32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2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bank are trying to sort out some of their coins. </a:t>
            </a:r>
            <a:br>
              <a:rPr lang="en-GB" sz="2200" dirty="0"/>
            </a:br>
            <a:r>
              <a:rPr lang="en-GB" sz="2200" dirty="0"/>
              <a:t>Decide with your partner how the coins should be grouped. </a:t>
            </a:r>
          </a:p>
        </p:txBody>
      </p: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4C6E1BE-3DBE-7A4C-B4E2-2ABABD3CA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791" y="3866128"/>
            <a:ext cx="2286000" cy="2286000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xmlns="" id="{F1D0840E-8B90-224F-B8AD-87E5A3043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06" y="3006737"/>
            <a:ext cx="1729283" cy="1729283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xmlns="" id="{87D7530A-F16B-6646-A424-A3D94570E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006" y="4395749"/>
            <a:ext cx="1587500" cy="1587500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xmlns="" id="{D3A94213-31CC-2044-BC88-B4963403C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224" y="4568611"/>
            <a:ext cx="1587500" cy="15875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E6318C5-36F6-574D-974A-75154DEF9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1183" y="4738077"/>
            <a:ext cx="1587500" cy="1587500"/>
          </a:xfrm>
          <a:prstGeom prst="rect">
            <a:avLst/>
          </a:prstGeom>
        </p:spPr>
      </p:pic>
      <p:pic>
        <p:nvPicPr>
          <p:cNvPr id="38" name="Picture 37" descr="A close up of a coin&#10;&#10;Description automatically generated">
            <a:extLst>
              <a:ext uri="{FF2B5EF4-FFF2-40B4-BE49-F238E27FC236}">
                <a16:creationId xmlns:a16="http://schemas.microsoft.com/office/drawing/2014/main" xmlns="" id="{B20197E9-5882-8C41-A8E2-3D782970D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68" y="4711615"/>
            <a:ext cx="1587500" cy="1587500"/>
          </a:xfrm>
          <a:prstGeom prst="rect">
            <a:avLst/>
          </a:prstGeom>
        </p:spPr>
      </p:pic>
      <p:pic>
        <p:nvPicPr>
          <p:cNvPr id="39" name="Picture 38" descr="A close up of a coin&#10;&#10;Description automatically generated">
            <a:extLst>
              <a:ext uri="{FF2B5EF4-FFF2-40B4-BE49-F238E27FC236}">
                <a16:creationId xmlns:a16="http://schemas.microsoft.com/office/drawing/2014/main" xmlns="" id="{519115E8-2C46-2546-8417-F7942016A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349" y="3544817"/>
            <a:ext cx="1729283" cy="1729283"/>
          </a:xfrm>
          <a:prstGeom prst="rect">
            <a:avLst/>
          </a:prstGeom>
        </p:spPr>
      </p:pic>
      <p:pic>
        <p:nvPicPr>
          <p:cNvPr id="40" name="Picture 39" descr="A close up of a coin&#10;&#10;Description automatically generated">
            <a:extLst>
              <a:ext uri="{FF2B5EF4-FFF2-40B4-BE49-F238E27FC236}">
                <a16:creationId xmlns:a16="http://schemas.microsoft.com/office/drawing/2014/main" xmlns="" id="{205E2AFE-3081-D341-8653-6049893D0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772" y="2931360"/>
            <a:ext cx="1729283" cy="1729283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C09900A-DEE9-0C44-AFB9-7533845D5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31" y="3006737"/>
            <a:ext cx="2286000" cy="2286000"/>
          </a:xfrm>
          <a:prstGeom prst="rect">
            <a:avLst/>
          </a:prstGeom>
        </p:spPr>
      </p:pic>
      <p:pic>
        <p:nvPicPr>
          <p:cNvPr id="42" name="Picture 41" descr="A close up of a coin&#10;&#10;Description automatically generated">
            <a:extLst>
              <a:ext uri="{FF2B5EF4-FFF2-40B4-BE49-F238E27FC236}">
                <a16:creationId xmlns:a16="http://schemas.microsoft.com/office/drawing/2014/main" xmlns="" id="{A5C957BF-B478-A14D-90BF-C9072DAB0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225" y="3072378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US" sz="2400" dirty="0">
                <a:solidFill>
                  <a:srgbClr val="FF3860"/>
                </a:solidFill>
              </a:rPr>
              <a:t>Children might separate them into gold coins and silver coins.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11C18FB-5271-5244-A727-937CBA92D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791" y="3866128"/>
            <a:ext cx="2286000" cy="2286000"/>
          </a:xfrm>
          <a:prstGeom prst="rect">
            <a:avLst/>
          </a:prstGeom>
        </p:spPr>
      </p:pic>
      <p:pic>
        <p:nvPicPr>
          <p:cNvPr id="21" name="Picture 20" descr="A close up of a coin&#10;&#10;Description automatically generated">
            <a:extLst>
              <a:ext uri="{FF2B5EF4-FFF2-40B4-BE49-F238E27FC236}">
                <a16:creationId xmlns:a16="http://schemas.microsoft.com/office/drawing/2014/main" xmlns="" id="{44143E9F-98E2-4944-A18A-E40D75093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06" y="3006737"/>
            <a:ext cx="1729283" cy="1729283"/>
          </a:xfrm>
          <a:prstGeom prst="rect">
            <a:avLst/>
          </a:prstGeom>
        </p:spPr>
      </p:pic>
      <p:pic>
        <p:nvPicPr>
          <p:cNvPr id="22" name="Picture 21" descr="A close up of a coin&#10;&#10;Description automatically generated">
            <a:extLst>
              <a:ext uri="{FF2B5EF4-FFF2-40B4-BE49-F238E27FC236}">
                <a16:creationId xmlns:a16="http://schemas.microsoft.com/office/drawing/2014/main" xmlns="" id="{974C1E45-B27A-0942-B34C-D033C8E5F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006" y="4395749"/>
            <a:ext cx="1587500" cy="1587500"/>
          </a:xfrm>
          <a:prstGeom prst="rect">
            <a:avLst/>
          </a:prstGeom>
        </p:spPr>
      </p:pic>
      <p:pic>
        <p:nvPicPr>
          <p:cNvPr id="23" name="Picture 22" descr="A close up of a coin&#10;&#10;Description automatically generated">
            <a:extLst>
              <a:ext uri="{FF2B5EF4-FFF2-40B4-BE49-F238E27FC236}">
                <a16:creationId xmlns:a16="http://schemas.microsoft.com/office/drawing/2014/main" xmlns="" id="{AE8E1360-2BA2-5140-B35B-18CC1F613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224" y="4568611"/>
            <a:ext cx="1587500" cy="1587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DAC30DF-D6EF-8541-A468-0B33C1188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1183" y="4738077"/>
            <a:ext cx="1587500" cy="1587500"/>
          </a:xfrm>
          <a:prstGeom prst="rect">
            <a:avLst/>
          </a:prstGeom>
        </p:spPr>
      </p:pic>
      <p:pic>
        <p:nvPicPr>
          <p:cNvPr id="25" name="Picture 24" descr="A close up of a coin&#10;&#10;Description automatically generated">
            <a:extLst>
              <a:ext uri="{FF2B5EF4-FFF2-40B4-BE49-F238E27FC236}">
                <a16:creationId xmlns:a16="http://schemas.microsoft.com/office/drawing/2014/main" xmlns="" id="{FDB7ED1F-F9F1-C94D-9E75-2682D753D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68" y="4711615"/>
            <a:ext cx="1587500" cy="1587500"/>
          </a:xfrm>
          <a:prstGeom prst="rect">
            <a:avLst/>
          </a:prstGeom>
        </p:spPr>
      </p:pic>
      <p:pic>
        <p:nvPicPr>
          <p:cNvPr id="26" name="Picture 25" descr="A close up of a coin&#10;&#10;Description automatically generated">
            <a:extLst>
              <a:ext uri="{FF2B5EF4-FFF2-40B4-BE49-F238E27FC236}">
                <a16:creationId xmlns:a16="http://schemas.microsoft.com/office/drawing/2014/main" xmlns="" id="{16046DDE-0CE5-DE4A-BD75-E875EC821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349" y="3544817"/>
            <a:ext cx="1729283" cy="1729283"/>
          </a:xfrm>
          <a:prstGeom prst="rect">
            <a:avLst/>
          </a:prstGeom>
        </p:spPr>
      </p:pic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xmlns="" id="{F9407863-DF31-6447-BFF6-115BD4839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772" y="2931360"/>
            <a:ext cx="1729283" cy="1729283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6DB2BC2-B7B3-354A-8428-F6858D176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31" y="3006737"/>
            <a:ext cx="2286000" cy="2286000"/>
          </a:xfrm>
          <a:prstGeom prst="rect">
            <a:avLst/>
          </a:prstGeom>
        </p:spPr>
      </p:pic>
      <p:pic>
        <p:nvPicPr>
          <p:cNvPr id="29" name="Picture 28" descr="A close up of a coin&#10;&#10;Description automatically generated">
            <a:extLst>
              <a:ext uri="{FF2B5EF4-FFF2-40B4-BE49-F238E27FC236}">
                <a16:creationId xmlns:a16="http://schemas.microsoft.com/office/drawing/2014/main" xmlns="" id="{370BA8C8-FCD9-A140-838A-022C1CE45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225" y="3072378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6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3860"/>
                </a:solidFill>
              </a:rPr>
              <a:t>Others might be able to sort into denominations: </a:t>
            </a:r>
            <a:r>
              <a:rPr lang="en-GB" sz="2200" dirty="0">
                <a:solidFill>
                  <a:srgbClr val="FF3860"/>
                </a:solidFill>
              </a:rPr>
              <a:t>$2, $1, 10 c, 5 c.</a:t>
            </a:r>
            <a:endParaRPr lang="en-GB" sz="2200" dirty="0">
              <a:solidFill>
                <a:srgbClr val="FF0000"/>
              </a:solidFill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AC53560-90AB-E544-BCC1-0806BC352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74" y="4206875"/>
            <a:ext cx="2286000" cy="2286000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xmlns="" id="{68FCFFFF-F5CD-574D-ACBE-0FCA86DB9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669" y="3008794"/>
            <a:ext cx="1729283" cy="1729283"/>
          </a:xfrm>
          <a:prstGeom prst="rect">
            <a:avLst/>
          </a:prstGeom>
        </p:spPr>
      </p:pic>
      <p:pic>
        <p:nvPicPr>
          <p:cNvPr id="20" name="Picture 19" descr="A close up of a coin&#10;&#10;Description automatically generated">
            <a:extLst>
              <a:ext uri="{FF2B5EF4-FFF2-40B4-BE49-F238E27FC236}">
                <a16:creationId xmlns:a16="http://schemas.microsoft.com/office/drawing/2014/main" xmlns="" id="{645226F0-BA58-F344-8546-D5D462FCD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633" y="4206875"/>
            <a:ext cx="1587500" cy="1587500"/>
          </a:xfrm>
          <a:prstGeom prst="rect">
            <a:avLst/>
          </a:prstGeom>
        </p:spPr>
      </p:pic>
      <p:pic>
        <p:nvPicPr>
          <p:cNvPr id="22" name="Picture 21" descr="A close up of a coin&#10;&#10;Description automatically generated">
            <a:extLst>
              <a:ext uri="{FF2B5EF4-FFF2-40B4-BE49-F238E27FC236}">
                <a16:creationId xmlns:a16="http://schemas.microsoft.com/office/drawing/2014/main" xmlns="" id="{E7145268-4905-9D4B-9733-EA7ECB86F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246" y="4079837"/>
            <a:ext cx="1587500" cy="1587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C47D4E7-AFE0-1444-AC1E-BFC715EA0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1183" y="4738077"/>
            <a:ext cx="1587500" cy="1587500"/>
          </a:xfrm>
          <a:prstGeom prst="rect">
            <a:avLst/>
          </a:prstGeom>
        </p:spPr>
      </p:pic>
      <p:pic>
        <p:nvPicPr>
          <p:cNvPr id="26" name="Picture 25" descr="A close up of a coin&#10;&#10;Description automatically generated">
            <a:extLst>
              <a:ext uri="{FF2B5EF4-FFF2-40B4-BE49-F238E27FC236}">
                <a16:creationId xmlns:a16="http://schemas.microsoft.com/office/drawing/2014/main" xmlns="" id="{B5E742ED-4F77-534A-9EA0-55947BA32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7878" y="3237117"/>
            <a:ext cx="1587500" cy="1587500"/>
          </a:xfrm>
          <a:prstGeom prst="rect">
            <a:avLst/>
          </a:prstGeom>
        </p:spPr>
      </p:pic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xmlns="" id="{58C341E7-A8E5-AB43-A3E5-F9E5071EF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173" y="4773058"/>
            <a:ext cx="1729283" cy="1729283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">
            <a:extLst>
              <a:ext uri="{FF2B5EF4-FFF2-40B4-BE49-F238E27FC236}">
                <a16:creationId xmlns:a16="http://schemas.microsoft.com/office/drawing/2014/main" xmlns="" id="{9F6B57FD-46FF-8F4E-B831-BFFCD9104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402" y="4079837"/>
            <a:ext cx="1729283" cy="1729283"/>
          </a:xfrm>
          <a:prstGeom prst="rect">
            <a:avLst/>
          </a:prstGeom>
        </p:spPr>
      </p:pic>
      <p:pic>
        <p:nvPicPr>
          <p:cNvPr id="30" name="Picture 29" descr="A close up of a coin&#10;&#10;Description automatically generated">
            <a:extLst>
              <a:ext uri="{FF2B5EF4-FFF2-40B4-BE49-F238E27FC236}">
                <a16:creationId xmlns:a16="http://schemas.microsoft.com/office/drawing/2014/main" xmlns="" id="{6B6D2F37-07C8-7643-95D2-4A37F5DEC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457" y="3208749"/>
            <a:ext cx="1587500" cy="1587500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2E59642-8168-924D-B62F-D73098DF5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36" y="2805066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4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ways can you sort the hands into groups?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238206-409B-7C44-A22C-631753F9E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901" y="2567928"/>
            <a:ext cx="2446389" cy="2446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178887-B1A2-1640-AF7D-041C9C9BE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19889" y="3716946"/>
            <a:ext cx="2446389" cy="2446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96BA31-02D3-E24B-8A65-C0BFFE1A1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138" y="3791122"/>
            <a:ext cx="2317750" cy="231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BF379F-E336-2246-9D23-23BA494708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214" y="4036313"/>
            <a:ext cx="2140650" cy="2140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9B9B99-A739-C844-A923-0FB24C570A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375" y="2664520"/>
            <a:ext cx="2370939" cy="2370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2B2F010-3135-6D49-BC67-A0CC146B3F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09139" y="2770628"/>
            <a:ext cx="2370939" cy="2370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F00F8AEF-6289-974B-9463-B01D04854FBE}"/>
                  </a:ext>
                </a:extLst>
              </p14:cNvPr>
              <p14:cNvContentPartPr/>
              <p14:nvPr/>
            </p14:nvContentPartPr>
            <p14:xfrm>
              <a:off x="609706" y="3787847"/>
              <a:ext cx="170280" cy="22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4066" y="3752207"/>
                <a:ext cx="241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1FC9C6A1-DD26-A84E-BB6F-768981861B96}"/>
                  </a:ext>
                </a:extLst>
              </p14:cNvPr>
              <p14:cNvContentPartPr/>
              <p14:nvPr/>
            </p14:nvContentPartPr>
            <p14:xfrm>
              <a:off x="9165106" y="4974407"/>
              <a:ext cx="175680" cy="18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29106" y="4938407"/>
                <a:ext cx="247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CC515701-B4BA-A645-BFAC-CD75811CD69E}"/>
                  </a:ext>
                </a:extLst>
              </p14:cNvPr>
              <p14:cNvContentPartPr/>
              <p14:nvPr/>
            </p14:nvContentPartPr>
            <p14:xfrm rot="20265904">
              <a:off x="10608318" y="3871676"/>
              <a:ext cx="170280" cy="228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265904">
                <a:off x="10572678" y="3836036"/>
                <a:ext cx="241920" cy="29988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8AA13C9-8C76-2F4B-A0A6-4E1DFFFEBB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568" y="2938178"/>
            <a:ext cx="2370939" cy="2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hands can be sorted by whether each has a blue cuff or not…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238206-409B-7C44-A22C-631753F9E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6601" y="3209799"/>
            <a:ext cx="2446389" cy="2446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178887-B1A2-1640-AF7D-041C9C9BE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67603" y="3229760"/>
            <a:ext cx="2446389" cy="2446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96BA31-02D3-E24B-8A65-C0BFFE1A1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165" y="3429000"/>
            <a:ext cx="2317750" cy="231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BF379F-E336-2246-9D23-23BA494708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332" y="3429000"/>
            <a:ext cx="2299283" cy="2299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9B9B99-A739-C844-A923-0FB24C570A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24" y="3310283"/>
            <a:ext cx="2370939" cy="2370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2B2F010-3135-6D49-BC67-A0CC146B3F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73291" y="3305210"/>
            <a:ext cx="2370939" cy="2370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F00F8AEF-6289-974B-9463-B01D04854FBE}"/>
                  </a:ext>
                </a:extLst>
              </p14:cNvPr>
              <p14:cNvContentPartPr/>
              <p14:nvPr/>
            </p14:nvContentPartPr>
            <p14:xfrm>
              <a:off x="441006" y="4429718"/>
              <a:ext cx="170280" cy="22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366" y="4394078"/>
                <a:ext cx="241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1FC9C6A1-DD26-A84E-BB6F-768981861B96}"/>
                  </a:ext>
                </a:extLst>
              </p14:cNvPr>
              <p14:cNvContentPartPr/>
              <p14:nvPr/>
            </p14:nvContentPartPr>
            <p14:xfrm>
              <a:off x="8616133" y="4612285"/>
              <a:ext cx="175680" cy="18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80133" y="4576285"/>
                <a:ext cx="247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CC515701-B4BA-A645-BFAC-CD75811CD69E}"/>
                  </a:ext>
                </a:extLst>
              </p14:cNvPr>
              <p14:cNvContentPartPr/>
              <p14:nvPr/>
            </p14:nvContentPartPr>
            <p14:xfrm rot="20265904">
              <a:off x="6289267" y="4517439"/>
              <a:ext cx="170280" cy="228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265904">
                <a:off x="6253627" y="4481799"/>
                <a:ext cx="241920" cy="29988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8AA13C9-8C76-2F4B-A0A6-4E1DFFFEBB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365" y="3326574"/>
            <a:ext cx="2370939" cy="2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1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hands can be sorted by whether each has a purple ring or not…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238206-409B-7C44-A22C-631753F9E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6601" y="3209799"/>
            <a:ext cx="2446389" cy="2446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96BA31-02D3-E24B-8A65-C0BFFE1A1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997" y="3410533"/>
            <a:ext cx="2317750" cy="231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BF379F-E336-2246-9D23-23BA494708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332" y="3429000"/>
            <a:ext cx="2299283" cy="2299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9B9B99-A739-C844-A923-0FB24C570A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325" y="3244248"/>
            <a:ext cx="2370939" cy="2370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F00F8AEF-6289-974B-9463-B01D04854FBE}"/>
                  </a:ext>
                </a:extLst>
              </p14:cNvPr>
              <p14:cNvContentPartPr/>
              <p14:nvPr/>
            </p14:nvContentPartPr>
            <p14:xfrm>
              <a:off x="441006" y="4429718"/>
              <a:ext cx="170280" cy="22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366" y="4394078"/>
                <a:ext cx="241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1FC9C6A1-DD26-A84E-BB6F-768981861B96}"/>
                  </a:ext>
                </a:extLst>
              </p14:cNvPr>
              <p14:cNvContentPartPr/>
              <p14:nvPr/>
            </p14:nvContentPartPr>
            <p14:xfrm>
              <a:off x="3327965" y="4593818"/>
              <a:ext cx="175680" cy="18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91965" y="4557818"/>
                <a:ext cx="247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CC515701-B4BA-A645-BFAC-CD75811CD69E}"/>
                  </a:ext>
                </a:extLst>
              </p14:cNvPr>
              <p14:cNvContentPartPr/>
              <p14:nvPr/>
            </p14:nvContentPartPr>
            <p14:xfrm rot="20265904">
              <a:off x="1884268" y="4451404"/>
              <a:ext cx="170280" cy="228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265904">
                <a:off x="1848628" y="4415764"/>
                <a:ext cx="241920" cy="29988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337610A-1CF3-E349-A808-B7646E53DE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61973" y="3260530"/>
            <a:ext cx="2446389" cy="24463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F3CC476-187B-E04F-A903-E1D9CB7C28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67661" y="3335980"/>
            <a:ext cx="2370939" cy="23709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CBD7AB9-B504-1749-AA55-0596BF7D6C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3357344"/>
            <a:ext cx="2370939" cy="2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51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hands can be sorted by whether each is a left hand or right hand…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238206-409B-7C44-A22C-631753F9E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6601" y="3209799"/>
            <a:ext cx="2446389" cy="2446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96BA31-02D3-E24B-8A65-C0BFFE1A1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997" y="3410533"/>
            <a:ext cx="2317750" cy="231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BF379F-E336-2246-9D23-23BA494708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332" y="3429000"/>
            <a:ext cx="2299283" cy="2299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9B9B99-A739-C844-A923-0FB24C570A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325" y="3244248"/>
            <a:ext cx="2370939" cy="2370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F00F8AEF-6289-974B-9463-B01D04854FBE}"/>
                  </a:ext>
                </a:extLst>
              </p14:cNvPr>
              <p14:cNvContentPartPr/>
              <p14:nvPr/>
            </p14:nvContentPartPr>
            <p14:xfrm>
              <a:off x="441006" y="4429718"/>
              <a:ext cx="170280" cy="22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366" y="4394078"/>
                <a:ext cx="241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1FC9C6A1-DD26-A84E-BB6F-768981861B96}"/>
                  </a:ext>
                </a:extLst>
              </p14:cNvPr>
              <p14:cNvContentPartPr/>
              <p14:nvPr/>
            </p14:nvContentPartPr>
            <p14:xfrm>
              <a:off x="3327965" y="4593818"/>
              <a:ext cx="175680" cy="18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91965" y="4557818"/>
                <a:ext cx="247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CC515701-B4BA-A645-BFAC-CD75811CD69E}"/>
                  </a:ext>
                </a:extLst>
              </p14:cNvPr>
              <p14:cNvContentPartPr/>
              <p14:nvPr/>
            </p14:nvContentPartPr>
            <p14:xfrm rot="20265904">
              <a:off x="1884268" y="4451404"/>
              <a:ext cx="170280" cy="228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265904">
                <a:off x="1848628" y="4415764"/>
                <a:ext cx="241920" cy="29988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337610A-1CF3-E349-A808-B7646E53DE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16550" y="3209799"/>
            <a:ext cx="2446389" cy="24463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F3CC476-187B-E04F-A903-E1D9CB7C28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98784" y="3299303"/>
            <a:ext cx="2370939" cy="23709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CBD7AB9-B504-1749-AA55-0596BF7D6C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049" y="3309214"/>
            <a:ext cx="2370939" cy="2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25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hands can be sorted by whether each is showing 2 or 3 with its fingers…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238206-409B-7C44-A22C-631753F9E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326" y="3244248"/>
            <a:ext cx="2446389" cy="2446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96BA31-02D3-E24B-8A65-C0BFFE1A1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773" y="3410533"/>
            <a:ext cx="2317750" cy="231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BF379F-E336-2246-9D23-23BA494708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332" y="3429000"/>
            <a:ext cx="2299283" cy="2299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9B9B99-A739-C844-A923-0FB24C570A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" y="3213731"/>
            <a:ext cx="2370939" cy="2370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F00F8AEF-6289-974B-9463-B01D04854FBE}"/>
                  </a:ext>
                </a:extLst>
              </p14:cNvPr>
              <p14:cNvContentPartPr/>
              <p14:nvPr/>
            </p14:nvContentPartPr>
            <p14:xfrm>
              <a:off x="6067933" y="4464167"/>
              <a:ext cx="170280" cy="22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32293" y="4428527"/>
                <a:ext cx="241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1FC9C6A1-DD26-A84E-BB6F-768981861B96}"/>
                  </a:ext>
                </a:extLst>
              </p14:cNvPr>
              <p14:cNvContentPartPr/>
              <p14:nvPr/>
            </p14:nvContentPartPr>
            <p14:xfrm>
              <a:off x="7356741" y="4593818"/>
              <a:ext cx="175680" cy="18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20741" y="4557818"/>
                <a:ext cx="247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CC515701-B4BA-A645-BFAC-CD75811CD69E}"/>
                  </a:ext>
                </a:extLst>
              </p14:cNvPr>
              <p14:cNvContentPartPr/>
              <p14:nvPr/>
            </p14:nvContentPartPr>
            <p14:xfrm rot="20265904">
              <a:off x="737538" y="4420887"/>
              <a:ext cx="170280" cy="228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265904">
                <a:off x="701898" y="4385247"/>
                <a:ext cx="241920" cy="29988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337610A-1CF3-E349-A808-B7646E53DE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16550" y="3209799"/>
            <a:ext cx="2446389" cy="24463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F3CC476-187B-E04F-A903-E1D9CB7C28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58393" y="3191015"/>
            <a:ext cx="2370939" cy="23709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CBD7AB9-B504-1749-AA55-0596BF7D6C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319" y="3278697"/>
            <a:ext cx="2370939" cy="2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09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 with </a:t>
            </a:r>
            <a:r>
              <a:rPr lang="en-GB" sz="2200" dirty="0" err="1"/>
              <a:t>Astrobee</a:t>
            </a:r>
            <a:r>
              <a:rPr lang="en-GB" sz="2200" dirty="0"/>
              <a:t>?</a:t>
            </a:r>
            <a:br>
              <a:rPr lang="en-GB" sz="2200" dirty="0"/>
            </a:br>
            <a:r>
              <a:rPr lang="en-GB" sz="2200" dirty="0"/>
              <a:t>Why? Why not?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1ABC5F-8AD7-374B-A5E8-E40F022B31C1}"/>
              </a:ext>
            </a:extLst>
          </p:cNvPr>
          <p:cNvSpPr/>
          <p:nvPr/>
        </p:nvSpPr>
        <p:spPr>
          <a:xfrm>
            <a:off x="838199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10527E2-4781-A54B-8001-0355B6539087}"/>
              </a:ext>
            </a:extLst>
          </p:cNvPr>
          <p:cNvSpPr/>
          <p:nvPr/>
        </p:nvSpPr>
        <p:spPr>
          <a:xfrm>
            <a:off x="4121256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C3932F5-8CFC-0A47-92EA-D5E688D238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19013" y="2505581"/>
            <a:ext cx="2264400" cy="1662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EE9824-1B30-EB4F-9E88-54BD8E16E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644" y="-356184"/>
            <a:ext cx="10198787" cy="50993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A1FCC32-BADC-454A-A4D2-63581EECD85A}"/>
              </a:ext>
            </a:extLst>
          </p:cNvPr>
          <p:cNvSpPr/>
          <p:nvPr/>
        </p:nvSpPr>
        <p:spPr>
          <a:xfrm>
            <a:off x="6945689" y="1224017"/>
            <a:ext cx="2730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The only way to sort these shapes is into groups of reds and yellows.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A2CDCAC-52D3-464D-9586-05A74E143E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067" y="4995865"/>
            <a:ext cx="1060414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22F06C5-84F3-8E46-92E4-6C9E1DA431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98" y="4995865"/>
            <a:ext cx="1060909" cy="1080000"/>
          </a:xfrm>
          <a:prstGeom prst="rect">
            <a:avLst/>
          </a:prstGeom>
        </p:spPr>
      </p:pic>
      <p:sp>
        <p:nvSpPr>
          <p:cNvPr id="38" name="Triangle 37">
            <a:extLst>
              <a:ext uri="{FF2B5EF4-FFF2-40B4-BE49-F238E27FC236}">
                <a16:creationId xmlns:a16="http://schemas.microsoft.com/office/drawing/2014/main" xmlns="" id="{5F39D30A-F5E2-3941-9275-3936DF853311}"/>
              </a:ext>
            </a:extLst>
          </p:cNvPr>
          <p:cNvSpPr/>
          <p:nvPr/>
        </p:nvSpPr>
        <p:spPr>
          <a:xfrm>
            <a:off x="1009162" y="3443460"/>
            <a:ext cx="1060704" cy="914400"/>
          </a:xfrm>
          <a:prstGeom prst="triangle">
            <a:avLst/>
          </a:prstGeom>
          <a:solidFill>
            <a:srgbClr val="FFDD5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xmlns="" id="{F770D998-0176-0C49-A55B-B7A8E65977F4}"/>
              </a:ext>
            </a:extLst>
          </p:cNvPr>
          <p:cNvSpPr/>
          <p:nvPr/>
        </p:nvSpPr>
        <p:spPr>
          <a:xfrm>
            <a:off x="5782402" y="3443460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xmlns="" id="{B3FD2698-DCA0-BA41-88A3-84E268FE1FA9}"/>
              </a:ext>
            </a:extLst>
          </p:cNvPr>
          <p:cNvSpPr/>
          <p:nvPr/>
        </p:nvSpPr>
        <p:spPr>
          <a:xfrm>
            <a:off x="5751128" y="5020747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xmlns="" id="{6A73581F-6D87-B841-93E6-9EA97C3816C6}"/>
              </a:ext>
            </a:extLst>
          </p:cNvPr>
          <p:cNvSpPr/>
          <p:nvPr/>
        </p:nvSpPr>
        <p:spPr>
          <a:xfrm>
            <a:off x="4304112" y="3439079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5820FC6C-D990-3C46-90DC-D5FE4CAEB6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580" y="3429000"/>
            <a:ext cx="1060909" cy="1080000"/>
          </a:xfrm>
          <a:prstGeom prst="rect">
            <a:avLst/>
          </a:prstGeom>
        </p:spPr>
      </p:pic>
      <p:sp>
        <p:nvSpPr>
          <p:cNvPr id="43" name="Triangle 42">
            <a:extLst>
              <a:ext uri="{FF2B5EF4-FFF2-40B4-BE49-F238E27FC236}">
                <a16:creationId xmlns:a16="http://schemas.microsoft.com/office/drawing/2014/main" xmlns="" id="{EC5676CB-45D1-CF40-BC67-20FE1D113637}"/>
              </a:ext>
            </a:extLst>
          </p:cNvPr>
          <p:cNvSpPr/>
          <p:nvPr/>
        </p:nvSpPr>
        <p:spPr>
          <a:xfrm>
            <a:off x="2311417" y="4982073"/>
            <a:ext cx="1060704" cy="914400"/>
          </a:xfrm>
          <a:prstGeom prst="triangle">
            <a:avLst/>
          </a:prstGeom>
          <a:solidFill>
            <a:srgbClr val="FFDD5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sort objects in a variety of ways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sorting objects in a variety of ways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dirty="0"/>
              <a:t>Foundation - Term 1 - Block 1 - Place Value (Within 10) - Lesson 1 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do not agree with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The objects could have been sorted by shape.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1ABC5F-8AD7-374B-A5E8-E40F022B31C1}"/>
              </a:ext>
            </a:extLst>
          </p:cNvPr>
          <p:cNvSpPr/>
          <p:nvPr/>
        </p:nvSpPr>
        <p:spPr>
          <a:xfrm>
            <a:off x="838199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10527E2-4781-A54B-8001-0355B6539087}"/>
              </a:ext>
            </a:extLst>
          </p:cNvPr>
          <p:cNvSpPr/>
          <p:nvPr/>
        </p:nvSpPr>
        <p:spPr>
          <a:xfrm>
            <a:off x="4121256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C3932F5-8CFC-0A47-92EA-D5E688D238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19013" y="2505581"/>
            <a:ext cx="2264400" cy="16628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A2CDCAC-52D3-464D-9586-05A74E143E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906" y="4937947"/>
            <a:ext cx="1060414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22F06C5-84F3-8E46-92E4-6C9E1DA431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98" y="4995865"/>
            <a:ext cx="1060909" cy="1080000"/>
          </a:xfrm>
          <a:prstGeom prst="rect">
            <a:avLst/>
          </a:prstGeom>
        </p:spPr>
      </p:pic>
      <p:sp>
        <p:nvSpPr>
          <p:cNvPr id="38" name="Triangle 37">
            <a:extLst>
              <a:ext uri="{FF2B5EF4-FFF2-40B4-BE49-F238E27FC236}">
                <a16:creationId xmlns:a16="http://schemas.microsoft.com/office/drawing/2014/main" xmlns="" id="{5F39D30A-F5E2-3941-9275-3936DF853311}"/>
              </a:ext>
            </a:extLst>
          </p:cNvPr>
          <p:cNvSpPr/>
          <p:nvPr/>
        </p:nvSpPr>
        <p:spPr>
          <a:xfrm>
            <a:off x="5022067" y="4353479"/>
            <a:ext cx="1060704" cy="914400"/>
          </a:xfrm>
          <a:prstGeom prst="triangle">
            <a:avLst/>
          </a:prstGeom>
          <a:solidFill>
            <a:srgbClr val="FFDD5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xmlns="" id="{F770D998-0176-0C49-A55B-B7A8E65977F4}"/>
              </a:ext>
            </a:extLst>
          </p:cNvPr>
          <p:cNvSpPr/>
          <p:nvPr/>
        </p:nvSpPr>
        <p:spPr>
          <a:xfrm>
            <a:off x="5782402" y="3443460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xmlns="" id="{B3FD2698-DCA0-BA41-88A3-84E268FE1FA9}"/>
              </a:ext>
            </a:extLst>
          </p:cNvPr>
          <p:cNvSpPr/>
          <p:nvPr/>
        </p:nvSpPr>
        <p:spPr>
          <a:xfrm>
            <a:off x="5751128" y="5020747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xmlns="" id="{6A73581F-6D87-B841-93E6-9EA97C3816C6}"/>
              </a:ext>
            </a:extLst>
          </p:cNvPr>
          <p:cNvSpPr/>
          <p:nvPr/>
        </p:nvSpPr>
        <p:spPr>
          <a:xfrm>
            <a:off x="4304112" y="3439079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5820FC6C-D990-3C46-90DC-D5FE4CAEB6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580" y="3429000"/>
            <a:ext cx="1060909" cy="1080000"/>
          </a:xfrm>
          <a:prstGeom prst="rect">
            <a:avLst/>
          </a:prstGeom>
        </p:spPr>
      </p:pic>
      <p:sp>
        <p:nvSpPr>
          <p:cNvPr id="43" name="Triangle 42">
            <a:extLst>
              <a:ext uri="{FF2B5EF4-FFF2-40B4-BE49-F238E27FC236}">
                <a16:creationId xmlns:a16="http://schemas.microsoft.com/office/drawing/2014/main" xmlns="" id="{EC5676CB-45D1-CF40-BC67-20FE1D113637}"/>
              </a:ext>
            </a:extLst>
          </p:cNvPr>
          <p:cNvSpPr/>
          <p:nvPr/>
        </p:nvSpPr>
        <p:spPr>
          <a:xfrm>
            <a:off x="4239056" y="4959305"/>
            <a:ext cx="1060704" cy="914400"/>
          </a:xfrm>
          <a:prstGeom prst="triangle">
            <a:avLst/>
          </a:prstGeom>
          <a:solidFill>
            <a:srgbClr val="FFDD5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1032F8E-684B-C846-9CCE-476DCFF4A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644" y="-356184"/>
            <a:ext cx="10198787" cy="50993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CCBF8C9-72C6-6144-9BC5-23FE47075487}"/>
              </a:ext>
            </a:extLst>
          </p:cNvPr>
          <p:cNvSpPr/>
          <p:nvPr/>
        </p:nvSpPr>
        <p:spPr>
          <a:xfrm>
            <a:off x="6772927" y="1563576"/>
            <a:ext cx="3075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You’re right… </a:t>
            </a:r>
            <a:br>
              <a:rPr lang="en-GB" sz="24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I could’ve sorted by shape too!</a:t>
            </a:r>
          </a:p>
        </p:txBody>
      </p:sp>
    </p:spTree>
    <p:extLst>
      <p:ext uri="{BB962C8B-B14F-4D97-AF65-F5344CB8AC3E}">
        <p14:creationId xmlns:p14="http://schemas.microsoft.com/office/powerpoint/2010/main" val="2849983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have the objects been grouped?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else might they have been grouped?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1ABC5F-8AD7-374B-A5E8-E40F022B31C1}"/>
              </a:ext>
            </a:extLst>
          </p:cNvPr>
          <p:cNvSpPr/>
          <p:nvPr/>
        </p:nvSpPr>
        <p:spPr>
          <a:xfrm>
            <a:off x="838199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10527E2-4781-A54B-8001-0355B6539087}"/>
              </a:ext>
            </a:extLst>
          </p:cNvPr>
          <p:cNvSpPr/>
          <p:nvPr/>
        </p:nvSpPr>
        <p:spPr>
          <a:xfrm>
            <a:off x="4121256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4AE1733-08EE-CD4B-BD80-91AC1BCDFF69}"/>
              </a:ext>
            </a:extLst>
          </p:cNvPr>
          <p:cNvSpPr/>
          <p:nvPr/>
        </p:nvSpPr>
        <p:spPr>
          <a:xfrm>
            <a:off x="7404313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53FA239-4A0B-4B47-B6A5-DF1F16975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3254645"/>
            <a:ext cx="1060909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89A5F84-30B6-1F4F-A189-6A669171F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180" y="5056039"/>
            <a:ext cx="1060414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6B5A33F-3552-FA4B-9A26-02A3BCE77D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124" y="4155342"/>
            <a:ext cx="1063636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CD35CCE-A0B5-3F4C-BCFC-3A632B1261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72" y="3288986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5D291C4-7539-AB43-BABE-2AFA66E002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15" y="4202626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1798288-F0A6-0F4D-895E-9801591D34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247" y="5110022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86A62FC-3383-BB45-A830-5CA3E455C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72" y="5076501"/>
            <a:ext cx="1045161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85C1536-5535-3C4F-B179-BF4E4F5E3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85" y="5076501"/>
            <a:ext cx="1060909" cy="1080000"/>
          </a:xfrm>
          <a:prstGeom prst="rect">
            <a:avLst/>
          </a:prstGeom>
        </p:spPr>
      </p:pic>
      <p:sp>
        <p:nvSpPr>
          <p:cNvPr id="15" name="Triangle 14">
            <a:extLst>
              <a:ext uri="{FF2B5EF4-FFF2-40B4-BE49-F238E27FC236}">
                <a16:creationId xmlns:a16="http://schemas.microsoft.com/office/drawing/2014/main" xmlns="" id="{98208CC9-2AEC-CE47-AACB-D049237BE6F3}"/>
              </a:ext>
            </a:extLst>
          </p:cNvPr>
          <p:cNvSpPr/>
          <p:nvPr/>
        </p:nvSpPr>
        <p:spPr>
          <a:xfrm>
            <a:off x="4377671" y="3443460"/>
            <a:ext cx="1060704" cy="914400"/>
          </a:xfrm>
          <a:prstGeom prst="triangle">
            <a:avLst/>
          </a:prstGeom>
          <a:solidFill>
            <a:srgbClr val="FFDD5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xmlns="" id="{D5536331-BA61-0D45-85DC-08E7028A9604}"/>
              </a:ext>
            </a:extLst>
          </p:cNvPr>
          <p:cNvSpPr/>
          <p:nvPr/>
        </p:nvSpPr>
        <p:spPr>
          <a:xfrm>
            <a:off x="5782402" y="3443460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xmlns="" id="{130F9D77-256B-4D4E-9BAC-1B79AC80F42C}"/>
              </a:ext>
            </a:extLst>
          </p:cNvPr>
          <p:cNvSpPr/>
          <p:nvPr/>
        </p:nvSpPr>
        <p:spPr>
          <a:xfrm>
            <a:off x="4377671" y="4874645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xmlns="" id="{F41E8E6A-F002-664A-8E8C-12981A2C3FCB}"/>
              </a:ext>
            </a:extLst>
          </p:cNvPr>
          <p:cNvSpPr/>
          <p:nvPr/>
        </p:nvSpPr>
        <p:spPr>
          <a:xfrm>
            <a:off x="5778488" y="4874645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C460708-9E49-2E4A-9518-03A1D65E1A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766" y="3293819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75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shapes could have also been put into groupings of blue, red and yellow!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1ABC5F-8AD7-374B-A5E8-E40F022B31C1}"/>
              </a:ext>
            </a:extLst>
          </p:cNvPr>
          <p:cNvSpPr/>
          <p:nvPr/>
        </p:nvSpPr>
        <p:spPr>
          <a:xfrm>
            <a:off x="838199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10527E2-4781-A54B-8001-0355B6539087}"/>
              </a:ext>
            </a:extLst>
          </p:cNvPr>
          <p:cNvSpPr/>
          <p:nvPr/>
        </p:nvSpPr>
        <p:spPr>
          <a:xfrm>
            <a:off x="4121256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4AE1733-08EE-CD4B-BD80-91AC1BCDFF69}"/>
              </a:ext>
            </a:extLst>
          </p:cNvPr>
          <p:cNvSpPr/>
          <p:nvPr/>
        </p:nvSpPr>
        <p:spPr>
          <a:xfrm>
            <a:off x="7404313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53FA239-4A0B-4B47-B6A5-DF1F16975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91" y="3353711"/>
            <a:ext cx="1060909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89A5F84-30B6-1F4F-A189-6A669171F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040" y="4300793"/>
            <a:ext cx="1060414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6B5A33F-3552-FA4B-9A26-02A3BCE77D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471" y="3466675"/>
            <a:ext cx="1063636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CD35CCE-A0B5-3F4C-BCFC-3A632B1261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72" y="3288986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5D291C4-7539-AB43-BABE-2AFA66E002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398" y="4941545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1798288-F0A6-0F4D-895E-9801591D34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557" y="5056039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86A62FC-3383-BB45-A830-5CA3E455C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72" y="5076501"/>
            <a:ext cx="1045161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85C1536-5535-3C4F-B179-BF4E4F5E3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98" y="5056039"/>
            <a:ext cx="1060909" cy="1080000"/>
          </a:xfrm>
          <a:prstGeom prst="rect">
            <a:avLst/>
          </a:prstGeom>
        </p:spPr>
      </p:pic>
      <p:sp>
        <p:nvSpPr>
          <p:cNvPr id="15" name="Triangle 14">
            <a:extLst>
              <a:ext uri="{FF2B5EF4-FFF2-40B4-BE49-F238E27FC236}">
                <a16:creationId xmlns:a16="http://schemas.microsoft.com/office/drawing/2014/main" xmlns="" id="{98208CC9-2AEC-CE47-AACB-D049237BE6F3}"/>
              </a:ext>
            </a:extLst>
          </p:cNvPr>
          <p:cNvSpPr/>
          <p:nvPr/>
        </p:nvSpPr>
        <p:spPr>
          <a:xfrm>
            <a:off x="2437965" y="3333154"/>
            <a:ext cx="1060704" cy="914400"/>
          </a:xfrm>
          <a:prstGeom prst="triangle">
            <a:avLst/>
          </a:prstGeom>
          <a:solidFill>
            <a:srgbClr val="FFDD5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xmlns="" id="{D5536331-BA61-0D45-85DC-08E7028A9604}"/>
              </a:ext>
            </a:extLst>
          </p:cNvPr>
          <p:cNvSpPr/>
          <p:nvPr/>
        </p:nvSpPr>
        <p:spPr>
          <a:xfrm>
            <a:off x="7509098" y="3320519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xmlns="" id="{130F9D77-256B-4D4E-9BAC-1B79AC80F42C}"/>
              </a:ext>
            </a:extLst>
          </p:cNvPr>
          <p:cNvSpPr/>
          <p:nvPr/>
        </p:nvSpPr>
        <p:spPr>
          <a:xfrm>
            <a:off x="7552361" y="4987447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xmlns="" id="{F41E8E6A-F002-664A-8E8C-12981A2C3FCB}"/>
              </a:ext>
            </a:extLst>
          </p:cNvPr>
          <p:cNvSpPr/>
          <p:nvPr/>
        </p:nvSpPr>
        <p:spPr>
          <a:xfrm>
            <a:off x="5778488" y="4874645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C460708-9E49-2E4A-9518-03A1D65E1A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656" y="3466675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84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How many different ways can the objects below be grouped?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53FA239-4A0B-4B47-B6A5-DF1F16975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226" y="3935953"/>
            <a:ext cx="1060909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89A5F84-30B6-1F4F-A189-6A669171F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180" y="5056039"/>
            <a:ext cx="1060414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CD35CCE-A0B5-3F4C-BCFC-3A632B126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03" y="3277860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5D291C4-7539-AB43-BABE-2AFA66E002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108" y="4238834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1798288-F0A6-0F4D-895E-9801591D34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582" y="3044091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86A62FC-3383-BB45-A830-5CA3E455CF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72" y="5076501"/>
            <a:ext cx="1045161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85C1536-5535-3C4F-B179-BF4E4F5E3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494" y="3352938"/>
            <a:ext cx="1060909" cy="1080000"/>
          </a:xfrm>
          <a:prstGeom prst="rect">
            <a:avLst/>
          </a:prstGeom>
        </p:spPr>
      </p:pic>
      <p:sp>
        <p:nvSpPr>
          <p:cNvPr id="33" name="Triangle 32">
            <a:extLst>
              <a:ext uri="{FF2B5EF4-FFF2-40B4-BE49-F238E27FC236}">
                <a16:creationId xmlns:a16="http://schemas.microsoft.com/office/drawing/2014/main" xmlns="" id="{D5536331-BA61-0D45-85DC-08E7028A9604}"/>
              </a:ext>
            </a:extLst>
          </p:cNvPr>
          <p:cNvSpPr/>
          <p:nvPr/>
        </p:nvSpPr>
        <p:spPr>
          <a:xfrm>
            <a:off x="5782402" y="3443460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xmlns="" id="{130F9D77-256B-4D4E-9BAC-1B79AC80F42C}"/>
              </a:ext>
            </a:extLst>
          </p:cNvPr>
          <p:cNvSpPr/>
          <p:nvPr/>
        </p:nvSpPr>
        <p:spPr>
          <a:xfrm>
            <a:off x="860379" y="5056039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xmlns="" id="{F41E8E6A-F002-664A-8E8C-12981A2C3FCB}"/>
              </a:ext>
            </a:extLst>
          </p:cNvPr>
          <p:cNvSpPr/>
          <p:nvPr/>
        </p:nvSpPr>
        <p:spPr>
          <a:xfrm>
            <a:off x="10429579" y="5165511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C460708-9E49-2E4A-9518-03A1D65E1A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741" y="4973239"/>
            <a:ext cx="1047650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E662048-4193-754B-8C64-19B3817F79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406" y="4212162"/>
            <a:ext cx="2155234" cy="1034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3F40E99-4D7C-9447-95C1-7D8A192353C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803" y="3694757"/>
            <a:ext cx="2155234" cy="1034810"/>
          </a:xfrm>
          <a:prstGeom prst="rect">
            <a:avLst/>
          </a:prstGeom>
        </p:spPr>
      </p:pic>
      <p:sp>
        <p:nvSpPr>
          <p:cNvPr id="29" name="Triangle 28">
            <a:extLst>
              <a:ext uri="{FF2B5EF4-FFF2-40B4-BE49-F238E27FC236}">
                <a16:creationId xmlns:a16="http://schemas.microsoft.com/office/drawing/2014/main" xmlns="" id="{BF81F9CA-E9BE-2D44-B0D7-904F03A328EF}"/>
              </a:ext>
            </a:extLst>
          </p:cNvPr>
          <p:cNvSpPr/>
          <p:nvPr/>
        </p:nvSpPr>
        <p:spPr>
          <a:xfrm>
            <a:off x="5982711" y="4825426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BAC9F76-743F-474F-AB0F-70EAE5EFAF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208" y="2679323"/>
            <a:ext cx="1060414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4AF0AB7-1A14-C74C-815F-C3CA3B04F3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898" y="4113329"/>
            <a:ext cx="104516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2D47584F-60FD-CF41-83D7-848DCB469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810" y="4999911"/>
            <a:ext cx="1060909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F0D4A08-430A-D24E-92BC-84358A66EB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156" y="3281104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7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could be put into groups of red, yellow and blue objects.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53FA239-4A0B-4B47-B6A5-DF1F16975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003" y="4999911"/>
            <a:ext cx="1060909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89A5F84-30B6-1F4F-A189-6A669171F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556" y="4542711"/>
            <a:ext cx="1060414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CD35CCE-A0B5-3F4C-BCFC-3A632B126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03" y="3277860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5D291C4-7539-AB43-BABE-2AFA66E002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443" y="4833852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1798288-F0A6-0F4D-895E-9801591D34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055" y="4002009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86A62FC-3383-BB45-A830-5CA3E455CF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17" y="4449643"/>
            <a:ext cx="1045161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85C1536-5535-3C4F-B179-BF4E4F5E3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960" y="3352938"/>
            <a:ext cx="1060909" cy="1080000"/>
          </a:xfrm>
          <a:prstGeom prst="rect">
            <a:avLst/>
          </a:prstGeom>
        </p:spPr>
      </p:pic>
      <p:sp>
        <p:nvSpPr>
          <p:cNvPr id="33" name="Triangle 32">
            <a:extLst>
              <a:ext uri="{FF2B5EF4-FFF2-40B4-BE49-F238E27FC236}">
                <a16:creationId xmlns:a16="http://schemas.microsoft.com/office/drawing/2014/main" xmlns="" id="{D5536331-BA61-0D45-85DC-08E7028A9604}"/>
              </a:ext>
            </a:extLst>
          </p:cNvPr>
          <p:cNvSpPr/>
          <p:nvPr/>
        </p:nvSpPr>
        <p:spPr>
          <a:xfrm>
            <a:off x="3441287" y="3350750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xmlns="" id="{130F9D77-256B-4D4E-9BAC-1B79AC80F42C}"/>
              </a:ext>
            </a:extLst>
          </p:cNvPr>
          <p:cNvSpPr/>
          <p:nvPr/>
        </p:nvSpPr>
        <p:spPr>
          <a:xfrm>
            <a:off x="1323975" y="5046573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xmlns="" id="{F41E8E6A-F002-664A-8E8C-12981A2C3FCB}"/>
              </a:ext>
            </a:extLst>
          </p:cNvPr>
          <p:cNvSpPr/>
          <p:nvPr/>
        </p:nvSpPr>
        <p:spPr>
          <a:xfrm>
            <a:off x="8259829" y="3593439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C460708-9E49-2E4A-9518-03A1D65E1A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18" y="4731442"/>
            <a:ext cx="1047650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E662048-4193-754B-8C64-19B3817F79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266" y="4212162"/>
            <a:ext cx="2155234" cy="1034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3F40E99-4D7C-9447-95C1-7D8A192353C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803" y="3694757"/>
            <a:ext cx="2155234" cy="1034810"/>
          </a:xfrm>
          <a:prstGeom prst="rect">
            <a:avLst/>
          </a:prstGeom>
        </p:spPr>
      </p:pic>
      <p:sp>
        <p:nvSpPr>
          <p:cNvPr id="29" name="Triangle 28">
            <a:extLst>
              <a:ext uri="{FF2B5EF4-FFF2-40B4-BE49-F238E27FC236}">
                <a16:creationId xmlns:a16="http://schemas.microsoft.com/office/drawing/2014/main" xmlns="" id="{BF81F9CA-E9BE-2D44-B0D7-904F03A328EF}"/>
              </a:ext>
            </a:extLst>
          </p:cNvPr>
          <p:cNvSpPr/>
          <p:nvPr/>
        </p:nvSpPr>
        <p:spPr>
          <a:xfrm>
            <a:off x="9502689" y="3429000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BAC9F76-743F-474F-AB0F-70EAE5EFAF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008" y="3329474"/>
            <a:ext cx="1060414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4AF0AB7-1A14-C74C-815F-C3CA3B04F3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855" y="4729567"/>
            <a:ext cx="104516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2D47584F-60FD-CF41-83D7-848DCB469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367" y="5031532"/>
            <a:ext cx="1060909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F0D4A08-430A-D24E-92BC-84358A66EB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808" y="3350750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33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could be grouped by shape.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53FA239-4A0B-4B47-B6A5-DF1F16975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991" y="5031229"/>
            <a:ext cx="1060909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89A5F84-30B6-1F4F-A189-6A669171F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522" y="4525941"/>
            <a:ext cx="1060414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CD35CCE-A0B5-3F4C-BCFC-3A632B126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03" y="3277860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5D291C4-7539-AB43-BABE-2AFA66E002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059" y="288080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1798288-F0A6-0F4D-895E-9801591D34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873" y="4885015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86A62FC-3383-BB45-A830-5CA3E455CF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17" y="4449643"/>
            <a:ext cx="1045161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85C1536-5535-3C4F-B179-BF4E4F5E3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049" y="2886921"/>
            <a:ext cx="1060909" cy="1080000"/>
          </a:xfrm>
          <a:prstGeom prst="rect">
            <a:avLst/>
          </a:prstGeom>
        </p:spPr>
      </p:pic>
      <p:sp>
        <p:nvSpPr>
          <p:cNvPr id="33" name="Triangle 32">
            <a:extLst>
              <a:ext uri="{FF2B5EF4-FFF2-40B4-BE49-F238E27FC236}">
                <a16:creationId xmlns:a16="http://schemas.microsoft.com/office/drawing/2014/main" xmlns="" id="{D5536331-BA61-0D45-85DC-08E7028A9604}"/>
              </a:ext>
            </a:extLst>
          </p:cNvPr>
          <p:cNvSpPr/>
          <p:nvPr/>
        </p:nvSpPr>
        <p:spPr>
          <a:xfrm>
            <a:off x="4454252" y="3229144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xmlns="" id="{130F9D77-256B-4D4E-9BAC-1B79AC80F42C}"/>
              </a:ext>
            </a:extLst>
          </p:cNvPr>
          <p:cNvSpPr/>
          <p:nvPr/>
        </p:nvSpPr>
        <p:spPr>
          <a:xfrm>
            <a:off x="5707722" y="3229144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xmlns="" id="{F41E8E6A-F002-664A-8E8C-12981A2C3FCB}"/>
              </a:ext>
            </a:extLst>
          </p:cNvPr>
          <p:cNvSpPr/>
          <p:nvPr/>
        </p:nvSpPr>
        <p:spPr>
          <a:xfrm>
            <a:off x="4437408" y="4532443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C460708-9E49-2E4A-9518-03A1D65E1A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000" y="3865328"/>
            <a:ext cx="1047650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E662048-4193-754B-8C64-19B3817F79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949" y="2450993"/>
            <a:ext cx="2155234" cy="1034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3F40E99-4D7C-9447-95C1-7D8A192353C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803" y="3694757"/>
            <a:ext cx="2155234" cy="1034810"/>
          </a:xfrm>
          <a:prstGeom prst="rect">
            <a:avLst/>
          </a:prstGeom>
        </p:spPr>
      </p:pic>
      <p:sp>
        <p:nvSpPr>
          <p:cNvPr id="29" name="Triangle 28">
            <a:extLst>
              <a:ext uri="{FF2B5EF4-FFF2-40B4-BE49-F238E27FC236}">
                <a16:creationId xmlns:a16="http://schemas.microsoft.com/office/drawing/2014/main" xmlns="" id="{BF81F9CA-E9BE-2D44-B0D7-904F03A328EF}"/>
              </a:ext>
            </a:extLst>
          </p:cNvPr>
          <p:cNvSpPr/>
          <p:nvPr/>
        </p:nvSpPr>
        <p:spPr>
          <a:xfrm>
            <a:off x="5741713" y="4474103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BAC9F76-743F-474F-AB0F-70EAE5EFAF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223" y="3311004"/>
            <a:ext cx="1060414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4AF0AB7-1A14-C74C-815F-C3CA3B04F3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73" y="5205308"/>
            <a:ext cx="104516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2D47584F-60FD-CF41-83D7-848DCB469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374" y="3957093"/>
            <a:ext cx="1060909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F0D4A08-430A-D24E-92BC-84358A66EB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031" y="404627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34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could be put into groups of 2s and 3s.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53FA239-4A0B-4B47-B6A5-DF1F16975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943" y="5031229"/>
            <a:ext cx="1060909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89A5F84-30B6-1F4F-A189-6A669171F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50" y="4550043"/>
            <a:ext cx="1060414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CD35CCE-A0B5-3F4C-BCFC-3A632B126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471" y="2821784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5D291C4-7539-AB43-BABE-2AFA66E002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059" y="288080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1798288-F0A6-0F4D-895E-9801591D34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873" y="4885015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86A62FC-3383-BB45-A830-5CA3E455CF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8076" y="4117586"/>
            <a:ext cx="1045161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85C1536-5535-3C4F-B179-BF4E4F5E3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001" y="2886921"/>
            <a:ext cx="1060909" cy="1080000"/>
          </a:xfrm>
          <a:prstGeom prst="rect">
            <a:avLst/>
          </a:prstGeom>
        </p:spPr>
      </p:pic>
      <p:sp>
        <p:nvSpPr>
          <p:cNvPr id="33" name="Triangle 32">
            <a:extLst>
              <a:ext uri="{FF2B5EF4-FFF2-40B4-BE49-F238E27FC236}">
                <a16:creationId xmlns:a16="http://schemas.microsoft.com/office/drawing/2014/main" xmlns="" id="{D5536331-BA61-0D45-85DC-08E7028A9604}"/>
              </a:ext>
            </a:extLst>
          </p:cNvPr>
          <p:cNvSpPr/>
          <p:nvPr/>
        </p:nvSpPr>
        <p:spPr>
          <a:xfrm>
            <a:off x="4454252" y="3229144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xmlns="" id="{130F9D77-256B-4D4E-9BAC-1B79AC80F42C}"/>
              </a:ext>
            </a:extLst>
          </p:cNvPr>
          <p:cNvSpPr/>
          <p:nvPr/>
        </p:nvSpPr>
        <p:spPr>
          <a:xfrm>
            <a:off x="5707722" y="3229144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xmlns="" id="{F41E8E6A-F002-664A-8E8C-12981A2C3FCB}"/>
              </a:ext>
            </a:extLst>
          </p:cNvPr>
          <p:cNvSpPr/>
          <p:nvPr/>
        </p:nvSpPr>
        <p:spPr>
          <a:xfrm>
            <a:off x="4437408" y="4532443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C460708-9E49-2E4A-9518-03A1D65E1A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000" y="3865328"/>
            <a:ext cx="1047650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E662048-4193-754B-8C64-19B3817F79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8" y="4091467"/>
            <a:ext cx="2155234" cy="1034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3F40E99-4D7C-9447-95C1-7D8A192353C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635" y="5164502"/>
            <a:ext cx="2155234" cy="1034810"/>
          </a:xfrm>
          <a:prstGeom prst="rect">
            <a:avLst/>
          </a:prstGeom>
        </p:spPr>
      </p:pic>
      <p:sp>
        <p:nvSpPr>
          <p:cNvPr id="29" name="Triangle 28">
            <a:extLst>
              <a:ext uri="{FF2B5EF4-FFF2-40B4-BE49-F238E27FC236}">
                <a16:creationId xmlns:a16="http://schemas.microsoft.com/office/drawing/2014/main" xmlns="" id="{BF81F9CA-E9BE-2D44-B0D7-904F03A328EF}"/>
              </a:ext>
            </a:extLst>
          </p:cNvPr>
          <p:cNvSpPr/>
          <p:nvPr/>
        </p:nvSpPr>
        <p:spPr>
          <a:xfrm>
            <a:off x="5741713" y="4474103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BAC9F76-743F-474F-AB0F-70EAE5EFAF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51" y="3335106"/>
            <a:ext cx="1060414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4AF0AB7-1A14-C74C-815F-C3CA3B04F3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1297" y="5168686"/>
            <a:ext cx="104516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2D47584F-60FD-CF41-83D7-848DCB469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326" y="3957093"/>
            <a:ext cx="1060909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F0D4A08-430A-D24E-92BC-84358A66EB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031" y="404627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85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sort objects in a variety of ways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sorting objects in a variety of ways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dirty="0"/>
              <a:t>Year 1 - Autumn Block 1 - Place Value (Within 10) - Lesson 1 </a:t>
            </a:r>
          </a:p>
        </p:txBody>
      </p:sp>
    </p:spTree>
    <p:extLst>
      <p:ext uri="{BB962C8B-B14F-4D97-AF65-F5344CB8AC3E}">
        <p14:creationId xmlns:p14="http://schemas.microsoft.com/office/powerpoint/2010/main" val="62031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ways can you sort the cubes below into groups?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12A251E-6D0F-A34C-990F-7FF938E00D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494" y="4427133"/>
            <a:ext cx="1393548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3E4712C-0924-5949-90ED-5A0BE37B248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80" y="2852196"/>
            <a:ext cx="1393548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9B417D3-AE07-0B4B-A9F4-F4DFBA9BE8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855" y="4427133"/>
            <a:ext cx="1393548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E1AA723-443D-A645-847A-3D1FC08369A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41" y="2852196"/>
            <a:ext cx="1393548" cy="14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0DFC422-28EE-1E4E-A440-014B68B6BE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292" y="2852196"/>
            <a:ext cx="1393548" cy="14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B8C9C98-6B5E-8841-B134-EEA820449F6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990" y="4413293"/>
            <a:ext cx="1393548" cy="14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0B5675E-9AA7-6443-BB8C-77D58259F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352" y="2852196"/>
            <a:ext cx="1393548" cy="14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7D0F9D4-FE3E-AA40-AB97-51AE50143F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050" y="4413293"/>
            <a:ext cx="1393548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6063DCD-4B7B-B543-9989-5688F1252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077" y="4427133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F755A1E-1A1E-E544-9A7F-230CA2EAE34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263" y="2852196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can be sorted in one way – into groups of yellow cubes and purple cubes.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12A251E-6D0F-A34C-990F-7FF938E00D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427" y="4473842"/>
            <a:ext cx="1393548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3E4712C-0924-5949-90ED-5A0BE37B248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80" y="2852196"/>
            <a:ext cx="1393548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9B417D3-AE07-0B4B-A9F4-F4DFBA9BE8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017" y="4473842"/>
            <a:ext cx="1393548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E1AA723-443D-A645-847A-3D1FC08369A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41" y="2852196"/>
            <a:ext cx="1393548" cy="14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0DFC422-28EE-1E4E-A440-014B68B6BE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366" y="2912745"/>
            <a:ext cx="1393548" cy="14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B8C9C98-6B5E-8841-B134-EEA820449F6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69" y="4551410"/>
            <a:ext cx="1393548" cy="14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0B5675E-9AA7-6443-BB8C-77D58259F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529" y="2866036"/>
            <a:ext cx="1393548" cy="14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7D0F9D4-FE3E-AA40-AB97-51AE50143F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874" y="4570262"/>
            <a:ext cx="1393548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6063DCD-4B7B-B543-9989-5688F1252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607" y="447384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F755A1E-1A1E-E544-9A7F-230CA2EAE34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497" y="4403561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5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ways can you sort the cubes and counters below into groups?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0B5675E-9AA7-6443-BB8C-77D58259F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788" y="4514579"/>
            <a:ext cx="1393548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6063DCD-4B7B-B543-9989-5688F1252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659" y="4554627"/>
            <a:ext cx="1393548" cy="14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1BB9CF7-7A54-AA46-B39F-6C646F7593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086" y="2951787"/>
            <a:ext cx="1335865" cy="1359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E04206A-94FB-AC47-83F5-C8243A973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24" y="2988383"/>
            <a:ext cx="1335865" cy="13599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93D4002-3279-584A-AF31-C900740B8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267" y="4554627"/>
            <a:ext cx="1335865" cy="13599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F56BBA4-29EB-5149-B5F4-FDF50D73DA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986" y="3005553"/>
            <a:ext cx="1301524" cy="1325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91B1055-77C6-AF41-BE3B-A7E25953EE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955" y="2904512"/>
            <a:ext cx="1393548" cy="14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ABBD969-318B-D043-8338-83FD290EBB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086" y="4514579"/>
            <a:ext cx="1393548" cy="14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309ADE09-3D71-064C-BB5A-F2374AC942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734" y="4594675"/>
            <a:ext cx="1335865" cy="13599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1CC4AD6-65A6-E34C-9C5E-7F36E4519F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425" y="2948334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8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One way is to sort them into groups of red objects and yellow objects.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0B5675E-9AA7-6443-BB8C-77D58259F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866" y="3239670"/>
            <a:ext cx="1393548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6063DCD-4B7B-B543-9989-5688F1252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659" y="4554627"/>
            <a:ext cx="1393548" cy="14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1BB9CF7-7A54-AA46-B39F-6C646F7593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514" y="3075506"/>
            <a:ext cx="1335865" cy="1359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E04206A-94FB-AC47-83F5-C8243A973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843" y="4594675"/>
            <a:ext cx="1335865" cy="13599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93D4002-3279-584A-AF31-C900740B8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500" y="4634723"/>
            <a:ext cx="1335865" cy="13599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F56BBA4-29EB-5149-B5F4-FDF50D73DA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02" y="3139949"/>
            <a:ext cx="1301524" cy="1325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91B1055-77C6-AF41-BE3B-A7E25953EE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955" y="2904512"/>
            <a:ext cx="1393548" cy="14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ABBD969-318B-D043-8338-83FD290EBB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086" y="4514579"/>
            <a:ext cx="1393548" cy="14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309ADE09-3D71-064C-BB5A-F2374AC942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886" y="3234771"/>
            <a:ext cx="1335865" cy="13599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1CC4AD6-65A6-E34C-9C5E-7F36E4519F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047" y="4594675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9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Another way to sort them - into groups by shape: cubes and counters.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0B5675E-9AA7-6443-BB8C-77D58259F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866" y="3239670"/>
            <a:ext cx="1393548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6063DCD-4B7B-B543-9989-5688F1252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729" y="4679670"/>
            <a:ext cx="1393548" cy="14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1BB9CF7-7A54-AA46-B39F-6C646F7593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745" y="3154675"/>
            <a:ext cx="1335865" cy="1359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E04206A-94FB-AC47-83F5-C8243A973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784" y="3818273"/>
            <a:ext cx="1335865" cy="13599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93D4002-3279-584A-AF31-C900740B8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22" y="4528834"/>
            <a:ext cx="1335865" cy="13599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F56BBA4-29EB-5149-B5F4-FDF50D73DA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02" y="3139949"/>
            <a:ext cx="1301524" cy="1325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91B1055-77C6-AF41-BE3B-A7E25953EE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878" y="3194723"/>
            <a:ext cx="1393548" cy="14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ABBD969-318B-D043-8338-83FD290EBB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497" y="4584909"/>
            <a:ext cx="1393548" cy="14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309ADE09-3D71-064C-BB5A-F2374AC942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881" y="4594675"/>
            <a:ext cx="1335865" cy="13599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1CC4AD6-65A6-E34C-9C5E-7F36E4519F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1414" y="3768786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9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third sorting would be into red counters, yellow counters, red cubes and yellow cubes.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0B5675E-9AA7-6443-BB8C-77D58259F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981" y="3154675"/>
            <a:ext cx="1393548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6063DCD-4B7B-B543-9989-5688F1252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079" y="4357682"/>
            <a:ext cx="1393548" cy="14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1BB9CF7-7A54-AA46-B39F-6C646F7593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745" y="3154675"/>
            <a:ext cx="1335865" cy="1359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E04206A-94FB-AC47-83F5-C8243A973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746" y="3122778"/>
            <a:ext cx="1335865" cy="13599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93D4002-3279-584A-AF31-C900740B8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258" y="4624957"/>
            <a:ext cx="1335865" cy="13599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F56BBA4-29EB-5149-B5F4-FDF50D73DA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76" y="3139948"/>
            <a:ext cx="1301524" cy="1325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91B1055-77C6-AF41-BE3B-A7E25953EE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878" y="3194723"/>
            <a:ext cx="1393548" cy="14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ABBD969-318B-D043-8338-83FD290EBB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441" y="4630160"/>
            <a:ext cx="1393548" cy="14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309ADE09-3D71-064C-BB5A-F2374AC942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22" y="4584909"/>
            <a:ext cx="1335865" cy="13599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1CC4AD6-65A6-E34C-9C5E-7F36E4519F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426" y="3179122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8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ways can you sort the cars below into groups?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F8D9DF-D185-114E-95FB-F6A1B9F62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211" y="3263835"/>
            <a:ext cx="6433574" cy="32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8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8159</TotalTime>
  <Words>1532</Words>
  <Application>Microsoft Office PowerPoint</Application>
  <PresentationFormat>Custom</PresentationFormat>
  <Paragraphs>217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Lato</vt:lpstr>
      <vt:lpstr>OpenDyslexicAlta</vt:lpstr>
      <vt:lpstr>Muli</vt:lpstr>
      <vt:lpstr>OpenDyslexic</vt:lpstr>
      <vt:lpstr>Wingdings</vt:lpstr>
      <vt:lpstr>Calibri</vt:lpstr>
      <vt:lpstr>Lato Light</vt:lpstr>
      <vt:lpstr>Office Theme</vt:lpstr>
      <vt:lpstr>PowerPoint Presentation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232</cp:revision>
  <cp:lastPrinted>2019-06-17T16:19:05Z</cp:lastPrinted>
  <dcterms:created xsi:type="dcterms:W3CDTF">2018-08-06T08:16:18Z</dcterms:created>
  <dcterms:modified xsi:type="dcterms:W3CDTF">2020-07-29T13:18:07Z</dcterms:modified>
</cp:coreProperties>
</file>