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321" r:id="rId3"/>
    <p:sldId id="372" r:id="rId4"/>
    <p:sldId id="411" r:id="rId5"/>
    <p:sldId id="375" r:id="rId6"/>
    <p:sldId id="376" r:id="rId7"/>
    <p:sldId id="377" r:id="rId8"/>
    <p:sldId id="378" r:id="rId9"/>
    <p:sldId id="379" r:id="rId10"/>
    <p:sldId id="382" r:id="rId11"/>
    <p:sldId id="381" r:id="rId12"/>
    <p:sldId id="380" r:id="rId13"/>
    <p:sldId id="385" r:id="rId14"/>
    <p:sldId id="388" r:id="rId15"/>
    <p:sldId id="387" r:id="rId16"/>
    <p:sldId id="386" r:id="rId17"/>
    <p:sldId id="383" r:id="rId18"/>
    <p:sldId id="384" r:id="rId19"/>
    <p:sldId id="391" r:id="rId20"/>
    <p:sldId id="393" r:id="rId21"/>
    <p:sldId id="394" r:id="rId22"/>
    <p:sldId id="392" r:id="rId23"/>
    <p:sldId id="397" r:id="rId24"/>
    <p:sldId id="395" r:id="rId25"/>
    <p:sldId id="398" r:id="rId26"/>
    <p:sldId id="400" r:id="rId27"/>
    <p:sldId id="399" r:id="rId28"/>
    <p:sldId id="401" r:id="rId29"/>
    <p:sldId id="389" r:id="rId30"/>
    <p:sldId id="390" r:id="rId31"/>
    <p:sldId id="396" r:id="rId32"/>
    <p:sldId id="402" r:id="rId33"/>
    <p:sldId id="403" r:id="rId34"/>
    <p:sldId id="404" r:id="rId35"/>
    <p:sldId id="407" r:id="rId36"/>
    <p:sldId id="412" r:id="rId37"/>
    <p:sldId id="409" r:id="rId38"/>
    <p:sldId id="410" r:id="rId39"/>
    <p:sldId id="370" r:id="rId40"/>
    <p:sldId id="408" r:id="rId41"/>
    <p:sldId id="373" r:id="rId42"/>
  </p:sldIdLst>
  <p:sldSz cx="12192000" cy="6858000"/>
  <p:notesSz cx="6858000" cy="9144000"/>
  <p:embeddedFontLst>
    <p:embeddedFont>
      <p:font typeface="Lato Light" panose="020F0302020204030203" pitchFamily="34" charset="0"/>
      <p:regular r:id="rId45"/>
    </p:embeddedFont>
    <p:embeddedFont>
      <p:font typeface="OpenDyslexic" panose="00000500000000000000" pitchFamily="2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DyslexicAlta" panose="00000500000000000000" pitchFamily="2" charset="0"/>
      <p:regular r:id="rId54"/>
      <p:bold r:id="rId55"/>
      <p:italic r:id="rId56"/>
      <p:boldItalic r:id="rId57"/>
    </p:embeddedFon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786" y="-96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6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3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2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2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9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3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5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10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6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76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3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8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16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02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9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22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2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73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5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7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8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58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82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15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3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1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73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7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8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1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1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7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0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Spring Block 3: Statistics</a:t>
            </a:r>
          </a:p>
          <a:p>
            <a:r>
              <a:rPr lang="en-GB" dirty="0"/>
              <a:t>Lesson 1: To be able to read, interpret and draw pictograms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</a:t>
            </a:r>
            <a:r>
              <a:rPr lang="en-GB" sz="2200" dirty="0" smtClean="0"/>
              <a:t>year. 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</a:t>
            </a:r>
            <a:r>
              <a:rPr lang="en-GB" sz="2200" dirty="0" smtClean="0"/>
              <a:t>year. 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watched the least (5).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</a:t>
            </a:r>
            <a:r>
              <a:rPr lang="en-GB" sz="2200" dirty="0" smtClean="0"/>
              <a:t>year. 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watched the most (25).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watched the least (5).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watched 10 fewer.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43312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scored the least (0).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goals they have scored in a season.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scored the least (0).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goals has Ruth scored than Yasmin?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scored 15 fewer goals.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goals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goals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40DB08-088C-6246-8E3C-F5B7A955C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483" y="2509840"/>
            <a:ext cx="409887" cy="409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BCBFF3D-F631-3141-88A9-6F81D83A7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5929312"/>
            <a:ext cx="563563" cy="563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C03BAB-A665-7640-AE27-60BA82A74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5939460"/>
            <a:ext cx="563563" cy="563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BAFD04-586E-F64D-8DE6-95CB8A908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5939460"/>
            <a:ext cx="563563" cy="563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067A841-A7BF-2945-9D46-6ED46B0CD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5936371"/>
            <a:ext cx="563563" cy="563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F2DC64-6518-E842-AAD9-38C4FA4730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5946519"/>
            <a:ext cx="563563" cy="5635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67E36D6-9F87-6949-816C-D32AD13AE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744" y="5946519"/>
            <a:ext cx="563563" cy="563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51C42FD-3A30-D84E-8D1F-09150CAD8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055243"/>
            <a:ext cx="563563" cy="5635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65E3173-36DB-FA4B-BA78-7AC9711FF3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065391"/>
            <a:ext cx="563563" cy="563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783375-775C-A449-93F3-031260ABD9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89" y="4961393"/>
            <a:ext cx="563563" cy="563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0554C53-F0B4-E244-A4C9-C2A40F304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52" y="4971541"/>
            <a:ext cx="563563" cy="563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8DB1EC6-083A-254A-BECE-D1F515922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5" y="4971541"/>
            <a:ext cx="563563" cy="563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699C890-4F3E-BB4F-8732-95EA8C8A9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98" y="4968452"/>
            <a:ext cx="563563" cy="5635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997EB9C-FEB5-3548-8631-4B8CB8F16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61" y="49786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hoops they have scored in a month.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hoops has Yasmin scored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58278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hoops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hoops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AFF5F9-740C-4143-95AD-F0447A119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84" y="2447886"/>
            <a:ext cx="438188" cy="438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047C6B2-05E3-8D4B-BC13-C9B9A1A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3124288"/>
            <a:ext cx="543091" cy="5430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89C502-F9FA-F244-878E-FFB3BBEBEE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3124287"/>
            <a:ext cx="543091" cy="5430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95B5592-F60C-3A4B-9FEF-ACC827C3A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3132557"/>
            <a:ext cx="543091" cy="543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69D9BF-5465-254C-A848-F8D8A2BDB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456" y="3132556"/>
            <a:ext cx="543091" cy="5430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CB59E5-D01F-4342-BEF4-BD3CA8BC8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052378"/>
            <a:ext cx="543091" cy="543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77C0A62-E893-A144-AFA6-EE5B9E32E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052377"/>
            <a:ext cx="543091" cy="5430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190F9A7-328F-8646-B90A-B7D5BC837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4060647"/>
            <a:ext cx="543091" cy="543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9B37B4C-BEF6-9749-81AC-748AF3725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16" y="4068784"/>
            <a:ext cx="543091" cy="543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CE00E0C-6F1D-F140-B3DC-A22F68710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844" y="4068783"/>
            <a:ext cx="543091" cy="543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AD21DC2-CAF8-9C49-A422-0CBC5E2F8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232" y="4077053"/>
            <a:ext cx="543091" cy="54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014CA63-B80C-BD49-B2C9-7AF64D4E2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5941515"/>
            <a:ext cx="543091" cy="54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DC8D224-22EC-A94A-A923-B02F33C5E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5941514"/>
            <a:ext cx="543091" cy="543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3F61404-2874-CA43-82AD-4D18F5C3C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985935"/>
            <a:ext cx="543091" cy="5430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6E2935-8705-534C-AA02-5F9F499C8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985934"/>
            <a:ext cx="543091" cy="5430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3D6A890-B5BD-F64E-97E5-BCF146C430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7" y="4990390"/>
            <a:ext cx="543091" cy="5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hoops they have scored in a month.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cored the most (30).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scored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has scored the least (10).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hoops has Yasmin scored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scored 15 fewer.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hoops scored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hoops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AFF5F9-740C-4143-95AD-F0447A119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84" y="2447886"/>
            <a:ext cx="438188" cy="438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047C6B2-05E3-8D4B-BC13-C9B9A1A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3124288"/>
            <a:ext cx="543091" cy="5430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89C502-F9FA-F244-878E-FFB3BBEBEE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3124287"/>
            <a:ext cx="543091" cy="5430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95B5592-F60C-3A4B-9FEF-ACC827C3A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3132557"/>
            <a:ext cx="543091" cy="543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69D9BF-5465-254C-A848-F8D8A2BDB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456" y="3132556"/>
            <a:ext cx="543091" cy="5430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CB59E5-D01F-4342-BEF4-BD3CA8BC8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052378"/>
            <a:ext cx="543091" cy="543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77C0A62-E893-A144-AFA6-EE5B9E32E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052377"/>
            <a:ext cx="543091" cy="5430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190F9A7-328F-8646-B90A-B7D5BC837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8" y="4060647"/>
            <a:ext cx="543091" cy="543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9B37B4C-BEF6-9749-81AC-748AF3725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16" y="4068784"/>
            <a:ext cx="543091" cy="543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CE00E0C-6F1D-F140-B3DC-A22F68710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844" y="4068783"/>
            <a:ext cx="543091" cy="543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AD21DC2-CAF8-9C49-A422-0CBC5E2F8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232" y="4077053"/>
            <a:ext cx="543091" cy="5430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014CA63-B80C-BD49-B2C9-7AF64D4E2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5941515"/>
            <a:ext cx="543091" cy="5430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DC8D224-22EC-A94A-A923-B02F33C5E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5941514"/>
            <a:ext cx="543091" cy="543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3F61404-2874-CA43-82AD-4D18F5C3C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2" y="4985935"/>
            <a:ext cx="543091" cy="5430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6E2935-8705-534C-AA02-5F9F499C8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40" y="4985934"/>
            <a:ext cx="543091" cy="5430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3D6A890-B5BD-F64E-97E5-BCF146C430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927" y="4990390"/>
            <a:ext cx="543091" cy="5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5969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interpret information and statistics presented in pictogram form, as well as create my own pictograms based on given data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interpreting information and statistics presented in pictogram form, as well as when creating my own pictograms based on given data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3 – Statistics – Lesson 1 – To be able to read, interpret and draw pictograms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8123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D87C54-9A96-BB40-8D09-53FFF6582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B51996-8B34-6248-B100-9892DDCE2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580C7A-642C-F443-8963-AF21F781D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9053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D87C54-9A96-BB40-8D09-53FFF6582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B51996-8B34-6248-B100-9892DDCE2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580C7A-642C-F443-8963-AF21F781D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8D523A7-A592-004F-AA56-79083AE29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940549B-129C-544D-9130-AE12009FD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7FCD5CC-755D-3047-AB49-EFEE9F04F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175094E-ECA7-5045-B60E-E864D2D24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45E3D36-9B6D-5C49-BDF6-F52163A9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books has each group read?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2464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68E6D3-4C6F-2948-8CE1-4D46BE844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E06DFC-2AC6-C346-8429-05F95319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7562EE-5AD4-554D-B3DC-631D26B11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2E90657-8CAD-4E4F-81E8-564DE98F3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42A7552-E5CB-D048-8814-CC9106336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26DC2E6-6CA3-174A-B274-9E1AA6C71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F2088F8-7183-C744-B82F-20093A69A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DC04CA1-6D87-2740-A11C-F35A32D31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961759"/>
            <a:ext cx="699964" cy="6999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9F1D230-4B8D-884F-B4D6-A23C2D35C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961759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A888EB7-E1CB-724A-986F-45ACE670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read twice as many books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read half as many books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read 45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read 15 books, Group B 30 books, Group D 20 books and Group E read 40 books.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books read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ten books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8F1BC-C756-1340-A0E7-6757BA5B0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025" y="1645734"/>
            <a:ext cx="699964" cy="69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D44AEC-1F59-7B4B-84F9-D2DF2F61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2381517"/>
            <a:ext cx="699964" cy="69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68E6D3-4C6F-2948-8CE1-4D46BE844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3260179"/>
            <a:ext cx="699964" cy="699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E06DFC-2AC6-C346-8429-05F953199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3260179"/>
            <a:ext cx="699964" cy="69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7562EE-5AD4-554D-B3DC-631D26B11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64" y="3260179"/>
            <a:ext cx="699964" cy="69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2E90657-8CAD-4E4F-81E8-564DE98F3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127443"/>
            <a:ext cx="699964" cy="69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42A7552-E5CB-D048-8814-CC9106336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127443"/>
            <a:ext cx="699964" cy="699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26DC2E6-6CA3-174A-B274-9E1AA6C71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4138841"/>
            <a:ext cx="699964" cy="699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F2088F8-7183-C744-B82F-20093A69A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4138841"/>
            <a:ext cx="699964" cy="699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08BEF3-7D8A-DE41-964A-9F56D7C3B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5856820"/>
            <a:ext cx="699964" cy="6999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FAC72B-EC23-1246-AF36-864DA2AAA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5856820"/>
            <a:ext cx="699964" cy="6999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6FC1EF2-62A7-2749-BBFF-E603776A6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7" y="5868218"/>
            <a:ext cx="699964" cy="6999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0568B51-0A41-1A4E-A056-F45DA8C2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49" y="5868218"/>
            <a:ext cx="699964" cy="6999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DC04CA1-6D87-2740-A11C-F35A32D31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3" y="4961759"/>
            <a:ext cx="699964" cy="6999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9F1D230-4B8D-884F-B4D6-A23C2D35C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63" y="4961759"/>
            <a:ext cx="699964" cy="69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72EF8-1CA2-7C42-9A57-CBFE86E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20" y="2384565"/>
            <a:ext cx="749300" cy="698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A888EB7-E1CB-724A-986F-45ACE670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29" y="4140305"/>
            <a:ext cx="74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2853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48273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4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pizzas has each group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5EA4085-3797-A942-A4DD-AA2B75F85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050745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E87E5BB-C1F4-2C44-B17A-ACE22BFA6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050745"/>
            <a:ext cx="635000" cy="635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86200C-6E13-7949-B9A8-5DB77F0EF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5050745"/>
            <a:ext cx="635000" cy="635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6352CF8-3E03-AC4E-9259-A3BEBF11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5050745"/>
            <a:ext cx="635000" cy="63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E886EB1-701C-DA41-B9EF-52BEDD384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5050745"/>
            <a:ext cx="635000" cy="63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66060DA-0C24-8F42-8317-842C85880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44" y="5050745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0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B have made half as many pizzas as Group A.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have made twice as many pizzas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have made 24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have made 20 pizzas, Group B 10 pizzas, Group C 16 pizzas, and Group E have made 8 pizzas.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pizzas made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four pizzas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A53A6-A336-9641-B997-BA054D94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72" y="1690688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5EA4085-3797-A942-A4DD-AA2B75F85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050745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E87E5BB-C1F4-2C44-B17A-ACE22BFA6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050745"/>
            <a:ext cx="635000" cy="635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86200C-6E13-7949-B9A8-5DB77F0EF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5050745"/>
            <a:ext cx="635000" cy="635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6352CF8-3E03-AC4E-9259-A3BEBF11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5050745"/>
            <a:ext cx="635000" cy="63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E886EB1-701C-DA41-B9EF-52BEDD384F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5050745"/>
            <a:ext cx="635000" cy="63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66060DA-0C24-8F42-8317-842C85880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44" y="5050745"/>
            <a:ext cx="635000" cy="63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33AB9FC-6C9E-074E-9560-1AE54F7CF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2455618"/>
            <a:ext cx="635000" cy="635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6992C01-701E-814E-9A5C-6B2BD57D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2455618"/>
            <a:ext cx="635000" cy="635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497DA70-53F3-6540-A5C7-9F70FCC2C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2455618"/>
            <a:ext cx="635000" cy="635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3A257F8-C9F9-7F47-A28C-89C790710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2455618"/>
            <a:ext cx="635000" cy="635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1A8591-65AA-7C41-9FA6-621950DFE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44" y="2455618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8AD49EB-C888-6643-8D6B-43FFFA391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3285454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0F2F271-C0F4-AC4C-85FF-0667CD19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3285454"/>
            <a:ext cx="635000" cy="63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1211A74-ED3E-8F4F-A376-C8B4B2201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416809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363E4A8-7CF8-8448-87F1-FC9E5D581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416809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37586B3-F7F7-8A43-A67B-7AC473DB9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544" y="4168099"/>
            <a:ext cx="635000" cy="63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B6FF7C9-8C56-0C4F-9840-A9B4D8C7D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44" y="416809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AD045-5756-5140-AED5-3B093F4907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44" y="5902400"/>
            <a:ext cx="635000" cy="635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96A1381-D030-C84F-921E-AE5898256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544" y="5902400"/>
            <a:ext cx="635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C97BEA-615D-B640-B760-BA9EF43F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981" y="3285454"/>
            <a:ext cx="66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oranges did each group collect?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1836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1B855F-A298-9F4C-9EF2-EF1CE310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5415"/>
            <a:ext cx="7469907" cy="21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oranges did each group collect?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73448"/>
              </p:ext>
            </p:extLst>
          </p:nvPr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62853DC-3A25-7543-9FAF-3D7403229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651" y="5005963"/>
            <a:ext cx="699964" cy="699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CBB145-C68A-B545-8213-9CF9BF0DB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384" y="5005963"/>
            <a:ext cx="699964" cy="6999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9C584AC-7372-3B4B-9EB4-D3AB6573C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237" y="5005963"/>
            <a:ext cx="699964" cy="699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9203185-67F4-3E49-9EBE-8E494E386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970" y="5005963"/>
            <a:ext cx="699964" cy="6999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7CD92A4-DD3E-B747-83E9-06EE1D72D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56" y="5005963"/>
            <a:ext cx="699964" cy="6999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C0CDE4E-A632-0B4E-90A7-14F05D728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89" y="5005963"/>
            <a:ext cx="699964" cy="6999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3FC92FAD-A85A-144E-9511-A1AEE8F67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4152038"/>
            <a:ext cx="699964" cy="6999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CB1F014-BC59-5641-829F-03434AD44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4152038"/>
            <a:ext cx="699964" cy="699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336B58C-4A3C-644F-948D-ABD9E99D2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4152038"/>
            <a:ext cx="699964" cy="6999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B2CF882-DF11-CE45-BF6F-8458DF84F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4152038"/>
            <a:ext cx="699964" cy="6999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E1BBBB8-B052-BE4D-B728-7D67D047B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125" y="4152038"/>
            <a:ext cx="699964" cy="6999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62479BA2-E0D7-0641-AC7A-58C4B4F73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2435057"/>
            <a:ext cx="699964" cy="6999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70C95FA-20EF-2945-97B3-2581271CE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2435057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pictogram, based on the following: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A collected half as many oranges as Group B.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C collected twice as many oranges as Group E.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Group D collected 48 oranges.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Group A collected 16 oranges, Group B 32 oranges, Group C 40 oranges and Group E collected 20 oranges.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6"/>
          <a:ext cx="5788870" cy="5244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158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group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oranges collected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eight oranges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8656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51CF44-12A4-104F-A20D-F9D1CC27B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3" y="1784479"/>
            <a:ext cx="571502" cy="5715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62853DC-3A25-7543-9FAF-3D7403229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651" y="5005963"/>
            <a:ext cx="699964" cy="699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3CBB145-C68A-B545-8213-9CF9BF0DB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384" y="5005963"/>
            <a:ext cx="699964" cy="6999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9C584AC-7372-3B4B-9EB4-D3AB6573C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237" y="5005963"/>
            <a:ext cx="699964" cy="6999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9203185-67F4-3E49-9EBE-8E494E386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970" y="5005963"/>
            <a:ext cx="699964" cy="6999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7CD92A4-DD3E-B747-83E9-06EE1D72D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56" y="5005963"/>
            <a:ext cx="699964" cy="6999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C0CDE4E-A632-0B4E-90A7-14F05D728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89" y="5005963"/>
            <a:ext cx="699964" cy="6999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50E5EB9-9FFE-1D41-A112-9CE15F0B8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5852075"/>
            <a:ext cx="699964" cy="6999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4BBE4D4-9829-304D-A7B6-4FFE4FCD9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5852075"/>
            <a:ext cx="699964" cy="6999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3FC92FAD-A85A-144E-9511-A1AEE8F67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4152038"/>
            <a:ext cx="699964" cy="6999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CB1F014-BC59-5641-829F-03434AD44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4152038"/>
            <a:ext cx="699964" cy="699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336B58C-4A3C-644F-948D-ABD9E99D2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4152038"/>
            <a:ext cx="699964" cy="6999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FB2CF882-DF11-CE45-BF6F-8458DF84F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4152038"/>
            <a:ext cx="699964" cy="6999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E1BBBB8-B052-BE4D-B728-7D67D047B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125" y="4152038"/>
            <a:ext cx="699964" cy="6999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62479BA2-E0D7-0641-AC7A-58C4B4F73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2435057"/>
            <a:ext cx="699964" cy="6999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70C95FA-20EF-2945-97B3-2581271CE1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2435057"/>
            <a:ext cx="699964" cy="6999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40A1DCC-8F94-2647-AD93-2B004774A0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0" y="3281169"/>
            <a:ext cx="699964" cy="699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108D6C9-DB86-C64A-A186-D25861C53F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153" y="3281169"/>
            <a:ext cx="699964" cy="6999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D13B54E-1F8E-A440-9618-59C4B07E4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3281169"/>
            <a:ext cx="699964" cy="6999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6EC3B0F6-E917-BA4D-BCF9-CE700D6D78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739" y="3281169"/>
            <a:ext cx="699964" cy="699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ABF02F-0977-B443-9252-C20EB392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925" y="5881123"/>
            <a:ext cx="1219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Class 4 have been counting the vehicles that pass the school.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their data to create a pictogram.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07F66F0C-7D5A-4C4D-83EE-DEC4BA4F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1362"/>
              </p:ext>
            </p:extLst>
          </p:nvPr>
        </p:nvGraphicFramePr>
        <p:xfrm>
          <a:off x="983673" y="2895598"/>
          <a:ext cx="8635340" cy="3209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1057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6164283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4224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number of vehicles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464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4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07F66F0C-7D5A-4C4D-83EE-DEC4BA4F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48358"/>
              </p:ext>
            </p:extLst>
          </p:nvPr>
        </p:nvGraphicFramePr>
        <p:xfrm>
          <a:off x="983674" y="2389605"/>
          <a:ext cx="9116290" cy="4103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684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6507606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5401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1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95"/>
            <a:ext cx="107996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response: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07F66F0C-7D5A-4C4D-83EE-DEC4BA4FC9EF}"/>
              </a:ext>
            </a:extLst>
          </p:cNvPr>
          <p:cNvGraphicFramePr>
            <a:graphicFrameLocks noGrp="1"/>
          </p:cNvGraphicFramePr>
          <p:nvPr/>
        </p:nvGraphicFramePr>
        <p:xfrm>
          <a:off x="983674" y="2389605"/>
          <a:ext cx="9116290" cy="4103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684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6507606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5401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vehicle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four vehicles</a:t>
                      </a:r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coach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593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936E00-EE88-D442-9AFD-EF8D950003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06" y="2417315"/>
            <a:ext cx="506021" cy="506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BAD283-02EE-5A4C-B1E1-ED1855A08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2978399"/>
            <a:ext cx="506021" cy="50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680C0C-00F1-5B46-BF4F-DC9CF85895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2978399"/>
            <a:ext cx="506021" cy="506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887873-7B6D-EA45-9391-F4C7F2393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30" y="2978399"/>
            <a:ext cx="506021" cy="506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9C32AB-9A69-5E4E-97E0-59B21F013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25" y="2978399"/>
            <a:ext cx="506021" cy="506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BD6009-F876-0446-B711-8642E34A8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020" y="2978399"/>
            <a:ext cx="506021" cy="506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7E33483-3930-6D49-8462-951F13321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515" y="2978399"/>
            <a:ext cx="506021" cy="506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51110C5-EAB3-3D4C-852D-AF1A93DC43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3574120"/>
            <a:ext cx="506021" cy="506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43F3D37-0406-2F4C-AAC0-29E9477E0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3574120"/>
            <a:ext cx="506021" cy="5060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7A5EFA2-8743-9445-AD50-BC019A735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730" y="5941634"/>
            <a:ext cx="506021" cy="506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D5AECD9-1282-3C44-9372-8F679FF30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25" y="5941634"/>
            <a:ext cx="506021" cy="506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E1CE3EC-0F67-DE43-8255-0AFEE6BCD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720" y="5941634"/>
            <a:ext cx="506021" cy="506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9C03DE1-2AF4-BE45-B832-FA095766C8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895" y="4162156"/>
            <a:ext cx="506021" cy="506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878154-7A48-3243-B929-CCD11E8245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90" y="4162156"/>
            <a:ext cx="506021" cy="506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F216A0-3526-804A-9DC0-49EE79637A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885" y="4162156"/>
            <a:ext cx="506021" cy="50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BB0E554-50EF-3940-820E-EE1EB559C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80" y="4162156"/>
            <a:ext cx="506021" cy="506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9E8A154-B0B6-9F43-83D2-6B56F8C06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4757119"/>
            <a:ext cx="506021" cy="5060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0868177-3701-DC45-90A7-4FAFB3C70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35" y="4757119"/>
            <a:ext cx="506021" cy="506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BB1B670-D6F4-464D-95F5-FBD2A07BFA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030" y="4757119"/>
            <a:ext cx="506021" cy="506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128AA10-100C-6148-A31C-31067640E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40" y="5353598"/>
            <a:ext cx="506021" cy="5060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744B9D5-F411-824F-B0BA-D3C4CBD3E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16" y="3586227"/>
            <a:ext cx="520700" cy="50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62E3F0E-81C7-9B44-A370-06FB5F34C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25" y="4757119"/>
            <a:ext cx="520700" cy="50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279E299-5D54-7E44-BEEF-D96CE90C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21" y="5367094"/>
            <a:ext cx="520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Smith, Mr Patel and Mrs Yousef are tallying up the cakes sold at a recent bake sale.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 says, “Table C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 Patel says, “Table E sold half as many cakes as Table C. Table D sold 10 less than Table B.”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Mrs Yousef says, “Table F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86846"/>
              </p:ext>
            </p:extLst>
          </p:nvPr>
        </p:nvGraphicFramePr>
        <p:xfrm>
          <a:off x="6096000" y="1405937"/>
          <a:ext cx="5788870" cy="524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824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table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cakes sold</a:t>
                      </a:r>
                    </a:p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= ten cakes</a:t>
                      </a:r>
                      <a:endParaRPr lang="en-US" sz="16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3917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34584D-C7CC-854B-A247-CCD1506D59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35" y="1600200"/>
            <a:ext cx="635000" cy="63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5B6779E-353B-1E4A-BEDB-C9F72D806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2272524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85C40E8-5F76-C545-A75C-F0FA95113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2272524"/>
            <a:ext cx="635000" cy="63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582B8CA-8256-1040-B41C-9E15A42B1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3031413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C4EE308-309D-BE46-97E7-D85E1A81E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3031413"/>
            <a:ext cx="635000" cy="63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66916D-51D3-314E-BE14-E342B11B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44" y="3031413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9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Smith, Mr Patel and Mrs Yousef are tallying up the cakes sold at a recent bake sale.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Miss Smith says, “Table C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 Patel says, “Table E sold half as many cakes as Table C. Table D sold 10 less than Table B.”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Mrs Yousef says, “Table F sold three times as many cakes as Table A.”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405937"/>
          <a:ext cx="5788870" cy="524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8246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table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cakes sold</a:t>
                      </a:r>
                    </a:p>
                    <a:p>
                      <a:pPr algn="ctr"/>
                      <a:r>
                        <a:rPr lang="en-US" sz="1800" dirty="0">
                          <a:latin typeface="OpenDyslexicAlta" pitchFamily="2" charset="77"/>
                        </a:rPr>
                        <a:t>= ten cakes</a:t>
                      </a:r>
                      <a:endParaRPr lang="en-US" sz="16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737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3917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34584D-C7CC-854B-A247-CCD1506D59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35" y="1600200"/>
            <a:ext cx="635000" cy="63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5B6779E-353B-1E4A-BEDB-C9F72D806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2272524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85C40E8-5F76-C545-A75C-F0FA95113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2272524"/>
            <a:ext cx="635000" cy="635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582B8CA-8256-1040-B41C-9E15A42B1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3031413"/>
            <a:ext cx="635000" cy="635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C4EE308-309D-BE46-97E7-D85E1A81E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07" y="3031413"/>
            <a:ext cx="635000" cy="63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66916D-51D3-314E-BE14-E342B11B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144" y="3031413"/>
            <a:ext cx="635000" cy="63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83DF609-8F27-B04B-BC47-1A13B1D457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42" y="3766019"/>
            <a:ext cx="635000" cy="63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1D2709E-0F16-704D-969B-7C8E024224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542" y="3766019"/>
            <a:ext cx="635000" cy="635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00CB669-1844-2146-B477-CB66EB5F4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542" y="3766019"/>
            <a:ext cx="635000" cy="63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D8B4ACD-EB30-8144-9F94-61F7C14A4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542" y="3766019"/>
            <a:ext cx="635000" cy="63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5311FC3-44FD-1645-9C9A-95158A615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542" y="3766019"/>
            <a:ext cx="635000" cy="63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9F93C11-0D86-B749-B073-D4DEC34617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42" y="3766019"/>
            <a:ext cx="635000" cy="635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27FF7403-8C27-E74A-9DB4-8EE39E8A98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362" y="5238849"/>
            <a:ext cx="635000" cy="63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5526144-0B4F-7F4E-BE42-B729CAEB5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362" y="5238849"/>
            <a:ext cx="635000" cy="635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CD029C4-613A-894A-A317-4E36206BF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362" y="5238849"/>
            <a:ext cx="635000" cy="635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54BFDCDB-E151-4F45-B815-DF7518482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542" y="5973455"/>
            <a:ext cx="635000" cy="635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3E88246-F861-044B-96C2-3D800905B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542" y="5973455"/>
            <a:ext cx="635000" cy="635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7054D81-D205-FB42-9A82-D635EE5C7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542" y="5973455"/>
            <a:ext cx="635000" cy="635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F8418165-5623-6A4E-A740-1DDDD99A3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542" y="5973455"/>
            <a:ext cx="635000" cy="635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ADEF093D-CF13-1749-8DAA-89FDC5428E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542" y="5973455"/>
            <a:ext cx="635000" cy="635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0BB1E420-F1BC-8244-A20B-67ABBC453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42" y="5973455"/>
            <a:ext cx="635000" cy="635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C77F843A-9F06-8D44-A5BD-8BD4265C8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7" y="4495595"/>
            <a:ext cx="635000" cy="635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A72D5BE5-C591-DF48-A8F1-7073EF4F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44" y="4495595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684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pictograms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="" xmlns:a16="http://schemas.microsoft.com/office/drawing/2014/main" id="{BB4956AD-EF1E-6040-AD6C-4CF6409E3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5171"/>
              </p:ext>
            </p:extLst>
          </p:nvPr>
        </p:nvGraphicFramePr>
        <p:xfrm>
          <a:off x="838202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ten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18EE6D1E-4DE5-5A44-8ECA-EE8F140E5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846" y="2737184"/>
            <a:ext cx="380332" cy="38033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96BD093A-5414-E94F-A007-DE0D0B74C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141580"/>
            <a:ext cx="380332" cy="38033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A79E5282-82BF-EB42-BF04-2EC69AF39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141580"/>
            <a:ext cx="380332" cy="38033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3BDA4E8D-2CEB-634E-9A87-48ACE112C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141580"/>
            <a:ext cx="380332" cy="38033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D895CB61-9317-EB42-ABB6-0287E590C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31" y="3141580"/>
            <a:ext cx="380332" cy="38033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A638043B-4544-A54B-942F-60AE7DAF0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545976"/>
            <a:ext cx="380332" cy="38033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52869555-D4A3-BC42-9EA0-E0D706084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545976"/>
            <a:ext cx="380332" cy="38033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="" xmlns:a16="http://schemas.microsoft.com/office/drawing/2014/main" id="{E0B89EB6-E028-BF4C-9F87-156C61F17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545976"/>
            <a:ext cx="380332" cy="38033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="" xmlns:a16="http://schemas.microsoft.com/office/drawing/2014/main" id="{0311E35D-D8C3-C540-9B63-AC4EE4A3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3551168"/>
            <a:ext cx="381000" cy="3937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="" xmlns:a16="http://schemas.microsoft.com/office/drawing/2014/main" id="{D570C5A5-821C-504B-B0E4-62627CFC5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376232"/>
            <a:ext cx="380332" cy="38033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5C463240-91EC-9849-82CC-31920AC52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376232"/>
            <a:ext cx="380332" cy="38033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3735C950-1002-8040-B57E-D1F3BEA1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65" y="4381424"/>
            <a:ext cx="381000" cy="3937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="" xmlns:a16="http://schemas.microsoft.com/office/drawing/2014/main" id="{F1AA1623-4430-0348-9F44-10D25E437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779137"/>
            <a:ext cx="380332" cy="38033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E7C1D7DC-2DFD-7D40-91BD-A539DC050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779137"/>
            <a:ext cx="380332" cy="3803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="" xmlns:a16="http://schemas.microsoft.com/office/drawing/2014/main" id="{C7636B83-D837-D14C-B92B-84D304A51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4779137"/>
            <a:ext cx="380332" cy="38033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="" xmlns:a16="http://schemas.microsoft.com/office/drawing/2014/main" id="{37755705-788E-D44D-95A5-C107A7B0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4784329"/>
            <a:ext cx="381000" cy="3937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0559C4CB-EBAF-104C-84E4-AF83E2749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6" y="5199654"/>
            <a:ext cx="380332" cy="38033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="" xmlns:a16="http://schemas.microsoft.com/office/drawing/2014/main" id="{25DCEE89-D263-1E4E-BA7B-45845382A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88" y="5199654"/>
            <a:ext cx="380332" cy="3803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="" xmlns:a16="http://schemas.microsoft.com/office/drawing/2014/main" id="{4B57ACCF-5A1C-8D47-B700-BB976FD4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96" y="3957138"/>
            <a:ext cx="381000" cy="393700"/>
          </a:xfrm>
          <a:prstGeom prst="rect">
            <a:avLst/>
          </a:prstGeom>
        </p:spPr>
      </p:pic>
      <p:graphicFrame>
        <p:nvGraphicFramePr>
          <p:cNvPr id="154" name="Table 153">
            <a:extLst>
              <a:ext uri="{FF2B5EF4-FFF2-40B4-BE49-F238E27FC236}">
                <a16:creationId xmlns="" xmlns:a16="http://schemas.microsoft.com/office/drawing/2014/main" id="{66F9C764-B083-1F4A-8FA1-E682C2515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34733"/>
              </p:ext>
            </p:extLst>
          </p:nvPr>
        </p:nvGraphicFramePr>
        <p:xfrm>
          <a:off x="6208773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five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  <p:pic>
        <p:nvPicPr>
          <p:cNvPr id="155" name="Picture 154">
            <a:extLst>
              <a:ext uri="{FF2B5EF4-FFF2-40B4-BE49-F238E27FC236}">
                <a16:creationId xmlns="" xmlns:a16="http://schemas.microsoft.com/office/drawing/2014/main" id="{EFAC7601-E3C3-FF4D-A9C9-56B46D9BB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417" y="2737184"/>
            <a:ext cx="380332" cy="38033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7478B9BE-D6D5-A94A-9787-CAA30DEE2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141580"/>
            <a:ext cx="380332" cy="38033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4A9D3E18-067D-EA48-9AE1-4DFA64D9A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141580"/>
            <a:ext cx="380332" cy="38033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3D7C015C-4954-0E43-B925-2EDDE1CA3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141580"/>
            <a:ext cx="380332" cy="38033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FF3CD99-B4E7-E443-9CF6-563EDF6A5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02" y="3141580"/>
            <a:ext cx="380332" cy="38033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4AD8799F-C145-1947-AFFC-9F02BB3460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545976"/>
            <a:ext cx="380332" cy="38033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3BE26B47-EDD1-D749-A7D1-5C162A1E9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545976"/>
            <a:ext cx="380332" cy="38033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218E57BE-7FE3-B247-B719-B943FF2A9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545976"/>
            <a:ext cx="380332" cy="38033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C59CBEE9-3C56-E94E-A04A-31504E99F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376232"/>
            <a:ext cx="380332" cy="38033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83190077-AAA1-8E4B-875A-E8731A3E7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376232"/>
            <a:ext cx="380332" cy="38033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41353525-1154-C04E-8208-9373E2266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779137"/>
            <a:ext cx="380332" cy="38033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78223C18-F04A-0946-82CF-2E0991A7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779137"/>
            <a:ext cx="380332" cy="38033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B05F8D1E-7AA6-E34A-974B-417A942E3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4779137"/>
            <a:ext cx="380332" cy="38033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A1D19D5A-3756-6746-AFA3-F13C48E9C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27" y="5199654"/>
            <a:ext cx="380332" cy="3803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F361C5F6-FF0B-714C-9BE1-BA50146E4D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359" y="5199654"/>
            <a:ext cx="380332" cy="38033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30C67DFF-903C-184F-93EA-AF11FED7B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214" y="3139422"/>
            <a:ext cx="380332" cy="38033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="" xmlns:a16="http://schemas.microsoft.com/office/drawing/2014/main" id="{A83A17A7-25A4-DC4E-80BC-5B8A9CFAA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46" y="3139422"/>
            <a:ext cx="380332" cy="38033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5C336EB4-ED80-1548-84A9-F3BADFECF3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78" y="3139422"/>
            <a:ext cx="380332" cy="38033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="" xmlns:a16="http://schemas.microsoft.com/office/drawing/2014/main" id="{EE99983E-8BE2-E44C-B8FB-D29383A3A1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210" y="3139422"/>
            <a:ext cx="380332" cy="38033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DAA9D1EB-CB48-9746-B353-DE42877AE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56" y="3551168"/>
            <a:ext cx="380332" cy="38033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4B9BE756-1A58-0044-8FC1-133E929FA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988" y="3551168"/>
            <a:ext cx="380332" cy="38033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="" xmlns:a16="http://schemas.microsoft.com/office/drawing/2014/main" id="{D56CF510-94A1-C248-95A4-FE057CF19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20" y="3551168"/>
            <a:ext cx="380332" cy="38033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="" xmlns:a16="http://schemas.microsoft.com/office/drawing/2014/main" id="{A4C5F6A4-6CF7-2446-8001-5C43948CA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652" y="3557852"/>
            <a:ext cx="380332" cy="38033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="" xmlns:a16="http://schemas.microsoft.com/office/drawing/2014/main" id="{9846C026-BE2F-CA44-AC23-45C0EF09B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970506"/>
            <a:ext cx="380332" cy="38033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="" xmlns:a16="http://schemas.microsoft.com/office/drawing/2014/main" id="{C676CC7E-A64F-0646-B75C-6DA91E352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2" y="4374741"/>
            <a:ext cx="380332" cy="380332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D97D556E-CBE7-114A-A117-E0A78A555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364" y="4374741"/>
            <a:ext cx="380332" cy="38033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F320090F-9159-FC40-A439-6F8CC5F7C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96" y="4374741"/>
            <a:ext cx="380332" cy="38033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95EF4B5A-E1C8-FB41-B126-2CD4934AC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605" y="4791013"/>
            <a:ext cx="380332" cy="38033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34428D00-807D-E84F-A59F-6B79AFF3A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937" y="4791013"/>
            <a:ext cx="380332" cy="38033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0835382B-9064-944E-9F70-17536120D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269" y="4791013"/>
            <a:ext cx="380332" cy="38033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="" xmlns:a16="http://schemas.microsoft.com/office/drawing/2014/main" id="{B8FEC8AA-AF82-5141-89E3-25EB617BB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01" y="4797697"/>
            <a:ext cx="380332" cy="38033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="" xmlns:a16="http://schemas.microsoft.com/office/drawing/2014/main" id="{7D5A4E58-5560-4A43-9EDB-424A114DC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125" y="5194520"/>
            <a:ext cx="380332" cy="38033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="" xmlns:a16="http://schemas.microsoft.com/office/drawing/2014/main" id="{72FA4195-6E97-004B-8016-89B57E857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57" y="5194520"/>
            <a:ext cx="380332" cy="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7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pictograms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pictograms have the same number of rows and columns and labelling. They also use the same icon and share the same totals. However, the right-hand column’s icon represents 5, whereas the left-hand column’s icon represents 10. 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="" xmlns:a16="http://schemas.microsoft.com/office/drawing/2014/main" id="{BB4956AD-EF1E-6040-AD6C-4CF6409E312B}"/>
              </a:ext>
            </a:extLst>
          </p:cNvPr>
          <p:cNvGraphicFramePr>
            <a:graphicFrameLocks noGrp="1"/>
          </p:cNvGraphicFramePr>
          <p:nvPr/>
        </p:nvGraphicFramePr>
        <p:xfrm>
          <a:off x="838202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ten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18EE6D1E-4DE5-5A44-8ECA-EE8F140E5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846" y="2737184"/>
            <a:ext cx="380332" cy="38033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96BD093A-5414-E94F-A007-DE0D0B74C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141580"/>
            <a:ext cx="380332" cy="38033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A79E5282-82BF-EB42-BF04-2EC69AF39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141580"/>
            <a:ext cx="380332" cy="38033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3BDA4E8D-2CEB-634E-9A87-48ACE112C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141580"/>
            <a:ext cx="380332" cy="38033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D895CB61-9317-EB42-ABB6-0287E590C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31" y="3141580"/>
            <a:ext cx="380332" cy="38033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A638043B-4544-A54B-942F-60AE7DAF0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3545976"/>
            <a:ext cx="380332" cy="38033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52869555-D4A3-BC42-9EA0-E0D706084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3545976"/>
            <a:ext cx="380332" cy="38033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="" xmlns:a16="http://schemas.microsoft.com/office/drawing/2014/main" id="{E0B89EB6-E028-BF4C-9F87-156C61F17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3545976"/>
            <a:ext cx="380332" cy="38033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="" xmlns:a16="http://schemas.microsoft.com/office/drawing/2014/main" id="{0311E35D-D8C3-C540-9B63-AC4EE4A3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3551168"/>
            <a:ext cx="381000" cy="3937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="" xmlns:a16="http://schemas.microsoft.com/office/drawing/2014/main" id="{D570C5A5-821C-504B-B0E4-62627CFC5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376232"/>
            <a:ext cx="380332" cy="38033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5C463240-91EC-9849-82CC-31920AC52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376232"/>
            <a:ext cx="380332" cy="38033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="" xmlns:a16="http://schemas.microsoft.com/office/drawing/2014/main" id="{3735C950-1002-8040-B57E-D1F3BEA1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65" y="4381424"/>
            <a:ext cx="381000" cy="3937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="" xmlns:a16="http://schemas.microsoft.com/office/drawing/2014/main" id="{F1AA1623-4430-0348-9F44-10D25E437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35" y="4779137"/>
            <a:ext cx="380332" cy="38033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E7C1D7DC-2DFD-7D40-91BD-A539DC050F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67" y="4779137"/>
            <a:ext cx="380332" cy="3803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="" xmlns:a16="http://schemas.microsoft.com/office/drawing/2014/main" id="{C7636B83-D837-D14C-B92B-84D304A51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99" y="4779137"/>
            <a:ext cx="380332" cy="38033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="" xmlns:a16="http://schemas.microsoft.com/office/drawing/2014/main" id="{37755705-788E-D44D-95A5-C107A7B0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97" y="4784329"/>
            <a:ext cx="381000" cy="3937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="" xmlns:a16="http://schemas.microsoft.com/office/drawing/2014/main" id="{0559C4CB-EBAF-104C-84E4-AF83E2749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56" y="5199654"/>
            <a:ext cx="380332" cy="38033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="" xmlns:a16="http://schemas.microsoft.com/office/drawing/2014/main" id="{25DCEE89-D263-1E4E-BA7B-45845382A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88" y="5199654"/>
            <a:ext cx="380332" cy="3803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="" xmlns:a16="http://schemas.microsoft.com/office/drawing/2014/main" id="{4B57ACCF-5A1C-8D47-B700-BB976FD4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96" y="3957138"/>
            <a:ext cx="381000" cy="393700"/>
          </a:xfrm>
          <a:prstGeom prst="rect">
            <a:avLst/>
          </a:prstGeom>
        </p:spPr>
      </p:pic>
      <p:graphicFrame>
        <p:nvGraphicFramePr>
          <p:cNvPr id="154" name="Table 153">
            <a:extLst>
              <a:ext uri="{FF2B5EF4-FFF2-40B4-BE49-F238E27FC236}">
                <a16:creationId xmlns="" xmlns:a16="http://schemas.microsoft.com/office/drawing/2014/main" id="{66F9C764-B083-1F4A-8FA1-E682C2515E17}"/>
              </a:ext>
            </a:extLst>
          </p:cNvPr>
          <p:cNvGraphicFramePr>
            <a:graphicFrameLocks noGrp="1"/>
          </p:cNvGraphicFramePr>
          <p:nvPr/>
        </p:nvGraphicFramePr>
        <p:xfrm>
          <a:off x="6208773" y="2713120"/>
          <a:ext cx="5033209" cy="289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780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3277429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transport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= five people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bicycle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motorcycle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bus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walking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05748"/>
                  </a:ext>
                </a:extLst>
              </a:tr>
              <a:tr h="413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train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6428"/>
                  </a:ext>
                </a:extLst>
              </a:tr>
            </a:tbl>
          </a:graphicData>
        </a:graphic>
      </p:graphicFrame>
      <p:pic>
        <p:nvPicPr>
          <p:cNvPr id="155" name="Picture 154">
            <a:extLst>
              <a:ext uri="{FF2B5EF4-FFF2-40B4-BE49-F238E27FC236}">
                <a16:creationId xmlns="" xmlns:a16="http://schemas.microsoft.com/office/drawing/2014/main" id="{EFAC7601-E3C3-FF4D-A9C9-56B46D9BB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417" y="2737184"/>
            <a:ext cx="380332" cy="38033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="" xmlns:a16="http://schemas.microsoft.com/office/drawing/2014/main" id="{7478B9BE-D6D5-A94A-9787-CAA30DEE2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141580"/>
            <a:ext cx="380332" cy="38033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="" xmlns:a16="http://schemas.microsoft.com/office/drawing/2014/main" id="{4A9D3E18-067D-EA48-9AE1-4DFA64D9A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141580"/>
            <a:ext cx="380332" cy="38033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="" xmlns:a16="http://schemas.microsoft.com/office/drawing/2014/main" id="{3D7C015C-4954-0E43-B925-2EDDE1CA3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141580"/>
            <a:ext cx="380332" cy="38033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2FF3CD99-B4E7-E443-9CF6-563EDF6A57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02" y="3141580"/>
            <a:ext cx="380332" cy="38033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4AD8799F-C145-1947-AFFC-9F02BB3460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545976"/>
            <a:ext cx="380332" cy="38033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="" xmlns:a16="http://schemas.microsoft.com/office/drawing/2014/main" id="{3BE26B47-EDD1-D749-A7D1-5C162A1E9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3545976"/>
            <a:ext cx="380332" cy="38033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="" xmlns:a16="http://schemas.microsoft.com/office/drawing/2014/main" id="{218E57BE-7FE3-B247-B719-B943FF2A9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3545976"/>
            <a:ext cx="380332" cy="38033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="" xmlns:a16="http://schemas.microsoft.com/office/drawing/2014/main" id="{C59CBEE9-3C56-E94E-A04A-31504E99F1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376232"/>
            <a:ext cx="380332" cy="38033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="" xmlns:a16="http://schemas.microsoft.com/office/drawing/2014/main" id="{83190077-AAA1-8E4B-875A-E8731A3E7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376232"/>
            <a:ext cx="380332" cy="38033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="" xmlns:a16="http://schemas.microsoft.com/office/drawing/2014/main" id="{41353525-1154-C04E-8208-9373E2266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4779137"/>
            <a:ext cx="380332" cy="38033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78223C18-F04A-0946-82CF-2E0991A784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38" y="4779137"/>
            <a:ext cx="380332" cy="38033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="" xmlns:a16="http://schemas.microsoft.com/office/drawing/2014/main" id="{B05F8D1E-7AA6-E34A-974B-417A942E3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70" y="4779137"/>
            <a:ext cx="380332" cy="38033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="" xmlns:a16="http://schemas.microsoft.com/office/drawing/2014/main" id="{A1D19D5A-3756-6746-AFA3-F13C48E9C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027" y="5199654"/>
            <a:ext cx="380332" cy="3803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="" xmlns:a16="http://schemas.microsoft.com/office/drawing/2014/main" id="{F361C5F6-FF0B-714C-9BE1-BA50146E4D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359" y="5199654"/>
            <a:ext cx="380332" cy="38033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="" xmlns:a16="http://schemas.microsoft.com/office/drawing/2014/main" id="{30C67DFF-903C-184F-93EA-AF11FED7B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214" y="3139422"/>
            <a:ext cx="380332" cy="38033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="" xmlns:a16="http://schemas.microsoft.com/office/drawing/2014/main" id="{A83A17A7-25A4-DC4E-80BC-5B8A9CFAA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46" y="3139422"/>
            <a:ext cx="380332" cy="38033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5C336EB4-ED80-1548-84A9-F3BADFECF3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78" y="3139422"/>
            <a:ext cx="380332" cy="38033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="" xmlns:a16="http://schemas.microsoft.com/office/drawing/2014/main" id="{EE99983E-8BE2-E44C-B8FB-D29383A3A1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210" y="3139422"/>
            <a:ext cx="380332" cy="38033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DAA9D1EB-CB48-9746-B353-DE42877AE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56" y="3551168"/>
            <a:ext cx="380332" cy="38033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4B9BE756-1A58-0044-8FC1-133E929FA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988" y="3551168"/>
            <a:ext cx="380332" cy="38033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="" xmlns:a16="http://schemas.microsoft.com/office/drawing/2014/main" id="{D56CF510-94A1-C248-95A4-FE057CF19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20" y="3551168"/>
            <a:ext cx="380332" cy="38033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="" xmlns:a16="http://schemas.microsoft.com/office/drawing/2014/main" id="{A4C5F6A4-6CF7-2446-8001-5C43948CA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652" y="3557852"/>
            <a:ext cx="380332" cy="38033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="" xmlns:a16="http://schemas.microsoft.com/office/drawing/2014/main" id="{9846C026-BE2F-CA44-AC23-45C0EF09B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706" y="3970506"/>
            <a:ext cx="380332" cy="38033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="" xmlns:a16="http://schemas.microsoft.com/office/drawing/2014/main" id="{C676CC7E-A64F-0646-B75C-6DA91E352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32" y="4374741"/>
            <a:ext cx="380332" cy="380332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D97D556E-CBE7-114A-A117-E0A78A555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364" y="4374741"/>
            <a:ext cx="380332" cy="38033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F320090F-9159-FC40-A439-6F8CC5F7C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96" y="4374741"/>
            <a:ext cx="380332" cy="38033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95EF4B5A-E1C8-FB41-B126-2CD4934AC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605" y="4791013"/>
            <a:ext cx="380332" cy="380332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="" xmlns:a16="http://schemas.microsoft.com/office/drawing/2014/main" id="{34428D00-807D-E84F-A59F-6B79AFF3A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937" y="4791013"/>
            <a:ext cx="380332" cy="38033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0835382B-9064-944E-9F70-17536120D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269" y="4791013"/>
            <a:ext cx="380332" cy="380332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="" xmlns:a16="http://schemas.microsoft.com/office/drawing/2014/main" id="{B8FEC8AA-AF82-5141-89E3-25EB617BB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01" y="4797697"/>
            <a:ext cx="380332" cy="38033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="" xmlns:a16="http://schemas.microsoft.com/office/drawing/2014/main" id="{7D5A4E58-5560-4A43-9EDB-424A114DC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125" y="5194520"/>
            <a:ext cx="380332" cy="38033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="" xmlns:a16="http://schemas.microsoft.com/office/drawing/2014/main" id="{72FA4195-6E97-004B-8016-89B57E857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457" y="5194520"/>
            <a:ext cx="380332" cy="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8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your image represents an even number, you can’t represent odd numbers in a pictogram.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Walking doesn’t belong as it has an odd single-digit total, 9 votes, whereas the others each have even two-digit totals: bicycle (12 votes), bus (14 votes) and walking (16 votes).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3D08AF1E-CD08-494A-9E25-70E2C9C6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5415"/>
            <a:ext cx="7469907" cy="21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As shown by the pictograms above, if you have amounts with 5 in the ones place, it is simple to represent those using a symbol that represents 10, as half a symbol is equal to 5, as well as odd numbers when the image represents 2, as half a symbol is worth 1.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your image represents an even number, you can’t represent odd numbers in a pictogram.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843038-09B7-F14E-84A7-EDC491EE16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102" y="2253380"/>
            <a:ext cx="2426081" cy="2198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8D867E-99B5-0449-B17B-1525EFD375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147" y="2712237"/>
            <a:ext cx="2786192" cy="116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2CA911-E6BE-304E-960C-7905C3726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737" y="3964705"/>
            <a:ext cx="1187011" cy="4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3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interpret information and statistics presented in pictogram form, as well as create my own pictograms based on given data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interpreting information and statistics presented in pictogram form, as well as when creating my own pictograms based on given data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3 – Statistics – Lesson 1 – To be able to read, interpret and draw pictograms</a:t>
            </a:r>
          </a:p>
        </p:txBody>
      </p:sp>
    </p:spTree>
    <p:extLst>
      <p:ext uri="{BB962C8B-B14F-4D97-AF65-F5344CB8AC3E}">
        <p14:creationId xmlns:p14="http://schemas.microsoft.com/office/powerpoint/2010/main" val="408317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190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69B8B8-4AD6-3B45-99FA-DD64A7C07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3108337"/>
            <a:ext cx="897869" cy="466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4C69F4F-9B18-8148-BDA8-02F0A617B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057" y="3108337"/>
            <a:ext cx="897869" cy="466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5B0536-6B8A-3843-A7D6-9286FFA65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17" y="3108337"/>
            <a:ext cx="897869" cy="4666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7D9F868-EE20-9D4B-A987-316C85974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23" y="3108337"/>
            <a:ext cx="897869" cy="46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7C87B5-5482-314F-AA20-33502D413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4090670"/>
            <a:ext cx="897869" cy="4666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557D31-1E45-234E-833E-BE30D6BA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14" y="5980466"/>
            <a:ext cx="897869" cy="4666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B99F205-4046-2047-BA69-6FD4665B9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620" y="5980466"/>
            <a:ext cx="897869" cy="466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44B232-1C51-0041-9661-A9EBC36B7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905" y="4998133"/>
            <a:ext cx="897869" cy="4666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6B992F-5C42-3C49-A634-176C9005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211" y="4998133"/>
            <a:ext cx="897869" cy="466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9F16277-190E-504F-9FB6-57BCD2A9F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71" y="4998133"/>
            <a:ext cx="897869" cy="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(£20).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69B8B8-4AD6-3B45-99FA-DD64A7C07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3108337"/>
            <a:ext cx="897869" cy="466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4C69F4F-9B18-8148-BDA8-02F0A617B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057" y="3108337"/>
            <a:ext cx="897869" cy="466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5B0536-6B8A-3843-A7D6-9286FFA65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17" y="3108337"/>
            <a:ext cx="897869" cy="4666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7D9F868-EE20-9D4B-A987-316C85974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23" y="3108337"/>
            <a:ext cx="897869" cy="46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7C87B5-5482-314F-AA20-33502D413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4090670"/>
            <a:ext cx="897869" cy="4666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557D31-1E45-234E-833E-BE30D6BA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14" y="5980466"/>
            <a:ext cx="897869" cy="4666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B99F205-4046-2047-BA69-6FD4665B9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620" y="5980466"/>
            <a:ext cx="897869" cy="466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44B232-1C51-0041-9661-A9EBC36B7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905" y="4998133"/>
            <a:ext cx="897869" cy="4666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6B992F-5C42-3C49-A634-176C9005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211" y="4998133"/>
            <a:ext cx="897869" cy="466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9F16277-190E-504F-9FB6-57BCD2A9F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71" y="4998133"/>
            <a:ext cx="897869" cy="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(£20).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saved the least (£5).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69B8B8-4AD6-3B45-99FA-DD64A7C07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3108337"/>
            <a:ext cx="897869" cy="466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4C69F4F-9B18-8148-BDA8-02F0A617B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057" y="3108337"/>
            <a:ext cx="897869" cy="466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5B0536-6B8A-3843-A7D6-9286FFA65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17" y="3108337"/>
            <a:ext cx="897869" cy="4666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7D9F868-EE20-9D4B-A987-316C85974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23" y="3108337"/>
            <a:ext cx="897869" cy="46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7C87B5-5482-314F-AA20-33502D413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4090670"/>
            <a:ext cx="897869" cy="4666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557D31-1E45-234E-833E-BE30D6BA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14" y="5980466"/>
            <a:ext cx="897869" cy="4666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B99F205-4046-2047-BA69-6FD4665B9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620" y="5980466"/>
            <a:ext cx="897869" cy="466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44B232-1C51-0041-9661-A9EBC36B7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905" y="4998133"/>
            <a:ext cx="897869" cy="4666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6B992F-5C42-3C49-A634-176C9005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211" y="4998133"/>
            <a:ext cx="897869" cy="466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9F16277-190E-504F-9FB6-57BCD2A9F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71" y="4998133"/>
            <a:ext cx="897869" cy="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much money they have saved up.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most?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saved the most (£20).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saved the least?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 has saved the least (£5).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much more has Yasmin saved than Ruth?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Yasmin has saved £10 more.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savings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69B8B8-4AD6-3B45-99FA-DD64A7C07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3108337"/>
            <a:ext cx="897869" cy="466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4C69F4F-9B18-8148-BDA8-02F0A617B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057" y="3108337"/>
            <a:ext cx="897869" cy="466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5B0536-6B8A-3843-A7D6-9286FFA65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17" y="3108337"/>
            <a:ext cx="897869" cy="4666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7D9F868-EE20-9D4B-A987-316C85974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423" y="3108337"/>
            <a:ext cx="897869" cy="466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7C87B5-5482-314F-AA20-33502D413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751" y="4090670"/>
            <a:ext cx="897869" cy="4666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9557D31-1E45-234E-833E-BE30D6BA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14" y="5980466"/>
            <a:ext cx="897869" cy="4666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B99F205-4046-2047-BA69-6FD4665B9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620" y="5980466"/>
            <a:ext cx="897869" cy="466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44B232-1C51-0041-9661-A9EBC36B7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905" y="4998133"/>
            <a:ext cx="897869" cy="4666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6B992F-5C42-3C49-A634-176C9005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211" y="4998133"/>
            <a:ext cx="897869" cy="466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9F16277-190E-504F-9FB6-57BCD2A9F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71" y="4998133"/>
            <a:ext cx="897869" cy="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interpret and draw pictograms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636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comparing how many movies they have watched in a </a:t>
            </a:r>
            <a:r>
              <a:rPr lang="en-GB" sz="2200" dirty="0" smtClean="0"/>
              <a:t>year. 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most?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Who has watched the least?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fewer movies has Yasmin watched than Ruth?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EA0E73F-D255-024B-AD1D-D5BDEA2E1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65730"/>
              </p:ext>
            </p:extLst>
          </p:nvPr>
        </p:nvGraphicFramePr>
        <p:xfrm>
          <a:off x="6096000" y="1987827"/>
          <a:ext cx="578887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522">
                  <a:extLst>
                    <a:ext uri="{9D8B030D-6E8A-4147-A177-3AD203B41FA5}">
                      <a16:colId xmlns="" xmlns:a16="http://schemas.microsoft.com/office/drawing/2014/main" val="1851496900"/>
                    </a:ext>
                  </a:extLst>
                </a:gridCol>
                <a:gridCol w="4132348">
                  <a:extLst>
                    <a:ext uri="{9D8B030D-6E8A-4147-A177-3AD203B41FA5}">
                      <a16:colId xmlns="" xmlns:a16="http://schemas.microsoft.com/office/drawing/2014/main" val="278096094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movies watched</a:t>
                      </a:r>
                    </a:p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= five movies</a:t>
                      </a:r>
                      <a:endParaRPr lang="en-US" sz="1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440484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59089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47925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0872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7665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91031-B8A9-B84A-947B-0D8443847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3023334"/>
            <a:ext cx="699052" cy="699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37C527-113F-1644-BE1C-DCD2A636F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918" y="2464933"/>
            <a:ext cx="430821" cy="430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F04C5FD-78BE-A148-9591-932085A7A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0" y="3971926"/>
            <a:ext cx="699052" cy="699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DD1DC33-FCA5-804B-B590-912482ECD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13" y="3971926"/>
            <a:ext cx="699052" cy="69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C49437-F433-264B-AAC9-77DA2BE7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3971926"/>
            <a:ext cx="699052" cy="699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B075EC-3E3B-3B4B-8526-37832BC4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69" y="3971926"/>
            <a:ext cx="699052" cy="6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D58D4D-DFAE-044F-BB4B-7A1C7059A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221" y="3971926"/>
            <a:ext cx="699052" cy="699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9B33094-1521-A842-83DC-5D6F524B1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4879853"/>
            <a:ext cx="699052" cy="6990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1AEF501-C05D-5A41-9A69-1516BF734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65" y="4879853"/>
            <a:ext cx="699052" cy="699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3281069-C5A4-3E49-A2EC-5C1667E99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17" y="4879853"/>
            <a:ext cx="699052" cy="699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97012E1-1442-EE45-9901-026BA2AEC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13" y="5828203"/>
            <a:ext cx="699052" cy="699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CDC6240-4EC1-8447-A66F-8F951D949C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46" y="5828203"/>
            <a:ext cx="699052" cy="699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F9944C-0CCB-6847-A37E-CE41886B9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50" y="5828203"/>
            <a:ext cx="699052" cy="699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0B51F0B-9878-5141-9DA2-81284587E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002" y="5828203"/>
            <a:ext cx="699052" cy="6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1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13296</TotalTime>
  <Words>2591</Words>
  <Application>Microsoft Office PowerPoint</Application>
  <PresentationFormat>Custom</PresentationFormat>
  <Paragraphs>684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Lato Light</vt:lpstr>
      <vt:lpstr>OpenDyslexic</vt:lpstr>
      <vt:lpstr>Wingdings</vt:lpstr>
      <vt:lpstr>Calibri</vt:lpstr>
      <vt:lpstr>OpenDyslexicAlta</vt:lpstr>
      <vt:lpstr>Muli</vt:lpstr>
      <vt:lpstr>Lato</vt:lpstr>
      <vt:lpstr>Office Theme</vt:lpstr>
      <vt:lpstr>PowerPoint Presentation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  <vt:lpstr>To be able to read, interpret and draw pictograms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637</cp:revision>
  <cp:lastPrinted>2019-06-17T16:19:05Z</cp:lastPrinted>
  <dcterms:created xsi:type="dcterms:W3CDTF">2018-08-06T08:16:18Z</dcterms:created>
  <dcterms:modified xsi:type="dcterms:W3CDTF">2021-01-07T16:21:25Z</dcterms:modified>
</cp:coreProperties>
</file>