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20" r:id="rId2"/>
    <p:sldId id="321" r:id="rId3"/>
    <p:sldId id="372" r:id="rId4"/>
    <p:sldId id="374" r:id="rId5"/>
    <p:sldId id="375" r:id="rId6"/>
    <p:sldId id="376" r:id="rId7"/>
    <p:sldId id="403" r:id="rId8"/>
    <p:sldId id="389" r:id="rId9"/>
    <p:sldId id="404" r:id="rId10"/>
    <p:sldId id="381" r:id="rId11"/>
    <p:sldId id="405" r:id="rId12"/>
    <p:sldId id="392" r:id="rId13"/>
    <p:sldId id="406" r:id="rId14"/>
    <p:sldId id="385" r:id="rId15"/>
    <p:sldId id="407" r:id="rId16"/>
    <p:sldId id="396" r:id="rId17"/>
    <p:sldId id="408" r:id="rId18"/>
    <p:sldId id="382" r:id="rId19"/>
    <p:sldId id="409" r:id="rId20"/>
    <p:sldId id="377" r:id="rId21"/>
    <p:sldId id="410" r:id="rId22"/>
    <p:sldId id="401" r:id="rId23"/>
    <p:sldId id="411" r:id="rId24"/>
    <p:sldId id="384" r:id="rId25"/>
    <p:sldId id="412" r:id="rId26"/>
    <p:sldId id="388" r:id="rId27"/>
    <p:sldId id="413" r:id="rId28"/>
    <p:sldId id="387" r:id="rId29"/>
    <p:sldId id="414" r:id="rId30"/>
    <p:sldId id="398" r:id="rId31"/>
    <p:sldId id="415" r:id="rId32"/>
    <p:sldId id="383" r:id="rId33"/>
    <p:sldId id="416" r:id="rId34"/>
    <p:sldId id="390" r:id="rId35"/>
    <p:sldId id="417" r:id="rId36"/>
    <p:sldId id="379" r:id="rId37"/>
    <p:sldId id="418" r:id="rId38"/>
    <p:sldId id="393" r:id="rId39"/>
    <p:sldId id="419" r:id="rId40"/>
    <p:sldId id="399" r:id="rId41"/>
    <p:sldId id="420" r:id="rId42"/>
    <p:sldId id="394" r:id="rId43"/>
    <p:sldId id="421" r:id="rId44"/>
    <p:sldId id="386" r:id="rId45"/>
    <p:sldId id="422" r:id="rId46"/>
    <p:sldId id="397" r:id="rId47"/>
    <p:sldId id="423" r:id="rId48"/>
    <p:sldId id="400" r:id="rId49"/>
    <p:sldId id="424" r:id="rId50"/>
    <p:sldId id="395" r:id="rId51"/>
    <p:sldId id="425" r:id="rId52"/>
    <p:sldId id="378" r:id="rId53"/>
    <p:sldId id="426" r:id="rId54"/>
    <p:sldId id="391" r:id="rId55"/>
    <p:sldId id="427" r:id="rId56"/>
    <p:sldId id="380" r:id="rId57"/>
    <p:sldId id="428" r:id="rId58"/>
    <p:sldId id="402" r:id="rId59"/>
    <p:sldId id="429" r:id="rId60"/>
    <p:sldId id="430" r:id="rId61"/>
    <p:sldId id="431" r:id="rId62"/>
    <p:sldId id="432" r:id="rId63"/>
    <p:sldId id="433" r:id="rId64"/>
    <p:sldId id="437" r:id="rId65"/>
    <p:sldId id="443" r:id="rId66"/>
    <p:sldId id="442" r:id="rId67"/>
    <p:sldId id="441" r:id="rId68"/>
    <p:sldId id="440" r:id="rId69"/>
    <p:sldId id="439" r:id="rId70"/>
    <p:sldId id="438" r:id="rId71"/>
    <p:sldId id="444" r:id="rId72"/>
    <p:sldId id="445" r:id="rId73"/>
    <p:sldId id="446" r:id="rId74"/>
    <p:sldId id="447" r:id="rId75"/>
    <p:sldId id="448" r:id="rId76"/>
    <p:sldId id="449" r:id="rId77"/>
    <p:sldId id="435" r:id="rId78"/>
    <p:sldId id="436" r:id="rId79"/>
    <p:sldId id="450" r:id="rId80"/>
    <p:sldId id="451" r:id="rId81"/>
    <p:sldId id="370" r:id="rId82"/>
    <p:sldId id="434" r:id="rId83"/>
    <p:sldId id="373" r:id="rId84"/>
  </p:sldIdLst>
  <p:sldSz cx="12192000" cy="6858000"/>
  <p:notesSz cx="6858000" cy="9144000"/>
  <p:embeddedFontLst>
    <p:embeddedFont>
      <p:font typeface="OpenDyslexicAlta" panose="00000500000000000000" pitchFamily="2" charset="0"/>
      <p:regular r:id="rId87"/>
      <p:bold r:id="rId88"/>
      <p:italic r:id="rId89"/>
      <p:boldItalic r:id="rId90"/>
    </p:embeddedFont>
    <p:embeddedFont>
      <p:font typeface="OpenDyslexic" panose="00000500000000000000" pitchFamily="2" charset="0"/>
      <p:regular r:id="rId91"/>
      <p:bold r:id="rId92"/>
      <p:italic r:id="rId93"/>
      <p:boldItalic r:id="rId94"/>
    </p:embeddedFont>
    <p:embeddedFont>
      <p:font typeface="Lato Light" panose="020F0302020204030203" pitchFamily="34" charset="0"/>
      <p:regular r:id="rId95"/>
    </p:embeddedFont>
    <p:embeddedFont>
      <p:font typeface="Muli" panose="020B0604020202020204" charset="0"/>
      <p:regular r:id="rId96"/>
      <p:bold r:id="rId97"/>
      <p:italic r:id="rId98"/>
      <p:boldItalic r:id="rId99"/>
    </p:embeddedFont>
    <p:embeddedFont>
      <p:font typeface="Calibri" panose="020F0502020204030204" pitchFamily="34" charset="0"/>
      <p:regular r:id="rId100"/>
      <p:bold r:id="rId101"/>
      <p:italic r:id="rId102"/>
      <p:boldItalic r:id="rId103"/>
    </p:embeddedFont>
    <p:embeddedFont>
      <p:font typeface="Lato" panose="020F0502020204030203" pitchFamily="34" charset="0"/>
      <p:regular r:id="rId104"/>
      <p:bold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337C7"/>
    <a:srgbClr val="23D160"/>
    <a:srgbClr val="FFDD57"/>
    <a:srgbClr val="209CEE"/>
    <a:srgbClr val="3273DC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7980" autoAdjust="0"/>
  </p:normalViewPr>
  <p:slideViewPr>
    <p:cSldViewPr snapToGrid="0" snapToObjects="1">
      <p:cViewPr varScale="1">
        <p:scale>
          <a:sx n="60" d="100"/>
          <a:sy n="60" d="100"/>
        </p:scale>
        <p:origin x="-103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6.fntdata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7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6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3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7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6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7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0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1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09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6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64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2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9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7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06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43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94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38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8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79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71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4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23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55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34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57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20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84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08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46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3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07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89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1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9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2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56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348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35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7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044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14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2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89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546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85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331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32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9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37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841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1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165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05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62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11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33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490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77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22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426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251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Spring Block 3: Properties of Shape</a:t>
            </a:r>
          </a:p>
          <a:p>
            <a:r>
              <a:rPr lang="en-GB" dirty="0"/>
              <a:t>Lesson 1: To be able to identify and name 2-D and 3-D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80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86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6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450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166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0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0CBB940E-38D6-4D47-B1EB-6DAC12789E1D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371876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146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36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Spring Block 3 - Properties of Shape - Lesson 1 - To be able to identify and name 2-D and 3-D shapes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87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68941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6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89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419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310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AA4019-2692-8642-A878-457C9E281D9B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1FB5FE7-99F6-F346-B446-20C5085DFD0F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227C4D2C-ACE8-EB46-A931-8B9482A1BCFA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055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41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06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0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96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7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8272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931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blue triangle doesn’t belong as it only has three sides. The yellow square and the green and purple rectangles each have four sides.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662636D-9E31-E64F-9D60-4A9BB9BF7EFE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7FEAEB-C051-3D42-A04E-811812B4491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654D35-112A-3342-85D8-431CE5C49781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AEED25B7-DA01-BC43-B87A-5B0266005F8C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646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565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164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Heptagon 6">
            <a:extLst>
              <a:ext uri="{FF2B5EF4-FFF2-40B4-BE49-F238E27FC236}">
                <a16:creationId xmlns="" xmlns:a16="http://schemas.microsoft.com/office/drawing/2014/main" id="{6888BE75-DEE9-ED42-894D-D4A93A0B23E1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25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44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47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874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884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9216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71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names and properties of the 2-D shapes below with your partner.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>
            <a:off x="4961842" y="2999540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AB533B-6F87-F04E-AF27-D74A0D62CF7F}"/>
              </a:ext>
            </a:extLst>
          </p:cNvPr>
          <p:cNvSpPr/>
          <p:nvPr/>
        </p:nvSpPr>
        <p:spPr>
          <a:xfrm>
            <a:off x="7961345" y="2999540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F4F0C54E-0A1F-CC42-8932-49E9CDBA60D6}"/>
              </a:ext>
            </a:extLst>
          </p:cNvPr>
          <p:cNvSpPr/>
          <p:nvPr/>
        </p:nvSpPr>
        <p:spPr>
          <a:xfrm>
            <a:off x="2692691" y="2703193"/>
            <a:ext cx="2269151" cy="1956164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998598" y="288187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1060F5-FD19-9B40-8C6E-A42D6C87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02" y="2703193"/>
            <a:ext cx="1836000" cy="173567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9966AF47-AD28-564B-9193-55035D45109A}"/>
              </a:ext>
            </a:extLst>
          </p:cNvPr>
          <p:cNvSpPr/>
          <p:nvPr/>
        </p:nvSpPr>
        <p:spPr>
          <a:xfrm>
            <a:off x="838200" y="5029085"/>
            <a:ext cx="1836000" cy="1582759"/>
          </a:xfrm>
          <a:prstGeom prst="hexag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="" xmlns:a16="http://schemas.microsoft.com/office/drawing/2014/main" id="{1A5A9726-9738-AA4D-A4D9-04F4977284C1}"/>
              </a:ext>
            </a:extLst>
          </p:cNvPr>
          <p:cNvSpPr/>
          <p:nvPr/>
        </p:nvSpPr>
        <p:spPr>
          <a:xfrm>
            <a:off x="2909258" y="4775845"/>
            <a:ext cx="1835999" cy="1835999"/>
          </a:xfrm>
          <a:prstGeom prst="hept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="" xmlns:a16="http://schemas.microsoft.com/office/drawing/2014/main" id="{6CC64FE7-BD68-4544-BA6B-53DE6D4CAE3D}"/>
              </a:ext>
            </a:extLst>
          </p:cNvPr>
          <p:cNvSpPr/>
          <p:nvPr/>
        </p:nvSpPr>
        <p:spPr>
          <a:xfrm>
            <a:off x="5019593" y="4832109"/>
            <a:ext cx="1710748" cy="1710748"/>
          </a:xfrm>
          <a:prstGeom prst="oc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6319F9-908D-1E47-AF1D-351509106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95" y="4690558"/>
            <a:ext cx="1841500" cy="1841500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="" xmlns:a16="http://schemas.microsoft.com/office/drawing/2014/main" id="{62A1858A-8E1C-5744-B123-54D0A582BEC4}"/>
              </a:ext>
            </a:extLst>
          </p:cNvPr>
          <p:cNvSpPr/>
          <p:nvPr/>
        </p:nvSpPr>
        <p:spPr>
          <a:xfrm>
            <a:off x="9357401" y="4700583"/>
            <a:ext cx="1820031" cy="1820031"/>
          </a:xfrm>
          <a:prstGeom prst="dec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</p:spTree>
    <p:extLst>
      <p:ext uri="{BB962C8B-B14F-4D97-AF65-F5344CB8AC3E}">
        <p14:creationId xmlns:p14="http://schemas.microsoft.com/office/powerpoint/2010/main" val="2832976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32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F4852E05-480D-7C48-A52B-EB2DD416BD69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63352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245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938660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932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958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5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40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179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257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56206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8667" y="3078957"/>
            <a:ext cx="6587929" cy="96057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148667" y="3050778"/>
            <a:ext cx="6410612" cy="108095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48667" y="5167312"/>
            <a:ext cx="5953300" cy="95382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48667" y="5107254"/>
            <a:ext cx="6331634" cy="119194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6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22" idx="4"/>
          </p:cNvCxnSpPr>
          <p:nvPr/>
        </p:nvCxnSpPr>
        <p:spPr>
          <a:xfrm>
            <a:off x="4148667" y="3078958"/>
            <a:ext cx="6503150" cy="323781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4148667" y="4131735"/>
            <a:ext cx="6472654" cy="975519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4148667" y="4227845"/>
            <a:ext cx="6507617" cy="9394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148667" y="3428997"/>
            <a:ext cx="6615424" cy="287020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7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72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0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4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88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4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896428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00FB7CD-0B79-A447-9FB4-994C26CC46E3}"/>
              </a:ext>
            </a:extLst>
          </p:cNvPr>
          <p:cNvCxnSpPr>
            <a:cxnSpLocks/>
          </p:cNvCxnSpPr>
          <p:nvPr/>
        </p:nvCxnSpPr>
        <p:spPr>
          <a:xfrm flipV="1">
            <a:off x="4652118" y="5439922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5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each time.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5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was the most popular shape?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there any you could not find?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9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1078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d) doesn’t belong as it has four sides, so it is not a triangle. The other three shapes all have three sides and are therefore triangles.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7431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8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2DDA819-37C2-1442-9652-F6ADA8351D80}"/>
              </a:ext>
            </a:extLst>
          </p:cNvPr>
          <p:cNvSpPr/>
          <p:nvPr/>
        </p:nvSpPr>
        <p:spPr>
          <a:xfrm>
            <a:off x="928769" y="35859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6557C62-6E6F-EA43-B3CD-57686182D5E0}"/>
              </a:ext>
            </a:extLst>
          </p:cNvPr>
          <p:cNvSpPr/>
          <p:nvPr/>
        </p:nvSpPr>
        <p:spPr>
          <a:xfrm>
            <a:off x="945332" y="548418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E70293E-B505-BB4B-9596-06F9D7959124}"/>
              </a:ext>
            </a:extLst>
          </p:cNvPr>
          <p:cNvSpPr/>
          <p:nvPr/>
        </p:nvSpPr>
        <p:spPr>
          <a:xfrm>
            <a:off x="5840971" y="3690599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7A45B9-3665-9844-8C3B-9241EFFDA5DD}"/>
              </a:ext>
            </a:extLst>
          </p:cNvPr>
          <p:cNvSpPr/>
          <p:nvPr/>
        </p:nvSpPr>
        <p:spPr>
          <a:xfrm>
            <a:off x="7823535" y="5275295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4693F873-5368-594A-AED0-2FF416EFE2FD}"/>
              </a:ext>
            </a:extLst>
          </p:cNvPr>
          <p:cNvSpPr/>
          <p:nvPr/>
        </p:nvSpPr>
        <p:spPr>
          <a:xfrm>
            <a:off x="3211946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1CBB2CA3-9143-2641-9A21-F1B0C559BBD2}"/>
              </a:ext>
            </a:extLst>
          </p:cNvPr>
          <p:cNvSpPr/>
          <p:nvPr/>
        </p:nvSpPr>
        <p:spPr>
          <a:xfrm>
            <a:off x="4695088" y="538961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676E3A6E-AB2F-4549-ABFC-CA57909E25E2}"/>
              </a:ext>
            </a:extLst>
          </p:cNvPr>
          <p:cNvSpPr/>
          <p:nvPr/>
        </p:nvSpPr>
        <p:spPr>
          <a:xfrm>
            <a:off x="8333147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267507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91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82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hexagon doesn’t belong as it is the only 2-D shape represented above. The pink cube, blue cylinder and green cuboid are all 3-D shapes.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087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62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Some of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 is true, some is false.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What is true? What is false? Which other shapes could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have chosen?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hexagon is a 2-D shape with more than four sides, as it has six sides. H</a:t>
            </a:r>
            <a:r>
              <a:rPr lang="en-GB" sz="2200">
                <a:solidFill>
                  <a:srgbClr val="FF3860"/>
                </a:solidFill>
              </a:rPr>
              <a:t>owever</a:t>
            </a:r>
            <a:r>
              <a:rPr lang="en-GB" sz="2200" dirty="0">
                <a:solidFill>
                  <a:srgbClr val="FF3860"/>
                </a:solidFill>
              </a:rPr>
              <a:t>, a square has four sides, so it doesn’t have more than four sides.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have chosen a pentagon, heptagon, octagon, nonagon or decagon as well as a hexagon.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1307717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Spring Block 3 - Properties of Shape - Lesson 1 - To be able to identify and name 2-D and 3-D shapes</a:t>
            </a:r>
          </a:p>
        </p:txBody>
      </p:sp>
    </p:spTree>
    <p:extLst>
      <p:ext uri="{BB962C8B-B14F-4D97-AF65-F5344CB8AC3E}">
        <p14:creationId xmlns:p14="http://schemas.microsoft.com/office/powerpoint/2010/main" val="383944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13188</TotalTime>
  <Words>2767</Words>
  <Application>Microsoft Office PowerPoint</Application>
  <PresentationFormat>Custom</PresentationFormat>
  <Paragraphs>926</Paragraphs>
  <Slides>83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OpenDyslexicAlta</vt:lpstr>
      <vt:lpstr>OpenDyslexic</vt:lpstr>
      <vt:lpstr>Wingdings</vt:lpstr>
      <vt:lpstr>Lato Light</vt:lpstr>
      <vt:lpstr>Muli</vt:lpstr>
      <vt:lpstr>Calibri</vt:lpstr>
      <vt:lpstr>Lato</vt:lpstr>
      <vt:lpstr>Office Theme</vt:lpstr>
      <vt:lpstr>PowerPoint Presentation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618</cp:revision>
  <cp:lastPrinted>2019-06-17T16:19:05Z</cp:lastPrinted>
  <dcterms:created xsi:type="dcterms:W3CDTF">2018-08-06T08:16:18Z</dcterms:created>
  <dcterms:modified xsi:type="dcterms:W3CDTF">2021-01-07T13:11:26Z</dcterms:modified>
</cp:coreProperties>
</file>