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20" r:id="rId2"/>
    <p:sldId id="321" r:id="rId3"/>
    <p:sldId id="346" r:id="rId4"/>
    <p:sldId id="374" r:id="rId5"/>
    <p:sldId id="377" r:id="rId6"/>
    <p:sldId id="378" r:id="rId7"/>
    <p:sldId id="379" r:id="rId8"/>
    <p:sldId id="380" r:id="rId9"/>
    <p:sldId id="386" r:id="rId10"/>
    <p:sldId id="387" r:id="rId11"/>
    <p:sldId id="382" r:id="rId12"/>
    <p:sldId id="385" r:id="rId13"/>
    <p:sldId id="383" r:id="rId14"/>
    <p:sldId id="384" r:id="rId15"/>
    <p:sldId id="381" r:id="rId16"/>
    <p:sldId id="390" r:id="rId17"/>
    <p:sldId id="375" r:id="rId18"/>
    <p:sldId id="376" r:id="rId19"/>
    <p:sldId id="388" r:id="rId20"/>
    <p:sldId id="389" r:id="rId21"/>
    <p:sldId id="405" r:id="rId22"/>
    <p:sldId id="406" r:id="rId23"/>
    <p:sldId id="391" r:id="rId24"/>
    <p:sldId id="392" r:id="rId25"/>
    <p:sldId id="397" r:id="rId26"/>
    <p:sldId id="398" r:id="rId27"/>
    <p:sldId id="399" r:id="rId28"/>
    <p:sldId id="400" r:id="rId29"/>
    <p:sldId id="393" r:id="rId30"/>
    <p:sldId id="394" r:id="rId31"/>
    <p:sldId id="401" r:id="rId32"/>
    <p:sldId id="402" r:id="rId33"/>
    <p:sldId id="403" r:id="rId34"/>
    <p:sldId id="404" r:id="rId35"/>
    <p:sldId id="395" r:id="rId36"/>
    <p:sldId id="396" r:id="rId37"/>
    <p:sldId id="407" r:id="rId38"/>
    <p:sldId id="408" r:id="rId39"/>
    <p:sldId id="409" r:id="rId40"/>
    <p:sldId id="410" r:id="rId41"/>
    <p:sldId id="413" r:id="rId42"/>
    <p:sldId id="414" r:id="rId43"/>
    <p:sldId id="415" r:id="rId44"/>
    <p:sldId id="417" r:id="rId45"/>
    <p:sldId id="373" r:id="rId46"/>
    <p:sldId id="411" r:id="rId47"/>
    <p:sldId id="412" r:id="rId48"/>
  </p:sldIdLst>
  <p:sldSz cx="12192000" cy="6858000"/>
  <p:notesSz cx="6858000" cy="9144000"/>
  <p:embeddedFontLst>
    <p:embeddedFont>
      <p:font typeface="OpenDyslexicAlta" panose="00000500000000000000" pitchFamily="2" charset="0"/>
      <p:regular r:id="rId51"/>
      <p:bold r:id="rId52"/>
      <p:italic r:id="rId53"/>
      <p:boldItalic r:id="rId54"/>
    </p:embeddedFont>
    <p:embeddedFont>
      <p:font typeface="Muli" panose="020B0604020202020204" charset="0"/>
      <p:regular r:id="rId55"/>
      <p:bold r:id="rId56"/>
      <p:italic r:id="rId57"/>
      <p:boldItalic r:id="rId58"/>
    </p:embeddedFont>
    <p:embeddedFont>
      <p:font typeface="Cambria Math" panose="02040503050406030204" pitchFamily="18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Lato Light" panose="020F0302020204030203" pitchFamily="34" charset="0"/>
      <p:regular r:id="rId64"/>
    </p:embeddedFont>
    <p:embeddedFont>
      <p:font typeface="Lato" panose="020F0502020204030203" pitchFamily="34" charset="0"/>
      <p:regular r:id="rId65"/>
      <p:bold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7957D5"/>
    <a:srgbClr val="3273DC"/>
    <a:srgbClr val="23D160"/>
    <a:srgbClr val="209CEE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43" autoAdjust="0"/>
    <p:restoredTop sz="90093" autoAdjust="0"/>
  </p:normalViewPr>
  <p:slideViewPr>
    <p:cSldViewPr snapToGrid="0" snapToObjects="1">
      <p:cViewPr varScale="1">
        <p:scale>
          <a:sx n="68" d="100"/>
          <a:sy n="68" d="100"/>
        </p:scale>
        <p:origin x="-300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35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94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75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165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047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712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82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93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61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73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968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833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26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02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46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777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08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773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07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540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5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87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4644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60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34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09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527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127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518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66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1781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33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314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38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3646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731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4760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38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644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6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08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478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48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07/01/2021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Stage </a:t>
            </a:r>
            <a:r>
              <a:rPr lang="en-GB" dirty="0"/>
              <a:t>1 </a:t>
            </a:r>
            <a:br>
              <a:rPr lang="en-GB" dirty="0"/>
            </a:br>
            <a:r>
              <a:rPr lang="en-GB" dirty="0"/>
              <a:t>Spring Block 3: Length and Height</a:t>
            </a:r>
          </a:p>
          <a:p>
            <a:r>
              <a:rPr lang="en-GB" dirty="0"/>
              <a:t>Lesson 1: To be able to compare lengths and heights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3 – Length and Height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Spring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4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</a:t>
            </a:r>
            <a:r>
              <a:rPr lang="en-GB" sz="2000" smtClean="0">
                <a:solidFill>
                  <a:schemeClr val="bg1"/>
                </a:solidFill>
              </a:rPr>
              <a:t>: </a:t>
            </a:r>
            <a:r>
              <a:rPr lang="en-GB" sz="2000" b="1" smtClean="0">
                <a:solidFill>
                  <a:schemeClr val="bg1"/>
                </a:solidFill>
              </a:rPr>
              <a:t>QWUUSZG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742C83-D3E5-AE4C-B58C-76E53CA9E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2161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5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23725F-F2ED-F34B-812D-EEBCBBA46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4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23725F-F2ED-F34B-812D-EEBCBBA46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92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8BA273-2FE4-274A-B0EF-FC6F567F8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6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8BA273-2FE4-274A-B0EF-FC6F567F8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4F952E-4E86-4542-A1D9-7C71CA0A8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2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4F952E-4E86-4542-A1D9-7C71CA0A8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9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C81DD76-884E-4D41-93D7-FD7DF1758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13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0C3BDB-686D-4E44-96E7-E27BB2A9B7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12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35E313-6156-BB4D-85CB-646FD2D65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747" y="2707774"/>
            <a:ext cx="3604126" cy="360412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B97EC19-4598-8B49-B215-05F71BDC097F}"/>
              </a:ext>
            </a:extLst>
          </p:cNvPr>
          <p:cNvSpPr/>
          <p:nvPr/>
        </p:nvSpPr>
        <p:spPr>
          <a:xfrm>
            <a:off x="6959600" y="5815443"/>
            <a:ext cx="4868120" cy="723040"/>
          </a:xfrm>
          <a:prstGeom prst="roundRect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u="sng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Extension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: Draw two stick people that are equal in height.</a:t>
            </a:r>
          </a:p>
        </p:txBody>
      </p:sp>
    </p:spTree>
    <p:extLst>
      <p:ext uri="{BB962C8B-B14F-4D97-AF65-F5344CB8AC3E}">
        <p14:creationId xmlns:p14="http://schemas.microsoft.com/office/powerpoint/2010/main" val="3391813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words such as tall, taller, short, shorter, long, longer and equal to compare objects and images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words such as tall, taller, short, shorter, long, longer and equal to compare objects and images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298060"/>
            <a:ext cx="10515599" cy="365125"/>
          </a:xfrm>
        </p:spPr>
        <p:txBody>
          <a:bodyPr/>
          <a:lstStyle/>
          <a:p>
            <a:r>
              <a:rPr lang="en-GB" sz="1400" dirty="0" smtClean="0"/>
              <a:t>Stage </a:t>
            </a:r>
            <a:r>
              <a:rPr lang="en-GB" sz="1400" dirty="0"/>
              <a:t>1 – Spring Block 3 – Length and Height – Lesson 1 – To be able to compare lengths and heights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35E313-6156-BB4D-85CB-646FD2D65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747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84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39D547-C702-4E41-835E-89C0711A7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991559"/>
            <a:ext cx="3622842" cy="36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9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39D547-C702-4E41-835E-89C0711A7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991559"/>
            <a:ext cx="3622842" cy="36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7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A604D7-3DBC-BC40-BA8A-6F815E6A3C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94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A604D7-3DBC-BC40-BA8A-6F815E6A3C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89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4AE657-AD0E-7F4D-8A08-69CE8A0A3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27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4AE657-AD0E-7F4D-8A08-69CE8A0A3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43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7F905D-6336-9B41-8F1C-54B99C03A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29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7F905D-6336-9B41-8F1C-54B99C03A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01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62EF44-F3CC-A244-BDBE-640FBE443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22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65CE0C-B33E-6C42-88E6-60D6AE4243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73" y="2265279"/>
            <a:ext cx="2712453" cy="27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62EF44-F3CC-A244-BDBE-640FBE443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81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46D2B1-F71E-104F-BFF0-9F33280AE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35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46D2B1-F71E-104F-BFF0-9F33280AE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5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21D064-CD10-BA42-87F8-301CA039A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2993793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54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21D064-CD10-BA42-87F8-301CA039A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2993793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0D0BB4-92D0-3E4F-BF43-3C9F5C987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6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0D0BB4-92D0-3E4F-BF43-3C9F5C987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D96975-88B7-A146-8257-22CA2CE96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7" y="2993792"/>
            <a:ext cx="3604127" cy="360412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612FEAFB-38F5-0B4B-B948-8446CE657267}"/>
              </a:ext>
            </a:extLst>
          </p:cNvPr>
          <p:cNvSpPr/>
          <p:nvPr/>
        </p:nvSpPr>
        <p:spPr>
          <a:xfrm>
            <a:off x="3877733" y="5815443"/>
            <a:ext cx="7949987" cy="723040"/>
          </a:xfrm>
          <a:prstGeom prst="roundRect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u="sng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Extension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: Draw two pencils that are equal in length.</a:t>
            </a:r>
          </a:p>
        </p:txBody>
      </p:sp>
    </p:spTree>
    <p:extLst>
      <p:ext uri="{BB962C8B-B14F-4D97-AF65-F5344CB8AC3E}">
        <p14:creationId xmlns:p14="http://schemas.microsoft.com/office/powerpoint/2010/main" val="2367546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D96975-88B7-A146-8257-22CA2CE96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7" y="2993792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cars in the image below by using the words in the box.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354913" y="3297465"/>
            <a:ext cx="4998887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longer 	shorter	taller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274B49-F565-F44B-9327-577153C4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0" y="1486449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6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girl doesn’t belong as all the boys are the same height, but she is taller than the boys.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65CE0C-B33E-6C42-88E6-60D6AE4243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73" y="2265279"/>
            <a:ext cx="2712453" cy="27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97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cars in the image below by using the words in the box.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Example responses: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i="1" dirty="0">
                <a:solidFill>
                  <a:srgbClr val="FF3860"/>
                </a:solidFill>
              </a:rPr>
              <a:t>The red car is taller than the yellow car.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i="1" dirty="0">
                <a:solidFill>
                  <a:srgbClr val="FF3860"/>
                </a:solidFill>
              </a:rPr>
              <a:t>The yellow car is longer than the green car.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354913" y="3297465"/>
            <a:ext cx="4998887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longer 	shorter	taller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274B49-F565-F44B-9327-577153C4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0" y="1486449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4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None/>
            </a:pPr>
            <a:r>
              <a:rPr lang="en-GB" sz="2200" u="sng" dirty="0"/>
              <a:t>Part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various objects by finding three of them and ordering them – perhaps some are equal to each other - from longest to shortest: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pieces of classroom equipment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twigs or other natural objects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u="sng" dirty="0"/>
              <a:t>Part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your height with other classmates – one-to-one and in groups.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Who is taller or shorter than whom?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038826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None/>
            </a:pPr>
            <a:r>
              <a:rPr lang="en-GB" sz="2200" u="sng" dirty="0"/>
              <a:t>Part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various objects by finding three of them and ordering them – perhaps some are equal to each other - from longest to shortest: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pieces of classroom equipment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twigs or other natural objects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u="sng" dirty="0"/>
              <a:t>Part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your height with other classmates – one-to-one and in groups.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Teacher / peer assessment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23967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Re-write and improve the statements shown above.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071531-CA7D-B846-9060-371D600DF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558" y="1471640"/>
            <a:ext cx="3604126" cy="36041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C7C6E38C-F5A7-B841-AD4F-4D42668483EF}"/>
              </a:ext>
            </a:extLst>
          </p:cNvPr>
          <p:cNvSpPr/>
          <p:nvPr/>
        </p:nvSpPr>
        <p:spPr>
          <a:xfrm>
            <a:off x="838200" y="230205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The girl is short than the boy.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538EFD2C-CE1A-7145-A623-309B563D73A0}"/>
              </a:ext>
            </a:extLst>
          </p:cNvPr>
          <p:cNvSpPr/>
          <p:nvPr/>
        </p:nvSpPr>
        <p:spPr>
          <a:xfrm>
            <a:off x="838200" y="289423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 The boy is longer than the girl.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1572CAAB-60D6-F643-85FA-C6A1000FECF2}"/>
              </a:ext>
            </a:extLst>
          </p:cNvPr>
          <p:cNvSpPr/>
          <p:nvPr/>
        </p:nvSpPr>
        <p:spPr>
          <a:xfrm>
            <a:off x="838200" y="3489601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 The boy is tall than the girl.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E3FE3C74-63DC-BD4B-B385-D7CDC859FE78}"/>
              </a:ext>
            </a:extLst>
          </p:cNvPr>
          <p:cNvSpPr/>
          <p:nvPr/>
        </p:nvSpPr>
        <p:spPr>
          <a:xfrm>
            <a:off x="838200" y="455821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89EC7EBD-FE40-814D-8331-D726E83E0382}"/>
              </a:ext>
            </a:extLst>
          </p:cNvPr>
          <p:cNvSpPr/>
          <p:nvPr/>
        </p:nvSpPr>
        <p:spPr>
          <a:xfrm>
            <a:off x="838200" y="515039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476748AC-63C9-3548-8F69-FAC8B1209A2D}"/>
              </a:ext>
            </a:extLst>
          </p:cNvPr>
          <p:cNvSpPr/>
          <p:nvPr/>
        </p:nvSpPr>
        <p:spPr>
          <a:xfrm>
            <a:off x="838200" y="5745757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1488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Re-write and improve the statements shown above.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071531-CA7D-B846-9060-371D600DF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558" y="1471640"/>
            <a:ext cx="3604126" cy="360412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E3FE3C74-63DC-BD4B-B385-D7CDC859FE78}"/>
              </a:ext>
            </a:extLst>
          </p:cNvPr>
          <p:cNvSpPr/>
          <p:nvPr/>
        </p:nvSpPr>
        <p:spPr>
          <a:xfrm>
            <a:off x="838200" y="455821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89EC7EBD-FE40-814D-8331-D726E83E0382}"/>
              </a:ext>
            </a:extLst>
          </p:cNvPr>
          <p:cNvSpPr/>
          <p:nvPr/>
        </p:nvSpPr>
        <p:spPr>
          <a:xfrm>
            <a:off x="838200" y="515039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OpenDyslexicAlta" pitchFamily="2" charset="77"/>
              </a:rPr>
              <a:t>b) 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The boy is </a:t>
            </a:r>
            <a:r>
              <a:rPr lang="en-GB" sz="2400" b="1" u="sng" dirty="0">
                <a:solidFill>
                  <a:srgbClr val="FF3860"/>
                </a:solidFill>
                <a:latin typeface="OpenDyslexicAlta" pitchFamily="2" charset="77"/>
              </a:rPr>
              <a:t>taller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 than the girl.</a:t>
            </a:r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476748AC-63C9-3548-8F69-FAC8B1209A2D}"/>
              </a:ext>
            </a:extLst>
          </p:cNvPr>
          <p:cNvSpPr/>
          <p:nvPr/>
        </p:nvSpPr>
        <p:spPr>
          <a:xfrm>
            <a:off x="838200" y="5745757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OpenDyslexicAlta" pitchFamily="2" charset="77"/>
              </a:rPr>
              <a:t>c) 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The boy is </a:t>
            </a:r>
            <a:r>
              <a:rPr lang="en-GB" sz="2400" b="1" u="sng" dirty="0">
                <a:solidFill>
                  <a:srgbClr val="FF3860"/>
                </a:solidFill>
                <a:latin typeface="OpenDyslexicAlta" pitchFamily="2" charset="77"/>
              </a:rPr>
              <a:t>taller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 than the girl.</a:t>
            </a:r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C6D1D2AC-4863-C146-B51E-CA1304ABB58E}"/>
              </a:ext>
            </a:extLst>
          </p:cNvPr>
          <p:cNvSpPr/>
          <p:nvPr/>
        </p:nvSpPr>
        <p:spPr>
          <a:xfrm>
            <a:off x="838200" y="230205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The girl is short than the boy.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F1DFAED7-6305-F445-927E-72CAF5EFC32B}"/>
              </a:ext>
            </a:extLst>
          </p:cNvPr>
          <p:cNvSpPr/>
          <p:nvPr/>
        </p:nvSpPr>
        <p:spPr>
          <a:xfrm>
            <a:off x="838200" y="289423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 The boy is longer than the girl.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1DED6415-9B93-4149-AAF0-95504F6F2F0E}"/>
              </a:ext>
            </a:extLst>
          </p:cNvPr>
          <p:cNvSpPr/>
          <p:nvPr/>
        </p:nvSpPr>
        <p:spPr>
          <a:xfrm>
            <a:off x="838200" y="3489601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 The boy is tall than the girl.</a:t>
            </a:r>
          </a:p>
        </p:txBody>
      </p:sp>
    </p:spTree>
    <p:extLst>
      <p:ext uri="{BB962C8B-B14F-4D97-AF65-F5344CB8AC3E}">
        <p14:creationId xmlns:p14="http://schemas.microsoft.com/office/powerpoint/2010/main" val="1310138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compare lengths and heights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 with </a:t>
            </a:r>
            <a:r>
              <a:rPr lang="en-GB" sz="2200" dirty="0" err="1">
                <a:solidFill>
                  <a:srgbClr val="3273DC"/>
                </a:solidFill>
              </a:rPr>
              <a:t>Astrobee</a:t>
            </a:r>
            <a:r>
              <a:rPr lang="en-GB" sz="2200" dirty="0">
                <a:solidFill>
                  <a:srgbClr val="3273DC"/>
                </a:solidFill>
              </a:rPr>
              <a:t>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45781" y="2396994"/>
            <a:ext cx="3384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The pink pencil is longer than the blue pencil.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06B052-AD68-6548-913A-E178E7E5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759" y="109696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1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compare lengths and heights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No, I do not agree. The blue pencil is longer than the pink pencil. Astrobee has not lined the two pencils up so they have the same starting point when being compared.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45781" y="2396994"/>
            <a:ext cx="3384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The pink pencil is longer than the blue pencil.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06B052-AD68-6548-913A-E178E7E5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759" y="109696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14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words such as tall, taller, short, shorter, long, longer and equal to compare objects and images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words such as tall, taller, short, shorter, long, longer and equal to compare objects and images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298060"/>
            <a:ext cx="10515599" cy="365125"/>
          </a:xfrm>
        </p:spPr>
        <p:txBody>
          <a:bodyPr/>
          <a:lstStyle/>
          <a:p>
            <a:r>
              <a:rPr lang="en-GB" sz="1400" dirty="0" smtClean="0"/>
              <a:t>Stage </a:t>
            </a:r>
            <a:r>
              <a:rPr lang="en-GB" sz="1400" dirty="0"/>
              <a:t>1 – Spring Block 3 – Length and Height – Lesson 1 – To be able to compare lengths and heights</a:t>
            </a:r>
          </a:p>
        </p:txBody>
      </p:sp>
    </p:spTree>
    <p:extLst>
      <p:ext uri="{BB962C8B-B14F-4D97-AF65-F5344CB8AC3E}">
        <p14:creationId xmlns:p14="http://schemas.microsoft.com/office/powerpoint/2010/main" val="154194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59B7E9-D6CE-974C-8CB8-046BDF1598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59B7E9-D6CE-974C-8CB8-046BDF1598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6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32F606-7269-2943-8ABE-08491172F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50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32F606-7269-2943-8ABE-08491172F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4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742C83-D3E5-AE4C-B58C-76E53CA9E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2161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82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8431</TotalTime>
  <Words>2364</Words>
  <Application>Microsoft Office PowerPoint</Application>
  <PresentationFormat>Custom</PresentationFormat>
  <Paragraphs>427</Paragraphs>
  <Slides>47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OpenDyslexicAlta</vt:lpstr>
      <vt:lpstr>Muli</vt:lpstr>
      <vt:lpstr>Wingdings</vt:lpstr>
      <vt:lpstr>Cambria Math</vt:lpstr>
      <vt:lpstr>Calibri</vt:lpstr>
      <vt:lpstr>Lato Light</vt:lpstr>
      <vt:lpstr>Lato</vt:lpstr>
      <vt:lpstr>Office Theme</vt:lpstr>
      <vt:lpstr>PowerPoint Presentation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296</cp:revision>
  <cp:lastPrinted>2019-06-17T16:19:05Z</cp:lastPrinted>
  <dcterms:created xsi:type="dcterms:W3CDTF">2018-08-06T08:16:18Z</dcterms:created>
  <dcterms:modified xsi:type="dcterms:W3CDTF">2021-01-07T11:46:13Z</dcterms:modified>
</cp:coreProperties>
</file>