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webextensions/taskpanes.xml" ContentType="application/vnd.ms-office.webextensiontaskpane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webextensions/webextension1.xml" ContentType="application/vnd.ms-office.webextension+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3"/>
  </p:notesMasterIdLst>
  <p:handoutMasterIdLst>
    <p:handoutMasterId r:id="rId44"/>
  </p:handoutMasterIdLst>
  <p:sldIdLst>
    <p:sldId id="320" r:id="rId2"/>
    <p:sldId id="321" r:id="rId3"/>
    <p:sldId id="372" r:id="rId4"/>
    <p:sldId id="373" r:id="rId5"/>
    <p:sldId id="374" r:id="rId6"/>
    <p:sldId id="375" r:id="rId7"/>
    <p:sldId id="376" r:id="rId8"/>
    <p:sldId id="377" r:id="rId9"/>
    <p:sldId id="378" r:id="rId10"/>
    <p:sldId id="379" r:id="rId11"/>
    <p:sldId id="380" r:id="rId12"/>
    <p:sldId id="381" r:id="rId13"/>
    <p:sldId id="382" r:id="rId14"/>
    <p:sldId id="383" r:id="rId15"/>
    <p:sldId id="385" r:id="rId16"/>
    <p:sldId id="384"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6" r:id="rId34"/>
    <p:sldId id="409" r:id="rId35"/>
    <p:sldId id="408" r:id="rId36"/>
    <p:sldId id="407" r:id="rId37"/>
    <p:sldId id="404" r:id="rId38"/>
    <p:sldId id="405" r:id="rId39"/>
    <p:sldId id="370" r:id="rId40"/>
    <p:sldId id="402" r:id="rId41"/>
    <p:sldId id="403" r:id="rId42"/>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Lato Light" panose="020F0502020204030203" pitchFamily="34" charset="0"/>
      <p:regular r:id="rId53"/>
      <p:italic r:id="rId54"/>
    </p:embeddedFont>
    <p:embeddedFont>
      <p:font typeface="Muli" panose="020B0604020202020204" charset="0"/>
      <p:regular r:id="rId55"/>
      <p:bold r:id="rId56"/>
      <p:italic r:id="rId57"/>
      <p:boldItalic r:id="rId58"/>
    </p:embeddedFont>
    <p:embeddedFont>
      <p:font typeface="OpenDyslexicAlta" panose="020B060402020202020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4" autoAdjust="0"/>
    <p:restoredTop sz="87923" autoAdjust="0"/>
  </p:normalViewPr>
  <p:slideViewPr>
    <p:cSldViewPr snapToGrid="0" snapToObjects="1">
      <p:cViewPr varScale="1">
        <p:scale>
          <a:sx n="72" d="100"/>
          <a:sy n="72" d="100"/>
        </p:scale>
        <p:origin x="936" y="67"/>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468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1679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33633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32187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89374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87890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1277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423616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671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6860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79278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9172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18711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7985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1342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877066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751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46980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9837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19699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674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682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248288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69624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66849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76475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2371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may have to use trial and error and work backwards to figure out the correct strategies unless they are proficient with mental strategies already.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96423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42599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214585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03774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77578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5814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72527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1753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73877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27/06/2023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Stage 4 </a:t>
            </a:r>
            <a:br>
              <a:rPr lang="en-GB" dirty="0"/>
            </a:br>
            <a:r>
              <a:rPr lang="en-GB" dirty="0"/>
              <a:t>Autumn Block 2: Addition and Subtraction</a:t>
            </a:r>
          </a:p>
          <a:p>
            <a:r>
              <a:rPr lang="en-GB" dirty="0"/>
              <a:t>Lesson 1: To be able to add 1s, 10s, 100s and 1,000s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dirty="0">
                <a:solidFill>
                  <a:schemeClr val="bg1"/>
                </a:solidFill>
                <a:latin typeface="Muli" panose="02000503000000000000" pitchFamily="2" charset="77"/>
              </a:rPr>
              <a:t>QZGRSLO</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 </a:t>
            </a:r>
            <a:r>
              <a:rPr lang="en-GB" sz="2200" dirty="0">
                <a:solidFill>
                  <a:srgbClr val="FF3860"/>
                </a:solidFill>
              </a:rPr>
              <a:t>1,074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LXXIV</a:t>
            </a:r>
          </a:p>
        </p:txBody>
      </p:sp>
    </p:spTree>
    <p:extLst>
      <p:ext uri="{BB962C8B-B14F-4D97-AF65-F5344CB8AC3E}">
        <p14:creationId xmlns:p14="http://schemas.microsoft.com/office/powerpoint/2010/main" val="28725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57077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6482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20705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270991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8796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3,234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4212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15" name="Picture 14">
            <a:extLst>
              <a:ext uri="{FF2B5EF4-FFF2-40B4-BE49-F238E27FC236}">
                <a16:creationId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00496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15" name="Picture 14">
            <a:extLst>
              <a:ext uri="{FF2B5EF4-FFF2-40B4-BE49-F238E27FC236}">
                <a16:creationId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271582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15" name="Picture 14">
            <a:extLst>
              <a:ext uri="{FF2B5EF4-FFF2-40B4-BE49-F238E27FC236}">
                <a16:creationId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797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15" name="Picture 14">
            <a:extLst>
              <a:ext uri="{FF2B5EF4-FFF2-40B4-BE49-F238E27FC236}">
                <a16:creationId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427205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15" name="Picture 14">
            <a:extLst>
              <a:ext uri="{FF2B5EF4-FFF2-40B4-BE49-F238E27FC236}">
                <a16:creationId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7141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6,321</a:t>
            </a:r>
            <a:r>
              <a:rPr lang="en-GB" sz="2200" dirty="0"/>
              <a:t>.</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15" name="Picture 14">
            <a:extLst>
              <a:ext uri="{FF2B5EF4-FFF2-40B4-BE49-F238E27FC236}">
                <a16:creationId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4842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______________. </a:t>
            </a:r>
          </a:p>
          <a:p>
            <a:pPr marL="0" indent="0">
              <a:buClr>
                <a:srgbClr val="23D160"/>
              </a:buClr>
              <a:buSzPct val="85000"/>
              <a:buNone/>
            </a:pPr>
            <a:br>
              <a:rPr lang="en-GB" sz="2200" dirty="0"/>
            </a:br>
            <a:r>
              <a:rPr lang="en-GB" sz="2200" dirty="0"/>
              <a:t>If we added 4 ones to the number, the new number would be ______________.</a:t>
            </a:r>
          </a:p>
          <a:p>
            <a:pPr marL="0" indent="0">
              <a:buClr>
                <a:srgbClr val="23D160"/>
              </a:buClr>
              <a:buSzPct val="85000"/>
              <a:buNone/>
            </a:pPr>
            <a:r>
              <a:rPr lang="en-GB" sz="2200" dirty="0"/>
              <a:t>If we added 4 tens to the number, the new number would be ______________. </a:t>
            </a:r>
          </a:p>
          <a:p>
            <a:pPr marL="0" indent="0">
              <a:buClr>
                <a:srgbClr val="23D160"/>
              </a:buClr>
              <a:buSzPct val="85000"/>
              <a:buNone/>
            </a:pPr>
            <a:r>
              <a:rPr lang="en-GB" sz="2200" dirty="0"/>
              <a:t>If we added 4 hundreds to the number, the new number would be __________.</a:t>
            </a:r>
          </a:p>
          <a:p>
            <a:pPr marL="0" indent="0">
              <a:buClr>
                <a:srgbClr val="23D160"/>
              </a:buClr>
              <a:buSzPct val="85000"/>
              <a:buNone/>
            </a:pPr>
            <a:r>
              <a:rPr lang="en-GB" sz="2200" dirty="0"/>
              <a:t>If we added 4 thousands to the number, the new number would be _________.</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a16="http://schemas.microsoft.com/office/drawing/2014/main"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a16="http://schemas.microsoft.com/office/drawing/2014/main"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a16="http://schemas.microsoft.com/office/drawing/2014/main"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a16="http://schemas.microsoft.com/office/drawing/2014/main"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a16="http://schemas.microsoft.com/office/drawing/2014/main"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a16="http://schemas.microsoft.com/office/drawing/2014/main"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a16="http://schemas.microsoft.com/office/drawing/2014/main"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a16="http://schemas.microsoft.com/office/drawing/2014/main"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a16="http://schemas.microsoft.com/office/drawing/2014/main"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87114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u="sng" dirty="0">
                <a:solidFill>
                  <a:srgbClr val="FF3860"/>
                </a:solidFill>
              </a:rPr>
              <a:t>3,452</a:t>
            </a:r>
            <a:r>
              <a:rPr lang="en-GB" sz="2200" dirty="0"/>
              <a:t>. </a:t>
            </a:r>
          </a:p>
          <a:p>
            <a:pPr marL="0" indent="0">
              <a:buClr>
                <a:srgbClr val="23D160"/>
              </a:buClr>
              <a:buSzPct val="85000"/>
              <a:buNone/>
            </a:pPr>
            <a:br>
              <a:rPr lang="en-GB" sz="2200" dirty="0"/>
            </a:br>
            <a:r>
              <a:rPr lang="en-GB" sz="2200" dirty="0"/>
              <a:t>If we added 4 ones to the number, the new number would be </a:t>
            </a:r>
            <a:r>
              <a:rPr lang="en-GB" sz="2200" u="sng" dirty="0">
                <a:solidFill>
                  <a:srgbClr val="FF3860"/>
                </a:solidFill>
              </a:rPr>
              <a:t>3,456</a:t>
            </a:r>
            <a:r>
              <a:rPr lang="en-GB" sz="2200" dirty="0"/>
              <a:t>.</a:t>
            </a:r>
          </a:p>
          <a:p>
            <a:pPr marL="0" indent="0">
              <a:buClr>
                <a:srgbClr val="23D160"/>
              </a:buClr>
              <a:buSzPct val="85000"/>
              <a:buNone/>
            </a:pPr>
            <a:r>
              <a:rPr lang="en-GB" sz="2200" dirty="0"/>
              <a:t>If we added 4 tens to the number, the new number would be </a:t>
            </a:r>
            <a:r>
              <a:rPr lang="en-GB" sz="2200" u="sng" dirty="0">
                <a:solidFill>
                  <a:srgbClr val="FF3860"/>
                </a:solidFill>
              </a:rPr>
              <a:t>3,492</a:t>
            </a:r>
            <a:r>
              <a:rPr lang="en-GB" sz="2200" dirty="0"/>
              <a:t>. </a:t>
            </a:r>
          </a:p>
          <a:p>
            <a:pPr marL="0" indent="0">
              <a:buClr>
                <a:srgbClr val="23D160"/>
              </a:buClr>
              <a:buSzPct val="85000"/>
              <a:buNone/>
            </a:pPr>
            <a:r>
              <a:rPr lang="en-GB" sz="2200" dirty="0"/>
              <a:t>If we added 4 hundreds to the number, the new number would be</a:t>
            </a:r>
            <a:r>
              <a:rPr lang="en-GB" sz="2200" dirty="0">
                <a:solidFill>
                  <a:srgbClr val="FF3860"/>
                </a:solidFill>
              </a:rPr>
              <a:t> </a:t>
            </a:r>
            <a:r>
              <a:rPr lang="en-GB" sz="2200" u="sng" dirty="0">
                <a:solidFill>
                  <a:srgbClr val="FF3860"/>
                </a:solidFill>
              </a:rPr>
              <a:t>3,852</a:t>
            </a:r>
            <a:r>
              <a:rPr lang="en-GB" sz="2200" dirty="0"/>
              <a:t>.</a:t>
            </a:r>
          </a:p>
          <a:p>
            <a:pPr marL="0" indent="0">
              <a:buClr>
                <a:srgbClr val="23D160"/>
              </a:buClr>
              <a:buSzPct val="85000"/>
              <a:buNone/>
            </a:pPr>
            <a:r>
              <a:rPr lang="en-GB" sz="2200" dirty="0"/>
              <a:t>If we added 4 thousands to the number, the new number would be </a:t>
            </a:r>
            <a:r>
              <a:rPr lang="en-GB" sz="2200" u="sng" dirty="0">
                <a:solidFill>
                  <a:srgbClr val="FF3860"/>
                </a:solidFill>
              </a:rPr>
              <a:t>7,452</a:t>
            </a:r>
            <a:r>
              <a:rPr lang="en-GB" sz="2200" dirty="0"/>
              <a:t>.</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pic>
        <p:nvPicPr>
          <p:cNvPr id="6" name="Picture 5">
            <a:extLst>
              <a:ext uri="{FF2B5EF4-FFF2-40B4-BE49-F238E27FC236}">
                <a16:creationId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a16="http://schemas.microsoft.com/office/drawing/2014/main"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a16="http://schemas.microsoft.com/office/drawing/2014/main"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a16="http://schemas.microsoft.com/office/drawing/2014/main"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a16="http://schemas.microsoft.com/office/drawing/2014/main"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a16="http://schemas.microsoft.com/office/drawing/2014/main"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a16="http://schemas.microsoft.com/office/drawing/2014/main"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a16="http://schemas.microsoft.com/office/drawing/2014/main"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a16="http://schemas.microsoft.com/office/drawing/2014/main"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a16="http://schemas.microsoft.com/office/drawing/2014/main"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a16="http://schemas.microsoft.com/office/drawing/2014/main"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a16="http://schemas.microsoft.com/office/drawing/2014/main"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366317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277858296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endParaRPr lang="en-US" sz="4400" b="0" i="0" dirty="0">
                        <a:solidFill>
                          <a:schemeClr val="tx1"/>
                        </a:solidFill>
                        <a:latin typeface="OpenDyslexicAlta" pitchFamily="2" charset="77"/>
                      </a:endParaRPr>
                    </a:p>
                  </a:txBody>
                  <a:tcPr>
                    <a:solidFill>
                      <a:schemeClr val="bg1"/>
                    </a:solidFill>
                  </a:tcPr>
                </a:tc>
                <a:tc>
                  <a:txBody>
                    <a:bodyPr/>
                    <a:lstStyle/>
                    <a:p>
                      <a:pPr algn="ctr"/>
                      <a:endParaRPr lang="en-US" sz="4400" b="0" i="0" dirty="0">
                        <a:solidFill>
                          <a:schemeClr val="tx1"/>
                        </a:solidFill>
                        <a:latin typeface="OpenDyslexicAlta" pitchFamily="2" charset="77"/>
                      </a:endParaRPr>
                    </a:p>
                  </a:txBody>
                  <a:tcPr>
                    <a:solidFill>
                      <a:schemeClr val="bg1"/>
                    </a:solidFill>
                  </a:tcPr>
                </a:tc>
                <a:tc>
                  <a:txBody>
                    <a:bodyPr/>
                    <a:lstStyle/>
                    <a:p>
                      <a:pPr algn="ctr"/>
                      <a:endParaRPr lang="en-US" sz="4400" b="0" i="0" dirty="0">
                        <a:solidFill>
                          <a:schemeClr val="tx1"/>
                        </a:solidFill>
                        <a:latin typeface="OpenDyslexicAlta" pitchFamily="2" charset="77"/>
                      </a:endParaRPr>
                    </a:p>
                  </a:txBody>
                  <a:tcPr>
                    <a:solidFill>
                      <a:schemeClr val="bg1"/>
                    </a:solidFill>
                  </a:tcPr>
                </a:tc>
                <a:tc>
                  <a:txBody>
                    <a:bodyPr/>
                    <a:lstStyle/>
                    <a:p>
                      <a:pPr algn="ctr"/>
                      <a:endParaRPr lang="en-US" sz="4400" b="0" i="0" dirty="0">
                        <a:solidFill>
                          <a:schemeClr val="tx1"/>
                        </a:solidFill>
                        <a:latin typeface="OpenDyslexicAlta" pitchFamily="2" charset="77"/>
                      </a:endParaRPr>
                    </a:p>
                  </a:txBody>
                  <a:tcPr>
                    <a:solidFill>
                      <a:schemeClr val="bg1"/>
                    </a:solidFill>
                  </a:tcPr>
                </a:tc>
                <a:extLst>
                  <a:ext uri="{0D108BD9-81ED-4DB2-BD59-A6C34878D82A}">
                    <a16:rowId xmlns:a16="http://schemas.microsoft.com/office/drawing/2014/main" val="2181109344"/>
                  </a:ext>
                </a:extLst>
              </a:tr>
            </a:tbl>
          </a:graphicData>
        </a:graphic>
      </p:graphicFrame>
      <p:pic>
        <p:nvPicPr>
          <p:cNvPr id="16" name="Picture 15">
            <a:extLst>
              <a:ext uri="{FF2B5EF4-FFF2-40B4-BE49-F238E27FC236}">
                <a16:creationId xmlns:a16="http://schemas.microsoft.com/office/drawing/2014/main"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a16="http://schemas.microsoft.com/office/drawing/2014/main"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a16="http://schemas.microsoft.com/office/drawing/2014/main"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a16="http://schemas.microsoft.com/office/drawing/2014/main"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a16="http://schemas.microsoft.com/office/drawing/2014/main"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a16="http://schemas.microsoft.com/office/drawing/2014/main"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a16="http://schemas.microsoft.com/office/drawing/2014/main"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a16="http://schemas.microsoft.com/office/drawing/2014/main"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a16="http://schemas.microsoft.com/office/drawing/2014/main"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a16="http://schemas.microsoft.com/office/drawing/2014/main"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a16="http://schemas.microsoft.com/office/drawing/2014/main"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a16="http://schemas.microsoft.com/office/drawing/2014/main"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149327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r>
              <a:rPr lang="en-GB" sz="2200" dirty="0">
                <a:solidFill>
                  <a:srgbClr val="FF3860"/>
                </a:solidFill>
              </a:rPr>
              <a:t>4,417</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endParaRPr lang="en-US" sz="4400" b="0" i="0" dirty="0">
                        <a:solidFill>
                          <a:schemeClr val="tx1"/>
                        </a:solidFill>
                        <a:latin typeface="OpenDyslexicAlta" pitchFamily="2" charset="77"/>
                      </a:endParaRPr>
                    </a:p>
                  </a:txBody>
                  <a:tcPr>
                    <a:solidFill>
                      <a:schemeClr val="bg1"/>
                    </a:solidFill>
                  </a:tcPr>
                </a:tc>
                <a:tc>
                  <a:txBody>
                    <a:bodyPr/>
                    <a:lstStyle/>
                    <a:p>
                      <a:pPr algn="ctr"/>
                      <a:endParaRPr lang="en-US" sz="4400" b="0" i="0" dirty="0">
                        <a:solidFill>
                          <a:schemeClr val="tx1"/>
                        </a:solidFill>
                        <a:latin typeface="OpenDyslexicAlta" pitchFamily="2" charset="77"/>
                      </a:endParaRPr>
                    </a:p>
                  </a:txBody>
                  <a:tcPr>
                    <a:solidFill>
                      <a:schemeClr val="bg1"/>
                    </a:solidFill>
                  </a:tcPr>
                </a:tc>
                <a:tc>
                  <a:txBody>
                    <a:bodyPr/>
                    <a:lstStyle/>
                    <a:p>
                      <a:pPr algn="ctr"/>
                      <a:endParaRPr lang="en-US" sz="4400" b="0" i="0" dirty="0">
                        <a:solidFill>
                          <a:schemeClr val="tx1"/>
                        </a:solidFill>
                        <a:latin typeface="OpenDyslexicAlta" pitchFamily="2" charset="77"/>
                      </a:endParaRPr>
                    </a:p>
                  </a:txBody>
                  <a:tcPr>
                    <a:solidFill>
                      <a:schemeClr val="bg1"/>
                    </a:solidFill>
                  </a:tcPr>
                </a:tc>
                <a:tc>
                  <a:txBody>
                    <a:bodyPr/>
                    <a:lstStyle/>
                    <a:p>
                      <a:pPr algn="ctr"/>
                      <a:endParaRPr lang="en-US" sz="4400" b="0" i="0" dirty="0">
                        <a:solidFill>
                          <a:schemeClr val="tx1"/>
                        </a:solidFill>
                        <a:latin typeface="OpenDyslexicAlta" pitchFamily="2" charset="77"/>
                      </a:endParaRPr>
                    </a:p>
                  </a:txBody>
                  <a:tcPr>
                    <a:solidFill>
                      <a:schemeClr val="bg1"/>
                    </a:solidFill>
                  </a:tcPr>
                </a:tc>
                <a:extLst>
                  <a:ext uri="{0D108BD9-81ED-4DB2-BD59-A6C34878D82A}">
                    <a16:rowId xmlns:a16="http://schemas.microsoft.com/office/drawing/2014/main" val="2181109344"/>
                  </a:ext>
                </a:extLst>
              </a:tr>
            </a:tbl>
          </a:graphicData>
        </a:graphic>
      </p:graphicFrame>
      <p:pic>
        <p:nvPicPr>
          <p:cNvPr id="16" name="Picture 15">
            <a:extLst>
              <a:ext uri="{FF2B5EF4-FFF2-40B4-BE49-F238E27FC236}">
                <a16:creationId xmlns:a16="http://schemas.microsoft.com/office/drawing/2014/main"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a16="http://schemas.microsoft.com/office/drawing/2014/main"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a16="http://schemas.microsoft.com/office/drawing/2014/main"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a16="http://schemas.microsoft.com/office/drawing/2014/main"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a16="http://schemas.microsoft.com/office/drawing/2014/main"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a16="http://schemas.microsoft.com/office/drawing/2014/main"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a16="http://schemas.microsoft.com/office/drawing/2014/main"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a16="http://schemas.microsoft.com/office/drawing/2014/main"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a16="http://schemas.microsoft.com/office/drawing/2014/main"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a16="http://schemas.microsoft.com/office/drawing/2014/main"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a16="http://schemas.microsoft.com/office/drawing/2014/main"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a16="http://schemas.microsoft.com/office/drawing/2014/main"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357619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360423299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r>
                        <a:rPr lang="en-US" sz="4400" b="0" i="0" dirty="0">
                          <a:solidFill>
                            <a:schemeClr val="tx1"/>
                          </a:solidFill>
                          <a:latin typeface="OpenDyslexicAlta" pitchFamily="2" charset="77"/>
                        </a:rPr>
                        <a:t>6</a:t>
                      </a:r>
                    </a:p>
                  </a:txBody>
                  <a:tcPr>
                    <a:solidFill>
                      <a:schemeClr val="bg1"/>
                    </a:solidFill>
                  </a:tcPr>
                </a:tc>
                <a:tc>
                  <a:txBody>
                    <a:bodyPr/>
                    <a:lstStyle/>
                    <a:p>
                      <a:pPr algn="ctr"/>
                      <a:r>
                        <a:rPr lang="en-US" sz="4400" b="0" i="0" dirty="0">
                          <a:solidFill>
                            <a:schemeClr val="tx1"/>
                          </a:solidFill>
                          <a:latin typeface="OpenDyslexicAlta" pitchFamily="2" charset="77"/>
                        </a:rPr>
                        <a:t>4</a:t>
                      </a:r>
                    </a:p>
                  </a:txBody>
                  <a:tcPr>
                    <a:solidFill>
                      <a:schemeClr val="bg1"/>
                    </a:solidFill>
                  </a:tcPr>
                </a:tc>
                <a:tc>
                  <a:txBody>
                    <a:bodyPr/>
                    <a:lstStyle/>
                    <a:p>
                      <a:pPr algn="ctr"/>
                      <a:r>
                        <a:rPr lang="en-US" sz="4400" b="0" i="0" dirty="0">
                          <a:solidFill>
                            <a:schemeClr val="tx1"/>
                          </a:solidFill>
                          <a:latin typeface="OpenDyslexicAlta" pitchFamily="2" charset="77"/>
                        </a:rPr>
                        <a:t>0</a:t>
                      </a:r>
                    </a:p>
                  </a:txBody>
                  <a:tcPr>
                    <a:solidFill>
                      <a:schemeClr val="bg1"/>
                    </a:solidFill>
                  </a:tcPr>
                </a:tc>
                <a:tc>
                  <a:txBody>
                    <a:bodyPr/>
                    <a:lstStyle/>
                    <a:p>
                      <a:pPr algn="ctr"/>
                      <a:r>
                        <a:rPr lang="en-US" sz="4400" b="0" i="0" dirty="0">
                          <a:solidFill>
                            <a:schemeClr val="tx1"/>
                          </a:solidFill>
                          <a:latin typeface="OpenDyslexicAlta" pitchFamily="2" charset="77"/>
                        </a:rPr>
                        <a:t>5</a:t>
                      </a:r>
                    </a:p>
                  </a:txBody>
                  <a:tcPr>
                    <a:solidFill>
                      <a:schemeClr val="bg1"/>
                    </a:solidFill>
                  </a:tcPr>
                </a:tc>
                <a:extLst>
                  <a:ext uri="{0D108BD9-81ED-4DB2-BD59-A6C34878D82A}">
                    <a16:rowId xmlns:a16="http://schemas.microsoft.com/office/drawing/2014/main" val="2181109344"/>
                  </a:ext>
                </a:extLst>
              </a:tr>
            </a:tbl>
          </a:graphicData>
        </a:graphic>
      </p:graphicFrame>
    </p:spTree>
    <p:extLst>
      <p:ext uri="{BB962C8B-B14F-4D97-AF65-F5344CB8AC3E}">
        <p14:creationId xmlns:p14="http://schemas.microsoft.com/office/powerpoint/2010/main" val="202847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r>
              <a:rPr lang="en-GB" sz="2200" dirty="0">
                <a:solidFill>
                  <a:srgbClr val="FF3860"/>
                </a:solidFill>
              </a:rPr>
              <a:t>9,022</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r>
                        <a:rPr lang="en-US" sz="4400" b="0" i="0" dirty="0">
                          <a:solidFill>
                            <a:schemeClr val="tx1"/>
                          </a:solidFill>
                          <a:latin typeface="OpenDyslexicAlta" pitchFamily="2" charset="77"/>
                        </a:rPr>
                        <a:t>6</a:t>
                      </a:r>
                    </a:p>
                  </a:txBody>
                  <a:tcPr>
                    <a:solidFill>
                      <a:schemeClr val="bg1"/>
                    </a:solidFill>
                  </a:tcPr>
                </a:tc>
                <a:tc>
                  <a:txBody>
                    <a:bodyPr/>
                    <a:lstStyle/>
                    <a:p>
                      <a:pPr algn="ctr"/>
                      <a:r>
                        <a:rPr lang="en-US" sz="4400" b="0" i="0" dirty="0">
                          <a:solidFill>
                            <a:schemeClr val="tx1"/>
                          </a:solidFill>
                          <a:latin typeface="OpenDyslexicAlta" pitchFamily="2" charset="77"/>
                        </a:rPr>
                        <a:t>4</a:t>
                      </a:r>
                    </a:p>
                  </a:txBody>
                  <a:tcPr>
                    <a:solidFill>
                      <a:schemeClr val="bg1"/>
                    </a:solidFill>
                  </a:tcPr>
                </a:tc>
                <a:tc>
                  <a:txBody>
                    <a:bodyPr/>
                    <a:lstStyle/>
                    <a:p>
                      <a:pPr algn="ctr"/>
                      <a:r>
                        <a:rPr lang="en-US" sz="4400" b="0" i="0" dirty="0">
                          <a:solidFill>
                            <a:schemeClr val="tx1"/>
                          </a:solidFill>
                          <a:latin typeface="OpenDyslexicAlta" pitchFamily="2" charset="77"/>
                        </a:rPr>
                        <a:t>0</a:t>
                      </a:r>
                    </a:p>
                  </a:txBody>
                  <a:tcPr>
                    <a:solidFill>
                      <a:schemeClr val="bg1"/>
                    </a:solidFill>
                  </a:tcPr>
                </a:tc>
                <a:tc>
                  <a:txBody>
                    <a:bodyPr/>
                    <a:lstStyle/>
                    <a:p>
                      <a:pPr algn="ctr"/>
                      <a:r>
                        <a:rPr lang="en-US" sz="4400" b="0" i="0" dirty="0">
                          <a:solidFill>
                            <a:schemeClr val="tx1"/>
                          </a:solidFill>
                          <a:latin typeface="OpenDyslexicAlta" pitchFamily="2" charset="77"/>
                        </a:rPr>
                        <a:t>5</a:t>
                      </a:r>
                    </a:p>
                  </a:txBody>
                  <a:tcPr>
                    <a:solidFill>
                      <a:schemeClr val="bg1"/>
                    </a:solidFill>
                  </a:tcPr>
                </a:tc>
                <a:extLst>
                  <a:ext uri="{0D108BD9-81ED-4DB2-BD59-A6C34878D82A}">
                    <a16:rowId xmlns:a16="http://schemas.microsoft.com/office/drawing/2014/main" val="2181109344"/>
                  </a:ext>
                </a:extLst>
              </a:tr>
            </a:tbl>
          </a:graphicData>
        </a:graphic>
      </p:graphicFrame>
    </p:spTree>
    <p:extLst>
      <p:ext uri="{BB962C8B-B14F-4D97-AF65-F5344CB8AC3E}">
        <p14:creationId xmlns:p14="http://schemas.microsoft.com/office/powerpoint/2010/main" val="16134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2993521454"/>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r>
                        <a:rPr lang="en-US" sz="4400" b="0" i="0" dirty="0">
                          <a:solidFill>
                            <a:schemeClr val="tx1"/>
                          </a:solidFill>
                          <a:latin typeface="OpenDyslexicAlta" pitchFamily="2" charset="77"/>
                        </a:rPr>
                        <a:t>3</a:t>
                      </a:r>
                    </a:p>
                  </a:txBody>
                  <a:tcPr>
                    <a:solidFill>
                      <a:schemeClr val="bg1"/>
                    </a:solidFill>
                  </a:tcPr>
                </a:tc>
                <a:tc>
                  <a:txBody>
                    <a:bodyPr/>
                    <a:lstStyle/>
                    <a:p>
                      <a:pPr algn="ctr"/>
                      <a:r>
                        <a:rPr lang="en-US" sz="4400" b="0" i="0" dirty="0">
                          <a:solidFill>
                            <a:schemeClr val="tx1"/>
                          </a:solidFill>
                          <a:latin typeface="OpenDyslexicAlta" pitchFamily="2" charset="77"/>
                        </a:rPr>
                        <a:t>7</a:t>
                      </a:r>
                    </a:p>
                  </a:txBody>
                  <a:tcPr>
                    <a:solidFill>
                      <a:schemeClr val="bg1"/>
                    </a:solidFill>
                  </a:tcPr>
                </a:tc>
                <a:tc>
                  <a:txBody>
                    <a:bodyPr/>
                    <a:lstStyle/>
                    <a:p>
                      <a:pPr algn="ctr"/>
                      <a:r>
                        <a:rPr lang="en-US" sz="4400" b="0" i="0" dirty="0">
                          <a:solidFill>
                            <a:schemeClr val="tx1"/>
                          </a:solidFill>
                          <a:latin typeface="OpenDyslexicAlta" pitchFamily="2" charset="77"/>
                        </a:rPr>
                        <a:t>9</a:t>
                      </a:r>
                    </a:p>
                  </a:txBody>
                  <a:tcPr>
                    <a:solidFill>
                      <a:schemeClr val="bg1"/>
                    </a:solidFill>
                  </a:tcPr>
                </a:tc>
                <a:tc>
                  <a:txBody>
                    <a:bodyPr/>
                    <a:lstStyle/>
                    <a:p>
                      <a:pPr algn="ctr"/>
                      <a:r>
                        <a:rPr lang="en-US" sz="4400" b="0" i="0" dirty="0">
                          <a:solidFill>
                            <a:schemeClr val="tx1"/>
                          </a:solidFill>
                          <a:latin typeface="OpenDyslexicAlta" pitchFamily="2" charset="77"/>
                        </a:rPr>
                        <a:t>0</a:t>
                      </a:r>
                    </a:p>
                  </a:txBody>
                  <a:tcPr>
                    <a:solidFill>
                      <a:schemeClr val="bg1"/>
                    </a:solidFill>
                  </a:tcPr>
                </a:tc>
                <a:extLst>
                  <a:ext uri="{0D108BD9-81ED-4DB2-BD59-A6C34878D82A}">
                    <a16:rowId xmlns:a16="http://schemas.microsoft.com/office/drawing/2014/main" val="2181109344"/>
                  </a:ext>
                </a:extLst>
              </a:tr>
            </a:tbl>
          </a:graphicData>
        </a:graphic>
      </p:graphicFrame>
    </p:spTree>
    <p:extLst>
      <p:ext uri="{BB962C8B-B14F-4D97-AF65-F5344CB8AC3E}">
        <p14:creationId xmlns:p14="http://schemas.microsoft.com/office/powerpoint/2010/main" val="157796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10" name="Rounded Rectangle 9">
            <a:extLst>
              <a:ext uri="{FF2B5EF4-FFF2-40B4-BE49-F238E27FC236}">
                <a16:creationId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LXVIII</a:t>
            </a:r>
          </a:p>
        </p:txBody>
      </p:sp>
      <p:pic>
        <p:nvPicPr>
          <p:cNvPr id="13" name="Picture 12">
            <a:extLst>
              <a:ext uri="{FF2B5EF4-FFF2-40B4-BE49-F238E27FC236}">
                <a16:creationId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a16="http://schemas.microsoft.com/office/drawing/2014/main"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a16="http://schemas.microsoft.com/office/drawing/2014/main"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a16="http://schemas.microsoft.com/office/drawing/2014/main"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a16="http://schemas.microsoft.com/office/drawing/2014/main"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a16="http://schemas.microsoft.com/office/drawing/2014/main"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a16="http://schemas.microsoft.com/office/drawing/2014/main"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a16="http://schemas.microsoft.com/office/drawing/2014/main"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a16="http://schemas.microsoft.com/office/drawing/2014/main"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a16="http://schemas.microsoft.com/office/drawing/2014/main"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a16="http://schemas.microsoft.com/office/drawing/2014/main"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a16="http://schemas.microsoft.com/office/drawing/2014/main"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a16="http://schemas.microsoft.com/office/drawing/2014/main"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a16="http://schemas.microsoft.com/office/drawing/2014/main"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five thousand, four hundred and sixty-five</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r>
              <a:rPr lang="en-GB" sz="2200" dirty="0">
                <a:solidFill>
                  <a:srgbClr val="FF3860"/>
                </a:solidFill>
              </a:rPr>
              <a:t>1,265</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r>
                        <a:rPr lang="en-US" sz="4400" b="0" i="0" dirty="0">
                          <a:solidFill>
                            <a:schemeClr val="tx1"/>
                          </a:solidFill>
                          <a:latin typeface="OpenDyslexicAlta" pitchFamily="2" charset="77"/>
                        </a:rPr>
                        <a:t>3</a:t>
                      </a:r>
                    </a:p>
                  </a:txBody>
                  <a:tcPr>
                    <a:solidFill>
                      <a:schemeClr val="bg1"/>
                    </a:solidFill>
                  </a:tcPr>
                </a:tc>
                <a:tc>
                  <a:txBody>
                    <a:bodyPr/>
                    <a:lstStyle/>
                    <a:p>
                      <a:pPr algn="ctr"/>
                      <a:r>
                        <a:rPr lang="en-US" sz="4400" b="0" i="0" dirty="0">
                          <a:solidFill>
                            <a:schemeClr val="tx1"/>
                          </a:solidFill>
                          <a:latin typeface="OpenDyslexicAlta" pitchFamily="2" charset="77"/>
                        </a:rPr>
                        <a:t>7</a:t>
                      </a:r>
                    </a:p>
                  </a:txBody>
                  <a:tcPr>
                    <a:solidFill>
                      <a:schemeClr val="bg1"/>
                    </a:solidFill>
                  </a:tcPr>
                </a:tc>
                <a:tc>
                  <a:txBody>
                    <a:bodyPr/>
                    <a:lstStyle/>
                    <a:p>
                      <a:pPr algn="ctr"/>
                      <a:r>
                        <a:rPr lang="en-US" sz="4400" b="0" i="0" dirty="0">
                          <a:solidFill>
                            <a:schemeClr val="tx1"/>
                          </a:solidFill>
                          <a:latin typeface="OpenDyslexicAlta" pitchFamily="2" charset="77"/>
                        </a:rPr>
                        <a:t>9</a:t>
                      </a:r>
                    </a:p>
                  </a:txBody>
                  <a:tcPr>
                    <a:solidFill>
                      <a:schemeClr val="bg1"/>
                    </a:solidFill>
                  </a:tcPr>
                </a:tc>
                <a:tc>
                  <a:txBody>
                    <a:bodyPr/>
                    <a:lstStyle/>
                    <a:p>
                      <a:pPr algn="ctr"/>
                      <a:r>
                        <a:rPr lang="en-US" sz="4400" b="0" i="0" dirty="0">
                          <a:solidFill>
                            <a:schemeClr val="tx1"/>
                          </a:solidFill>
                          <a:latin typeface="OpenDyslexicAlta" pitchFamily="2" charset="77"/>
                        </a:rPr>
                        <a:t>0</a:t>
                      </a:r>
                    </a:p>
                  </a:txBody>
                  <a:tcPr>
                    <a:solidFill>
                      <a:schemeClr val="bg1"/>
                    </a:solidFill>
                  </a:tcPr>
                </a:tc>
                <a:extLst>
                  <a:ext uri="{0D108BD9-81ED-4DB2-BD59-A6C34878D82A}">
                    <a16:rowId xmlns:a16="http://schemas.microsoft.com/office/drawing/2014/main" val="2181109344"/>
                  </a:ext>
                </a:extLst>
              </a:tr>
            </a:tbl>
          </a:graphicData>
        </a:graphic>
      </p:graphicFrame>
    </p:spTree>
    <p:extLst>
      <p:ext uri="{BB962C8B-B14F-4D97-AF65-F5344CB8AC3E}">
        <p14:creationId xmlns:p14="http://schemas.microsoft.com/office/powerpoint/2010/main" val="34591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1809026075"/>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r>
                        <a:rPr lang="en-US" sz="4400" b="0" i="0" dirty="0">
                          <a:solidFill>
                            <a:schemeClr val="tx1"/>
                          </a:solidFill>
                          <a:latin typeface="OpenDyslexicAlta" pitchFamily="2" charset="77"/>
                        </a:rPr>
                        <a:t>5</a:t>
                      </a:r>
                    </a:p>
                  </a:txBody>
                  <a:tcPr>
                    <a:solidFill>
                      <a:schemeClr val="bg1"/>
                    </a:solidFill>
                  </a:tcPr>
                </a:tc>
                <a:tc>
                  <a:txBody>
                    <a:bodyPr/>
                    <a:lstStyle/>
                    <a:p>
                      <a:pPr algn="ctr"/>
                      <a:r>
                        <a:rPr lang="en-US" sz="4400" b="0" i="0" dirty="0">
                          <a:solidFill>
                            <a:schemeClr val="tx1"/>
                          </a:solidFill>
                          <a:latin typeface="OpenDyslexicAlta" pitchFamily="2" charset="77"/>
                        </a:rPr>
                        <a:t>0</a:t>
                      </a:r>
                    </a:p>
                  </a:txBody>
                  <a:tcPr>
                    <a:solidFill>
                      <a:schemeClr val="bg1"/>
                    </a:solidFill>
                  </a:tcPr>
                </a:tc>
                <a:tc>
                  <a:txBody>
                    <a:bodyPr/>
                    <a:lstStyle/>
                    <a:p>
                      <a:pPr algn="ctr"/>
                      <a:r>
                        <a:rPr lang="en-US" sz="4400" b="0" i="0" dirty="0">
                          <a:solidFill>
                            <a:schemeClr val="tx1"/>
                          </a:solidFill>
                          <a:latin typeface="OpenDyslexicAlta" pitchFamily="2" charset="77"/>
                        </a:rPr>
                        <a:t>8</a:t>
                      </a:r>
                    </a:p>
                  </a:txBody>
                  <a:tcPr>
                    <a:solidFill>
                      <a:schemeClr val="bg1"/>
                    </a:solidFill>
                  </a:tcPr>
                </a:tc>
                <a:tc>
                  <a:txBody>
                    <a:bodyPr/>
                    <a:lstStyle/>
                    <a:p>
                      <a:pPr algn="ctr"/>
                      <a:r>
                        <a:rPr lang="en-US" sz="4400" b="0" i="0" dirty="0">
                          <a:solidFill>
                            <a:schemeClr val="tx1"/>
                          </a:solidFill>
                          <a:latin typeface="OpenDyslexicAlta" pitchFamily="2" charset="77"/>
                        </a:rPr>
                        <a:t>3</a:t>
                      </a:r>
                    </a:p>
                  </a:txBody>
                  <a:tcPr>
                    <a:solidFill>
                      <a:schemeClr val="bg1"/>
                    </a:solidFill>
                  </a:tcPr>
                </a:tc>
                <a:extLst>
                  <a:ext uri="{0D108BD9-81ED-4DB2-BD59-A6C34878D82A}">
                    <a16:rowId xmlns:a16="http://schemas.microsoft.com/office/drawing/2014/main" val="2181109344"/>
                  </a:ext>
                </a:extLst>
              </a:tr>
            </a:tbl>
          </a:graphicData>
        </a:graphic>
      </p:graphicFrame>
    </p:spTree>
    <p:extLst>
      <p:ext uri="{BB962C8B-B14F-4D97-AF65-F5344CB8AC3E}">
        <p14:creationId xmlns:p14="http://schemas.microsoft.com/office/powerpoint/2010/main" val="3381707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r>
              <a:rPr lang="en-GB" sz="2200" dirty="0">
                <a:solidFill>
                  <a:srgbClr val="FF3860"/>
                </a:solidFill>
              </a:rPr>
              <a:t>7,820</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graphicFrame>
        <p:nvGraphicFramePr>
          <p:cNvPr id="4" name="Table 3">
            <a:extLst>
              <a:ext uri="{FF2B5EF4-FFF2-40B4-BE49-F238E27FC236}">
                <a16:creationId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569407126"/>
                    </a:ext>
                  </a:extLst>
                </a:gridCol>
                <a:gridCol w="2628900">
                  <a:extLst>
                    <a:ext uri="{9D8B030D-6E8A-4147-A177-3AD203B41FA5}">
                      <a16:colId xmlns:a16="http://schemas.microsoft.com/office/drawing/2014/main" val="1462932380"/>
                    </a:ext>
                  </a:extLst>
                </a:gridCol>
                <a:gridCol w="2628900">
                  <a:extLst>
                    <a:ext uri="{9D8B030D-6E8A-4147-A177-3AD203B41FA5}">
                      <a16:colId xmlns:a16="http://schemas.microsoft.com/office/drawing/2014/main" val="839300825"/>
                    </a:ext>
                  </a:extLst>
                </a:gridCol>
                <a:gridCol w="2628900">
                  <a:extLst>
                    <a:ext uri="{9D8B030D-6E8A-4147-A177-3AD203B41FA5}">
                      <a16:colId xmlns:a16="http://schemas.microsoft.com/office/drawing/2014/main" val="3913324298"/>
                    </a:ext>
                  </a:extLst>
                </a:gridCol>
              </a:tblGrid>
              <a:tr h="370840">
                <a:tc>
                  <a:txBody>
                    <a:bodyPr/>
                    <a:lstStyle/>
                    <a:p>
                      <a:pPr algn="ctr"/>
                      <a:r>
                        <a:rPr lang="en-US" sz="2400" b="0" i="0" dirty="0">
                          <a:solidFill>
                            <a:schemeClr val="tx1"/>
                          </a:solidFill>
                          <a:latin typeface="OpenDyslexicAlta" pitchFamily="2" charset="77"/>
                        </a:rPr>
                        <a:t>thousands</a:t>
                      </a:r>
                    </a:p>
                  </a:txBody>
                  <a:tcPr anchor="ctr">
                    <a:solidFill>
                      <a:srgbClr val="FFDD57"/>
                    </a:solidFill>
                  </a:tcPr>
                </a:tc>
                <a:tc>
                  <a:txBody>
                    <a:bodyPr/>
                    <a:lstStyle/>
                    <a:p>
                      <a:pPr algn="ctr"/>
                      <a:r>
                        <a:rPr lang="en-US" sz="2400" b="0" i="0" dirty="0">
                          <a:solidFill>
                            <a:schemeClr val="tx1"/>
                          </a:solidFill>
                          <a:latin typeface="OpenDyslexicAlta" pitchFamily="2" charset="77"/>
                        </a:rPr>
                        <a:t>hundreds</a:t>
                      </a:r>
                    </a:p>
                  </a:txBody>
                  <a:tcPr anchor="ctr">
                    <a:solidFill>
                      <a:srgbClr val="FFDD57"/>
                    </a:solidFill>
                  </a:tcPr>
                </a:tc>
                <a:tc>
                  <a:txBody>
                    <a:bodyPr/>
                    <a:lstStyle/>
                    <a:p>
                      <a:pPr algn="ctr"/>
                      <a:r>
                        <a:rPr lang="en-US" sz="2400" b="0" i="0" dirty="0">
                          <a:solidFill>
                            <a:schemeClr val="tx1"/>
                          </a:solidFill>
                          <a:latin typeface="OpenDyslexicAlta" pitchFamily="2" charset="77"/>
                        </a:rPr>
                        <a:t>tens</a:t>
                      </a:r>
                    </a:p>
                  </a:txBody>
                  <a:tcPr anchor="ctr">
                    <a:solidFill>
                      <a:srgbClr val="FFDD57"/>
                    </a:solidFill>
                  </a:tcPr>
                </a:tc>
                <a:tc>
                  <a:txBody>
                    <a:bodyPr/>
                    <a:lstStyle/>
                    <a:p>
                      <a:pPr algn="ctr"/>
                      <a:r>
                        <a:rPr lang="en-US" sz="2400" b="0" i="0" dirty="0">
                          <a:solidFill>
                            <a:schemeClr val="tx1"/>
                          </a:solidFill>
                          <a:latin typeface="OpenDyslexicAlta" pitchFamily="2" charset="77"/>
                        </a:rPr>
                        <a:t>ones</a:t>
                      </a:r>
                    </a:p>
                  </a:txBody>
                  <a:tcPr anchor="ctr">
                    <a:solidFill>
                      <a:srgbClr val="FFDD57"/>
                    </a:solidFill>
                  </a:tcPr>
                </a:tc>
                <a:extLst>
                  <a:ext uri="{0D108BD9-81ED-4DB2-BD59-A6C34878D82A}">
                    <a16:rowId xmlns:a16="http://schemas.microsoft.com/office/drawing/2014/main" val="3681622245"/>
                  </a:ext>
                </a:extLst>
              </a:tr>
              <a:tr h="370840">
                <a:tc>
                  <a:txBody>
                    <a:bodyPr/>
                    <a:lstStyle/>
                    <a:p>
                      <a:pPr algn="ctr"/>
                      <a:r>
                        <a:rPr lang="en-US" sz="4400" b="0" i="0" dirty="0">
                          <a:solidFill>
                            <a:schemeClr val="tx1"/>
                          </a:solidFill>
                          <a:latin typeface="OpenDyslexicAlta" pitchFamily="2" charset="77"/>
                        </a:rPr>
                        <a:t>5</a:t>
                      </a:r>
                    </a:p>
                  </a:txBody>
                  <a:tcPr>
                    <a:solidFill>
                      <a:schemeClr val="bg1"/>
                    </a:solidFill>
                  </a:tcPr>
                </a:tc>
                <a:tc>
                  <a:txBody>
                    <a:bodyPr/>
                    <a:lstStyle/>
                    <a:p>
                      <a:pPr algn="ctr"/>
                      <a:r>
                        <a:rPr lang="en-US" sz="4400" b="0" i="0" dirty="0">
                          <a:solidFill>
                            <a:schemeClr val="tx1"/>
                          </a:solidFill>
                          <a:latin typeface="OpenDyslexicAlta" pitchFamily="2" charset="77"/>
                        </a:rPr>
                        <a:t>0</a:t>
                      </a:r>
                    </a:p>
                  </a:txBody>
                  <a:tcPr>
                    <a:solidFill>
                      <a:schemeClr val="bg1"/>
                    </a:solidFill>
                  </a:tcPr>
                </a:tc>
                <a:tc>
                  <a:txBody>
                    <a:bodyPr/>
                    <a:lstStyle/>
                    <a:p>
                      <a:pPr algn="ctr"/>
                      <a:r>
                        <a:rPr lang="en-US" sz="4400" b="0" i="0" dirty="0">
                          <a:solidFill>
                            <a:schemeClr val="tx1"/>
                          </a:solidFill>
                          <a:latin typeface="OpenDyslexicAlta" pitchFamily="2" charset="77"/>
                        </a:rPr>
                        <a:t>8</a:t>
                      </a:r>
                    </a:p>
                  </a:txBody>
                  <a:tcPr>
                    <a:solidFill>
                      <a:schemeClr val="bg1"/>
                    </a:solidFill>
                  </a:tcPr>
                </a:tc>
                <a:tc>
                  <a:txBody>
                    <a:bodyPr/>
                    <a:lstStyle/>
                    <a:p>
                      <a:pPr algn="ctr"/>
                      <a:r>
                        <a:rPr lang="en-US" sz="4400" b="0" i="0" dirty="0">
                          <a:solidFill>
                            <a:schemeClr val="tx1"/>
                          </a:solidFill>
                          <a:latin typeface="OpenDyslexicAlta" pitchFamily="2" charset="77"/>
                        </a:rPr>
                        <a:t>3</a:t>
                      </a:r>
                    </a:p>
                  </a:txBody>
                  <a:tcPr>
                    <a:solidFill>
                      <a:schemeClr val="bg1"/>
                    </a:solidFill>
                  </a:tcPr>
                </a:tc>
                <a:extLst>
                  <a:ext uri="{0D108BD9-81ED-4DB2-BD59-A6C34878D82A}">
                    <a16:rowId xmlns:a16="http://schemas.microsoft.com/office/drawing/2014/main" val="2181109344"/>
                  </a:ext>
                </a:extLst>
              </a:tr>
            </a:tbl>
          </a:graphicData>
        </a:graphic>
      </p:graphicFrame>
    </p:spTree>
    <p:extLst>
      <p:ext uri="{BB962C8B-B14F-4D97-AF65-F5344CB8AC3E}">
        <p14:creationId xmlns:p14="http://schemas.microsoft.com/office/powerpoint/2010/main" val="303488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Tree>
    <p:extLst>
      <p:ext uri="{BB962C8B-B14F-4D97-AF65-F5344CB8AC3E}">
        <p14:creationId xmlns:p14="http://schemas.microsoft.com/office/powerpoint/2010/main" val="286363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a:t>
            </a:r>
          </a:p>
          <a:p>
            <a:pPr marL="0" indent="0">
              <a:buClr>
                <a:srgbClr val="23D160"/>
              </a:buClr>
              <a:buSzPct val="85000"/>
              <a:buNone/>
            </a:pPr>
            <a:br>
              <a:rPr lang="en-GB" sz="2200" dirty="0"/>
            </a:br>
            <a:r>
              <a:rPr lang="en-GB" sz="2200" dirty="0">
                <a:solidFill>
                  <a:srgbClr val="FF3860"/>
                </a:solidFill>
              </a:rPr>
              <a:t>I agree with Mike.</a:t>
            </a:r>
          </a:p>
          <a:p>
            <a:pPr marL="0" indent="0">
              <a:buClr>
                <a:srgbClr val="23D160"/>
              </a:buClr>
              <a:buSzPct val="85000"/>
              <a:buNone/>
            </a:pPr>
            <a:r>
              <a:rPr lang="en-GB" sz="2200" dirty="0">
                <a:solidFill>
                  <a:srgbClr val="FF3860"/>
                </a:solidFill>
              </a:rPr>
              <a:t>5,632 subtract five hundreds is easier to solve than 5,632 subtract five tens, as the first subtraction calculation requires no exchange to arrive at the result, 5,132, whereas the second calculation requires an exchange to arrive at the result 5,582.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Tree>
    <p:extLst>
      <p:ext uri="{BB962C8B-B14F-4D97-AF65-F5344CB8AC3E}">
        <p14:creationId xmlns:p14="http://schemas.microsoft.com/office/powerpoint/2010/main" val="62607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t>Explain why some can be solved more quickly than others. </a:t>
            </a:r>
          </a:p>
          <a:p>
            <a:pPr>
              <a:buClr>
                <a:srgbClr val="23D160"/>
              </a:buClr>
              <a:buSzPct val="85000"/>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Tree>
    <p:extLst>
      <p:ext uri="{BB962C8B-B14F-4D97-AF65-F5344CB8AC3E}">
        <p14:creationId xmlns:p14="http://schemas.microsoft.com/office/powerpoint/2010/main" val="327972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solidFill>
                  <a:srgbClr val="FF0000"/>
                </a:solidFill>
              </a:rPr>
              <a:t>8,743 – two ones = 8,741 can be solved quickly as no exchange is required. </a:t>
            </a:r>
            <a:br>
              <a:rPr lang="en-GB" sz="2200" dirty="0">
                <a:solidFill>
                  <a:srgbClr val="FF0000"/>
                </a:solidFill>
              </a:rPr>
            </a:br>
            <a:r>
              <a:rPr lang="en-GB" sz="2200" dirty="0">
                <a:solidFill>
                  <a:srgbClr val="FF0000"/>
                </a:solidFill>
              </a:rPr>
              <a:t>8,743 – seven tens = 8,673 would take longer to solve as it requires an exchange.</a:t>
            </a:r>
            <a:br>
              <a:rPr lang="en-GB" sz="2200" dirty="0">
                <a:solidFill>
                  <a:srgbClr val="FF0000"/>
                </a:solidFill>
              </a:rPr>
            </a:br>
            <a:r>
              <a:rPr lang="en-GB" sz="2200" dirty="0">
                <a:solidFill>
                  <a:srgbClr val="FF0000"/>
                </a:solidFill>
              </a:rPr>
              <a:t>8,743 + six hundreds = 9,343 is more complicated as it requires an exchange. </a:t>
            </a:r>
            <a:br>
              <a:rPr lang="en-GB" sz="2200" dirty="0">
                <a:solidFill>
                  <a:srgbClr val="FF0000"/>
                </a:solidFill>
              </a:rPr>
            </a:br>
            <a:r>
              <a:rPr lang="en-GB" sz="2200" dirty="0">
                <a:solidFill>
                  <a:srgbClr val="FF0000"/>
                </a:solidFill>
              </a:rPr>
              <a:t>8,743 – five thousands = 3,743 is simpler to solve as no exchange is required</a:t>
            </a:r>
            <a:r>
              <a:rPr lang="en-GB" sz="2200" dirty="0"/>
              <a:t>. </a:t>
            </a:r>
          </a:p>
          <a:p>
            <a:pPr>
              <a:buClr>
                <a:srgbClr val="23D160"/>
              </a:buClr>
              <a:buSzPct val="85000"/>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Tree>
    <p:extLst>
      <p:ext uri="{BB962C8B-B14F-4D97-AF65-F5344CB8AC3E}">
        <p14:creationId xmlns:p14="http://schemas.microsoft.com/office/powerpoint/2010/main" val="410110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br>
              <a:rPr lang="en-GB" sz="2200" dirty="0"/>
            </a:br>
            <a:endParaRPr lang="en-GB" sz="2200" dirty="0"/>
          </a:p>
          <a:p>
            <a:pPr marL="0" indent="0">
              <a:buClr>
                <a:srgbClr val="23D160"/>
              </a:buClr>
              <a:buSzPct val="85000"/>
              <a:buNone/>
            </a:pPr>
            <a:r>
              <a:rPr lang="en-GB" sz="2200" dirty="0"/>
              <a:t>What is the correct result? Which strategy or strategies are correct?</a:t>
            </a:r>
            <a:br>
              <a:rPr lang="en-GB" sz="2200" dirty="0"/>
            </a:b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Tree>
    <p:extLst>
      <p:ext uri="{BB962C8B-B14F-4D97-AF65-F5344CB8AC3E}">
        <p14:creationId xmlns:p14="http://schemas.microsoft.com/office/powerpoint/2010/main" val="257365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p>
          <a:p>
            <a:pPr marL="0" indent="0">
              <a:buClr>
                <a:srgbClr val="23D160"/>
              </a:buClr>
              <a:buSzPct val="85000"/>
              <a:buNone/>
            </a:pPr>
            <a:r>
              <a:rPr lang="en-GB" sz="2200" dirty="0">
                <a:solidFill>
                  <a:srgbClr val="FF3860"/>
                </a:solidFill>
              </a:rPr>
              <a:t>5,622 is the correct result. Strategy a) is incorrect as it would only mean adding 119, not 199 to 5,423. Strategy c) is incorrect as it would mean adding only 191 to 5,423, not 199. Strategy b) is correct as 199 is one less than 200. Strategy d) is correct as it calls on adding 199 in total to 5,423.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Tree>
    <p:extLst>
      <p:ext uri="{BB962C8B-B14F-4D97-AF65-F5344CB8AC3E}">
        <p14:creationId xmlns:p14="http://schemas.microsoft.com/office/powerpoint/2010/main" val="97641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Provide example to help 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When I add more hundreds to the hundreds place, the thousands place doesn’t change.</a:t>
            </a:r>
          </a:p>
        </p:txBody>
      </p:sp>
    </p:spTree>
    <p:extLst>
      <p:ext uri="{BB962C8B-B14F-4D97-AF65-F5344CB8AC3E}">
        <p14:creationId xmlns:p14="http://schemas.microsoft.com/office/powerpoint/2010/main" val="27100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 representation doesn’t belong as it is the only amount that doesn’t have six tens. Alternatively, the Roman Numerals don’t belong as 68 doesn’t have any hundreds or thousands, unlike the other representations.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10" name="Rounded Rectangle 9">
            <a:extLst>
              <a:ext uri="{FF2B5EF4-FFF2-40B4-BE49-F238E27FC236}">
                <a16:creationId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LXVIII</a:t>
            </a:r>
          </a:p>
        </p:txBody>
      </p:sp>
      <p:pic>
        <p:nvPicPr>
          <p:cNvPr id="13" name="Picture 12">
            <a:extLst>
              <a:ext uri="{FF2B5EF4-FFF2-40B4-BE49-F238E27FC236}">
                <a16:creationId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a16="http://schemas.microsoft.com/office/drawing/2014/main"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a16="http://schemas.microsoft.com/office/drawing/2014/main"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a16="http://schemas.microsoft.com/office/drawing/2014/main"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a16="http://schemas.microsoft.com/office/drawing/2014/main"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a16="http://schemas.microsoft.com/office/drawing/2014/main"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a16="http://schemas.microsoft.com/office/drawing/2014/main"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a16="http://schemas.microsoft.com/office/drawing/2014/main"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a16="http://schemas.microsoft.com/office/drawing/2014/main"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a16="http://schemas.microsoft.com/office/drawing/2014/main"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a16="http://schemas.microsoft.com/office/drawing/2014/main"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a16="http://schemas.microsoft.com/office/drawing/2014/main"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a16="http://schemas.microsoft.com/office/drawing/2014/main"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a16="http://schemas.microsoft.com/office/drawing/2014/main"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five thousand, four hundred and sixty-five</a:t>
            </a:r>
          </a:p>
        </p:txBody>
      </p:sp>
    </p:spTree>
    <p:extLst>
      <p:ext uri="{BB962C8B-B14F-4D97-AF65-F5344CB8AC3E}">
        <p14:creationId xmlns:p14="http://schemas.microsoft.com/office/powerpoint/2010/main" val="277559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when you add four hundreds to 3,985 there is a change of digit in the thousands place as the resulting number is 4,385; however, if you were adding four hundreds to 3,385 there is no change in the thousands place as the new number is 3,785.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When I add more hundreds to the hundreds place, the thousands place doesn’t change.</a:t>
            </a:r>
          </a:p>
        </p:txBody>
      </p:sp>
    </p:spTree>
    <p:extLst>
      <p:ext uri="{BB962C8B-B14F-4D97-AF65-F5344CB8AC3E}">
        <p14:creationId xmlns:p14="http://schemas.microsoft.com/office/powerpoint/2010/main" val="215507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Tree>
    <p:extLst>
      <p:ext uri="{BB962C8B-B14F-4D97-AF65-F5344CB8AC3E}">
        <p14:creationId xmlns:p14="http://schemas.microsoft.com/office/powerpoint/2010/main" val="326531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LXXIV</a:t>
            </a:r>
          </a:p>
        </p:txBody>
      </p:sp>
    </p:spTree>
    <p:extLst>
      <p:ext uri="{BB962C8B-B14F-4D97-AF65-F5344CB8AC3E}">
        <p14:creationId xmlns:p14="http://schemas.microsoft.com/office/powerpoint/2010/main" val="133109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LXXIV</a:t>
            </a:r>
          </a:p>
        </p:txBody>
      </p:sp>
    </p:spTree>
    <p:extLst>
      <p:ext uri="{BB962C8B-B14F-4D97-AF65-F5344CB8AC3E}">
        <p14:creationId xmlns:p14="http://schemas.microsoft.com/office/powerpoint/2010/main" val="2325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LXXIV</a:t>
            </a:r>
          </a:p>
        </p:txBody>
      </p:sp>
    </p:spTree>
    <p:extLst>
      <p:ext uri="{BB962C8B-B14F-4D97-AF65-F5344CB8AC3E}">
        <p14:creationId xmlns:p14="http://schemas.microsoft.com/office/powerpoint/2010/main" val="5586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LXXIV</a:t>
            </a:r>
          </a:p>
        </p:txBody>
      </p:sp>
    </p:spTree>
    <p:extLst>
      <p:ext uri="{BB962C8B-B14F-4D97-AF65-F5344CB8AC3E}">
        <p14:creationId xmlns:p14="http://schemas.microsoft.com/office/powerpoint/2010/main" val="52477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 name="Rounded Rectangle 3">
            <a:extLst>
              <a:ext uri="{FF2B5EF4-FFF2-40B4-BE49-F238E27FC236}">
                <a16:creationId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Alta" pitchFamily="2" charset="77"/>
              </a:rPr>
              <a:t>LXXIV</a:t>
            </a:r>
          </a:p>
        </p:txBody>
      </p:sp>
    </p:spTree>
    <p:extLst>
      <p:ext uri="{BB962C8B-B14F-4D97-AF65-F5344CB8AC3E}">
        <p14:creationId xmlns:p14="http://schemas.microsoft.com/office/powerpoint/2010/main" val="53662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2" ma:contentTypeDescription="Create a new document." ma:contentTypeScope="" ma:versionID="0f748e75b647f77cc8ffcf4ab0f4109e">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4e934e192287f03b4cdec18b1ffb1109"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C957C9-16CC-4A8E-8166-5F23B02C5A5F}"/>
</file>

<file path=customXml/itemProps2.xml><?xml version="1.0" encoding="utf-8"?>
<ds:datastoreItem xmlns:ds="http://schemas.openxmlformats.org/officeDocument/2006/customXml" ds:itemID="{83D5A5D6-3011-4176-AF39-6EC8E17CDCBE}"/>
</file>

<file path=customXml/itemProps3.xml><?xml version="1.0" encoding="utf-8"?>
<ds:datastoreItem xmlns:ds="http://schemas.openxmlformats.org/officeDocument/2006/customXml" ds:itemID="{F15DFD8D-A8D3-4E09-9359-FE9F59B739B8}"/>
</file>

<file path=docProps/app.xml><?xml version="1.0" encoding="utf-8"?>
<Properties xmlns="http://schemas.openxmlformats.org/officeDocument/2006/extended-properties" xmlns:vt="http://schemas.openxmlformats.org/officeDocument/2006/docPropsVTypes">
  <Template/>
  <TotalTime>12688</TotalTime>
  <Words>3637</Words>
  <Application>Microsoft Office PowerPoint</Application>
  <PresentationFormat>Widescreen</PresentationFormat>
  <Paragraphs>609</Paragraphs>
  <Slides>41</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OpenDyslexicAlta</vt:lpstr>
      <vt:lpstr>Lato Light</vt:lpstr>
      <vt:lpstr>Muli</vt:lpstr>
      <vt:lpstr>Arial</vt:lpstr>
      <vt:lpstr>Calibri</vt:lpstr>
      <vt:lpstr>Wingdings</vt:lpstr>
      <vt:lpstr>Lato</vt:lpstr>
      <vt:lpstr>Office Theme</vt:lpstr>
      <vt:lpstr>PowerPoint Presentation</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Gill Sloan</cp:lastModifiedBy>
  <cp:revision>563</cp:revision>
  <cp:lastPrinted>2019-06-17T16:19:05Z</cp:lastPrinted>
  <dcterms:created xsi:type="dcterms:W3CDTF">2018-08-06T08:16:18Z</dcterms:created>
  <dcterms:modified xsi:type="dcterms:W3CDTF">2023-06-27T06:14:30Z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ies>
</file>