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320" r:id="rId5"/>
    <p:sldId id="321" r:id="rId6"/>
    <p:sldId id="372" r:id="rId7"/>
    <p:sldId id="375" r:id="rId8"/>
    <p:sldId id="378" r:id="rId9"/>
    <p:sldId id="381" r:id="rId10"/>
    <p:sldId id="379" r:id="rId11"/>
    <p:sldId id="382" r:id="rId12"/>
    <p:sldId id="380" r:id="rId13"/>
    <p:sldId id="383" r:id="rId14"/>
    <p:sldId id="377" r:id="rId15"/>
    <p:sldId id="376" r:id="rId16"/>
    <p:sldId id="389" r:id="rId17"/>
    <p:sldId id="390" r:id="rId18"/>
    <p:sldId id="391" r:id="rId19"/>
    <p:sldId id="392" r:id="rId20"/>
    <p:sldId id="387" r:id="rId21"/>
    <p:sldId id="388" r:id="rId22"/>
    <p:sldId id="385" r:id="rId23"/>
    <p:sldId id="386" r:id="rId24"/>
    <p:sldId id="397" r:id="rId25"/>
    <p:sldId id="398" r:id="rId26"/>
    <p:sldId id="395" r:id="rId27"/>
    <p:sldId id="396" r:id="rId28"/>
    <p:sldId id="393" r:id="rId29"/>
    <p:sldId id="394" r:id="rId30"/>
    <p:sldId id="404" r:id="rId31"/>
    <p:sldId id="403" r:id="rId32"/>
    <p:sldId id="401" r:id="rId33"/>
    <p:sldId id="402" r:id="rId34"/>
    <p:sldId id="399" r:id="rId35"/>
    <p:sldId id="400" r:id="rId36"/>
    <p:sldId id="411" r:id="rId37"/>
    <p:sldId id="412" r:id="rId38"/>
    <p:sldId id="409" r:id="rId39"/>
    <p:sldId id="410" r:id="rId40"/>
    <p:sldId id="405" r:id="rId41"/>
    <p:sldId id="408" r:id="rId42"/>
    <p:sldId id="407" r:id="rId43"/>
    <p:sldId id="406" r:id="rId44"/>
    <p:sldId id="419" r:id="rId45"/>
    <p:sldId id="420" r:id="rId46"/>
    <p:sldId id="417" r:id="rId47"/>
    <p:sldId id="418" r:id="rId48"/>
    <p:sldId id="415" r:id="rId49"/>
    <p:sldId id="416" r:id="rId50"/>
    <p:sldId id="413" r:id="rId51"/>
    <p:sldId id="414" r:id="rId52"/>
    <p:sldId id="424" r:id="rId53"/>
    <p:sldId id="425" r:id="rId54"/>
    <p:sldId id="422" r:id="rId55"/>
    <p:sldId id="423" r:id="rId56"/>
    <p:sldId id="428" r:id="rId57"/>
    <p:sldId id="429" r:id="rId58"/>
    <p:sldId id="426" r:id="rId59"/>
    <p:sldId id="427" r:id="rId60"/>
    <p:sldId id="430" r:id="rId61"/>
    <p:sldId id="431" r:id="rId62"/>
    <p:sldId id="370" r:id="rId63"/>
    <p:sldId id="384" r:id="rId64"/>
    <p:sldId id="373" r:id="rId65"/>
  </p:sldIdLst>
  <p:sldSz cx="12192000" cy="6858000"/>
  <p:notesSz cx="6858000" cy="9144000"/>
  <p:embeddedFontLst>
    <p:embeddedFont>
      <p:font typeface="Lato" panose="020F0502020204030203" pitchFamily="34" charset="0"/>
      <p:regular r:id="rId68"/>
      <p:bold r:id="rId69"/>
      <p:italic r:id="rId70"/>
      <p:boldItalic r:id="rId71"/>
    </p:embeddedFont>
    <p:embeddedFont>
      <p:font typeface="Lato Light" panose="020F0502020204030203" pitchFamily="34" charset="0"/>
      <p:regular r:id="rId72"/>
      <p:italic r:id="rId73"/>
    </p:embeddedFont>
    <p:embeddedFont>
      <p:font typeface="Muli" panose="020B0604020202020204" charset="0"/>
      <p:regular r:id="rId74"/>
      <p:bold r:id="rId75"/>
      <p:italic r:id="rId76"/>
      <p:boldItalic r:id="rId77"/>
    </p:embeddedFont>
    <p:embeddedFont>
      <p:font typeface="OpenDyslexicAlta" panose="00000500000000000000" pitchFamily="50" charset="0"/>
      <p:regular r:id="rId78"/>
      <p:bold r:id="rId79"/>
      <p:italic r:id="rId80"/>
      <p:boldItalic r:id="rId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89" autoAdjust="0"/>
    <p:restoredTop sz="87893" autoAdjust="0"/>
  </p:normalViewPr>
  <p:slideViewPr>
    <p:cSldViewPr snapToGrid="0" snapToObjects="1">
      <p:cViewPr varScale="1">
        <p:scale>
          <a:sx n="64" d="100"/>
          <a:sy n="64" d="100"/>
        </p:scale>
        <p:origin x="523" y="27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1.fntdata"/><Relationship Id="rId84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86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9.fntdata"/><Relationship Id="rId7" Type="http://schemas.openxmlformats.org/officeDocument/2006/relationships/slide" Target="slides/slide3.xml"/><Relationship Id="rId71" Type="http://schemas.openxmlformats.org/officeDocument/2006/relationships/font" Target="fonts/font4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Basing" userId="ec554f6fe0043b8c" providerId="LiveId" clId="{C57C297F-351A-4201-96B8-F2069E69952D}"/>
    <pc:docChg chg="modSld">
      <pc:chgData name="Steve Basing" userId="ec554f6fe0043b8c" providerId="LiveId" clId="{C57C297F-351A-4201-96B8-F2069E69952D}" dt="2025-04-25T21:46:40.808" v="0" actId="20577"/>
      <pc:docMkLst>
        <pc:docMk/>
      </pc:docMkLst>
      <pc:sldChg chg="modSp mod">
        <pc:chgData name="Steve Basing" userId="ec554f6fe0043b8c" providerId="LiveId" clId="{C57C297F-351A-4201-96B8-F2069E69952D}" dt="2025-04-25T21:46:40.808" v="0" actId="20577"/>
        <pc:sldMkLst>
          <pc:docMk/>
          <pc:sldMk cId="1067431106" sldId="393"/>
        </pc:sldMkLst>
        <pc:spChg chg="mod">
          <ac:chgData name="Steve Basing" userId="ec554f6fe0043b8c" providerId="LiveId" clId="{C57C297F-351A-4201-96B8-F2069E69952D}" dt="2025-04-25T21:46:40.808" v="0" actId="20577"/>
          <ac:spMkLst>
            <pc:docMk/>
            <pc:sldMk cId="1067431106" sldId="393"/>
            <ac:spMk id="9" creationId="{ABF532E5-1F60-46FE-AEC5-A5DF2CF8EC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90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35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78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665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326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94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98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5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04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6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314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561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09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595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039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89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11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19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28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40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20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91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36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41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153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704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293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15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36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819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62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2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354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902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821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386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5541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4095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9268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018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416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0865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33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069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253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9471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230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0075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988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700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383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4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13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4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25/04/2025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tif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3 </a:t>
            </a:r>
            <a:br>
              <a:rPr lang="en-GB" dirty="0"/>
            </a:br>
            <a:r>
              <a:rPr lang="en-GB" dirty="0"/>
              <a:t>Autumn Block 2: Addition and Subtraction</a:t>
            </a:r>
          </a:p>
          <a:p>
            <a:r>
              <a:rPr lang="en-GB" dirty="0"/>
              <a:t>Lesson 1: To be able to apply number bonds within 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2 – Addition and Subtraction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B13DC0-7CE2-944A-BDA6-A8C3507BE7A1}"/>
              </a:ext>
            </a:extLst>
          </p:cNvPr>
          <p:cNvSpPr/>
          <p:nvPr/>
        </p:nvSpPr>
        <p:spPr>
          <a:xfrm>
            <a:off x="838200" y="2488594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ones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4</a:t>
            </a:r>
            <a:r>
              <a:rPr lang="en-US" dirty="0">
                <a:latin typeface="OpenDyslexicAlta" pitchFamily="2" charset="77"/>
              </a:rPr>
              <a:t> ones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82CFF4A-A5CE-088F-F3FB-89B643E4C646}"/>
              </a:ext>
            </a:extLst>
          </p:cNvPr>
          <p:cNvSpPr/>
          <p:nvPr/>
        </p:nvSpPr>
        <p:spPr>
          <a:xfrm>
            <a:off x="838200" y="3884410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tens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4</a:t>
            </a:r>
            <a:r>
              <a:rPr lang="en-US" dirty="0">
                <a:latin typeface="OpenDyslexicAlta" pitchFamily="2" charset="77"/>
              </a:rPr>
              <a:t> tens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tens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5268333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hundreds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4</a:t>
            </a:r>
            <a:r>
              <a:rPr lang="en-US" dirty="0">
                <a:latin typeface="OpenDyslexicAlta" pitchFamily="2" charset="77"/>
              </a:rPr>
              <a:t> hundreds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hundreds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10DC47-A1D5-8946-A48A-AA1A3107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2802041"/>
            <a:ext cx="352213" cy="316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D95794-FA5C-4E9A-E04A-27E6FD0A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3114072"/>
            <a:ext cx="352213" cy="316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19B231-7495-81DB-9F98-708C6872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1" y="3882248"/>
            <a:ext cx="621650" cy="12608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111BDD-4284-2350-C832-9DA934D0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07" y="3882248"/>
            <a:ext cx="621650" cy="12608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401878-FD79-D854-C3D5-8E6540A02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424" y="3924285"/>
            <a:ext cx="621650" cy="12608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26BA5E-E801-D99C-0BD7-94AF5DB7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067" y="3916939"/>
            <a:ext cx="621650" cy="12608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28D5EA-CC0D-831C-6673-A2AE78415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63" y="5319208"/>
            <a:ext cx="878780" cy="69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44D6A2-D1F7-EC87-FA91-85466E0B1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163" y="5836166"/>
            <a:ext cx="878780" cy="6996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298F01-C3FD-964B-30F9-C18011B8A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609" y="5294855"/>
            <a:ext cx="878780" cy="6996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7CC599B-9BD5-46F4-5762-90230375E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740" y="5288268"/>
            <a:ext cx="878780" cy="69965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D47A206-40BA-4360-1DA5-9729E19EF214}"/>
              </a:ext>
            </a:extLst>
          </p:cNvPr>
          <p:cNvSpPr txBox="1"/>
          <p:nvPr/>
        </p:nvSpPr>
        <p:spPr>
          <a:xfrm>
            <a:off x="8905866" y="29246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23E543-AA39-4370-681E-E9C35BE7201F}"/>
              </a:ext>
            </a:extLst>
          </p:cNvPr>
          <p:cNvSpPr txBox="1"/>
          <p:nvPr/>
        </p:nvSpPr>
        <p:spPr>
          <a:xfrm>
            <a:off x="8888033" y="43237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9CD24F-80BC-9AFD-6DFD-63CF11068088}"/>
              </a:ext>
            </a:extLst>
          </p:cNvPr>
          <p:cNvSpPr txBox="1"/>
          <p:nvPr/>
        </p:nvSpPr>
        <p:spPr>
          <a:xfrm>
            <a:off x="9176165" y="570834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E4DB4-8891-92DD-59F9-E79BADB6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93" y="3116553"/>
            <a:ext cx="352213" cy="316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58C78-AA5C-B041-DA68-4B730C903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82" y="2798409"/>
            <a:ext cx="352213" cy="316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B4D4F-0D94-4804-F565-691C8031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90" y="2935841"/>
            <a:ext cx="352213" cy="316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5A51F-94E4-9353-EC7E-AAECFE0A5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54" y="3927704"/>
            <a:ext cx="621650" cy="12608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4BAEBD-3196-2E56-8A4C-95884674D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882" y="3935207"/>
            <a:ext cx="621650" cy="1260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F8AB8C-97CA-C4D4-B0EE-5DC1A2C23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05" y="2955475"/>
            <a:ext cx="352213" cy="3169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5793C6-F35C-97E3-1C0A-EF6B0C313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759" y="5830954"/>
            <a:ext cx="878780" cy="6996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5BF6F7-256E-5B75-517C-DB4960228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890" y="5824367"/>
            <a:ext cx="878780" cy="6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5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B13DC0-7CE2-944A-BDA6-A8C3507BE7A1}"/>
              </a:ext>
            </a:extLst>
          </p:cNvPr>
          <p:cNvSpPr/>
          <p:nvPr/>
        </p:nvSpPr>
        <p:spPr>
          <a:xfrm>
            <a:off x="838200" y="2488594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6</a:t>
            </a:r>
            <a:r>
              <a:rPr lang="en-US" dirty="0">
                <a:latin typeface="OpenDyslexicAlta" pitchFamily="2" charset="77"/>
              </a:rPr>
              <a:t> ones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ones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82CFF4A-A5CE-088F-F3FB-89B643E4C646}"/>
              </a:ext>
            </a:extLst>
          </p:cNvPr>
          <p:cNvSpPr/>
          <p:nvPr/>
        </p:nvSpPr>
        <p:spPr>
          <a:xfrm>
            <a:off x="838200" y="3884410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6</a:t>
            </a:r>
            <a:r>
              <a:rPr lang="en-US" dirty="0">
                <a:latin typeface="OpenDyslexicAlta" pitchFamily="2" charset="77"/>
              </a:rPr>
              <a:t> tens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tens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tens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5268333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6</a:t>
            </a:r>
            <a:r>
              <a:rPr lang="en-US" dirty="0">
                <a:latin typeface="OpenDyslexicAlta" pitchFamily="2" charset="77"/>
              </a:rPr>
              <a:t> hundreds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hundreds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hundreds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951F13-1030-2129-2288-51C6ED202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81" y="2802041"/>
            <a:ext cx="352213" cy="316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86DE89-7D93-8AD4-4D91-A347368B1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94" y="2802041"/>
            <a:ext cx="352213" cy="3169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999E70-2BBD-480C-8545-12AE6EE5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07" y="2802041"/>
            <a:ext cx="352213" cy="316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D83BCE-7FC7-2414-1BDE-F84A9020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81" y="3114072"/>
            <a:ext cx="352213" cy="3169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BFE0E7-401B-7169-3B44-4B250A116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94" y="3114072"/>
            <a:ext cx="352213" cy="316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7DD58B-69C6-B74D-CDDE-D8BA3800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07" y="3114072"/>
            <a:ext cx="352213" cy="316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10DC47-A1D5-8946-A48A-AA1A3107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2802041"/>
            <a:ext cx="352213" cy="316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D95794-FA5C-4E9A-E04A-27E6FD0A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3114072"/>
            <a:ext cx="352213" cy="3169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2A5CF9-78CE-91A8-B812-A520C70AA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31" y="3882248"/>
            <a:ext cx="621650" cy="1260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6BE1D6-94A4-E317-2A20-B5CD6D655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255" y="3882248"/>
            <a:ext cx="621650" cy="12608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19B231-7495-81DB-9F98-708C6872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1" y="3882248"/>
            <a:ext cx="621650" cy="12608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111BDD-4284-2350-C832-9DA934D0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07" y="3882248"/>
            <a:ext cx="621650" cy="12608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63B657-C406-9C8F-23D6-8434A720E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933" y="3882248"/>
            <a:ext cx="621650" cy="126087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E3F2A0-3AE4-2FC4-FD33-90E51D0CD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159" y="3882248"/>
            <a:ext cx="621650" cy="12608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401878-FD79-D854-C3D5-8E6540A02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440" y="3916939"/>
            <a:ext cx="621650" cy="12608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26BA5E-E801-D99C-0BD7-94AF5DB7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067" y="3916939"/>
            <a:ext cx="621650" cy="12608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E124B4C-DF4E-AC49-D887-4232E699A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90" y="5300118"/>
            <a:ext cx="878780" cy="69965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3DDE48-5A37-8AE0-EB3E-0A1731200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91" y="5390633"/>
            <a:ext cx="878780" cy="69965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28D5EA-CC0D-831C-6673-A2AE78415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11" y="5548955"/>
            <a:ext cx="878780" cy="6996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FD8AB21-9D43-5E30-A39E-A248ACEE4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712" y="5639470"/>
            <a:ext cx="878780" cy="69965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59FBA32-63E6-A64D-420A-D126A1118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0" y="5756359"/>
            <a:ext cx="878780" cy="69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44D6A2-D1F7-EC87-FA91-85466E0B1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351" y="5846874"/>
            <a:ext cx="878780" cy="6996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298F01-C3FD-964B-30F9-C18011B8A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952" y="5483902"/>
            <a:ext cx="878780" cy="6996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7CC599B-9BD5-46F4-5762-90230375E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753" y="5574417"/>
            <a:ext cx="878780" cy="6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3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B13DC0-7CE2-944A-BDA6-A8C3507BE7A1}"/>
              </a:ext>
            </a:extLst>
          </p:cNvPr>
          <p:cNvSpPr/>
          <p:nvPr/>
        </p:nvSpPr>
        <p:spPr>
          <a:xfrm>
            <a:off x="838200" y="2488594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6</a:t>
            </a:r>
            <a:r>
              <a:rPr lang="en-US" dirty="0">
                <a:latin typeface="OpenDyslexicAlta" pitchFamily="2" charset="77"/>
              </a:rPr>
              <a:t> ones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ones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82CFF4A-A5CE-088F-F3FB-89B643E4C646}"/>
              </a:ext>
            </a:extLst>
          </p:cNvPr>
          <p:cNvSpPr/>
          <p:nvPr/>
        </p:nvSpPr>
        <p:spPr>
          <a:xfrm>
            <a:off x="838200" y="3884410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6</a:t>
            </a:r>
            <a:r>
              <a:rPr lang="en-US" dirty="0">
                <a:latin typeface="OpenDyslexicAlta" pitchFamily="2" charset="77"/>
              </a:rPr>
              <a:t> tens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tens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tens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5268333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6</a:t>
            </a:r>
            <a:r>
              <a:rPr lang="en-US" dirty="0">
                <a:latin typeface="OpenDyslexicAlta" pitchFamily="2" charset="77"/>
              </a:rPr>
              <a:t> hundreds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hundreds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hundreds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951F13-1030-2129-2288-51C6ED202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81" y="2802041"/>
            <a:ext cx="352213" cy="316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86DE89-7D93-8AD4-4D91-A347368B1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94" y="2802041"/>
            <a:ext cx="352213" cy="3169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999E70-2BBD-480C-8545-12AE6EE5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07" y="2802041"/>
            <a:ext cx="352213" cy="316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D83BCE-7FC7-2414-1BDE-F84A9020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81" y="3114072"/>
            <a:ext cx="352213" cy="3169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BFE0E7-401B-7169-3B44-4B250A116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94" y="3114072"/>
            <a:ext cx="352213" cy="316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7DD58B-69C6-B74D-CDDE-D8BA3800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07" y="3114072"/>
            <a:ext cx="352213" cy="316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10DC47-A1D5-8946-A48A-AA1A3107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2802041"/>
            <a:ext cx="352213" cy="316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D95794-FA5C-4E9A-E04A-27E6FD0A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3114072"/>
            <a:ext cx="352213" cy="3169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2A5CF9-78CE-91A8-B812-A520C70AA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31" y="3882248"/>
            <a:ext cx="621650" cy="1260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6BE1D6-94A4-E317-2A20-B5CD6D655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255" y="3882248"/>
            <a:ext cx="621650" cy="12608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19B231-7495-81DB-9F98-708C6872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1" y="3882248"/>
            <a:ext cx="621650" cy="12608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111BDD-4284-2350-C832-9DA934D0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07" y="3882248"/>
            <a:ext cx="621650" cy="12608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63B657-C406-9C8F-23D6-8434A720E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933" y="3882248"/>
            <a:ext cx="621650" cy="126087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E3F2A0-3AE4-2FC4-FD33-90E51D0CD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159" y="3882248"/>
            <a:ext cx="621650" cy="12608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401878-FD79-D854-C3D5-8E6540A02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440" y="3916939"/>
            <a:ext cx="621650" cy="12608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26BA5E-E801-D99C-0BD7-94AF5DB7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067" y="3916939"/>
            <a:ext cx="621650" cy="12608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E124B4C-DF4E-AC49-D887-4232E699A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90" y="5300118"/>
            <a:ext cx="878780" cy="69965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3DDE48-5A37-8AE0-EB3E-0A1731200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91" y="5390633"/>
            <a:ext cx="878780" cy="69965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28D5EA-CC0D-831C-6673-A2AE78415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11" y="5548955"/>
            <a:ext cx="878780" cy="6996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FD8AB21-9D43-5E30-A39E-A248ACEE4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712" y="5639470"/>
            <a:ext cx="878780" cy="69965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59FBA32-63E6-A64D-420A-D126A1118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0" y="5756359"/>
            <a:ext cx="878780" cy="69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44D6A2-D1F7-EC87-FA91-85466E0B1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351" y="5846874"/>
            <a:ext cx="878780" cy="6996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298F01-C3FD-964B-30F9-C18011B8A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952" y="5483902"/>
            <a:ext cx="878780" cy="6996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7CC599B-9BD5-46F4-5762-90230375E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753" y="5574417"/>
            <a:ext cx="878780" cy="69965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D47A206-40BA-4360-1DA5-9729E19EF214}"/>
              </a:ext>
            </a:extLst>
          </p:cNvPr>
          <p:cNvSpPr txBox="1"/>
          <p:nvPr/>
        </p:nvSpPr>
        <p:spPr>
          <a:xfrm>
            <a:off x="8905866" y="29246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23E543-AA39-4370-681E-E9C35BE7201F}"/>
              </a:ext>
            </a:extLst>
          </p:cNvPr>
          <p:cNvSpPr txBox="1"/>
          <p:nvPr/>
        </p:nvSpPr>
        <p:spPr>
          <a:xfrm>
            <a:off x="8888033" y="43237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9CD24F-80BC-9AFD-6DFD-63CF11068088}"/>
              </a:ext>
            </a:extLst>
          </p:cNvPr>
          <p:cNvSpPr txBox="1"/>
          <p:nvPr/>
        </p:nvSpPr>
        <p:spPr>
          <a:xfrm>
            <a:off x="9176165" y="570834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3503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2671482"/>
            <a:ext cx="10515600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</a:t>
            </a: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OpenDyslexicAlta" pitchFamily="2" charset="77"/>
              </a:rPr>
              <a:t>			</a:t>
            </a: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300 </a:t>
            </a:r>
            <a:r>
              <a:rPr lang="en-US" sz="2400" dirty="0">
                <a:latin typeface="OpenDyslexicAlta" pitchFamily="2" charset="77"/>
              </a:rPr>
              <a:t>− </a:t>
            </a:r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100 </a:t>
            </a:r>
            <a:r>
              <a:rPr lang="en-US" sz="2400" dirty="0">
                <a:latin typeface="OpenDyslexicAlta" pitchFamily="2" charset="77"/>
              </a:rPr>
              <a:t>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400" dirty="0">
              <a:latin typeface="OpenDyslexicAlta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11DC16-FD6E-CB98-3268-67DBF6DE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31" y="3429000"/>
            <a:ext cx="1807723" cy="1439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AFBE70-DC92-EFA3-8E23-5B793D35A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38" y="3429000"/>
            <a:ext cx="1807723" cy="14392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996233-C835-D5D2-E8A7-77CAFFA7F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48" y="3429000"/>
            <a:ext cx="1807723" cy="143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3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2671482"/>
            <a:ext cx="10515600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</a:t>
            </a: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OpenDyslexicAlta" pitchFamily="2" charset="77"/>
              </a:rPr>
              <a:t>			</a:t>
            </a: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300 </a:t>
            </a:r>
            <a:r>
              <a:rPr lang="en-US" sz="2400" dirty="0">
                <a:latin typeface="OpenDyslexicAlta" pitchFamily="2" charset="77"/>
              </a:rPr>
              <a:t>− </a:t>
            </a:r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100 </a:t>
            </a:r>
            <a:r>
              <a:rPr lang="en-US" sz="2400" dirty="0">
                <a:latin typeface="OpenDyslexicAlta" pitchFamily="2" charset="77"/>
              </a:rPr>
              <a:t>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400" dirty="0">
              <a:latin typeface="OpenDyslexicAlta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11DC16-FD6E-CB98-3268-67DBF6DE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31" y="3429000"/>
            <a:ext cx="1807723" cy="1439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AFBE70-DC92-EFA3-8E23-5B793D35A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38" y="3429000"/>
            <a:ext cx="1807723" cy="14392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996233-C835-D5D2-E8A7-77CAFFA7F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48" y="3429000"/>
            <a:ext cx="1807723" cy="14392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F8282F-C264-5AE5-7514-4B7415CDF70D}"/>
              </a:ext>
            </a:extLst>
          </p:cNvPr>
          <p:cNvSpPr/>
          <p:nvPr/>
        </p:nvSpPr>
        <p:spPr>
          <a:xfrm rot="2166156">
            <a:off x="7529048" y="3273150"/>
            <a:ext cx="45719" cy="1763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6A60B-A35F-D073-9BEF-DDEC4FD7A040}"/>
              </a:ext>
            </a:extLst>
          </p:cNvPr>
          <p:cNvSpPr txBox="1"/>
          <p:nvPr/>
        </p:nvSpPr>
        <p:spPr>
          <a:xfrm>
            <a:off x="6757936" y="5342341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9046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2671482"/>
            <a:ext cx="10515600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</a:t>
            </a: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OpenDyslexicAlta" pitchFamily="2" charset="77"/>
              </a:rPr>
              <a:t>			</a:t>
            </a: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600 </a:t>
            </a:r>
            <a:r>
              <a:rPr lang="en-US" sz="2400" dirty="0">
                <a:latin typeface="OpenDyslexicAlta" pitchFamily="2" charset="77"/>
              </a:rPr>
              <a:t>− </a:t>
            </a:r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300 </a:t>
            </a:r>
            <a:r>
              <a:rPr lang="en-US" sz="2400" dirty="0">
                <a:latin typeface="OpenDyslexicAlta" pitchFamily="2" charset="77"/>
              </a:rPr>
              <a:t>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400" dirty="0">
              <a:latin typeface="OpenDyslexicAlta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A9F1EC-49B6-9B8E-F54F-8405001A8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38" y="3429000"/>
            <a:ext cx="1807723" cy="1439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1DC16-FD6E-CB98-3268-67DBF6DE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62" y="3429000"/>
            <a:ext cx="1807723" cy="1439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AFBE70-DC92-EFA3-8E23-5B793D35A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69" y="3429000"/>
            <a:ext cx="1807723" cy="14392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996233-C835-D5D2-E8A7-77CAFFA7F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79" y="3429000"/>
            <a:ext cx="1807723" cy="14392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942373-FC42-95E8-21A3-BCDCE2E84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903" y="3429000"/>
            <a:ext cx="1807723" cy="14392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09CF3D-91AE-1DC6-62E4-9B0DE0B74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810" y="3429000"/>
            <a:ext cx="1807723" cy="143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2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2671482"/>
            <a:ext cx="10515600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</a:t>
            </a: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OpenDyslexicAlta" pitchFamily="2" charset="77"/>
              </a:rPr>
              <a:t>			</a:t>
            </a: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600 </a:t>
            </a:r>
            <a:r>
              <a:rPr lang="en-US" sz="2400" dirty="0">
                <a:latin typeface="OpenDyslexicAlta" pitchFamily="2" charset="77"/>
              </a:rPr>
              <a:t>− </a:t>
            </a:r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300 </a:t>
            </a:r>
            <a:r>
              <a:rPr lang="en-US" sz="2400" dirty="0">
                <a:latin typeface="OpenDyslexicAlta" pitchFamily="2" charset="77"/>
              </a:rPr>
              <a:t>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400" dirty="0">
              <a:latin typeface="OpenDyslexicAlta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A9F1EC-49B6-9B8E-F54F-8405001A8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38" y="3429000"/>
            <a:ext cx="1807723" cy="1439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1DC16-FD6E-CB98-3268-67DBF6DE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62" y="3429000"/>
            <a:ext cx="1807723" cy="1439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AFBE70-DC92-EFA3-8E23-5B793D35A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69" y="3429000"/>
            <a:ext cx="1807723" cy="14392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996233-C835-D5D2-E8A7-77CAFFA7F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79" y="3429000"/>
            <a:ext cx="1807723" cy="14392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942373-FC42-95E8-21A3-BCDCE2E84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903" y="3429000"/>
            <a:ext cx="1807723" cy="14392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09CF3D-91AE-1DC6-62E4-9B0DE0B74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810" y="3429000"/>
            <a:ext cx="1807723" cy="14392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F49BCD-A16E-965B-BEBE-F8F3540B86A5}"/>
              </a:ext>
            </a:extLst>
          </p:cNvPr>
          <p:cNvSpPr/>
          <p:nvPr/>
        </p:nvSpPr>
        <p:spPr>
          <a:xfrm rot="2166156">
            <a:off x="9691077" y="3266918"/>
            <a:ext cx="45719" cy="1763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1A777-580B-6DBF-A6A4-450E9BA28C97}"/>
              </a:ext>
            </a:extLst>
          </p:cNvPr>
          <p:cNvSpPr/>
          <p:nvPr/>
        </p:nvSpPr>
        <p:spPr>
          <a:xfrm rot="2166156">
            <a:off x="8248952" y="3260687"/>
            <a:ext cx="45719" cy="1763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F8282F-C264-5AE5-7514-4B7415CDF70D}"/>
              </a:ext>
            </a:extLst>
          </p:cNvPr>
          <p:cNvSpPr/>
          <p:nvPr/>
        </p:nvSpPr>
        <p:spPr>
          <a:xfrm rot="2166156">
            <a:off x="6792779" y="3273150"/>
            <a:ext cx="45719" cy="1763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6A60B-A35F-D073-9BEF-DDEC4FD7A040}"/>
              </a:ext>
            </a:extLst>
          </p:cNvPr>
          <p:cNvSpPr txBox="1"/>
          <p:nvPr/>
        </p:nvSpPr>
        <p:spPr>
          <a:xfrm>
            <a:off x="6755532" y="5342341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300401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2671482"/>
            <a:ext cx="10515600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</a:t>
            </a: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OpenDyslexicAlta" pitchFamily="2" charset="77"/>
              </a:rPr>
              <a:t>			</a:t>
            </a: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500 </a:t>
            </a:r>
            <a:r>
              <a:rPr lang="en-US" sz="2400" dirty="0">
                <a:latin typeface="OpenDyslexicAlta" pitchFamily="2" charset="77"/>
              </a:rPr>
              <a:t>− </a:t>
            </a:r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200 </a:t>
            </a:r>
            <a:r>
              <a:rPr lang="en-US" sz="2400" dirty="0">
                <a:latin typeface="OpenDyslexicAlta" pitchFamily="2" charset="77"/>
              </a:rPr>
              <a:t>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400" dirty="0">
              <a:latin typeface="OpenDyslexicAlta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A9F1EC-49B6-9B8E-F54F-8405001A8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107" y="3429000"/>
            <a:ext cx="1807723" cy="1439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1DC16-FD6E-CB98-3268-67DBF6DE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31" y="3429000"/>
            <a:ext cx="1807723" cy="1439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AFBE70-DC92-EFA3-8E23-5B793D35A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38" y="3429000"/>
            <a:ext cx="1807723" cy="14392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996233-C835-D5D2-E8A7-77CAFFA7F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48" y="3429000"/>
            <a:ext cx="1807723" cy="14392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942373-FC42-95E8-21A3-BCDCE2E84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72" y="3429000"/>
            <a:ext cx="1807723" cy="143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9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2671482"/>
            <a:ext cx="10515600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</a:t>
            </a: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OpenDyslexicAlta" pitchFamily="2" charset="77"/>
              </a:rPr>
              <a:t>			</a:t>
            </a: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500 </a:t>
            </a:r>
            <a:r>
              <a:rPr lang="en-US" sz="2400" dirty="0">
                <a:latin typeface="OpenDyslexicAlta" pitchFamily="2" charset="77"/>
              </a:rPr>
              <a:t>− </a:t>
            </a:r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200 </a:t>
            </a:r>
            <a:r>
              <a:rPr lang="en-US" sz="2400" dirty="0">
                <a:latin typeface="OpenDyslexicAlta" pitchFamily="2" charset="77"/>
              </a:rPr>
              <a:t>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400" dirty="0">
              <a:latin typeface="OpenDyslexicAlta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A9F1EC-49B6-9B8E-F54F-8405001A8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107" y="3429000"/>
            <a:ext cx="1807723" cy="1439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1DC16-FD6E-CB98-3268-67DBF6DE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31" y="3429000"/>
            <a:ext cx="1807723" cy="1439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AFBE70-DC92-EFA3-8E23-5B793D35A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38" y="3429000"/>
            <a:ext cx="1807723" cy="14392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996233-C835-D5D2-E8A7-77CAFFA7F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48" y="3429000"/>
            <a:ext cx="1807723" cy="14392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942373-FC42-95E8-21A3-BCDCE2E84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72" y="3429000"/>
            <a:ext cx="1807723" cy="14392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61A777-580B-6DBF-A6A4-450E9BA28C97}"/>
              </a:ext>
            </a:extLst>
          </p:cNvPr>
          <p:cNvSpPr/>
          <p:nvPr/>
        </p:nvSpPr>
        <p:spPr>
          <a:xfrm rot="2166156">
            <a:off x="8985221" y="3260687"/>
            <a:ext cx="45719" cy="1763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F8282F-C264-5AE5-7514-4B7415CDF70D}"/>
              </a:ext>
            </a:extLst>
          </p:cNvPr>
          <p:cNvSpPr/>
          <p:nvPr/>
        </p:nvSpPr>
        <p:spPr>
          <a:xfrm rot="2166156">
            <a:off x="7529048" y="3273150"/>
            <a:ext cx="45719" cy="1763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6A60B-A35F-D073-9BEF-DDEC4FD7A040}"/>
              </a:ext>
            </a:extLst>
          </p:cNvPr>
          <p:cNvSpPr txBox="1"/>
          <p:nvPr/>
        </p:nvSpPr>
        <p:spPr>
          <a:xfrm>
            <a:off x="6747517" y="5342341"/>
            <a:ext cx="79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024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2671482"/>
            <a:ext cx="10515600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</a:t>
            </a: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OpenDyslexicAlta" pitchFamily="2" charset="77"/>
              </a:rPr>
              <a:t>			</a:t>
            </a: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700 </a:t>
            </a:r>
            <a:r>
              <a:rPr lang="en-US" sz="2400" dirty="0">
                <a:latin typeface="OpenDyslexicAlta" pitchFamily="2" charset="77"/>
              </a:rPr>
              <a:t>− </a:t>
            </a:r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300 </a:t>
            </a:r>
            <a:r>
              <a:rPr lang="en-US" sz="2400" dirty="0">
                <a:latin typeface="OpenDyslexicAlta" pitchFamily="2" charset="77"/>
              </a:rPr>
              <a:t>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400" dirty="0">
              <a:latin typeface="OpenDyslexicAlta" pitchFamily="2" charset="77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E44D6A2-D1F7-EC87-FA91-85466E0B1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1807723" cy="14392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A9F1EC-49B6-9B8E-F54F-8405001A8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107" y="3429000"/>
            <a:ext cx="1807723" cy="1439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1DC16-FD6E-CB98-3268-67DBF6DE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31" y="3429000"/>
            <a:ext cx="1807723" cy="1439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AFBE70-DC92-EFA3-8E23-5B793D35A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38" y="3429000"/>
            <a:ext cx="1807723" cy="14392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996233-C835-D5D2-E8A7-77CAFFA7F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48" y="3429000"/>
            <a:ext cx="1807723" cy="14392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942373-FC42-95E8-21A3-BCDCE2E84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72" y="3429000"/>
            <a:ext cx="1807723" cy="14392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09CF3D-91AE-1DC6-62E4-9B0DE0B74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079" y="3429000"/>
            <a:ext cx="1807723" cy="143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7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 to apply my knowledge of number bonds within 10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equipment, pictorial and abstract representations when applying my knowledge of number bonds within 10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2671482"/>
            <a:ext cx="10515600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</a:t>
            </a: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OpenDyslexicAlta" pitchFamily="2" charset="77"/>
              </a:rPr>
              <a:t>			</a:t>
            </a: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endParaRPr lang="en-US" dirty="0">
              <a:latin typeface="OpenDyslexicAlta" pitchFamily="2" charset="77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700 </a:t>
            </a:r>
            <a:r>
              <a:rPr lang="en-US" sz="2400" dirty="0">
                <a:latin typeface="OpenDyslexicAlta" pitchFamily="2" charset="77"/>
              </a:rPr>
              <a:t>− </a:t>
            </a:r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300 </a:t>
            </a:r>
            <a:r>
              <a:rPr lang="en-US" sz="2400" dirty="0">
                <a:latin typeface="OpenDyslexicAlta" pitchFamily="2" charset="77"/>
              </a:rPr>
              <a:t>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400" dirty="0">
              <a:latin typeface="OpenDyslexicAlta" pitchFamily="2" charset="77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E44D6A2-D1F7-EC87-FA91-85466E0B1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1807723" cy="14392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A9F1EC-49B6-9B8E-F54F-8405001A8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107" y="3429000"/>
            <a:ext cx="1807723" cy="1439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1DC16-FD6E-CB98-3268-67DBF6DE9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31" y="3429000"/>
            <a:ext cx="1807723" cy="1439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AFBE70-DC92-EFA3-8E23-5B793D35A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38" y="3429000"/>
            <a:ext cx="1807723" cy="14392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996233-C835-D5D2-E8A7-77CAFFA7F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48" y="3429000"/>
            <a:ext cx="1807723" cy="14392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942373-FC42-95E8-21A3-BCDCE2E84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72" y="3429000"/>
            <a:ext cx="1807723" cy="14392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09CF3D-91AE-1DC6-62E4-9B0DE0B74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079" y="3429000"/>
            <a:ext cx="1807723" cy="14392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F49BCD-A16E-965B-BEBE-F8F3540B86A5}"/>
              </a:ext>
            </a:extLst>
          </p:cNvPr>
          <p:cNvSpPr/>
          <p:nvPr/>
        </p:nvSpPr>
        <p:spPr>
          <a:xfrm rot="2166156">
            <a:off x="10427346" y="3266918"/>
            <a:ext cx="45719" cy="1763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1A777-580B-6DBF-A6A4-450E9BA28C97}"/>
              </a:ext>
            </a:extLst>
          </p:cNvPr>
          <p:cNvSpPr/>
          <p:nvPr/>
        </p:nvSpPr>
        <p:spPr>
          <a:xfrm rot="2166156">
            <a:off x="8985221" y="3260687"/>
            <a:ext cx="45719" cy="1763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F8282F-C264-5AE5-7514-4B7415CDF70D}"/>
              </a:ext>
            </a:extLst>
          </p:cNvPr>
          <p:cNvSpPr/>
          <p:nvPr/>
        </p:nvSpPr>
        <p:spPr>
          <a:xfrm rot="2166156">
            <a:off x="7529048" y="3273150"/>
            <a:ext cx="45719" cy="1763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6A60B-A35F-D073-9BEF-DDEC4FD7A040}"/>
              </a:ext>
            </a:extLst>
          </p:cNvPr>
          <p:cNvSpPr txBox="1"/>
          <p:nvPr/>
        </p:nvSpPr>
        <p:spPr>
          <a:xfrm>
            <a:off x="6747517" y="5342341"/>
            <a:ext cx="79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8169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addition calculations.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3D4BE3-7295-1982-8C19-10214272BA7B}"/>
              </a:ext>
            </a:extLst>
          </p:cNvPr>
          <p:cNvSpPr/>
          <p:nvPr/>
        </p:nvSpPr>
        <p:spPr>
          <a:xfrm>
            <a:off x="838200" y="2671482"/>
            <a:ext cx="4945083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2 + 1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20 + 10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200 + 100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532E5-1F60-46FE-AEC5-A5DF2CF8EC38}"/>
              </a:ext>
            </a:extLst>
          </p:cNvPr>
          <p:cNvSpPr/>
          <p:nvPr/>
        </p:nvSpPr>
        <p:spPr>
          <a:xfrm>
            <a:off x="6408719" y="2671482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20 + 10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20 + 20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20 + 30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20 + 40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57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addition calculations.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3D4BE3-7295-1982-8C19-10214272BA7B}"/>
              </a:ext>
            </a:extLst>
          </p:cNvPr>
          <p:cNvSpPr/>
          <p:nvPr/>
        </p:nvSpPr>
        <p:spPr>
          <a:xfrm>
            <a:off x="838200" y="2671482"/>
            <a:ext cx="4945083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2 + 1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20 + 10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200 + 100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532E5-1F60-46FE-AEC5-A5DF2CF8EC38}"/>
              </a:ext>
            </a:extLst>
          </p:cNvPr>
          <p:cNvSpPr/>
          <p:nvPr/>
        </p:nvSpPr>
        <p:spPr>
          <a:xfrm>
            <a:off x="6408719" y="2671482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20 + 10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20 + 20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20 + 30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20 + 40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627E4-5EF9-FE0C-3F4D-81D2AF8962F3}"/>
              </a:ext>
            </a:extLst>
          </p:cNvPr>
          <p:cNvSpPr txBox="1"/>
          <p:nvPr/>
        </p:nvSpPr>
        <p:spPr>
          <a:xfrm>
            <a:off x="3797072" y="2980683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71E67-D60A-A82B-F76E-04C6E45D8E87}"/>
              </a:ext>
            </a:extLst>
          </p:cNvPr>
          <p:cNvSpPr txBox="1"/>
          <p:nvPr/>
        </p:nvSpPr>
        <p:spPr>
          <a:xfrm>
            <a:off x="3881389" y="4084499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7A0FC-F060-C64D-A196-03E7432BC1C4}"/>
              </a:ext>
            </a:extLst>
          </p:cNvPr>
          <p:cNvSpPr txBox="1"/>
          <p:nvPr/>
        </p:nvSpPr>
        <p:spPr>
          <a:xfrm>
            <a:off x="3980321" y="5188315"/>
            <a:ext cx="79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AF574-F7E0-5FD9-DDAF-2CA4C7AAD4A6}"/>
              </a:ext>
            </a:extLst>
          </p:cNvPr>
          <p:cNvSpPr txBox="1"/>
          <p:nvPr/>
        </p:nvSpPr>
        <p:spPr>
          <a:xfrm>
            <a:off x="9462644" y="306654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48B19-4318-60E7-622C-E47296C82823}"/>
              </a:ext>
            </a:extLst>
          </p:cNvPr>
          <p:cNvSpPr txBox="1"/>
          <p:nvPr/>
        </p:nvSpPr>
        <p:spPr>
          <a:xfrm>
            <a:off x="9443108" y="3805595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4FF5C-A004-DD6E-647F-8A0DE23C9D94}"/>
              </a:ext>
            </a:extLst>
          </p:cNvPr>
          <p:cNvSpPr txBox="1"/>
          <p:nvPr/>
        </p:nvSpPr>
        <p:spPr>
          <a:xfrm>
            <a:off x="9451924" y="4536328"/>
            <a:ext cx="57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2D96C-8D53-E6C2-B219-01987026B98C}"/>
              </a:ext>
            </a:extLst>
          </p:cNvPr>
          <p:cNvSpPr txBox="1"/>
          <p:nvPr/>
        </p:nvSpPr>
        <p:spPr>
          <a:xfrm>
            <a:off x="9450702" y="5263652"/>
            <a:ext cx="58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970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addition calculations.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3D4BE3-7295-1982-8C19-10214272BA7B}"/>
              </a:ext>
            </a:extLst>
          </p:cNvPr>
          <p:cNvSpPr/>
          <p:nvPr/>
        </p:nvSpPr>
        <p:spPr>
          <a:xfrm>
            <a:off x="838200" y="2671482"/>
            <a:ext cx="4945083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1 + 6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10 + 60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100 + 600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532E5-1F60-46FE-AEC5-A5DF2CF8EC38}"/>
              </a:ext>
            </a:extLst>
          </p:cNvPr>
          <p:cNvSpPr/>
          <p:nvPr/>
        </p:nvSpPr>
        <p:spPr>
          <a:xfrm>
            <a:off x="6408719" y="2671482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60 + 10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60 + 20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60 + 30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60 + 40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31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addition calculations.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3D4BE3-7295-1982-8C19-10214272BA7B}"/>
              </a:ext>
            </a:extLst>
          </p:cNvPr>
          <p:cNvSpPr/>
          <p:nvPr/>
        </p:nvSpPr>
        <p:spPr>
          <a:xfrm>
            <a:off x="838200" y="2671482"/>
            <a:ext cx="4945083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1 + 6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10 + 60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100 + 600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532E5-1F60-46FE-AEC5-A5DF2CF8EC38}"/>
              </a:ext>
            </a:extLst>
          </p:cNvPr>
          <p:cNvSpPr/>
          <p:nvPr/>
        </p:nvSpPr>
        <p:spPr>
          <a:xfrm>
            <a:off x="6408719" y="2671482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60 + 10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60 + 20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60 + 30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60 + 40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627E4-5EF9-FE0C-3F4D-81D2AF8962F3}"/>
              </a:ext>
            </a:extLst>
          </p:cNvPr>
          <p:cNvSpPr txBox="1"/>
          <p:nvPr/>
        </p:nvSpPr>
        <p:spPr>
          <a:xfrm>
            <a:off x="3799476" y="2980683"/>
            <a:ext cx="37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71E67-D60A-A82B-F76E-04C6E45D8E87}"/>
              </a:ext>
            </a:extLst>
          </p:cNvPr>
          <p:cNvSpPr txBox="1"/>
          <p:nvPr/>
        </p:nvSpPr>
        <p:spPr>
          <a:xfrm>
            <a:off x="3881389" y="4084499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7A0FC-F060-C64D-A196-03E7432BC1C4}"/>
              </a:ext>
            </a:extLst>
          </p:cNvPr>
          <p:cNvSpPr txBox="1"/>
          <p:nvPr/>
        </p:nvSpPr>
        <p:spPr>
          <a:xfrm>
            <a:off x="3980321" y="5188315"/>
            <a:ext cx="79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AF574-F7E0-5FD9-DDAF-2CA4C7AAD4A6}"/>
              </a:ext>
            </a:extLst>
          </p:cNvPr>
          <p:cNvSpPr txBox="1"/>
          <p:nvPr/>
        </p:nvSpPr>
        <p:spPr>
          <a:xfrm>
            <a:off x="9465048" y="3066549"/>
            <a:ext cx="572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48B19-4318-60E7-622C-E47296C82823}"/>
              </a:ext>
            </a:extLst>
          </p:cNvPr>
          <p:cNvSpPr txBox="1"/>
          <p:nvPr/>
        </p:nvSpPr>
        <p:spPr>
          <a:xfrm>
            <a:off x="9444711" y="380559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4FF5C-A004-DD6E-647F-8A0DE23C9D94}"/>
              </a:ext>
            </a:extLst>
          </p:cNvPr>
          <p:cNvSpPr txBox="1"/>
          <p:nvPr/>
        </p:nvSpPr>
        <p:spPr>
          <a:xfrm>
            <a:off x="9447115" y="4536328"/>
            <a:ext cx="58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2D96C-8D53-E6C2-B219-01987026B98C}"/>
              </a:ext>
            </a:extLst>
          </p:cNvPr>
          <p:cNvSpPr txBox="1"/>
          <p:nvPr/>
        </p:nvSpPr>
        <p:spPr>
          <a:xfrm>
            <a:off x="9360934" y="5263652"/>
            <a:ext cx="76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425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addition calculations.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3D4BE3-7295-1982-8C19-10214272BA7B}"/>
              </a:ext>
            </a:extLst>
          </p:cNvPr>
          <p:cNvSpPr/>
          <p:nvPr/>
        </p:nvSpPr>
        <p:spPr>
          <a:xfrm>
            <a:off x="838200" y="2671482"/>
            <a:ext cx="4945083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4 + 2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 + 20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400 + 200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532E5-1F60-46FE-AEC5-A5DF2CF8EC38}"/>
              </a:ext>
            </a:extLst>
          </p:cNvPr>
          <p:cNvSpPr/>
          <p:nvPr/>
        </p:nvSpPr>
        <p:spPr>
          <a:xfrm>
            <a:off x="6408719" y="2671482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50 + 10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+ 20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+ 30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+ 40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+ 50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</p:txBody>
      </p:sp>
    </p:spTree>
    <p:extLst>
      <p:ext uri="{BB962C8B-B14F-4D97-AF65-F5344CB8AC3E}">
        <p14:creationId xmlns:p14="http://schemas.microsoft.com/office/powerpoint/2010/main" val="1067431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addition calculations.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3D4BE3-7295-1982-8C19-10214272BA7B}"/>
              </a:ext>
            </a:extLst>
          </p:cNvPr>
          <p:cNvSpPr/>
          <p:nvPr/>
        </p:nvSpPr>
        <p:spPr>
          <a:xfrm>
            <a:off x="838200" y="2671482"/>
            <a:ext cx="4945083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4 + 2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 + 20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400 + 200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532E5-1F60-46FE-AEC5-A5DF2CF8EC38}"/>
              </a:ext>
            </a:extLst>
          </p:cNvPr>
          <p:cNvSpPr/>
          <p:nvPr/>
        </p:nvSpPr>
        <p:spPr>
          <a:xfrm>
            <a:off x="6408719" y="2671482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50 + 10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+ 20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+ 30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+ 40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+ 50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627E4-5EF9-FE0C-3F4D-81D2AF8962F3}"/>
              </a:ext>
            </a:extLst>
          </p:cNvPr>
          <p:cNvSpPr txBox="1"/>
          <p:nvPr/>
        </p:nvSpPr>
        <p:spPr>
          <a:xfrm>
            <a:off x="3793064" y="2980683"/>
            <a:ext cx="385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71E67-D60A-A82B-F76E-04C6E45D8E87}"/>
              </a:ext>
            </a:extLst>
          </p:cNvPr>
          <p:cNvSpPr txBox="1"/>
          <p:nvPr/>
        </p:nvSpPr>
        <p:spPr>
          <a:xfrm>
            <a:off x="3885396" y="4084499"/>
            <a:ext cx="58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7A0FC-F060-C64D-A196-03E7432BC1C4}"/>
              </a:ext>
            </a:extLst>
          </p:cNvPr>
          <p:cNvSpPr txBox="1"/>
          <p:nvPr/>
        </p:nvSpPr>
        <p:spPr>
          <a:xfrm>
            <a:off x="3984328" y="5188315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9647E-937E-9D5C-A1A4-D6B2F875538F}"/>
              </a:ext>
            </a:extLst>
          </p:cNvPr>
          <p:cNvSpPr txBox="1"/>
          <p:nvPr/>
        </p:nvSpPr>
        <p:spPr>
          <a:xfrm>
            <a:off x="9458637" y="2902683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AF574-F7E0-5FD9-DDAF-2CA4C7AAD4A6}"/>
              </a:ext>
            </a:extLst>
          </p:cNvPr>
          <p:cNvSpPr txBox="1"/>
          <p:nvPr/>
        </p:nvSpPr>
        <p:spPr>
          <a:xfrm>
            <a:off x="9465048" y="3632493"/>
            <a:ext cx="572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48B19-4318-60E7-622C-E47296C82823}"/>
              </a:ext>
            </a:extLst>
          </p:cNvPr>
          <p:cNvSpPr txBox="1"/>
          <p:nvPr/>
        </p:nvSpPr>
        <p:spPr>
          <a:xfrm>
            <a:off x="9444711" y="4371539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4FF5C-A004-DD6E-647F-8A0DE23C9D94}"/>
              </a:ext>
            </a:extLst>
          </p:cNvPr>
          <p:cNvSpPr txBox="1"/>
          <p:nvPr/>
        </p:nvSpPr>
        <p:spPr>
          <a:xfrm>
            <a:off x="9447115" y="5102272"/>
            <a:ext cx="58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2D96C-8D53-E6C2-B219-01987026B98C}"/>
              </a:ext>
            </a:extLst>
          </p:cNvPr>
          <p:cNvSpPr txBox="1"/>
          <p:nvPr/>
        </p:nvSpPr>
        <p:spPr>
          <a:xfrm>
            <a:off x="9360934" y="5829596"/>
            <a:ext cx="76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1104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subtraction calculations.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3D4BE3-7295-1982-8C19-10214272BA7B}"/>
              </a:ext>
            </a:extLst>
          </p:cNvPr>
          <p:cNvSpPr/>
          <p:nvPr/>
        </p:nvSpPr>
        <p:spPr>
          <a:xfrm>
            <a:off x="838200" y="2671482"/>
            <a:ext cx="4945083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4 − 2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40 − 20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400 − 200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532E5-1F60-46FE-AEC5-A5DF2CF8EC38}"/>
              </a:ext>
            </a:extLst>
          </p:cNvPr>
          <p:cNvSpPr/>
          <p:nvPr/>
        </p:nvSpPr>
        <p:spPr>
          <a:xfrm>
            <a:off x="6408719" y="2671482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40 − 40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40 − 30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40 − 20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40 − 10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40 − 0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</p:txBody>
      </p:sp>
    </p:spTree>
    <p:extLst>
      <p:ext uri="{BB962C8B-B14F-4D97-AF65-F5344CB8AC3E}">
        <p14:creationId xmlns:p14="http://schemas.microsoft.com/office/powerpoint/2010/main" val="410940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subtraction calculations.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3D4BE3-7295-1982-8C19-10214272BA7B}"/>
              </a:ext>
            </a:extLst>
          </p:cNvPr>
          <p:cNvSpPr/>
          <p:nvPr/>
        </p:nvSpPr>
        <p:spPr>
          <a:xfrm>
            <a:off x="838200" y="2671482"/>
            <a:ext cx="4945083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4 − 2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40 − 20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400 − 200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532E5-1F60-46FE-AEC5-A5DF2CF8EC38}"/>
              </a:ext>
            </a:extLst>
          </p:cNvPr>
          <p:cNvSpPr/>
          <p:nvPr/>
        </p:nvSpPr>
        <p:spPr>
          <a:xfrm>
            <a:off x="6408719" y="2671482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40 − 40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40 − 30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40 − 20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40 − 10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40 − 0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627E4-5EF9-FE0C-3F4D-81D2AF8962F3}"/>
              </a:ext>
            </a:extLst>
          </p:cNvPr>
          <p:cNvSpPr txBox="1"/>
          <p:nvPr/>
        </p:nvSpPr>
        <p:spPr>
          <a:xfrm>
            <a:off x="3793064" y="2980683"/>
            <a:ext cx="385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71E67-D60A-A82B-F76E-04C6E45D8E87}"/>
              </a:ext>
            </a:extLst>
          </p:cNvPr>
          <p:cNvSpPr txBox="1"/>
          <p:nvPr/>
        </p:nvSpPr>
        <p:spPr>
          <a:xfrm>
            <a:off x="3891809" y="4084499"/>
            <a:ext cx="572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7A0FC-F060-C64D-A196-03E7432BC1C4}"/>
              </a:ext>
            </a:extLst>
          </p:cNvPr>
          <p:cNvSpPr txBox="1"/>
          <p:nvPr/>
        </p:nvSpPr>
        <p:spPr>
          <a:xfrm>
            <a:off x="3990740" y="518831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9647E-937E-9D5C-A1A4-D6B2F875538F}"/>
              </a:ext>
            </a:extLst>
          </p:cNvPr>
          <p:cNvSpPr txBox="1"/>
          <p:nvPr/>
        </p:nvSpPr>
        <p:spPr>
          <a:xfrm>
            <a:off x="9558824" y="2902683"/>
            <a:ext cx="385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AF574-F7E0-5FD9-DDAF-2CA4C7AAD4A6}"/>
              </a:ext>
            </a:extLst>
          </p:cNvPr>
          <p:cNvSpPr txBox="1"/>
          <p:nvPr/>
        </p:nvSpPr>
        <p:spPr>
          <a:xfrm>
            <a:off x="9469056" y="3632493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48B19-4318-60E7-622C-E47296C82823}"/>
              </a:ext>
            </a:extLst>
          </p:cNvPr>
          <p:cNvSpPr txBox="1"/>
          <p:nvPr/>
        </p:nvSpPr>
        <p:spPr>
          <a:xfrm>
            <a:off x="9453527" y="4371539"/>
            <a:ext cx="572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4FF5C-A004-DD6E-647F-8A0DE23C9D94}"/>
              </a:ext>
            </a:extLst>
          </p:cNvPr>
          <p:cNvSpPr txBox="1"/>
          <p:nvPr/>
        </p:nvSpPr>
        <p:spPr>
          <a:xfrm>
            <a:off x="9451123" y="510227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2D96C-8D53-E6C2-B219-01987026B98C}"/>
              </a:ext>
            </a:extLst>
          </p:cNvPr>
          <p:cNvSpPr txBox="1"/>
          <p:nvPr/>
        </p:nvSpPr>
        <p:spPr>
          <a:xfrm>
            <a:off x="9346336" y="582959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5034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subtraction calculations.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3D4BE3-7295-1982-8C19-10214272BA7B}"/>
              </a:ext>
            </a:extLst>
          </p:cNvPr>
          <p:cNvSpPr/>
          <p:nvPr/>
        </p:nvSpPr>
        <p:spPr>
          <a:xfrm>
            <a:off x="838200" y="2671482"/>
            <a:ext cx="4945083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6 − 3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60 − 30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600 − 300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532E5-1F60-46FE-AEC5-A5DF2CF8EC38}"/>
              </a:ext>
            </a:extLst>
          </p:cNvPr>
          <p:cNvSpPr/>
          <p:nvPr/>
        </p:nvSpPr>
        <p:spPr>
          <a:xfrm>
            <a:off x="6408719" y="2671482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50 − 40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50 − 30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50 − 20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50 − 10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50 − 0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</p:txBody>
      </p:sp>
    </p:spTree>
    <p:extLst>
      <p:ext uri="{BB962C8B-B14F-4D97-AF65-F5344CB8AC3E}">
        <p14:creationId xmlns:p14="http://schemas.microsoft.com/office/powerpoint/2010/main" val="114929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6FBA051-EBAA-4DCC-AF70-C461C8272C53}"/>
              </a:ext>
            </a:extLst>
          </p:cNvPr>
          <p:cNvSpPr/>
          <p:nvPr/>
        </p:nvSpPr>
        <p:spPr>
          <a:xfrm>
            <a:off x="1207008" y="3018273"/>
            <a:ext cx="4559808" cy="201480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OpenDyslexicAlta" pitchFamily="2" charset="77"/>
              </a:rPr>
              <a:t> +               =</a:t>
            </a:r>
            <a:br>
              <a:rPr lang="en-US" dirty="0">
                <a:latin typeface="OpenDyslexicAlta" pitchFamily="2" charset="77"/>
              </a:rPr>
            </a:br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 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1C3D6E-69BE-AD86-31F8-9CA8155DFC93}"/>
              </a:ext>
            </a:extLst>
          </p:cNvPr>
          <p:cNvSpPr/>
          <p:nvPr/>
        </p:nvSpPr>
        <p:spPr>
          <a:xfrm>
            <a:off x="6425184" y="3018273"/>
            <a:ext cx="4559808" cy="201480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OpenDyslexicAlta" pitchFamily="2" charset="77"/>
              </a:rPr>
              <a:t>     +               =</a:t>
            </a: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 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3476D-9A7A-225D-98C3-AB8EB1309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84" y="3286845"/>
            <a:ext cx="1307256" cy="981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87FCC6-1FD4-BC4E-A684-A9BE5E49A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84" y="3439245"/>
            <a:ext cx="1307256" cy="9815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DF2587-BD9C-404E-591A-81EFE3371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84" y="3591645"/>
            <a:ext cx="1307256" cy="9815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B35027-94E8-F937-24CB-D3524875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84" y="3744045"/>
            <a:ext cx="1307256" cy="9815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F70CD8-00E7-FD86-54AC-6684DB265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92" y="3155038"/>
            <a:ext cx="1307256" cy="9815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E4C3FC-DE52-5718-E13E-996C7CC8C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192" y="3307438"/>
            <a:ext cx="1307256" cy="981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E030B4-4DE7-B4BB-D995-7FC4F7F5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592" y="3459838"/>
            <a:ext cx="1307256" cy="9815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1DD84D-D2D9-9E27-6107-463249693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049" y="3085734"/>
            <a:ext cx="494814" cy="5116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4EC9D7-1BDB-ECF9-507A-15DDC5BB4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602" y="3085734"/>
            <a:ext cx="494814" cy="5116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204446F-5568-C7D9-93E4-F641E7002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049" y="3909632"/>
            <a:ext cx="494814" cy="5116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A958E9-2C1E-D802-FF6E-591946CDB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602" y="3909632"/>
            <a:ext cx="494814" cy="5116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9D172C8-3D23-3C47-5B8B-EFA99A2CF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662" y="3488837"/>
            <a:ext cx="494814" cy="5116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14DC85-A72B-AC01-F388-C60AF562C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518" y="3772621"/>
            <a:ext cx="494814" cy="5116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4FE706D-F799-0491-19C4-CA60A245E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8" y="3351826"/>
            <a:ext cx="494814" cy="5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subtraction calculations.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3D4BE3-7295-1982-8C19-10214272BA7B}"/>
              </a:ext>
            </a:extLst>
          </p:cNvPr>
          <p:cNvSpPr/>
          <p:nvPr/>
        </p:nvSpPr>
        <p:spPr>
          <a:xfrm>
            <a:off x="838200" y="2671482"/>
            <a:ext cx="4945083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6 − 3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60 − 30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600 − 300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532E5-1F60-46FE-AEC5-A5DF2CF8EC38}"/>
              </a:ext>
            </a:extLst>
          </p:cNvPr>
          <p:cNvSpPr/>
          <p:nvPr/>
        </p:nvSpPr>
        <p:spPr>
          <a:xfrm>
            <a:off x="6408719" y="2671482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50 − 40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50 − 30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50 − 20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50 − 10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50 − 0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627E4-5EF9-FE0C-3F4D-81D2AF8962F3}"/>
              </a:ext>
            </a:extLst>
          </p:cNvPr>
          <p:cNvSpPr txBox="1"/>
          <p:nvPr/>
        </p:nvSpPr>
        <p:spPr>
          <a:xfrm>
            <a:off x="3793064" y="2980683"/>
            <a:ext cx="385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71E67-D60A-A82B-F76E-04C6E45D8E87}"/>
              </a:ext>
            </a:extLst>
          </p:cNvPr>
          <p:cNvSpPr txBox="1"/>
          <p:nvPr/>
        </p:nvSpPr>
        <p:spPr>
          <a:xfrm>
            <a:off x="3889405" y="408449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7A0FC-F060-C64D-A196-03E7432BC1C4}"/>
              </a:ext>
            </a:extLst>
          </p:cNvPr>
          <p:cNvSpPr txBox="1"/>
          <p:nvPr/>
        </p:nvSpPr>
        <p:spPr>
          <a:xfrm>
            <a:off x="3988336" y="5188315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9647E-937E-9D5C-A1A4-D6B2F875538F}"/>
              </a:ext>
            </a:extLst>
          </p:cNvPr>
          <p:cNvSpPr txBox="1"/>
          <p:nvPr/>
        </p:nvSpPr>
        <p:spPr>
          <a:xfrm>
            <a:off x="9469056" y="2902683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AF574-F7E0-5FD9-DDAF-2CA4C7AAD4A6}"/>
              </a:ext>
            </a:extLst>
          </p:cNvPr>
          <p:cNvSpPr txBox="1"/>
          <p:nvPr/>
        </p:nvSpPr>
        <p:spPr>
          <a:xfrm>
            <a:off x="9465048" y="3632493"/>
            <a:ext cx="572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48B19-4318-60E7-622C-E47296C82823}"/>
              </a:ext>
            </a:extLst>
          </p:cNvPr>
          <p:cNvSpPr txBox="1"/>
          <p:nvPr/>
        </p:nvSpPr>
        <p:spPr>
          <a:xfrm>
            <a:off x="9451123" y="437153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4FF5C-A004-DD6E-647F-8A0DE23C9D94}"/>
              </a:ext>
            </a:extLst>
          </p:cNvPr>
          <p:cNvSpPr txBox="1"/>
          <p:nvPr/>
        </p:nvSpPr>
        <p:spPr>
          <a:xfrm>
            <a:off x="9443108" y="5102272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2D96C-8D53-E6C2-B219-01987026B98C}"/>
              </a:ext>
            </a:extLst>
          </p:cNvPr>
          <p:cNvSpPr txBox="1"/>
          <p:nvPr/>
        </p:nvSpPr>
        <p:spPr>
          <a:xfrm>
            <a:off x="9355153" y="5829596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7484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subtraction calculations.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3D4BE3-7295-1982-8C19-10214272BA7B}"/>
              </a:ext>
            </a:extLst>
          </p:cNvPr>
          <p:cNvSpPr/>
          <p:nvPr/>
        </p:nvSpPr>
        <p:spPr>
          <a:xfrm>
            <a:off x="838200" y="2671482"/>
            <a:ext cx="4945083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9 − 4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90 − 40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900 − 400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532E5-1F60-46FE-AEC5-A5DF2CF8EC38}"/>
              </a:ext>
            </a:extLst>
          </p:cNvPr>
          <p:cNvSpPr/>
          <p:nvPr/>
        </p:nvSpPr>
        <p:spPr>
          <a:xfrm>
            <a:off x="6408719" y="2671482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70 − 40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70 − 30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70 − 20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70 − 10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70 − 0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</p:txBody>
      </p:sp>
    </p:spTree>
    <p:extLst>
      <p:ext uri="{BB962C8B-B14F-4D97-AF65-F5344CB8AC3E}">
        <p14:creationId xmlns:p14="http://schemas.microsoft.com/office/powerpoint/2010/main" val="59886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subtraction calculations.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3D4BE3-7295-1982-8C19-10214272BA7B}"/>
              </a:ext>
            </a:extLst>
          </p:cNvPr>
          <p:cNvSpPr/>
          <p:nvPr/>
        </p:nvSpPr>
        <p:spPr>
          <a:xfrm>
            <a:off x="838200" y="2671482"/>
            <a:ext cx="4945083" cy="339156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9 − 4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90 − 40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endParaRPr lang="en-US" sz="2400" dirty="0">
              <a:latin typeface="OpenDyslexicAlta" pitchFamily="2" charset="77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900 − 400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F532E5-1F60-46FE-AEC5-A5DF2CF8EC38}"/>
              </a:ext>
            </a:extLst>
          </p:cNvPr>
          <p:cNvSpPr/>
          <p:nvPr/>
        </p:nvSpPr>
        <p:spPr>
          <a:xfrm>
            <a:off x="6408719" y="2671482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Alta" pitchFamily="2" charset="77"/>
              </a:rPr>
              <a:t>70 − 40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70 − 30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70 − 20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70 − 10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OpenDyslexicAlta" pitchFamily="2" charset="77"/>
              </a:rPr>
              <a:t>70 − 0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627E4-5EF9-FE0C-3F4D-81D2AF8962F3}"/>
              </a:ext>
            </a:extLst>
          </p:cNvPr>
          <p:cNvSpPr txBox="1"/>
          <p:nvPr/>
        </p:nvSpPr>
        <p:spPr>
          <a:xfrm>
            <a:off x="3793064" y="2980683"/>
            <a:ext cx="385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71E67-D60A-A82B-F76E-04C6E45D8E87}"/>
              </a:ext>
            </a:extLst>
          </p:cNvPr>
          <p:cNvSpPr txBox="1"/>
          <p:nvPr/>
        </p:nvSpPr>
        <p:spPr>
          <a:xfrm>
            <a:off x="3890206" y="4084499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7A0FC-F060-C64D-A196-03E7432BC1C4}"/>
              </a:ext>
            </a:extLst>
          </p:cNvPr>
          <p:cNvSpPr txBox="1"/>
          <p:nvPr/>
        </p:nvSpPr>
        <p:spPr>
          <a:xfrm>
            <a:off x="3989137" y="5188315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9647E-937E-9D5C-A1A4-D6B2F875538F}"/>
              </a:ext>
            </a:extLst>
          </p:cNvPr>
          <p:cNvSpPr txBox="1"/>
          <p:nvPr/>
        </p:nvSpPr>
        <p:spPr>
          <a:xfrm>
            <a:off x="9462644" y="290268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AF574-F7E0-5FD9-DDAF-2CA4C7AAD4A6}"/>
              </a:ext>
            </a:extLst>
          </p:cNvPr>
          <p:cNvSpPr txBox="1"/>
          <p:nvPr/>
        </p:nvSpPr>
        <p:spPr>
          <a:xfrm>
            <a:off x="9454629" y="3632493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48B19-4318-60E7-622C-E47296C82823}"/>
              </a:ext>
            </a:extLst>
          </p:cNvPr>
          <p:cNvSpPr txBox="1"/>
          <p:nvPr/>
        </p:nvSpPr>
        <p:spPr>
          <a:xfrm>
            <a:off x="9451924" y="4371539"/>
            <a:ext cx="57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4FF5C-A004-DD6E-647F-8A0DE23C9D94}"/>
              </a:ext>
            </a:extLst>
          </p:cNvPr>
          <p:cNvSpPr txBox="1"/>
          <p:nvPr/>
        </p:nvSpPr>
        <p:spPr>
          <a:xfrm>
            <a:off x="9447115" y="5102272"/>
            <a:ext cx="58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2D96C-8D53-E6C2-B219-01987026B98C}"/>
              </a:ext>
            </a:extLst>
          </p:cNvPr>
          <p:cNvSpPr txBox="1"/>
          <p:nvPr/>
        </p:nvSpPr>
        <p:spPr>
          <a:xfrm>
            <a:off x="9356755" y="5829596"/>
            <a:ext cx="572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628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has 400 paper straws. </a:t>
            </a:r>
            <a:br>
              <a:rPr lang="en-GB" sz="2200" dirty="0"/>
            </a:br>
            <a:r>
              <a:rPr lang="en-GB" sz="2200" dirty="0"/>
              <a:t>She buys 3 more tubs of paper straws. </a:t>
            </a:r>
            <a:br>
              <a:rPr lang="en-GB" sz="2200" dirty="0"/>
            </a:br>
            <a:r>
              <a:rPr lang="en-GB" sz="2200" dirty="0"/>
              <a:t>How many paper straws does she have now?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C713F3-3ABC-2913-4A0A-B56BC5820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28" y="1515659"/>
            <a:ext cx="1066800" cy="1536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B1CCE8-7026-EC75-08DC-4C4A4C172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149" y="1515659"/>
            <a:ext cx="1066800" cy="153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B854BE-8072-5181-DBD6-279CBBC93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949" y="1515659"/>
            <a:ext cx="1066800" cy="1536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8985A4-3463-C10C-7A9A-E4415B9CF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4749" y="1515659"/>
            <a:ext cx="1066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3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has 400 paper straws. </a:t>
            </a:r>
            <a:br>
              <a:rPr lang="en-GB" sz="2200" dirty="0"/>
            </a:br>
            <a:r>
              <a:rPr lang="en-GB" sz="2200" dirty="0"/>
              <a:t>She buys 3 more tubs of paper straws. </a:t>
            </a:r>
            <a:br>
              <a:rPr lang="en-GB" sz="2200" dirty="0"/>
            </a:br>
            <a:r>
              <a:rPr lang="en-GB" sz="2200" dirty="0"/>
              <a:t>How many paper straws does she have now?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400 + 300 = 700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Yasmin now has 700 straws. </a:t>
            </a:r>
            <a:r>
              <a:rPr lang="en-GB" sz="2200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C713F3-3ABC-2913-4A0A-B56BC5820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28" y="1515659"/>
            <a:ext cx="1066800" cy="1536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B1CCE8-7026-EC75-08DC-4C4A4C172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149" y="1515659"/>
            <a:ext cx="1066800" cy="153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B854BE-8072-5181-DBD6-279CBBC93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949" y="1515659"/>
            <a:ext cx="1066800" cy="1536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8985A4-3463-C10C-7A9A-E4415B9CF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4749" y="1515659"/>
            <a:ext cx="1066800" cy="153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4367C4-7712-532D-C4C8-D2067CDA7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128" y="3434543"/>
            <a:ext cx="1066800" cy="153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356285-C65E-5465-9BF1-B52EC4D9E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549" y="3434543"/>
            <a:ext cx="1066800" cy="153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3368B7-8746-0F67-DC9F-A7357F378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1349" y="3434543"/>
            <a:ext cx="1066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2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has 200 paper straws. </a:t>
            </a:r>
            <a:br>
              <a:rPr lang="en-GB" sz="2200" dirty="0"/>
            </a:br>
            <a:r>
              <a:rPr lang="en-GB" sz="2200" dirty="0"/>
              <a:t>She buys 1 more tub of paper straws. </a:t>
            </a:r>
            <a:br>
              <a:rPr lang="en-GB" sz="2200" dirty="0"/>
            </a:br>
            <a:r>
              <a:rPr lang="en-GB" sz="2200" dirty="0"/>
              <a:t>How many paper straws does she have now?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C713F3-3ABC-2913-4A0A-B56BC5820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28" y="1515659"/>
            <a:ext cx="1066800" cy="1536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B1CCE8-7026-EC75-08DC-4C4A4C172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149" y="1515659"/>
            <a:ext cx="1066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3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has 200 paper straws. </a:t>
            </a:r>
            <a:br>
              <a:rPr lang="en-GB" sz="2200" dirty="0"/>
            </a:br>
            <a:r>
              <a:rPr lang="en-GB" sz="2200" dirty="0"/>
              <a:t>She buys 1 more tub of paper straws. </a:t>
            </a:r>
            <a:br>
              <a:rPr lang="en-GB" sz="2200" dirty="0"/>
            </a:br>
            <a:r>
              <a:rPr lang="en-GB" sz="2200" dirty="0"/>
              <a:t>How many paper straws does she have now?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200 + 100 = 300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Yasmin now </a:t>
            </a:r>
            <a:r>
              <a:rPr lang="en-GB" sz="2200">
                <a:solidFill>
                  <a:srgbClr val="FF3860"/>
                </a:solidFill>
              </a:rPr>
              <a:t>has 300 </a:t>
            </a:r>
            <a:r>
              <a:rPr lang="en-GB" sz="2200" dirty="0">
                <a:solidFill>
                  <a:srgbClr val="FF3860"/>
                </a:solidFill>
              </a:rPr>
              <a:t>straws. </a:t>
            </a:r>
            <a:r>
              <a:rPr lang="en-GB" sz="2200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C713F3-3ABC-2913-4A0A-B56BC5820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28" y="1515659"/>
            <a:ext cx="1066800" cy="1536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B1CCE8-7026-EC75-08DC-4C4A4C172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149" y="1515659"/>
            <a:ext cx="1066800" cy="1536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3367D-6CBA-9260-7E4B-761A00D7E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412" y="3429000"/>
            <a:ext cx="1066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38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has 300 paper straws. </a:t>
            </a:r>
            <a:br>
              <a:rPr lang="en-GB" sz="2200" dirty="0"/>
            </a:br>
            <a:r>
              <a:rPr lang="en-GB" sz="2200" dirty="0"/>
              <a:t>She buys 2 more tubs of paper straws. </a:t>
            </a:r>
            <a:br>
              <a:rPr lang="en-GB" sz="2200" dirty="0"/>
            </a:br>
            <a:r>
              <a:rPr lang="en-GB" sz="2200" dirty="0"/>
              <a:t>How many paper straws does she have now?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C713F3-3ABC-2913-4A0A-B56BC5820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28" y="1515659"/>
            <a:ext cx="1066800" cy="1536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B1CCE8-7026-EC75-08DC-4C4A4C172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149" y="1515659"/>
            <a:ext cx="1066800" cy="153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B854BE-8072-5181-DBD6-279CBBC93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949" y="1515659"/>
            <a:ext cx="1066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13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has 300 paper straws. </a:t>
            </a:r>
            <a:br>
              <a:rPr lang="en-GB" sz="2200" dirty="0"/>
            </a:br>
            <a:r>
              <a:rPr lang="en-GB" sz="2200" dirty="0"/>
              <a:t>She buys 2 more tubs of paper straws. </a:t>
            </a:r>
            <a:br>
              <a:rPr lang="en-GB" sz="2200" dirty="0"/>
            </a:br>
            <a:r>
              <a:rPr lang="en-GB" sz="2200" dirty="0"/>
              <a:t>How many paper straws does she have now?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300 + 200 = 500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Yasmin now has 500 straws. </a:t>
            </a:r>
            <a:r>
              <a:rPr lang="en-GB" sz="2200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C713F3-3ABC-2913-4A0A-B56BC5820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28" y="1515659"/>
            <a:ext cx="1066800" cy="1536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B1CCE8-7026-EC75-08DC-4C4A4C172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149" y="1515659"/>
            <a:ext cx="1066800" cy="153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B854BE-8072-5181-DBD6-279CBBC93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949" y="1515659"/>
            <a:ext cx="1066800" cy="1536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7ACDF-0FB6-572C-7269-55C2993E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149" y="3429000"/>
            <a:ext cx="1066800" cy="153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689AB-A1CC-864D-5130-E7B5768A7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949" y="3429000"/>
            <a:ext cx="1066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29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has 500 paper straws. </a:t>
            </a:r>
            <a:br>
              <a:rPr lang="en-GB" sz="2200" dirty="0"/>
            </a:br>
            <a:r>
              <a:rPr lang="en-GB" sz="2200" dirty="0"/>
              <a:t>She buys 4 more tubs of paper straws. </a:t>
            </a:r>
            <a:br>
              <a:rPr lang="en-GB" sz="2200" dirty="0"/>
            </a:br>
            <a:r>
              <a:rPr lang="en-GB" sz="2200" dirty="0"/>
              <a:t>How many paper straws does she have now?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AD51FF-1791-E596-CE78-EB0D9CD4A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28" y="1515659"/>
            <a:ext cx="1066800" cy="1536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C713F3-3ABC-2913-4A0A-B56BC5820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728" y="1515659"/>
            <a:ext cx="1066800" cy="1536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B1CCE8-7026-EC75-08DC-4C4A4C172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149" y="1515659"/>
            <a:ext cx="1066800" cy="153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B854BE-8072-5181-DBD6-279CBBC93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7949" y="1515659"/>
            <a:ext cx="1066800" cy="1536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99AEB6-0443-1391-D5A4-60A5D73B1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4749" y="1515659"/>
            <a:ext cx="1066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7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sums are the same; however, the addends are different in each number sentence. So, they represent different number bonds to 7.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6FBA051-EBAA-4DCC-AF70-C461C8272C53}"/>
              </a:ext>
            </a:extLst>
          </p:cNvPr>
          <p:cNvSpPr/>
          <p:nvPr/>
        </p:nvSpPr>
        <p:spPr>
          <a:xfrm>
            <a:off x="1207008" y="3018273"/>
            <a:ext cx="4559808" cy="201480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OpenDyslexicAlta" pitchFamily="2" charset="77"/>
              </a:rPr>
              <a:t> +               =</a:t>
            </a:r>
            <a:br>
              <a:rPr lang="en-US" dirty="0">
                <a:latin typeface="OpenDyslexicAlta" pitchFamily="2" charset="77"/>
              </a:rPr>
            </a:br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 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1C3D6E-69BE-AD86-31F8-9CA8155DFC93}"/>
              </a:ext>
            </a:extLst>
          </p:cNvPr>
          <p:cNvSpPr/>
          <p:nvPr/>
        </p:nvSpPr>
        <p:spPr>
          <a:xfrm>
            <a:off x="6425184" y="3018273"/>
            <a:ext cx="4559808" cy="201480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OpenDyslexicAlta" pitchFamily="2" charset="77"/>
              </a:rPr>
              <a:t>     +               =</a:t>
            </a: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endParaRPr lang="en-US" dirty="0">
              <a:latin typeface="OpenDyslexicAlta" pitchFamily="2" charset="77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 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3476D-9A7A-225D-98C3-AB8EB1309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84" y="3286845"/>
            <a:ext cx="1307256" cy="981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87FCC6-1FD4-BC4E-A684-A9BE5E49A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84" y="3439245"/>
            <a:ext cx="1307256" cy="9815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DF2587-BD9C-404E-591A-81EFE3371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84" y="3591645"/>
            <a:ext cx="1307256" cy="9815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B35027-94E8-F937-24CB-D3524875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84" y="3744045"/>
            <a:ext cx="1307256" cy="9815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F70CD8-00E7-FD86-54AC-6684DB265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92" y="3155038"/>
            <a:ext cx="1307256" cy="9815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E4C3FC-DE52-5718-E13E-996C7CC8C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192" y="3307438"/>
            <a:ext cx="1307256" cy="981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E030B4-4DE7-B4BB-D995-7FC4F7F5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592" y="3459838"/>
            <a:ext cx="1307256" cy="9815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1DD84D-D2D9-9E27-6107-463249693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049" y="3085734"/>
            <a:ext cx="494814" cy="5116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4EC9D7-1BDB-ECF9-507A-15DDC5BB4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602" y="3085734"/>
            <a:ext cx="494814" cy="5116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204446F-5568-C7D9-93E4-F641E7002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049" y="3909632"/>
            <a:ext cx="494814" cy="5116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A958E9-2C1E-D802-FF6E-591946CDB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602" y="3909632"/>
            <a:ext cx="494814" cy="5116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9D172C8-3D23-3C47-5B8B-EFA99A2CF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662" y="3488837"/>
            <a:ext cx="494814" cy="5116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14DC85-A72B-AC01-F388-C60AF562C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518" y="3772621"/>
            <a:ext cx="494814" cy="5116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4FE706D-F799-0491-19C4-CA60A245E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8" y="3351826"/>
            <a:ext cx="494814" cy="511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D375C9-B84A-F0F0-A7DC-8D95E83E3BDB}"/>
              </a:ext>
            </a:extLst>
          </p:cNvPr>
          <p:cNvSpPr txBox="1"/>
          <p:nvPr/>
        </p:nvSpPr>
        <p:spPr>
          <a:xfrm>
            <a:off x="1712852" y="454627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4E5FC-3082-D5E7-6925-246EA6A7C14A}"/>
              </a:ext>
            </a:extLst>
          </p:cNvPr>
          <p:cNvSpPr txBox="1"/>
          <p:nvPr/>
        </p:nvSpPr>
        <p:spPr>
          <a:xfrm>
            <a:off x="2981244" y="454090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D949C9-4ACA-E270-D582-A024E4E0E920}"/>
              </a:ext>
            </a:extLst>
          </p:cNvPr>
          <p:cNvSpPr txBox="1"/>
          <p:nvPr/>
        </p:nvSpPr>
        <p:spPr>
          <a:xfrm>
            <a:off x="4255287" y="453769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A0613-3793-5E9D-67F6-E5FEAF4F6B6C}"/>
              </a:ext>
            </a:extLst>
          </p:cNvPr>
          <p:cNvSpPr txBox="1"/>
          <p:nvPr/>
        </p:nvSpPr>
        <p:spPr>
          <a:xfrm>
            <a:off x="6943662" y="454090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2F4AC6-47BE-8000-9F75-D78C30FF6450}"/>
              </a:ext>
            </a:extLst>
          </p:cNvPr>
          <p:cNvSpPr txBox="1"/>
          <p:nvPr/>
        </p:nvSpPr>
        <p:spPr>
          <a:xfrm>
            <a:off x="8212054" y="453554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C109EC-F7CA-9CA9-2367-3E723F3CD9B4}"/>
              </a:ext>
            </a:extLst>
          </p:cNvPr>
          <p:cNvSpPr txBox="1"/>
          <p:nvPr/>
        </p:nvSpPr>
        <p:spPr>
          <a:xfrm>
            <a:off x="9486097" y="453233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0405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has 500 paper straws. </a:t>
            </a:r>
            <a:br>
              <a:rPr lang="en-GB" sz="2200" dirty="0"/>
            </a:br>
            <a:r>
              <a:rPr lang="en-GB" sz="2200" dirty="0"/>
              <a:t>She buys 4 more tubs of paper straws. </a:t>
            </a:r>
            <a:br>
              <a:rPr lang="en-GB" sz="2200" dirty="0"/>
            </a:br>
            <a:r>
              <a:rPr lang="en-GB" sz="2200" dirty="0"/>
              <a:t>How many paper straws does she have now?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500 + 400 = 900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Yasmin now has 900 straws.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AD51FF-1791-E596-CE78-EB0D9CD4A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28" y="1515659"/>
            <a:ext cx="1066800" cy="1536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C713F3-3ABC-2913-4A0A-B56BC5820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728" y="1515659"/>
            <a:ext cx="1066800" cy="1536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B1CCE8-7026-EC75-08DC-4C4A4C172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149" y="1515659"/>
            <a:ext cx="1066800" cy="153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B854BE-8072-5181-DBD6-279CBBC93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7949" y="1515659"/>
            <a:ext cx="1066800" cy="1536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99AEB6-0443-1391-D5A4-60A5D73B1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4749" y="1515659"/>
            <a:ext cx="1066800" cy="1536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9B1625-3218-7A84-BD7E-8C3477E54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339" y="3691328"/>
            <a:ext cx="1066800" cy="153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CF81F-1A9A-8556-2E4C-5A932FCE0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760" y="3691328"/>
            <a:ext cx="1066800" cy="153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76D93F-979C-E202-6265-01C43820F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9560" y="3691328"/>
            <a:ext cx="1066800" cy="153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B6B4AB-ED9D-48DA-07D4-74DA9CF95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6360" y="3691328"/>
            <a:ext cx="1066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part-whole model, write as many number sentences as you can…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E4837-B4BD-74A1-9985-FC26258A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138530" y="2917296"/>
            <a:ext cx="3021496" cy="2809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8E5D94-D377-7B61-8F61-116FB080E9FC}"/>
              </a:ext>
            </a:extLst>
          </p:cNvPr>
          <p:cNvSpPr/>
          <p:nvPr/>
        </p:nvSpPr>
        <p:spPr>
          <a:xfrm>
            <a:off x="2467245" y="4811454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30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CCA1D-D0C0-18A5-019C-97CA093A513E}"/>
              </a:ext>
            </a:extLst>
          </p:cNvPr>
          <p:cNvSpPr/>
          <p:nvPr/>
        </p:nvSpPr>
        <p:spPr>
          <a:xfrm>
            <a:off x="4229202" y="4811454"/>
            <a:ext cx="62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F175C-04BA-3AE0-1978-214364B67AA3}"/>
              </a:ext>
            </a:extLst>
          </p:cNvPr>
          <p:cNvSpPr/>
          <p:nvPr/>
        </p:nvSpPr>
        <p:spPr>
          <a:xfrm>
            <a:off x="3272183" y="3258173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40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F79669-B5DF-15CA-49EF-1DCDFF5DAA6B}"/>
              </a:ext>
            </a:extLst>
          </p:cNvPr>
          <p:cNvSpPr/>
          <p:nvPr/>
        </p:nvSpPr>
        <p:spPr>
          <a:xfrm>
            <a:off x="6460356" y="2554248"/>
            <a:ext cx="3394331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29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part-whole model, write as many number sentences as you can…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E4837-B4BD-74A1-9985-FC26258A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138530" y="2917296"/>
            <a:ext cx="3021496" cy="2809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8E5D94-D377-7B61-8F61-116FB080E9FC}"/>
              </a:ext>
            </a:extLst>
          </p:cNvPr>
          <p:cNvSpPr/>
          <p:nvPr/>
        </p:nvSpPr>
        <p:spPr>
          <a:xfrm>
            <a:off x="2467245" y="4811454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30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CCA1D-D0C0-18A5-019C-97CA093A513E}"/>
              </a:ext>
            </a:extLst>
          </p:cNvPr>
          <p:cNvSpPr/>
          <p:nvPr/>
        </p:nvSpPr>
        <p:spPr>
          <a:xfrm>
            <a:off x="4229202" y="4811454"/>
            <a:ext cx="62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F175C-04BA-3AE0-1978-214364B67AA3}"/>
              </a:ext>
            </a:extLst>
          </p:cNvPr>
          <p:cNvSpPr/>
          <p:nvPr/>
        </p:nvSpPr>
        <p:spPr>
          <a:xfrm>
            <a:off x="3272183" y="3258173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40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F79669-B5DF-15CA-49EF-1DCDFF5DAA6B}"/>
              </a:ext>
            </a:extLst>
          </p:cNvPr>
          <p:cNvSpPr/>
          <p:nvPr/>
        </p:nvSpPr>
        <p:spPr>
          <a:xfrm>
            <a:off x="6460356" y="2554248"/>
            <a:ext cx="3394331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A161A2-3B66-70C4-949A-0CD6EFA52D02}"/>
              </a:ext>
            </a:extLst>
          </p:cNvPr>
          <p:cNvSpPr/>
          <p:nvPr/>
        </p:nvSpPr>
        <p:spPr>
          <a:xfrm>
            <a:off x="6460356" y="2554248"/>
            <a:ext cx="3394331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40 − 10 = 30 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40 − 30 = 10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+ 30 = 40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 + 10 = 40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  <a:cs typeface="Arial" panose="020B0604020202020204" pitchFamily="34" charset="0"/>
              </a:rPr>
              <a:t>40 = 10 + 30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3860"/>
                </a:solidFill>
                <a:latin typeface="OpenDyslexicAlta" pitchFamily="2" charset="77"/>
                <a:cs typeface="Arial" panose="020B0604020202020204" pitchFamily="34" charset="0"/>
              </a:rPr>
              <a:t>40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  <a:cs typeface="Arial" panose="020B0604020202020204" pitchFamily="34" charset="0"/>
              </a:rPr>
              <a:t>= 30 + 10</a:t>
            </a:r>
          </a:p>
        </p:txBody>
      </p:sp>
    </p:spTree>
    <p:extLst>
      <p:ext uri="{BB962C8B-B14F-4D97-AF65-F5344CB8AC3E}">
        <p14:creationId xmlns:p14="http://schemas.microsoft.com/office/powerpoint/2010/main" val="36615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part-whole model, write as many number sentences as you can…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E4837-B4BD-74A1-9985-FC26258A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138530" y="2917296"/>
            <a:ext cx="3021496" cy="2809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8E5D94-D377-7B61-8F61-116FB080E9FC}"/>
              </a:ext>
            </a:extLst>
          </p:cNvPr>
          <p:cNvSpPr/>
          <p:nvPr/>
        </p:nvSpPr>
        <p:spPr>
          <a:xfrm>
            <a:off x="2470451" y="4811454"/>
            <a:ext cx="63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CCA1D-D0C0-18A5-019C-97CA093A513E}"/>
              </a:ext>
            </a:extLst>
          </p:cNvPr>
          <p:cNvSpPr/>
          <p:nvPr/>
        </p:nvSpPr>
        <p:spPr>
          <a:xfrm>
            <a:off x="4221187" y="4811454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F175C-04BA-3AE0-1978-214364B67AA3}"/>
              </a:ext>
            </a:extLst>
          </p:cNvPr>
          <p:cNvSpPr/>
          <p:nvPr/>
        </p:nvSpPr>
        <p:spPr>
          <a:xfrm>
            <a:off x="3283404" y="3258173"/>
            <a:ext cx="639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50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F79669-B5DF-15CA-49EF-1DCDFF5DAA6B}"/>
              </a:ext>
            </a:extLst>
          </p:cNvPr>
          <p:cNvSpPr/>
          <p:nvPr/>
        </p:nvSpPr>
        <p:spPr>
          <a:xfrm>
            <a:off x="6460356" y="2554248"/>
            <a:ext cx="3394331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12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part-whole model, write as many number sentences as you can…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E4837-B4BD-74A1-9985-FC26258A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138530" y="2917296"/>
            <a:ext cx="3021496" cy="2809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8E5D94-D377-7B61-8F61-116FB080E9FC}"/>
              </a:ext>
            </a:extLst>
          </p:cNvPr>
          <p:cNvSpPr/>
          <p:nvPr/>
        </p:nvSpPr>
        <p:spPr>
          <a:xfrm>
            <a:off x="2470451" y="4811454"/>
            <a:ext cx="63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CCA1D-D0C0-18A5-019C-97CA093A513E}"/>
              </a:ext>
            </a:extLst>
          </p:cNvPr>
          <p:cNvSpPr/>
          <p:nvPr/>
        </p:nvSpPr>
        <p:spPr>
          <a:xfrm>
            <a:off x="4221187" y="4811454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F175C-04BA-3AE0-1978-214364B67AA3}"/>
              </a:ext>
            </a:extLst>
          </p:cNvPr>
          <p:cNvSpPr/>
          <p:nvPr/>
        </p:nvSpPr>
        <p:spPr>
          <a:xfrm>
            <a:off x="3283404" y="3258173"/>
            <a:ext cx="639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50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F79669-B5DF-15CA-49EF-1DCDFF5DAA6B}"/>
              </a:ext>
            </a:extLst>
          </p:cNvPr>
          <p:cNvSpPr/>
          <p:nvPr/>
        </p:nvSpPr>
        <p:spPr>
          <a:xfrm>
            <a:off x="6460356" y="2554248"/>
            <a:ext cx="3394331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A161A2-3B66-70C4-949A-0CD6EFA52D02}"/>
              </a:ext>
            </a:extLst>
          </p:cNvPr>
          <p:cNvSpPr/>
          <p:nvPr/>
        </p:nvSpPr>
        <p:spPr>
          <a:xfrm>
            <a:off x="6460356" y="2554248"/>
            <a:ext cx="3394331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50 − 20 = 30 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50 − 30 = 20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20 + 30 = 50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 + 20 = 50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  <a:cs typeface="Arial" panose="020B0604020202020204" pitchFamily="34" charset="0"/>
              </a:rPr>
              <a:t>50 = 20 + 30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  <a:cs typeface="Arial" panose="020B0604020202020204" pitchFamily="34" charset="0"/>
              </a:rPr>
              <a:t>50 = 30 </a:t>
            </a:r>
            <a:r>
              <a:rPr lang="en-US" sz="2400">
                <a:solidFill>
                  <a:srgbClr val="FF3860"/>
                </a:solidFill>
                <a:latin typeface="OpenDyslexicAlta" pitchFamily="2" charset="77"/>
                <a:cs typeface="Arial" panose="020B0604020202020204" pitchFamily="34" charset="0"/>
              </a:rPr>
              <a:t>+ 20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part-whole model, write as many number sentences as you can…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E4837-B4BD-74A1-9985-FC26258A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138530" y="2917296"/>
            <a:ext cx="3021496" cy="2809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8E5D94-D377-7B61-8F61-116FB080E9FC}"/>
              </a:ext>
            </a:extLst>
          </p:cNvPr>
          <p:cNvSpPr/>
          <p:nvPr/>
        </p:nvSpPr>
        <p:spPr>
          <a:xfrm>
            <a:off x="2475260" y="4811454"/>
            <a:ext cx="62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CCA1D-D0C0-18A5-019C-97CA093A513E}"/>
              </a:ext>
            </a:extLst>
          </p:cNvPr>
          <p:cNvSpPr/>
          <p:nvPr/>
        </p:nvSpPr>
        <p:spPr>
          <a:xfrm>
            <a:off x="4216378" y="4811454"/>
            <a:ext cx="652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F175C-04BA-3AE0-1978-214364B67AA3}"/>
              </a:ext>
            </a:extLst>
          </p:cNvPr>
          <p:cNvSpPr/>
          <p:nvPr/>
        </p:nvSpPr>
        <p:spPr>
          <a:xfrm>
            <a:off x="3284205" y="3258173"/>
            <a:ext cx="638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70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F79669-B5DF-15CA-49EF-1DCDFF5DAA6B}"/>
              </a:ext>
            </a:extLst>
          </p:cNvPr>
          <p:cNvSpPr/>
          <p:nvPr/>
        </p:nvSpPr>
        <p:spPr>
          <a:xfrm>
            <a:off x="6460356" y="2554248"/>
            <a:ext cx="3394331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87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part-whole model, write as many number sentences as you can…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E4837-B4BD-74A1-9985-FC26258A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138530" y="2917296"/>
            <a:ext cx="3021496" cy="2809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8E5D94-D377-7B61-8F61-116FB080E9FC}"/>
              </a:ext>
            </a:extLst>
          </p:cNvPr>
          <p:cNvSpPr/>
          <p:nvPr/>
        </p:nvSpPr>
        <p:spPr>
          <a:xfrm>
            <a:off x="2475260" y="4811454"/>
            <a:ext cx="62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CCA1D-D0C0-18A5-019C-97CA093A513E}"/>
              </a:ext>
            </a:extLst>
          </p:cNvPr>
          <p:cNvSpPr/>
          <p:nvPr/>
        </p:nvSpPr>
        <p:spPr>
          <a:xfrm>
            <a:off x="4216378" y="4811454"/>
            <a:ext cx="652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F175C-04BA-3AE0-1978-214364B67AA3}"/>
              </a:ext>
            </a:extLst>
          </p:cNvPr>
          <p:cNvSpPr/>
          <p:nvPr/>
        </p:nvSpPr>
        <p:spPr>
          <a:xfrm>
            <a:off x="3284205" y="3258173"/>
            <a:ext cx="638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70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F79669-B5DF-15CA-49EF-1DCDFF5DAA6B}"/>
              </a:ext>
            </a:extLst>
          </p:cNvPr>
          <p:cNvSpPr/>
          <p:nvPr/>
        </p:nvSpPr>
        <p:spPr>
          <a:xfrm>
            <a:off x="6460356" y="2554248"/>
            <a:ext cx="3394331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A161A2-3B66-70C4-949A-0CD6EFA52D02}"/>
              </a:ext>
            </a:extLst>
          </p:cNvPr>
          <p:cNvSpPr/>
          <p:nvPr/>
        </p:nvSpPr>
        <p:spPr>
          <a:xfrm>
            <a:off x="6460356" y="2554248"/>
            <a:ext cx="3394331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70 − 10 = 60 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70 − 60 = 10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+ 60 = 70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 + 10 = 70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  <a:cs typeface="Arial" panose="020B0604020202020204" pitchFamily="34" charset="0"/>
              </a:rPr>
              <a:t>70 = 10 + 60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  <a:cs typeface="Arial" panose="020B0604020202020204" pitchFamily="34" charset="0"/>
              </a:rPr>
              <a:t>70 = 60 + 10</a:t>
            </a:r>
          </a:p>
        </p:txBody>
      </p:sp>
    </p:spTree>
    <p:extLst>
      <p:ext uri="{BB962C8B-B14F-4D97-AF65-F5344CB8AC3E}">
        <p14:creationId xmlns:p14="http://schemas.microsoft.com/office/powerpoint/2010/main" val="24794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part-whole model, write as many number sentences as you can…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E4837-B4BD-74A1-9985-FC26258A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138530" y="2917296"/>
            <a:ext cx="3021496" cy="2809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8E5D94-D377-7B61-8F61-116FB080E9FC}"/>
              </a:ext>
            </a:extLst>
          </p:cNvPr>
          <p:cNvSpPr/>
          <p:nvPr/>
        </p:nvSpPr>
        <p:spPr>
          <a:xfrm>
            <a:off x="2457627" y="4811454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40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CCA1D-D0C0-18A5-019C-97CA093A513E}"/>
              </a:ext>
            </a:extLst>
          </p:cNvPr>
          <p:cNvSpPr/>
          <p:nvPr/>
        </p:nvSpPr>
        <p:spPr>
          <a:xfrm>
            <a:off x="4222790" y="4811454"/>
            <a:ext cx="639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50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F175C-04BA-3AE0-1978-214364B67AA3}"/>
              </a:ext>
            </a:extLst>
          </p:cNvPr>
          <p:cNvSpPr/>
          <p:nvPr/>
        </p:nvSpPr>
        <p:spPr>
          <a:xfrm>
            <a:off x="3277793" y="3258173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90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A161A2-3B66-70C4-949A-0CD6EFA52D02}"/>
              </a:ext>
            </a:extLst>
          </p:cNvPr>
          <p:cNvSpPr/>
          <p:nvPr/>
        </p:nvSpPr>
        <p:spPr>
          <a:xfrm>
            <a:off x="6460356" y="2554248"/>
            <a:ext cx="3394331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49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part-whole model, write as many number sentences as you can…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E4837-B4BD-74A1-9985-FC26258A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138530" y="2917296"/>
            <a:ext cx="3021496" cy="2809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8E5D94-D377-7B61-8F61-116FB080E9FC}"/>
              </a:ext>
            </a:extLst>
          </p:cNvPr>
          <p:cNvSpPr/>
          <p:nvPr/>
        </p:nvSpPr>
        <p:spPr>
          <a:xfrm>
            <a:off x="2457627" y="4811454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40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CCA1D-D0C0-18A5-019C-97CA093A513E}"/>
              </a:ext>
            </a:extLst>
          </p:cNvPr>
          <p:cNvSpPr/>
          <p:nvPr/>
        </p:nvSpPr>
        <p:spPr>
          <a:xfrm>
            <a:off x="4222790" y="4811454"/>
            <a:ext cx="639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50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F175C-04BA-3AE0-1978-214364B67AA3}"/>
              </a:ext>
            </a:extLst>
          </p:cNvPr>
          <p:cNvSpPr/>
          <p:nvPr/>
        </p:nvSpPr>
        <p:spPr>
          <a:xfrm>
            <a:off x="3277793" y="3258173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Alta" pitchFamily="2" charset="77"/>
              </a:rPr>
              <a:t>90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F79669-B5DF-15CA-49EF-1DCDFF5DAA6B}"/>
              </a:ext>
            </a:extLst>
          </p:cNvPr>
          <p:cNvSpPr/>
          <p:nvPr/>
        </p:nvSpPr>
        <p:spPr>
          <a:xfrm>
            <a:off x="6460356" y="2554248"/>
            <a:ext cx="3394331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A161A2-3B66-70C4-949A-0CD6EFA52D02}"/>
              </a:ext>
            </a:extLst>
          </p:cNvPr>
          <p:cNvSpPr/>
          <p:nvPr/>
        </p:nvSpPr>
        <p:spPr>
          <a:xfrm>
            <a:off x="6460356" y="2554248"/>
            <a:ext cx="3394331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90 − 40 = 50 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90 − 50 = 40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 + 40 = 90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 + 50 = 90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  <a:cs typeface="Arial" panose="020B0604020202020204" pitchFamily="34" charset="0"/>
              </a:rPr>
              <a:t>90 = 50 + 40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3860"/>
                </a:solidFill>
                <a:latin typeface="OpenDyslexicAlta" pitchFamily="2" charset="77"/>
                <a:cs typeface="Arial" panose="020B0604020202020204" pitchFamily="34" charset="0"/>
              </a:rPr>
              <a:t>90 = 40 + 50</a:t>
            </a:r>
          </a:p>
        </p:txBody>
      </p:sp>
    </p:spTree>
    <p:extLst>
      <p:ext uri="{BB962C8B-B14F-4D97-AF65-F5344CB8AC3E}">
        <p14:creationId xmlns:p14="http://schemas.microsoft.com/office/powerpoint/2010/main" val="29688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CFCC5C6-CF22-5EE8-78B1-5C9A788A0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01884"/>
              </p:ext>
            </p:extLst>
          </p:nvPr>
        </p:nvGraphicFramePr>
        <p:xfrm>
          <a:off x="3608388" y="2556291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66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3431540">
                  <a:extLst>
                    <a:ext uri="{9D8B030D-6E8A-4147-A177-3AD203B41FA5}">
                      <a16:colId xmlns:a16="http://schemas.microsoft.com/office/drawing/2014/main" val="3563975737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0DAE1B-173F-9A09-8A39-EDC203033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87791"/>
              </p:ext>
            </p:extLst>
          </p:nvPr>
        </p:nvGraphicFramePr>
        <p:xfrm>
          <a:off x="3608388" y="3606019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132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1960880">
                  <a:extLst>
                    <a:ext uri="{9D8B030D-6E8A-4147-A177-3AD203B41FA5}">
                      <a16:colId xmlns:a16="http://schemas.microsoft.com/office/drawing/2014/main" val="663536000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5E1EA17-AA55-ECA3-930D-6837427BA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091953"/>
              </p:ext>
            </p:extLst>
          </p:nvPr>
        </p:nvGraphicFramePr>
        <p:xfrm>
          <a:off x="3608388" y="4655747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44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3139072232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07866458"/>
                    </a:ext>
                  </a:extLst>
                </a:gridCol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EB4F60-7D37-DD6B-F6F5-32FB16F3B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21278"/>
              </p:ext>
            </p:extLst>
          </p:nvPr>
        </p:nvGraphicFramePr>
        <p:xfrm>
          <a:off x="3608388" y="5705475"/>
          <a:ext cx="4902198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033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2451099">
                  <a:extLst>
                    <a:ext uri="{9D8B030D-6E8A-4147-A177-3AD203B41FA5}">
                      <a16:colId xmlns:a16="http://schemas.microsoft.com/office/drawing/2014/main" val="3438415138"/>
                    </a:ext>
                  </a:extLst>
                </a:gridCol>
                <a:gridCol w="1634066">
                  <a:extLst>
                    <a:ext uri="{9D8B030D-6E8A-4147-A177-3AD203B41FA5}">
                      <a16:colId xmlns:a16="http://schemas.microsoft.com/office/drawing/2014/main" val="2252136828"/>
                    </a:ext>
                  </a:extLst>
                </a:gridCol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96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B13DC0-7CE2-944A-BDA6-A8C3507BE7A1}"/>
              </a:ext>
            </a:extLst>
          </p:cNvPr>
          <p:cNvSpPr/>
          <p:nvPr/>
        </p:nvSpPr>
        <p:spPr>
          <a:xfrm>
            <a:off x="838200" y="2488594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3</a:t>
            </a:r>
            <a:r>
              <a:rPr lang="en-US" dirty="0">
                <a:latin typeface="OpenDyslexicAlta" pitchFamily="2" charset="77"/>
              </a:rPr>
              <a:t> ones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ones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82CFF4A-A5CE-088F-F3FB-89B643E4C646}"/>
              </a:ext>
            </a:extLst>
          </p:cNvPr>
          <p:cNvSpPr/>
          <p:nvPr/>
        </p:nvSpPr>
        <p:spPr>
          <a:xfrm>
            <a:off x="838200" y="3884410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3</a:t>
            </a:r>
            <a:r>
              <a:rPr lang="en-US" dirty="0">
                <a:latin typeface="OpenDyslexicAlta" pitchFamily="2" charset="77"/>
              </a:rPr>
              <a:t> tens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tens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tens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5268333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3</a:t>
            </a:r>
            <a:r>
              <a:rPr lang="en-US" dirty="0">
                <a:latin typeface="OpenDyslexicAlta" pitchFamily="2" charset="77"/>
              </a:rPr>
              <a:t> hundreds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hundreds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hundreds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86DE89-7D93-8AD4-4D91-A347368B1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94" y="2802041"/>
            <a:ext cx="352213" cy="316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D83BCE-7FC7-2414-1BDE-F84A9020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81" y="3114072"/>
            <a:ext cx="352213" cy="316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7DD58B-69C6-B74D-CDDE-D8BA3800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07" y="3114072"/>
            <a:ext cx="352213" cy="316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10DC47-A1D5-8946-A48A-AA1A3107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2802041"/>
            <a:ext cx="352213" cy="316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D95794-FA5C-4E9A-E04A-27E6FD0A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3114072"/>
            <a:ext cx="352213" cy="316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19B231-7495-81DB-9F98-708C6872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1" y="3882248"/>
            <a:ext cx="621650" cy="12608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111BDD-4284-2350-C832-9DA934D0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07" y="3882248"/>
            <a:ext cx="621650" cy="12608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63B657-C406-9C8F-23D6-8434A720E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933" y="3882248"/>
            <a:ext cx="621650" cy="12608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401878-FD79-D854-C3D5-8E6540A02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440" y="3916939"/>
            <a:ext cx="621650" cy="12608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26BA5E-E801-D99C-0BD7-94AF5DB7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067" y="3916939"/>
            <a:ext cx="621650" cy="12608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28D5EA-CC0D-831C-6673-A2AE78415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63" y="5319208"/>
            <a:ext cx="878780" cy="6996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FD8AB21-9D43-5E30-A39E-A248ACEE4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2" y="5525828"/>
            <a:ext cx="878780" cy="69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44D6A2-D1F7-EC87-FA91-85466E0B1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351" y="5846874"/>
            <a:ext cx="878780" cy="6996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298F01-C3FD-964B-30F9-C18011B8A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952" y="5483902"/>
            <a:ext cx="878780" cy="6996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7CC599B-9BD5-46F4-5762-90230375E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753" y="5574417"/>
            <a:ext cx="878780" cy="6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0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CFCC5C6-CF22-5EE8-78B1-5C9A788A06BB}"/>
              </a:ext>
            </a:extLst>
          </p:cNvPr>
          <p:cNvGraphicFramePr>
            <a:graphicFrameLocks noGrp="1"/>
          </p:cNvGraphicFramePr>
          <p:nvPr/>
        </p:nvGraphicFramePr>
        <p:xfrm>
          <a:off x="3608388" y="2556291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66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3431540">
                  <a:extLst>
                    <a:ext uri="{9D8B030D-6E8A-4147-A177-3AD203B41FA5}">
                      <a16:colId xmlns:a16="http://schemas.microsoft.com/office/drawing/2014/main" val="3563975737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0DAE1B-173F-9A09-8A39-EDC203033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61422"/>
              </p:ext>
            </p:extLst>
          </p:nvPr>
        </p:nvGraphicFramePr>
        <p:xfrm>
          <a:off x="3608388" y="3606019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132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1960880">
                  <a:extLst>
                    <a:ext uri="{9D8B030D-6E8A-4147-A177-3AD203B41FA5}">
                      <a16:colId xmlns:a16="http://schemas.microsoft.com/office/drawing/2014/main" val="663536000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5E1EA17-AA55-ECA3-930D-6837427BA019}"/>
              </a:ext>
            </a:extLst>
          </p:cNvPr>
          <p:cNvGraphicFramePr>
            <a:graphicFrameLocks noGrp="1"/>
          </p:cNvGraphicFramePr>
          <p:nvPr/>
        </p:nvGraphicFramePr>
        <p:xfrm>
          <a:off x="3608388" y="4655747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44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3139072232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07866458"/>
                    </a:ext>
                  </a:extLst>
                </a:gridCol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EB4F60-7D37-DD6B-F6F5-32FB16F3B1C7}"/>
              </a:ext>
            </a:extLst>
          </p:cNvPr>
          <p:cNvGraphicFramePr>
            <a:graphicFrameLocks noGrp="1"/>
          </p:cNvGraphicFramePr>
          <p:nvPr/>
        </p:nvGraphicFramePr>
        <p:xfrm>
          <a:off x="3608388" y="5705475"/>
          <a:ext cx="4902198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033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2451099">
                  <a:extLst>
                    <a:ext uri="{9D8B030D-6E8A-4147-A177-3AD203B41FA5}">
                      <a16:colId xmlns:a16="http://schemas.microsoft.com/office/drawing/2014/main" val="3438415138"/>
                    </a:ext>
                  </a:extLst>
                </a:gridCol>
                <a:gridCol w="1634066">
                  <a:extLst>
                    <a:ext uri="{9D8B030D-6E8A-4147-A177-3AD203B41FA5}">
                      <a16:colId xmlns:a16="http://schemas.microsoft.com/office/drawing/2014/main" val="2252136828"/>
                    </a:ext>
                  </a:extLst>
                </a:gridCol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51DAF-5A33-9A43-CB16-C29312798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345877"/>
              </p:ext>
            </p:extLst>
          </p:nvPr>
        </p:nvGraphicFramePr>
        <p:xfrm>
          <a:off x="3608389" y="2556291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66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3431540">
                  <a:extLst>
                    <a:ext uri="{9D8B030D-6E8A-4147-A177-3AD203B41FA5}">
                      <a16:colId xmlns:a16="http://schemas.microsoft.com/office/drawing/2014/main" val="3563975737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E287D5-DA4F-4045-462A-B2643E884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44002"/>
              </p:ext>
            </p:extLst>
          </p:nvPr>
        </p:nvGraphicFramePr>
        <p:xfrm>
          <a:off x="3608389" y="4655747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44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3139072232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07866458"/>
                    </a:ext>
                  </a:extLst>
                </a:gridCol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9C8386-D492-B9AA-8ED4-884FC0C17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63033"/>
              </p:ext>
            </p:extLst>
          </p:nvPr>
        </p:nvGraphicFramePr>
        <p:xfrm>
          <a:off x="3608389" y="3606019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132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1960880">
                  <a:extLst>
                    <a:ext uri="{9D8B030D-6E8A-4147-A177-3AD203B41FA5}">
                      <a16:colId xmlns:a16="http://schemas.microsoft.com/office/drawing/2014/main" val="663536000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944CCE3-AEFA-6E43-6163-440CF5230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90700"/>
              </p:ext>
            </p:extLst>
          </p:nvPr>
        </p:nvGraphicFramePr>
        <p:xfrm>
          <a:off x="3608389" y="5705475"/>
          <a:ext cx="4902198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033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2451099">
                  <a:extLst>
                    <a:ext uri="{9D8B030D-6E8A-4147-A177-3AD203B41FA5}">
                      <a16:colId xmlns:a16="http://schemas.microsoft.com/office/drawing/2014/main" val="3438415138"/>
                    </a:ext>
                  </a:extLst>
                </a:gridCol>
                <a:gridCol w="1634066">
                  <a:extLst>
                    <a:ext uri="{9D8B030D-6E8A-4147-A177-3AD203B41FA5}">
                      <a16:colId xmlns:a16="http://schemas.microsoft.com/office/drawing/2014/main" val="2252136828"/>
                    </a:ext>
                  </a:extLst>
                </a:gridCol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3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CFCC5C6-CF22-5EE8-78B1-5C9A788A0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91475"/>
              </p:ext>
            </p:extLst>
          </p:nvPr>
        </p:nvGraphicFramePr>
        <p:xfrm>
          <a:off x="3608388" y="2556291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176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3193093298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0DAE1B-173F-9A09-8A39-EDC203033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9043"/>
              </p:ext>
            </p:extLst>
          </p:nvPr>
        </p:nvGraphicFramePr>
        <p:xfrm>
          <a:off x="3608388" y="3606019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93889098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5E1EA17-AA55-ECA3-930D-6837427BA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14742"/>
              </p:ext>
            </p:extLst>
          </p:nvPr>
        </p:nvGraphicFramePr>
        <p:xfrm>
          <a:off x="3608388" y="4655747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88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2252136828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07866458"/>
                    </a:ext>
                  </a:extLst>
                </a:gridCol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EB4F60-7D37-DD6B-F6F5-32FB16F3B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72570"/>
              </p:ext>
            </p:extLst>
          </p:nvPr>
        </p:nvGraphicFramePr>
        <p:xfrm>
          <a:off x="3608387" y="5705475"/>
          <a:ext cx="4902201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067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544689">
                  <a:extLst>
                    <a:ext uri="{9D8B030D-6E8A-4147-A177-3AD203B41FA5}">
                      <a16:colId xmlns:a16="http://schemas.microsoft.com/office/drawing/2014/main" val="3563975737"/>
                    </a:ext>
                  </a:extLst>
                </a:gridCol>
                <a:gridCol w="2723445">
                  <a:extLst>
                    <a:ext uri="{9D8B030D-6E8A-4147-A177-3AD203B41FA5}">
                      <a16:colId xmlns:a16="http://schemas.microsoft.com/office/drawing/2014/main" val="2252136828"/>
                    </a:ext>
                  </a:extLst>
                </a:gridCol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366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below.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CFCC5C6-CF22-5EE8-78B1-5C9A788A06BB}"/>
              </a:ext>
            </a:extLst>
          </p:cNvPr>
          <p:cNvGraphicFramePr>
            <a:graphicFrameLocks noGrp="1"/>
          </p:cNvGraphicFramePr>
          <p:nvPr/>
        </p:nvGraphicFramePr>
        <p:xfrm>
          <a:off x="3608388" y="2556291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176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3193093298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0DAE1B-173F-9A09-8A39-EDC203033480}"/>
              </a:ext>
            </a:extLst>
          </p:cNvPr>
          <p:cNvGraphicFramePr>
            <a:graphicFrameLocks noGrp="1"/>
          </p:cNvGraphicFramePr>
          <p:nvPr/>
        </p:nvGraphicFramePr>
        <p:xfrm>
          <a:off x="3608388" y="3606019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93889098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5E1EA17-AA55-ECA3-930D-6837427BA019}"/>
              </a:ext>
            </a:extLst>
          </p:cNvPr>
          <p:cNvGraphicFramePr>
            <a:graphicFrameLocks noGrp="1"/>
          </p:cNvGraphicFramePr>
          <p:nvPr/>
        </p:nvGraphicFramePr>
        <p:xfrm>
          <a:off x="3608388" y="4655747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88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2252136828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07866458"/>
                    </a:ext>
                  </a:extLst>
                </a:gridCol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EB4F60-7D37-DD6B-F6F5-32FB16F3B1C7}"/>
              </a:ext>
            </a:extLst>
          </p:cNvPr>
          <p:cNvGraphicFramePr>
            <a:graphicFrameLocks noGrp="1"/>
          </p:cNvGraphicFramePr>
          <p:nvPr/>
        </p:nvGraphicFramePr>
        <p:xfrm>
          <a:off x="3608387" y="5705475"/>
          <a:ext cx="4902201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067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544689">
                  <a:extLst>
                    <a:ext uri="{9D8B030D-6E8A-4147-A177-3AD203B41FA5}">
                      <a16:colId xmlns:a16="http://schemas.microsoft.com/office/drawing/2014/main" val="3563975737"/>
                    </a:ext>
                  </a:extLst>
                </a:gridCol>
                <a:gridCol w="2723445">
                  <a:extLst>
                    <a:ext uri="{9D8B030D-6E8A-4147-A177-3AD203B41FA5}">
                      <a16:colId xmlns:a16="http://schemas.microsoft.com/office/drawing/2014/main" val="2252136828"/>
                    </a:ext>
                  </a:extLst>
                </a:gridCol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3ABD34-1B1B-AD22-C67F-6DD0A5DDF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98859"/>
              </p:ext>
            </p:extLst>
          </p:nvPr>
        </p:nvGraphicFramePr>
        <p:xfrm>
          <a:off x="3608388" y="2556291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176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3193093298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F797B5-4220-9B64-BFAC-163729328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67172"/>
              </p:ext>
            </p:extLst>
          </p:nvPr>
        </p:nvGraphicFramePr>
        <p:xfrm>
          <a:off x="3608388" y="3606019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93889098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D443F6-434D-1772-A6B2-97BB32DBC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34637"/>
              </p:ext>
            </p:extLst>
          </p:nvPr>
        </p:nvGraphicFramePr>
        <p:xfrm>
          <a:off x="3608388" y="4655747"/>
          <a:ext cx="4902200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880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2252136828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07866458"/>
                    </a:ext>
                  </a:extLst>
                </a:gridCol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A6BF9B-F062-A3FD-97BA-177AF99EC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48424"/>
              </p:ext>
            </p:extLst>
          </p:nvPr>
        </p:nvGraphicFramePr>
        <p:xfrm>
          <a:off x="3608387" y="5705475"/>
          <a:ext cx="4902201" cy="78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067">
                  <a:extLst>
                    <a:ext uri="{9D8B030D-6E8A-4147-A177-3AD203B41FA5}">
                      <a16:colId xmlns:a16="http://schemas.microsoft.com/office/drawing/2014/main" val="1599120727"/>
                    </a:ext>
                  </a:extLst>
                </a:gridCol>
                <a:gridCol w="544689">
                  <a:extLst>
                    <a:ext uri="{9D8B030D-6E8A-4147-A177-3AD203B41FA5}">
                      <a16:colId xmlns:a16="http://schemas.microsoft.com/office/drawing/2014/main" val="3563975737"/>
                    </a:ext>
                  </a:extLst>
                </a:gridCol>
                <a:gridCol w="2723445">
                  <a:extLst>
                    <a:ext uri="{9D8B030D-6E8A-4147-A177-3AD203B41FA5}">
                      <a16:colId xmlns:a16="http://schemas.microsoft.com/office/drawing/2014/main" val="2252136828"/>
                    </a:ext>
                  </a:extLst>
                </a:gridCol>
              </a:tblGrid>
              <a:tr h="3937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975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8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addition and subtraction calculations below.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065BD6-1501-DBE3-4B5C-F803EADE107E}"/>
              </a:ext>
            </a:extLst>
          </p:cNvPr>
          <p:cNvSpPr/>
          <p:nvPr/>
        </p:nvSpPr>
        <p:spPr>
          <a:xfrm>
            <a:off x="838200" y="2561676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200 + 100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600 − 100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400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= 600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500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= 600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OpenDyslexicAlta" pitchFamily="2" charset="77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− 300 = 300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74DE6F-FC1B-389E-ECF0-C0FD34D2CF33}"/>
              </a:ext>
            </a:extLst>
          </p:cNvPr>
          <p:cNvSpPr/>
          <p:nvPr/>
        </p:nvSpPr>
        <p:spPr>
          <a:xfrm>
            <a:off x="6408719" y="2561675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900 = 400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100 + 300 + 100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600 = 100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+ 300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600 − 300 - 200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OpenDyslexicAlta" pitchFamily="2" charset="77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400 −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= 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404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addition and subtraction calculations below.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065BD6-1501-DBE3-4B5C-F803EADE107E}"/>
              </a:ext>
            </a:extLst>
          </p:cNvPr>
          <p:cNvSpPr/>
          <p:nvPr/>
        </p:nvSpPr>
        <p:spPr>
          <a:xfrm>
            <a:off x="838200" y="2561676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200 + 100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600 − 100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400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= 600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500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= 600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OpenDyslexicAlta" pitchFamily="2" charset="77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− 300 = 300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74DE6F-FC1B-389E-ECF0-C0FD34D2CF33}"/>
              </a:ext>
            </a:extLst>
          </p:cNvPr>
          <p:cNvSpPr/>
          <p:nvPr/>
        </p:nvSpPr>
        <p:spPr>
          <a:xfrm>
            <a:off x="6408719" y="2561675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900 = 400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100 + 300 + 100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600 = 100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+ 300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600 − 300 - 200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OpenDyslexicAlta" pitchFamily="2" charset="77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400 −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= 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A5B14-ECB4-E3D6-48BD-983AB182275E}"/>
              </a:ext>
            </a:extLst>
          </p:cNvPr>
          <p:cNvSpPr txBox="1"/>
          <p:nvPr/>
        </p:nvSpPr>
        <p:spPr>
          <a:xfrm>
            <a:off x="4173238" y="2772472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F9074-A1A2-FC88-8024-6C7E0E2C16C9}"/>
              </a:ext>
            </a:extLst>
          </p:cNvPr>
          <p:cNvSpPr txBox="1"/>
          <p:nvPr/>
        </p:nvSpPr>
        <p:spPr>
          <a:xfrm>
            <a:off x="4173238" y="3506760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D7270-8F4A-FCFB-9995-8DECCDC4F1FE}"/>
              </a:ext>
            </a:extLst>
          </p:cNvPr>
          <p:cNvSpPr txBox="1"/>
          <p:nvPr/>
        </p:nvSpPr>
        <p:spPr>
          <a:xfrm>
            <a:off x="3100945" y="4234566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18756-8FAF-0F97-AA69-7F4C4A4EB59A}"/>
              </a:ext>
            </a:extLst>
          </p:cNvPr>
          <p:cNvSpPr txBox="1"/>
          <p:nvPr/>
        </p:nvSpPr>
        <p:spPr>
          <a:xfrm>
            <a:off x="3100944" y="4964481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4AC04-B5BA-C6F5-C8F0-02EAF5897F31}"/>
              </a:ext>
            </a:extLst>
          </p:cNvPr>
          <p:cNvSpPr txBox="1"/>
          <p:nvPr/>
        </p:nvSpPr>
        <p:spPr>
          <a:xfrm>
            <a:off x="2098311" y="5697645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F3E0C-B853-642F-1546-1495BDE50B39}"/>
              </a:ext>
            </a:extLst>
          </p:cNvPr>
          <p:cNvSpPr txBox="1"/>
          <p:nvPr/>
        </p:nvSpPr>
        <p:spPr>
          <a:xfrm>
            <a:off x="9743284" y="2771319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BB553-F315-4B9F-670A-64D81FBBE7B2}"/>
              </a:ext>
            </a:extLst>
          </p:cNvPr>
          <p:cNvSpPr txBox="1"/>
          <p:nvPr/>
        </p:nvSpPr>
        <p:spPr>
          <a:xfrm>
            <a:off x="10273820" y="3506760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5A8749-E276-DD3C-12EF-360F00110433}"/>
              </a:ext>
            </a:extLst>
          </p:cNvPr>
          <p:cNvSpPr txBox="1"/>
          <p:nvPr/>
        </p:nvSpPr>
        <p:spPr>
          <a:xfrm>
            <a:off x="9200850" y="4234566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5A6B64-CC8F-4CF8-09BC-6468A4560C6C}"/>
              </a:ext>
            </a:extLst>
          </p:cNvPr>
          <p:cNvSpPr txBox="1"/>
          <p:nvPr/>
        </p:nvSpPr>
        <p:spPr>
          <a:xfrm>
            <a:off x="10273819" y="4968505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52B6D-C25C-2127-46EA-A3D8B9080B4E}"/>
              </a:ext>
            </a:extLst>
          </p:cNvPr>
          <p:cNvSpPr txBox="1"/>
          <p:nvPr/>
        </p:nvSpPr>
        <p:spPr>
          <a:xfrm>
            <a:off x="8867226" y="5708339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3860"/>
                </a:solidFill>
                <a:latin typeface="OpenDyslexicAlta" pitchFamily="2" charset="77"/>
              </a:rPr>
              <a:t>400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032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8: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addition and subtraction calculations below.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065BD6-1501-DBE3-4B5C-F803EADE107E}"/>
              </a:ext>
            </a:extLst>
          </p:cNvPr>
          <p:cNvSpPr/>
          <p:nvPr/>
        </p:nvSpPr>
        <p:spPr>
          <a:xfrm>
            <a:off x="838200" y="2561676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100 + 400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900 − 100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500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= 800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200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= 800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OpenDyslexicAlta" pitchFamily="2" charset="77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− 400 = 300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74DE6F-FC1B-389E-ECF0-C0FD34D2CF33}"/>
              </a:ext>
            </a:extLst>
          </p:cNvPr>
          <p:cNvSpPr/>
          <p:nvPr/>
        </p:nvSpPr>
        <p:spPr>
          <a:xfrm>
            <a:off x="6408719" y="2561675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800 = 500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200 + 300 + 400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700 = 200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+ 100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800 − 300 - 200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OpenDyslexicAlta" pitchFamily="2" charset="77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700 −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= 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058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8: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addition and subtraction calculations below.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065BD6-1501-DBE3-4B5C-F803EADE107E}"/>
              </a:ext>
            </a:extLst>
          </p:cNvPr>
          <p:cNvSpPr/>
          <p:nvPr/>
        </p:nvSpPr>
        <p:spPr>
          <a:xfrm>
            <a:off x="838200" y="2561676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100 + 400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900 − 100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500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= 800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</a:rPr>
              <a:t>200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= 800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endParaRPr lang="en-US" sz="2400" dirty="0">
              <a:latin typeface="OpenDyslexicAlta" pitchFamily="2" charset="77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/>
            </a:pPr>
            <a:r>
              <a:rPr lang="en-US" sz="2400" dirty="0">
                <a:latin typeface="OpenDyslexicAlta" pitchFamily="2" charset="77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− 400 = 300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74DE6F-FC1B-389E-ECF0-C0FD34D2CF33}"/>
              </a:ext>
            </a:extLst>
          </p:cNvPr>
          <p:cNvSpPr/>
          <p:nvPr/>
        </p:nvSpPr>
        <p:spPr>
          <a:xfrm>
            <a:off x="6408719" y="2561675"/>
            <a:ext cx="4945083" cy="39311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800 = 500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200 + 300 + 400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700 = 200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+ 100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800 − 300 - 200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</a:p>
          <a:p>
            <a:pPr marL="457200" indent="-457200" algn="ctr">
              <a:buFont typeface="+mj-lt"/>
              <a:buAutoNum type="alphaLcParenR" startAt="6"/>
            </a:pPr>
            <a:endParaRPr lang="en-US" sz="2400" dirty="0">
              <a:latin typeface="OpenDyslexicAlta" pitchFamily="2" charset="77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lphaLcParenR" startAt="6"/>
            </a:pPr>
            <a:r>
              <a:rPr lang="en-US" sz="2400" dirty="0">
                <a:latin typeface="OpenDyslexicAlta" pitchFamily="2" charset="77"/>
              </a:rPr>
              <a:t>700 −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= 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A5B14-ECB4-E3D6-48BD-983AB182275E}"/>
              </a:ext>
            </a:extLst>
          </p:cNvPr>
          <p:cNvSpPr txBox="1"/>
          <p:nvPr/>
        </p:nvSpPr>
        <p:spPr>
          <a:xfrm>
            <a:off x="4173238" y="2772472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F9074-A1A2-FC88-8024-6C7E0E2C16C9}"/>
              </a:ext>
            </a:extLst>
          </p:cNvPr>
          <p:cNvSpPr txBox="1"/>
          <p:nvPr/>
        </p:nvSpPr>
        <p:spPr>
          <a:xfrm>
            <a:off x="4173238" y="3506760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D7270-8F4A-FCFB-9995-8DECCDC4F1FE}"/>
              </a:ext>
            </a:extLst>
          </p:cNvPr>
          <p:cNvSpPr txBox="1"/>
          <p:nvPr/>
        </p:nvSpPr>
        <p:spPr>
          <a:xfrm>
            <a:off x="3100945" y="4234566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18756-8FAF-0F97-AA69-7F4C4A4EB59A}"/>
              </a:ext>
            </a:extLst>
          </p:cNvPr>
          <p:cNvSpPr txBox="1"/>
          <p:nvPr/>
        </p:nvSpPr>
        <p:spPr>
          <a:xfrm>
            <a:off x="3100944" y="4964481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4AC04-B5BA-C6F5-C8F0-02EAF5897F31}"/>
              </a:ext>
            </a:extLst>
          </p:cNvPr>
          <p:cNvSpPr txBox="1"/>
          <p:nvPr/>
        </p:nvSpPr>
        <p:spPr>
          <a:xfrm>
            <a:off x="2098311" y="5697645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F3E0C-B853-642F-1546-1495BDE50B39}"/>
              </a:ext>
            </a:extLst>
          </p:cNvPr>
          <p:cNvSpPr txBox="1"/>
          <p:nvPr/>
        </p:nvSpPr>
        <p:spPr>
          <a:xfrm>
            <a:off x="9743284" y="2771319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BB553-F315-4B9F-670A-64D81FBBE7B2}"/>
              </a:ext>
            </a:extLst>
          </p:cNvPr>
          <p:cNvSpPr txBox="1"/>
          <p:nvPr/>
        </p:nvSpPr>
        <p:spPr>
          <a:xfrm>
            <a:off x="10273820" y="3506760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5A8749-E276-DD3C-12EF-360F00110433}"/>
              </a:ext>
            </a:extLst>
          </p:cNvPr>
          <p:cNvSpPr txBox="1"/>
          <p:nvPr/>
        </p:nvSpPr>
        <p:spPr>
          <a:xfrm>
            <a:off x="9200850" y="4234566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5A6B64-CC8F-4CF8-09BC-6468A4560C6C}"/>
              </a:ext>
            </a:extLst>
          </p:cNvPr>
          <p:cNvSpPr txBox="1"/>
          <p:nvPr/>
        </p:nvSpPr>
        <p:spPr>
          <a:xfrm>
            <a:off x="10273819" y="4968505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52B6D-C25C-2127-46EA-A3D8B9080B4E}"/>
              </a:ext>
            </a:extLst>
          </p:cNvPr>
          <p:cNvSpPr txBox="1"/>
          <p:nvPr/>
        </p:nvSpPr>
        <p:spPr>
          <a:xfrm>
            <a:off x="8867226" y="5708339"/>
            <a:ext cx="8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15254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9: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500 sheep on a farm.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more sheep than cows.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total, how many sheep and cows are there on the farm?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F38E8368-4DF4-36FC-D7D0-FE8C054B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000" y="1811790"/>
            <a:ext cx="1689633" cy="155523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3FA8E41-06D4-B04B-24DE-74287AE85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528" y="2315424"/>
            <a:ext cx="1458880" cy="10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427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9: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500 sheep on a farm.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more sheep than cows.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total, how many sheep and cows are there on the farm?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500 − 100 = 400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500 + 400 = 900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900 sheep and cows on the farm altogether. </a:t>
            </a:r>
          </a:p>
        </p:txBody>
      </p: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F38E8368-4DF4-36FC-D7D0-FE8C054B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000" y="1811790"/>
            <a:ext cx="1689633" cy="155523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3FA8E41-06D4-B04B-24DE-74287AE85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528" y="2315424"/>
            <a:ext cx="1458880" cy="10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16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4585" y="2675553"/>
            <a:ext cx="3406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the sum is 800, an addend pair is 700 and 200.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B13DC0-7CE2-944A-BDA6-A8C3507BE7A1}"/>
              </a:ext>
            </a:extLst>
          </p:cNvPr>
          <p:cNvSpPr/>
          <p:nvPr/>
        </p:nvSpPr>
        <p:spPr>
          <a:xfrm>
            <a:off x="838200" y="2488594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3</a:t>
            </a:r>
            <a:r>
              <a:rPr lang="en-US" dirty="0">
                <a:latin typeface="OpenDyslexicAlta" pitchFamily="2" charset="77"/>
              </a:rPr>
              <a:t> ones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ones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82CFF4A-A5CE-088F-F3FB-89B643E4C646}"/>
              </a:ext>
            </a:extLst>
          </p:cNvPr>
          <p:cNvSpPr/>
          <p:nvPr/>
        </p:nvSpPr>
        <p:spPr>
          <a:xfrm>
            <a:off x="838200" y="3884410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3</a:t>
            </a:r>
            <a:r>
              <a:rPr lang="en-US" dirty="0">
                <a:latin typeface="OpenDyslexicAlta" pitchFamily="2" charset="77"/>
              </a:rPr>
              <a:t> tens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tens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tens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5268333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3</a:t>
            </a:r>
            <a:r>
              <a:rPr lang="en-US" dirty="0">
                <a:latin typeface="OpenDyslexicAlta" pitchFamily="2" charset="77"/>
              </a:rPr>
              <a:t> hundreds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hundreds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hundreds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86DE89-7D93-8AD4-4D91-A347368B1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94" y="2802041"/>
            <a:ext cx="352213" cy="316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D83BCE-7FC7-2414-1BDE-F84A9020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81" y="3114072"/>
            <a:ext cx="352213" cy="316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7DD58B-69C6-B74D-CDDE-D8BA3800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07" y="3114072"/>
            <a:ext cx="352213" cy="316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10DC47-A1D5-8946-A48A-AA1A3107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2802041"/>
            <a:ext cx="352213" cy="316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D95794-FA5C-4E9A-E04A-27E6FD0A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3114072"/>
            <a:ext cx="352213" cy="316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19B231-7495-81DB-9F98-708C6872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1" y="3882248"/>
            <a:ext cx="621650" cy="12608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111BDD-4284-2350-C832-9DA934D0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07" y="3882248"/>
            <a:ext cx="621650" cy="12608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63B657-C406-9C8F-23D6-8434A720E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933" y="3882248"/>
            <a:ext cx="621650" cy="12608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401878-FD79-D854-C3D5-8E6540A02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440" y="3916939"/>
            <a:ext cx="621650" cy="12608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26BA5E-E801-D99C-0BD7-94AF5DB7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067" y="3916939"/>
            <a:ext cx="621650" cy="12608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28D5EA-CC0D-831C-6673-A2AE78415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63" y="5319208"/>
            <a:ext cx="878780" cy="6996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FD8AB21-9D43-5E30-A39E-A248ACEE4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2" y="5525828"/>
            <a:ext cx="878780" cy="69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44D6A2-D1F7-EC87-FA91-85466E0B1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351" y="5846874"/>
            <a:ext cx="878780" cy="6996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298F01-C3FD-964B-30F9-C18011B8A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952" y="5483902"/>
            <a:ext cx="878780" cy="6996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7CC599B-9BD5-46F4-5762-90230375E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753" y="5574417"/>
            <a:ext cx="878780" cy="69965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D47A206-40BA-4360-1DA5-9729E19EF214}"/>
              </a:ext>
            </a:extLst>
          </p:cNvPr>
          <p:cNvSpPr txBox="1"/>
          <p:nvPr/>
        </p:nvSpPr>
        <p:spPr>
          <a:xfrm>
            <a:off x="8905866" y="29246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23E543-AA39-4370-681E-E9C35BE7201F}"/>
              </a:ext>
            </a:extLst>
          </p:cNvPr>
          <p:cNvSpPr txBox="1"/>
          <p:nvPr/>
        </p:nvSpPr>
        <p:spPr>
          <a:xfrm>
            <a:off x="8888033" y="43237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9CD24F-80BC-9AFD-6DFD-63CF11068088}"/>
              </a:ext>
            </a:extLst>
          </p:cNvPr>
          <p:cNvSpPr txBox="1"/>
          <p:nvPr/>
        </p:nvSpPr>
        <p:spPr>
          <a:xfrm>
            <a:off x="9176165" y="570834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561415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If the sum is 800, then possible addend pairs are 800 + 0, 100 + 700, 200 + 600, 300 + 500 and 400 + 400 (and in reverse order, too!).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4585" y="2675553"/>
            <a:ext cx="3406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the sum is 800, an addend pair is 700 and 200. </a:t>
            </a:r>
          </a:p>
        </p:txBody>
      </p:sp>
    </p:spTree>
    <p:extLst>
      <p:ext uri="{BB962C8B-B14F-4D97-AF65-F5344CB8AC3E}">
        <p14:creationId xmlns:p14="http://schemas.microsoft.com/office/powerpoint/2010/main" val="22660781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 to apply my knowledge of number bonds within 10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equipment, pictorial and abstract representations when applying my knowledge of number bonds within 10</a:t>
            </a:r>
          </a:p>
        </p:txBody>
      </p:sp>
    </p:spTree>
    <p:extLst>
      <p:ext uri="{BB962C8B-B14F-4D97-AF65-F5344CB8AC3E}">
        <p14:creationId xmlns:p14="http://schemas.microsoft.com/office/powerpoint/2010/main" val="102525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B13DC0-7CE2-944A-BDA6-A8C3507BE7A1}"/>
              </a:ext>
            </a:extLst>
          </p:cNvPr>
          <p:cNvSpPr/>
          <p:nvPr/>
        </p:nvSpPr>
        <p:spPr>
          <a:xfrm>
            <a:off x="838200" y="2488594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5</a:t>
            </a:r>
            <a:r>
              <a:rPr lang="en-US" dirty="0">
                <a:latin typeface="OpenDyslexicAlta" pitchFamily="2" charset="77"/>
              </a:rPr>
              <a:t> ones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3</a:t>
            </a:r>
            <a:r>
              <a:rPr lang="en-US" dirty="0">
                <a:latin typeface="OpenDyslexicAlta" pitchFamily="2" charset="77"/>
              </a:rPr>
              <a:t> ones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82CFF4A-A5CE-088F-F3FB-89B643E4C646}"/>
              </a:ext>
            </a:extLst>
          </p:cNvPr>
          <p:cNvSpPr/>
          <p:nvPr/>
        </p:nvSpPr>
        <p:spPr>
          <a:xfrm>
            <a:off x="838200" y="3884410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5</a:t>
            </a:r>
            <a:r>
              <a:rPr lang="en-US" dirty="0">
                <a:latin typeface="OpenDyslexicAlta" pitchFamily="2" charset="77"/>
              </a:rPr>
              <a:t> tens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3</a:t>
            </a:r>
            <a:r>
              <a:rPr lang="en-US" dirty="0">
                <a:latin typeface="OpenDyslexicAlta" pitchFamily="2" charset="77"/>
              </a:rPr>
              <a:t> tens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tens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5268333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5</a:t>
            </a:r>
            <a:r>
              <a:rPr lang="en-US" dirty="0">
                <a:latin typeface="OpenDyslexicAlta" pitchFamily="2" charset="77"/>
              </a:rPr>
              <a:t> hundreds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3</a:t>
            </a:r>
            <a:r>
              <a:rPr lang="en-US" dirty="0">
                <a:latin typeface="OpenDyslexicAlta" pitchFamily="2" charset="77"/>
              </a:rPr>
              <a:t> hundreds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hundreds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86DE89-7D93-8AD4-4D91-A347368B1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89" y="2802041"/>
            <a:ext cx="352213" cy="316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D83BCE-7FC7-2414-1BDE-F84A9020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81" y="3114072"/>
            <a:ext cx="352213" cy="316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7DD58B-69C6-B74D-CDDE-D8BA3800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07" y="3114072"/>
            <a:ext cx="352213" cy="316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10DC47-A1D5-8946-A48A-AA1A3107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2802041"/>
            <a:ext cx="352213" cy="316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D95794-FA5C-4E9A-E04A-27E6FD0A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3114072"/>
            <a:ext cx="352213" cy="316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19B231-7495-81DB-9F98-708C6872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1" y="3882248"/>
            <a:ext cx="621650" cy="12608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111BDD-4284-2350-C832-9DA934D0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07" y="3882248"/>
            <a:ext cx="621650" cy="12608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63B657-C406-9C8F-23D6-8434A720E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933" y="3882248"/>
            <a:ext cx="621650" cy="12608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401878-FD79-D854-C3D5-8E6540A02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424" y="3924285"/>
            <a:ext cx="621650" cy="12608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26BA5E-E801-D99C-0BD7-94AF5DB7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067" y="3916939"/>
            <a:ext cx="621650" cy="12608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28D5EA-CC0D-831C-6673-A2AE78415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63" y="5319208"/>
            <a:ext cx="878780" cy="69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44D6A2-D1F7-EC87-FA91-85466E0B1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163" y="5836166"/>
            <a:ext cx="878780" cy="6996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298F01-C3FD-964B-30F9-C18011B8A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952" y="5483902"/>
            <a:ext cx="878780" cy="6996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7CC599B-9BD5-46F4-5762-90230375E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753" y="5574417"/>
            <a:ext cx="878780" cy="699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6E4DB4-8891-92DD-59F9-E79BADB6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93" y="3116553"/>
            <a:ext cx="352213" cy="316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58C78-AA5C-B041-DA68-4B730C903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82" y="2798409"/>
            <a:ext cx="352213" cy="316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B4D4F-0D94-4804-F565-691C8031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90" y="2935841"/>
            <a:ext cx="352213" cy="316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180A95-C27C-72E6-4F83-465B26F14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195" y="3884409"/>
            <a:ext cx="621650" cy="12608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10213B-038B-7576-6E57-DCD98AF74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88" y="3884408"/>
            <a:ext cx="621650" cy="12608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5A51F-94E4-9353-EC7E-AAECFE0A5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54" y="3927704"/>
            <a:ext cx="621650" cy="1260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28ABA5-9D40-3AA1-7C93-1EEBDB8BE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317" y="5364195"/>
            <a:ext cx="878780" cy="6996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101E61-5CBF-4B9E-3913-914578F96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61" y="5829201"/>
            <a:ext cx="878780" cy="6996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57667A-E6B9-E34E-1B87-95FE276E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0" y="5568045"/>
            <a:ext cx="878780" cy="6996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56FAD9-EDE7-9402-D91A-EA80946F6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287" y="5727851"/>
            <a:ext cx="878780" cy="6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B13DC0-7CE2-944A-BDA6-A8C3507BE7A1}"/>
              </a:ext>
            </a:extLst>
          </p:cNvPr>
          <p:cNvSpPr/>
          <p:nvPr/>
        </p:nvSpPr>
        <p:spPr>
          <a:xfrm>
            <a:off x="838200" y="2488594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5</a:t>
            </a:r>
            <a:r>
              <a:rPr lang="en-US" dirty="0">
                <a:latin typeface="OpenDyslexicAlta" pitchFamily="2" charset="77"/>
              </a:rPr>
              <a:t> ones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3</a:t>
            </a:r>
            <a:r>
              <a:rPr lang="en-US" dirty="0">
                <a:latin typeface="OpenDyslexicAlta" pitchFamily="2" charset="77"/>
              </a:rPr>
              <a:t> ones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82CFF4A-A5CE-088F-F3FB-89B643E4C646}"/>
              </a:ext>
            </a:extLst>
          </p:cNvPr>
          <p:cNvSpPr/>
          <p:nvPr/>
        </p:nvSpPr>
        <p:spPr>
          <a:xfrm>
            <a:off x="838200" y="3884410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5</a:t>
            </a:r>
            <a:r>
              <a:rPr lang="en-US" dirty="0">
                <a:latin typeface="OpenDyslexicAlta" pitchFamily="2" charset="77"/>
              </a:rPr>
              <a:t> tens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3</a:t>
            </a:r>
            <a:r>
              <a:rPr lang="en-US" dirty="0">
                <a:latin typeface="OpenDyslexicAlta" pitchFamily="2" charset="77"/>
              </a:rPr>
              <a:t> tens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tens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5268333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5</a:t>
            </a:r>
            <a:r>
              <a:rPr lang="en-US" dirty="0">
                <a:latin typeface="OpenDyslexicAlta" pitchFamily="2" charset="77"/>
              </a:rPr>
              <a:t> hundreds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3</a:t>
            </a:r>
            <a:r>
              <a:rPr lang="en-US" dirty="0">
                <a:latin typeface="OpenDyslexicAlta" pitchFamily="2" charset="77"/>
              </a:rPr>
              <a:t> hundreds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hundreds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86DE89-7D93-8AD4-4D91-A347368B1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89" y="2802041"/>
            <a:ext cx="352213" cy="316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D83BCE-7FC7-2414-1BDE-F84A9020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81" y="3114072"/>
            <a:ext cx="352213" cy="316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7DD58B-69C6-B74D-CDDE-D8BA3800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07" y="3114072"/>
            <a:ext cx="352213" cy="316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10DC47-A1D5-8946-A48A-AA1A3107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2802041"/>
            <a:ext cx="352213" cy="316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D95794-FA5C-4E9A-E04A-27E6FD0A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3114072"/>
            <a:ext cx="352213" cy="316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19B231-7495-81DB-9F98-708C6872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1" y="3882248"/>
            <a:ext cx="621650" cy="12608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111BDD-4284-2350-C832-9DA934D0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07" y="3882248"/>
            <a:ext cx="621650" cy="12608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63B657-C406-9C8F-23D6-8434A720E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933" y="3882248"/>
            <a:ext cx="621650" cy="12608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401878-FD79-D854-C3D5-8E6540A02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424" y="3924285"/>
            <a:ext cx="621650" cy="12608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26BA5E-E801-D99C-0BD7-94AF5DB7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067" y="3916939"/>
            <a:ext cx="621650" cy="12608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28D5EA-CC0D-831C-6673-A2AE78415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63" y="5319208"/>
            <a:ext cx="878780" cy="69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44D6A2-D1F7-EC87-FA91-85466E0B1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163" y="5836166"/>
            <a:ext cx="878780" cy="6996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298F01-C3FD-964B-30F9-C18011B8A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952" y="5483902"/>
            <a:ext cx="878780" cy="6996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7CC599B-9BD5-46F4-5762-90230375E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753" y="5574417"/>
            <a:ext cx="878780" cy="69965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D47A206-40BA-4360-1DA5-9729E19EF214}"/>
              </a:ext>
            </a:extLst>
          </p:cNvPr>
          <p:cNvSpPr txBox="1"/>
          <p:nvPr/>
        </p:nvSpPr>
        <p:spPr>
          <a:xfrm>
            <a:off x="8905866" y="29246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23E543-AA39-4370-681E-E9C35BE7201F}"/>
              </a:ext>
            </a:extLst>
          </p:cNvPr>
          <p:cNvSpPr txBox="1"/>
          <p:nvPr/>
        </p:nvSpPr>
        <p:spPr>
          <a:xfrm>
            <a:off x="8888033" y="43237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9CD24F-80BC-9AFD-6DFD-63CF11068088}"/>
              </a:ext>
            </a:extLst>
          </p:cNvPr>
          <p:cNvSpPr txBox="1"/>
          <p:nvPr/>
        </p:nvSpPr>
        <p:spPr>
          <a:xfrm>
            <a:off x="9176165" y="570834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E4DB4-8891-92DD-59F9-E79BADB6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93" y="3116553"/>
            <a:ext cx="352213" cy="316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58C78-AA5C-B041-DA68-4B730C903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82" y="2798409"/>
            <a:ext cx="352213" cy="316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B4D4F-0D94-4804-F565-691C8031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90" y="2935841"/>
            <a:ext cx="352213" cy="316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180A95-C27C-72E6-4F83-465B26F14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195" y="3884409"/>
            <a:ext cx="621650" cy="12608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10213B-038B-7576-6E57-DCD98AF74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88" y="3884408"/>
            <a:ext cx="621650" cy="12608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5A51F-94E4-9353-EC7E-AAECFE0A5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54" y="3927704"/>
            <a:ext cx="621650" cy="1260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28ABA5-9D40-3AA1-7C93-1EEBDB8BE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317" y="5364195"/>
            <a:ext cx="878780" cy="6996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101E61-5CBF-4B9E-3913-914578F96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61" y="5829201"/>
            <a:ext cx="878780" cy="6996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57667A-E6B9-E34E-1B87-95FE276E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0" y="5568045"/>
            <a:ext cx="878780" cy="6996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56FAD9-EDE7-9402-D91A-EA80946F6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287" y="5727851"/>
            <a:ext cx="878780" cy="6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1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apply number bonds within 10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B13DC0-7CE2-944A-BDA6-A8C3507BE7A1}"/>
              </a:ext>
            </a:extLst>
          </p:cNvPr>
          <p:cNvSpPr/>
          <p:nvPr/>
        </p:nvSpPr>
        <p:spPr>
          <a:xfrm>
            <a:off x="838200" y="2488594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ones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4</a:t>
            </a:r>
            <a:r>
              <a:rPr lang="en-US" dirty="0">
                <a:latin typeface="OpenDyslexicAlta" pitchFamily="2" charset="77"/>
              </a:rPr>
              <a:t> ones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ones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82CFF4A-A5CE-088F-F3FB-89B643E4C646}"/>
              </a:ext>
            </a:extLst>
          </p:cNvPr>
          <p:cNvSpPr/>
          <p:nvPr/>
        </p:nvSpPr>
        <p:spPr>
          <a:xfrm>
            <a:off x="838200" y="3884410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tens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4</a:t>
            </a:r>
            <a:r>
              <a:rPr lang="en-US" dirty="0">
                <a:latin typeface="OpenDyslexicAlta" pitchFamily="2" charset="77"/>
              </a:rPr>
              <a:t> tens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tens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5717D5-98CA-27BB-DBE8-3B82B24BE19A}"/>
              </a:ext>
            </a:extLst>
          </p:cNvPr>
          <p:cNvSpPr/>
          <p:nvPr/>
        </p:nvSpPr>
        <p:spPr>
          <a:xfrm>
            <a:off x="838200" y="5268333"/>
            <a:ext cx="10243088" cy="1260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 	+               =			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2</a:t>
            </a:r>
            <a:r>
              <a:rPr lang="en-US" dirty="0">
                <a:latin typeface="OpenDyslexicAlta" pitchFamily="2" charset="77"/>
              </a:rPr>
              <a:t> hundreds + </a:t>
            </a:r>
            <a:r>
              <a:rPr lang="en-US" dirty="0">
                <a:latin typeface="OpenDyslexicAlta" pitchFamily="2" charset="77"/>
                <a:cs typeface="Arial" panose="020B0604020202020204" pitchFamily="34" charset="0"/>
              </a:rPr>
              <a:t>4</a:t>
            </a:r>
            <a:r>
              <a:rPr lang="en-US" dirty="0">
                <a:latin typeface="OpenDyslexicAlta" pitchFamily="2" charset="77"/>
              </a:rPr>
              <a:t> hundreds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dirty="0">
                <a:latin typeface="OpenDyslexicAlta" pitchFamily="2" charset="77"/>
              </a:rPr>
              <a:t> hundreds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10DC47-A1D5-8946-A48A-AA1A3107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2802041"/>
            <a:ext cx="352213" cy="316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D95794-FA5C-4E9A-E04A-27E6FD0A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65" y="3114072"/>
            <a:ext cx="352213" cy="316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19B231-7495-81DB-9F98-708C6872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81" y="3882248"/>
            <a:ext cx="621650" cy="12608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111BDD-4284-2350-C832-9DA934D0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07" y="3882248"/>
            <a:ext cx="621650" cy="12608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401878-FD79-D854-C3D5-8E6540A02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424" y="3924285"/>
            <a:ext cx="621650" cy="12608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26BA5E-E801-D99C-0BD7-94AF5DB7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067" y="3916939"/>
            <a:ext cx="621650" cy="12608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28D5EA-CC0D-831C-6673-A2AE78415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63" y="5319208"/>
            <a:ext cx="878780" cy="6996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44D6A2-D1F7-EC87-FA91-85466E0B1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163" y="5836166"/>
            <a:ext cx="878780" cy="6996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298F01-C3FD-964B-30F9-C18011B8A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609" y="5294855"/>
            <a:ext cx="878780" cy="6996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7CC599B-9BD5-46F4-5762-90230375E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740" y="5288268"/>
            <a:ext cx="878780" cy="699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6E4DB4-8891-92DD-59F9-E79BADB6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93" y="3116553"/>
            <a:ext cx="352213" cy="316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58C78-AA5C-B041-DA68-4B730C903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82" y="2798409"/>
            <a:ext cx="352213" cy="316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B4D4F-0D94-4804-F565-691C8031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90" y="2935841"/>
            <a:ext cx="352213" cy="316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5A51F-94E4-9353-EC7E-AAECFE0A5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54" y="3927704"/>
            <a:ext cx="621650" cy="12608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4BAEBD-3196-2E56-8A4C-95884674D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882" y="3935207"/>
            <a:ext cx="621650" cy="1260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F8AB8C-97CA-C4D4-B0EE-5DC1A2C23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05" y="2955475"/>
            <a:ext cx="352213" cy="3169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5793C6-F35C-97E3-1C0A-EF6B0C313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759" y="5830954"/>
            <a:ext cx="878780" cy="6996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5BF6F7-256E-5B75-517C-DB4960228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890" y="5824367"/>
            <a:ext cx="878780" cy="6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8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4" ma:contentTypeDescription="Create a new document." ma:contentTypeScope="" ma:versionID="964ed7244734292f9e70aa67ac6645b0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ce95bc079fae84831f01ffa0490e893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908421-A65F-4987-BDFF-E24ACA09DC4A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2.xml><?xml version="1.0" encoding="utf-8"?>
<ds:datastoreItem xmlns:ds="http://schemas.openxmlformats.org/officeDocument/2006/customXml" ds:itemID="{66E7B678-4F40-4121-89F6-AFBDDB8D7690}"/>
</file>

<file path=customXml/itemProps3.xml><?xml version="1.0" encoding="utf-8"?>
<ds:datastoreItem xmlns:ds="http://schemas.openxmlformats.org/officeDocument/2006/customXml" ds:itemID="{1CF4A670-3E1A-4931-90BE-C43B79763F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13070</TotalTime>
  <Words>3123</Words>
  <Application>Microsoft Office PowerPoint</Application>
  <PresentationFormat>Widescreen</PresentationFormat>
  <Paragraphs>845</Paragraphs>
  <Slides>61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Lato Light</vt:lpstr>
      <vt:lpstr>Wingdings</vt:lpstr>
      <vt:lpstr>OpenDyslexicAlta</vt:lpstr>
      <vt:lpstr>Lato</vt:lpstr>
      <vt:lpstr>Arial</vt:lpstr>
      <vt:lpstr>Muli</vt:lpstr>
      <vt:lpstr>Calibri</vt:lpstr>
      <vt:lpstr>Office Theme</vt:lpstr>
      <vt:lpstr>PowerPoint Presentation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  <vt:lpstr>To be able to apply number bonds within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Steve Basing</cp:lastModifiedBy>
  <cp:revision>574</cp:revision>
  <cp:lastPrinted>2022-09-06T15:12:36Z</cp:lastPrinted>
  <dcterms:created xsi:type="dcterms:W3CDTF">2018-08-06T08:16:18Z</dcterms:created>
  <dcterms:modified xsi:type="dcterms:W3CDTF">2025-04-25T21:46:50Z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