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74"/>
  </p:notesMasterIdLst>
  <p:handoutMasterIdLst>
    <p:handoutMasterId r:id="rId75"/>
  </p:handoutMasterIdLst>
  <p:sldIdLst>
    <p:sldId id="320" r:id="rId2"/>
    <p:sldId id="321" r:id="rId3"/>
    <p:sldId id="396" r:id="rId4"/>
    <p:sldId id="397" r:id="rId5"/>
    <p:sldId id="404" r:id="rId6"/>
    <p:sldId id="405" r:id="rId7"/>
    <p:sldId id="402" r:id="rId8"/>
    <p:sldId id="403" r:id="rId9"/>
    <p:sldId id="406" r:id="rId10"/>
    <p:sldId id="407" r:id="rId11"/>
    <p:sldId id="463" r:id="rId12"/>
    <p:sldId id="464" r:id="rId13"/>
    <p:sldId id="408" r:id="rId14"/>
    <p:sldId id="409" r:id="rId15"/>
    <p:sldId id="410" r:id="rId16"/>
    <p:sldId id="411" r:id="rId17"/>
    <p:sldId id="412" r:id="rId18"/>
    <p:sldId id="413" r:id="rId19"/>
    <p:sldId id="465" r:id="rId20"/>
    <p:sldId id="466" r:id="rId21"/>
    <p:sldId id="416" r:id="rId22"/>
    <p:sldId id="417" r:id="rId23"/>
    <p:sldId id="414" r:id="rId24"/>
    <p:sldId id="415" r:id="rId25"/>
    <p:sldId id="398" r:id="rId26"/>
    <p:sldId id="399" r:id="rId27"/>
    <p:sldId id="400" r:id="rId28"/>
    <p:sldId id="401" r:id="rId29"/>
    <p:sldId id="423" r:id="rId30"/>
    <p:sldId id="429" r:id="rId31"/>
    <p:sldId id="430" r:id="rId32"/>
    <p:sldId id="437" r:id="rId33"/>
    <p:sldId id="434" r:id="rId34"/>
    <p:sldId id="438" r:id="rId35"/>
    <p:sldId id="435" r:id="rId36"/>
    <p:sldId id="439" r:id="rId37"/>
    <p:sldId id="431" r:id="rId38"/>
    <p:sldId id="440" r:id="rId39"/>
    <p:sldId id="432" r:id="rId40"/>
    <p:sldId id="441" r:id="rId41"/>
    <p:sldId id="433" r:id="rId42"/>
    <p:sldId id="442" r:id="rId43"/>
    <p:sldId id="436" r:id="rId44"/>
    <p:sldId id="443" r:id="rId45"/>
    <p:sldId id="428" r:id="rId46"/>
    <p:sldId id="426" r:id="rId47"/>
    <p:sldId id="444" r:id="rId48"/>
    <p:sldId id="449" r:id="rId49"/>
    <p:sldId id="446" r:id="rId50"/>
    <p:sldId id="450" r:id="rId51"/>
    <p:sldId id="445" r:id="rId52"/>
    <p:sldId id="451" r:id="rId53"/>
    <p:sldId id="452" r:id="rId54"/>
    <p:sldId id="447" r:id="rId55"/>
    <p:sldId id="453" r:id="rId56"/>
    <p:sldId id="448" r:id="rId57"/>
    <p:sldId id="425" r:id="rId58"/>
    <p:sldId id="427" r:id="rId59"/>
    <p:sldId id="418" r:id="rId60"/>
    <p:sldId id="419" r:id="rId61"/>
    <p:sldId id="420" r:id="rId62"/>
    <p:sldId id="421" r:id="rId63"/>
    <p:sldId id="455" r:id="rId64"/>
    <p:sldId id="454" r:id="rId65"/>
    <p:sldId id="456" r:id="rId66"/>
    <p:sldId id="457" r:id="rId67"/>
    <p:sldId id="458" r:id="rId68"/>
    <p:sldId id="459" r:id="rId69"/>
    <p:sldId id="460" r:id="rId70"/>
    <p:sldId id="370" r:id="rId71"/>
    <p:sldId id="461" r:id="rId72"/>
    <p:sldId id="462" r:id="rId73"/>
  </p:sldIdLst>
  <p:sldSz cx="12192000" cy="6858000"/>
  <p:notesSz cx="6858000" cy="9144000"/>
  <p:embeddedFontLst>
    <p:embeddedFont>
      <p:font typeface="Muli" panose="020B0604020202020204" charset="0"/>
      <p:regular r:id="rId76"/>
      <p:bold r:id="rId77"/>
      <p:italic r:id="rId78"/>
      <p:boldItalic r:id="rId79"/>
    </p:embeddedFont>
    <p:embeddedFont>
      <p:font typeface="OpenDyslexicAlta" panose="00000500000000000000" pitchFamily="2" charset="0"/>
      <p:regular r:id="rId80"/>
      <p:bold r:id="rId81"/>
      <p:italic r:id="rId82"/>
      <p:boldItalic r:id="rId83"/>
    </p:embeddedFont>
    <p:embeddedFont>
      <p:font typeface="Lato" panose="020F0502020204030203" pitchFamily="34" charset="0"/>
      <p:regular r:id="rId84"/>
      <p:bold r:id="rId85"/>
    </p:embeddedFont>
    <p:embeddedFont>
      <p:font typeface="Cambria Math" panose="02040503050406030204" pitchFamily="18" charset="0"/>
      <p:regular r:id="rId86"/>
    </p:embeddedFont>
    <p:embeddedFont>
      <p:font typeface="Lato Light" panose="020F0302020204030203" pitchFamily="34" charset="0"/>
      <p:regular r:id="rId87"/>
    </p:embeddedFont>
    <p:embeddedFont>
      <p:font typeface="Calibri" panose="020F0502020204030204" pitchFamily="34" charset="0"/>
      <p:regular r:id="rId88"/>
      <p:bold r:id="rId89"/>
      <p:italic r:id="rId90"/>
      <p:boldItalic r:id="rId91"/>
    </p:embeddedFont>
    <p:embeddedFont>
      <p:font typeface="OpenDyslexic" panose="00000500000000000000" pitchFamily="2" charset="0"/>
      <p:regular r:id="rId92"/>
      <p:bold r:id="rId93"/>
      <p:italic r:id="rId94"/>
      <p:boldItalic r:id="rId9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3772"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23D160"/>
    <a:srgbClr val="44A6ED"/>
    <a:srgbClr val="3273DC"/>
    <a:srgbClr val="7957D5"/>
    <a:srgbClr val="FFDD57"/>
    <a:srgbClr val="209CEE"/>
    <a:srgbClr val="000000"/>
    <a:srgbClr val="121212"/>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6" autoAdjust="0"/>
    <p:restoredTop sz="88435" autoAdjust="0"/>
  </p:normalViewPr>
  <p:slideViewPr>
    <p:cSldViewPr snapToGrid="0" snapToObjects="1">
      <p:cViewPr varScale="1">
        <p:scale>
          <a:sx n="61" d="100"/>
          <a:sy n="61" d="100"/>
        </p:scale>
        <p:origin x="-1002" y="-78"/>
      </p:cViewPr>
      <p:guideLst>
        <p:guide orient="horz" pos="2137"/>
        <p:guide pos="3772"/>
      </p:guideLst>
    </p:cSldViewPr>
  </p:slideViewPr>
  <p:outlineViewPr>
    <p:cViewPr>
      <p:scale>
        <a:sx n="33" d="100"/>
        <a:sy n="33" d="100"/>
      </p:scale>
      <p:origin x="0" y="-65296"/>
    </p:cViewPr>
  </p:outlineViewPr>
  <p:notesTextViewPr>
    <p:cViewPr>
      <p:scale>
        <a:sx n="185" d="100"/>
        <a:sy n="18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9.fntdata"/><Relationship Id="rId89" Type="http://schemas.openxmlformats.org/officeDocument/2006/relationships/font" Target="fonts/font1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font" Target="fonts/font15.fntdata"/><Relationship Id="rId95" Type="http://schemas.openxmlformats.org/officeDocument/2006/relationships/font" Target="fonts/font2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font" Target="fonts/font13.fntdata"/><Relationship Id="rId91" Type="http://schemas.openxmlformats.org/officeDocument/2006/relationships/font" Target="fonts/font16.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94" Type="http://schemas.openxmlformats.org/officeDocument/2006/relationships/font" Target="fonts/font19.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2.fntdata"/><Relationship Id="rId61" Type="http://schemas.openxmlformats.org/officeDocument/2006/relationships/slide" Target="slides/slide60.xml"/><Relationship Id="rId82"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8.fntdata"/><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162583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78476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743079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814957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545682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384297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990573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5109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1330627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060919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73939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4147002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939328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835764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1746073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4099049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031516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53551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3757208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636204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829753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199196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083495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3304078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1455123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2253180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1393347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12022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3294798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303143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1341221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198564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2257636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6191325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678184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2995537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37582750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39700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2972946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8097677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5595182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3611209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996777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353557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2838317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51</a:t>
            </a:fld>
            <a:endParaRPr lang="en-GB"/>
          </a:p>
        </p:txBody>
      </p:sp>
    </p:spTree>
    <p:extLst>
      <p:ext uri="{BB962C8B-B14F-4D97-AF65-F5344CB8AC3E}">
        <p14:creationId xmlns:p14="http://schemas.microsoft.com/office/powerpoint/2010/main" val="2370273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52</a:t>
            </a:fld>
            <a:endParaRPr lang="en-GB"/>
          </a:p>
        </p:txBody>
      </p:sp>
    </p:spTree>
    <p:extLst>
      <p:ext uri="{BB962C8B-B14F-4D97-AF65-F5344CB8AC3E}">
        <p14:creationId xmlns:p14="http://schemas.microsoft.com/office/powerpoint/2010/main" val="804350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53</a:t>
            </a:fld>
            <a:endParaRPr lang="en-GB"/>
          </a:p>
        </p:txBody>
      </p:sp>
    </p:spTree>
    <p:extLst>
      <p:ext uri="{BB962C8B-B14F-4D97-AF65-F5344CB8AC3E}">
        <p14:creationId xmlns:p14="http://schemas.microsoft.com/office/powerpoint/2010/main" val="280707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54</a:t>
            </a:fld>
            <a:endParaRPr lang="en-GB"/>
          </a:p>
        </p:txBody>
      </p:sp>
    </p:spTree>
    <p:extLst>
      <p:ext uri="{BB962C8B-B14F-4D97-AF65-F5344CB8AC3E}">
        <p14:creationId xmlns:p14="http://schemas.microsoft.com/office/powerpoint/2010/main" val="10691365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55</a:t>
            </a:fld>
            <a:endParaRPr lang="en-GB"/>
          </a:p>
        </p:txBody>
      </p:sp>
    </p:spTree>
    <p:extLst>
      <p:ext uri="{BB962C8B-B14F-4D97-AF65-F5344CB8AC3E}">
        <p14:creationId xmlns:p14="http://schemas.microsoft.com/office/powerpoint/2010/main" val="14079009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56</a:t>
            </a:fld>
            <a:endParaRPr lang="en-GB"/>
          </a:p>
        </p:txBody>
      </p:sp>
    </p:spTree>
    <p:extLst>
      <p:ext uri="{BB962C8B-B14F-4D97-AF65-F5344CB8AC3E}">
        <p14:creationId xmlns:p14="http://schemas.microsoft.com/office/powerpoint/2010/main" val="29884809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57</a:t>
            </a:fld>
            <a:endParaRPr lang="en-GB"/>
          </a:p>
        </p:txBody>
      </p:sp>
    </p:spTree>
    <p:extLst>
      <p:ext uri="{BB962C8B-B14F-4D97-AF65-F5344CB8AC3E}">
        <p14:creationId xmlns:p14="http://schemas.microsoft.com/office/powerpoint/2010/main" val="15446573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58</a:t>
            </a:fld>
            <a:endParaRPr lang="en-GB"/>
          </a:p>
        </p:txBody>
      </p:sp>
    </p:spTree>
    <p:extLst>
      <p:ext uri="{BB962C8B-B14F-4D97-AF65-F5344CB8AC3E}">
        <p14:creationId xmlns:p14="http://schemas.microsoft.com/office/powerpoint/2010/main" val="2207563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59</a:t>
            </a:fld>
            <a:endParaRPr lang="en-GB"/>
          </a:p>
        </p:txBody>
      </p:sp>
    </p:spTree>
    <p:extLst>
      <p:ext uri="{BB962C8B-B14F-4D97-AF65-F5344CB8AC3E}">
        <p14:creationId xmlns:p14="http://schemas.microsoft.com/office/powerpoint/2010/main" val="11550317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60</a:t>
            </a:fld>
            <a:endParaRPr lang="en-GB"/>
          </a:p>
        </p:txBody>
      </p:sp>
    </p:spTree>
    <p:extLst>
      <p:ext uri="{BB962C8B-B14F-4D97-AF65-F5344CB8AC3E}">
        <p14:creationId xmlns:p14="http://schemas.microsoft.com/office/powerpoint/2010/main" val="379717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7051377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61</a:t>
            </a:fld>
            <a:endParaRPr lang="en-GB"/>
          </a:p>
        </p:txBody>
      </p:sp>
    </p:spTree>
    <p:extLst>
      <p:ext uri="{BB962C8B-B14F-4D97-AF65-F5344CB8AC3E}">
        <p14:creationId xmlns:p14="http://schemas.microsoft.com/office/powerpoint/2010/main" val="40369211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62</a:t>
            </a:fld>
            <a:endParaRPr lang="en-GB"/>
          </a:p>
        </p:txBody>
      </p:sp>
    </p:spTree>
    <p:extLst>
      <p:ext uri="{BB962C8B-B14F-4D97-AF65-F5344CB8AC3E}">
        <p14:creationId xmlns:p14="http://schemas.microsoft.com/office/powerpoint/2010/main" val="16664625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63</a:t>
            </a:fld>
            <a:endParaRPr lang="en-GB"/>
          </a:p>
        </p:txBody>
      </p:sp>
    </p:spTree>
    <p:extLst>
      <p:ext uri="{BB962C8B-B14F-4D97-AF65-F5344CB8AC3E}">
        <p14:creationId xmlns:p14="http://schemas.microsoft.com/office/powerpoint/2010/main" val="11775621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64</a:t>
            </a:fld>
            <a:endParaRPr lang="en-GB"/>
          </a:p>
        </p:txBody>
      </p:sp>
    </p:spTree>
    <p:extLst>
      <p:ext uri="{BB962C8B-B14F-4D97-AF65-F5344CB8AC3E}">
        <p14:creationId xmlns:p14="http://schemas.microsoft.com/office/powerpoint/2010/main" val="7167039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65</a:t>
            </a:fld>
            <a:endParaRPr lang="en-GB"/>
          </a:p>
        </p:txBody>
      </p:sp>
    </p:spTree>
    <p:extLst>
      <p:ext uri="{BB962C8B-B14F-4D97-AF65-F5344CB8AC3E}">
        <p14:creationId xmlns:p14="http://schemas.microsoft.com/office/powerpoint/2010/main" val="18693025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66</a:t>
            </a:fld>
            <a:endParaRPr lang="en-GB"/>
          </a:p>
        </p:txBody>
      </p:sp>
    </p:spTree>
    <p:extLst>
      <p:ext uri="{BB962C8B-B14F-4D97-AF65-F5344CB8AC3E}">
        <p14:creationId xmlns:p14="http://schemas.microsoft.com/office/powerpoint/2010/main" val="23552920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67</a:t>
            </a:fld>
            <a:endParaRPr lang="en-GB"/>
          </a:p>
        </p:txBody>
      </p:sp>
    </p:spTree>
    <p:extLst>
      <p:ext uri="{BB962C8B-B14F-4D97-AF65-F5344CB8AC3E}">
        <p14:creationId xmlns:p14="http://schemas.microsoft.com/office/powerpoint/2010/main" val="19059484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68</a:t>
            </a:fld>
            <a:endParaRPr lang="en-GB"/>
          </a:p>
        </p:txBody>
      </p:sp>
    </p:spTree>
    <p:extLst>
      <p:ext uri="{BB962C8B-B14F-4D97-AF65-F5344CB8AC3E}">
        <p14:creationId xmlns:p14="http://schemas.microsoft.com/office/powerpoint/2010/main" val="10308013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69</a:t>
            </a:fld>
            <a:endParaRPr lang="en-GB"/>
          </a:p>
        </p:txBody>
      </p:sp>
    </p:spTree>
    <p:extLst>
      <p:ext uri="{BB962C8B-B14F-4D97-AF65-F5344CB8AC3E}">
        <p14:creationId xmlns:p14="http://schemas.microsoft.com/office/powerpoint/2010/main" val="13604502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70</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1957858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71</a:t>
            </a:fld>
            <a:endParaRPr lang="en-GB"/>
          </a:p>
        </p:txBody>
      </p:sp>
    </p:spTree>
    <p:extLst>
      <p:ext uri="{BB962C8B-B14F-4D97-AF65-F5344CB8AC3E}">
        <p14:creationId xmlns:p14="http://schemas.microsoft.com/office/powerpoint/2010/main" val="10721571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72</a:t>
            </a:fld>
            <a:endParaRPr lang="en-GB"/>
          </a:p>
        </p:txBody>
      </p:sp>
    </p:spTree>
    <p:extLst>
      <p:ext uri="{BB962C8B-B14F-4D97-AF65-F5344CB8AC3E}">
        <p14:creationId xmlns:p14="http://schemas.microsoft.com/office/powerpoint/2010/main" val="1931110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195840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1109372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08/01/2021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emf"/><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65.emf"/><Relationship Id="rId5" Type="http://schemas.openxmlformats.org/officeDocument/2006/relationships/image" Target="../media/image64.png"/><Relationship Id="rId4" Type="http://schemas.openxmlformats.org/officeDocument/2006/relationships/image" Target="../media/image27.emf"/></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66.emf"/><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image" Target="../media/image65.emf"/><Relationship Id="rId5" Type="http://schemas.openxmlformats.org/officeDocument/2006/relationships/image" Target="../media/image64.png"/><Relationship Id="rId4" Type="http://schemas.openxmlformats.org/officeDocument/2006/relationships/image" Target="../media/image27.emf"/></Relationships>
</file>

<file path=ppt/slides/_rels/slide63.xml.rels><?xml version="1.0" encoding="UTF-8" standalone="yes"?>
<Relationships xmlns="http://schemas.openxmlformats.org/package/2006/relationships"><Relationship Id="rId3" Type="http://schemas.openxmlformats.org/officeDocument/2006/relationships/image" Target="../media/image67.tiff"/><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7.tiff"/><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7.tiff"/><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7.tiff"/><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7.tiff"/><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70.png"/><Relationship Id="rId7" Type="http://schemas.openxmlformats.org/officeDocument/2006/relationships/image" Target="../media/image71.emf"/><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s/_rels/slide69.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76.png"/><Relationship Id="rId7" Type="http://schemas.openxmlformats.org/officeDocument/2006/relationships/image" Target="../media/image71.emf"/><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73.tiff"/></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73.tif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85000" lnSpcReduction="20000"/>
          </a:bodyPr>
          <a:lstStyle/>
          <a:p>
            <a:r>
              <a:rPr lang="en-GB" dirty="0" smtClean="0"/>
              <a:t>Stage </a:t>
            </a:r>
            <a:r>
              <a:rPr lang="en-GB" dirty="0"/>
              <a:t>4 </a:t>
            </a:r>
            <a:br>
              <a:rPr lang="en-GB" dirty="0"/>
            </a:br>
            <a:r>
              <a:rPr lang="en-GB" dirty="0"/>
              <a:t>Spring Block 3: Fractions</a:t>
            </a:r>
          </a:p>
          <a:p>
            <a:r>
              <a:rPr lang="en-GB" dirty="0"/>
              <a:t>Lesson 1: To be able to explore fractions in different representations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3 – Fractions</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 </a:t>
            </a:r>
            <a:r>
              <a:rPr lang="en-GB" sz="2000" b="1" dirty="0" smtClean="0">
                <a:solidFill>
                  <a:schemeClr val="bg1"/>
                </a:solidFill>
              </a:rPr>
              <a:t>QOVBUNE</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Either one quarter (pink) or three quarters (blue).</a:t>
            </a:r>
          </a:p>
        </p:txBody>
      </p:sp>
      <p:pic>
        <p:nvPicPr>
          <p:cNvPr id="5" name="Picture 4">
            <a:extLst>
              <a:ext uri="{FF2B5EF4-FFF2-40B4-BE49-F238E27FC236}">
                <a16:creationId xmlns="" xmlns:a16="http://schemas.microsoft.com/office/drawing/2014/main" id="{4635981E-51CF-2642-B518-5B0A87FBE5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6547" y="3764008"/>
            <a:ext cx="709091" cy="720000"/>
          </a:xfrm>
          <a:prstGeom prst="rect">
            <a:avLst/>
          </a:prstGeom>
        </p:spPr>
      </p:pic>
      <p:pic>
        <p:nvPicPr>
          <p:cNvPr id="6" name="Picture 5">
            <a:extLst>
              <a:ext uri="{FF2B5EF4-FFF2-40B4-BE49-F238E27FC236}">
                <a16:creationId xmlns="" xmlns:a16="http://schemas.microsoft.com/office/drawing/2014/main" id="{9B6180F1-D7A0-B44B-86AC-B53E9A584C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6720" y="3764008"/>
            <a:ext cx="707273" cy="720000"/>
          </a:xfrm>
          <a:prstGeom prst="rect">
            <a:avLst/>
          </a:prstGeom>
        </p:spPr>
      </p:pic>
      <p:pic>
        <p:nvPicPr>
          <p:cNvPr id="7" name="Picture 6">
            <a:extLst>
              <a:ext uri="{FF2B5EF4-FFF2-40B4-BE49-F238E27FC236}">
                <a16:creationId xmlns="" xmlns:a16="http://schemas.microsoft.com/office/drawing/2014/main" id="{A105B519-D9F6-1A44-BC3B-EC3D6FEC81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6547" y="3048363"/>
            <a:ext cx="709091" cy="720000"/>
          </a:xfrm>
          <a:prstGeom prst="rect">
            <a:avLst/>
          </a:prstGeom>
        </p:spPr>
      </p:pic>
      <p:pic>
        <p:nvPicPr>
          <p:cNvPr id="8" name="Picture 7">
            <a:extLst>
              <a:ext uri="{FF2B5EF4-FFF2-40B4-BE49-F238E27FC236}">
                <a16:creationId xmlns="" xmlns:a16="http://schemas.microsoft.com/office/drawing/2014/main" id="{3DE84802-8889-804D-B7E0-F50CC1C57E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6720" y="3048363"/>
            <a:ext cx="707273" cy="720000"/>
          </a:xfrm>
          <a:prstGeom prst="rect">
            <a:avLst/>
          </a:prstGeom>
        </p:spPr>
      </p:pic>
      <p:pic>
        <p:nvPicPr>
          <p:cNvPr id="9" name="Picture 8">
            <a:extLst>
              <a:ext uri="{FF2B5EF4-FFF2-40B4-BE49-F238E27FC236}">
                <a16:creationId xmlns="" xmlns:a16="http://schemas.microsoft.com/office/drawing/2014/main" id="{5D72A7A3-097A-3248-879E-4749165C68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8192" y="3764008"/>
            <a:ext cx="709091" cy="720000"/>
          </a:xfrm>
          <a:prstGeom prst="rect">
            <a:avLst/>
          </a:prstGeom>
        </p:spPr>
      </p:pic>
      <p:pic>
        <p:nvPicPr>
          <p:cNvPr id="10" name="Picture 9">
            <a:extLst>
              <a:ext uri="{FF2B5EF4-FFF2-40B4-BE49-F238E27FC236}">
                <a16:creationId xmlns="" xmlns:a16="http://schemas.microsoft.com/office/drawing/2014/main" id="{8B22DB32-DC96-7A4D-8D99-654C716075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8192" y="3048363"/>
            <a:ext cx="709091" cy="720000"/>
          </a:xfrm>
          <a:prstGeom prst="rect">
            <a:avLst/>
          </a:prstGeom>
        </p:spPr>
      </p:pic>
      <p:pic>
        <p:nvPicPr>
          <p:cNvPr id="11" name="Picture 10">
            <a:extLst>
              <a:ext uri="{FF2B5EF4-FFF2-40B4-BE49-F238E27FC236}">
                <a16:creationId xmlns="" xmlns:a16="http://schemas.microsoft.com/office/drawing/2014/main" id="{B616B758-FC35-A245-A511-5105F9F0B4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9837" y="3764008"/>
            <a:ext cx="709091" cy="720000"/>
          </a:xfrm>
          <a:prstGeom prst="rect">
            <a:avLst/>
          </a:prstGeom>
        </p:spPr>
      </p:pic>
      <p:pic>
        <p:nvPicPr>
          <p:cNvPr id="12" name="Picture 11">
            <a:extLst>
              <a:ext uri="{FF2B5EF4-FFF2-40B4-BE49-F238E27FC236}">
                <a16:creationId xmlns="" xmlns:a16="http://schemas.microsoft.com/office/drawing/2014/main" id="{A9F7350F-2446-0A49-8186-BC52AC447D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9837" y="3048363"/>
            <a:ext cx="709091" cy="720000"/>
          </a:xfrm>
          <a:prstGeom prst="rect">
            <a:avLst/>
          </a:prstGeom>
        </p:spPr>
      </p:pic>
    </p:spTree>
    <p:extLst>
      <p:ext uri="{BB962C8B-B14F-4D97-AF65-F5344CB8AC3E}">
        <p14:creationId xmlns:p14="http://schemas.microsoft.com/office/powerpoint/2010/main" val="299456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4" name="Rectangle 13">
            <a:extLst>
              <a:ext uri="{FF2B5EF4-FFF2-40B4-BE49-F238E27FC236}">
                <a16:creationId xmlns="" xmlns:a16="http://schemas.microsoft.com/office/drawing/2014/main" id="{85D79446-BA78-8644-A95D-82BF5C2001C8}"/>
              </a:ext>
            </a:extLst>
          </p:cNvPr>
          <p:cNvSpPr/>
          <p:nvPr/>
        </p:nvSpPr>
        <p:spPr>
          <a:xfrm>
            <a:off x="3383280" y="3955575"/>
            <a:ext cx="4631125"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AB01F180-6F3F-C74F-ACE0-E0502DD238CE}"/>
              </a:ext>
            </a:extLst>
          </p:cNvPr>
          <p:cNvSpPr/>
          <p:nvPr/>
        </p:nvSpPr>
        <p:spPr>
          <a:xfrm rot="16200000">
            <a:off x="3215639" y="3967004"/>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F35246B-3283-9445-A49B-C66B18D04C22}"/>
              </a:ext>
            </a:extLst>
          </p:cNvPr>
          <p:cNvSpPr/>
          <p:nvPr/>
        </p:nvSpPr>
        <p:spPr>
          <a:xfrm rot="16200000">
            <a:off x="4278774" y="3967004"/>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20E3FD40-3139-0044-AB33-2AD6E525B919}"/>
              </a:ext>
            </a:extLst>
          </p:cNvPr>
          <p:cNvSpPr/>
          <p:nvPr/>
        </p:nvSpPr>
        <p:spPr>
          <a:xfrm rot="16200000">
            <a:off x="5479065" y="3978434"/>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18C57CDA-12C0-A142-80DA-61FBFC6C9265}"/>
              </a:ext>
            </a:extLst>
          </p:cNvPr>
          <p:cNvSpPr/>
          <p:nvPr/>
        </p:nvSpPr>
        <p:spPr>
          <a:xfrm rot="16200000">
            <a:off x="6646472" y="3978433"/>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0BB88E3D-85E5-314E-80CE-BC07ACBAEC1C}"/>
              </a:ext>
            </a:extLst>
          </p:cNvPr>
          <p:cNvSpPr/>
          <p:nvPr/>
        </p:nvSpPr>
        <p:spPr>
          <a:xfrm rot="16200000">
            <a:off x="7846763" y="3967003"/>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ounded Rectangle 19">
            <a:extLst>
              <a:ext uri="{FF2B5EF4-FFF2-40B4-BE49-F238E27FC236}">
                <a16:creationId xmlns="" xmlns:a16="http://schemas.microsoft.com/office/drawing/2014/main" id="{05612D69-38C8-1346-979F-657A3D5D88C5}"/>
              </a:ext>
            </a:extLst>
          </p:cNvPr>
          <p:cNvSpPr/>
          <p:nvPr/>
        </p:nvSpPr>
        <p:spPr>
          <a:xfrm>
            <a:off x="3015124" y="4167843"/>
            <a:ext cx="736312" cy="9114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0</a:t>
            </a:r>
          </a:p>
        </p:txBody>
      </p:sp>
      <mc:AlternateContent xmlns:mc="http://schemas.openxmlformats.org/markup-compatibility/2006" xmlns:a14="http://schemas.microsoft.com/office/drawing/2010/main">
        <mc:Choice Requires="a14">
          <p:sp>
            <p:nvSpPr>
              <p:cNvPr id="21" name="Rounded Rectangle 20">
                <a:extLst>
                  <a:ext uri="{FF2B5EF4-FFF2-40B4-BE49-F238E27FC236}">
                    <a16:creationId xmlns="" xmlns:a16="http://schemas.microsoft.com/office/drawing/2014/main" id="{AAEC9948-FEFC-AA40-925C-26360B45C060}"/>
                  </a:ext>
                </a:extLst>
              </p:cNvPr>
              <p:cNvSpPr/>
              <p:nvPr/>
            </p:nvSpPr>
            <p:spPr>
              <a:xfrm>
                <a:off x="4055400" y="4177699"/>
                <a:ext cx="736312" cy="9114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a:rPr>
                          </m:ctrlPr>
                        </m:fPr>
                        <m:num>
                          <m:r>
                            <a:rPr lang="en-GB" sz="2800" b="0" i="1" smtClean="0">
                              <a:solidFill>
                                <a:schemeClr val="tx1"/>
                              </a:solidFill>
                              <a:latin typeface="Cambria Math" panose="02040503050406030204" pitchFamily="18" charset="0"/>
                            </a:rPr>
                            <m:t>1</m:t>
                          </m:r>
                        </m:num>
                        <m:den>
                          <m:r>
                            <a:rPr lang="en-GB" sz="2800" b="0" i="1" smtClean="0">
                              <a:solidFill>
                                <a:schemeClr val="tx1"/>
                              </a:solidFill>
                              <a:latin typeface="Cambria Math" panose="02040503050406030204" pitchFamily="18" charset="0"/>
                            </a:rPr>
                            <m:t>4</m:t>
                          </m:r>
                        </m:den>
                      </m:f>
                    </m:oMath>
                  </m:oMathPara>
                </a14:m>
                <a:endParaRPr lang="en-US" sz="2800" dirty="0">
                  <a:solidFill>
                    <a:schemeClr val="tx1"/>
                  </a:solidFill>
                  <a:latin typeface="OpenDyslexicAlta" pitchFamily="2" charset="77"/>
                </a:endParaRPr>
              </a:p>
            </p:txBody>
          </p:sp>
        </mc:Choice>
        <mc:Fallback xmlns="">
          <p:sp>
            <p:nvSpPr>
              <p:cNvPr id="21" name="Rounded Rectangle 20">
                <a:extLst>
                  <a:ext uri="{FF2B5EF4-FFF2-40B4-BE49-F238E27FC236}">
                    <a16:creationId xmlns:a16="http://schemas.microsoft.com/office/drawing/2014/main" id="{AAEC9948-FEFC-AA40-925C-26360B45C060}"/>
                  </a:ext>
                </a:extLst>
              </p:cNvPr>
              <p:cNvSpPr>
                <a:spLocks noRot="1" noChangeAspect="1" noMove="1" noResize="1" noEditPoints="1" noAdjustHandles="1" noChangeArrowheads="1" noChangeShapeType="1" noTextEdit="1"/>
              </p:cNvSpPr>
              <p:nvPr/>
            </p:nvSpPr>
            <p:spPr>
              <a:xfrm>
                <a:off x="4055400" y="4177699"/>
                <a:ext cx="736312" cy="911429"/>
              </a:xfrm>
              <a:prstGeom prst="roundRect">
                <a:avLst/>
              </a:prstGeom>
              <a:blipFill>
                <a:blip r:embed="rId3"/>
                <a:stretch>
                  <a:fillRect b="-4000"/>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a:extLst>
                  <a:ext uri="{FF2B5EF4-FFF2-40B4-BE49-F238E27FC236}">
                    <a16:creationId xmlns="" xmlns:a16="http://schemas.microsoft.com/office/drawing/2014/main" id="{F24BCAE4-86BE-C44D-8EB9-63C59A937207}"/>
                  </a:ext>
                </a:extLst>
              </p:cNvPr>
              <p:cNvSpPr/>
              <p:nvPr/>
            </p:nvSpPr>
            <p:spPr>
              <a:xfrm>
                <a:off x="7704600" y="4191657"/>
                <a:ext cx="736312" cy="9114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a:rPr>
                          </m:ctrlPr>
                        </m:fPr>
                        <m:num>
                          <m:r>
                            <a:rPr lang="en-GB" sz="2800" b="0" i="1" smtClean="0">
                              <a:solidFill>
                                <a:schemeClr val="tx1"/>
                              </a:solidFill>
                              <a:latin typeface="Cambria Math" panose="02040503050406030204" pitchFamily="18" charset="0"/>
                            </a:rPr>
                            <m:t>4</m:t>
                          </m:r>
                        </m:num>
                        <m:den>
                          <m:r>
                            <a:rPr lang="en-GB" sz="2800" b="0" i="1" smtClean="0">
                              <a:solidFill>
                                <a:schemeClr val="tx1"/>
                              </a:solidFill>
                              <a:latin typeface="Cambria Math" panose="02040503050406030204" pitchFamily="18" charset="0"/>
                            </a:rPr>
                            <m:t>4</m:t>
                          </m:r>
                        </m:den>
                      </m:f>
                    </m:oMath>
                  </m:oMathPara>
                </a14:m>
                <a:endParaRPr lang="en-US" sz="2800" dirty="0">
                  <a:solidFill>
                    <a:schemeClr val="tx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F24BCAE4-86BE-C44D-8EB9-63C59A937207}"/>
                  </a:ext>
                </a:extLst>
              </p:cNvPr>
              <p:cNvSpPr>
                <a:spLocks noRot="1" noChangeAspect="1" noMove="1" noResize="1" noEditPoints="1" noAdjustHandles="1" noChangeArrowheads="1" noChangeShapeType="1" noTextEdit="1"/>
              </p:cNvSpPr>
              <p:nvPr/>
            </p:nvSpPr>
            <p:spPr>
              <a:xfrm>
                <a:off x="7704600" y="4191657"/>
                <a:ext cx="736312" cy="911429"/>
              </a:xfrm>
              <a:prstGeom prst="roundRect">
                <a:avLst/>
              </a:prstGeom>
              <a:blipFill>
                <a:blip r:embed="rId4"/>
                <a:stretch>
                  <a:fillRect b="-4000"/>
                </a:stretch>
              </a:blipFill>
              <a:ln w="28575">
                <a:solidFill>
                  <a:schemeClr val="tx1"/>
                </a:solidFill>
              </a:ln>
            </p:spPr>
            <p:txBody>
              <a:bodyPr/>
              <a:lstStyle/>
              <a:p>
                <a:r>
                  <a:rPr lang="en-US">
                    <a:noFill/>
                  </a:rPr>
                  <a:t> </a:t>
                </a:r>
              </a:p>
            </p:txBody>
          </p:sp>
        </mc:Fallback>
      </mc:AlternateContent>
      <p:sp>
        <p:nvSpPr>
          <p:cNvPr id="23" name="Down Arrow 22">
            <a:extLst>
              <a:ext uri="{FF2B5EF4-FFF2-40B4-BE49-F238E27FC236}">
                <a16:creationId xmlns="" xmlns:a16="http://schemas.microsoft.com/office/drawing/2014/main" id="{196ECDA1-F013-4B49-8237-8190809A71B5}"/>
              </a:ext>
            </a:extLst>
          </p:cNvPr>
          <p:cNvSpPr/>
          <p:nvPr/>
        </p:nvSpPr>
        <p:spPr>
          <a:xfrm>
            <a:off x="6548938" y="2822855"/>
            <a:ext cx="484632" cy="978408"/>
          </a:xfrm>
          <a:prstGeom prst="downArrow">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118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Three quarters</a:t>
            </a:r>
          </a:p>
        </p:txBody>
      </p:sp>
      <p:sp>
        <p:nvSpPr>
          <p:cNvPr id="14" name="Rectangle 13">
            <a:extLst>
              <a:ext uri="{FF2B5EF4-FFF2-40B4-BE49-F238E27FC236}">
                <a16:creationId xmlns="" xmlns:a16="http://schemas.microsoft.com/office/drawing/2014/main" id="{85D79446-BA78-8644-A95D-82BF5C2001C8}"/>
              </a:ext>
            </a:extLst>
          </p:cNvPr>
          <p:cNvSpPr/>
          <p:nvPr/>
        </p:nvSpPr>
        <p:spPr>
          <a:xfrm>
            <a:off x="3383280" y="3955575"/>
            <a:ext cx="4631125"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AB01F180-6F3F-C74F-ACE0-E0502DD238CE}"/>
              </a:ext>
            </a:extLst>
          </p:cNvPr>
          <p:cNvSpPr/>
          <p:nvPr/>
        </p:nvSpPr>
        <p:spPr>
          <a:xfrm rot="16200000">
            <a:off x="3215639" y="3967004"/>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F35246B-3283-9445-A49B-C66B18D04C22}"/>
              </a:ext>
            </a:extLst>
          </p:cNvPr>
          <p:cNvSpPr/>
          <p:nvPr/>
        </p:nvSpPr>
        <p:spPr>
          <a:xfrm rot="16200000">
            <a:off x="4278774" y="3967004"/>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20E3FD40-3139-0044-AB33-2AD6E525B919}"/>
              </a:ext>
            </a:extLst>
          </p:cNvPr>
          <p:cNvSpPr/>
          <p:nvPr/>
        </p:nvSpPr>
        <p:spPr>
          <a:xfrm rot="16200000">
            <a:off x="5479065" y="3978434"/>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18C57CDA-12C0-A142-80DA-61FBFC6C9265}"/>
              </a:ext>
            </a:extLst>
          </p:cNvPr>
          <p:cNvSpPr/>
          <p:nvPr/>
        </p:nvSpPr>
        <p:spPr>
          <a:xfrm rot="16200000">
            <a:off x="6646472" y="3978433"/>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0BB88E3D-85E5-314E-80CE-BC07ACBAEC1C}"/>
              </a:ext>
            </a:extLst>
          </p:cNvPr>
          <p:cNvSpPr/>
          <p:nvPr/>
        </p:nvSpPr>
        <p:spPr>
          <a:xfrm rot="16200000">
            <a:off x="7846763" y="3967003"/>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ounded Rectangle 19">
            <a:extLst>
              <a:ext uri="{FF2B5EF4-FFF2-40B4-BE49-F238E27FC236}">
                <a16:creationId xmlns="" xmlns:a16="http://schemas.microsoft.com/office/drawing/2014/main" id="{05612D69-38C8-1346-979F-657A3D5D88C5}"/>
              </a:ext>
            </a:extLst>
          </p:cNvPr>
          <p:cNvSpPr/>
          <p:nvPr/>
        </p:nvSpPr>
        <p:spPr>
          <a:xfrm>
            <a:off x="3015124" y="4167843"/>
            <a:ext cx="736312" cy="9114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0</a:t>
            </a:r>
          </a:p>
        </p:txBody>
      </p:sp>
      <mc:AlternateContent xmlns:mc="http://schemas.openxmlformats.org/markup-compatibility/2006" xmlns:a14="http://schemas.microsoft.com/office/drawing/2010/main">
        <mc:Choice Requires="a14">
          <p:sp>
            <p:nvSpPr>
              <p:cNvPr id="21" name="Rounded Rectangle 20">
                <a:extLst>
                  <a:ext uri="{FF2B5EF4-FFF2-40B4-BE49-F238E27FC236}">
                    <a16:creationId xmlns="" xmlns:a16="http://schemas.microsoft.com/office/drawing/2014/main" id="{AAEC9948-FEFC-AA40-925C-26360B45C060}"/>
                  </a:ext>
                </a:extLst>
              </p:cNvPr>
              <p:cNvSpPr/>
              <p:nvPr/>
            </p:nvSpPr>
            <p:spPr>
              <a:xfrm>
                <a:off x="4055400" y="4177699"/>
                <a:ext cx="736312" cy="9114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a:rPr>
                          </m:ctrlPr>
                        </m:fPr>
                        <m:num>
                          <m:r>
                            <a:rPr lang="en-GB" sz="2800" b="0" i="1" smtClean="0">
                              <a:solidFill>
                                <a:schemeClr val="tx1"/>
                              </a:solidFill>
                              <a:latin typeface="Cambria Math" panose="02040503050406030204" pitchFamily="18" charset="0"/>
                            </a:rPr>
                            <m:t>1</m:t>
                          </m:r>
                        </m:num>
                        <m:den>
                          <m:r>
                            <a:rPr lang="en-GB" sz="2800" b="0" i="1" smtClean="0">
                              <a:solidFill>
                                <a:schemeClr val="tx1"/>
                              </a:solidFill>
                              <a:latin typeface="Cambria Math" panose="02040503050406030204" pitchFamily="18" charset="0"/>
                            </a:rPr>
                            <m:t>4</m:t>
                          </m:r>
                        </m:den>
                      </m:f>
                    </m:oMath>
                  </m:oMathPara>
                </a14:m>
                <a:endParaRPr lang="en-US" sz="2800" dirty="0">
                  <a:solidFill>
                    <a:schemeClr val="tx1"/>
                  </a:solidFill>
                  <a:latin typeface="OpenDyslexicAlta" pitchFamily="2" charset="77"/>
                </a:endParaRPr>
              </a:p>
            </p:txBody>
          </p:sp>
        </mc:Choice>
        <mc:Fallback xmlns="">
          <p:sp>
            <p:nvSpPr>
              <p:cNvPr id="21" name="Rounded Rectangle 20">
                <a:extLst>
                  <a:ext uri="{FF2B5EF4-FFF2-40B4-BE49-F238E27FC236}">
                    <a16:creationId xmlns:a16="http://schemas.microsoft.com/office/drawing/2014/main" id="{AAEC9948-FEFC-AA40-925C-26360B45C060}"/>
                  </a:ext>
                </a:extLst>
              </p:cNvPr>
              <p:cNvSpPr>
                <a:spLocks noRot="1" noChangeAspect="1" noMove="1" noResize="1" noEditPoints="1" noAdjustHandles="1" noChangeArrowheads="1" noChangeShapeType="1" noTextEdit="1"/>
              </p:cNvSpPr>
              <p:nvPr/>
            </p:nvSpPr>
            <p:spPr>
              <a:xfrm>
                <a:off x="4055400" y="4177699"/>
                <a:ext cx="736312" cy="911429"/>
              </a:xfrm>
              <a:prstGeom prst="roundRect">
                <a:avLst/>
              </a:prstGeom>
              <a:blipFill>
                <a:blip r:embed="rId3"/>
                <a:stretch>
                  <a:fillRect b="-4000"/>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a:extLst>
                  <a:ext uri="{FF2B5EF4-FFF2-40B4-BE49-F238E27FC236}">
                    <a16:creationId xmlns="" xmlns:a16="http://schemas.microsoft.com/office/drawing/2014/main" id="{F24BCAE4-86BE-C44D-8EB9-63C59A937207}"/>
                  </a:ext>
                </a:extLst>
              </p:cNvPr>
              <p:cNvSpPr/>
              <p:nvPr/>
            </p:nvSpPr>
            <p:spPr>
              <a:xfrm>
                <a:off x="7704600" y="4191657"/>
                <a:ext cx="736312" cy="9114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a:rPr>
                          </m:ctrlPr>
                        </m:fPr>
                        <m:num>
                          <m:r>
                            <a:rPr lang="en-GB" sz="2800" b="0" i="1" smtClean="0">
                              <a:solidFill>
                                <a:schemeClr val="tx1"/>
                              </a:solidFill>
                              <a:latin typeface="Cambria Math" panose="02040503050406030204" pitchFamily="18" charset="0"/>
                            </a:rPr>
                            <m:t>4</m:t>
                          </m:r>
                        </m:num>
                        <m:den>
                          <m:r>
                            <a:rPr lang="en-GB" sz="2800" b="0" i="1" smtClean="0">
                              <a:solidFill>
                                <a:schemeClr val="tx1"/>
                              </a:solidFill>
                              <a:latin typeface="Cambria Math" panose="02040503050406030204" pitchFamily="18" charset="0"/>
                            </a:rPr>
                            <m:t>4</m:t>
                          </m:r>
                        </m:den>
                      </m:f>
                    </m:oMath>
                  </m:oMathPara>
                </a14:m>
                <a:endParaRPr lang="en-US" sz="2800" dirty="0">
                  <a:solidFill>
                    <a:schemeClr val="tx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F24BCAE4-86BE-C44D-8EB9-63C59A937207}"/>
                  </a:ext>
                </a:extLst>
              </p:cNvPr>
              <p:cNvSpPr>
                <a:spLocks noRot="1" noChangeAspect="1" noMove="1" noResize="1" noEditPoints="1" noAdjustHandles="1" noChangeArrowheads="1" noChangeShapeType="1" noTextEdit="1"/>
              </p:cNvSpPr>
              <p:nvPr/>
            </p:nvSpPr>
            <p:spPr>
              <a:xfrm>
                <a:off x="7704600" y="4191657"/>
                <a:ext cx="736312" cy="911429"/>
              </a:xfrm>
              <a:prstGeom prst="roundRect">
                <a:avLst/>
              </a:prstGeom>
              <a:blipFill>
                <a:blip r:embed="rId4"/>
                <a:stretch>
                  <a:fillRect b="-4000"/>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 xmlns:a16="http://schemas.microsoft.com/office/drawing/2014/main" id="{3061CA3B-8D05-5441-AE25-BD7583F19E9A}"/>
                  </a:ext>
                </a:extLst>
              </p:cNvPr>
              <p:cNvSpPr/>
              <p:nvPr/>
            </p:nvSpPr>
            <p:spPr>
              <a:xfrm>
                <a:off x="6448150" y="4191657"/>
                <a:ext cx="736312" cy="9114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800" i="1" smtClean="0">
                              <a:solidFill>
                                <a:srgbClr val="FF3860"/>
                              </a:solidFill>
                              <a:latin typeface="Cambria Math"/>
                            </a:rPr>
                          </m:ctrlPr>
                        </m:fPr>
                        <m:num>
                          <m:r>
                            <a:rPr lang="en-GB" sz="2800" b="0" i="1" smtClean="0">
                              <a:solidFill>
                                <a:srgbClr val="FF3860"/>
                              </a:solidFill>
                              <a:latin typeface="Cambria Math" panose="02040503050406030204" pitchFamily="18" charset="0"/>
                            </a:rPr>
                            <m:t>3</m:t>
                          </m:r>
                        </m:num>
                        <m:den>
                          <m:r>
                            <a:rPr lang="en-GB" sz="2800" b="0" i="1" smtClean="0">
                              <a:solidFill>
                                <a:srgbClr val="FF3860"/>
                              </a:solidFill>
                              <a:latin typeface="Cambria Math" panose="02040503050406030204" pitchFamily="18" charset="0"/>
                            </a:rPr>
                            <m:t>4</m:t>
                          </m:r>
                        </m:den>
                      </m:f>
                    </m:oMath>
                  </m:oMathPara>
                </a14:m>
                <a:endParaRPr lang="en-US" sz="2800" dirty="0">
                  <a:solidFill>
                    <a:srgbClr val="FF3860"/>
                  </a:solidFill>
                  <a:latin typeface="OpenDyslexicAlta" pitchFamily="2" charset="77"/>
                </a:endParaRPr>
              </a:p>
            </p:txBody>
          </p:sp>
        </mc:Choice>
        <mc:Fallback xmlns="">
          <p:sp>
            <p:nvSpPr>
              <p:cNvPr id="13" name="Rounded Rectangle 12">
                <a:extLst>
                  <a:ext uri="{FF2B5EF4-FFF2-40B4-BE49-F238E27FC236}">
                    <a16:creationId xmlns:a16="http://schemas.microsoft.com/office/drawing/2014/main" id="{3061CA3B-8D05-5441-AE25-BD7583F19E9A}"/>
                  </a:ext>
                </a:extLst>
              </p:cNvPr>
              <p:cNvSpPr>
                <a:spLocks noRot="1" noChangeAspect="1" noMove="1" noResize="1" noEditPoints="1" noAdjustHandles="1" noChangeArrowheads="1" noChangeShapeType="1" noTextEdit="1"/>
              </p:cNvSpPr>
              <p:nvPr/>
            </p:nvSpPr>
            <p:spPr>
              <a:xfrm>
                <a:off x="6448150" y="4191657"/>
                <a:ext cx="736312" cy="911429"/>
              </a:xfrm>
              <a:prstGeom prst="roundRect">
                <a:avLst/>
              </a:prstGeom>
              <a:blipFill>
                <a:blip r:embed="rId5"/>
                <a:stretch>
                  <a:fillRect b="-4000"/>
                </a:stretch>
              </a:blipFill>
              <a:ln w="28575">
                <a:solidFill>
                  <a:schemeClr val="tx1"/>
                </a:solidFill>
              </a:ln>
            </p:spPr>
            <p:txBody>
              <a:bodyPr/>
              <a:lstStyle/>
              <a:p>
                <a:r>
                  <a:rPr lang="en-US">
                    <a:noFill/>
                  </a:rPr>
                  <a:t> </a:t>
                </a:r>
              </a:p>
            </p:txBody>
          </p:sp>
        </mc:Fallback>
      </mc:AlternateContent>
      <p:sp>
        <p:nvSpPr>
          <p:cNvPr id="23" name="Down Arrow 22">
            <a:extLst>
              <a:ext uri="{FF2B5EF4-FFF2-40B4-BE49-F238E27FC236}">
                <a16:creationId xmlns="" xmlns:a16="http://schemas.microsoft.com/office/drawing/2014/main" id="{A353F97E-F6DE-E348-A9FD-5FC8DCB832CD}"/>
              </a:ext>
            </a:extLst>
          </p:cNvPr>
          <p:cNvSpPr/>
          <p:nvPr/>
        </p:nvSpPr>
        <p:spPr>
          <a:xfrm>
            <a:off x="6548938" y="2822855"/>
            <a:ext cx="484632" cy="978408"/>
          </a:xfrm>
          <a:prstGeom prst="downArrow">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745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5" name="5-point Star 14">
            <a:extLst>
              <a:ext uri="{FF2B5EF4-FFF2-40B4-BE49-F238E27FC236}">
                <a16:creationId xmlns="" xmlns:a16="http://schemas.microsoft.com/office/drawing/2014/main" id="{88889898-17EB-2342-856A-8C16CEEE5BFD}"/>
              </a:ext>
            </a:extLst>
          </p:cNvPr>
          <p:cNvSpPr/>
          <p:nvPr/>
        </p:nvSpPr>
        <p:spPr>
          <a:xfrm>
            <a:off x="838200" y="2935288"/>
            <a:ext cx="914400" cy="9144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a:extLst>
              <a:ext uri="{FF2B5EF4-FFF2-40B4-BE49-F238E27FC236}">
                <a16:creationId xmlns="" xmlns:a16="http://schemas.microsoft.com/office/drawing/2014/main" id="{969BBE82-0E2C-8C47-B996-45BD808C8627}"/>
              </a:ext>
            </a:extLst>
          </p:cNvPr>
          <p:cNvSpPr/>
          <p:nvPr/>
        </p:nvSpPr>
        <p:spPr>
          <a:xfrm>
            <a:off x="1905000" y="2935288"/>
            <a:ext cx="914400" cy="9144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a:extLst>
              <a:ext uri="{FF2B5EF4-FFF2-40B4-BE49-F238E27FC236}">
                <a16:creationId xmlns="" xmlns:a16="http://schemas.microsoft.com/office/drawing/2014/main" id="{1784CA9E-2FA7-A44A-B389-7BF97564D3CC}"/>
              </a:ext>
            </a:extLst>
          </p:cNvPr>
          <p:cNvSpPr/>
          <p:nvPr/>
        </p:nvSpPr>
        <p:spPr>
          <a:xfrm>
            <a:off x="838200" y="4048697"/>
            <a:ext cx="914400" cy="9144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a:extLst>
              <a:ext uri="{FF2B5EF4-FFF2-40B4-BE49-F238E27FC236}">
                <a16:creationId xmlns="" xmlns:a16="http://schemas.microsoft.com/office/drawing/2014/main" id="{D9A635A3-DD53-CB44-BF0C-B5E4A357582A}"/>
              </a:ext>
            </a:extLst>
          </p:cNvPr>
          <p:cNvSpPr/>
          <p:nvPr/>
        </p:nvSpPr>
        <p:spPr>
          <a:xfrm>
            <a:off x="1905000" y="4048697"/>
            <a:ext cx="914400" cy="9144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a:extLst>
              <a:ext uri="{FF2B5EF4-FFF2-40B4-BE49-F238E27FC236}">
                <a16:creationId xmlns="" xmlns:a16="http://schemas.microsoft.com/office/drawing/2014/main" id="{53B977E6-E7F6-5849-A697-1794468B3D97}"/>
              </a:ext>
            </a:extLst>
          </p:cNvPr>
          <p:cNvSpPr/>
          <p:nvPr/>
        </p:nvSpPr>
        <p:spPr>
          <a:xfrm>
            <a:off x="2971800" y="2935288"/>
            <a:ext cx="914400" cy="9144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a:extLst>
              <a:ext uri="{FF2B5EF4-FFF2-40B4-BE49-F238E27FC236}">
                <a16:creationId xmlns="" xmlns:a16="http://schemas.microsoft.com/office/drawing/2014/main" id="{A251825F-49CA-564D-9151-CC085B1A2CC5}"/>
              </a:ext>
            </a:extLst>
          </p:cNvPr>
          <p:cNvSpPr/>
          <p:nvPr/>
        </p:nvSpPr>
        <p:spPr>
          <a:xfrm>
            <a:off x="2971800" y="4048697"/>
            <a:ext cx="914400" cy="9144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32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Either one third (black) or two thirds (white).</a:t>
            </a:r>
          </a:p>
        </p:txBody>
      </p:sp>
      <p:sp>
        <p:nvSpPr>
          <p:cNvPr id="15" name="5-point Star 14">
            <a:extLst>
              <a:ext uri="{FF2B5EF4-FFF2-40B4-BE49-F238E27FC236}">
                <a16:creationId xmlns="" xmlns:a16="http://schemas.microsoft.com/office/drawing/2014/main" id="{88889898-17EB-2342-856A-8C16CEEE5BFD}"/>
              </a:ext>
            </a:extLst>
          </p:cNvPr>
          <p:cNvSpPr/>
          <p:nvPr/>
        </p:nvSpPr>
        <p:spPr>
          <a:xfrm>
            <a:off x="838200" y="2935288"/>
            <a:ext cx="914400" cy="9144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a:extLst>
              <a:ext uri="{FF2B5EF4-FFF2-40B4-BE49-F238E27FC236}">
                <a16:creationId xmlns="" xmlns:a16="http://schemas.microsoft.com/office/drawing/2014/main" id="{969BBE82-0E2C-8C47-B996-45BD808C8627}"/>
              </a:ext>
            </a:extLst>
          </p:cNvPr>
          <p:cNvSpPr/>
          <p:nvPr/>
        </p:nvSpPr>
        <p:spPr>
          <a:xfrm>
            <a:off x="1905000" y="2935288"/>
            <a:ext cx="914400" cy="9144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a:extLst>
              <a:ext uri="{FF2B5EF4-FFF2-40B4-BE49-F238E27FC236}">
                <a16:creationId xmlns="" xmlns:a16="http://schemas.microsoft.com/office/drawing/2014/main" id="{1784CA9E-2FA7-A44A-B389-7BF97564D3CC}"/>
              </a:ext>
            </a:extLst>
          </p:cNvPr>
          <p:cNvSpPr/>
          <p:nvPr/>
        </p:nvSpPr>
        <p:spPr>
          <a:xfrm>
            <a:off x="838200" y="4048697"/>
            <a:ext cx="914400" cy="9144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a:extLst>
              <a:ext uri="{FF2B5EF4-FFF2-40B4-BE49-F238E27FC236}">
                <a16:creationId xmlns="" xmlns:a16="http://schemas.microsoft.com/office/drawing/2014/main" id="{D9A635A3-DD53-CB44-BF0C-B5E4A357582A}"/>
              </a:ext>
            </a:extLst>
          </p:cNvPr>
          <p:cNvSpPr/>
          <p:nvPr/>
        </p:nvSpPr>
        <p:spPr>
          <a:xfrm>
            <a:off x="1905000" y="4048697"/>
            <a:ext cx="914400" cy="9144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a:extLst>
              <a:ext uri="{FF2B5EF4-FFF2-40B4-BE49-F238E27FC236}">
                <a16:creationId xmlns="" xmlns:a16="http://schemas.microsoft.com/office/drawing/2014/main" id="{53B977E6-E7F6-5849-A697-1794468B3D97}"/>
              </a:ext>
            </a:extLst>
          </p:cNvPr>
          <p:cNvSpPr/>
          <p:nvPr/>
        </p:nvSpPr>
        <p:spPr>
          <a:xfrm>
            <a:off x="2971800" y="2935288"/>
            <a:ext cx="914400" cy="9144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a:extLst>
              <a:ext uri="{FF2B5EF4-FFF2-40B4-BE49-F238E27FC236}">
                <a16:creationId xmlns="" xmlns:a16="http://schemas.microsoft.com/office/drawing/2014/main" id="{A251825F-49CA-564D-9151-CC085B1A2CC5}"/>
              </a:ext>
            </a:extLst>
          </p:cNvPr>
          <p:cNvSpPr/>
          <p:nvPr/>
        </p:nvSpPr>
        <p:spPr>
          <a:xfrm>
            <a:off x="2971800" y="4048697"/>
            <a:ext cx="914400" cy="9144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550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0" name="Picture 9">
            <a:extLst>
              <a:ext uri="{FF2B5EF4-FFF2-40B4-BE49-F238E27FC236}">
                <a16:creationId xmlns="" xmlns:a16="http://schemas.microsoft.com/office/drawing/2014/main" id="{E1F4B9EA-FFA6-8343-A10D-4BCA6D3CF901}"/>
              </a:ext>
            </a:extLst>
          </p:cNvPr>
          <p:cNvPicPr>
            <a:picLocks noChangeAspect="1"/>
          </p:cNvPicPr>
          <p:nvPr/>
        </p:nvPicPr>
        <p:blipFill>
          <a:blip r:embed="rId3"/>
          <a:stretch>
            <a:fillRect/>
          </a:stretch>
        </p:blipFill>
        <p:spPr>
          <a:xfrm>
            <a:off x="5901800" y="3429001"/>
            <a:ext cx="626180" cy="638458"/>
          </a:xfrm>
          <a:prstGeom prst="rect">
            <a:avLst/>
          </a:prstGeom>
        </p:spPr>
      </p:pic>
      <p:pic>
        <p:nvPicPr>
          <p:cNvPr id="11" name="Picture 10">
            <a:extLst>
              <a:ext uri="{FF2B5EF4-FFF2-40B4-BE49-F238E27FC236}">
                <a16:creationId xmlns="" xmlns:a16="http://schemas.microsoft.com/office/drawing/2014/main" id="{EB355648-DB7E-7C4F-A6A5-3F8F759B8FB7}"/>
              </a:ext>
            </a:extLst>
          </p:cNvPr>
          <p:cNvPicPr>
            <a:picLocks noChangeAspect="1"/>
          </p:cNvPicPr>
          <p:nvPr/>
        </p:nvPicPr>
        <p:blipFill>
          <a:blip r:embed="rId4"/>
          <a:stretch>
            <a:fillRect/>
          </a:stretch>
        </p:blipFill>
        <p:spPr>
          <a:xfrm>
            <a:off x="4314140" y="3429000"/>
            <a:ext cx="644598" cy="638459"/>
          </a:xfrm>
          <a:prstGeom prst="rect">
            <a:avLst/>
          </a:prstGeom>
        </p:spPr>
      </p:pic>
      <p:pic>
        <p:nvPicPr>
          <p:cNvPr id="12" name="Picture 11">
            <a:extLst>
              <a:ext uri="{FF2B5EF4-FFF2-40B4-BE49-F238E27FC236}">
                <a16:creationId xmlns="" xmlns:a16="http://schemas.microsoft.com/office/drawing/2014/main" id="{B8FEFE26-62B1-054C-9B86-AB7D26CED6F5}"/>
              </a:ext>
            </a:extLst>
          </p:cNvPr>
          <p:cNvPicPr>
            <a:picLocks noChangeAspect="1"/>
          </p:cNvPicPr>
          <p:nvPr/>
        </p:nvPicPr>
        <p:blipFill>
          <a:blip r:embed="rId4"/>
          <a:stretch>
            <a:fillRect/>
          </a:stretch>
        </p:blipFill>
        <p:spPr>
          <a:xfrm>
            <a:off x="4843360" y="3429000"/>
            <a:ext cx="644598" cy="638459"/>
          </a:xfrm>
          <a:prstGeom prst="rect">
            <a:avLst/>
          </a:prstGeom>
        </p:spPr>
      </p:pic>
      <p:pic>
        <p:nvPicPr>
          <p:cNvPr id="13" name="Picture 12">
            <a:extLst>
              <a:ext uri="{FF2B5EF4-FFF2-40B4-BE49-F238E27FC236}">
                <a16:creationId xmlns="" xmlns:a16="http://schemas.microsoft.com/office/drawing/2014/main" id="{94521090-B187-CE49-9665-251241834BCB}"/>
              </a:ext>
            </a:extLst>
          </p:cNvPr>
          <p:cNvPicPr>
            <a:picLocks noChangeAspect="1"/>
          </p:cNvPicPr>
          <p:nvPr/>
        </p:nvPicPr>
        <p:blipFill>
          <a:blip r:embed="rId4"/>
          <a:stretch>
            <a:fillRect/>
          </a:stretch>
        </p:blipFill>
        <p:spPr>
          <a:xfrm>
            <a:off x="5372580" y="3429000"/>
            <a:ext cx="644598" cy="638459"/>
          </a:xfrm>
          <a:prstGeom prst="rect">
            <a:avLst/>
          </a:prstGeom>
        </p:spPr>
      </p:pic>
      <p:pic>
        <p:nvPicPr>
          <p:cNvPr id="14" name="Picture 13">
            <a:extLst>
              <a:ext uri="{FF2B5EF4-FFF2-40B4-BE49-F238E27FC236}">
                <a16:creationId xmlns="" xmlns:a16="http://schemas.microsoft.com/office/drawing/2014/main" id="{9F412173-0363-D040-A3A2-E520A428149B}"/>
              </a:ext>
            </a:extLst>
          </p:cNvPr>
          <p:cNvPicPr>
            <a:picLocks noChangeAspect="1"/>
          </p:cNvPicPr>
          <p:nvPr/>
        </p:nvPicPr>
        <p:blipFill>
          <a:blip r:embed="rId3"/>
          <a:stretch>
            <a:fillRect/>
          </a:stretch>
        </p:blipFill>
        <p:spPr>
          <a:xfrm>
            <a:off x="6412602" y="3429001"/>
            <a:ext cx="626180" cy="638458"/>
          </a:xfrm>
          <a:prstGeom prst="rect">
            <a:avLst/>
          </a:prstGeom>
        </p:spPr>
      </p:pic>
      <p:pic>
        <p:nvPicPr>
          <p:cNvPr id="21" name="Picture 20">
            <a:extLst>
              <a:ext uri="{FF2B5EF4-FFF2-40B4-BE49-F238E27FC236}">
                <a16:creationId xmlns="" xmlns:a16="http://schemas.microsoft.com/office/drawing/2014/main" id="{8D302B5B-5918-8943-98B9-CD71B75C24C3}"/>
              </a:ext>
            </a:extLst>
          </p:cNvPr>
          <p:cNvPicPr>
            <a:picLocks noChangeAspect="1"/>
          </p:cNvPicPr>
          <p:nvPr/>
        </p:nvPicPr>
        <p:blipFill>
          <a:blip r:embed="rId3"/>
          <a:stretch>
            <a:fillRect/>
          </a:stretch>
        </p:blipFill>
        <p:spPr>
          <a:xfrm>
            <a:off x="6923404" y="3429001"/>
            <a:ext cx="626180" cy="638458"/>
          </a:xfrm>
          <a:prstGeom prst="rect">
            <a:avLst/>
          </a:prstGeom>
        </p:spPr>
      </p:pic>
    </p:spTree>
    <p:extLst>
      <p:ext uri="{BB962C8B-B14F-4D97-AF65-F5344CB8AC3E}">
        <p14:creationId xmlns:p14="http://schemas.microsoft.com/office/powerpoint/2010/main" val="43628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Both a half (red or white).</a:t>
            </a:r>
          </a:p>
        </p:txBody>
      </p:sp>
      <p:pic>
        <p:nvPicPr>
          <p:cNvPr id="10" name="Picture 9">
            <a:extLst>
              <a:ext uri="{FF2B5EF4-FFF2-40B4-BE49-F238E27FC236}">
                <a16:creationId xmlns="" xmlns:a16="http://schemas.microsoft.com/office/drawing/2014/main" id="{E1F4B9EA-FFA6-8343-A10D-4BCA6D3CF901}"/>
              </a:ext>
            </a:extLst>
          </p:cNvPr>
          <p:cNvPicPr>
            <a:picLocks noChangeAspect="1"/>
          </p:cNvPicPr>
          <p:nvPr/>
        </p:nvPicPr>
        <p:blipFill>
          <a:blip r:embed="rId3"/>
          <a:stretch>
            <a:fillRect/>
          </a:stretch>
        </p:blipFill>
        <p:spPr>
          <a:xfrm>
            <a:off x="5901800" y="3429001"/>
            <a:ext cx="626180" cy="638458"/>
          </a:xfrm>
          <a:prstGeom prst="rect">
            <a:avLst/>
          </a:prstGeom>
        </p:spPr>
      </p:pic>
      <p:pic>
        <p:nvPicPr>
          <p:cNvPr id="11" name="Picture 10">
            <a:extLst>
              <a:ext uri="{FF2B5EF4-FFF2-40B4-BE49-F238E27FC236}">
                <a16:creationId xmlns="" xmlns:a16="http://schemas.microsoft.com/office/drawing/2014/main" id="{EB355648-DB7E-7C4F-A6A5-3F8F759B8FB7}"/>
              </a:ext>
            </a:extLst>
          </p:cNvPr>
          <p:cNvPicPr>
            <a:picLocks noChangeAspect="1"/>
          </p:cNvPicPr>
          <p:nvPr/>
        </p:nvPicPr>
        <p:blipFill>
          <a:blip r:embed="rId4"/>
          <a:stretch>
            <a:fillRect/>
          </a:stretch>
        </p:blipFill>
        <p:spPr>
          <a:xfrm>
            <a:off x="4314140" y="3429000"/>
            <a:ext cx="644598" cy="638459"/>
          </a:xfrm>
          <a:prstGeom prst="rect">
            <a:avLst/>
          </a:prstGeom>
        </p:spPr>
      </p:pic>
      <p:pic>
        <p:nvPicPr>
          <p:cNvPr id="12" name="Picture 11">
            <a:extLst>
              <a:ext uri="{FF2B5EF4-FFF2-40B4-BE49-F238E27FC236}">
                <a16:creationId xmlns="" xmlns:a16="http://schemas.microsoft.com/office/drawing/2014/main" id="{B8FEFE26-62B1-054C-9B86-AB7D26CED6F5}"/>
              </a:ext>
            </a:extLst>
          </p:cNvPr>
          <p:cNvPicPr>
            <a:picLocks noChangeAspect="1"/>
          </p:cNvPicPr>
          <p:nvPr/>
        </p:nvPicPr>
        <p:blipFill>
          <a:blip r:embed="rId4"/>
          <a:stretch>
            <a:fillRect/>
          </a:stretch>
        </p:blipFill>
        <p:spPr>
          <a:xfrm>
            <a:off x="4843360" y="3429000"/>
            <a:ext cx="644598" cy="638459"/>
          </a:xfrm>
          <a:prstGeom prst="rect">
            <a:avLst/>
          </a:prstGeom>
        </p:spPr>
      </p:pic>
      <p:pic>
        <p:nvPicPr>
          <p:cNvPr id="13" name="Picture 12">
            <a:extLst>
              <a:ext uri="{FF2B5EF4-FFF2-40B4-BE49-F238E27FC236}">
                <a16:creationId xmlns="" xmlns:a16="http://schemas.microsoft.com/office/drawing/2014/main" id="{94521090-B187-CE49-9665-251241834BCB}"/>
              </a:ext>
            </a:extLst>
          </p:cNvPr>
          <p:cNvPicPr>
            <a:picLocks noChangeAspect="1"/>
          </p:cNvPicPr>
          <p:nvPr/>
        </p:nvPicPr>
        <p:blipFill>
          <a:blip r:embed="rId4"/>
          <a:stretch>
            <a:fillRect/>
          </a:stretch>
        </p:blipFill>
        <p:spPr>
          <a:xfrm>
            <a:off x="5372580" y="3429000"/>
            <a:ext cx="644598" cy="638459"/>
          </a:xfrm>
          <a:prstGeom prst="rect">
            <a:avLst/>
          </a:prstGeom>
        </p:spPr>
      </p:pic>
      <p:pic>
        <p:nvPicPr>
          <p:cNvPr id="14" name="Picture 13">
            <a:extLst>
              <a:ext uri="{FF2B5EF4-FFF2-40B4-BE49-F238E27FC236}">
                <a16:creationId xmlns="" xmlns:a16="http://schemas.microsoft.com/office/drawing/2014/main" id="{9F412173-0363-D040-A3A2-E520A428149B}"/>
              </a:ext>
            </a:extLst>
          </p:cNvPr>
          <p:cNvPicPr>
            <a:picLocks noChangeAspect="1"/>
          </p:cNvPicPr>
          <p:nvPr/>
        </p:nvPicPr>
        <p:blipFill>
          <a:blip r:embed="rId3"/>
          <a:stretch>
            <a:fillRect/>
          </a:stretch>
        </p:blipFill>
        <p:spPr>
          <a:xfrm>
            <a:off x="6412602" y="3429001"/>
            <a:ext cx="626180" cy="638458"/>
          </a:xfrm>
          <a:prstGeom prst="rect">
            <a:avLst/>
          </a:prstGeom>
        </p:spPr>
      </p:pic>
      <p:pic>
        <p:nvPicPr>
          <p:cNvPr id="21" name="Picture 20">
            <a:extLst>
              <a:ext uri="{FF2B5EF4-FFF2-40B4-BE49-F238E27FC236}">
                <a16:creationId xmlns="" xmlns:a16="http://schemas.microsoft.com/office/drawing/2014/main" id="{8D302B5B-5918-8943-98B9-CD71B75C24C3}"/>
              </a:ext>
            </a:extLst>
          </p:cNvPr>
          <p:cNvPicPr>
            <a:picLocks noChangeAspect="1"/>
          </p:cNvPicPr>
          <p:nvPr/>
        </p:nvPicPr>
        <p:blipFill>
          <a:blip r:embed="rId3"/>
          <a:stretch>
            <a:fillRect/>
          </a:stretch>
        </p:blipFill>
        <p:spPr>
          <a:xfrm>
            <a:off x="6923404" y="3429001"/>
            <a:ext cx="626180" cy="638458"/>
          </a:xfrm>
          <a:prstGeom prst="rect">
            <a:avLst/>
          </a:prstGeom>
        </p:spPr>
      </p:pic>
    </p:spTree>
    <p:extLst>
      <p:ext uri="{BB962C8B-B14F-4D97-AF65-F5344CB8AC3E}">
        <p14:creationId xmlns:p14="http://schemas.microsoft.com/office/powerpoint/2010/main" val="459881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16" name="Picture 15">
            <a:extLst>
              <a:ext uri="{FF2B5EF4-FFF2-40B4-BE49-F238E27FC236}">
                <a16:creationId xmlns="" xmlns:a16="http://schemas.microsoft.com/office/drawing/2014/main" id="{BF08AB18-ABE1-0846-AA2E-D8AAE2C99F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6252" y="3103434"/>
            <a:ext cx="1746083" cy="1800000"/>
          </a:xfrm>
          <a:prstGeom prst="rect">
            <a:avLst/>
          </a:prstGeom>
        </p:spPr>
      </p:pic>
      <p:pic>
        <p:nvPicPr>
          <p:cNvPr id="17" name="Picture 16">
            <a:extLst>
              <a:ext uri="{FF2B5EF4-FFF2-40B4-BE49-F238E27FC236}">
                <a16:creationId xmlns="" xmlns:a16="http://schemas.microsoft.com/office/drawing/2014/main" id="{7FE1B11A-AD31-3A45-8647-B51778B825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4353" y="3103434"/>
            <a:ext cx="1746083" cy="1800000"/>
          </a:xfrm>
          <a:prstGeom prst="rect">
            <a:avLst/>
          </a:prstGeom>
        </p:spPr>
      </p:pic>
      <p:pic>
        <p:nvPicPr>
          <p:cNvPr id="18" name="Picture 17">
            <a:extLst>
              <a:ext uri="{FF2B5EF4-FFF2-40B4-BE49-F238E27FC236}">
                <a16:creationId xmlns="" xmlns:a16="http://schemas.microsoft.com/office/drawing/2014/main" id="{563EDBC9-5C90-D043-8D6F-8466D3A068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6602" y="3103434"/>
            <a:ext cx="1741935" cy="1800000"/>
          </a:xfrm>
          <a:prstGeom prst="rect">
            <a:avLst/>
          </a:prstGeom>
        </p:spPr>
      </p:pic>
      <p:pic>
        <p:nvPicPr>
          <p:cNvPr id="19" name="Picture 18">
            <a:extLst>
              <a:ext uri="{FF2B5EF4-FFF2-40B4-BE49-F238E27FC236}">
                <a16:creationId xmlns="" xmlns:a16="http://schemas.microsoft.com/office/drawing/2014/main" id="{6ED6B2DC-1239-B54E-AA5B-0D4327E5CD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4703" y="3103434"/>
            <a:ext cx="1746083" cy="1800000"/>
          </a:xfrm>
          <a:prstGeom prst="rect">
            <a:avLst/>
          </a:prstGeom>
        </p:spPr>
      </p:pic>
      <p:pic>
        <p:nvPicPr>
          <p:cNvPr id="20" name="Picture 19">
            <a:extLst>
              <a:ext uri="{FF2B5EF4-FFF2-40B4-BE49-F238E27FC236}">
                <a16:creationId xmlns="" xmlns:a16="http://schemas.microsoft.com/office/drawing/2014/main" id="{D0D0B1FB-989F-0747-BF74-1614EFE8E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2804" y="3103434"/>
            <a:ext cx="1746083" cy="1800000"/>
          </a:xfrm>
          <a:prstGeom prst="rect">
            <a:avLst/>
          </a:prstGeom>
        </p:spPr>
      </p:pic>
    </p:spTree>
    <p:extLst>
      <p:ext uri="{BB962C8B-B14F-4D97-AF65-F5344CB8AC3E}">
        <p14:creationId xmlns:p14="http://schemas.microsoft.com/office/powerpoint/2010/main" val="2954708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Either one fifth (yellow) or four fifths (pink).</a:t>
            </a:r>
          </a:p>
        </p:txBody>
      </p:sp>
      <p:pic>
        <p:nvPicPr>
          <p:cNvPr id="16" name="Picture 15">
            <a:extLst>
              <a:ext uri="{FF2B5EF4-FFF2-40B4-BE49-F238E27FC236}">
                <a16:creationId xmlns="" xmlns:a16="http://schemas.microsoft.com/office/drawing/2014/main" id="{BF08AB18-ABE1-0846-AA2E-D8AAE2C99F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6252" y="3103434"/>
            <a:ext cx="1746083" cy="1800000"/>
          </a:xfrm>
          <a:prstGeom prst="rect">
            <a:avLst/>
          </a:prstGeom>
        </p:spPr>
      </p:pic>
      <p:pic>
        <p:nvPicPr>
          <p:cNvPr id="17" name="Picture 16">
            <a:extLst>
              <a:ext uri="{FF2B5EF4-FFF2-40B4-BE49-F238E27FC236}">
                <a16:creationId xmlns="" xmlns:a16="http://schemas.microsoft.com/office/drawing/2014/main" id="{7FE1B11A-AD31-3A45-8647-B51778B825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4353" y="3103434"/>
            <a:ext cx="1746083" cy="1800000"/>
          </a:xfrm>
          <a:prstGeom prst="rect">
            <a:avLst/>
          </a:prstGeom>
        </p:spPr>
      </p:pic>
      <p:pic>
        <p:nvPicPr>
          <p:cNvPr id="18" name="Picture 17">
            <a:extLst>
              <a:ext uri="{FF2B5EF4-FFF2-40B4-BE49-F238E27FC236}">
                <a16:creationId xmlns="" xmlns:a16="http://schemas.microsoft.com/office/drawing/2014/main" id="{563EDBC9-5C90-D043-8D6F-8466D3A068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6602" y="3103434"/>
            <a:ext cx="1741935" cy="1800000"/>
          </a:xfrm>
          <a:prstGeom prst="rect">
            <a:avLst/>
          </a:prstGeom>
        </p:spPr>
      </p:pic>
      <p:pic>
        <p:nvPicPr>
          <p:cNvPr id="19" name="Picture 18">
            <a:extLst>
              <a:ext uri="{FF2B5EF4-FFF2-40B4-BE49-F238E27FC236}">
                <a16:creationId xmlns="" xmlns:a16="http://schemas.microsoft.com/office/drawing/2014/main" id="{6ED6B2DC-1239-B54E-AA5B-0D4327E5CD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4703" y="3103434"/>
            <a:ext cx="1746083" cy="1800000"/>
          </a:xfrm>
          <a:prstGeom prst="rect">
            <a:avLst/>
          </a:prstGeom>
        </p:spPr>
      </p:pic>
      <p:pic>
        <p:nvPicPr>
          <p:cNvPr id="20" name="Picture 19">
            <a:extLst>
              <a:ext uri="{FF2B5EF4-FFF2-40B4-BE49-F238E27FC236}">
                <a16:creationId xmlns="" xmlns:a16="http://schemas.microsoft.com/office/drawing/2014/main" id="{D0D0B1FB-989F-0747-BF74-1614EFE8E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2804" y="3103434"/>
            <a:ext cx="1746083" cy="1800000"/>
          </a:xfrm>
          <a:prstGeom prst="rect">
            <a:avLst/>
          </a:prstGeom>
        </p:spPr>
      </p:pic>
    </p:spTree>
    <p:extLst>
      <p:ext uri="{BB962C8B-B14F-4D97-AF65-F5344CB8AC3E}">
        <p14:creationId xmlns:p14="http://schemas.microsoft.com/office/powerpoint/2010/main" val="1366171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4" name="Rectangle 13">
            <a:extLst>
              <a:ext uri="{FF2B5EF4-FFF2-40B4-BE49-F238E27FC236}">
                <a16:creationId xmlns="" xmlns:a16="http://schemas.microsoft.com/office/drawing/2014/main" id="{85D79446-BA78-8644-A95D-82BF5C2001C8}"/>
              </a:ext>
            </a:extLst>
          </p:cNvPr>
          <p:cNvSpPr/>
          <p:nvPr/>
        </p:nvSpPr>
        <p:spPr>
          <a:xfrm>
            <a:off x="3383280" y="3953691"/>
            <a:ext cx="5780204" cy="476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AB01F180-6F3F-C74F-ACE0-E0502DD238CE}"/>
              </a:ext>
            </a:extLst>
          </p:cNvPr>
          <p:cNvSpPr/>
          <p:nvPr/>
        </p:nvSpPr>
        <p:spPr>
          <a:xfrm rot="16200000">
            <a:off x="3215639" y="3967004"/>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F35246B-3283-9445-A49B-C66B18D04C22}"/>
              </a:ext>
            </a:extLst>
          </p:cNvPr>
          <p:cNvSpPr/>
          <p:nvPr/>
        </p:nvSpPr>
        <p:spPr>
          <a:xfrm rot="16200000">
            <a:off x="4278774" y="3967004"/>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20E3FD40-3139-0044-AB33-2AD6E525B919}"/>
              </a:ext>
            </a:extLst>
          </p:cNvPr>
          <p:cNvSpPr/>
          <p:nvPr/>
        </p:nvSpPr>
        <p:spPr>
          <a:xfrm rot="16200000">
            <a:off x="5479065" y="3978434"/>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18C57CDA-12C0-A142-80DA-61FBFC6C9265}"/>
              </a:ext>
            </a:extLst>
          </p:cNvPr>
          <p:cNvSpPr/>
          <p:nvPr/>
        </p:nvSpPr>
        <p:spPr>
          <a:xfrm rot="16200000">
            <a:off x="6646472" y="3978433"/>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0BB88E3D-85E5-314E-80CE-BC07ACBAEC1C}"/>
              </a:ext>
            </a:extLst>
          </p:cNvPr>
          <p:cNvSpPr/>
          <p:nvPr/>
        </p:nvSpPr>
        <p:spPr>
          <a:xfrm rot="16200000">
            <a:off x="7846763" y="3967003"/>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ounded Rectangle 19">
            <a:extLst>
              <a:ext uri="{FF2B5EF4-FFF2-40B4-BE49-F238E27FC236}">
                <a16:creationId xmlns="" xmlns:a16="http://schemas.microsoft.com/office/drawing/2014/main" id="{05612D69-38C8-1346-979F-657A3D5D88C5}"/>
              </a:ext>
            </a:extLst>
          </p:cNvPr>
          <p:cNvSpPr/>
          <p:nvPr/>
        </p:nvSpPr>
        <p:spPr>
          <a:xfrm>
            <a:off x="3015124" y="4167843"/>
            <a:ext cx="736312" cy="9114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0</a:t>
            </a:r>
          </a:p>
        </p:txBody>
      </p:sp>
      <mc:AlternateContent xmlns:mc="http://schemas.openxmlformats.org/markup-compatibility/2006" xmlns:a14="http://schemas.microsoft.com/office/drawing/2010/main">
        <mc:Choice Requires="a14">
          <p:sp>
            <p:nvSpPr>
              <p:cNvPr id="21" name="Rounded Rectangle 20">
                <a:extLst>
                  <a:ext uri="{FF2B5EF4-FFF2-40B4-BE49-F238E27FC236}">
                    <a16:creationId xmlns="" xmlns:a16="http://schemas.microsoft.com/office/drawing/2014/main" id="{AAEC9948-FEFC-AA40-925C-26360B45C060}"/>
                  </a:ext>
                </a:extLst>
              </p:cNvPr>
              <p:cNvSpPr/>
              <p:nvPr/>
            </p:nvSpPr>
            <p:spPr>
              <a:xfrm>
                <a:off x="4055400" y="4177699"/>
                <a:ext cx="736312" cy="9114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a:rPr>
                          </m:ctrlPr>
                        </m:fPr>
                        <m:num>
                          <m:r>
                            <a:rPr lang="en-GB" sz="2800" b="0" i="1" smtClean="0">
                              <a:solidFill>
                                <a:schemeClr val="tx1"/>
                              </a:solidFill>
                              <a:latin typeface="Cambria Math" panose="02040503050406030204" pitchFamily="18" charset="0"/>
                            </a:rPr>
                            <m:t>1</m:t>
                          </m:r>
                        </m:num>
                        <m:den>
                          <m:r>
                            <a:rPr lang="en-GB" sz="2800" b="0" i="1" smtClean="0">
                              <a:solidFill>
                                <a:schemeClr val="tx1"/>
                              </a:solidFill>
                              <a:latin typeface="Cambria Math" panose="02040503050406030204" pitchFamily="18" charset="0"/>
                            </a:rPr>
                            <m:t>5</m:t>
                          </m:r>
                        </m:den>
                      </m:f>
                    </m:oMath>
                  </m:oMathPara>
                </a14:m>
                <a:endParaRPr lang="en-US" sz="2800" dirty="0">
                  <a:solidFill>
                    <a:schemeClr val="tx1"/>
                  </a:solidFill>
                  <a:latin typeface="OpenDyslexicAlta" pitchFamily="2" charset="77"/>
                </a:endParaRPr>
              </a:p>
            </p:txBody>
          </p:sp>
        </mc:Choice>
        <mc:Fallback xmlns="">
          <p:sp>
            <p:nvSpPr>
              <p:cNvPr id="21" name="Rounded Rectangle 20">
                <a:extLst>
                  <a:ext uri="{FF2B5EF4-FFF2-40B4-BE49-F238E27FC236}">
                    <a16:creationId xmlns:a16="http://schemas.microsoft.com/office/drawing/2014/main" id="{AAEC9948-FEFC-AA40-925C-26360B45C060}"/>
                  </a:ext>
                </a:extLst>
              </p:cNvPr>
              <p:cNvSpPr>
                <a:spLocks noRot="1" noChangeAspect="1" noMove="1" noResize="1" noEditPoints="1" noAdjustHandles="1" noChangeArrowheads="1" noChangeShapeType="1" noTextEdit="1"/>
              </p:cNvSpPr>
              <p:nvPr/>
            </p:nvSpPr>
            <p:spPr>
              <a:xfrm>
                <a:off x="4055400" y="4177699"/>
                <a:ext cx="736312" cy="911429"/>
              </a:xfrm>
              <a:prstGeom prst="roundRect">
                <a:avLst/>
              </a:prstGeom>
              <a:blipFill>
                <a:blip r:embed="rId3"/>
                <a:stretch>
                  <a:fillRect b="-4000"/>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 xmlns:a16="http://schemas.microsoft.com/office/drawing/2014/main" id="{3061CA3B-8D05-5441-AE25-BD7583F19E9A}"/>
                  </a:ext>
                </a:extLst>
              </p:cNvPr>
              <p:cNvSpPr/>
              <p:nvPr/>
            </p:nvSpPr>
            <p:spPr>
              <a:xfrm>
                <a:off x="6448150" y="4191657"/>
                <a:ext cx="736312" cy="9114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a:rPr>
                          </m:ctrlPr>
                        </m:fPr>
                        <m:num>
                          <m:r>
                            <a:rPr lang="en-GB" sz="2800" b="0" i="1" smtClean="0">
                              <a:solidFill>
                                <a:schemeClr val="tx1"/>
                              </a:solidFill>
                              <a:latin typeface="Cambria Math" panose="02040503050406030204" pitchFamily="18" charset="0"/>
                            </a:rPr>
                            <m:t>3</m:t>
                          </m:r>
                        </m:num>
                        <m:den>
                          <m:r>
                            <a:rPr lang="en-GB" sz="2800" b="0" i="1" smtClean="0">
                              <a:solidFill>
                                <a:schemeClr val="tx1"/>
                              </a:solidFill>
                              <a:latin typeface="Cambria Math" panose="02040503050406030204" pitchFamily="18" charset="0"/>
                            </a:rPr>
                            <m:t>5</m:t>
                          </m:r>
                        </m:den>
                      </m:f>
                    </m:oMath>
                  </m:oMathPara>
                </a14:m>
                <a:endParaRPr lang="en-US" sz="2800" dirty="0">
                  <a:solidFill>
                    <a:schemeClr val="tx1"/>
                  </a:solidFill>
                  <a:latin typeface="OpenDyslexicAlta" pitchFamily="2" charset="77"/>
                </a:endParaRPr>
              </a:p>
            </p:txBody>
          </p:sp>
        </mc:Choice>
        <mc:Fallback xmlns="">
          <p:sp>
            <p:nvSpPr>
              <p:cNvPr id="13" name="Rounded Rectangle 12">
                <a:extLst>
                  <a:ext uri="{FF2B5EF4-FFF2-40B4-BE49-F238E27FC236}">
                    <a16:creationId xmlns:a16="http://schemas.microsoft.com/office/drawing/2014/main" id="{3061CA3B-8D05-5441-AE25-BD7583F19E9A}"/>
                  </a:ext>
                </a:extLst>
              </p:cNvPr>
              <p:cNvSpPr>
                <a:spLocks noRot="1" noChangeAspect="1" noMove="1" noResize="1" noEditPoints="1" noAdjustHandles="1" noChangeArrowheads="1" noChangeShapeType="1" noTextEdit="1"/>
              </p:cNvSpPr>
              <p:nvPr/>
            </p:nvSpPr>
            <p:spPr>
              <a:xfrm>
                <a:off x="6448150" y="4191657"/>
                <a:ext cx="736312" cy="911429"/>
              </a:xfrm>
              <a:prstGeom prst="roundRect">
                <a:avLst/>
              </a:prstGeom>
              <a:blipFill>
                <a:blip r:embed="rId4"/>
                <a:stretch>
                  <a:fillRect b="-5333"/>
                </a:stretch>
              </a:blipFill>
              <a:ln w="28575">
                <a:solidFill>
                  <a:schemeClr val="tx1"/>
                </a:solidFill>
              </a:ln>
            </p:spPr>
            <p:txBody>
              <a:bodyPr/>
              <a:lstStyle/>
              <a:p>
                <a:r>
                  <a:rPr lang="en-US">
                    <a:noFill/>
                  </a:rPr>
                  <a:t> </a:t>
                </a:r>
              </a:p>
            </p:txBody>
          </p:sp>
        </mc:Fallback>
      </mc:AlternateContent>
      <p:sp>
        <p:nvSpPr>
          <p:cNvPr id="23" name="Rectangle 22">
            <a:extLst>
              <a:ext uri="{FF2B5EF4-FFF2-40B4-BE49-F238E27FC236}">
                <a16:creationId xmlns="" xmlns:a16="http://schemas.microsoft.com/office/drawing/2014/main" id="{9B069A70-A7BF-0044-890A-3C3FD0A5EB52}"/>
              </a:ext>
            </a:extLst>
          </p:cNvPr>
          <p:cNvSpPr/>
          <p:nvPr/>
        </p:nvSpPr>
        <p:spPr>
          <a:xfrm rot="16200000">
            <a:off x="9041562" y="3952420"/>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Down Arrow 23">
            <a:extLst>
              <a:ext uri="{FF2B5EF4-FFF2-40B4-BE49-F238E27FC236}">
                <a16:creationId xmlns="" xmlns:a16="http://schemas.microsoft.com/office/drawing/2014/main" id="{C3C5BAE0-0B65-F946-95B1-787053F043D3}"/>
              </a:ext>
            </a:extLst>
          </p:cNvPr>
          <p:cNvSpPr/>
          <p:nvPr/>
        </p:nvSpPr>
        <p:spPr>
          <a:xfrm>
            <a:off x="7749229" y="2830501"/>
            <a:ext cx="484632" cy="978408"/>
          </a:xfrm>
          <a:prstGeom prst="downArrow">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720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explore fractions presented within various forms, using terms like numerator, denominator, unit fraction and non-unit fraction</a:t>
            </a:r>
          </a:p>
          <a:p>
            <a:pPr>
              <a:buClr>
                <a:srgbClr val="23D160"/>
              </a:buClr>
              <a:buSzPct val="85000"/>
              <a:buFont typeface="Wingdings" pitchFamily="2" charset="2"/>
              <a:buChar char="ü"/>
            </a:pPr>
            <a:r>
              <a:rPr lang="en-GB" sz="2200" dirty="0"/>
              <a:t>I can explain my reasoning when exploring fractions presented within various forms, and when using terms like numerator, denominator, unit fraction and non-unit fraction</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4 – Spring Block 3 – Fractions – Lesson 1 – To be able to explore fractions in different representations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Four fifths</a:t>
            </a:r>
          </a:p>
        </p:txBody>
      </p:sp>
      <p:sp>
        <p:nvSpPr>
          <p:cNvPr id="14" name="Rectangle 13">
            <a:extLst>
              <a:ext uri="{FF2B5EF4-FFF2-40B4-BE49-F238E27FC236}">
                <a16:creationId xmlns="" xmlns:a16="http://schemas.microsoft.com/office/drawing/2014/main" id="{85D79446-BA78-8644-A95D-82BF5C2001C8}"/>
              </a:ext>
            </a:extLst>
          </p:cNvPr>
          <p:cNvSpPr/>
          <p:nvPr/>
        </p:nvSpPr>
        <p:spPr>
          <a:xfrm>
            <a:off x="3383280" y="3953691"/>
            <a:ext cx="5780204" cy="476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AB01F180-6F3F-C74F-ACE0-E0502DD238CE}"/>
              </a:ext>
            </a:extLst>
          </p:cNvPr>
          <p:cNvSpPr/>
          <p:nvPr/>
        </p:nvSpPr>
        <p:spPr>
          <a:xfrm rot="16200000">
            <a:off x="3215639" y="3967004"/>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F35246B-3283-9445-A49B-C66B18D04C22}"/>
              </a:ext>
            </a:extLst>
          </p:cNvPr>
          <p:cNvSpPr/>
          <p:nvPr/>
        </p:nvSpPr>
        <p:spPr>
          <a:xfrm rot="16200000">
            <a:off x="4278774" y="3967004"/>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20E3FD40-3139-0044-AB33-2AD6E525B919}"/>
              </a:ext>
            </a:extLst>
          </p:cNvPr>
          <p:cNvSpPr/>
          <p:nvPr/>
        </p:nvSpPr>
        <p:spPr>
          <a:xfrm rot="16200000">
            <a:off x="5479065" y="3978434"/>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18C57CDA-12C0-A142-80DA-61FBFC6C9265}"/>
              </a:ext>
            </a:extLst>
          </p:cNvPr>
          <p:cNvSpPr/>
          <p:nvPr/>
        </p:nvSpPr>
        <p:spPr>
          <a:xfrm rot="16200000">
            <a:off x="6646472" y="3978433"/>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0BB88E3D-85E5-314E-80CE-BC07ACBAEC1C}"/>
              </a:ext>
            </a:extLst>
          </p:cNvPr>
          <p:cNvSpPr/>
          <p:nvPr/>
        </p:nvSpPr>
        <p:spPr>
          <a:xfrm rot="16200000">
            <a:off x="7846763" y="3967003"/>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ounded Rectangle 19">
            <a:extLst>
              <a:ext uri="{FF2B5EF4-FFF2-40B4-BE49-F238E27FC236}">
                <a16:creationId xmlns="" xmlns:a16="http://schemas.microsoft.com/office/drawing/2014/main" id="{05612D69-38C8-1346-979F-657A3D5D88C5}"/>
              </a:ext>
            </a:extLst>
          </p:cNvPr>
          <p:cNvSpPr/>
          <p:nvPr/>
        </p:nvSpPr>
        <p:spPr>
          <a:xfrm>
            <a:off x="3015124" y="4167843"/>
            <a:ext cx="736312" cy="9114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0</a:t>
            </a:r>
          </a:p>
        </p:txBody>
      </p:sp>
      <mc:AlternateContent xmlns:mc="http://schemas.openxmlformats.org/markup-compatibility/2006" xmlns:a14="http://schemas.microsoft.com/office/drawing/2010/main">
        <mc:Choice Requires="a14">
          <p:sp>
            <p:nvSpPr>
              <p:cNvPr id="21" name="Rounded Rectangle 20">
                <a:extLst>
                  <a:ext uri="{FF2B5EF4-FFF2-40B4-BE49-F238E27FC236}">
                    <a16:creationId xmlns="" xmlns:a16="http://schemas.microsoft.com/office/drawing/2014/main" id="{AAEC9948-FEFC-AA40-925C-26360B45C060}"/>
                  </a:ext>
                </a:extLst>
              </p:cNvPr>
              <p:cNvSpPr/>
              <p:nvPr/>
            </p:nvSpPr>
            <p:spPr>
              <a:xfrm>
                <a:off x="4055400" y="4177699"/>
                <a:ext cx="736312" cy="9114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a:rPr>
                          </m:ctrlPr>
                        </m:fPr>
                        <m:num>
                          <m:r>
                            <a:rPr lang="en-GB" sz="2800" b="0" i="1" smtClean="0">
                              <a:solidFill>
                                <a:schemeClr val="tx1"/>
                              </a:solidFill>
                              <a:latin typeface="Cambria Math" panose="02040503050406030204" pitchFamily="18" charset="0"/>
                            </a:rPr>
                            <m:t>1</m:t>
                          </m:r>
                        </m:num>
                        <m:den>
                          <m:r>
                            <a:rPr lang="en-GB" sz="2800" b="0" i="1" smtClean="0">
                              <a:solidFill>
                                <a:schemeClr val="tx1"/>
                              </a:solidFill>
                              <a:latin typeface="Cambria Math" panose="02040503050406030204" pitchFamily="18" charset="0"/>
                            </a:rPr>
                            <m:t>5</m:t>
                          </m:r>
                        </m:den>
                      </m:f>
                    </m:oMath>
                  </m:oMathPara>
                </a14:m>
                <a:endParaRPr lang="en-US" sz="2800" dirty="0">
                  <a:solidFill>
                    <a:schemeClr val="tx1"/>
                  </a:solidFill>
                  <a:latin typeface="OpenDyslexicAlta" pitchFamily="2" charset="77"/>
                </a:endParaRPr>
              </a:p>
            </p:txBody>
          </p:sp>
        </mc:Choice>
        <mc:Fallback xmlns="">
          <p:sp>
            <p:nvSpPr>
              <p:cNvPr id="21" name="Rounded Rectangle 20">
                <a:extLst>
                  <a:ext uri="{FF2B5EF4-FFF2-40B4-BE49-F238E27FC236}">
                    <a16:creationId xmlns:a16="http://schemas.microsoft.com/office/drawing/2014/main" id="{AAEC9948-FEFC-AA40-925C-26360B45C060}"/>
                  </a:ext>
                </a:extLst>
              </p:cNvPr>
              <p:cNvSpPr>
                <a:spLocks noRot="1" noChangeAspect="1" noMove="1" noResize="1" noEditPoints="1" noAdjustHandles="1" noChangeArrowheads="1" noChangeShapeType="1" noTextEdit="1"/>
              </p:cNvSpPr>
              <p:nvPr/>
            </p:nvSpPr>
            <p:spPr>
              <a:xfrm>
                <a:off x="4055400" y="4177699"/>
                <a:ext cx="736312" cy="911429"/>
              </a:xfrm>
              <a:prstGeom prst="roundRect">
                <a:avLst/>
              </a:prstGeom>
              <a:blipFill>
                <a:blip r:embed="rId3"/>
                <a:stretch>
                  <a:fillRect b="-4000"/>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 xmlns:a16="http://schemas.microsoft.com/office/drawing/2014/main" id="{3061CA3B-8D05-5441-AE25-BD7583F19E9A}"/>
                  </a:ext>
                </a:extLst>
              </p:cNvPr>
              <p:cNvSpPr/>
              <p:nvPr/>
            </p:nvSpPr>
            <p:spPr>
              <a:xfrm>
                <a:off x="6448150" y="4191657"/>
                <a:ext cx="736312" cy="9114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a:rPr>
                          </m:ctrlPr>
                        </m:fPr>
                        <m:num>
                          <m:r>
                            <a:rPr lang="en-GB" sz="2800" b="0" i="1" smtClean="0">
                              <a:solidFill>
                                <a:schemeClr val="tx1"/>
                              </a:solidFill>
                              <a:latin typeface="Cambria Math" panose="02040503050406030204" pitchFamily="18" charset="0"/>
                            </a:rPr>
                            <m:t>3</m:t>
                          </m:r>
                        </m:num>
                        <m:den>
                          <m:r>
                            <a:rPr lang="en-GB" sz="2800" b="0" i="1" smtClean="0">
                              <a:solidFill>
                                <a:schemeClr val="tx1"/>
                              </a:solidFill>
                              <a:latin typeface="Cambria Math" panose="02040503050406030204" pitchFamily="18" charset="0"/>
                            </a:rPr>
                            <m:t>5</m:t>
                          </m:r>
                        </m:den>
                      </m:f>
                    </m:oMath>
                  </m:oMathPara>
                </a14:m>
                <a:endParaRPr lang="en-US" sz="2800" dirty="0">
                  <a:solidFill>
                    <a:schemeClr val="tx1"/>
                  </a:solidFill>
                  <a:latin typeface="OpenDyslexicAlta" pitchFamily="2" charset="77"/>
                </a:endParaRPr>
              </a:p>
            </p:txBody>
          </p:sp>
        </mc:Choice>
        <mc:Fallback xmlns="">
          <p:sp>
            <p:nvSpPr>
              <p:cNvPr id="13" name="Rounded Rectangle 12">
                <a:extLst>
                  <a:ext uri="{FF2B5EF4-FFF2-40B4-BE49-F238E27FC236}">
                    <a16:creationId xmlns:a16="http://schemas.microsoft.com/office/drawing/2014/main" id="{3061CA3B-8D05-5441-AE25-BD7583F19E9A}"/>
                  </a:ext>
                </a:extLst>
              </p:cNvPr>
              <p:cNvSpPr>
                <a:spLocks noRot="1" noChangeAspect="1" noMove="1" noResize="1" noEditPoints="1" noAdjustHandles="1" noChangeArrowheads="1" noChangeShapeType="1" noTextEdit="1"/>
              </p:cNvSpPr>
              <p:nvPr/>
            </p:nvSpPr>
            <p:spPr>
              <a:xfrm>
                <a:off x="6448150" y="4191657"/>
                <a:ext cx="736312" cy="911429"/>
              </a:xfrm>
              <a:prstGeom prst="roundRect">
                <a:avLst/>
              </a:prstGeom>
              <a:blipFill>
                <a:blip r:embed="rId4"/>
                <a:stretch>
                  <a:fillRect b="-5333"/>
                </a:stretch>
              </a:blipFill>
              <a:ln w="28575">
                <a:solidFill>
                  <a:schemeClr val="tx1"/>
                </a:solidFill>
              </a:ln>
            </p:spPr>
            <p:txBody>
              <a:bodyPr/>
              <a:lstStyle/>
              <a:p>
                <a:r>
                  <a:rPr lang="en-US">
                    <a:noFill/>
                  </a:rPr>
                  <a:t> </a:t>
                </a:r>
              </a:p>
            </p:txBody>
          </p:sp>
        </mc:Fallback>
      </mc:AlternateContent>
      <p:sp>
        <p:nvSpPr>
          <p:cNvPr id="23" name="Rectangle 22">
            <a:extLst>
              <a:ext uri="{FF2B5EF4-FFF2-40B4-BE49-F238E27FC236}">
                <a16:creationId xmlns="" xmlns:a16="http://schemas.microsoft.com/office/drawing/2014/main" id="{9B069A70-A7BF-0044-890A-3C3FD0A5EB52}"/>
              </a:ext>
            </a:extLst>
          </p:cNvPr>
          <p:cNvSpPr/>
          <p:nvPr/>
        </p:nvSpPr>
        <p:spPr>
          <a:xfrm rot="16200000">
            <a:off x="9041562" y="3952420"/>
            <a:ext cx="28956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Down Arrow 23">
            <a:extLst>
              <a:ext uri="{FF2B5EF4-FFF2-40B4-BE49-F238E27FC236}">
                <a16:creationId xmlns="" xmlns:a16="http://schemas.microsoft.com/office/drawing/2014/main" id="{C3C5BAE0-0B65-F946-95B1-787053F043D3}"/>
              </a:ext>
            </a:extLst>
          </p:cNvPr>
          <p:cNvSpPr/>
          <p:nvPr/>
        </p:nvSpPr>
        <p:spPr>
          <a:xfrm>
            <a:off x="7749229" y="2830501"/>
            <a:ext cx="484632" cy="978408"/>
          </a:xfrm>
          <a:prstGeom prst="downArrow">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 xmlns:a16="http://schemas.microsoft.com/office/drawing/2014/main" id="{F405827A-1CF3-6B44-BD85-F0219AF22C97}"/>
                  </a:ext>
                </a:extLst>
              </p:cNvPr>
              <p:cNvSpPr/>
              <p:nvPr/>
            </p:nvSpPr>
            <p:spPr>
              <a:xfrm>
                <a:off x="7704600" y="4167843"/>
                <a:ext cx="736312" cy="91142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800" i="1" smtClean="0">
                              <a:solidFill>
                                <a:srgbClr val="FF3860"/>
                              </a:solidFill>
                              <a:latin typeface="Cambria Math"/>
                            </a:rPr>
                          </m:ctrlPr>
                        </m:fPr>
                        <m:num>
                          <m:r>
                            <a:rPr lang="en-GB" sz="2800" b="0" i="1" smtClean="0">
                              <a:solidFill>
                                <a:srgbClr val="FF3860"/>
                              </a:solidFill>
                              <a:latin typeface="Cambria Math" panose="02040503050406030204" pitchFamily="18" charset="0"/>
                            </a:rPr>
                            <m:t>4</m:t>
                          </m:r>
                        </m:num>
                        <m:den>
                          <m:r>
                            <a:rPr lang="en-GB" sz="2800" b="0" i="1" smtClean="0">
                              <a:solidFill>
                                <a:srgbClr val="FF3860"/>
                              </a:solidFill>
                              <a:latin typeface="Cambria Math" panose="02040503050406030204" pitchFamily="18" charset="0"/>
                            </a:rPr>
                            <m:t>5</m:t>
                          </m:r>
                        </m:den>
                      </m:f>
                    </m:oMath>
                  </m:oMathPara>
                </a14:m>
                <a:endParaRPr lang="en-US" sz="2800" dirty="0">
                  <a:solidFill>
                    <a:srgbClr val="FF3860"/>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F405827A-1CF3-6B44-BD85-F0219AF22C97}"/>
                  </a:ext>
                </a:extLst>
              </p:cNvPr>
              <p:cNvSpPr>
                <a:spLocks noRot="1" noChangeAspect="1" noMove="1" noResize="1" noEditPoints="1" noAdjustHandles="1" noChangeArrowheads="1" noChangeShapeType="1" noTextEdit="1"/>
              </p:cNvSpPr>
              <p:nvPr/>
            </p:nvSpPr>
            <p:spPr>
              <a:xfrm>
                <a:off x="7704600" y="4167843"/>
                <a:ext cx="736312" cy="911429"/>
              </a:xfrm>
              <a:prstGeom prst="roundRect">
                <a:avLst/>
              </a:prstGeom>
              <a:blipFill>
                <a:blip r:embed="rId5"/>
                <a:stretch>
                  <a:fillRect b="-5333"/>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886850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9" name="Picture 8">
            <a:extLst>
              <a:ext uri="{FF2B5EF4-FFF2-40B4-BE49-F238E27FC236}">
                <a16:creationId xmlns="" xmlns:a16="http://schemas.microsoft.com/office/drawing/2014/main" id="{A534B133-8080-FB4C-8747-DE4EBE9982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3373" y="3348896"/>
            <a:ext cx="2249353" cy="1080000"/>
          </a:xfrm>
          <a:prstGeom prst="rect">
            <a:avLst/>
          </a:prstGeom>
        </p:spPr>
      </p:pic>
      <p:pic>
        <p:nvPicPr>
          <p:cNvPr id="10" name="Picture 9">
            <a:extLst>
              <a:ext uri="{FF2B5EF4-FFF2-40B4-BE49-F238E27FC236}">
                <a16:creationId xmlns="" xmlns:a16="http://schemas.microsoft.com/office/drawing/2014/main" id="{E6AA61A2-0874-864F-8E4D-1CC8E6F6DA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0760" y="3348896"/>
            <a:ext cx="2245467" cy="1080000"/>
          </a:xfrm>
          <a:prstGeom prst="rect">
            <a:avLst/>
          </a:prstGeom>
        </p:spPr>
      </p:pic>
    </p:spTree>
    <p:extLst>
      <p:ext uri="{BB962C8B-B14F-4D97-AF65-F5344CB8AC3E}">
        <p14:creationId xmlns:p14="http://schemas.microsoft.com/office/powerpoint/2010/main" val="314099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Either two fifths (green) or three fifths (blue).</a:t>
            </a:r>
          </a:p>
        </p:txBody>
      </p:sp>
      <p:pic>
        <p:nvPicPr>
          <p:cNvPr id="9" name="Picture 8">
            <a:extLst>
              <a:ext uri="{FF2B5EF4-FFF2-40B4-BE49-F238E27FC236}">
                <a16:creationId xmlns="" xmlns:a16="http://schemas.microsoft.com/office/drawing/2014/main" id="{A534B133-8080-FB4C-8747-DE4EBE9982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3373" y="3348896"/>
            <a:ext cx="2249353" cy="1080000"/>
          </a:xfrm>
          <a:prstGeom prst="rect">
            <a:avLst/>
          </a:prstGeom>
        </p:spPr>
      </p:pic>
      <p:pic>
        <p:nvPicPr>
          <p:cNvPr id="10" name="Picture 9">
            <a:extLst>
              <a:ext uri="{FF2B5EF4-FFF2-40B4-BE49-F238E27FC236}">
                <a16:creationId xmlns="" xmlns:a16="http://schemas.microsoft.com/office/drawing/2014/main" id="{E6AA61A2-0874-864F-8E4D-1CC8E6F6DA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0760" y="3348896"/>
            <a:ext cx="2245467" cy="1080000"/>
          </a:xfrm>
          <a:prstGeom prst="rect">
            <a:avLst/>
          </a:prstGeom>
        </p:spPr>
      </p:pic>
    </p:spTree>
    <p:extLst>
      <p:ext uri="{BB962C8B-B14F-4D97-AF65-F5344CB8AC3E}">
        <p14:creationId xmlns:p14="http://schemas.microsoft.com/office/powerpoint/2010/main" val="170707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9" name="Table 8">
            <a:extLst>
              <a:ext uri="{FF2B5EF4-FFF2-40B4-BE49-F238E27FC236}">
                <a16:creationId xmlns="" xmlns:a16="http://schemas.microsoft.com/office/drawing/2014/main" id="{429DCF4E-AE90-BC47-8B45-79956BCBC0CE}"/>
              </a:ext>
            </a:extLst>
          </p:cNvPr>
          <p:cNvGraphicFramePr>
            <a:graphicFrameLocks noGrp="1"/>
          </p:cNvGraphicFramePr>
          <p:nvPr>
            <p:extLst>
              <p:ext uri="{D42A27DB-BD31-4B8C-83A1-F6EECF244321}">
                <p14:modId xmlns:p14="http://schemas.microsoft.com/office/powerpoint/2010/main" val="1980396885"/>
              </p:ext>
            </p:extLst>
          </p:nvPr>
        </p:nvGraphicFramePr>
        <p:xfrm>
          <a:off x="4654550" y="3315494"/>
          <a:ext cx="2667000" cy="1371600"/>
        </p:xfrm>
        <a:graphic>
          <a:graphicData uri="http://schemas.openxmlformats.org/drawingml/2006/table">
            <a:tbl>
              <a:tblPr firstRow="1" bandRow="1">
                <a:tableStyleId>{5940675A-B579-460E-94D1-54222C63F5DA}</a:tableStyleId>
              </a:tblPr>
              <a:tblGrid>
                <a:gridCol w="889000">
                  <a:extLst>
                    <a:ext uri="{9D8B030D-6E8A-4147-A177-3AD203B41FA5}">
                      <a16:colId xmlns="" xmlns:a16="http://schemas.microsoft.com/office/drawing/2014/main" val="2503987911"/>
                    </a:ext>
                  </a:extLst>
                </a:gridCol>
                <a:gridCol w="889000">
                  <a:extLst>
                    <a:ext uri="{9D8B030D-6E8A-4147-A177-3AD203B41FA5}">
                      <a16:colId xmlns="" xmlns:a16="http://schemas.microsoft.com/office/drawing/2014/main" val="3746123684"/>
                    </a:ext>
                  </a:extLst>
                </a:gridCol>
                <a:gridCol w="889000">
                  <a:extLst>
                    <a:ext uri="{9D8B030D-6E8A-4147-A177-3AD203B41FA5}">
                      <a16:colId xmlns="" xmlns:a16="http://schemas.microsoft.com/office/drawing/2014/main" val="76705678"/>
                    </a:ext>
                  </a:extLst>
                </a:gridCol>
              </a:tblGrid>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extLst>
                  <a:ext uri="{0D108BD9-81ED-4DB2-BD59-A6C34878D82A}">
                    <a16:rowId xmlns="" xmlns:a16="http://schemas.microsoft.com/office/drawing/2014/main" val="3686403811"/>
                  </a:ext>
                </a:extLst>
              </a:tr>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extLst>
                  <a:ext uri="{0D108BD9-81ED-4DB2-BD59-A6C34878D82A}">
                    <a16:rowId xmlns="" xmlns:a16="http://schemas.microsoft.com/office/drawing/2014/main" val="531257406"/>
                  </a:ext>
                </a:extLst>
              </a:tr>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extLst>
                  <a:ext uri="{0D108BD9-81ED-4DB2-BD59-A6C34878D82A}">
                    <a16:rowId xmlns="" xmlns:a16="http://schemas.microsoft.com/office/drawing/2014/main" val="737511224"/>
                  </a:ext>
                </a:extLst>
              </a:tr>
            </a:tbl>
          </a:graphicData>
        </a:graphic>
      </p:graphicFrame>
    </p:spTree>
    <p:extLst>
      <p:ext uri="{BB962C8B-B14F-4D97-AF65-F5344CB8AC3E}">
        <p14:creationId xmlns:p14="http://schemas.microsoft.com/office/powerpoint/2010/main" val="902083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Either one third (white) or two thirds (purple).</a:t>
            </a:r>
          </a:p>
        </p:txBody>
      </p:sp>
      <p:graphicFrame>
        <p:nvGraphicFramePr>
          <p:cNvPr id="9" name="Table 8">
            <a:extLst>
              <a:ext uri="{FF2B5EF4-FFF2-40B4-BE49-F238E27FC236}">
                <a16:creationId xmlns="" xmlns:a16="http://schemas.microsoft.com/office/drawing/2014/main" id="{429DCF4E-AE90-BC47-8B45-79956BCBC0CE}"/>
              </a:ext>
            </a:extLst>
          </p:cNvPr>
          <p:cNvGraphicFramePr>
            <a:graphicFrameLocks noGrp="1"/>
          </p:cNvGraphicFramePr>
          <p:nvPr/>
        </p:nvGraphicFramePr>
        <p:xfrm>
          <a:off x="4654550" y="3315494"/>
          <a:ext cx="2667000" cy="1371600"/>
        </p:xfrm>
        <a:graphic>
          <a:graphicData uri="http://schemas.openxmlformats.org/drawingml/2006/table">
            <a:tbl>
              <a:tblPr firstRow="1" bandRow="1">
                <a:tableStyleId>{5940675A-B579-460E-94D1-54222C63F5DA}</a:tableStyleId>
              </a:tblPr>
              <a:tblGrid>
                <a:gridCol w="889000">
                  <a:extLst>
                    <a:ext uri="{9D8B030D-6E8A-4147-A177-3AD203B41FA5}">
                      <a16:colId xmlns="" xmlns:a16="http://schemas.microsoft.com/office/drawing/2014/main" val="2503987911"/>
                    </a:ext>
                  </a:extLst>
                </a:gridCol>
                <a:gridCol w="889000">
                  <a:extLst>
                    <a:ext uri="{9D8B030D-6E8A-4147-A177-3AD203B41FA5}">
                      <a16:colId xmlns="" xmlns:a16="http://schemas.microsoft.com/office/drawing/2014/main" val="3746123684"/>
                    </a:ext>
                  </a:extLst>
                </a:gridCol>
                <a:gridCol w="889000">
                  <a:extLst>
                    <a:ext uri="{9D8B030D-6E8A-4147-A177-3AD203B41FA5}">
                      <a16:colId xmlns="" xmlns:a16="http://schemas.microsoft.com/office/drawing/2014/main" val="76705678"/>
                    </a:ext>
                  </a:extLst>
                </a:gridCol>
              </a:tblGrid>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extLst>
                  <a:ext uri="{0D108BD9-81ED-4DB2-BD59-A6C34878D82A}">
                    <a16:rowId xmlns="" xmlns:a16="http://schemas.microsoft.com/office/drawing/2014/main" val="3686403811"/>
                  </a:ext>
                </a:extLst>
              </a:tr>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extLst>
                  <a:ext uri="{0D108BD9-81ED-4DB2-BD59-A6C34878D82A}">
                    <a16:rowId xmlns="" xmlns:a16="http://schemas.microsoft.com/office/drawing/2014/main" val="531257406"/>
                  </a:ext>
                </a:extLst>
              </a:tr>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extLst>
                  <a:ext uri="{0D108BD9-81ED-4DB2-BD59-A6C34878D82A}">
                    <a16:rowId xmlns="" xmlns:a16="http://schemas.microsoft.com/office/drawing/2014/main" val="737511224"/>
                  </a:ext>
                </a:extLst>
              </a:tr>
            </a:tbl>
          </a:graphicData>
        </a:graphic>
      </p:graphicFrame>
    </p:spTree>
    <p:extLst>
      <p:ext uri="{BB962C8B-B14F-4D97-AF65-F5344CB8AC3E}">
        <p14:creationId xmlns:p14="http://schemas.microsoft.com/office/powerpoint/2010/main" val="1275257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1:</a:t>
            </a:r>
          </a:p>
          <a:p>
            <a:pPr marL="0" indent="0">
              <a:buClr>
                <a:srgbClr val="23D160"/>
              </a:buClr>
              <a:buSzPct val="85000"/>
              <a:buNone/>
            </a:pPr>
            <a:r>
              <a:rPr lang="en-GB" sz="2200" dirty="0"/>
              <a:t>Match the following fraction cards. </a:t>
            </a:r>
          </a:p>
          <a:p>
            <a:pPr marL="0" indent="0">
              <a:buClr>
                <a:srgbClr val="23D160"/>
              </a:buClr>
              <a:buSzPct val="85000"/>
              <a:buNone/>
            </a:pPr>
            <a:endParaRPr lang="en-GB" sz="2200" dirty="0"/>
          </a:p>
        </p:txBody>
      </p:sp>
      <p:sp>
        <p:nvSpPr>
          <p:cNvPr id="26" name="Rounded Rectangle 25">
            <a:extLst>
              <a:ext uri="{FF2B5EF4-FFF2-40B4-BE49-F238E27FC236}">
                <a16:creationId xmlns="" xmlns:a16="http://schemas.microsoft.com/office/drawing/2014/main" id="{D3350B59-5181-5444-92A1-457E73A7176D}"/>
              </a:ext>
            </a:extLst>
          </p:cNvPr>
          <p:cNvSpPr/>
          <p:nvPr/>
        </p:nvSpPr>
        <p:spPr>
          <a:xfrm>
            <a:off x="350519" y="2958059"/>
            <a:ext cx="1376403"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DyslexicAlta" pitchFamily="2" charset="77"/>
              </a:rPr>
              <a:t/>
            </a:r>
            <a:br>
              <a:rPr lang="en-US" dirty="0">
                <a:solidFill>
                  <a:schemeClr val="tx1"/>
                </a:solidFill>
                <a:latin typeface="OpenDyslexicAlta" pitchFamily="2" charset="77"/>
              </a:rPr>
            </a:br>
            <a:r>
              <a:rPr lang="en-US" dirty="0">
                <a:solidFill>
                  <a:schemeClr val="tx1"/>
                </a:solidFill>
                <a:latin typeface="OpenDyslexicAlta" pitchFamily="2" charset="77"/>
              </a:rPr>
              <a:t>three</a:t>
            </a:r>
          </a:p>
          <a:p>
            <a:pPr algn="ctr"/>
            <a:r>
              <a:rPr lang="en-US" dirty="0">
                <a:solidFill>
                  <a:schemeClr val="tx1"/>
                </a:solidFill>
                <a:latin typeface="OpenDyslexicAlta" pitchFamily="2" charset="77"/>
              </a:rPr>
              <a:t>quarters</a:t>
            </a:r>
          </a:p>
          <a:p>
            <a:pPr algn="ctr"/>
            <a:endParaRPr lang="en-US" dirty="0">
              <a:solidFill>
                <a:schemeClr val="tx1"/>
              </a:solidFill>
              <a:latin typeface="OpenDyslexicAlta" pitchFamily="2" charset="77"/>
            </a:endParaRPr>
          </a:p>
        </p:txBody>
      </p:sp>
      <p:sp>
        <p:nvSpPr>
          <p:cNvPr id="29" name="Rounded Rectangle 28">
            <a:extLst>
              <a:ext uri="{FF2B5EF4-FFF2-40B4-BE49-F238E27FC236}">
                <a16:creationId xmlns="" xmlns:a16="http://schemas.microsoft.com/office/drawing/2014/main" id="{F704C90F-7AAA-6F4C-B233-092675BAE125}"/>
              </a:ext>
            </a:extLst>
          </p:cNvPr>
          <p:cNvSpPr/>
          <p:nvPr/>
        </p:nvSpPr>
        <p:spPr>
          <a:xfrm>
            <a:off x="4740925" y="2958059"/>
            <a:ext cx="1376403"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DyslexicAlta" pitchFamily="2" charset="77"/>
              </a:rPr>
              <a:t>three</a:t>
            </a:r>
          </a:p>
          <a:p>
            <a:pPr algn="ctr"/>
            <a:r>
              <a:rPr lang="en-US" sz="2000" dirty="0">
                <a:solidFill>
                  <a:schemeClr val="tx1"/>
                </a:solidFill>
                <a:latin typeface="OpenDyslexicAlta" pitchFamily="2" charset="77"/>
              </a:rPr>
              <a:t>fifths </a:t>
            </a:r>
          </a:p>
        </p:txBody>
      </p:sp>
      <p:pic>
        <p:nvPicPr>
          <p:cNvPr id="44" name="Picture 43">
            <a:extLst>
              <a:ext uri="{FF2B5EF4-FFF2-40B4-BE49-F238E27FC236}">
                <a16:creationId xmlns="" xmlns:a16="http://schemas.microsoft.com/office/drawing/2014/main" id="{F8B335F1-9605-094A-9F7D-1B2CA114F657}"/>
              </a:ext>
            </a:extLst>
          </p:cNvPr>
          <p:cNvPicPr>
            <a:picLocks noChangeAspect="1"/>
          </p:cNvPicPr>
          <p:nvPr/>
        </p:nvPicPr>
        <p:blipFill>
          <a:blip r:embed="rId3"/>
          <a:stretch>
            <a:fillRect/>
          </a:stretch>
        </p:blipFill>
        <p:spPr>
          <a:xfrm>
            <a:off x="1798501" y="2939703"/>
            <a:ext cx="1409700" cy="1612900"/>
          </a:xfrm>
          <a:prstGeom prst="rect">
            <a:avLst/>
          </a:prstGeom>
        </p:spPr>
      </p:pic>
      <p:pic>
        <p:nvPicPr>
          <p:cNvPr id="49" name="Picture 48">
            <a:extLst>
              <a:ext uri="{FF2B5EF4-FFF2-40B4-BE49-F238E27FC236}">
                <a16:creationId xmlns="" xmlns:a16="http://schemas.microsoft.com/office/drawing/2014/main" id="{8733915F-931D-654A-A53A-0D16A832FC1B}"/>
              </a:ext>
            </a:extLst>
          </p:cNvPr>
          <p:cNvPicPr>
            <a:picLocks noChangeAspect="1"/>
          </p:cNvPicPr>
          <p:nvPr/>
        </p:nvPicPr>
        <p:blipFill>
          <a:blip r:embed="rId4"/>
          <a:stretch>
            <a:fillRect/>
          </a:stretch>
        </p:blipFill>
        <p:spPr>
          <a:xfrm>
            <a:off x="3268581" y="2939703"/>
            <a:ext cx="1409700" cy="1612900"/>
          </a:xfrm>
          <a:prstGeom prst="rect">
            <a:avLst/>
          </a:prstGeom>
        </p:spPr>
      </p:pic>
      <p:pic>
        <p:nvPicPr>
          <p:cNvPr id="61" name="Picture 60">
            <a:extLst>
              <a:ext uri="{FF2B5EF4-FFF2-40B4-BE49-F238E27FC236}">
                <a16:creationId xmlns="" xmlns:a16="http://schemas.microsoft.com/office/drawing/2014/main" id="{8E482649-FFDF-3248-810D-7B88989C1CF8}"/>
              </a:ext>
            </a:extLst>
          </p:cNvPr>
          <p:cNvPicPr>
            <a:picLocks noChangeAspect="1"/>
          </p:cNvPicPr>
          <p:nvPr/>
        </p:nvPicPr>
        <p:blipFill>
          <a:blip r:embed="rId5"/>
          <a:stretch>
            <a:fillRect/>
          </a:stretch>
        </p:blipFill>
        <p:spPr>
          <a:xfrm>
            <a:off x="9153768" y="2954943"/>
            <a:ext cx="1397000" cy="1612900"/>
          </a:xfrm>
          <a:prstGeom prst="rect">
            <a:avLst/>
          </a:prstGeom>
        </p:spPr>
      </p:pic>
      <p:pic>
        <p:nvPicPr>
          <p:cNvPr id="74" name="Picture 73">
            <a:extLst>
              <a:ext uri="{FF2B5EF4-FFF2-40B4-BE49-F238E27FC236}">
                <a16:creationId xmlns="" xmlns:a16="http://schemas.microsoft.com/office/drawing/2014/main" id="{CF0CF1BA-8823-EA47-8C63-2ED0A8FBF3A2}"/>
              </a:ext>
            </a:extLst>
          </p:cNvPr>
          <p:cNvPicPr>
            <a:picLocks noChangeAspect="1"/>
          </p:cNvPicPr>
          <p:nvPr/>
        </p:nvPicPr>
        <p:blipFill>
          <a:blip r:embed="rId6"/>
          <a:stretch>
            <a:fillRect/>
          </a:stretch>
        </p:blipFill>
        <p:spPr>
          <a:xfrm>
            <a:off x="6196279" y="2954943"/>
            <a:ext cx="1409700" cy="1612900"/>
          </a:xfrm>
          <a:prstGeom prst="rect">
            <a:avLst/>
          </a:prstGeom>
        </p:spPr>
      </p:pic>
      <p:pic>
        <p:nvPicPr>
          <p:cNvPr id="89" name="Picture 88">
            <a:extLst>
              <a:ext uri="{FF2B5EF4-FFF2-40B4-BE49-F238E27FC236}">
                <a16:creationId xmlns="" xmlns:a16="http://schemas.microsoft.com/office/drawing/2014/main" id="{304C6EFC-1655-8545-976D-45320CFE3768}"/>
              </a:ext>
            </a:extLst>
          </p:cNvPr>
          <p:cNvPicPr>
            <a:picLocks noChangeAspect="1"/>
          </p:cNvPicPr>
          <p:nvPr/>
        </p:nvPicPr>
        <p:blipFill>
          <a:blip r:embed="rId7"/>
          <a:stretch>
            <a:fillRect/>
          </a:stretch>
        </p:blipFill>
        <p:spPr>
          <a:xfrm>
            <a:off x="7665292" y="2939703"/>
            <a:ext cx="1397000" cy="1612900"/>
          </a:xfrm>
          <a:prstGeom prst="rect">
            <a:avLst/>
          </a:prstGeom>
        </p:spPr>
      </p:pic>
      <p:pic>
        <p:nvPicPr>
          <p:cNvPr id="98" name="Picture 97">
            <a:extLst>
              <a:ext uri="{FF2B5EF4-FFF2-40B4-BE49-F238E27FC236}">
                <a16:creationId xmlns="" xmlns:a16="http://schemas.microsoft.com/office/drawing/2014/main" id="{51F355D7-FC0D-F74D-974D-FA273E20CA09}"/>
              </a:ext>
            </a:extLst>
          </p:cNvPr>
          <p:cNvPicPr>
            <a:picLocks noChangeAspect="1"/>
          </p:cNvPicPr>
          <p:nvPr/>
        </p:nvPicPr>
        <p:blipFill>
          <a:blip r:embed="rId8"/>
          <a:stretch>
            <a:fillRect/>
          </a:stretch>
        </p:blipFill>
        <p:spPr>
          <a:xfrm>
            <a:off x="10624532" y="1735743"/>
            <a:ext cx="1397000" cy="2832100"/>
          </a:xfrm>
          <a:prstGeom prst="rect">
            <a:avLst/>
          </a:prstGeom>
        </p:spPr>
      </p:pic>
    </p:spTree>
    <p:extLst>
      <p:ext uri="{BB962C8B-B14F-4D97-AF65-F5344CB8AC3E}">
        <p14:creationId xmlns:p14="http://schemas.microsoft.com/office/powerpoint/2010/main" val="3552559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1:</a:t>
            </a:r>
          </a:p>
          <a:p>
            <a:pPr marL="0" indent="0">
              <a:buClr>
                <a:srgbClr val="23D160"/>
              </a:buClr>
              <a:buSzPct val="85000"/>
              <a:buNone/>
            </a:pPr>
            <a:r>
              <a:rPr lang="en-GB" sz="2200" dirty="0"/>
              <a:t>Match the following fraction cards. </a:t>
            </a:r>
          </a:p>
          <a:p>
            <a:pPr marL="0" indent="0">
              <a:buClr>
                <a:srgbClr val="23D160"/>
              </a:buClr>
              <a:buSzPct val="85000"/>
              <a:buNone/>
            </a:pPr>
            <a:endParaRPr lang="en-GB" sz="2200" dirty="0"/>
          </a:p>
        </p:txBody>
      </p:sp>
      <p:sp>
        <p:nvSpPr>
          <p:cNvPr id="26" name="Rounded Rectangle 25">
            <a:extLst>
              <a:ext uri="{FF2B5EF4-FFF2-40B4-BE49-F238E27FC236}">
                <a16:creationId xmlns="" xmlns:a16="http://schemas.microsoft.com/office/drawing/2014/main" id="{D3350B59-5181-5444-92A1-457E73A7176D}"/>
              </a:ext>
            </a:extLst>
          </p:cNvPr>
          <p:cNvSpPr/>
          <p:nvPr/>
        </p:nvSpPr>
        <p:spPr>
          <a:xfrm>
            <a:off x="391487" y="3746153"/>
            <a:ext cx="1376403"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DyslexicAlta" pitchFamily="2" charset="77"/>
              </a:rPr>
              <a:t>three</a:t>
            </a:r>
          </a:p>
          <a:p>
            <a:pPr algn="ctr"/>
            <a:r>
              <a:rPr lang="en-US" dirty="0">
                <a:solidFill>
                  <a:schemeClr val="tx1"/>
                </a:solidFill>
                <a:latin typeface="OpenDyslexicAlta" pitchFamily="2" charset="77"/>
              </a:rPr>
              <a:t>quarters</a:t>
            </a:r>
          </a:p>
          <a:p>
            <a:pPr algn="ctr"/>
            <a:endParaRPr lang="en-US" dirty="0">
              <a:solidFill>
                <a:schemeClr val="tx1"/>
              </a:solidFill>
              <a:latin typeface="OpenDyslexicAlta" pitchFamily="2" charset="77"/>
            </a:endParaRPr>
          </a:p>
        </p:txBody>
      </p:sp>
      <p:sp>
        <p:nvSpPr>
          <p:cNvPr id="29" name="Rounded Rectangle 28">
            <a:extLst>
              <a:ext uri="{FF2B5EF4-FFF2-40B4-BE49-F238E27FC236}">
                <a16:creationId xmlns="" xmlns:a16="http://schemas.microsoft.com/office/drawing/2014/main" id="{F704C90F-7AAA-6F4C-B233-092675BAE125}"/>
              </a:ext>
            </a:extLst>
          </p:cNvPr>
          <p:cNvSpPr/>
          <p:nvPr/>
        </p:nvSpPr>
        <p:spPr>
          <a:xfrm>
            <a:off x="7777365" y="4293147"/>
            <a:ext cx="1376403"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DyslexicAlta" pitchFamily="2" charset="77"/>
              </a:rPr>
              <a:t>three</a:t>
            </a:r>
          </a:p>
          <a:p>
            <a:pPr algn="ctr"/>
            <a:r>
              <a:rPr lang="en-US" sz="2000" dirty="0">
                <a:solidFill>
                  <a:schemeClr val="tx1"/>
                </a:solidFill>
                <a:latin typeface="OpenDyslexicAlta" pitchFamily="2" charset="77"/>
              </a:rPr>
              <a:t>fifths </a:t>
            </a:r>
          </a:p>
        </p:txBody>
      </p:sp>
      <p:pic>
        <p:nvPicPr>
          <p:cNvPr id="44" name="Picture 43">
            <a:extLst>
              <a:ext uri="{FF2B5EF4-FFF2-40B4-BE49-F238E27FC236}">
                <a16:creationId xmlns="" xmlns:a16="http://schemas.microsoft.com/office/drawing/2014/main" id="{F8B335F1-9605-094A-9F7D-1B2CA114F657}"/>
              </a:ext>
            </a:extLst>
          </p:cNvPr>
          <p:cNvPicPr>
            <a:picLocks noChangeAspect="1"/>
          </p:cNvPicPr>
          <p:nvPr/>
        </p:nvPicPr>
        <p:blipFill>
          <a:blip r:embed="rId3"/>
          <a:stretch>
            <a:fillRect/>
          </a:stretch>
        </p:blipFill>
        <p:spPr>
          <a:xfrm>
            <a:off x="1555232" y="3098827"/>
            <a:ext cx="1409700" cy="1612900"/>
          </a:xfrm>
          <a:prstGeom prst="rect">
            <a:avLst/>
          </a:prstGeom>
        </p:spPr>
      </p:pic>
      <p:pic>
        <p:nvPicPr>
          <p:cNvPr id="49" name="Picture 48">
            <a:extLst>
              <a:ext uri="{FF2B5EF4-FFF2-40B4-BE49-F238E27FC236}">
                <a16:creationId xmlns="" xmlns:a16="http://schemas.microsoft.com/office/drawing/2014/main" id="{8733915F-931D-654A-A53A-0D16A832FC1B}"/>
              </a:ext>
            </a:extLst>
          </p:cNvPr>
          <p:cNvPicPr>
            <a:picLocks noChangeAspect="1"/>
          </p:cNvPicPr>
          <p:nvPr/>
        </p:nvPicPr>
        <p:blipFill>
          <a:blip r:embed="rId4"/>
          <a:stretch>
            <a:fillRect/>
          </a:stretch>
        </p:blipFill>
        <p:spPr>
          <a:xfrm>
            <a:off x="9062292" y="4334710"/>
            <a:ext cx="1409700" cy="1612900"/>
          </a:xfrm>
          <a:prstGeom prst="rect">
            <a:avLst/>
          </a:prstGeom>
        </p:spPr>
      </p:pic>
      <p:pic>
        <p:nvPicPr>
          <p:cNvPr id="61" name="Picture 60">
            <a:extLst>
              <a:ext uri="{FF2B5EF4-FFF2-40B4-BE49-F238E27FC236}">
                <a16:creationId xmlns="" xmlns:a16="http://schemas.microsoft.com/office/drawing/2014/main" id="{8E482649-FFDF-3248-810D-7B88989C1CF8}"/>
              </a:ext>
            </a:extLst>
          </p:cNvPr>
          <p:cNvPicPr>
            <a:picLocks noChangeAspect="1"/>
          </p:cNvPicPr>
          <p:nvPr/>
        </p:nvPicPr>
        <p:blipFill>
          <a:blip r:embed="rId5"/>
          <a:stretch>
            <a:fillRect/>
          </a:stretch>
        </p:blipFill>
        <p:spPr>
          <a:xfrm>
            <a:off x="8920513" y="2882900"/>
            <a:ext cx="1397000" cy="1612900"/>
          </a:xfrm>
          <a:prstGeom prst="rect">
            <a:avLst/>
          </a:prstGeom>
        </p:spPr>
      </p:pic>
      <p:pic>
        <p:nvPicPr>
          <p:cNvPr id="74" name="Picture 73">
            <a:extLst>
              <a:ext uri="{FF2B5EF4-FFF2-40B4-BE49-F238E27FC236}">
                <a16:creationId xmlns="" xmlns:a16="http://schemas.microsoft.com/office/drawing/2014/main" id="{CF0CF1BA-8823-EA47-8C63-2ED0A8FBF3A2}"/>
              </a:ext>
            </a:extLst>
          </p:cNvPr>
          <p:cNvPicPr>
            <a:picLocks noChangeAspect="1"/>
          </p:cNvPicPr>
          <p:nvPr/>
        </p:nvPicPr>
        <p:blipFill>
          <a:blip r:embed="rId6"/>
          <a:stretch>
            <a:fillRect/>
          </a:stretch>
        </p:blipFill>
        <p:spPr>
          <a:xfrm>
            <a:off x="1587922" y="4620866"/>
            <a:ext cx="1409700" cy="1612900"/>
          </a:xfrm>
          <a:prstGeom prst="rect">
            <a:avLst/>
          </a:prstGeom>
        </p:spPr>
      </p:pic>
      <p:pic>
        <p:nvPicPr>
          <p:cNvPr id="89" name="Picture 88">
            <a:extLst>
              <a:ext uri="{FF2B5EF4-FFF2-40B4-BE49-F238E27FC236}">
                <a16:creationId xmlns="" xmlns:a16="http://schemas.microsoft.com/office/drawing/2014/main" id="{304C6EFC-1655-8545-976D-45320CFE3768}"/>
              </a:ext>
            </a:extLst>
          </p:cNvPr>
          <p:cNvPicPr>
            <a:picLocks noChangeAspect="1"/>
          </p:cNvPicPr>
          <p:nvPr/>
        </p:nvPicPr>
        <p:blipFill>
          <a:blip r:embed="rId7"/>
          <a:stretch>
            <a:fillRect/>
          </a:stretch>
        </p:blipFill>
        <p:spPr>
          <a:xfrm>
            <a:off x="7665292" y="2939703"/>
            <a:ext cx="1397000" cy="1612900"/>
          </a:xfrm>
          <a:prstGeom prst="rect">
            <a:avLst/>
          </a:prstGeom>
        </p:spPr>
      </p:pic>
      <p:pic>
        <p:nvPicPr>
          <p:cNvPr id="98" name="Picture 97">
            <a:extLst>
              <a:ext uri="{FF2B5EF4-FFF2-40B4-BE49-F238E27FC236}">
                <a16:creationId xmlns="" xmlns:a16="http://schemas.microsoft.com/office/drawing/2014/main" id="{51F355D7-FC0D-F74D-974D-FA273E20CA09}"/>
              </a:ext>
            </a:extLst>
          </p:cNvPr>
          <p:cNvPicPr>
            <a:picLocks noChangeAspect="1"/>
          </p:cNvPicPr>
          <p:nvPr/>
        </p:nvPicPr>
        <p:blipFill>
          <a:blip r:embed="rId8"/>
          <a:stretch>
            <a:fillRect/>
          </a:stretch>
        </p:blipFill>
        <p:spPr>
          <a:xfrm>
            <a:off x="2894043" y="2595216"/>
            <a:ext cx="1397000" cy="2832100"/>
          </a:xfrm>
          <a:prstGeom prst="rect">
            <a:avLst/>
          </a:prstGeom>
        </p:spPr>
      </p:pic>
    </p:spTree>
    <p:extLst>
      <p:ext uri="{BB962C8B-B14F-4D97-AF65-F5344CB8AC3E}">
        <p14:creationId xmlns:p14="http://schemas.microsoft.com/office/powerpoint/2010/main" val="180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2:</a:t>
            </a:r>
          </a:p>
          <a:p>
            <a:pPr marL="0" indent="0">
              <a:buClr>
                <a:srgbClr val="23D160"/>
              </a:buClr>
              <a:buSzPct val="85000"/>
              <a:buNone/>
            </a:pPr>
            <a:r>
              <a:rPr lang="en-GB" sz="2200" dirty="0"/>
              <a:t>Create your own fraction matching card game. </a:t>
            </a:r>
          </a:p>
          <a:p>
            <a:pPr marL="0" indent="0">
              <a:buClr>
                <a:srgbClr val="23D160"/>
              </a:buClr>
              <a:buSzPct val="85000"/>
              <a:buNone/>
            </a:pPr>
            <a:endParaRPr lang="en-GB" sz="2200" dirty="0"/>
          </a:p>
        </p:txBody>
      </p:sp>
      <p:sp>
        <p:nvSpPr>
          <p:cNvPr id="12" name="Rounded Rectangle 11">
            <a:extLst>
              <a:ext uri="{FF2B5EF4-FFF2-40B4-BE49-F238E27FC236}">
                <a16:creationId xmlns="" xmlns:a16="http://schemas.microsoft.com/office/drawing/2014/main" id="{9C3EA974-F103-5B4F-B195-4C465AA686FB}"/>
              </a:ext>
            </a:extLst>
          </p:cNvPr>
          <p:cNvSpPr/>
          <p:nvPr/>
        </p:nvSpPr>
        <p:spPr>
          <a:xfrm>
            <a:off x="8607333" y="299269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3" name="Rounded Rectangle 12">
            <a:extLst>
              <a:ext uri="{FF2B5EF4-FFF2-40B4-BE49-F238E27FC236}">
                <a16:creationId xmlns="" xmlns:a16="http://schemas.microsoft.com/office/drawing/2014/main" id="{A119276D-6749-1E4C-AC30-0D1D8B19E7BD}"/>
              </a:ext>
            </a:extLst>
          </p:cNvPr>
          <p:cNvSpPr/>
          <p:nvPr/>
        </p:nvSpPr>
        <p:spPr>
          <a:xfrm>
            <a:off x="223808" y="2840296"/>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a:p>
            <a:pPr algn="ctr"/>
            <a:endParaRPr lang="en-US" sz="3600" dirty="0">
              <a:solidFill>
                <a:schemeClr val="tx1"/>
              </a:solidFill>
              <a:latin typeface="OpenDyslexicAlta" pitchFamily="2" charset="77"/>
            </a:endParaRPr>
          </a:p>
        </p:txBody>
      </p:sp>
      <p:sp>
        <p:nvSpPr>
          <p:cNvPr id="14" name="Rounded Rectangle 13">
            <a:extLst>
              <a:ext uri="{FF2B5EF4-FFF2-40B4-BE49-F238E27FC236}">
                <a16:creationId xmlns="" xmlns:a16="http://schemas.microsoft.com/office/drawing/2014/main" id="{112CFD80-0A83-544E-9918-1CF49BDFFEF1}"/>
              </a:ext>
            </a:extLst>
          </p:cNvPr>
          <p:cNvSpPr/>
          <p:nvPr/>
        </p:nvSpPr>
        <p:spPr>
          <a:xfrm>
            <a:off x="1695020" y="2840296"/>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p:txBody>
      </p:sp>
      <p:sp>
        <p:nvSpPr>
          <p:cNvPr id="15" name="Rounded Rectangle 14">
            <a:extLst>
              <a:ext uri="{FF2B5EF4-FFF2-40B4-BE49-F238E27FC236}">
                <a16:creationId xmlns="" xmlns:a16="http://schemas.microsoft.com/office/drawing/2014/main" id="{AF7E7BEE-7DB6-E54F-85AC-60D9DC326B57}"/>
              </a:ext>
            </a:extLst>
          </p:cNvPr>
          <p:cNvSpPr/>
          <p:nvPr/>
        </p:nvSpPr>
        <p:spPr>
          <a:xfrm>
            <a:off x="3166232" y="2840296"/>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p:txBody>
      </p:sp>
      <p:sp>
        <p:nvSpPr>
          <p:cNvPr id="16" name="Rounded Rectangle 15">
            <a:extLst>
              <a:ext uri="{FF2B5EF4-FFF2-40B4-BE49-F238E27FC236}">
                <a16:creationId xmlns="" xmlns:a16="http://schemas.microsoft.com/office/drawing/2014/main" id="{0D0A01A4-A658-594E-B26A-E2962C1C8671}"/>
              </a:ext>
            </a:extLst>
          </p:cNvPr>
          <p:cNvSpPr/>
          <p:nvPr/>
        </p:nvSpPr>
        <p:spPr>
          <a:xfrm>
            <a:off x="4614214" y="2840296"/>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a:p>
            <a:pPr algn="ctr"/>
            <a:endParaRPr lang="en-US" sz="3600" dirty="0">
              <a:solidFill>
                <a:schemeClr val="tx1"/>
              </a:solidFill>
              <a:latin typeface="OpenDyslexicAlta" pitchFamily="2" charset="77"/>
            </a:endParaRPr>
          </a:p>
        </p:txBody>
      </p:sp>
      <p:sp>
        <p:nvSpPr>
          <p:cNvPr id="17" name="Rounded Rectangle 16">
            <a:extLst>
              <a:ext uri="{FF2B5EF4-FFF2-40B4-BE49-F238E27FC236}">
                <a16:creationId xmlns="" xmlns:a16="http://schemas.microsoft.com/office/drawing/2014/main" id="{C242ADB5-D290-004A-880E-86330C61306A}"/>
              </a:ext>
            </a:extLst>
          </p:cNvPr>
          <p:cNvSpPr/>
          <p:nvPr/>
        </p:nvSpPr>
        <p:spPr>
          <a:xfrm>
            <a:off x="6085426" y="2840296"/>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a:p>
            <a:pPr algn="ctr"/>
            <a:endParaRPr lang="en-US" sz="3600" dirty="0">
              <a:solidFill>
                <a:schemeClr val="tx1"/>
              </a:solidFill>
              <a:latin typeface="OpenDyslexicAlta" pitchFamily="2" charset="77"/>
            </a:endParaRPr>
          </a:p>
        </p:txBody>
      </p:sp>
      <p:sp>
        <p:nvSpPr>
          <p:cNvPr id="18" name="Rounded Rectangle 17">
            <a:extLst>
              <a:ext uri="{FF2B5EF4-FFF2-40B4-BE49-F238E27FC236}">
                <a16:creationId xmlns="" xmlns:a16="http://schemas.microsoft.com/office/drawing/2014/main" id="{D31C3B38-EF3D-E94B-9AA8-FD51BB4F8E70}"/>
              </a:ext>
            </a:extLst>
          </p:cNvPr>
          <p:cNvSpPr/>
          <p:nvPr/>
        </p:nvSpPr>
        <p:spPr>
          <a:xfrm>
            <a:off x="7556638" y="2840296"/>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a:p>
            <a:pPr algn="ctr"/>
            <a:endParaRPr lang="en-US" sz="3600" dirty="0">
              <a:solidFill>
                <a:schemeClr val="tx1"/>
              </a:solidFill>
              <a:latin typeface="OpenDyslexicAlta" pitchFamily="2" charset="77"/>
            </a:endParaRPr>
          </a:p>
        </p:txBody>
      </p:sp>
      <p:sp>
        <p:nvSpPr>
          <p:cNvPr id="19" name="Rounded Rectangle 18">
            <a:extLst>
              <a:ext uri="{FF2B5EF4-FFF2-40B4-BE49-F238E27FC236}">
                <a16:creationId xmlns="" xmlns:a16="http://schemas.microsoft.com/office/drawing/2014/main" id="{7627FF5A-FC70-D64D-B893-9C44591B4479}"/>
              </a:ext>
            </a:extLst>
          </p:cNvPr>
          <p:cNvSpPr/>
          <p:nvPr/>
        </p:nvSpPr>
        <p:spPr>
          <a:xfrm>
            <a:off x="9025767" y="2840296"/>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a:p>
            <a:pPr algn="ctr"/>
            <a:endParaRPr lang="en-US" sz="3600" dirty="0">
              <a:solidFill>
                <a:schemeClr val="tx1"/>
              </a:solidFill>
              <a:latin typeface="OpenDyslexicAlta" pitchFamily="2" charset="77"/>
            </a:endParaRPr>
          </a:p>
        </p:txBody>
      </p:sp>
      <p:sp>
        <p:nvSpPr>
          <p:cNvPr id="20" name="Rounded Rectangle 19">
            <a:extLst>
              <a:ext uri="{FF2B5EF4-FFF2-40B4-BE49-F238E27FC236}">
                <a16:creationId xmlns="" xmlns:a16="http://schemas.microsoft.com/office/drawing/2014/main" id="{2018B984-C84F-F94D-90E1-6A84BC6BA256}"/>
              </a:ext>
            </a:extLst>
          </p:cNvPr>
          <p:cNvSpPr/>
          <p:nvPr/>
        </p:nvSpPr>
        <p:spPr>
          <a:xfrm>
            <a:off x="10490765" y="2840296"/>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a:p>
            <a:pPr algn="ctr"/>
            <a:endParaRPr lang="en-US" sz="3600" dirty="0">
              <a:solidFill>
                <a:schemeClr val="tx1"/>
              </a:solidFill>
              <a:latin typeface="OpenDyslexicAlta" pitchFamily="2" charset="77"/>
            </a:endParaRPr>
          </a:p>
        </p:txBody>
      </p:sp>
      <p:sp>
        <p:nvSpPr>
          <p:cNvPr id="21" name="Rounded Rectangle 20">
            <a:extLst>
              <a:ext uri="{FF2B5EF4-FFF2-40B4-BE49-F238E27FC236}">
                <a16:creationId xmlns="" xmlns:a16="http://schemas.microsoft.com/office/drawing/2014/main" id="{978C307F-F13E-E04F-B22F-48ECCBE86FFC}"/>
              </a:ext>
            </a:extLst>
          </p:cNvPr>
          <p:cNvSpPr/>
          <p:nvPr/>
        </p:nvSpPr>
        <p:spPr>
          <a:xfrm>
            <a:off x="8607333" y="493957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2" name="Rounded Rectangle 21">
            <a:extLst>
              <a:ext uri="{FF2B5EF4-FFF2-40B4-BE49-F238E27FC236}">
                <a16:creationId xmlns="" xmlns:a16="http://schemas.microsoft.com/office/drawing/2014/main" id="{9F705A3B-564A-6A4F-ACD8-7007EF18F69A}"/>
              </a:ext>
            </a:extLst>
          </p:cNvPr>
          <p:cNvSpPr/>
          <p:nvPr/>
        </p:nvSpPr>
        <p:spPr>
          <a:xfrm>
            <a:off x="223808" y="4787176"/>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a:p>
            <a:pPr algn="ctr"/>
            <a:endParaRPr lang="en-US" sz="3600" dirty="0">
              <a:solidFill>
                <a:schemeClr val="tx1"/>
              </a:solidFill>
              <a:latin typeface="OpenDyslexicAlta" pitchFamily="2" charset="77"/>
            </a:endParaRPr>
          </a:p>
        </p:txBody>
      </p:sp>
      <p:sp>
        <p:nvSpPr>
          <p:cNvPr id="23" name="Rounded Rectangle 22">
            <a:extLst>
              <a:ext uri="{FF2B5EF4-FFF2-40B4-BE49-F238E27FC236}">
                <a16:creationId xmlns="" xmlns:a16="http://schemas.microsoft.com/office/drawing/2014/main" id="{FC049B19-1876-4B48-957E-F25EC0B890E1}"/>
              </a:ext>
            </a:extLst>
          </p:cNvPr>
          <p:cNvSpPr/>
          <p:nvPr/>
        </p:nvSpPr>
        <p:spPr>
          <a:xfrm>
            <a:off x="1695020" y="4787176"/>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p:txBody>
      </p:sp>
      <p:sp>
        <p:nvSpPr>
          <p:cNvPr id="24" name="Rounded Rectangle 23">
            <a:extLst>
              <a:ext uri="{FF2B5EF4-FFF2-40B4-BE49-F238E27FC236}">
                <a16:creationId xmlns="" xmlns:a16="http://schemas.microsoft.com/office/drawing/2014/main" id="{59EDB89B-6040-BF48-80B7-124DE6E398C2}"/>
              </a:ext>
            </a:extLst>
          </p:cNvPr>
          <p:cNvSpPr/>
          <p:nvPr/>
        </p:nvSpPr>
        <p:spPr>
          <a:xfrm>
            <a:off x="3166232" y="4787176"/>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p:txBody>
      </p:sp>
      <p:sp>
        <p:nvSpPr>
          <p:cNvPr id="25" name="Rounded Rectangle 24">
            <a:extLst>
              <a:ext uri="{FF2B5EF4-FFF2-40B4-BE49-F238E27FC236}">
                <a16:creationId xmlns="" xmlns:a16="http://schemas.microsoft.com/office/drawing/2014/main" id="{2AF1EBB1-2490-5847-A2C1-7ADC918681FD}"/>
              </a:ext>
            </a:extLst>
          </p:cNvPr>
          <p:cNvSpPr/>
          <p:nvPr/>
        </p:nvSpPr>
        <p:spPr>
          <a:xfrm>
            <a:off x="4614214" y="4787176"/>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a:p>
            <a:pPr algn="ctr"/>
            <a:endParaRPr lang="en-US" sz="3600" dirty="0">
              <a:solidFill>
                <a:schemeClr val="tx1"/>
              </a:solidFill>
              <a:latin typeface="OpenDyslexicAlta" pitchFamily="2" charset="77"/>
            </a:endParaRPr>
          </a:p>
        </p:txBody>
      </p:sp>
      <p:sp>
        <p:nvSpPr>
          <p:cNvPr id="27" name="Rounded Rectangle 26">
            <a:extLst>
              <a:ext uri="{FF2B5EF4-FFF2-40B4-BE49-F238E27FC236}">
                <a16:creationId xmlns="" xmlns:a16="http://schemas.microsoft.com/office/drawing/2014/main" id="{B1610E44-DBB6-8E47-B86E-CC59E5FEE7B9}"/>
              </a:ext>
            </a:extLst>
          </p:cNvPr>
          <p:cNvSpPr/>
          <p:nvPr/>
        </p:nvSpPr>
        <p:spPr>
          <a:xfrm>
            <a:off x="6085426" y="4787176"/>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a:p>
            <a:pPr algn="ctr"/>
            <a:endParaRPr lang="en-US" sz="3600" dirty="0">
              <a:solidFill>
                <a:schemeClr val="tx1"/>
              </a:solidFill>
              <a:latin typeface="OpenDyslexicAlta" pitchFamily="2" charset="77"/>
            </a:endParaRPr>
          </a:p>
        </p:txBody>
      </p:sp>
      <p:sp>
        <p:nvSpPr>
          <p:cNvPr id="28" name="Rounded Rectangle 27">
            <a:extLst>
              <a:ext uri="{FF2B5EF4-FFF2-40B4-BE49-F238E27FC236}">
                <a16:creationId xmlns="" xmlns:a16="http://schemas.microsoft.com/office/drawing/2014/main" id="{1EB56553-E9BA-D749-ADA4-136D4E75BDD1}"/>
              </a:ext>
            </a:extLst>
          </p:cNvPr>
          <p:cNvSpPr/>
          <p:nvPr/>
        </p:nvSpPr>
        <p:spPr>
          <a:xfrm>
            <a:off x="7556638" y="4787176"/>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a:p>
            <a:pPr algn="ctr"/>
            <a:endParaRPr lang="en-US" sz="3600" dirty="0">
              <a:solidFill>
                <a:schemeClr val="tx1"/>
              </a:solidFill>
              <a:latin typeface="OpenDyslexicAlta" pitchFamily="2" charset="77"/>
            </a:endParaRPr>
          </a:p>
        </p:txBody>
      </p:sp>
      <p:sp>
        <p:nvSpPr>
          <p:cNvPr id="30" name="Rounded Rectangle 29">
            <a:extLst>
              <a:ext uri="{FF2B5EF4-FFF2-40B4-BE49-F238E27FC236}">
                <a16:creationId xmlns="" xmlns:a16="http://schemas.microsoft.com/office/drawing/2014/main" id="{0E867B63-A9C4-1343-BFC6-F253F3B3B495}"/>
              </a:ext>
            </a:extLst>
          </p:cNvPr>
          <p:cNvSpPr/>
          <p:nvPr/>
        </p:nvSpPr>
        <p:spPr>
          <a:xfrm>
            <a:off x="9025767" y="4787176"/>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a:p>
            <a:pPr algn="ctr"/>
            <a:endParaRPr lang="en-US" sz="3600" dirty="0">
              <a:solidFill>
                <a:schemeClr val="tx1"/>
              </a:solidFill>
              <a:latin typeface="OpenDyslexicAlta" pitchFamily="2" charset="77"/>
            </a:endParaRPr>
          </a:p>
        </p:txBody>
      </p:sp>
      <p:sp>
        <p:nvSpPr>
          <p:cNvPr id="31" name="Rounded Rectangle 30">
            <a:extLst>
              <a:ext uri="{FF2B5EF4-FFF2-40B4-BE49-F238E27FC236}">
                <a16:creationId xmlns="" xmlns:a16="http://schemas.microsoft.com/office/drawing/2014/main" id="{475D8D15-7752-6C47-B08B-C11CBDC73F73}"/>
              </a:ext>
            </a:extLst>
          </p:cNvPr>
          <p:cNvSpPr/>
          <p:nvPr/>
        </p:nvSpPr>
        <p:spPr>
          <a:xfrm>
            <a:off x="10490765" y="4787176"/>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OpenDyslexicAlta" pitchFamily="2" charset="77"/>
            </a:endParaRPr>
          </a:p>
          <a:p>
            <a:pPr algn="ctr"/>
            <a:endParaRPr lang="en-US" sz="3600" dirty="0">
              <a:solidFill>
                <a:schemeClr val="tx1"/>
              </a:solidFill>
              <a:latin typeface="OpenDyslexicAlta" pitchFamily="2" charset="77"/>
            </a:endParaRPr>
          </a:p>
        </p:txBody>
      </p:sp>
    </p:spTree>
    <p:extLst>
      <p:ext uri="{BB962C8B-B14F-4D97-AF65-F5344CB8AC3E}">
        <p14:creationId xmlns:p14="http://schemas.microsoft.com/office/powerpoint/2010/main" val="2721947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2:</a:t>
            </a:r>
          </a:p>
          <a:p>
            <a:pPr marL="0" indent="0">
              <a:buClr>
                <a:srgbClr val="23D160"/>
              </a:buClr>
              <a:buSzPct val="85000"/>
              <a:buNone/>
            </a:pPr>
            <a:r>
              <a:rPr lang="en-GB" sz="2200" b="1" dirty="0">
                <a:solidFill>
                  <a:srgbClr val="FF3860"/>
                </a:solidFill>
              </a:rPr>
              <a:t>Teacher / peer assessment</a:t>
            </a:r>
          </a:p>
          <a:p>
            <a:pPr marL="0" indent="0">
              <a:buClr>
                <a:srgbClr val="23D160"/>
              </a:buClr>
              <a:buSzPct val="85000"/>
              <a:buNone/>
            </a:pPr>
            <a:endParaRPr lang="en-GB" sz="2200" dirty="0"/>
          </a:p>
        </p:txBody>
      </p:sp>
      <p:sp>
        <p:nvSpPr>
          <p:cNvPr id="21" name="Rounded Rectangle 20">
            <a:extLst>
              <a:ext uri="{FF2B5EF4-FFF2-40B4-BE49-F238E27FC236}">
                <a16:creationId xmlns="" xmlns:a16="http://schemas.microsoft.com/office/drawing/2014/main" id="{368B0122-9795-0641-A52B-BF2678DE9185}"/>
              </a:ext>
            </a:extLst>
          </p:cNvPr>
          <p:cNvSpPr/>
          <p:nvPr/>
        </p:nvSpPr>
        <p:spPr>
          <a:xfrm>
            <a:off x="391487" y="3746153"/>
            <a:ext cx="1376403"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DyslexicAlta" pitchFamily="2" charset="77"/>
              </a:rPr>
              <a:t>three</a:t>
            </a:r>
          </a:p>
          <a:p>
            <a:pPr algn="ctr"/>
            <a:r>
              <a:rPr lang="en-US" dirty="0">
                <a:solidFill>
                  <a:schemeClr val="tx1"/>
                </a:solidFill>
                <a:latin typeface="OpenDyslexicAlta" pitchFamily="2" charset="77"/>
              </a:rPr>
              <a:t>quarters</a:t>
            </a:r>
          </a:p>
          <a:p>
            <a:pPr algn="ctr"/>
            <a:endParaRPr lang="en-US" dirty="0">
              <a:solidFill>
                <a:schemeClr val="tx1"/>
              </a:solidFill>
              <a:latin typeface="OpenDyslexicAlta" pitchFamily="2" charset="77"/>
            </a:endParaRPr>
          </a:p>
        </p:txBody>
      </p:sp>
      <p:sp>
        <p:nvSpPr>
          <p:cNvPr id="22" name="Rounded Rectangle 21">
            <a:extLst>
              <a:ext uri="{FF2B5EF4-FFF2-40B4-BE49-F238E27FC236}">
                <a16:creationId xmlns="" xmlns:a16="http://schemas.microsoft.com/office/drawing/2014/main" id="{B28420D7-E349-E240-B912-C3D4AA900267}"/>
              </a:ext>
            </a:extLst>
          </p:cNvPr>
          <p:cNvSpPr/>
          <p:nvPr/>
        </p:nvSpPr>
        <p:spPr>
          <a:xfrm>
            <a:off x="7777365" y="4293147"/>
            <a:ext cx="1376403"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enDyslexicAlta" pitchFamily="2" charset="77"/>
              </a:rPr>
              <a:t>three</a:t>
            </a:r>
          </a:p>
          <a:p>
            <a:pPr algn="ctr"/>
            <a:r>
              <a:rPr lang="en-US" sz="2000" dirty="0">
                <a:solidFill>
                  <a:schemeClr val="tx1"/>
                </a:solidFill>
                <a:latin typeface="OpenDyslexicAlta" pitchFamily="2" charset="77"/>
              </a:rPr>
              <a:t>fifths </a:t>
            </a:r>
          </a:p>
        </p:txBody>
      </p:sp>
      <p:pic>
        <p:nvPicPr>
          <p:cNvPr id="23" name="Picture 22">
            <a:extLst>
              <a:ext uri="{FF2B5EF4-FFF2-40B4-BE49-F238E27FC236}">
                <a16:creationId xmlns="" xmlns:a16="http://schemas.microsoft.com/office/drawing/2014/main" id="{9760565C-F175-C549-AADA-5293F83AF2DB}"/>
              </a:ext>
            </a:extLst>
          </p:cNvPr>
          <p:cNvPicPr>
            <a:picLocks noChangeAspect="1"/>
          </p:cNvPicPr>
          <p:nvPr/>
        </p:nvPicPr>
        <p:blipFill>
          <a:blip r:embed="rId3"/>
          <a:stretch>
            <a:fillRect/>
          </a:stretch>
        </p:blipFill>
        <p:spPr>
          <a:xfrm>
            <a:off x="1555232" y="3098827"/>
            <a:ext cx="1409700" cy="1612900"/>
          </a:xfrm>
          <a:prstGeom prst="rect">
            <a:avLst/>
          </a:prstGeom>
        </p:spPr>
      </p:pic>
      <p:pic>
        <p:nvPicPr>
          <p:cNvPr id="24" name="Picture 23">
            <a:extLst>
              <a:ext uri="{FF2B5EF4-FFF2-40B4-BE49-F238E27FC236}">
                <a16:creationId xmlns="" xmlns:a16="http://schemas.microsoft.com/office/drawing/2014/main" id="{492ED7A4-570D-984D-984F-457A9BA7A275}"/>
              </a:ext>
            </a:extLst>
          </p:cNvPr>
          <p:cNvPicPr>
            <a:picLocks noChangeAspect="1"/>
          </p:cNvPicPr>
          <p:nvPr/>
        </p:nvPicPr>
        <p:blipFill>
          <a:blip r:embed="rId4"/>
          <a:stretch>
            <a:fillRect/>
          </a:stretch>
        </p:blipFill>
        <p:spPr>
          <a:xfrm>
            <a:off x="9062292" y="4334710"/>
            <a:ext cx="1409700" cy="1612900"/>
          </a:xfrm>
          <a:prstGeom prst="rect">
            <a:avLst/>
          </a:prstGeom>
        </p:spPr>
      </p:pic>
      <p:pic>
        <p:nvPicPr>
          <p:cNvPr id="25" name="Picture 24">
            <a:extLst>
              <a:ext uri="{FF2B5EF4-FFF2-40B4-BE49-F238E27FC236}">
                <a16:creationId xmlns="" xmlns:a16="http://schemas.microsoft.com/office/drawing/2014/main" id="{248CC468-F8DD-BA4B-967F-268C26918015}"/>
              </a:ext>
            </a:extLst>
          </p:cNvPr>
          <p:cNvPicPr>
            <a:picLocks noChangeAspect="1"/>
          </p:cNvPicPr>
          <p:nvPr/>
        </p:nvPicPr>
        <p:blipFill>
          <a:blip r:embed="rId5"/>
          <a:stretch>
            <a:fillRect/>
          </a:stretch>
        </p:blipFill>
        <p:spPr>
          <a:xfrm>
            <a:off x="8920513" y="2882900"/>
            <a:ext cx="1397000" cy="1612900"/>
          </a:xfrm>
          <a:prstGeom prst="rect">
            <a:avLst/>
          </a:prstGeom>
        </p:spPr>
      </p:pic>
      <p:pic>
        <p:nvPicPr>
          <p:cNvPr id="26" name="Picture 25">
            <a:extLst>
              <a:ext uri="{FF2B5EF4-FFF2-40B4-BE49-F238E27FC236}">
                <a16:creationId xmlns="" xmlns:a16="http://schemas.microsoft.com/office/drawing/2014/main" id="{9C5A42C8-1E39-BE4B-B2E0-6C8FA9C4F356}"/>
              </a:ext>
            </a:extLst>
          </p:cNvPr>
          <p:cNvPicPr>
            <a:picLocks noChangeAspect="1"/>
          </p:cNvPicPr>
          <p:nvPr/>
        </p:nvPicPr>
        <p:blipFill>
          <a:blip r:embed="rId6"/>
          <a:stretch>
            <a:fillRect/>
          </a:stretch>
        </p:blipFill>
        <p:spPr>
          <a:xfrm>
            <a:off x="1587922" y="4620866"/>
            <a:ext cx="1409700" cy="1612900"/>
          </a:xfrm>
          <a:prstGeom prst="rect">
            <a:avLst/>
          </a:prstGeom>
        </p:spPr>
      </p:pic>
      <p:pic>
        <p:nvPicPr>
          <p:cNvPr id="27" name="Picture 26">
            <a:extLst>
              <a:ext uri="{FF2B5EF4-FFF2-40B4-BE49-F238E27FC236}">
                <a16:creationId xmlns="" xmlns:a16="http://schemas.microsoft.com/office/drawing/2014/main" id="{E09AF726-5A09-9947-A013-D150EEEC0566}"/>
              </a:ext>
            </a:extLst>
          </p:cNvPr>
          <p:cNvPicPr>
            <a:picLocks noChangeAspect="1"/>
          </p:cNvPicPr>
          <p:nvPr/>
        </p:nvPicPr>
        <p:blipFill>
          <a:blip r:embed="rId7"/>
          <a:stretch>
            <a:fillRect/>
          </a:stretch>
        </p:blipFill>
        <p:spPr>
          <a:xfrm>
            <a:off x="7665292" y="2939703"/>
            <a:ext cx="1397000" cy="1612900"/>
          </a:xfrm>
          <a:prstGeom prst="rect">
            <a:avLst/>
          </a:prstGeom>
        </p:spPr>
      </p:pic>
      <p:pic>
        <p:nvPicPr>
          <p:cNvPr id="28" name="Picture 27">
            <a:extLst>
              <a:ext uri="{FF2B5EF4-FFF2-40B4-BE49-F238E27FC236}">
                <a16:creationId xmlns="" xmlns:a16="http://schemas.microsoft.com/office/drawing/2014/main" id="{907CFBB0-BE6D-6D47-91D5-D841598E1EB2}"/>
              </a:ext>
            </a:extLst>
          </p:cNvPr>
          <p:cNvPicPr>
            <a:picLocks noChangeAspect="1"/>
          </p:cNvPicPr>
          <p:nvPr/>
        </p:nvPicPr>
        <p:blipFill>
          <a:blip r:embed="rId8"/>
          <a:stretch>
            <a:fillRect/>
          </a:stretch>
        </p:blipFill>
        <p:spPr>
          <a:xfrm>
            <a:off x="2894043" y="2595216"/>
            <a:ext cx="1397000" cy="2832100"/>
          </a:xfrm>
          <a:prstGeom prst="rect">
            <a:avLst/>
          </a:prstGeom>
        </p:spPr>
      </p:pic>
    </p:spTree>
    <p:extLst>
      <p:ext uri="{BB962C8B-B14F-4D97-AF65-F5344CB8AC3E}">
        <p14:creationId xmlns:p14="http://schemas.microsoft.com/office/powerpoint/2010/main" val="608672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digit is the numerator?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548160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1</m:t>
                          </m:r>
                        </m:num>
                        <m:den>
                          <m:r>
                            <a:rPr lang="en-GB" sz="4400" b="0" i="1" smtClean="0">
                              <a:solidFill>
                                <a:schemeClr val="tx1"/>
                              </a:solidFill>
                              <a:latin typeface="Cambria Math" panose="02040503050406030204" pitchFamily="18" charset="0"/>
                            </a:rPr>
                            <m:t>3</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548160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31259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4" name="5-point Star 3">
            <a:extLst>
              <a:ext uri="{FF2B5EF4-FFF2-40B4-BE49-F238E27FC236}">
                <a16:creationId xmlns="" xmlns:a16="http://schemas.microsoft.com/office/drawing/2014/main" id="{C3B5592E-E2B8-5D43-81B4-1F615C3E76F6}"/>
              </a:ext>
            </a:extLst>
          </p:cNvPr>
          <p:cNvSpPr/>
          <p:nvPr/>
        </p:nvSpPr>
        <p:spPr>
          <a:xfrm>
            <a:off x="838200" y="2935288"/>
            <a:ext cx="914400" cy="914400"/>
          </a:xfrm>
          <a:prstGeom prst="star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 xmlns:a16="http://schemas.microsoft.com/office/drawing/2014/main" id="{B28EF21D-B5DD-B14D-9D14-8CB89DC69663}"/>
              </a:ext>
            </a:extLst>
          </p:cNvPr>
          <p:cNvSpPr/>
          <p:nvPr/>
        </p:nvSpPr>
        <p:spPr>
          <a:xfrm>
            <a:off x="1905000" y="2935288"/>
            <a:ext cx="914400" cy="914400"/>
          </a:xfrm>
          <a:prstGeom prst="star5">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 xmlns:a16="http://schemas.microsoft.com/office/drawing/2014/main" id="{CB5BF841-7A04-5144-9025-D87F6D2E005D}"/>
              </a:ext>
            </a:extLst>
          </p:cNvPr>
          <p:cNvSpPr/>
          <p:nvPr/>
        </p:nvSpPr>
        <p:spPr>
          <a:xfrm>
            <a:off x="838200" y="4048697"/>
            <a:ext cx="914400" cy="914400"/>
          </a:xfrm>
          <a:prstGeom prst="star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 xmlns:a16="http://schemas.microsoft.com/office/drawing/2014/main" id="{978EF513-5AE8-7941-A5D0-89D18806743F}"/>
              </a:ext>
            </a:extLst>
          </p:cNvPr>
          <p:cNvSpPr/>
          <p:nvPr/>
        </p:nvSpPr>
        <p:spPr>
          <a:xfrm>
            <a:off x="1905000" y="4048697"/>
            <a:ext cx="914400" cy="914400"/>
          </a:xfrm>
          <a:prstGeom prst="star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 xmlns:a16="http://schemas.microsoft.com/office/drawing/2014/main" id="{482DCAE7-6557-E843-9348-5E8F3F079C05}"/>
              </a:ext>
            </a:extLst>
          </p:cNvPr>
          <p:cNvGraphicFramePr>
            <a:graphicFrameLocks noGrp="1"/>
          </p:cNvGraphicFramePr>
          <p:nvPr>
            <p:extLst>
              <p:ext uri="{D42A27DB-BD31-4B8C-83A1-F6EECF244321}">
                <p14:modId xmlns:p14="http://schemas.microsoft.com/office/powerpoint/2010/main" val="1084355785"/>
              </p:ext>
            </p:extLst>
          </p:nvPr>
        </p:nvGraphicFramePr>
        <p:xfrm>
          <a:off x="9012361" y="3032488"/>
          <a:ext cx="2667000" cy="1371600"/>
        </p:xfrm>
        <a:graphic>
          <a:graphicData uri="http://schemas.openxmlformats.org/drawingml/2006/table">
            <a:tbl>
              <a:tblPr firstRow="1" bandRow="1">
                <a:tableStyleId>{5940675A-B579-460E-94D1-54222C63F5DA}</a:tableStyleId>
              </a:tblPr>
              <a:tblGrid>
                <a:gridCol w="1333500">
                  <a:extLst>
                    <a:ext uri="{9D8B030D-6E8A-4147-A177-3AD203B41FA5}">
                      <a16:colId xmlns="" xmlns:a16="http://schemas.microsoft.com/office/drawing/2014/main" val="2503987911"/>
                    </a:ext>
                  </a:extLst>
                </a:gridCol>
                <a:gridCol w="1333500">
                  <a:extLst>
                    <a:ext uri="{9D8B030D-6E8A-4147-A177-3AD203B41FA5}">
                      <a16:colId xmlns="" xmlns:a16="http://schemas.microsoft.com/office/drawing/2014/main" val="3746123684"/>
                    </a:ext>
                  </a:extLst>
                </a:gridCol>
              </a:tblGrid>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FF3860"/>
                    </a:solidFill>
                  </a:tcPr>
                </a:tc>
                <a:extLst>
                  <a:ext uri="{0D108BD9-81ED-4DB2-BD59-A6C34878D82A}">
                    <a16:rowId xmlns="" xmlns:a16="http://schemas.microsoft.com/office/drawing/2014/main" val="3686403811"/>
                  </a:ext>
                </a:extLst>
              </a:tr>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FF3860"/>
                    </a:solidFill>
                  </a:tcPr>
                </a:tc>
                <a:extLst>
                  <a:ext uri="{0D108BD9-81ED-4DB2-BD59-A6C34878D82A}">
                    <a16:rowId xmlns="" xmlns:a16="http://schemas.microsoft.com/office/drawing/2014/main" val="531257406"/>
                  </a:ext>
                </a:extLst>
              </a:tr>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FF3860"/>
                    </a:solidFill>
                  </a:tcPr>
                </a:tc>
                <a:extLst>
                  <a:ext uri="{0D108BD9-81ED-4DB2-BD59-A6C34878D82A}">
                    <a16:rowId xmlns="" xmlns:a16="http://schemas.microsoft.com/office/drawing/2014/main" val="737511224"/>
                  </a:ext>
                </a:extLst>
              </a:tr>
            </a:tbl>
          </a:graphicData>
        </a:graphic>
      </p:graphicFrame>
      <p:sp>
        <p:nvSpPr>
          <p:cNvPr id="13" name="Rectangle 12">
            <a:extLst>
              <a:ext uri="{FF2B5EF4-FFF2-40B4-BE49-F238E27FC236}">
                <a16:creationId xmlns="" xmlns:a16="http://schemas.microsoft.com/office/drawing/2014/main" id="{0DB49261-18F7-624F-94DF-E5E270D5A9BA}"/>
              </a:ext>
            </a:extLst>
          </p:cNvPr>
          <p:cNvSpPr/>
          <p:nvPr/>
        </p:nvSpPr>
        <p:spPr>
          <a:xfrm>
            <a:off x="3797844" y="2935288"/>
            <a:ext cx="900000" cy="90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50A367C6-D649-2245-BC0F-E1F292CC6EDA}"/>
              </a:ext>
            </a:extLst>
          </p:cNvPr>
          <p:cNvSpPr/>
          <p:nvPr/>
        </p:nvSpPr>
        <p:spPr>
          <a:xfrm>
            <a:off x="4864644" y="2935288"/>
            <a:ext cx="900000" cy="90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 xmlns:a16="http://schemas.microsoft.com/office/drawing/2014/main" id="{0FA9BA8F-8BB1-C147-B33C-4718C40635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3032488"/>
            <a:ext cx="709091" cy="720000"/>
          </a:xfrm>
          <a:prstGeom prst="rect">
            <a:avLst/>
          </a:prstGeom>
        </p:spPr>
      </p:pic>
      <p:pic>
        <p:nvPicPr>
          <p:cNvPr id="18" name="Picture 17">
            <a:extLst>
              <a:ext uri="{FF2B5EF4-FFF2-40B4-BE49-F238E27FC236}">
                <a16:creationId xmlns="" xmlns:a16="http://schemas.microsoft.com/office/drawing/2014/main" id="{4CBDB630-22B9-9248-B896-CDAB54F5A2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032488"/>
            <a:ext cx="707273" cy="720000"/>
          </a:xfrm>
          <a:prstGeom prst="rect">
            <a:avLst/>
          </a:prstGeom>
        </p:spPr>
      </p:pic>
      <p:pic>
        <p:nvPicPr>
          <p:cNvPr id="19" name="Picture 18">
            <a:extLst>
              <a:ext uri="{FF2B5EF4-FFF2-40B4-BE49-F238E27FC236}">
                <a16:creationId xmlns="" xmlns:a16="http://schemas.microsoft.com/office/drawing/2014/main" id="{962070B3-91E8-F342-993F-1AAB8D1417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3748133"/>
            <a:ext cx="709091" cy="720000"/>
          </a:xfrm>
          <a:prstGeom prst="rect">
            <a:avLst/>
          </a:prstGeom>
        </p:spPr>
      </p:pic>
      <p:pic>
        <p:nvPicPr>
          <p:cNvPr id="20" name="Picture 19">
            <a:extLst>
              <a:ext uri="{FF2B5EF4-FFF2-40B4-BE49-F238E27FC236}">
                <a16:creationId xmlns="" xmlns:a16="http://schemas.microsoft.com/office/drawing/2014/main" id="{9F24B9CC-CD78-FB45-84E0-5E1426F2F0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748133"/>
            <a:ext cx="707273" cy="720000"/>
          </a:xfrm>
          <a:prstGeom prst="rect">
            <a:avLst/>
          </a:prstGeom>
        </p:spPr>
      </p:pic>
      <p:pic>
        <p:nvPicPr>
          <p:cNvPr id="21" name="Picture 20">
            <a:extLst>
              <a:ext uri="{FF2B5EF4-FFF2-40B4-BE49-F238E27FC236}">
                <a16:creationId xmlns="" xmlns:a16="http://schemas.microsoft.com/office/drawing/2014/main" id="{E33AB54E-4B19-604C-B55A-9EB62E1040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650" y="4463778"/>
            <a:ext cx="709091" cy="720000"/>
          </a:xfrm>
          <a:prstGeom prst="rect">
            <a:avLst/>
          </a:prstGeom>
        </p:spPr>
      </p:pic>
      <p:pic>
        <p:nvPicPr>
          <p:cNvPr id="22" name="Picture 21">
            <a:extLst>
              <a:ext uri="{FF2B5EF4-FFF2-40B4-BE49-F238E27FC236}">
                <a16:creationId xmlns="" xmlns:a16="http://schemas.microsoft.com/office/drawing/2014/main" id="{5F691705-A584-9A4E-8D0B-EF534FA39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6823" y="4463778"/>
            <a:ext cx="707273" cy="720000"/>
          </a:xfrm>
          <a:prstGeom prst="rect">
            <a:avLst/>
          </a:prstGeom>
        </p:spPr>
      </p:pic>
      <p:pic>
        <p:nvPicPr>
          <p:cNvPr id="23" name="Picture 22">
            <a:extLst>
              <a:ext uri="{FF2B5EF4-FFF2-40B4-BE49-F238E27FC236}">
                <a16:creationId xmlns="" xmlns:a16="http://schemas.microsoft.com/office/drawing/2014/main" id="{8CE1D9C7-9F88-0649-8ABA-3449FD9B4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2316843"/>
            <a:ext cx="709091" cy="720000"/>
          </a:xfrm>
          <a:prstGeom prst="rect">
            <a:avLst/>
          </a:prstGeom>
        </p:spPr>
      </p:pic>
      <p:pic>
        <p:nvPicPr>
          <p:cNvPr id="24" name="Picture 23">
            <a:extLst>
              <a:ext uri="{FF2B5EF4-FFF2-40B4-BE49-F238E27FC236}">
                <a16:creationId xmlns="" xmlns:a16="http://schemas.microsoft.com/office/drawing/2014/main" id="{4E103E02-699E-F84A-81B0-C34ACBA892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2316843"/>
            <a:ext cx="707273" cy="720000"/>
          </a:xfrm>
          <a:prstGeom prst="rect">
            <a:avLst/>
          </a:prstGeom>
        </p:spPr>
      </p:pic>
      <p:sp>
        <p:nvSpPr>
          <p:cNvPr id="26" name="Rectangle 25">
            <a:extLst>
              <a:ext uri="{FF2B5EF4-FFF2-40B4-BE49-F238E27FC236}">
                <a16:creationId xmlns="" xmlns:a16="http://schemas.microsoft.com/office/drawing/2014/main" id="{A56142F0-4876-454E-9DEA-17F945EC6878}"/>
              </a:ext>
            </a:extLst>
          </p:cNvPr>
          <p:cNvSpPr/>
          <p:nvPr/>
        </p:nvSpPr>
        <p:spPr>
          <a:xfrm>
            <a:off x="4864644" y="4066086"/>
            <a:ext cx="900000" cy="90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518AA897-18C8-6E42-AAAB-56E7B0F29BD2}"/>
              </a:ext>
            </a:extLst>
          </p:cNvPr>
          <p:cNvSpPr/>
          <p:nvPr/>
        </p:nvSpPr>
        <p:spPr>
          <a:xfrm>
            <a:off x="3797844" y="4066086"/>
            <a:ext cx="900000" cy="90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368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digit is the numerator?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548160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rgbClr val="FF3860"/>
                              </a:solidFill>
                              <a:latin typeface="Cambria Math" panose="02040503050406030204" pitchFamily="18" charset="0"/>
                            </a:rPr>
                            <m:t>1</m:t>
                          </m:r>
                        </m:num>
                        <m:den>
                          <m:r>
                            <a:rPr lang="en-GB" sz="4400" b="0" i="1" smtClean="0">
                              <a:solidFill>
                                <a:schemeClr val="tx1"/>
                              </a:solidFill>
                              <a:latin typeface="Cambria Math" panose="02040503050406030204" pitchFamily="18" charset="0"/>
                            </a:rPr>
                            <m:t>3</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548160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102730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digit is the numerator?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548160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2</m:t>
                          </m:r>
                        </m:num>
                        <m:den>
                          <m:r>
                            <a:rPr lang="en-GB" sz="4400" b="0" i="1" smtClean="0">
                              <a:solidFill>
                                <a:schemeClr val="tx1"/>
                              </a:solidFill>
                              <a:latin typeface="Cambria Math" panose="02040503050406030204" pitchFamily="18" charset="0"/>
                            </a:rPr>
                            <m:t>5</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548160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595574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digit is the numerator?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548160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rgbClr val="FF3860"/>
                              </a:solidFill>
                              <a:latin typeface="Cambria Math" panose="02040503050406030204" pitchFamily="18" charset="0"/>
                            </a:rPr>
                            <m:t>2</m:t>
                          </m:r>
                        </m:num>
                        <m:den>
                          <m:r>
                            <a:rPr lang="en-GB" sz="4400" b="0" i="1" smtClean="0">
                              <a:solidFill>
                                <a:schemeClr val="tx1"/>
                              </a:solidFill>
                              <a:latin typeface="Cambria Math" panose="02040503050406030204" pitchFamily="18" charset="0"/>
                            </a:rPr>
                            <m:t>5</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548160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502875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digit is the denominator?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548160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2</m:t>
                          </m:r>
                        </m:num>
                        <m:den>
                          <m:r>
                            <a:rPr lang="en-GB" sz="4400" b="0" i="1" smtClean="0">
                              <a:solidFill>
                                <a:schemeClr val="tx1"/>
                              </a:solidFill>
                              <a:latin typeface="Cambria Math" panose="02040503050406030204" pitchFamily="18" charset="0"/>
                            </a:rPr>
                            <m:t>3</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548160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686579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digit is the denominator?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548160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2</m:t>
                          </m:r>
                        </m:num>
                        <m:den>
                          <m:r>
                            <a:rPr lang="en-GB" sz="4400" b="0" i="1" smtClean="0">
                              <a:solidFill>
                                <a:srgbClr val="FF3860"/>
                              </a:solidFill>
                              <a:latin typeface="Cambria Math" panose="02040503050406030204" pitchFamily="18" charset="0"/>
                            </a:rPr>
                            <m:t>3</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548160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168988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digit is the denominator?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548160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3</m:t>
                          </m:r>
                        </m:num>
                        <m:den>
                          <m:r>
                            <a:rPr lang="en-GB" sz="4400" b="0" i="1" smtClean="0">
                              <a:solidFill>
                                <a:schemeClr val="tx1"/>
                              </a:solidFill>
                              <a:latin typeface="Cambria Math" panose="02040503050406030204" pitchFamily="18" charset="0"/>
                            </a:rPr>
                            <m:t>5</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548160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479372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digit is the denominator?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548160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3</m:t>
                          </m:r>
                        </m:num>
                        <m:den>
                          <m:r>
                            <a:rPr lang="en-GB" sz="4400" b="0" i="1" smtClean="0">
                              <a:solidFill>
                                <a:srgbClr val="FF3860"/>
                              </a:solidFill>
                              <a:latin typeface="Cambria Math" panose="02040503050406030204" pitchFamily="18" charset="0"/>
                            </a:rPr>
                            <m:t>5</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548160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145708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digit is the numerator?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548160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3</m:t>
                          </m:r>
                        </m:num>
                        <m:den>
                          <m:r>
                            <a:rPr lang="en-GB" sz="4400" b="0" i="1" smtClean="0">
                              <a:solidFill>
                                <a:schemeClr val="tx1"/>
                              </a:solidFill>
                              <a:latin typeface="Cambria Math" panose="02040503050406030204" pitchFamily="18" charset="0"/>
                            </a:rPr>
                            <m:t>4</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548160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036940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digit is the numerator?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548160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rgbClr val="FF3860"/>
                              </a:solidFill>
                              <a:latin typeface="Cambria Math" panose="02040503050406030204" pitchFamily="18" charset="0"/>
                            </a:rPr>
                            <m:t>3</m:t>
                          </m:r>
                        </m:num>
                        <m:den>
                          <m:r>
                            <a:rPr lang="en-GB" sz="4400" b="0" i="1" smtClean="0">
                              <a:solidFill>
                                <a:schemeClr val="tx1"/>
                              </a:solidFill>
                              <a:latin typeface="Cambria Math" panose="02040503050406030204" pitchFamily="18" charset="0"/>
                            </a:rPr>
                            <m:t>4</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548160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75978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digit is the denominator?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548160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8</m:t>
                          </m:r>
                        </m:num>
                        <m:den>
                          <m:r>
                            <a:rPr lang="en-GB" sz="4400" b="0" i="1" smtClean="0">
                              <a:solidFill>
                                <a:schemeClr val="tx1"/>
                              </a:solidFill>
                              <a:latin typeface="Cambria Math" panose="02040503050406030204" pitchFamily="18" charset="0"/>
                            </a:rPr>
                            <m:t>9</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548160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05732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stars representation doesn’t belong as it shows a quarter of the stars as green and three quarters of the stars as grey. Whereas, the other representations show half and another half. </a:t>
            </a:r>
          </a:p>
        </p:txBody>
      </p:sp>
      <p:sp>
        <p:nvSpPr>
          <p:cNvPr id="4" name="5-point Star 3">
            <a:extLst>
              <a:ext uri="{FF2B5EF4-FFF2-40B4-BE49-F238E27FC236}">
                <a16:creationId xmlns="" xmlns:a16="http://schemas.microsoft.com/office/drawing/2014/main" id="{C3B5592E-E2B8-5D43-81B4-1F615C3E76F6}"/>
              </a:ext>
            </a:extLst>
          </p:cNvPr>
          <p:cNvSpPr/>
          <p:nvPr/>
        </p:nvSpPr>
        <p:spPr>
          <a:xfrm>
            <a:off x="838200" y="2935288"/>
            <a:ext cx="914400" cy="914400"/>
          </a:xfrm>
          <a:prstGeom prst="star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 xmlns:a16="http://schemas.microsoft.com/office/drawing/2014/main" id="{B28EF21D-B5DD-B14D-9D14-8CB89DC69663}"/>
              </a:ext>
            </a:extLst>
          </p:cNvPr>
          <p:cNvSpPr/>
          <p:nvPr/>
        </p:nvSpPr>
        <p:spPr>
          <a:xfrm>
            <a:off x="1905000" y="2935288"/>
            <a:ext cx="914400" cy="914400"/>
          </a:xfrm>
          <a:prstGeom prst="star5">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 xmlns:a16="http://schemas.microsoft.com/office/drawing/2014/main" id="{CB5BF841-7A04-5144-9025-D87F6D2E005D}"/>
              </a:ext>
            </a:extLst>
          </p:cNvPr>
          <p:cNvSpPr/>
          <p:nvPr/>
        </p:nvSpPr>
        <p:spPr>
          <a:xfrm>
            <a:off x="838200" y="4048697"/>
            <a:ext cx="914400" cy="914400"/>
          </a:xfrm>
          <a:prstGeom prst="star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 xmlns:a16="http://schemas.microsoft.com/office/drawing/2014/main" id="{978EF513-5AE8-7941-A5D0-89D18806743F}"/>
              </a:ext>
            </a:extLst>
          </p:cNvPr>
          <p:cNvSpPr/>
          <p:nvPr/>
        </p:nvSpPr>
        <p:spPr>
          <a:xfrm>
            <a:off x="1905000" y="4048697"/>
            <a:ext cx="914400" cy="914400"/>
          </a:xfrm>
          <a:prstGeom prst="star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 xmlns:a16="http://schemas.microsoft.com/office/drawing/2014/main" id="{482DCAE7-6557-E843-9348-5E8F3F079C05}"/>
              </a:ext>
            </a:extLst>
          </p:cNvPr>
          <p:cNvGraphicFramePr>
            <a:graphicFrameLocks noGrp="1"/>
          </p:cNvGraphicFramePr>
          <p:nvPr/>
        </p:nvGraphicFramePr>
        <p:xfrm>
          <a:off x="9012361" y="3032488"/>
          <a:ext cx="2667000" cy="1371600"/>
        </p:xfrm>
        <a:graphic>
          <a:graphicData uri="http://schemas.openxmlformats.org/drawingml/2006/table">
            <a:tbl>
              <a:tblPr firstRow="1" bandRow="1">
                <a:tableStyleId>{5940675A-B579-460E-94D1-54222C63F5DA}</a:tableStyleId>
              </a:tblPr>
              <a:tblGrid>
                <a:gridCol w="1333500">
                  <a:extLst>
                    <a:ext uri="{9D8B030D-6E8A-4147-A177-3AD203B41FA5}">
                      <a16:colId xmlns="" xmlns:a16="http://schemas.microsoft.com/office/drawing/2014/main" val="2503987911"/>
                    </a:ext>
                  </a:extLst>
                </a:gridCol>
                <a:gridCol w="1333500">
                  <a:extLst>
                    <a:ext uri="{9D8B030D-6E8A-4147-A177-3AD203B41FA5}">
                      <a16:colId xmlns="" xmlns:a16="http://schemas.microsoft.com/office/drawing/2014/main" val="3746123684"/>
                    </a:ext>
                  </a:extLst>
                </a:gridCol>
              </a:tblGrid>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FF3860"/>
                    </a:solidFill>
                  </a:tcPr>
                </a:tc>
                <a:extLst>
                  <a:ext uri="{0D108BD9-81ED-4DB2-BD59-A6C34878D82A}">
                    <a16:rowId xmlns="" xmlns:a16="http://schemas.microsoft.com/office/drawing/2014/main" val="3686403811"/>
                  </a:ext>
                </a:extLst>
              </a:tr>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FF3860"/>
                    </a:solidFill>
                  </a:tcPr>
                </a:tc>
                <a:extLst>
                  <a:ext uri="{0D108BD9-81ED-4DB2-BD59-A6C34878D82A}">
                    <a16:rowId xmlns="" xmlns:a16="http://schemas.microsoft.com/office/drawing/2014/main" val="531257406"/>
                  </a:ext>
                </a:extLst>
              </a:tr>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FF3860"/>
                    </a:solidFill>
                  </a:tcPr>
                </a:tc>
                <a:extLst>
                  <a:ext uri="{0D108BD9-81ED-4DB2-BD59-A6C34878D82A}">
                    <a16:rowId xmlns="" xmlns:a16="http://schemas.microsoft.com/office/drawing/2014/main" val="737511224"/>
                  </a:ext>
                </a:extLst>
              </a:tr>
            </a:tbl>
          </a:graphicData>
        </a:graphic>
      </p:graphicFrame>
      <p:sp>
        <p:nvSpPr>
          <p:cNvPr id="13" name="Rectangle 12">
            <a:extLst>
              <a:ext uri="{FF2B5EF4-FFF2-40B4-BE49-F238E27FC236}">
                <a16:creationId xmlns="" xmlns:a16="http://schemas.microsoft.com/office/drawing/2014/main" id="{0DB49261-18F7-624F-94DF-E5E270D5A9BA}"/>
              </a:ext>
            </a:extLst>
          </p:cNvPr>
          <p:cNvSpPr/>
          <p:nvPr/>
        </p:nvSpPr>
        <p:spPr>
          <a:xfrm>
            <a:off x="3797844" y="2935288"/>
            <a:ext cx="900000" cy="90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50A367C6-D649-2245-BC0F-E1F292CC6EDA}"/>
              </a:ext>
            </a:extLst>
          </p:cNvPr>
          <p:cNvSpPr/>
          <p:nvPr/>
        </p:nvSpPr>
        <p:spPr>
          <a:xfrm>
            <a:off x="4864644" y="2935288"/>
            <a:ext cx="900000" cy="9000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789BE024-AD56-AD42-A55D-2887F2B9AAF8}"/>
              </a:ext>
            </a:extLst>
          </p:cNvPr>
          <p:cNvSpPr/>
          <p:nvPr/>
        </p:nvSpPr>
        <p:spPr>
          <a:xfrm>
            <a:off x="3797844" y="4066086"/>
            <a:ext cx="900000" cy="90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 xmlns:a16="http://schemas.microsoft.com/office/drawing/2014/main" id="{0FA9BA8F-8BB1-C147-B33C-4718C40635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3032488"/>
            <a:ext cx="709091" cy="720000"/>
          </a:xfrm>
          <a:prstGeom prst="rect">
            <a:avLst/>
          </a:prstGeom>
        </p:spPr>
      </p:pic>
      <p:pic>
        <p:nvPicPr>
          <p:cNvPr id="18" name="Picture 17">
            <a:extLst>
              <a:ext uri="{FF2B5EF4-FFF2-40B4-BE49-F238E27FC236}">
                <a16:creationId xmlns="" xmlns:a16="http://schemas.microsoft.com/office/drawing/2014/main" id="{4CBDB630-22B9-9248-B896-CDAB54F5A2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032488"/>
            <a:ext cx="707273" cy="720000"/>
          </a:xfrm>
          <a:prstGeom prst="rect">
            <a:avLst/>
          </a:prstGeom>
        </p:spPr>
      </p:pic>
      <p:pic>
        <p:nvPicPr>
          <p:cNvPr id="19" name="Picture 18">
            <a:extLst>
              <a:ext uri="{FF2B5EF4-FFF2-40B4-BE49-F238E27FC236}">
                <a16:creationId xmlns="" xmlns:a16="http://schemas.microsoft.com/office/drawing/2014/main" id="{962070B3-91E8-F342-993F-1AAB8D1417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3748133"/>
            <a:ext cx="709091" cy="720000"/>
          </a:xfrm>
          <a:prstGeom prst="rect">
            <a:avLst/>
          </a:prstGeom>
        </p:spPr>
      </p:pic>
      <p:pic>
        <p:nvPicPr>
          <p:cNvPr id="20" name="Picture 19">
            <a:extLst>
              <a:ext uri="{FF2B5EF4-FFF2-40B4-BE49-F238E27FC236}">
                <a16:creationId xmlns="" xmlns:a16="http://schemas.microsoft.com/office/drawing/2014/main" id="{9F24B9CC-CD78-FB45-84E0-5E1426F2F0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748133"/>
            <a:ext cx="707273" cy="720000"/>
          </a:xfrm>
          <a:prstGeom prst="rect">
            <a:avLst/>
          </a:prstGeom>
        </p:spPr>
      </p:pic>
      <p:pic>
        <p:nvPicPr>
          <p:cNvPr id="21" name="Picture 20">
            <a:extLst>
              <a:ext uri="{FF2B5EF4-FFF2-40B4-BE49-F238E27FC236}">
                <a16:creationId xmlns="" xmlns:a16="http://schemas.microsoft.com/office/drawing/2014/main" id="{E33AB54E-4B19-604C-B55A-9EB62E1040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650" y="4463778"/>
            <a:ext cx="709091" cy="720000"/>
          </a:xfrm>
          <a:prstGeom prst="rect">
            <a:avLst/>
          </a:prstGeom>
        </p:spPr>
      </p:pic>
      <p:pic>
        <p:nvPicPr>
          <p:cNvPr id="22" name="Picture 21">
            <a:extLst>
              <a:ext uri="{FF2B5EF4-FFF2-40B4-BE49-F238E27FC236}">
                <a16:creationId xmlns="" xmlns:a16="http://schemas.microsoft.com/office/drawing/2014/main" id="{5F691705-A584-9A4E-8D0B-EF534FA39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6823" y="4463778"/>
            <a:ext cx="707273" cy="720000"/>
          </a:xfrm>
          <a:prstGeom prst="rect">
            <a:avLst/>
          </a:prstGeom>
        </p:spPr>
      </p:pic>
      <p:pic>
        <p:nvPicPr>
          <p:cNvPr id="23" name="Picture 22">
            <a:extLst>
              <a:ext uri="{FF2B5EF4-FFF2-40B4-BE49-F238E27FC236}">
                <a16:creationId xmlns="" xmlns:a16="http://schemas.microsoft.com/office/drawing/2014/main" id="{8CE1D9C7-9F88-0649-8ABA-3449FD9B4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2316843"/>
            <a:ext cx="709091" cy="720000"/>
          </a:xfrm>
          <a:prstGeom prst="rect">
            <a:avLst/>
          </a:prstGeom>
        </p:spPr>
      </p:pic>
      <p:pic>
        <p:nvPicPr>
          <p:cNvPr id="24" name="Picture 23">
            <a:extLst>
              <a:ext uri="{FF2B5EF4-FFF2-40B4-BE49-F238E27FC236}">
                <a16:creationId xmlns="" xmlns:a16="http://schemas.microsoft.com/office/drawing/2014/main" id="{4E103E02-699E-F84A-81B0-C34ACBA892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2316843"/>
            <a:ext cx="707273" cy="720000"/>
          </a:xfrm>
          <a:prstGeom prst="rect">
            <a:avLst/>
          </a:prstGeom>
        </p:spPr>
      </p:pic>
      <p:sp>
        <p:nvSpPr>
          <p:cNvPr id="25" name="Rectangle 24">
            <a:extLst>
              <a:ext uri="{FF2B5EF4-FFF2-40B4-BE49-F238E27FC236}">
                <a16:creationId xmlns="" xmlns:a16="http://schemas.microsoft.com/office/drawing/2014/main" id="{6E8A39A5-9B56-FE45-892F-FC3CBF97BE99}"/>
              </a:ext>
            </a:extLst>
          </p:cNvPr>
          <p:cNvSpPr/>
          <p:nvPr/>
        </p:nvSpPr>
        <p:spPr>
          <a:xfrm>
            <a:off x="4864644" y="4066086"/>
            <a:ext cx="900000" cy="9000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984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digit is the denominator?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548160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8</m:t>
                          </m:r>
                        </m:num>
                        <m:den>
                          <m:r>
                            <a:rPr lang="en-GB" sz="4400" b="0" i="1" smtClean="0">
                              <a:solidFill>
                                <a:srgbClr val="FF3860"/>
                              </a:solidFill>
                              <a:latin typeface="Cambria Math" panose="02040503050406030204" pitchFamily="18" charset="0"/>
                            </a:rPr>
                            <m:t>9</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548160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420954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digit is the numerator?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548160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7</m:t>
                          </m:r>
                        </m:num>
                        <m:den>
                          <m:r>
                            <a:rPr lang="en-GB" sz="4400" b="0" i="1" smtClean="0">
                              <a:solidFill>
                                <a:schemeClr val="tx1"/>
                              </a:solidFill>
                              <a:latin typeface="Cambria Math" panose="02040503050406030204" pitchFamily="18" charset="0"/>
                            </a:rPr>
                            <m:t>10</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548160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827613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digit is the numerator?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548160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rgbClr val="FF3860"/>
                              </a:solidFill>
                              <a:latin typeface="Cambria Math" panose="02040503050406030204" pitchFamily="18" charset="0"/>
                            </a:rPr>
                            <m:t>7</m:t>
                          </m:r>
                        </m:num>
                        <m:den>
                          <m:r>
                            <a:rPr lang="en-GB" sz="4400" b="0" i="1" smtClean="0">
                              <a:solidFill>
                                <a:schemeClr val="tx1"/>
                              </a:solidFill>
                              <a:latin typeface="Cambria Math" panose="02040503050406030204" pitchFamily="18" charset="0"/>
                            </a:rPr>
                            <m:t>10</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548160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612910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digit is the numerator?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548160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1</m:t>
                          </m:r>
                        </m:num>
                        <m:den>
                          <m:r>
                            <a:rPr lang="en-GB" sz="4400" b="0" i="1" smtClean="0">
                              <a:solidFill>
                                <a:schemeClr val="tx1"/>
                              </a:solidFill>
                              <a:latin typeface="Cambria Math" panose="02040503050406030204" pitchFamily="18" charset="0"/>
                            </a:rPr>
                            <m:t>5</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548160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176238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digit is the numerator?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548160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rgbClr val="FF3860"/>
                              </a:solidFill>
                              <a:latin typeface="Cambria Math" panose="02040503050406030204" pitchFamily="18" charset="0"/>
                            </a:rPr>
                            <m:t>1</m:t>
                          </m:r>
                        </m:num>
                        <m:den>
                          <m:r>
                            <a:rPr lang="en-GB" sz="4400" b="0" i="1" smtClean="0">
                              <a:solidFill>
                                <a:schemeClr val="tx1"/>
                              </a:solidFill>
                              <a:latin typeface="Cambria Math" panose="02040503050406030204" pitchFamily="18" charset="0"/>
                            </a:rPr>
                            <m:t>5</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548160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113307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Frayer model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 xmlns:a16="http://schemas.microsoft.com/office/drawing/2014/main" id="{057E2314-673F-A245-A166-3E0E003039AE}"/>
                  </a:ext>
                </a:extLst>
              </p:cNvPr>
              <p:cNvGraphicFramePr>
                <a:graphicFrameLocks noGrp="1"/>
              </p:cNvGraphicFramePr>
              <p:nvPr/>
            </p:nvGraphicFramePr>
            <p:xfrm>
              <a:off x="801688" y="2841184"/>
              <a:ext cx="10515600" cy="3045651"/>
            </p:xfrm>
            <a:graphic>
              <a:graphicData uri="http://schemas.openxmlformats.org/drawingml/2006/table">
                <a:tbl>
                  <a:tblPr firstRow="1" bandRow="1">
                    <a:tableStyleId>{5940675A-B579-460E-94D1-54222C63F5DA}</a:tableStyleId>
                  </a:tblPr>
                  <a:tblGrid>
                    <a:gridCol w="5257800">
                      <a:extLst>
                        <a:ext uri="{9D8B030D-6E8A-4147-A177-3AD203B41FA5}">
                          <a16:colId xmlns="" xmlns:a16="http://schemas.microsoft.com/office/drawing/2014/main" val="404352276"/>
                        </a:ext>
                      </a:extLst>
                    </a:gridCol>
                    <a:gridCol w="5257800">
                      <a:extLst>
                        <a:ext uri="{9D8B030D-6E8A-4147-A177-3AD203B41FA5}">
                          <a16:colId xmlns="" xmlns:a16="http://schemas.microsoft.com/office/drawing/2014/main" val="3516330573"/>
                        </a:ext>
                      </a:extLst>
                    </a:gridCol>
                  </a:tblGrid>
                  <a:tr h="370840">
                    <a:tc>
                      <a:txBody>
                        <a:bodyPr/>
                        <a:lstStyle/>
                        <a:p>
                          <a:pPr algn="l"/>
                          <a:r>
                            <a:rPr lang="en-US" sz="2400" dirty="0">
                              <a:latin typeface="OpenDyslexicAlta" pitchFamily="2" charset="77"/>
                            </a:rPr>
                            <a:t>definition: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OpenDyslexicAlta" pitchFamily="2" charset="77"/>
                            </a:rPr>
                            <a:t>The digit within a fraction that is above the vinculum (or fraction bar).</a:t>
                          </a:r>
                        </a:p>
                      </a:txBody>
                      <a:tcPr>
                        <a:solidFill>
                          <a:schemeClr val="bg1"/>
                        </a:solidFill>
                      </a:tcPr>
                    </a:tc>
                    <a:tc>
                      <a:txBody>
                        <a:bodyPr/>
                        <a:lstStyle/>
                        <a:p>
                          <a:pPr algn="r"/>
                          <a:r>
                            <a:rPr lang="en-US" sz="2400" dirty="0">
                              <a:latin typeface="OpenDyslexicAlta" pitchFamily="2" charset="77"/>
                            </a:rPr>
                            <a:t>characteristics:</a:t>
                          </a:r>
                        </a:p>
                        <a:p>
                          <a:pPr algn="r"/>
                          <a:r>
                            <a:rPr lang="en-US" sz="2400" dirty="0">
                              <a:solidFill>
                                <a:schemeClr val="bg1"/>
                              </a:solidFill>
                              <a:latin typeface="OpenDyslexicAlta" pitchFamily="2" charset="77"/>
                            </a:rPr>
                            <a:t>A digit or whole number that is placed above another number and vinculum.</a:t>
                          </a:r>
                        </a:p>
                      </a:txBody>
                      <a:tcPr>
                        <a:solidFill>
                          <a:schemeClr val="bg1"/>
                        </a:solidFill>
                      </a:tcPr>
                    </a:tc>
                    <a:extLst>
                      <a:ext uri="{0D108BD9-81ED-4DB2-BD59-A6C34878D82A}">
                        <a16:rowId xmlns="" xmlns:a16="http://schemas.microsoft.com/office/drawing/2014/main" val="3185596208"/>
                      </a:ext>
                    </a:extLst>
                  </a:tr>
                  <a:tr h="370840">
                    <a:tc>
                      <a:txBody>
                        <a:bodyPr/>
                        <a:lstStyle/>
                        <a:p>
                          <a:pPr algn="l"/>
                          <a:r>
                            <a:rPr lang="en-US" sz="2400" dirty="0">
                              <a:latin typeface="OpenDyslexicAlta" pitchFamily="2" charset="77"/>
                            </a:rPr>
                            <a:t>examples:</a:t>
                          </a:r>
                        </a:p>
                        <a:p>
                          <a:pPr algn="l"/>
                          <a14:m>
                            <m:oMath xmlns:m="http://schemas.openxmlformats.org/officeDocument/2006/math">
                              <m:f>
                                <m:fPr>
                                  <m:type m:val="skw"/>
                                  <m:ctrlPr>
                                    <a:rPr lang="en-US" sz="3600" i="1" smtClean="0">
                                      <a:solidFill>
                                        <a:schemeClr val="bg1"/>
                                      </a:solidFill>
                                      <a:latin typeface="Cambria Math"/>
                                    </a:rPr>
                                  </m:ctrlPr>
                                </m:fPr>
                                <m:num>
                                  <m:r>
                                    <a:rPr lang="en-GB" sz="3600" b="1" i="1" smtClean="0">
                                      <a:solidFill>
                                        <a:schemeClr val="bg1"/>
                                      </a:solidFill>
                                      <a:latin typeface="Cambria Math" panose="02040503050406030204" pitchFamily="18" charset="0"/>
                                    </a:rPr>
                                    <m:t>𝟏</m:t>
                                  </m:r>
                                </m:num>
                                <m:den>
                                  <m:r>
                                    <a:rPr lang="en-GB" sz="3600" b="0" i="1" smtClean="0">
                                      <a:solidFill>
                                        <a:schemeClr val="bg1"/>
                                      </a:solidFill>
                                      <a:latin typeface="Cambria Math" panose="02040503050406030204" pitchFamily="18" charset="0"/>
                                    </a:rPr>
                                    <m:t>3</m:t>
                                  </m:r>
                                </m:den>
                              </m:f>
                            </m:oMath>
                          </a14:m>
                          <a:r>
                            <a:rPr lang="en-US" sz="3200" dirty="0">
                              <a:solidFill>
                                <a:schemeClr val="bg1"/>
                              </a:solidFill>
                              <a:latin typeface="OpenDyslexicAlta" pitchFamily="2" charset="77"/>
                            </a:rPr>
                            <a:t>, </a:t>
                          </a:r>
                          <a14:m>
                            <m:oMath xmlns:m="http://schemas.openxmlformats.org/officeDocument/2006/math">
                              <m:f>
                                <m:fPr>
                                  <m:type m:val="skw"/>
                                  <m:ctrlPr>
                                    <a:rPr lang="en-US" sz="3200" i="1" smtClean="0">
                                      <a:solidFill>
                                        <a:schemeClr val="bg1"/>
                                      </a:solidFill>
                                      <a:latin typeface="Cambria Math"/>
                                    </a:rPr>
                                  </m:ctrlPr>
                                </m:fPr>
                                <m:num>
                                  <m:r>
                                    <a:rPr lang="en-GB" sz="3200" b="1" i="1" smtClean="0">
                                      <a:solidFill>
                                        <a:schemeClr val="bg1"/>
                                      </a:solidFill>
                                      <a:latin typeface="Cambria Math" panose="02040503050406030204" pitchFamily="18" charset="0"/>
                                    </a:rPr>
                                    <m:t>𝟐</m:t>
                                  </m:r>
                                </m:num>
                                <m:den>
                                  <m:r>
                                    <a:rPr lang="en-GB" sz="3200" b="0" i="1" smtClean="0">
                                      <a:solidFill>
                                        <a:schemeClr val="bg1"/>
                                      </a:solidFill>
                                      <a:latin typeface="Cambria Math" panose="02040503050406030204" pitchFamily="18" charset="0"/>
                                    </a:rPr>
                                    <m:t>3</m:t>
                                  </m:r>
                                </m:den>
                              </m:f>
                            </m:oMath>
                          </a14:m>
                          <a:r>
                            <a:rPr lang="en-US" sz="3200" dirty="0">
                              <a:solidFill>
                                <a:schemeClr val="bg1"/>
                              </a:solidFill>
                              <a:latin typeface="OpenDyslexicAlta" pitchFamily="2" charset="77"/>
                            </a:rPr>
                            <a:t>, </a:t>
                          </a:r>
                          <a14:m>
                            <m:oMath xmlns:m="http://schemas.openxmlformats.org/officeDocument/2006/math">
                              <m:f>
                                <m:fPr>
                                  <m:type m:val="skw"/>
                                  <m:ctrlPr>
                                    <a:rPr lang="en-US" sz="3200" i="1" smtClean="0">
                                      <a:solidFill>
                                        <a:schemeClr val="bg1"/>
                                      </a:solidFill>
                                      <a:latin typeface="Cambria Math"/>
                                    </a:rPr>
                                  </m:ctrlPr>
                                </m:fPr>
                                <m:num>
                                  <m:r>
                                    <a:rPr lang="en-GB" sz="3200" b="1" i="1" smtClean="0">
                                      <a:solidFill>
                                        <a:schemeClr val="bg1"/>
                                      </a:solidFill>
                                      <a:latin typeface="Cambria Math" panose="02040503050406030204" pitchFamily="18" charset="0"/>
                                    </a:rPr>
                                    <m:t>𝟏</m:t>
                                  </m:r>
                                </m:num>
                                <m:den>
                                  <m:r>
                                    <a:rPr lang="en-GB" sz="3200" b="0" i="1" smtClean="0">
                                      <a:solidFill>
                                        <a:schemeClr val="bg1"/>
                                      </a:solidFill>
                                      <a:latin typeface="Cambria Math" panose="02040503050406030204" pitchFamily="18" charset="0"/>
                                    </a:rPr>
                                    <m:t>5</m:t>
                                  </m:r>
                                </m:den>
                              </m:f>
                            </m:oMath>
                          </a14:m>
                          <a:r>
                            <a:rPr lang="en-US" sz="3200" dirty="0">
                              <a:solidFill>
                                <a:schemeClr val="bg1"/>
                              </a:solidFill>
                              <a:latin typeface="OpenDyslexicAlta" pitchFamily="2" charset="77"/>
                            </a:rPr>
                            <a:t>, </a:t>
                          </a:r>
                          <a14:m>
                            <m:oMath xmlns:m="http://schemas.openxmlformats.org/officeDocument/2006/math">
                              <m:f>
                                <m:fPr>
                                  <m:type m:val="skw"/>
                                  <m:ctrlPr>
                                    <a:rPr lang="en-US" sz="3200" i="1" smtClean="0">
                                      <a:solidFill>
                                        <a:schemeClr val="bg1"/>
                                      </a:solidFill>
                                      <a:latin typeface="Cambria Math"/>
                                    </a:rPr>
                                  </m:ctrlPr>
                                </m:fPr>
                                <m:num>
                                  <m:r>
                                    <a:rPr lang="en-GB" sz="3200" b="1" i="1" smtClean="0">
                                      <a:solidFill>
                                        <a:schemeClr val="bg1"/>
                                      </a:solidFill>
                                      <a:latin typeface="Cambria Math" panose="02040503050406030204" pitchFamily="18" charset="0"/>
                                    </a:rPr>
                                    <m:t>𝟑</m:t>
                                  </m:r>
                                </m:num>
                                <m:den>
                                  <m:r>
                                    <a:rPr lang="en-GB" sz="3200" b="0" i="1" smtClean="0">
                                      <a:solidFill>
                                        <a:schemeClr val="bg1"/>
                                      </a:solidFill>
                                      <a:latin typeface="Cambria Math" panose="02040503050406030204" pitchFamily="18" charset="0"/>
                                    </a:rPr>
                                    <m:t>5</m:t>
                                  </m:r>
                                </m:den>
                              </m:f>
                            </m:oMath>
                          </a14:m>
                          <a:endParaRPr lang="en-US" sz="3200" dirty="0">
                            <a:solidFill>
                              <a:schemeClr val="bg1"/>
                            </a:solidFill>
                            <a:latin typeface="OpenDyslexicAlta" pitchFamily="2" charset="77"/>
                          </a:endParaRPr>
                        </a:p>
                        <a:p>
                          <a:pPr algn="l"/>
                          <a:endParaRPr lang="en-US" sz="2400" dirty="0">
                            <a:solidFill>
                              <a:srgbClr val="FF3860"/>
                            </a:solidFill>
                            <a:latin typeface="OpenDyslexicAlta" pitchFamily="2" charset="77"/>
                          </a:endParaRPr>
                        </a:p>
                      </a:txBody>
                      <a:tcPr>
                        <a:solidFill>
                          <a:schemeClr val="bg1"/>
                        </a:solidFill>
                      </a:tcPr>
                    </a:tc>
                    <a:tc>
                      <a:txBody>
                        <a:bodyPr/>
                        <a:lstStyle/>
                        <a:p>
                          <a:pPr algn="r"/>
                          <a:r>
                            <a:rPr lang="en-US" sz="2400" dirty="0">
                              <a:latin typeface="OpenDyslexicAlta" pitchFamily="2" charset="77"/>
                            </a:rPr>
                            <a:t>non-examples:</a:t>
                          </a:r>
                        </a:p>
                        <a:p>
                          <a:pPr algn="r"/>
                          <a14:m>
                            <m:oMath xmlns:m="http://schemas.openxmlformats.org/officeDocument/2006/math">
                              <m:f>
                                <m:fPr>
                                  <m:type m:val="skw"/>
                                  <m:ctrlPr>
                                    <a:rPr lang="en-US" sz="3600" b="0" i="1" smtClean="0">
                                      <a:solidFill>
                                        <a:schemeClr val="bg1"/>
                                      </a:solidFill>
                                      <a:latin typeface="Cambria Math"/>
                                    </a:rPr>
                                  </m:ctrlPr>
                                </m:fPr>
                                <m:num>
                                  <m:r>
                                    <a:rPr lang="en-GB" sz="3600" b="0" i="1" smtClean="0">
                                      <a:solidFill>
                                        <a:schemeClr val="bg1"/>
                                      </a:solidFill>
                                      <a:latin typeface="Cambria Math" panose="02040503050406030204" pitchFamily="18" charset="0"/>
                                    </a:rPr>
                                    <m:t>1</m:t>
                                  </m:r>
                                </m:num>
                                <m:den>
                                  <m:r>
                                    <a:rPr lang="en-GB" sz="3600" b="1" i="1" smtClean="0">
                                      <a:solidFill>
                                        <a:schemeClr val="bg1"/>
                                      </a:solidFill>
                                      <a:latin typeface="Cambria Math" panose="02040503050406030204" pitchFamily="18" charset="0"/>
                                    </a:rPr>
                                    <m:t>𝟑</m:t>
                                  </m:r>
                                </m:den>
                              </m:f>
                            </m:oMath>
                          </a14:m>
                          <a:r>
                            <a:rPr lang="en-US" sz="3200" b="0" dirty="0">
                              <a:solidFill>
                                <a:schemeClr val="bg1"/>
                              </a:solidFill>
                              <a:latin typeface="OpenDyslexicAlta" pitchFamily="2" charset="77"/>
                            </a:rPr>
                            <a:t>, </a:t>
                          </a:r>
                          <a14:m>
                            <m:oMath xmlns:m="http://schemas.openxmlformats.org/officeDocument/2006/math">
                              <m:f>
                                <m:fPr>
                                  <m:type m:val="skw"/>
                                  <m:ctrlPr>
                                    <a:rPr lang="en-US" sz="3200" b="0" i="1" smtClean="0">
                                      <a:solidFill>
                                        <a:schemeClr val="bg1"/>
                                      </a:solidFill>
                                      <a:latin typeface="Cambria Math"/>
                                    </a:rPr>
                                  </m:ctrlPr>
                                </m:fPr>
                                <m:num>
                                  <m:r>
                                    <a:rPr lang="en-GB" sz="3200" b="0" i="1" smtClean="0">
                                      <a:solidFill>
                                        <a:schemeClr val="bg1"/>
                                      </a:solidFill>
                                      <a:latin typeface="Cambria Math" panose="02040503050406030204" pitchFamily="18" charset="0"/>
                                    </a:rPr>
                                    <m:t>2</m:t>
                                  </m:r>
                                </m:num>
                                <m:den>
                                  <m:r>
                                    <a:rPr lang="en-GB" sz="3200" b="1" i="1" smtClean="0">
                                      <a:solidFill>
                                        <a:schemeClr val="bg1"/>
                                      </a:solidFill>
                                      <a:latin typeface="Cambria Math" panose="02040503050406030204" pitchFamily="18" charset="0"/>
                                    </a:rPr>
                                    <m:t>𝟓</m:t>
                                  </m:r>
                                </m:den>
                              </m:f>
                            </m:oMath>
                          </a14:m>
                          <a:r>
                            <a:rPr lang="en-US" sz="3200" b="0" dirty="0">
                              <a:solidFill>
                                <a:schemeClr val="bg1"/>
                              </a:solidFill>
                              <a:latin typeface="OpenDyslexicAlta" pitchFamily="2" charset="77"/>
                            </a:rPr>
                            <a:t>, </a:t>
                          </a:r>
                          <a14:m>
                            <m:oMath xmlns:m="http://schemas.openxmlformats.org/officeDocument/2006/math">
                              <m:f>
                                <m:fPr>
                                  <m:type m:val="skw"/>
                                  <m:ctrlPr>
                                    <a:rPr lang="en-US" sz="3200" b="0" i="1" smtClean="0">
                                      <a:solidFill>
                                        <a:schemeClr val="bg1"/>
                                      </a:solidFill>
                                      <a:latin typeface="Cambria Math"/>
                                    </a:rPr>
                                  </m:ctrlPr>
                                </m:fPr>
                                <m:num>
                                  <m:r>
                                    <a:rPr lang="en-GB" sz="3200" b="0" i="1" smtClean="0">
                                      <a:solidFill>
                                        <a:schemeClr val="bg1"/>
                                      </a:solidFill>
                                      <a:latin typeface="Cambria Math" panose="02040503050406030204" pitchFamily="18" charset="0"/>
                                    </a:rPr>
                                    <m:t>1</m:t>
                                  </m:r>
                                </m:num>
                                <m:den>
                                  <m:r>
                                    <a:rPr lang="en-GB" sz="3200" b="1" i="1" smtClean="0">
                                      <a:solidFill>
                                        <a:schemeClr val="bg1"/>
                                      </a:solidFill>
                                      <a:latin typeface="Cambria Math" panose="02040503050406030204" pitchFamily="18" charset="0"/>
                                    </a:rPr>
                                    <m:t>𝟒</m:t>
                                  </m:r>
                                </m:den>
                              </m:f>
                            </m:oMath>
                          </a14:m>
                          <a:r>
                            <a:rPr lang="en-US" sz="3200" b="0" dirty="0">
                              <a:solidFill>
                                <a:schemeClr val="bg1"/>
                              </a:solidFill>
                              <a:latin typeface="OpenDyslexicAlta" pitchFamily="2" charset="77"/>
                            </a:rPr>
                            <a:t>, </a:t>
                          </a:r>
                          <a14:m>
                            <m:oMath xmlns:m="http://schemas.openxmlformats.org/officeDocument/2006/math">
                              <m:f>
                                <m:fPr>
                                  <m:type m:val="skw"/>
                                  <m:ctrlPr>
                                    <a:rPr lang="en-US" sz="3200" b="0" i="1" smtClean="0">
                                      <a:solidFill>
                                        <a:schemeClr val="bg1"/>
                                      </a:solidFill>
                                      <a:latin typeface="Cambria Math"/>
                                    </a:rPr>
                                  </m:ctrlPr>
                                </m:fPr>
                                <m:num>
                                  <m:r>
                                    <a:rPr lang="en-GB" sz="3200" b="0" i="1" smtClean="0">
                                      <a:solidFill>
                                        <a:schemeClr val="bg1"/>
                                      </a:solidFill>
                                      <a:latin typeface="Cambria Math" panose="02040503050406030204" pitchFamily="18" charset="0"/>
                                    </a:rPr>
                                    <m:t>3</m:t>
                                  </m:r>
                                </m:num>
                                <m:den>
                                  <m:r>
                                    <a:rPr lang="en-GB" sz="3200" b="1" i="1" smtClean="0">
                                      <a:solidFill>
                                        <a:schemeClr val="bg1"/>
                                      </a:solidFill>
                                      <a:latin typeface="Cambria Math" panose="02040503050406030204" pitchFamily="18" charset="0"/>
                                    </a:rPr>
                                    <m:t>𝟕</m:t>
                                  </m:r>
                                </m:den>
                              </m:f>
                            </m:oMath>
                          </a14:m>
                          <a:endParaRPr lang="en-US" sz="3200" b="0" dirty="0">
                            <a:solidFill>
                              <a:schemeClr val="bg1"/>
                            </a:solidFill>
                            <a:latin typeface="OpenDyslexicAlta" pitchFamily="2" charset="77"/>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3200" b="0" dirty="0">
                              <a:solidFill>
                                <a:schemeClr val="bg1"/>
                              </a:solidFill>
                              <a:latin typeface="OpenDyslexicAlta" pitchFamily="2" charset="77"/>
                            </a:rPr>
                            <a:t>£3, 27 p, 35 kg</a:t>
                          </a:r>
                        </a:p>
                      </a:txBody>
                      <a:tcPr>
                        <a:solidFill>
                          <a:schemeClr val="bg1"/>
                        </a:solidFill>
                      </a:tcPr>
                    </a:tc>
                    <a:extLst>
                      <a:ext uri="{0D108BD9-81ED-4DB2-BD59-A6C34878D82A}">
                        <a16:rowId xmlns="" xmlns:a16="http://schemas.microsoft.com/office/drawing/2014/main" val="2334078105"/>
                      </a:ext>
                    </a:extLst>
                  </a:tr>
                </a:tbl>
              </a:graphicData>
            </a:graphic>
          </p:graphicFrame>
        </mc:Choice>
        <mc:Fallback xmlns="">
          <p:graphicFrame>
            <p:nvGraphicFramePr>
              <p:cNvPr id="5" name="Table 4">
                <a:extLst>
                  <a:ext uri="{FF2B5EF4-FFF2-40B4-BE49-F238E27FC236}">
                    <a16:creationId xmlns:a16="http://schemas.microsoft.com/office/drawing/2014/main" id="{057E2314-673F-A245-A166-3E0E003039AE}"/>
                  </a:ext>
                </a:extLst>
              </p:cNvPr>
              <p:cNvGraphicFramePr>
                <a:graphicFrameLocks noGrp="1"/>
              </p:cNvGraphicFramePr>
              <p:nvPr/>
            </p:nvGraphicFramePr>
            <p:xfrm>
              <a:off x="801688" y="2841184"/>
              <a:ext cx="10515600" cy="3045651"/>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404352276"/>
                        </a:ext>
                      </a:extLst>
                    </a:gridCol>
                    <a:gridCol w="5257800">
                      <a:extLst>
                        <a:ext uri="{9D8B030D-6E8A-4147-A177-3AD203B41FA5}">
                          <a16:colId xmlns:a16="http://schemas.microsoft.com/office/drawing/2014/main" val="3516330573"/>
                        </a:ext>
                      </a:extLst>
                    </a:gridCol>
                  </a:tblGrid>
                  <a:tr h="1554480">
                    <a:tc>
                      <a:txBody>
                        <a:bodyPr/>
                        <a:lstStyle/>
                        <a:p>
                          <a:pPr algn="l"/>
                          <a:r>
                            <a:rPr lang="en-US" sz="2400" dirty="0">
                              <a:latin typeface="OpenDyslexicAlta" pitchFamily="2" charset="77"/>
                            </a:rPr>
                            <a:t>definition: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OpenDyslexicAlta" pitchFamily="2" charset="77"/>
                            </a:rPr>
                            <a:t>The digit within a fraction that is above the vinculum (or fraction bar).</a:t>
                          </a:r>
                        </a:p>
                      </a:txBody>
                      <a:tcPr>
                        <a:solidFill>
                          <a:schemeClr val="bg1"/>
                        </a:solidFill>
                      </a:tcPr>
                    </a:tc>
                    <a:tc>
                      <a:txBody>
                        <a:bodyPr/>
                        <a:lstStyle/>
                        <a:p>
                          <a:pPr algn="r"/>
                          <a:r>
                            <a:rPr lang="en-US" sz="2400" dirty="0">
                              <a:latin typeface="OpenDyslexicAlta" pitchFamily="2" charset="77"/>
                            </a:rPr>
                            <a:t>characteristics:</a:t>
                          </a:r>
                        </a:p>
                        <a:p>
                          <a:pPr algn="r"/>
                          <a:r>
                            <a:rPr lang="en-US" sz="2400" dirty="0">
                              <a:solidFill>
                                <a:schemeClr val="bg1"/>
                              </a:solidFill>
                              <a:latin typeface="OpenDyslexicAlta" pitchFamily="2" charset="77"/>
                            </a:rPr>
                            <a:t>A digit or whole number that is placed above another number and vinculum.</a:t>
                          </a:r>
                        </a:p>
                      </a:txBody>
                      <a:tcPr>
                        <a:solidFill>
                          <a:schemeClr val="bg1"/>
                        </a:solidFill>
                      </a:tcPr>
                    </a:tc>
                    <a:extLst>
                      <a:ext uri="{0D108BD9-81ED-4DB2-BD59-A6C34878D82A}">
                        <a16:rowId xmlns:a16="http://schemas.microsoft.com/office/drawing/2014/main" val="3185596208"/>
                      </a:ext>
                    </a:extLst>
                  </a:tr>
                  <a:tr h="1491171">
                    <a:tc>
                      <a:txBody>
                        <a:bodyPr/>
                        <a:lstStyle/>
                        <a:p>
                          <a:endParaRPr lang="en-US"/>
                        </a:p>
                      </a:txBody>
                      <a:tcPr>
                        <a:blipFill>
                          <a:blip r:embed="rId3"/>
                          <a:stretch>
                            <a:fillRect l="-241" t="-107627" r="-99759" b="-59322"/>
                          </a:stretch>
                        </a:blipFill>
                      </a:tcPr>
                    </a:tc>
                    <a:tc>
                      <a:txBody>
                        <a:bodyPr/>
                        <a:lstStyle/>
                        <a:p>
                          <a:endParaRPr lang="en-US"/>
                        </a:p>
                      </a:txBody>
                      <a:tcPr>
                        <a:blipFill>
                          <a:blip r:embed="rId3"/>
                          <a:stretch>
                            <a:fillRect l="-100483" t="-107627" b="-59322"/>
                          </a:stretch>
                        </a:blipFill>
                      </a:tcPr>
                    </a:tc>
                    <a:extLst>
                      <a:ext uri="{0D108BD9-81ED-4DB2-BD59-A6C34878D82A}">
                        <a16:rowId xmlns:a16="http://schemas.microsoft.com/office/drawing/2014/main" val="2334078105"/>
                      </a:ext>
                    </a:extLst>
                  </a:tr>
                </a:tbl>
              </a:graphicData>
            </a:graphic>
          </p:graphicFrame>
        </mc:Fallback>
      </mc:AlternateContent>
      <p:sp>
        <p:nvSpPr>
          <p:cNvPr id="4" name="Rounded Rectangle 3">
            <a:extLst>
              <a:ext uri="{FF2B5EF4-FFF2-40B4-BE49-F238E27FC236}">
                <a16:creationId xmlns="" xmlns:a16="http://schemas.microsoft.com/office/drawing/2014/main" id="{0831C90C-61B6-CA4A-9643-DDA2F44C54F6}"/>
              </a:ext>
            </a:extLst>
          </p:cNvPr>
          <p:cNvSpPr/>
          <p:nvPr/>
        </p:nvSpPr>
        <p:spPr>
          <a:xfrm>
            <a:off x="4578993" y="4304224"/>
            <a:ext cx="2940034"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numerator</a:t>
            </a:r>
          </a:p>
        </p:txBody>
      </p:sp>
    </p:spTree>
    <p:extLst>
      <p:ext uri="{BB962C8B-B14F-4D97-AF65-F5344CB8AC3E}">
        <p14:creationId xmlns:p14="http://schemas.microsoft.com/office/powerpoint/2010/main" val="1770818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Frayer model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 xmlns:a16="http://schemas.microsoft.com/office/drawing/2014/main" id="{057E2314-673F-A245-A166-3E0E003039AE}"/>
                  </a:ext>
                </a:extLst>
              </p:cNvPr>
              <p:cNvGraphicFramePr>
                <a:graphicFrameLocks noGrp="1"/>
              </p:cNvGraphicFramePr>
              <p:nvPr/>
            </p:nvGraphicFramePr>
            <p:xfrm>
              <a:off x="801688" y="2841184"/>
              <a:ext cx="10515600" cy="3045651"/>
            </p:xfrm>
            <a:graphic>
              <a:graphicData uri="http://schemas.openxmlformats.org/drawingml/2006/table">
                <a:tbl>
                  <a:tblPr firstRow="1" bandRow="1">
                    <a:tableStyleId>{5940675A-B579-460E-94D1-54222C63F5DA}</a:tableStyleId>
                  </a:tblPr>
                  <a:tblGrid>
                    <a:gridCol w="5257800">
                      <a:extLst>
                        <a:ext uri="{9D8B030D-6E8A-4147-A177-3AD203B41FA5}">
                          <a16:colId xmlns="" xmlns:a16="http://schemas.microsoft.com/office/drawing/2014/main" val="404352276"/>
                        </a:ext>
                      </a:extLst>
                    </a:gridCol>
                    <a:gridCol w="5257800">
                      <a:extLst>
                        <a:ext uri="{9D8B030D-6E8A-4147-A177-3AD203B41FA5}">
                          <a16:colId xmlns="" xmlns:a16="http://schemas.microsoft.com/office/drawing/2014/main" val="3516330573"/>
                        </a:ext>
                      </a:extLst>
                    </a:gridCol>
                  </a:tblGrid>
                  <a:tr h="370840">
                    <a:tc>
                      <a:txBody>
                        <a:bodyPr/>
                        <a:lstStyle/>
                        <a:p>
                          <a:pPr algn="l"/>
                          <a:r>
                            <a:rPr lang="en-US" sz="2400" dirty="0">
                              <a:latin typeface="OpenDyslexicAlta" pitchFamily="2" charset="77"/>
                            </a:rPr>
                            <a:t>definition: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3860"/>
                              </a:solidFill>
                              <a:latin typeface="OpenDyslexicAlta" pitchFamily="2" charset="77"/>
                            </a:rPr>
                            <a:t>The digit within a fraction that is above the vinculum (or fraction bar).</a:t>
                          </a:r>
                        </a:p>
                      </a:txBody>
                      <a:tcPr>
                        <a:solidFill>
                          <a:schemeClr val="bg1"/>
                        </a:solidFill>
                      </a:tcPr>
                    </a:tc>
                    <a:tc>
                      <a:txBody>
                        <a:bodyPr/>
                        <a:lstStyle/>
                        <a:p>
                          <a:pPr algn="r"/>
                          <a:r>
                            <a:rPr lang="en-US" sz="2400" dirty="0">
                              <a:latin typeface="OpenDyslexicAlta" pitchFamily="2" charset="77"/>
                            </a:rPr>
                            <a:t>characteristics:</a:t>
                          </a:r>
                        </a:p>
                        <a:p>
                          <a:pPr algn="r"/>
                          <a:r>
                            <a:rPr lang="en-US" sz="2400" dirty="0">
                              <a:solidFill>
                                <a:srgbClr val="FF3860"/>
                              </a:solidFill>
                              <a:latin typeface="OpenDyslexicAlta" pitchFamily="2" charset="77"/>
                            </a:rPr>
                            <a:t>A digit or whole number that is placed above another number and vinculum.</a:t>
                          </a:r>
                        </a:p>
                      </a:txBody>
                      <a:tcPr>
                        <a:solidFill>
                          <a:schemeClr val="bg1"/>
                        </a:solidFill>
                      </a:tcPr>
                    </a:tc>
                    <a:extLst>
                      <a:ext uri="{0D108BD9-81ED-4DB2-BD59-A6C34878D82A}">
                        <a16:rowId xmlns="" xmlns:a16="http://schemas.microsoft.com/office/drawing/2014/main" val="3185596208"/>
                      </a:ext>
                    </a:extLst>
                  </a:tr>
                  <a:tr h="370840">
                    <a:tc>
                      <a:txBody>
                        <a:bodyPr/>
                        <a:lstStyle/>
                        <a:p>
                          <a:pPr algn="l"/>
                          <a:r>
                            <a:rPr lang="en-US" sz="2400" dirty="0">
                              <a:latin typeface="OpenDyslexicAlta" pitchFamily="2" charset="77"/>
                            </a:rPr>
                            <a:t>examples:</a:t>
                          </a:r>
                        </a:p>
                        <a:p>
                          <a:pPr algn="l"/>
                          <a14:m>
                            <m:oMath xmlns:m="http://schemas.openxmlformats.org/officeDocument/2006/math">
                              <m:f>
                                <m:fPr>
                                  <m:type m:val="skw"/>
                                  <m:ctrlPr>
                                    <a:rPr lang="en-US" sz="3600" i="1" smtClean="0">
                                      <a:solidFill>
                                        <a:srgbClr val="FF3860"/>
                                      </a:solidFill>
                                      <a:latin typeface="Cambria Math"/>
                                    </a:rPr>
                                  </m:ctrlPr>
                                </m:fPr>
                                <m:num>
                                  <m:r>
                                    <a:rPr lang="en-GB" sz="3600" b="1" i="1" smtClean="0">
                                      <a:solidFill>
                                        <a:srgbClr val="FF3860"/>
                                      </a:solidFill>
                                      <a:latin typeface="Cambria Math" panose="02040503050406030204" pitchFamily="18" charset="0"/>
                                    </a:rPr>
                                    <m:t>𝟏</m:t>
                                  </m:r>
                                </m:num>
                                <m:den>
                                  <m:r>
                                    <a:rPr lang="en-GB" sz="3600" b="0" i="1" smtClean="0">
                                      <a:solidFill>
                                        <a:srgbClr val="FF3860"/>
                                      </a:solidFill>
                                      <a:latin typeface="Cambria Math" panose="02040503050406030204" pitchFamily="18" charset="0"/>
                                    </a:rPr>
                                    <m:t>3</m:t>
                                  </m:r>
                                </m:den>
                              </m:f>
                            </m:oMath>
                          </a14:m>
                          <a:r>
                            <a:rPr lang="en-US" sz="3200" dirty="0">
                              <a:solidFill>
                                <a:srgbClr val="FF3860"/>
                              </a:solidFill>
                              <a:latin typeface="OpenDyslexicAlta" pitchFamily="2" charset="77"/>
                            </a:rPr>
                            <a:t>, </a:t>
                          </a:r>
                          <a14:m>
                            <m:oMath xmlns:m="http://schemas.openxmlformats.org/officeDocument/2006/math">
                              <m:f>
                                <m:fPr>
                                  <m:type m:val="skw"/>
                                  <m:ctrlPr>
                                    <a:rPr lang="en-US" sz="3200" i="1" smtClean="0">
                                      <a:solidFill>
                                        <a:srgbClr val="FF3860"/>
                                      </a:solidFill>
                                      <a:latin typeface="Cambria Math"/>
                                    </a:rPr>
                                  </m:ctrlPr>
                                </m:fPr>
                                <m:num>
                                  <m:r>
                                    <a:rPr lang="en-GB" sz="3200" b="1" i="1" smtClean="0">
                                      <a:solidFill>
                                        <a:srgbClr val="FF3860"/>
                                      </a:solidFill>
                                      <a:latin typeface="Cambria Math" panose="02040503050406030204" pitchFamily="18" charset="0"/>
                                    </a:rPr>
                                    <m:t>𝟐</m:t>
                                  </m:r>
                                </m:num>
                                <m:den>
                                  <m:r>
                                    <a:rPr lang="en-GB" sz="3200" b="0" i="1" smtClean="0">
                                      <a:solidFill>
                                        <a:srgbClr val="FF3860"/>
                                      </a:solidFill>
                                      <a:latin typeface="Cambria Math" panose="02040503050406030204" pitchFamily="18" charset="0"/>
                                    </a:rPr>
                                    <m:t>3</m:t>
                                  </m:r>
                                </m:den>
                              </m:f>
                            </m:oMath>
                          </a14:m>
                          <a:r>
                            <a:rPr lang="en-US" sz="3200" dirty="0">
                              <a:solidFill>
                                <a:srgbClr val="FF3860"/>
                              </a:solidFill>
                              <a:latin typeface="OpenDyslexicAlta" pitchFamily="2" charset="77"/>
                            </a:rPr>
                            <a:t>, </a:t>
                          </a:r>
                          <a14:m>
                            <m:oMath xmlns:m="http://schemas.openxmlformats.org/officeDocument/2006/math">
                              <m:f>
                                <m:fPr>
                                  <m:type m:val="skw"/>
                                  <m:ctrlPr>
                                    <a:rPr lang="en-US" sz="3200" i="1" smtClean="0">
                                      <a:solidFill>
                                        <a:srgbClr val="FF3860"/>
                                      </a:solidFill>
                                      <a:latin typeface="Cambria Math"/>
                                    </a:rPr>
                                  </m:ctrlPr>
                                </m:fPr>
                                <m:num>
                                  <m:r>
                                    <a:rPr lang="en-GB" sz="3200" b="1" i="1" smtClean="0">
                                      <a:solidFill>
                                        <a:srgbClr val="FF3860"/>
                                      </a:solidFill>
                                      <a:latin typeface="Cambria Math" panose="02040503050406030204" pitchFamily="18" charset="0"/>
                                    </a:rPr>
                                    <m:t>𝟏</m:t>
                                  </m:r>
                                </m:num>
                                <m:den>
                                  <m:r>
                                    <a:rPr lang="en-GB" sz="3200" b="0" i="1" smtClean="0">
                                      <a:solidFill>
                                        <a:srgbClr val="FF3860"/>
                                      </a:solidFill>
                                      <a:latin typeface="Cambria Math" panose="02040503050406030204" pitchFamily="18" charset="0"/>
                                    </a:rPr>
                                    <m:t>5</m:t>
                                  </m:r>
                                </m:den>
                              </m:f>
                            </m:oMath>
                          </a14:m>
                          <a:r>
                            <a:rPr lang="en-US" sz="3200" dirty="0">
                              <a:solidFill>
                                <a:srgbClr val="FF3860"/>
                              </a:solidFill>
                              <a:latin typeface="OpenDyslexicAlta" pitchFamily="2" charset="77"/>
                            </a:rPr>
                            <a:t>, </a:t>
                          </a:r>
                          <a14:m>
                            <m:oMath xmlns:m="http://schemas.openxmlformats.org/officeDocument/2006/math">
                              <m:f>
                                <m:fPr>
                                  <m:type m:val="skw"/>
                                  <m:ctrlPr>
                                    <a:rPr lang="en-US" sz="3200" i="1" smtClean="0">
                                      <a:solidFill>
                                        <a:srgbClr val="FF3860"/>
                                      </a:solidFill>
                                      <a:latin typeface="Cambria Math"/>
                                    </a:rPr>
                                  </m:ctrlPr>
                                </m:fPr>
                                <m:num>
                                  <m:r>
                                    <a:rPr lang="en-GB" sz="3200" b="1" i="1" smtClean="0">
                                      <a:solidFill>
                                        <a:srgbClr val="FF3860"/>
                                      </a:solidFill>
                                      <a:latin typeface="Cambria Math" panose="02040503050406030204" pitchFamily="18" charset="0"/>
                                    </a:rPr>
                                    <m:t>𝟑</m:t>
                                  </m:r>
                                </m:num>
                                <m:den>
                                  <m:r>
                                    <a:rPr lang="en-GB" sz="3200" b="0" i="1" smtClean="0">
                                      <a:solidFill>
                                        <a:srgbClr val="FF3860"/>
                                      </a:solidFill>
                                      <a:latin typeface="Cambria Math" panose="02040503050406030204" pitchFamily="18" charset="0"/>
                                    </a:rPr>
                                    <m:t>5</m:t>
                                  </m:r>
                                </m:den>
                              </m:f>
                            </m:oMath>
                          </a14:m>
                          <a:endParaRPr lang="en-US" sz="3200" dirty="0">
                            <a:solidFill>
                              <a:srgbClr val="FF3860"/>
                            </a:solidFill>
                            <a:latin typeface="OpenDyslexicAlta" pitchFamily="2" charset="77"/>
                          </a:endParaRPr>
                        </a:p>
                        <a:p>
                          <a:pPr algn="l"/>
                          <a:endParaRPr lang="en-US" sz="2400" dirty="0">
                            <a:solidFill>
                              <a:srgbClr val="FF3860"/>
                            </a:solidFill>
                            <a:latin typeface="OpenDyslexicAlta" pitchFamily="2" charset="77"/>
                          </a:endParaRPr>
                        </a:p>
                      </a:txBody>
                      <a:tcPr>
                        <a:solidFill>
                          <a:schemeClr val="bg1"/>
                        </a:solidFill>
                      </a:tcPr>
                    </a:tc>
                    <a:tc>
                      <a:txBody>
                        <a:bodyPr/>
                        <a:lstStyle/>
                        <a:p>
                          <a:pPr algn="r"/>
                          <a:r>
                            <a:rPr lang="en-US" sz="2400" dirty="0">
                              <a:latin typeface="OpenDyslexicAlta" pitchFamily="2" charset="77"/>
                            </a:rPr>
                            <a:t>non-examples:</a:t>
                          </a:r>
                        </a:p>
                        <a:p>
                          <a:pPr algn="r"/>
                          <a14:m>
                            <m:oMath xmlns:m="http://schemas.openxmlformats.org/officeDocument/2006/math">
                              <m:f>
                                <m:fPr>
                                  <m:type m:val="skw"/>
                                  <m:ctrlPr>
                                    <a:rPr lang="en-US" sz="3600" b="0" i="1" smtClean="0">
                                      <a:solidFill>
                                        <a:srgbClr val="FF3860"/>
                                      </a:solidFill>
                                      <a:latin typeface="Cambria Math"/>
                                    </a:rPr>
                                  </m:ctrlPr>
                                </m:fPr>
                                <m:num>
                                  <m:r>
                                    <a:rPr lang="en-GB" sz="3600" b="0" i="1" smtClean="0">
                                      <a:solidFill>
                                        <a:srgbClr val="FF3860"/>
                                      </a:solidFill>
                                      <a:latin typeface="Cambria Math" panose="02040503050406030204" pitchFamily="18" charset="0"/>
                                    </a:rPr>
                                    <m:t>1</m:t>
                                  </m:r>
                                </m:num>
                                <m:den>
                                  <m:r>
                                    <a:rPr lang="en-GB" sz="3600" b="1" i="1" smtClean="0">
                                      <a:solidFill>
                                        <a:srgbClr val="FF3860"/>
                                      </a:solidFill>
                                      <a:latin typeface="Cambria Math" panose="02040503050406030204" pitchFamily="18" charset="0"/>
                                    </a:rPr>
                                    <m:t>𝟑</m:t>
                                  </m:r>
                                </m:den>
                              </m:f>
                            </m:oMath>
                          </a14:m>
                          <a:r>
                            <a:rPr lang="en-US" sz="3200" b="0" dirty="0">
                              <a:solidFill>
                                <a:srgbClr val="FF3860"/>
                              </a:solidFill>
                              <a:latin typeface="OpenDyslexicAlta" pitchFamily="2" charset="77"/>
                            </a:rPr>
                            <a:t>, </a:t>
                          </a:r>
                          <a14:m>
                            <m:oMath xmlns:m="http://schemas.openxmlformats.org/officeDocument/2006/math">
                              <m:f>
                                <m:fPr>
                                  <m:type m:val="skw"/>
                                  <m:ctrlPr>
                                    <a:rPr lang="en-US" sz="3200" b="0" i="1" smtClean="0">
                                      <a:solidFill>
                                        <a:srgbClr val="FF3860"/>
                                      </a:solidFill>
                                      <a:latin typeface="Cambria Math"/>
                                    </a:rPr>
                                  </m:ctrlPr>
                                </m:fPr>
                                <m:num>
                                  <m:r>
                                    <a:rPr lang="en-GB" sz="3200" b="0" i="1" smtClean="0">
                                      <a:solidFill>
                                        <a:srgbClr val="FF3860"/>
                                      </a:solidFill>
                                      <a:latin typeface="Cambria Math" panose="02040503050406030204" pitchFamily="18" charset="0"/>
                                    </a:rPr>
                                    <m:t>2</m:t>
                                  </m:r>
                                </m:num>
                                <m:den>
                                  <m:r>
                                    <a:rPr lang="en-GB" sz="3200" b="1" i="1" smtClean="0">
                                      <a:solidFill>
                                        <a:srgbClr val="FF3860"/>
                                      </a:solidFill>
                                      <a:latin typeface="Cambria Math" panose="02040503050406030204" pitchFamily="18" charset="0"/>
                                    </a:rPr>
                                    <m:t>𝟓</m:t>
                                  </m:r>
                                </m:den>
                              </m:f>
                            </m:oMath>
                          </a14:m>
                          <a:r>
                            <a:rPr lang="en-US" sz="3200" b="0" dirty="0">
                              <a:solidFill>
                                <a:srgbClr val="FF3860"/>
                              </a:solidFill>
                              <a:latin typeface="OpenDyslexicAlta" pitchFamily="2" charset="77"/>
                            </a:rPr>
                            <a:t>, </a:t>
                          </a:r>
                          <a14:m>
                            <m:oMath xmlns:m="http://schemas.openxmlformats.org/officeDocument/2006/math">
                              <m:f>
                                <m:fPr>
                                  <m:type m:val="skw"/>
                                  <m:ctrlPr>
                                    <a:rPr lang="en-US" sz="3200" b="0" i="1" smtClean="0">
                                      <a:solidFill>
                                        <a:srgbClr val="FF3860"/>
                                      </a:solidFill>
                                      <a:latin typeface="Cambria Math"/>
                                    </a:rPr>
                                  </m:ctrlPr>
                                </m:fPr>
                                <m:num>
                                  <m:r>
                                    <a:rPr lang="en-GB" sz="3200" b="0" i="1" smtClean="0">
                                      <a:solidFill>
                                        <a:srgbClr val="FF3860"/>
                                      </a:solidFill>
                                      <a:latin typeface="Cambria Math" panose="02040503050406030204" pitchFamily="18" charset="0"/>
                                    </a:rPr>
                                    <m:t>1</m:t>
                                  </m:r>
                                </m:num>
                                <m:den>
                                  <m:r>
                                    <a:rPr lang="en-GB" sz="3200" b="1" i="1" smtClean="0">
                                      <a:solidFill>
                                        <a:srgbClr val="FF3860"/>
                                      </a:solidFill>
                                      <a:latin typeface="Cambria Math" panose="02040503050406030204" pitchFamily="18" charset="0"/>
                                    </a:rPr>
                                    <m:t>𝟒</m:t>
                                  </m:r>
                                </m:den>
                              </m:f>
                            </m:oMath>
                          </a14:m>
                          <a:r>
                            <a:rPr lang="en-US" sz="3200" b="0" dirty="0">
                              <a:solidFill>
                                <a:srgbClr val="FF3860"/>
                              </a:solidFill>
                              <a:latin typeface="OpenDyslexicAlta" pitchFamily="2" charset="77"/>
                            </a:rPr>
                            <a:t>, </a:t>
                          </a:r>
                          <a14:m>
                            <m:oMath xmlns:m="http://schemas.openxmlformats.org/officeDocument/2006/math">
                              <m:f>
                                <m:fPr>
                                  <m:type m:val="skw"/>
                                  <m:ctrlPr>
                                    <a:rPr lang="en-US" sz="3200" b="0" i="1" smtClean="0">
                                      <a:solidFill>
                                        <a:srgbClr val="FF3860"/>
                                      </a:solidFill>
                                      <a:latin typeface="Cambria Math"/>
                                    </a:rPr>
                                  </m:ctrlPr>
                                </m:fPr>
                                <m:num>
                                  <m:r>
                                    <a:rPr lang="en-GB" sz="3200" b="0" i="1" smtClean="0">
                                      <a:solidFill>
                                        <a:srgbClr val="FF3860"/>
                                      </a:solidFill>
                                      <a:latin typeface="Cambria Math" panose="02040503050406030204" pitchFamily="18" charset="0"/>
                                    </a:rPr>
                                    <m:t>3</m:t>
                                  </m:r>
                                </m:num>
                                <m:den>
                                  <m:r>
                                    <a:rPr lang="en-GB" sz="3200" b="1" i="1" smtClean="0">
                                      <a:solidFill>
                                        <a:srgbClr val="FF3860"/>
                                      </a:solidFill>
                                      <a:latin typeface="Cambria Math" panose="02040503050406030204" pitchFamily="18" charset="0"/>
                                    </a:rPr>
                                    <m:t>𝟕</m:t>
                                  </m:r>
                                </m:den>
                              </m:f>
                            </m:oMath>
                          </a14:m>
                          <a:endParaRPr lang="en-US" sz="3200" b="0" dirty="0">
                            <a:latin typeface="OpenDyslexicAlta" pitchFamily="2" charset="77"/>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3200" b="0" dirty="0">
                              <a:solidFill>
                                <a:srgbClr val="FF3860"/>
                              </a:solidFill>
                              <a:latin typeface="OpenDyslexicAlta" pitchFamily="2" charset="77"/>
                            </a:rPr>
                            <a:t>£3, 27 p, 35 kg</a:t>
                          </a:r>
                        </a:p>
                      </a:txBody>
                      <a:tcPr>
                        <a:solidFill>
                          <a:schemeClr val="bg1"/>
                        </a:solidFill>
                      </a:tcPr>
                    </a:tc>
                    <a:extLst>
                      <a:ext uri="{0D108BD9-81ED-4DB2-BD59-A6C34878D82A}">
                        <a16:rowId xmlns="" xmlns:a16="http://schemas.microsoft.com/office/drawing/2014/main" val="2334078105"/>
                      </a:ext>
                    </a:extLst>
                  </a:tr>
                </a:tbl>
              </a:graphicData>
            </a:graphic>
          </p:graphicFrame>
        </mc:Choice>
        <mc:Fallback xmlns="">
          <p:graphicFrame>
            <p:nvGraphicFramePr>
              <p:cNvPr id="5" name="Table 4">
                <a:extLst>
                  <a:ext uri="{FF2B5EF4-FFF2-40B4-BE49-F238E27FC236}">
                    <a16:creationId xmlns:a16="http://schemas.microsoft.com/office/drawing/2014/main" id="{057E2314-673F-A245-A166-3E0E003039AE}"/>
                  </a:ext>
                </a:extLst>
              </p:cNvPr>
              <p:cNvGraphicFramePr>
                <a:graphicFrameLocks noGrp="1"/>
              </p:cNvGraphicFramePr>
              <p:nvPr/>
            </p:nvGraphicFramePr>
            <p:xfrm>
              <a:off x="801688" y="2841184"/>
              <a:ext cx="10515600" cy="3045651"/>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404352276"/>
                        </a:ext>
                      </a:extLst>
                    </a:gridCol>
                    <a:gridCol w="5257800">
                      <a:extLst>
                        <a:ext uri="{9D8B030D-6E8A-4147-A177-3AD203B41FA5}">
                          <a16:colId xmlns:a16="http://schemas.microsoft.com/office/drawing/2014/main" val="3516330573"/>
                        </a:ext>
                      </a:extLst>
                    </a:gridCol>
                  </a:tblGrid>
                  <a:tr h="1554480">
                    <a:tc>
                      <a:txBody>
                        <a:bodyPr/>
                        <a:lstStyle/>
                        <a:p>
                          <a:pPr algn="l"/>
                          <a:r>
                            <a:rPr lang="en-US" sz="2400" dirty="0">
                              <a:latin typeface="OpenDyslexicAlta" pitchFamily="2" charset="77"/>
                            </a:rPr>
                            <a:t>definition: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3860"/>
                              </a:solidFill>
                              <a:latin typeface="OpenDyslexicAlta" pitchFamily="2" charset="77"/>
                            </a:rPr>
                            <a:t>The digit within a fraction that is above the vinculum (or fraction bar).</a:t>
                          </a:r>
                        </a:p>
                      </a:txBody>
                      <a:tcPr>
                        <a:solidFill>
                          <a:schemeClr val="bg1"/>
                        </a:solidFill>
                      </a:tcPr>
                    </a:tc>
                    <a:tc>
                      <a:txBody>
                        <a:bodyPr/>
                        <a:lstStyle/>
                        <a:p>
                          <a:pPr algn="r"/>
                          <a:r>
                            <a:rPr lang="en-US" sz="2400" dirty="0">
                              <a:latin typeface="OpenDyslexicAlta" pitchFamily="2" charset="77"/>
                            </a:rPr>
                            <a:t>characteristics:</a:t>
                          </a:r>
                        </a:p>
                        <a:p>
                          <a:pPr algn="r"/>
                          <a:r>
                            <a:rPr lang="en-US" sz="2400" dirty="0">
                              <a:solidFill>
                                <a:srgbClr val="FF3860"/>
                              </a:solidFill>
                              <a:latin typeface="OpenDyslexicAlta" pitchFamily="2" charset="77"/>
                            </a:rPr>
                            <a:t>A digit or whole number that is placed above another number and vinculum.</a:t>
                          </a:r>
                        </a:p>
                      </a:txBody>
                      <a:tcPr>
                        <a:solidFill>
                          <a:schemeClr val="bg1"/>
                        </a:solidFill>
                      </a:tcPr>
                    </a:tc>
                    <a:extLst>
                      <a:ext uri="{0D108BD9-81ED-4DB2-BD59-A6C34878D82A}">
                        <a16:rowId xmlns:a16="http://schemas.microsoft.com/office/drawing/2014/main" val="3185596208"/>
                      </a:ext>
                    </a:extLst>
                  </a:tr>
                  <a:tr h="1491171">
                    <a:tc>
                      <a:txBody>
                        <a:bodyPr/>
                        <a:lstStyle/>
                        <a:p>
                          <a:endParaRPr lang="en-US"/>
                        </a:p>
                      </a:txBody>
                      <a:tcPr>
                        <a:blipFill>
                          <a:blip r:embed="rId3"/>
                          <a:stretch>
                            <a:fillRect l="-241" t="-107627" r="-99759" b="-59322"/>
                          </a:stretch>
                        </a:blipFill>
                      </a:tcPr>
                    </a:tc>
                    <a:tc>
                      <a:txBody>
                        <a:bodyPr/>
                        <a:lstStyle/>
                        <a:p>
                          <a:endParaRPr lang="en-US"/>
                        </a:p>
                      </a:txBody>
                      <a:tcPr>
                        <a:blipFill>
                          <a:blip r:embed="rId3"/>
                          <a:stretch>
                            <a:fillRect l="-100483" t="-107627" b="-59322"/>
                          </a:stretch>
                        </a:blipFill>
                      </a:tcPr>
                    </a:tc>
                    <a:extLst>
                      <a:ext uri="{0D108BD9-81ED-4DB2-BD59-A6C34878D82A}">
                        <a16:rowId xmlns:a16="http://schemas.microsoft.com/office/drawing/2014/main" val="2334078105"/>
                      </a:ext>
                    </a:extLst>
                  </a:tr>
                </a:tbl>
              </a:graphicData>
            </a:graphic>
          </p:graphicFrame>
        </mc:Fallback>
      </mc:AlternateContent>
      <p:sp>
        <p:nvSpPr>
          <p:cNvPr id="4" name="Rounded Rectangle 3">
            <a:extLst>
              <a:ext uri="{FF2B5EF4-FFF2-40B4-BE49-F238E27FC236}">
                <a16:creationId xmlns="" xmlns:a16="http://schemas.microsoft.com/office/drawing/2014/main" id="{0831C90C-61B6-CA4A-9643-DDA2F44C54F6}"/>
              </a:ext>
            </a:extLst>
          </p:cNvPr>
          <p:cNvSpPr/>
          <p:nvPr/>
        </p:nvSpPr>
        <p:spPr>
          <a:xfrm>
            <a:off x="4578993" y="4304224"/>
            <a:ext cx="2940034"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numerator</a:t>
            </a:r>
          </a:p>
        </p:txBody>
      </p:sp>
    </p:spTree>
    <p:extLst>
      <p:ext uri="{BB962C8B-B14F-4D97-AF65-F5344CB8AC3E}">
        <p14:creationId xmlns:p14="http://schemas.microsoft.com/office/powerpoint/2010/main" val="1163601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fraction is a unit fraction?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429288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1</m:t>
                          </m:r>
                        </m:num>
                        <m:den>
                          <m:r>
                            <a:rPr lang="en-GB" sz="4400" b="0" i="1" smtClean="0">
                              <a:solidFill>
                                <a:schemeClr val="tx1"/>
                              </a:solidFill>
                              <a:latin typeface="Cambria Math" panose="02040503050406030204" pitchFamily="18" charset="0"/>
                            </a:rPr>
                            <m:t>5</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429288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 xmlns:a16="http://schemas.microsoft.com/office/drawing/2014/main" id="{E195EE3C-C0A6-574F-AF85-1EB70272007B}"/>
                  </a:ext>
                </a:extLst>
              </p:cNvPr>
              <p:cNvSpPr/>
              <p:nvPr/>
            </p:nvSpPr>
            <p:spPr>
              <a:xfrm>
                <a:off x="638076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3</m:t>
                          </m:r>
                        </m:num>
                        <m:den>
                          <m:r>
                            <a:rPr lang="en-GB" sz="4400" b="0" i="1" smtClean="0">
                              <a:solidFill>
                                <a:schemeClr val="tx1"/>
                              </a:solidFill>
                              <a:latin typeface="Cambria Math" panose="02040503050406030204" pitchFamily="18" charset="0"/>
                            </a:rPr>
                            <m:t>5</m:t>
                          </m:r>
                        </m:den>
                      </m:f>
                    </m:oMath>
                  </m:oMathPara>
                </a14:m>
                <a:endParaRPr lang="en-US" sz="4400" dirty="0">
                  <a:solidFill>
                    <a:schemeClr val="tx1"/>
                  </a:solidFill>
                  <a:latin typeface="OpenDyslexicAlta" pitchFamily="2" charset="77"/>
                </a:endParaRPr>
              </a:p>
            </p:txBody>
          </p:sp>
        </mc:Choice>
        <mc:Fallback xmlns="">
          <p:sp>
            <p:nvSpPr>
              <p:cNvPr id="5" name="Rounded Rectangle 4">
                <a:extLst>
                  <a:ext uri="{FF2B5EF4-FFF2-40B4-BE49-F238E27FC236}">
                    <a16:creationId xmlns:a16="http://schemas.microsoft.com/office/drawing/2014/main" id="{E195EE3C-C0A6-574F-AF85-1EB70272007B}"/>
                  </a:ext>
                </a:extLst>
              </p:cNvPr>
              <p:cNvSpPr>
                <a:spLocks noRot="1" noChangeAspect="1" noMove="1" noResize="1" noEditPoints="1" noAdjustHandles="1" noChangeArrowheads="1" noChangeShapeType="1" noTextEdit="1"/>
              </p:cNvSpPr>
              <p:nvPr/>
            </p:nvSpPr>
            <p:spPr>
              <a:xfrm>
                <a:off x="6380768" y="3204022"/>
                <a:ext cx="1228784" cy="1594544"/>
              </a:xfrm>
              <a:prstGeom prst="roundRect">
                <a:avLst/>
              </a:prstGeom>
              <a:blipFill>
                <a:blip r:embed="rId4"/>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59174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fraction is a unit fraction?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429288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rgbClr val="FF3860"/>
                              </a:solidFill>
                              <a:latin typeface="Cambria Math"/>
                            </a:rPr>
                          </m:ctrlPr>
                        </m:fPr>
                        <m:num>
                          <m:r>
                            <a:rPr lang="en-GB" sz="4400" b="0" i="1" smtClean="0">
                              <a:solidFill>
                                <a:srgbClr val="FF3860"/>
                              </a:solidFill>
                              <a:latin typeface="Cambria Math" panose="02040503050406030204" pitchFamily="18" charset="0"/>
                            </a:rPr>
                            <m:t>1</m:t>
                          </m:r>
                        </m:num>
                        <m:den>
                          <m:r>
                            <a:rPr lang="en-GB" sz="4400" b="0" i="1" smtClean="0">
                              <a:solidFill>
                                <a:srgbClr val="FF3860"/>
                              </a:solidFill>
                              <a:latin typeface="Cambria Math" panose="02040503050406030204" pitchFamily="18" charset="0"/>
                            </a:rPr>
                            <m:t>5</m:t>
                          </m:r>
                        </m:den>
                      </m:f>
                    </m:oMath>
                  </m:oMathPara>
                </a14:m>
                <a:endParaRPr lang="en-US" sz="4400" dirty="0">
                  <a:solidFill>
                    <a:srgbClr val="FF3860"/>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429288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 xmlns:a16="http://schemas.microsoft.com/office/drawing/2014/main" id="{E195EE3C-C0A6-574F-AF85-1EB70272007B}"/>
                  </a:ext>
                </a:extLst>
              </p:cNvPr>
              <p:cNvSpPr/>
              <p:nvPr/>
            </p:nvSpPr>
            <p:spPr>
              <a:xfrm>
                <a:off x="638076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3</m:t>
                          </m:r>
                        </m:num>
                        <m:den>
                          <m:r>
                            <a:rPr lang="en-GB" sz="4400" b="0" i="1" smtClean="0">
                              <a:solidFill>
                                <a:schemeClr val="tx1"/>
                              </a:solidFill>
                              <a:latin typeface="Cambria Math" panose="02040503050406030204" pitchFamily="18" charset="0"/>
                            </a:rPr>
                            <m:t>5</m:t>
                          </m:r>
                        </m:den>
                      </m:f>
                    </m:oMath>
                  </m:oMathPara>
                </a14:m>
                <a:endParaRPr lang="en-US" sz="4400" dirty="0">
                  <a:solidFill>
                    <a:schemeClr val="tx1"/>
                  </a:solidFill>
                  <a:latin typeface="OpenDyslexicAlta" pitchFamily="2" charset="77"/>
                </a:endParaRPr>
              </a:p>
            </p:txBody>
          </p:sp>
        </mc:Choice>
        <mc:Fallback xmlns="">
          <p:sp>
            <p:nvSpPr>
              <p:cNvPr id="5" name="Rounded Rectangle 4">
                <a:extLst>
                  <a:ext uri="{FF2B5EF4-FFF2-40B4-BE49-F238E27FC236}">
                    <a16:creationId xmlns:a16="http://schemas.microsoft.com/office/drawing/2014/main" id="{E195EE3C-C0A6-574F-AF85-1EB70272007B}"/>
                  </a:ext>
                </a:extLst>
              </p:cNvPr>
              <p:cNvSpPr>
                <a:spLocks noRot="1" noChangeAspect="1" noMove="1" noResize="1" noEditPoints="1" noAdjustHandles="1" noChangeArrowheads="1" noChangeShapeType="1" noTextEdit="1"/>
              </p:cNvSpPr>
              <p:nvPr/>
            </p:nvSpPr>
            <p:spPr>
              <a:xfrm>
                <a:off x="6380768" y="3204022"/>
                <a:ext cx="1228784" cy="1594544"/>
              </a:xfrm>
              <a:prstGeom prst="roundRect">
                <a:avLst/>
              </a:prstGeom>
              <a:blipFill>
                <a:blip r:embed="rId4"/>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627643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fraction is a unit fraction?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429288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1</m:t>
                          </m:r>
                        </m:num>
                        <m:den>
                          <m:r>
                            <a:rPr lang="en-GB" sz="4400" b="0" i="1" smtClean="0">
                              <a:solidFill>
                                <a:schemeClr val="tx1"/>
                              </a:solidFill>
                              <a:latin typeface="Cambria Math" panose="02040503050406030204" pitchFamily="18" charset="0"/>
                            </a:rPr>
                            <m:t>2</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429288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 xmlns:a16="http://schemas.microsoft.com/office/drawing/2014/main" id="{E195EE3C-C0A6-574F-AF85-1EB70272007B}"/>
                  </a:ext>
                </a:extLst>
              </p:cNvPr>
              <p:cNvSpPr/>
              <p:nvPr/>
            </p:nvSpPr>
            <p:spPr>
              <a:xfrm>
                <a:off x="638076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2</m:t>
                          </m:r>
                        </m:num>
                        <m:den>
                          <m:r>
                            <a:rPr lang="en-GB" sz="4400" b="0" i="1" smtClean="0">
                              <a:solidFill>
                                <a:schemeClr val="tx1"/>
                              </a:solidFill>
                              <a:latin typeface="Cambria Math" panose="02040503050406030204" pitchFamily="18" charset="0"/>
                            </a:rPr>
                            <m:t>3</m:t>
                          </m:r>
                        </m:den>
                      </m:f>
                    </m:oMath>
                  </m:oMathPara>
                </a14:m>
                <a:endParaRPr lang="en-US" sz="4400" dirty="0">
                  <a:solidFill>
                    <a:schemeClr val="tx1"/>
                  </a:solidFill>
                  <a:latin typeface="OpenDyslexicAlta" pitchFamily="2" charset="77"/>
                </a:endParaRPr>
              </a:p>
            </p:txBody>
          </p:sp>
        </mc:Choice>
        <mc:Fallback xmlns="">
          <p:sp>
            <p:nvSpPr>
              <p:cNvPr id="5" name="Rounded Rectangle 4">
                <a:extLst>
                  <a:ext uri="{FF2B5EF4-FFF2-40B4-BE49-F238E27FC236}">
                    <a16:creationId xmlns:a16="http://schemas.microsoft.com/office/drawing/2014/main" id="{E195EE3C-C0A6-574F-AF85-1EB70272007B}"/>
                  </a:ext>
                </a:extLst>
              </p:cNvPr>
              <p:cNvSpPr>
                <a:spLocks noRot="1" noChangeAspect="1" noMove="1" noResize="1" noEditPoints="1" noAdjustHandles="1" noChangeArrowheads="1" noChangeShapeType="1" noTextEdit="1"/>
              </p:cNvSpPr>
              <p:nvPr/>
            </p:nvSpPr>
            <p:spPr>
              <a:xfrm>
                <a:off x="6380768" y="3204022"/>
                <a:ext cx="1228784" cy="1594544"/>
              </a:xfrm>
              <a:prstGeom prst="roundRect">
                <a:avLst/>
              </a:prstGeom>
              <a:blipFill>
                <a:blip r:embed="rId4"/>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60824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ectangle 4">
            <a:extLst>
              <a:ext uri="{FF2B5EF4-FFF2-40B4-BE49-F238E27FC236}">
                <a16:creationId xmlns="" xmlns:a16="http://schemas.microsoft.com/office/drawing/2014/main" id="{FCF22856-00C5-E444-83A8-95E7C479325A}"/>
              </a:ext>
            </a:extLst>
          </p:cNvPr>
          <p:cNvSpPr/>
          <p:nvPr/>
        </p:nvSpPr>
        <p:spPr>
          <a:xfrm>
            <a:off x="3797844" y="2935288"/>
            <a:ext cx="900000" cy="900000"/>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5B278298-062D-4144-8370-A0961DB3DF4E}"/>
              </a:ext>
            </a:extLst>
          </p:cNvPr>
          <p:cNvSpPr/>
          <p:nvPr/>
        </p:nvSpPr>
        <p:spPr>
          <a:xfrm>
            <a:off x="4864644" y="2935288"/>
            <a:ext cx="900000" cy="900000"/>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7762DEEA-69B9-C74B-9B05-8C59F3A74C72}"/>
              </a:ext>
            </a:extLst>
          </p:cNvPr>
          <p:cNvSpPr/>
          <p:nvPr/>
        </p:nvSpPr>
        <p:spPr>
          <a:xfrm>
            <a:off x="4414644" y="4109725"/>
            <a:ext cx="900000" cy="900000"/>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7ADA4059-BCFC-F145-856D-B68D38896FBF}"/>
              </a:ext>
            </a:extLst>
          </p:cNvPr>
          <p:cNvSpPr/>
          <p:nvPr/>
        </p:nvSpPr>
        <p:spPr>
          <a:xfrm>
            <a:off x="5481444" y="4109725"/>
            <a:ext cx="900000" cy="900000"/>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D194D9FB-D51F-1D45-ADF5-C1EE8115073B}"/>
              </a:ext>
            </a:extLst>
          </p:cNvPr>
          <p:cNvSpPr/>
          <p:nvPr/>
        </p:nvSpPr>
        <p:spPr>
          <a:xfrm>
            <a:off x="5931444" y="2942488"/>
            <a:ext cx="900000" cy="900000"/>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717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fraction is a unit fraction?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429288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rgbClr val="FF3860"/>
                              </a:solidFill>
                              <a:latin typeface="Cambria Math"/>
                            </a:rPr>
                          </m:ctrlPr>
                        </m:fPr>
                        <m:num>
                          <m:r>
                            <a:rPr lang="en-GB" sz="4400" b="0" i="1" smtClean="0">
                              <a:solidFill>
                                <a:srgbClr val="FF3860"/>
                              </a:solidFill>
                              <a:latin typeface="Cambria Math" panose="02040503050406030204" pitchFamily="18" charset="0"/>
                            </a:rPr>
                            <m:t>1</m:t>
                          </m:r>
                        </m:num>
                        <m:den>
                          <m:r>
                            <a:rPr lang="en-GB" sz="4400" b="0" i="1" smtClean="0">
                              <a:solidFill>
                                <a:srgbClr val="FF3860"/>
                              </a:solidFill>
                              <a:latin typeface="Cambria Math" panose="02040503050406030204" pitchFamily="18" charset="0"/>
                            </a:rPr>
                            <m:t>2</m:t>
                          </m:r>
                        </m:den>
                      </m:f>
                    </m:oMath>
                  </m:oMathPara>
                </a14:m>
                <a:endParaRPr lang="en-US" sz="4400" dirty="0">
                  <a:solidFill>
                    <a:srgbClr val="FF3860"/>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429288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 xmlns:a16="http://schemas.microsoft.com/office/drawing/2014/main" id="{E195EE3C-C0A6-574F-AF85-1EB70272007B}"/>
                  </a:ext>
                </a:extLst>
              </p:cNvPr>
              <p:cNvSpPr/>
              <p:nvPr/>
            </p:nvSpPr>
            <p:spPr>
              <a:xfrm>
                <a:off x="638076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2</m:t>
                          </m:r>
                        </m:num>
                        <m:den>
                          <m:r>
                            <a:rPr lang="en-GB" sz="4400" b="0" i="1" smtClean="0">
                              <a:solidFill>
                                <a:schemeClr val="tx1"/>
                              </a:solidFill>
                              <a:latin typeface="Cambria Math" panose="02040503050406030204" pitchFamily="18" charset="0"/>
                            </a:rPr>
                            <m:t>3</m:t>
                          </m:r>
                        </m:den>
                      </m:f>
                    </m:oMath>
                  </m:oMathPara>
                </a14:m>
                <a:endParaRPr lang="en-US" sz="4400" dirty="0">
                  <a:solidFill>
                    <a:schemeClr val="tx1"/>
                  </a:solidFill>
                  <a:latin typeface="OpenDyslexicAlta" pitchFamily="2" charset="77"/>
                </a:endParaRPr>
              </a:p>
            </p:txBody>
          </p:sp>
        </mc:Choice>
        <mc:Fallback xmlns="">
          <p:sp>
            <p:nvSpPr>
              <p:cNvPr id="5" name="Rounded Rectangle 4">
                <a:extLst>
                  <a:ext uri="{FF2B5EF4-FFF2-40B4-BE49-F238E27FC236}">
                    <a16:creationId xmlns:a16="http://schemas.microsoft.com/office/drawing/2014/main" id="{E195EE3C-C0A6-574F-AF85-1EB70272007B}"/>
                  </a:ext>
                </a:extLst>
              </p:cNvPr>
              <p:cNvSpPr>
                <a:spLocks noRot="1" noChangeAspect="1" noMove="1" noResize="1" noEditPoints="1" noAdjustHandles="1" noChangeArrowheads="1" noChangeShapeType="1" noTextEdit="1"/>
              </p:cNvSpPr>
              <p:nvPr/>
            </p:nvSpPr>
            <p:spPr>
              <a:xfrm>
                <a:off x="6380768" y="3204022"/>
                <a:ext cx="1228784" cy="1594544"/>
              </a:xfrm>
              <a:prstGeom prst="roundRect">
                <a:avLst/>
              </a:prstGeom>
              <a:blipFill>
                <a:blip r:embed="rId4"/>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855249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fraction is a unit fraction?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429288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3</m:t>
                          </m:r>
                        </m:num>
                        <m:den>
                          <m:r>
                            <a:rPr lang="en-GB" sz="4400" b="0" i="1" smtClean="0">
                              <a:solidFill>
                                <a:schemeClr val="tx1"/>
                              </a:solidFill>
                              <a:latin typeface="Cambria Math" panose="02040503050406030204" pitchFamily="18" charset="0"/>
                            </a:rPr>
                            <m:t>5</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429288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 xmlns:a16="http://schemas.microsoft.com/office/drawing/2014/main" id="{E195EE3C-C0A6-574F-AF85-1EB70272007B}"/>
                  </a:ext>
                </a:extLst>
              </p:cNvPr>
              <p:cNvSpPr/>
              <p:nvPr/>
            </p:nvSpPr>
            <p:spPr>
              <a:xfrm>
                <a:off x="638076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1</m:t>
                          </m:r>
                        </m:num>
                        <m:den>
                          <m:r>
                            <a:rPr lang="en-GB" sz="4400" b="0" i="1" smtClean="0">
                              <a:solidFill>
                                <a:schemeClr val="tx1"/>
                              </a:solidFill>
                              <a:latin typeface="Cambria Math" panose="02040503050406030204" pitchFamily="18" charset="0"/>
                            </a:rPr>
                            <m:t>4</m:t>
                          </m:r>
                        </m:den>
                      </m:f>
                    </m:oMath>
                  </m:oMathPara>
                </a14:m>
                <a:endParaRPr lang="en-US" sz="4400" dirty="0">
                  <a:solidFill>
                    <a:schemeClr val="tx1"/>
                  </a:solidFill>
                  <a:latin typeface="OpenDyslexicAlta" pitchFamily="2" charset="77"/>
                </a:endParaRPr>
              </a:p>
            </p:txBody>
          </p:sp>
        </mc:Choice>
        <mc:Fallback xmlns="">
          <p:sp>
            <p:nvSpPr>
              <p:cNvPr id="5" name="Rounded Rectangle 4">
                <a:extLst>
                  <a:ext uri="{FF2B5EF4-FFF2-40B4-BE49-F238E27FC236}">
                    <a16:creationId xmlns:a16="http://schemas.microsoft.com/office/drawing/2014/main" id="{E195EE3C-C0A6-574F-AF85-1EB70272007B}"/>
                  </a:ext>
                </a:extLst>
              </p:cNvPr>
              <p:cNvSpPr>
                <a:spLocks noRot="1" noChangeAspect="1" noMove="1" noResize="1" noEditPoints="1" noAdjustHandles="1" noChangeArrowheads="1" noChangeShapeType="1" noTextEdit="1"/>
              </p:cNvSpPr>
              <p:nvPr/>
            </p:nvSpPr>
            <p:spPr>
              <a:xfrm>
                <a:off x="6380768" y="3204022"/>
                <a:ext cx="1228784" cy="1594544"/>
              </a:xfrm>
              <a:prstGeom prst="roundRect">
                <a:avLst/>
              </a:prstGeom>
              <a:blipFill>
                <a:blip r:embed="rId4"/>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8259185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fraction is a unit fraction?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429288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3</m:t>
                          </m:r>
                        </m:num>
                        <m:den>
                          <m:r>
                            <a:rPr lang="en-GB" sz="4400" b="0" i="1" smtClean="0">
                              <a:solidFill>
                                <a:schemeClr val="tx1"/>
                              </a:solidFill>
                              <a:latin typeface="Cambria Math" panose="02040503050406030204" pitchFamily="18" charset="0"/>
                            </a:rPr>
                            <m:t>5</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429288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 xmlns:a16="http://schemas.microsoft.com/office/drawing/2014/main" id="{E195EE3C-C0A6-574F-AF85-1EB70272007B}"/>
                  </a:ext>
                </a:extLst>
              </p:cNvPr>
              <p:cNvSpPr/>
              <p:nvPr/>
            </p:nvSpPr>
            <p:spPr>
              <a:xfrm>
                <a:off x="638076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rgbClr val="FF3860"/>
                              </a:solidFill>
                              <a:latin typeface="Cambria Math"/>
                            </a:rPr>
                          </m:ctrlPr>
                        </m:fPr>
                        <m:num>
                          <m:r>
                            <a:rPr lang="en-GB" sz="4400" b="0" i="1" smtClean="0">
                              <a:solidFill>
                                <a:srgbClr val="FF3860"/>
                              </a:solidFill>
                              <a:latin typeface="Cambria Math" panose="02040503050406030204" pitchFamily="18" charset="0"/>
                            </a:rPr>
                            <m:t>1</m:t>
                          </m:r>
                        </m:num>
                        <m:den>
                          <m:r>
                            <a:rPr lang="en-GB" sz="4400" b="0" i="1" smtClean="0">
                              <a:solidFill>
                                <a:srgbClr val="FF3860"/>
                              </a:solidFill>
                              <a:latin typeface="Cambria Math" panose="02040503050406030204" pitchFamily="18" charset="0"/>
                            </a:rPr>
                            <m:t>4</m:t>
                          </m:r>
                        </m:den>
                      </m:f>
                    </m:oMath>
                  </m:oMathPara>
                </a14:m>
                <a:endParaRPr lang="en-US" sz="4400" dirty="0">
                  <a:solidFill>
                    <a:srgbClr val="FF3860"/>
                  </a:solidFill>
                  <a:latin typeface="OpenDyslexicAlta" pitchFamily="2" charset="77"/>
                </a:endParaRPr>
              </a:p>
            </p:txBody>
          </p:sp>
        </mc:Choice>
        <mc:Fallback xmlns="">
          <p:sp>
            <p:nvSpPr>
              <p:cNvPr id="5" name="Rounded Rectangle 4">
                <a:extLst>
                  <a:ext uri="{FF2B5EF4-FFF2-40B4-BE49-F238E27FC236}">
                    <a16:creationId xmlns:a16="http://schemas.microsoft.com/office/drawing/2014/main" id="{E195EE3C-C0A6-574F-AF85-1EB70272007B}"/>
                  </a:ext>
                </a:extLst>
              </p:cNvPr>
              <p:cNvSpPr>
                <a:spLocks noRot="1" noChangeAspect="1" noMove="1" noResize="1" noEditPoints="1" noAdjustHandles="1" noChangeArrowheads="1" noChangeShapeType="1" noTextEdit="1"/>
              </p:cNvSpPr>
              <p:nvPr/>
            </p:nvSpPr>
            <p:spPr>
              <a:xfrm>
                <a:off x="6380768" y="3204022"/>
                <a:ext cx="1228784" cy="1594544"/>
              </a:xfrm>
              <a:prstGeom prst="roundRect">
                <a:avLst/>
              </a:prstGeom>
              <a:blipFill>
                <a:blip r:embed="rId4"/>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713980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fraction is a unit fraction?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429288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1</m:t>
                          </m:r>
                        </m:num>
                        <m:den>
                          <m:r>
                            <a:rPr lang="en-GB" sz="4400" b="0" i="1" smtClean="0">
                              <a:solidFill>
                                <a:schemeClr val="tx1"/>
                              </a:solidFill>
                              <a:latin typeface="Cambria Math" panose="02040503050406030204" pitchFamily="18" charset="0"/>
                            </a:rPr>
                            <m:t>10</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429288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 xmlns:a16="http://schemas.microsoft.com/office/drawing/2014/main" id="{E195EE3C-C0A6-574F-AF85-1EB70272007B}"/>
                  </a:ext>
                </a:extLst>
              </p:cNvPr>
              <p:cNvSpPr/>
              <p:nvPr/>
            </p:nvSpPr>
            <p:spPr>
              <a:xfrm>
                <a:off x="638076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3</m:t>
                          </m:r>
                        </m:num>
                        <m:den>
                          <m:r>
                            <a:rPr lang="en-GB" sz="4400" b="0" i="1" smtClean="0">
                              <a:solidFill>
                                <a:schemeClr val="tx1"/>
                              </a:solidFill>
                              <a:latin typeface="Cambria Math" panose="02040503050406030204" pitchFamily="18" charset="0"/>
                            </a:rPr>
                            <m:t>4</m:t>
                          </m:r>
                        </m:den>
                      </m:f>
                    </m:oMath>
                  </m:oMathPara>
                </a14:m>
                <a:endParaRPr lang="en-US" sz="4400" dirty="0">
                  <a:solidFill>
                    <a:schemeClr val="tx1"/>
                  </a:solidFill>
                  <a:latin typeface="OpenDyslexicAlta" pitchFamily="2" charset="77"/>
                </a:endParaRPr>
              </a:p>
            </p:txBody>
          </p:sp>
        </mc:Choice>
        <mc:Fallback xmlns="">
          <p:sp>
            <p:nvSpPr>
              <p:cNvPr id="5" name="Rounded Rectangle 4">
                <a:extLst>
                  <a:ext uri="{FF2B5EF4-FFF2-40B4-BE49-F238E27FC236}">
                    <a16:creationId xmlns:a16="http://schemas.microsoft.com/office/drawing/2014/main" id="{E195EE3C-C0A6-574F-AF85-1EB70272007B}"/>
                  </a:ext>
                </a:extLst>
              </p:cNvPr>
              <p:cNvSpPr>
                <a:spLocks noRot="1" noChangeAspect="1" noMove="1" noResize="1" noEditPoints="1" noAdjustHandles="1" noChangeArrowheads="1" noChangeShapeType="1" noTextEdit="1"/>
              </p:cNvSpPr>
              <p:nvPr/>
            </p:nvSpPr>
            <p:spPr>
              <a:xfrm>
                <a:off x="6380768" y="3204022"/>
                <a:ext cx="1228784" cy="1594544"/>
              </a:xfrm>
              <a:prstGeom prst="roundRect">
                <a:avLst/>
              </a:prstGeom>
              <a:blipFill>
                <a:blip r:embed="rId4"/>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860024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fraction is a unit fraction?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429288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rgbClr val="FF3860"/>
                              </a:solidFill>
                              <a:latin typeface="Cambria Math"/>
                            </a:rPr>
                          </m:ctrlPr>
                        </m:fPr>
                        <m:num>
                          <m:r>
                            <a:rPr lang="en-GB" sz="4400" b="0" i="1" smtClean="0">
                              <a:solidFill>
                                <a:srgbClr val="FF3860"/>
                              </a:solidFill>
                              <a:latin typeface="Cambria Math" panose="02040503050406030204" pitchFamily="18" charset="0"/>
                            </a:rPr>
                            <m:t>1</m:t>
                          </m:r>
                        </m:num>
                        <m:den>
                          <m:r>
                            <a:rPr lang="en-GB" sz="4400" b="0" i="1" smtClean="0">
                              <a:solidFill>
                                <a:srgbClr val="FF3860"/>
                              </a:solidFill>
                              <a:latin typeface="Cambria Math" panose="02040503050406030204" pitchFamily="18" charset="0"/>
                            </a:rPr>
                            <m:t>10</m:t>
                          </m:r>
                        </m:den>
                      </m:f>
                    </m:oMath>
                  </m:oMathPara>
                </a14:m>
                <a:endParaRPr lang="en-US" sz="4400" dirty="0">
                  <a:solidFill>
                    <a:srgbClr val="FF3860"/>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429288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 xmlns:a16="http://schemas.microsoft.com/office/drawing/2014/main" id="{E195EE3C-C0A6-574F-AF85-1EB70272007B}"/>
                  </a:ext>
                </a:extLst>
              </p:cNvPr>
              <p:cNvSpPr/>
              <p:nvPr/>
            </p:nvSpPr>
            <p:spPr>
              <a:xfrm>
                <a:off x="638076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3</m:t>
                          </m:r>
                        </m:num>
                        <m:den>
                          <m:r>
                            <a:rPr lang="en-GB" sz="4400" b="0" i="1" smtClean="0">
                              <a:solidFill>
                                <a:schemeClr val="tx1"/>
                              </a:solidFill>
                              <a:latin typeface="Cambria Math" panose="02040503050406030204" pitchFamily="18" charset="0"/>
                            </a:rPr>
                            <m:t>4</m:t>
                          </m:r>
                        </m:den>
                      </m:f>
                    </m:oMath>
                  </m:oMathPara>
                </a14:m>
                <a:endParaRPr lang="en-US" sz="4400" dirty="0">
                  <a:solidFill>
                    <a:schemeClr val="tx1"/>
                  </a:solidFill>
                  <a:latin typeface="OpenDyslexicAlta" pitchFamily="2" charset="77"/>
                </a:endParaRPr>
              </a:p>
            </p:txBody>
          </p:sp>
        </mc:Choice>
        <mc:Fallback xmlns="">
          <p:sp>
            <p:nvSpPr>
              <p:cNvPr id="5" name="Rounded Rectangle 4">
                <a:extLst>
                  <a:ext uri="{FF2B5EF4-FFF2-40B4-BE49-F238E27FC236}">
                    <a16:creationId xmlns:a16="http://schemas.microsoft.com/office/drawing/2014/main" id="{E195EE3C-C0A6-574F-AF85-1EB70272007B}"/>
                  </a:ext>
                </a:extLst>
              </p:cNvPr>
              <p:cNvSpPr>
                <a:spLocks noRot="1" noChangeAspect="1" noMove="1" noResize="1" noEditPoints="1" noAdjustHandles="1" noChangeArrowheads="1" noChangeShapeType="1" noTextEdit="1"/>
              </p:cNvSpPr>
              <p:nvPr/>
            </p:nvSpPr>
            <p:spPr>
              <a:xfrm>
                <a:off x="6380768" y="3204022"/>
                <a:ext cx="1228784" cy="1594544"/>
              </a:xfrm>
              <a:prstGeom prst="roundRect">
                <a:avLst/>
              </a:prstGeom>
              <a:blipFill>
                <a:blip r:embed="rId4"/>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599037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fraction is a unit fraction?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429288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2</m:t>
                          </m:r>
                        </m:num>
                        <m:den>
                          <m:r>
                            <a:rPr lang="en-GB" sz="4400" b="0" i="1" smtClean="0">
                              <a:solidFill>
                                <a:schemeClr val="tx1"/>
                              </a:solidFill>
                              <a:latin typeface="Cambria Math" panose="02040503050406030204" pitchFamily="18" charset="0"/>
                            </a:rPr>
                            <m:t>7</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429288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 xmlns:a16="http://schemas.microsoft.com/office/drawing/2014/main" id="{E195EE3C-C0A6-574F-AF85-1EB70272007B}"/>
                  </a:ext>
                </a:extLst>
              </p:cNvPr>
              <p:cNvSpPr/>
              <p:nvPr/>
            </p:nvSpPr>
            <p:spPr>
              <a:xfrm>
                <a:off x="638076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1</m:t>
                          </m:r>
                        </m:num>
                        <m:den>
                          <m:r>
                            <a:rPr lang="en-GB" sz="4400" b="0" i="1" smtClean="0">
                              <a:solidFill>
                                <a:schemeClr val="tx1"/>
                              </a:solidFill>
                              <a:latin typeface="Cambria Math" panose="02040503050406030204" pitchFamily="18" charset="0"/>
                            </a:rPr>
                            <m:t>9</m:t>
                          </m:r>
                        </m:den>
                      </m:f>
                    </m:oMath>
                  </m:oMathPara>
                </a14:m>
                <a:endParaRPr lang="en-US" sz="4400" dirty="0">
                  <a:solidFill>
                    <a:schemeClr val="tx1"/>
                  </a:solidFill>
                  <a:latin typeface="OpenDyslexicAlta" pitchFamily="2" charset="77"/>
                </a:endParaRPr>
              </a:p>
            </p:txBody>
          </p:sp>
        </mc:Choice>
        <mc:Fallback xmlns="">
          <p:sp>
            <p:nvSpPr>
              <p:cNvPr id="5" name="Rounded Rectangle 4">
                <a:extLst>
                  <a:ext uri="{FF2B5EF4-FFF2-40B4-BE49-F238E27FC236}">
                    <a16:creationId xmlns:a16="http://schemas.microsoft.com/office/drawing/2014/main" id="{E195EE3C-C0A6-574F-AF85-1EB70272007B}"/>
                  </a:ext>
                </a:extLst>
              </p:cNvPr>
              <p:cNvSpPr>
                <a:spLocks noRot="1" noChangeAspect="1" noMove="1" noResize="1" noEditPoints="1" noAdjustHandles="1" noChangeArrowheads="1" noChangeShapeType="1" noTextEdit="1"/>
              </p:cNvSpPr>
              <p:nvPr/>
            </p:nvSpPr>
            <p:spPr>
              <a:xfrm>
                <a:off x="6380768" y="3204022"/>
                <a:ext cx="1228784" cy="1594544"/>
              </a:xfrm>
              <a:prstGeom prst="roundRect">
                <a:avLst/>
              </a:prstGeom>
              <a:blipFill>
                <a:blip r:embed="rId4"/>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11540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Which fraction is a unit fraction?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 xmlns:a16="http://schemas.microsoft.com/office/drawing/2014/main" id="{1DD50534-6EE2-B847-A32C-493C0E8903BC}"/>
                  </a:ext>
                </a:extLst>
              </p:cNvPr>
              <p:cNvSpPr/>
              <p:nvPr/>
            </p:nvSpPr>
            <p:spPr>
              <a:xfrm>
                <a:off x="429288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chemeClr val="tx1"/>
                              </a:solidFill>
                              <a:latin typeface="Cambria Math"/>
                            </a:rPr>
                          </m:ctrlPr>
                        </m:fPr>
                        <m:num>
                          <m:r>
                            <a:rPr lang="en-GB" sz="4400" b="0" i="1" smtClean="0">
                              <a:solidFill>
                                <a:schemeClr val="tx1"/>
                              </a:solidFill>
                              <a:latin typeface="Cambria Math" panose="02040503050406030204" pitchFamily="18" charset="0"/>
                            </a:rPr>
                            <m:t>2</m:t>
                          </m:r>
                        </m:num>
                        <m:den>
                          <m:r>
                            <a:rPr lang="en-GB" sz="4400" b="0" i="1" smtClean="0">
                              <a:solidFill>
                                <a:schemeClr val="tx1"/>
                              </a:solidFill>
                              <a:latin typeface="Cambria Math" panose="02040503050406030204" pitchFamily="18" charset="0"/>
                            </a:rPr>
                            <m:t>7</m:t>
                          </m:r>
                        </m:den>
                      </m:f>
                    </m:oMath>
                  </m:oMathPara>
                </a14:m>
                <a:endParaRPr lang="en-US" sz="4400" dirty="0">
                  <a:solidFill>
                    <a:schemeClr val="tx1"/>
                  </a:solidFill>
                  <a:latin typeface="OpenDyslexicAlta" pitchFamily="2" charset="77"/>
                </a:endParaRPr>
              </a:p>
            </p:txBody>
          </p:sp>
        </mc:Choice>
        <mc:Fallback xmlns="">
          <p:sp>
            <p:nvSpPr>
              <p:cNvPr id="7" name="Rounded Rectangle 6">
                <a:extLst>
                  <a:ext uri="{FF2B5EF4-FFF2-40B4-BE49-F238E27FC236}">
                    <a16:creationId xmlns:a16="http://schemas.microsoft.com/office/drawing/2014/main" id="{1DD50534-6EE2-B847-A32C-493C0E8903BC}"/>
                  </a:ext>
                </a:extLst>
              </p:cNvPr>
              <p:cNvSpPr>
                <a:spLocks noRot="1" noChangeAspect="1" noMove="1" noResize="1" noEditPoints="1" noAdjustHandles="1" noChangeArrowheads="1" noChangeShapeType="1" noTextEdit="1"/>
              </p:cNvSpPr>
              <p:nvPr/>
            </p:nvSpPr>
            <p:spPr>
              <a:xfrm>
                <a:off x="4292888" y="3204022"/>
                <a:ext cx="1228784" cy="1594544"/>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 xmlns:a16="http://schemas.microsoft.com/office/drawing/2014/main" id="{E195EE3C-C0A6-574F-AF85-1EB70272007B}"/>
                  </a:ext>
                </a:extLst>
              </p:cNvPr>
              <p:cNvSpPr/>
              <p:nvPr/>
            </p:nvSpPr>
            <p:spPr>
              <a:xfrm>
                <a:off x="6380768" y="3204022"/>
                <a:ext cx="1228784" cy="159454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4400" i="1" smtClean="0">
                              <a:solidFill>
                                <a:srgbClr val="FF3860"/>
                              </a:solidFill>
                              <a:latin typeface="Cambria Math"/>
                            </a:rPr>
                          </m:ctrlPr>
                        </m:fPr>
                        <m:num>
                          <m:r>
                            <a:rPr lang="en-GB" sz="4400" b="0" i="1" smtClean="0">
                              <a:solidFill>
                                <a:srgbClr val="FF3860"/>
                              </a:solidFill>
                              <a:latin typeface="Cambria Math" panose="02040503050406030204" pitchFamily="18" charset="0"/>
                            </a:rPr>
                            <m:t>1</m:t>
                          </m:r>
                        </m:num>
                        <m:den>
                          <m:r>
                            <a:rPr lang="en-GB" sz="4400" b="0" i="1" smtClean="0">
                              <a:solidFill>
                                <a:srgbClr val="FF3860"/>
                              </a:solidFill>
                              <a:latin typeface="Cambria Math" panose="02040503050406030204" pitchFamily="18" charset="0"/>
                            </a:rPr>
                            <m:t>9</m:t>
                          </m:r>
                        </m:den>
                      </m:f>
                    </m:oMath>
                  </m:oMathPara>
                </a14:m>
                <a:endParaRPr lang="en-US" sz="4400" dirty="0">
                  <a:solidFill>
                    <a:srgbClr val="FF3860"/>
                  </a:solidFill>
                  <a:latin typeface="OpenDyslexicAlta" pitchFamily="2" charset="77"/>
                </a:endParaRPr>
              </a:p>
            </p:txBody>
          </p:sp>
        </mc:Choice>
        <mc:Fallback xmlns="">
          <p:sp>
            <p:nvSpPr>
              <p:cNvPr id="5" name="Rounded Rectangle 4">
                <a:extLst>
                  <a:ext uri="{FF2B5EF4-FFF2-40B4-BE49-F238E27FC236}">
                    <a16:creationId xmlns:a16="http://schemas.microsoft.com/office/drawing/2014/main" id="{E195EE3C-C0A6-574F-AF85-1EB70272007B}"/>
                  </a:ext>
                </a:extLst>
              </p:cNvPr>
              <p:cNvSpPr>
                <a:spLocks noRot="1" noChangeAspect="1" noMove="1" noResize="1" noEditPoints="1" noAdjustHandles="1" noChangeArrowheads="1" noChangeShapeType="1" noTextEdit="1"/>
              </p:cNvSpPr>
              <p:nvPr/>
            </p:nvSpPr>
            <p:spPr>
              <a:xfrm>
                <a:off x="6380768" y="3204022"/>
                <a:ext cx="1228784" cy="1594544"/>
              </a:xfrm>
              <a:prstGeom prst="roundRect">
                <a:avLst/>
              </a:prstGeom>
              <a:blipFill>
                <a:blip r:embed="rId4"/>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094005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a:t>Complete the Frayer model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 xmlns:a16="http://schemas.microsoft.com/office/drawing/2014/main" id="{057E2314-673F-A245-A166-3E0E003039AE}"/>
                  </a:ext>
                </a:extLst>
              </p:cNvPr>
              <p:cNvGraphicFramePr>
                <a:graphicFrameLocks noGrp="1"/>
              </p:cNvGraphicFramePr>
              <p:nvPr>
                <p:extLst>
                  <p:ext uri="{D42A27DB-BD31-4B8C-83A1-F6EECF244321}">
                    <p14:modId xmlns:p14="http://schemas.microsoft.com/office/powerpoint/2010/main" val="2532357505"/>
                  </p:ext>
                </p:extLst>
              </p:nvPr>
            </p:nvGraphicFramePr>
            <p:xfrm>
              <a:off x="801688" y="2841184"/>
              <a:ext cx="10515600" cy="3098292"/>
            </p:xfrm>
            <a:graphic>
              <a:graphicData uri="http://schemas.openxmlformats.org/drawingml/2006/table">
                <a:tbl>
                  <a:tblPr firstRow="1" bandRow="1">
                    <a:tableStyleId>{5940675A-B579-460E-94D1-54222C63F5DA}</a:tableStyleId>
                  </a:tblPr>
                  <a:tblGrid>
                    <a:gridCol w="5257800">
                      <a:extLst>
                        <a:ext uri="{9D8B030D-6E8A-4147-A177-3AD203B41FA5}">
                          <a16:colId xmlns="" xmlns:a16="http://schemas.microsoft.com/office/drawing/2014/main" val="404352276"/>
                        </a:ext>
                      </a:extLst>
                    </a:gridCol>
                    <a:gridCol w="5257800">
                      <a:extLst>
                        <a:ext uri="{9D8B030D-6E8A-4147-A177-3AD203B41FA5}">
                          <a16:colId xmlns="" xmlns:a16="http://schemas.microsoft.com/office/drawing/2014/main" val="3516330573"/>
                        </a:ext>
                      </a:extLst>
                    </a:gridCol>
                  </a:tblGrid>
                  <a:tr h="370840">
                    <a:tc>
                      <a:txBody>
                        <a:bodyPr/>
                        <a:lstStyle/>
                        <a:p>
                          <a:pPr algn="l"/>
                          <a:r>
                            <a:rPr lang="en-US" sz="2400" dirty="0">
                              <a:latin typeface="OpenDyslexicAlta" pitchFamily="2" charset="77"/>
                            </a:rPr>
                            <a:t>definition: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OpenDyslexicAlta" pitchFamily="2" charset="77"/>
                            </a:rPr>
                            <a:t>The digit within a fraction that is below the vinculum (or fraction bar).</a:t>
                          </a:r>
                        </a:p>
                      </a:txBody>
                      <a:tcPr>
                        <a:solidFill>
                          <a:schemeClr val="bg1"/>
                        </a:solidFill>
                      </a:tcPr>
                    </a:tc>
                    <a:tc>
                      <a:txBody>
                        <a:bodyPr/>
                        <a:lstStyle/>
                        <a:p>
                          <a:pPr algn="r"/>
                          <a:r>
                            <a:rPr lang="en-US" sz="2400" dirty="0">
                              <a:latin typeface="OpenDyslexicAlta" pitchFamily="2" charset="77"/>
                            </a:rPr>
                            <a:t>characteristics:</a:t>
                          </a:r>
                        </a:p>
                        <a:p>
                          <a:pPr algn="r"/>
                          <a:r>
                            <a:rPr lang="en-US" sz="2400" dirty="0">
                              <a:solidFill>
                                <a:schemeClr val="bg1"/>
                              </a:solidFill>
                              <a:latin typeface="OpenDyslexicAlta" pitchFamily="2" charset="77"/>
                            </a:rPr>
                            <a:t>A digit or whole number that is placed beneath another number and vinculum.</a:t>
                          </a:r>
                        </a:p>
                      </a:txBody>
                      <a:tcPr>
                        <a:solidFill>
                          <a:schemeClr val="bg1"/>
                        </a:solidFill>
                      </a:tcPr>
                    </a:tc>
                    <a:extLst>
                      <a:ext uri="{0D108BD9-81ED-4DB2-BD59-A6C34878D82A}">
                        <a16:rowId xmlns="" xmlns:a16="http://schemas.microsoft.com/office/drawing/2014/main" val="3185596208"/>
                      </a:ext>
                    </a:extLst>
                  </a:tr>
                  <a:tr h="370840">
                    <a:tc>
                      <a:txBody>
                        <a:bodyPr/>
                        <a:lstStyle/>
                        <a:p>
                          <a:pPr algn="l"/>
                          <a:r>
                            <a:rPr lang="en-US" sz="2400" dirty="0">
                              <a:latin typeface="OpenDyslexicAlta" pitchFamily="2" charset="77"/>
                            </a:rPr>
                            <a:t>examples:</a:t>
                          </a:r>
                        </a:p>
                        <a:p>
                          <a:pPr algn="l"/>
                          <a14:m>
                            <m:oMath xmlns:m="http://schemas.openxmlformats.org/officeDocument/2006/math">
                              <m:f>
                                <m:fPr>
                                  <m:type m:val="skw"/>
                                  <m:ctrlPr>
                                    <a:rPr lang="en-US" sz="4000" b="0" i="1" smtClean="0">
                                      <a:solidFill>
                                        <a:schemeClr val="bg1"/>
                                      </a:solidFill>
                                      <a:latin typeface="Cambria Math"/>
                                    </a:rPr>
                                  </m:ctrlPr>
                                </m:fPr>
                                <m:num>
                                  <m:r>
                                    <a:rPr lang="en-GB" sz="4000" b="0" i="1" smtClean="0">
                                      <a:solidFill>
                                        <a:schemeClr val="bg1"/>
                                      </a:solidFill>
                                      <a:latin typeface="Cambria Math" panose="02040503050406030204" pitchFamily="18" charset="0"/>
                                    </a:rPr>
                                    <m:t>1</m:t>
                                  </m:r>
                                </m:num>
                                <m:den>
                                  <m:r>
                                    <a:rPr lang="en-GB" sz="4000" b="1" i="1" smtClean="0">
                                      <a:solidFill>
                                        <a:schemeClr val="bg1"/>
                                      </a:solidFill>
                                      <a:latin typeface="Cambria Math" panose="02040503050406030204" pitchFamily="18" charset="0"/>
                                    </a:rPr>
                                    <m:t>𝟑</m:t>
                                  </m:r>
                                </m:den>
                              </m:f>
                            </m:oMath>
                          </a14:m>
                          <a:r>
                            <a:rPr lang="en-US" sz="3600" b="0" dirty="0">
                              <a:solidFill>
                                <a:schemeClr val="bg1"/>
                              </a:solidFill>
                              <a:latin typeface="OpenDyslexicAlta" pitchFamily="2" charset="77"/>
                            </a:rPr>
                            <a:t>, </a:t>
                          </a:r>
                          <a14:m>
                            <m:oMath xmlns:m="http://schemas.openxmlformats.org/officeDocument/2006/math">
                              <m:f>
                                <m:fPr>
                                  <m:type m:val="skw"/>
                                  <m:ctrlPr>
                                    <a:rPr lang="en-US" sz="3600" b="0" i="1" smtClean="0">
                                      <a:solidFill>
                                        <a:schemeClr val="bg1"/>
                                      </a:solidFill>
                                      <a:latin typeface="Cambria Math"/>
                                    </a:rPr>
                                  </m:ctrlPr>
                                </m:fPr>
                                <m:num>
                                  <m:r>
                                    <a:rPr lang="en-GB" sz="3600" b="0" i="1" smtClean="0">
                                      <a:solidFill>
                                        <a:schemeClr val="bg1"/>
                                      </a:solidFill>
                                      <a:latin typeface="Cambria Math" panose="02040503050406030204" pitchFamily="18" charset="0"/>
                                    </a:rPr>
                                    <m:t>2</m:t>
                                  </m:r>
                                </m:num>
                                <m:den>
                                  <m:r>
                                    <a:rPr lang="en-GB" sz="3600" b="1" i="1" smtClean="0">
                                      <a:solidFill>
                                        <a:schemeClr val="bg1"/>
                                      </a:solidFill>
                                      <a:latin typeface="Cambria Math" panose="02040503050406030204" pitchFamily="18" charset="0"/>
                                    </a:rPr>
                                    <m:t>𝟓</m:t>
                                  </m:r>
                                </m:den>
                              </m:f>
                            </m:oMath>
                          </a14:m>
                          <a:r>
                            <a:rPr lang="en-US" sz="3600" b="0" dirty="0">
                              <a:solidFill>
                                <a:schemeClr val="bg1"/>
                              </a:solidFill>
                              <a:latin typeface="OpenDyslexicAlta" pitchFamily="2" charset="77"/>
                            </a:rPr>
                            <a:t>, </a:t>
                          </a:r>
                          <a14:m>
                            <m:oMath xmlns:m="http://schemas.openxmlformats.org/officeDocument/2006/math">
                              <m:f>
                                <m:fPr>
                                  <m:type m:val="skw"/>
                                  <m:ctrlPr>
                                    <a:rPr lang="en-US" sz="3600" b="0" i="1" smtClean="0">
                                      <a:solidFill>
                                        <a:schemeClr val="bg1"/>
                                      </a:solidFill>
                                      <a:latin typeface="Cambria Math"/>
                                    </a:rPr>
                                  </m:ctrlPr>
                                </m:fPr>
                                <m:num>
                                  <m:r>
                                    <a:rPr lang="en-GB" sz="3600" b="0" i="1" smtClean="0">
                                      <a:solidFill>
                                        <a:schemeClr val="bg1"/>
                                      </a:solidFill>
                                      <a:latin typeface="Cambria Math" panose="02040503050406030204" pitchFamily="18" charset="0"/>
                                    </a:rPr>
                                    <m:t>1</m:t>
                                  </m:r>
                                </m:num>
                                <m:den>
                                  <m:r>
                                    <a:rPr lang="en-GB" sz="3600" b="1" i="1" smtClean="0">
                                      <a:solidFill>
                                        <a:schemeClr val="bg1"/>
                                      </a:solidFill>
                                      <a:latin typeface="Cambria Math" panose="02040503050406030204" pitchFamily="18" charset="0"/>
                                    </a:rPr>
                                    <m:t>𝟒</m:t>
                                  </m:r>
                                </m:den>
                              </m:f>
                            </m:oMath>
                          </a14:m>
                          <a:r>
                            <a:rPr lang="en-US" sz="3600" b="0" dirty="0">
                              <a:solidFill>
                                <a:schemeClr val="bg1"/>
                              </a:solidFill>
                              <a:latin typeface="OpenDyslexicAlta" pitchFamily="2" charset="77"/>
                            </a:rPr>
                            <a:t>, </a:t>
                          </a:r>
                          <a14:m>
                            <m:oMath xmlns:m="http://schemas.openxmlformats.org/officeDocument/2006/math">
                              <m:f>
                                <m:fPr>
                                  <m:type m:val="skw"/>
                                  <m:ctrlPr>
                                    <a:rPr lang="en-US" sz="3600" b="0" i="1" smtClean="0">
                                      <a:solidFill>
                                        <a:schemeClr val="bg1"/>
                                      </a:solidFill>
                                      <a:latin typeface="Cambria Math"/>
                                    </a:rPr>
                                  </m:ctrlPr>
                                </m:fPr>
                                <m:num>
                                  <m:r>
                                    <a:rPr lang="en-GB" sz="3600" b="0" i="1" smtClean="0">
                                      <a:solidFill>
                                        <a:schemeClr val="bg1"/>
                                      </a:solidFill>
                                      <a:latin typeface="Cambria Math" panose="02040503050406030204" pitchFamily="18" charset="0"/>
                                    </a:rPr>
                                    <m:t>3</m:t>
                                  </m:r>
                                </m:num>
                                <m:den>
                                  <m:r>
                                    <a:rPr lang="en-GB" sz="3600" b="1" i="1" smtClean="0">
                                      <a:solidFill>
                                        <a:schemeClr val="bg1"/>
                                      </a:solidFill>
                                      <a:latin typeface="Cambria Math" panose="02040503050406030204" pitchFamily="18" charset="0"/>
                                    </a:rPr>
                                    <m:t>𝟕</m:t>
                                  </m:r>
                                </m:den>
                              </m:f>
                            </m:oMath>
                          </a14:m>
                          <a:endParaRPr lang="en-US" sz="3200" dirty="0">
                            <a:solidFill>
                              <a:srgbClr val="FF3860"/>
                            </a:solidFill>
                            <a:latin typeface="OpenDyslexicAlta" pitchFamily="2" charset="77"/>
                          </a:endParaRPr>
                        </a:p>
                        <a:p>
                          <a:pPr algn="l"/>
                          <a:endParaRPr lang="en-US" sz="2400" dirty="0">
                            <a:solidFill>
                              <a:srgbClr val="FF3860"/>
                            </a:solidFill>
                            <a:latin typeface="OpenDyslexicAlta" pitchFamily="2" charset="77"/>
                          </a:endParaRPr>
                        </a:p>
                      </a:txBody>
                      <a:tcPr>
                        <a:solidFill>
                          <a:schemeClr val="bg1"/>
                        </a:solidFill>
                      </a:tcPr>
                    </a:tc>
                    <a:tc>
                      <a:txBody>
                        <a:bodyPr/>
                        <a:lstStyle/>
                        <a:p>
                          <a:pPr algn="r"/>
                          <a:r>
                            <a:rPr lang="en-US" sz="2400" dirty="0">
                              <a:latin typeface="OpenDyslexicAlta" pitchFamily="2" charset="77"/>
                            </a:rPr>
                            <a:t>non-examples:</a:t>
                          </a:r>
                        </a:p>
                        <a:p>
                          <a:pPr algn="r"/>
                          <a14:m>
                            <m:oMath xmlns:m="http://schemas.openxmlformats.org/officeDocument/2006/math">
                              <m:f>
                                <m:fPr>
                                  <m:type m:val="skw"/>
                                  <m:ctrlPr>
                                    <a:rPr lang="en-US" sz="4000" i="1" smtClean="0">
                                      <a:solidFill>
                                        <a:schemeClr val="bg1"/>
                                      </a:solidFill>
                                      <a:latin typeface="Cambria Math"/>
                                    </a:rPr>
                                  </m:ctrlPr>
                                </m:fPr>
                                <m:num>
                                  <m:r>
                                    <a:rPr lang="en-GB" sz="4000" b="1" i="1" smtClean="0">
                                      <a:solidFill>
                                        <a:schemeClr val="bg1"/>
                                      </a:solidFill>
                                      <a:latin typeface="Cambria Math" panose="02040503050406030204" pitchFamily="18" charset="0"/>
                                    </a:rPr>
                                    <m:t>𝟏</m:t>
                                  </m:r>
                                </m:num>
                                <m:den>
                                  <m:r>
                                    <a:rPr lang="en-GB" sz="4000" b="0" i="1" smtClean="0">
                                      <a:solidFill>
                                        <a:schemeClr val="bg1"/>
                                      </a:solidFill>
                                      <a:latin typeface="Cambria Math" panose="02040503050406030204" pitchFamily="18" charset="0"/>
                                    </a:rPr>
                                    <m:t>3</m:t>
                                  </m:r>
                                </m:den>
                              </m:f>
                            </m:oMath>
                          </a14:m>
                          <a:r>
                            <a:rPr lang="en-US" sz="3600" dirty="0">
                              <a:solidFill>
                                <a:schemeClr val="bg1"/>
                              </a:solidFill>
                              <a:latin typeface="OpenDyslexicAlta" pitchFamily="2" charset="77"/>
                            </a:rPr>
                            <a:t>, </a:t>
                          </a:r>
                          <a14:m>
                            <m:oMath xmlns:m="http://schemas.openxmlformats.org/officeDocument/2006/math">
                              <m:f>
                                <m:fPr>
                                  <m:type m:val="skw"/>
                                  <m:ctrlPr>
                                    <a:rPr lang="en-US" sz="3600" i="1" smtClean="0">
                                      <a:solidFill>
                                        <a:schemeClr val="bg1"/>
                                      </a:solidFill>
                                      <a:latin typeface="Cambria Math"/>
                                    </a:rPr>
                                  </m:ctrlPr>
                                </m:fPr>
                                <m:num>
                                  <m:r>
                                    <a:rPr lang="en-GB" sz="3600" b="1" i="1" smtClean="0">
                                      <a:solidFill>
                                        <a:schemeClr val="bg1"/>
                                      </a:solidFill>
                                      <a:latin typeface="Cambria Math" panose="02040503050406030204" pitchFamily="18" charset="0"/>
                                    </a:rPr>
                                    <m:t>𝟐</m:t>
                                  </m:r>
                                </m:num>
                                <m:den>
                                  <m:r>
                                    <a:rPr lang="en-GB" sz="3600" b="0" i="1" smtClean="0">
                                      <a:solidFill>
                                        <a:schemeClr val="bg1"/>
                                      </a:solidFill>
                                      <a:latin typeface="Cambria Math" panose="02040503050406030204" pitchFamily="18" charset="0"/>
                                    </a:rPr>
                                    <m:t>3</m:t>
                                  </m:r>
                                </m:den>
                              </m:f>
                            </m:oMath>
                          </a14:m>
                          <a:r>
                            <a:rPr lang="en-US" sz="3600" dirty="0">
                              <a:solidFill>
                                <a:schemeClr val="bg1"/>
                              </a:solidFill>
                              <a:latin typeface="OpenDyslexicAlta" pitchFamily="2" charset="77"/>
                            </a:rPr>
                            <a:t>, </a:t>
                          </a:r>
                          <a14:m>
                            <m:oMath xmlns:m="http://schemas.openxmlformats.org/officeDocument/2006/math">
                              <m:f>
                                <m:fPr>
                                  <m:type m:val="skw"/>
                                  <m:ctrlPr>
                                    <a:rPr lang="en-US" sz="3600" i="1" smtClean="0">
                                      <a:solidFill>
                                        <a:schemeClr val="bg1"/>
                                      </a:solidFill>
                                      <a:latin typeface="Cambria Math"/>
                                    </a:rPr>
                                  </m:ctrlPr>
                                </m:fPr>
                                <m:num>
                                  <m:r>
                                    <a:rPr lang="en-GB" sz="3600" b="1" i="1" smtClean="0">
                                      <a:solidFill>
                                        <a:schemeClr val="bg1"/>
                                      </a:solidFill>
                                      <a:latin typeface="Cambria Math" panose="02040503050406030204" pitchFamily="18" charset="0"/>
                                    </a:rPr>
                                    <m:t>𝟏</m:t>
                                  </m:r>
                                </m:num>
                                <m:den>
                                  <m:r>
                                    <a:rPr lang="en-GB" sz="3600" b="0" i="1" smtClean="0">
                                      <a:solidFill>
                                        <a:schemeClr val="bg1"/>
                                      </a:solidFill>
                                      <a:latin typeface="Cambria Math" panose="02040503050406030204" pitchFamily="18" charset="0"/>
                                    </a:rPr>
                                    <m:t>5</m:t>
                                  </m:r>
                                </m:den>
                              </m:f>
                            </m:oMath>
                          </a14:m>
                          <a:r>
                            <a:rPr lang="en-US" sz="3600" dirty="0">
                              <a:solidFill>
                                <a:schemeClr val="bg1"/>
                              </a:solidFill>
                              <a:latin typeface="OpenDyslexicAlta" pitchFamily="2" charset="77"/>
                            </a:rPr>
                            <a:t>, </a:t>
                          </a:r>
                          <a14:m>
                            <m:oMath xmlns:m="http://schemas.openxmlformats.org/officeDocument/2006/math">
                              <m:f>
                                <m:fPr>
                                  <m:type m:val="skw"/>
                                  <m:ctrlPr>
                                    <a:rPr lang="en-US" sz="3600" i="1" smtClean="0">
                                      <a:solidFill>
                                        <a:schemeClr val="bg1"/>
                                      </a:solidFill>
                                      <a:latin typeface="Cambria Math"/>
                                    </a:rPr>
                                  </m:ctrlPr>
                                </m:fPr>
                                <m:num>
                                  <m:r>
                                    <a:rPr lang="en-GB" sz="3600" b="1" i="1" smtClean="0">
                                      <a:solidFill>
                                        <a:schemeClr val="bg1"/>
                                      </a:solidFill>
                                      <a:latin typeface="Cambria Math" panose="02040503050406030204" pitchFamily="18" charset="0"/>
                                    </a:rPr>
                                    <m:t>𝟑</m:t>
                                  </m:r>
                                </m:num>
                                <m:den>
                                  <m:r>
                                    <a:rPr lang="en-GB" sz="3600" b="0" i="1" smtClean="0">
                                      <a:solidFill>
                                        <a:schemeClr val="bg1"/>
                                      </a:solidFill>
                                      <a:latin typeface="Cambria Math" panose="02040503050406030204" pitchFamily="18" charset="0"/>
                                    </a:rPr>
                                    <m:t>5</m:t>
                                  </m:r>
                                </m:den>
                              </m:f>
                            </m:oMath>
                          </a14:m>
                          <a:endParaRPr lang="en-US" sz="3200" b="0" dirty="0">
                            <a:solidFill>
                              <a:schemeClr val="bg1"/>
                            </a:solidFill>
                            <a:latin typeface="OpenDyslexicAlta" pitchFamily="2" charset="77"/>
                          </a:endParaRPr>
                        </a:p>
                        <a:p>
                          <a:pPr algn="r"/>
                          <a:r>
                            <a:rPr lang="en-US" sz="3200" b="0" dirty="0">
                              <a:solidFill>
                                <a:schemeClr val="bg1"/>
                              </a:solidFill>
                              <a:latin typeface="OpenDyslexicAlta" pitchFamily="2" charset="77"/>
                            </a:rPr>
                            <a:t>£3, 27 p, 35 kg</a:t>
                          </a:r>
                        </a:p>
                      </a:txBody>
                      <a:tcPr>
                        <a:solidFill>
                          <a:schemeClr val="bg1"/>
                        </a:solidFill>
                      </a:tcPr>
                    </a:tc>
                    <a:extLst>
                      <a:ext uri="{0D108BD9-81ED-4DB2-BD59-A6C34878D82A}">
                        <a16:rowId xmlns="" xmlns:a16="http://schemas.microsoft.com/office/drawing/2014/main" val="2334078105"/>
                      </a:ext>
                    </a:extLst>
                  </a:tr>
                </a:tbl>
              </a:graphicData>
            </a:graphic>
          </p:graphicFrame>
        </mc:Choice>
        <mc:Fallback xmlns="">
          <p:graphicFrame>
            <p:nvGraphicFramePr>
              <p:cNvPr id="5" name="Table 4">
                <a:extLst>
                  <a:ext uri="{FF2B5EF4-FFF2-40B4-BE49-F238E27FC236}">
                    <a16:creationId xmlns:a16="http://schemas.microsoft.com/office/drawing/2014/main" id="{057E2314-673F-A245-A166-3E0E003039AE}"/>
                  </a:ext>
                </a:extLst>
              </p:cNvPr>
              <p:cNvGraphicFramePr>
                <a:graphicFrameLocks noGrp="1"/>
              </p:cNvGraphicFramePr>
              <p:nvPr>
                <p:extLst>
                  <p:ext uri="{D42A27DB-BD31-4B8C-83A1-F6EECF244321}">
                    <p14:modId xmlns:p14="http://schemas.microsoft.com/office/powerpoint/2010/main" val="2532357505"/>
                  </p:ext>
                </p:extLst>
              </p:nvPr>
            </p:nvGraphicFramePr>
            <p:xfrm>
              <a:off x="801688" y="2841184"/>
              <a:ext cx="10515600" cy="3098292"/>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404352276"/>
                        </a:ext>
                      </a:extLst>
                    </a:gridCol>
                    <a:gridCol w="5257800">
                      <a:extLst>
                        <a:ext uri="{9D8B030D-6E8A-4147-A177-3AD203B41FA5}">
                          <a16:colId xmlns:a16="http://schemas.microsoft.com/office/drawing/2014/main" val="3516330573"/>
                        </a:ext>
                      </a:extLst>
                    </a:gridCol>
                  </a:tblGrid>
                  <a:tr h="1554480">
                    <a:tc>
                      <a:txBody>
                        <a:bodyPr/>
                        <a:lstStyle/>
                        <a:p>
                          <a:pPr algn="l"/>
                          <a:r>
                            <a:rPr lang="en-US" sz="2400" dirty="0">
                              <a:latin typeface="OpenDyslexicAlta" pitchFamily="2" charset="77"/>
                            </a:rPr>
                            <a:t>definition: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OpenDyslexicAlta" pitchFamily="2" charset="77"/>
                            </a:rPr>
                            <a:t>The digit within a fraction that is below the vinculum (or fraction bar).</a:t>
                          </a:r>
                        </a:p>
                      </a:txBody>
                      <a:tcPr>
                        <a:solidFill>
                          <a:schemeClr val="bg1"/>
                        </a:solidFill>
                      </a:tcPr>
                    </a:tc>
                    <a:tc>
                      <a:txBody>
                        <a:bodyPr/>
                        <a:lstStyle/>
                        <a:p>
                          <a:pPr algn="r"/>
                          <a:r>
                            <a:rPr lang="en-US" sz="2400" dirty="0">
                              <a:latin typeface="OpenDyslexicAlta" pitchFamily="2" charset="77"/>
                            </a:rPr>
                            <a:t>characteristics:</a:t>
                          </a:r>
                        </a:p>
                        <a:p>
                          <a:pPr algn="r"/>
                          <a:r>
                            <a:rPr lang="en-US" sz="2400" dirty="0">
                              <a:solidFill>
                                <a:schemeClr val="bg1"/>
                              </a:solidFill>
                              <a:latin typeface="OpenDyslexicAlta" pitchFamily="2" charset="77"/>
                            </a:rPr>
                            <a:t>A digit or whole number that is placed beneath another number and vinculum.</a:t>
                          </a:r>
                        </a:p>
                      </a:txBody>
                      <a:tcPr>
                        <a:solidFill>
                          <a:schemeClr val="bg1"/>
                        </a:solidFill>
                      </a:tcPr>
                    </a:tc>
                    <a:extLst>
                      <a:ext uri="{0D108BD9-81ED-4DB2-BD59-A6C34878D82A}">
                        <a16:rowId xmlns:a16="http://schemas.microsoft.com/office/drawing/2014/main" val="3185596208"/>
                      </a:ext>
                    </a:extLst>
                  </a:tr>
                  <a:tr h="1543812">
                    <a:tc>
                      <a:txBody>
                        <a:bodyPr/>
                        <a:lstStyle/>
                        <a:p>
                          <a:endParaRPr lang="en-US"/>
                        </a:p>
                      </a:txBody>
                      <a:tcPr>
                        <a:blipFill>
                          <a:blip r:embed="rId3"/>
                          <a:stretch>
                            <a:fillRect l="-241" t="-104098" r="-99759" b="-65574"/>
                          </a:stretch>
                        </a:blipFill>
                      </a:tcPr>
                    </a:tc>
                    <a:tc>
                      <a:txBody>
                        <a:bodyPr/>
                        <a:lstStyle/>
                        <a:p>
                          <a:endParaRPr lang="en-US"/>
                        </a:p>
                      </a:txBody>
                      <a:tcPr>
                        <a:blipFill>
                          <a:blip r:embed="rId3"/>
                          <a:stretch>
                            <a:fillRect l="-100483" t="-104098" b="-65574"/>
                          </a:stretch>
                        </a:blipFill>
                      </a:tcPr>
                    </a:tc>
                    <a:extLst>
                      <a:ext uri="{0D108BD9-81ED-4DB2-BD59-A6C34878D82A}">
                        <a16:rowId xmlns:a16="http://schemas.microsoft.com/office/drawing/2014/main" val="2334078105"/>
                      </a:ext>
                    </a:extLst>
                  </a:tr>
                </a:tbl>
              </a:graphicData>
            </a:graphic>
          </p:graphicFrame>
        </mc:Fallback>
      </mc:AlternateContent>
      <p:sp>
        <p:nvSpPr>
          <p:cNvPr id="4" name="Rounded Rectangle 3">
            <a:extLst>
              <a:ext uri="{FF2B5EF4-FFF2-40B4-BE49-F238E27FC236}">
                <a16:creationId xmlns="" xmlns:a16="http://schemas.microsoft.com/office/drawing/2014/main" id="{0831C90C-61B6-CA4A-9643-DDA2F44C54F6}"/>
              </a:ext>
            </a:extLst>
          </p:cNvPr>
          <p:cNvSpPr/>
          <p:nvPr/>
        </p:nvSpPr>
        <p:spPr>
          <a:xfrm>
            <a:off x="4578993" y="4304224"/>
            <a:ext cx="2940034"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denominator</a:t>
            </a:r>
          </a:p>
        </p:txBody>
      </p:sp>
    </p:spTree>
    <p:extLst>
      <p:ext uri="{BB962C8B-B14F-4D97-AF65-F5344CB8AC3E}">
        <p14:creationId xmlns:p14="http://schemas.microsoft.com/office/powerpoint/2010/main" val="35399202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a:t>Complete the Frayer model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 xmlns:a16="http://schemas.microsoft.com/office/drawing/2014/main" id="{057E2314-673F-A245-A166-3E0E003039AE}"/>
                  </a:ext>
                </a:extLst>
              </p:cNvPr>
              <p:cNvGraphicFramePr>
                <a:graphicFrameLocks noGrp="1"/>
              </p:cNvGraphicFramePr>
              <p:nvPr/>
            </p:nvGraphicFramePr>
            <p:xfrm>
              <a:off x="801688" y="2841184"/>
              <a:ext cx="10515600" cy="3098292"/>
            </p:xfrm>
            <a:graphic>
              <a:graphicData uri="http://schemas.openxmlformats.org/drawingml/2006/table">
                <a:tbl>
                  <a:tblPr firstRow="1" bandRow="1">
                    <a:tableStyleId>{5940675A-B579-460E-94D1-54222C63F5DA}</a:tableStyleId>
                  </a:tblPr>
                  <a:tblGrid>
                    <a:gridCol w="5257800">
                      <a:extLst>
                        <a:ext uri="{9D8B030D-6E8A-4147-A177-3AD203B41FA5}">
                          <a16:colId xmlns="" xmlns:a16="http://schemas.microsoft.com/office/drawing/2014/main" val="404352276"/>
                        </a:ext>
                      </a:extLst>
                    </a:gridCol>
                    <a:gridCol w="5257800">
                      <a:extLst>
                        <a:ext uri="{9D8B030D-6E8A-4147-A177-3AD203B41FA5}">
                          <a16:colId xmlns="" xmlns:a16="http://schemas.microsoft.com/office/drawing/2014/main" val="3516330573"/>
                        </a:ext>
                      </a:extLst>
                    </a:gridCol>
                  </a:tblGrid>
                  <a:tr h="370840">
                    <a:tc>
                      <a:txBody>
                        <a:bodyPr/>
                        <a:lstStyle/>
                        <a:p>
                          <a:pPr algn="l"/>
                          <a:r>
                            <a:rPr lang="en-US" sz="2400" dirty="0">
                              <a:latin typeface="OpenDyslexicAlta" pitchFamily="2" charset="77"/>
                            </a:rPr>
                            <a:t>definition: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3860"/>
                              </a:solidFill>
                              <a:latin typeface="OpenDyslexicAlta" pitchFamily="2" charset="77"/>
                            </a:rPr>
                            <a:t>The digit within a fraction that is below the vinculum (or fraction bar).</a:t>
                          </a:r>
                        </a:p>
                      </a:txBody>
                      <a:tcPr>
                        <a:solidFill>
                          <a:schemeClr val="bg1"/>
                        </a:solidFill>
                      </a:tcPr>
                    </a:tc>
                    <a:tc>
                      <a:txBody>
                        <a:bodyPr/>
                        <a:lstStyle/>
                        <a:p>
                          <a:pPr algn="r"/>
                          <a:r>
                            <a:rPr lang="en-US" sz="2400" dirty="0">
                              <a:latin typeface="OpenDyslexicAlta" pitchFamily="2" charset="77"/>
                            </a:rPr>
                            <a:t>characteristics:</a:t>
                          </a:r>
                        </a:p>
                        <a:p>
                          <a:pPr algn="r"/>
                          <a:r>
                            <a:rPr lang="en-US" sz="2400" dirty="0">
                              <a:solidFill>
                                <a:srgbClr val="FF3860"/>
                              </a:solidFill>
                              <a:latin typeface="OpenDyslexicAlta" pitchFamily="2" charset="77"/>
                            </a:rPr>
                            <a:t>A digit or whole number that is placed beneath another number and vinculum.</a:t>
                          </a:r>
                        </a:p>
                      </a:txBody>
                      <a:tcPr>
                        <a:solidFill>
                          <a:schemeClr val="bg1"/>
                        </a:solidFill>
                      </a:tcPr>
                    </a:tc>
                    <a:extLst>
                      <a:ext uri="{0D108BD9-81ED-4DB2-BD59-A6C34878D82A}">
                        <a16:rowId xmlns="" xmlns:a16="http://schemas.microsoft.com/office/drawing/2014/main" val="3185596208"/>
                      </a:ext>
                    </a:extLst>
                  </a:tr>
                  <a:tr h="370840">
                    <a:tc>
                      <a:txBody>
                        <a:bodyPr/>
                        <a:lstStyle/>
                        <a:p>
                          <a:pPr algn="l"/>
                          <a:r>
                            <a:rPr lang="en-US" sz="2400" dirty="0">
                              <a:latin typeface="OpenDyslexicAlta" pitchFamily="2" charset="77"/>
                            </a:rPr>
                            <a:t>examples:</a:t>
                          </a:r>
                        </a:p>
                        <a:p>
                          <a:pPr algn="l"/>
                          <a14:m>
                            <m:oMath xmlns:m="http://schemas.openxmlformats.org/officeDocument/2006/math">
                              <m:f>
                                <m:fPr>
                                  <m:type m:val="skw"/>
                                  <m:ctrlPr>
                                    <a:rPr lang="en-US" sz="4000" b="0" i="1" smtClean="0">
                                      <a:solidFill>
                                        <a:srgbClr val="FF3860"/>
                                      </a:solidFill>
                                      <a:latin typeface="Cambria Math"/>
                                    </a:rPr>
                                  </m:ctrlPr>
                                </m:fPr>
                                <m:num>
                                  <m:r>
                                    <a:rPr lang="en-GB" sz="4000" b="0" i="1" smtClean="0">
                                      <a:solidFill>
                                        <a:srgbClr val="FF3860"/>
                                      </a:solidFill>
                                      <a:latin typeface="Cambria Math" panose="02040503050406030204" pitchFamily="18" charset="0"/>
                                    </a:rPr>
                                    <m:t>1</m:t>
                                  </m:r>
                                </m:num>
                                <m:den>
                                  <m:r>
                                    <a:rPr lang="en-GB" sz="4000" b="1" i="1" smtClean="0">
                                      <a:solidFill>
                                        <a:srgbClr val="FF3860"/>
                                      </a:solidFill>
                                      <a:latin typeface="Cambria Math" panose="02040503050406030204" pitchFamily="18" charset="0"/>
                                    </a:rPr>
                                    <m:t>𝟑</m:t>
                                  </m:r>
                                </m:den>
                              </m:f>
                            </m:oMath>
                          </a14:m>
                          <a:r>
                            <a:rPr lang="en-US" sz="3600" b="0" dirty="0">
                              <a:solidFill>
                                <a:srgbClr val="FF3860"/>
                              </a:solidFill>
                              <a:latin typeface="OpenDyslexicAlta" pitchFamily="2" charset="77"/>
                            </a:rPr>
                            <a:t>, </a:t>
                          </a:r>
                          <a14:m>
                            <m:oMath xmlns:m="http://schemas.openxmlformats.org/officeDocument/2006/math">
                              <m:f>
                                <m:fPr>
                                  <m:type m:val="skw"/>
                                  <m:ctrlPr>
                                    <a:rPr lang="en-US" sz="3600" b="0" i="1" smtClean="0">
                                      <a:solidFill>
                                        <a:srgbClr val="FF3860"/>
                                      </a:solidFill>
                                      <a:latin typeface="Cambria Math"/>
                                    </a:rPr>
                                  </m:ctrlPr>
                                </m:fPr>
                                <m:num>
                                  <m:r>
                                    <a:rPr lang="en-GB" sz="3600" b="0" i="1" smtClean="0">
                                      <a:solidFill>
                                        <a:srgbClr val="FF3860"/>
                                      </a:solidFill>
                                      <a:latin typeface="Cambria Math" panose="02040503050406030204" pitchFamily="18" charset="0"/>
                                    </a:rPr>
                                    <m:t>2</m:t>
                                  </m:r>
                                </m:num>
                                <m:den>
                                  <m:r>
                                    <a:rPr lang="en-GB" sz="3600" b="1" i="1" smtClean="0">
                                      <a:solidFill>
                                        <a:srgbClr val="FF3860"/>
                                      </a:solidFill>
                                      <a:latin typeface="Cambria Math" panose="02040503050406030204" pitchFamily="18" charset="0"/>
                                    </a:rPr>
                                    <m:t>𝟓</m:t>
                                  </m:r>
                                </m:den>
                              </m:f>
                            </m:oMath>
                          </a14:m>
                          <a:r>
                            <a:rPr lang="en-US" sz="3600" b="0" dirty="0">
                              <a:solidFill>
                                <a:srgbClr val="FF3860"/>
                              </a:solidFill>
                              <a:latin typeface="OpenDyslexicAlta" pitchFamily="2" charset="77"/>
                            </a:rPr>
                            <a:t>, </a:t>
                          </a:r>
                          <a14:m>
                            <m:oMath xmlns:m="http://schemas.openxmlformats.org/officeDocument/2006/math">
                              <m:f>
                                <m:fPr>
                                  <m:type m:val="skw"/>
                                  <m:ctrlPr>
                                    <a:rPr lang="en-US" sz="3600" b="0" i="1" smtClean="0">
                                      <a:solidFill>
                                        <a:srgbClr val="FF3860"/>
                                      </a:solidFill>
                                      <a:latin typeface="Cambria Math"/>
                                    </a:rPr>
                                  </m:ctrlPr>
                                </m:fPr>
                                <m:num>
                                  <m:r>
                                    <a:rPr lang="en-GB" sz="3600" b="0" i="1" smtClean="0">
                                      <a:solidFill>
                                        <a:srgbClr val="FF3860"/>
                                      </a:solidFill>
                                      <a:latin typeface="Cambria Math" panose="02040503050406030204" pitchFamily="18" charset="0"/>
                                    </a:rPr>
                                    <m:t>1</m:t>
                                  </m:r>
                                </m:num>
                                <m:den>
                                  <m:r>
                                    <a:rPr lang="en-GB" sz="3600" b="1" i="1" smtClean="0">
                                      <a:solidFill>
                                        <a:srgbClr val="FF3860"/>
                                      </a:solidFill>
                                      <a:latin typeface="Cambria Math" panose="02040503050406030204" pitchFamily="18" charset="0"/>
                                    </a:rPr>
                                    <m:t>𝟒</m:t>
                                  </m:r>
                                </m:den>
                              </m:f>
                            </m:oMath>
                          </a14:m>
                          <a:r>
                            <a:rPr lang="en-US" sz="3600" b="0" dirty="0">
                              <a:solidFill>
                                <a:srgbClr val="FF3860"/>
                              </a:solidFill>
                              <a:latin typeface="OpenDyslexicAlta" pitchFamily="2" charset="77"/>
                            </a:rPr>
                            <a:t>, </a:t>
                          </a:r>
                          <a14:m>
                            <m:oMath xmlns:m="http://schemas.openxmlformats.org/officeDocument/2006/math">
                              <m:f>
                                <m:fPr>
                                  <m:type m:val="skw"/>
                                  <m:ctrlPr>
                                    <a:rPr lang="en-US" sz="3600" b="0" i="1" smtClean="0">
                                      <a:solidFill>
                                        <a:srgbClr val="FF3860"/>
                                      </a:solidFill>
                                      <a:latin typeface="Cambria Math"/>
                                    </a:rPr>
                                  </m:ctrlPr>
                                </m:fPr>
                                <m:num>
                                  <m:r>
                                    <a:rPr lang="en-GB" sz="3600" b="0" i="1" smtClean="0">
                                      <a:solidFill>
                                        <a:srgbClr val="FF3860"/>
                                      </a:solidFill>
                                      <a:latin typeface="Cambria Math" panose="02040503050406030204" pitchFamily="18" charset="0"/>
                                    </a:rPr>
                                    <m:t>3</m:t>
                                  </m:r>
                                </m:num>
                                <m:den>
                                  <m:r>
                                    <a:rPr lang="en-GB" sz="3600" b="1" i="1" smtClean="0">
                                      <a:solidFill>
                                        <a:srgbClr val="FF3860"/>
                                      </a:solidFill>
                                      <a:latin typeface="Cambria Math" panose="02040503050406030204" pitchFamily="18" charset="0"/>
                                    </a:rPr>
                                    <m:t>𝟕</m:t>
                                  </m:r>
                                </m:den>
                              </m:f>
                            </m:oMath>
                          </a14:m>
                          <a:endParaRPr lang="en-US" sz="3200" dirty="0">
                            <a:solidFill>
                              <a:srgbClr val="FF3860"/>
                            </a:solidFill>
                            <a:latin typeface="OpenDyslexicAlta" pitchFamily="2" charset="77"/>
                          </a:endParaRPr>
                        </a:p>
                        <a:p>
                          <a:pPr algn="l"/>
                          <a:endParaRPr lang="en-US" sz="2400" dirty="0">
                            <a:solidFill>
                              <a:srgbClr val="FF3860"/>
                            </a:solidFill>
                            <a:latin typeface="OpenDyslexicAlta" pitchFamily="2" charset="77"/>
                          </a:endParaRPr>
                        </a:p>
                      </a:txBody>
                      <a:tcPr>
                        <a:solidFill>
                          <a:schemeClr val="bg1"/>
                        </a:solidFill>
                      </a:tcPr>
                    </a:tc>
                    <a:tc>
                      <a:txBody>
                        <a:bodyPr/>
                        <a:lstStyle/>
                        <a:p>
                          <a:pPr algn="r"/>
                          <a:r>
                            <a:rPr lang="en-US" sz="2400" dirty="0">
                              <a:latin typeface="OpenDyslexicAlta" pitchFamily="2" charset="77"/>
                            </a:rPr>
                            <a:t>non-examples:</a:t>
                          </a:r>
                        </a:p>
                        <a:p>
                          <a:pPr algn="r"/>
                          <a14:m>
                            <m:oMath xmlns:m="http://schemas.openxmlformats.org/officeDocument/2006/math">
                              <m:f>
                                <m:fPr>
                                  <m:type m:val="skw"/>
                                  <m:ctrlPr>
                                    <a:rPr lang="en-US" sz="4000" i="1" smtClean="0">
                                      <a:solidFill>
                                        <a:srgbClr val="FF3860"/>
                                      </a:solidFill>
                                      <a:latin typeface="Cambria Math"/>
                                    </a:rPr>
                                  </m:ctrlPr>
                                </m:fPr>
                                <m:num>
                                  <m:r>
                                    <a:rPr lang="en-GB" sz="4000" b="1" i="1" smtClean="0">
                                      <a:solidFill>
                                        <a:srgbClr val="FF3860"/>
                                      </a:solidFill>
                                      <a:latin typeface="Cambria Math" panose="02040503050406030204" pitchFamily="18" charset="0"/>
                                    </a:rPr>
                                    <m:t>𝟏</m:t>
                                  </m:r>
                                </m:num>
                                <m:den>
                                  <m:r>
                                    <a:rPr lang="en-GB" sz="4000" b="0" i="1" smtClean="0">
                                      <a:solidFill>
                                        <a:srgbClr val="FF3860"/>
                                      </a:solidFill>
                                      <a:latin typeface="Cambria Math" panose="02040503050406030204" pitchFamily="18" charset="0"/>
                                    </a:rPr>
                                    <m:t>3</m:t>
                                  </m:r>
                                </m:den>
                              </m:f>
                            </m:oMath>
                          </a14:m>
                          <a:r>
                            <a:rPr lang="en-US" sz="3600" dirty="0">
                              <a:solidFill>
                                <a:srgbClr val="FF3860"/>
                              </a:solidFill>
                              <a:latin typeface="OpenDyslexicAlta" pitchFamily="2" charset="77"/>
                            </a:rPr>
                            <a:t>, </a:t>
                          </a:r>
                          <a14:m>
                            <m:oMath xmlns:m="http://schemas.openxmlformats.org/officeDocument/2006/math">
                              <m:f>
                                <m:fPr>
                                  <m:type m:val="skw"/>
                                  <m:ctrlPr>
                                    <a:rPr lang="en-US" sz="3600" i="1" smtClean="0">
                                      <a:solidFill>
                                        <a:srgbClr val="FF3860"/>
                                      </a:solidFill>
                                      <a:latin typeface="Cambria Math"/>
                                    </a:rPr>
                                  </m:ctrlPr>
                                </m:fPr>
                                <m:num>
                                  <m:r>
                                    <a:rPr lang="en-GB" sz="3600" b="1" i="1" smtClean="0">
                                      <a:solidFill>
                                        <a:srgbClr val="FF3860"/>
                                      </a:solidFill>
                                      <a:latin typeface="Cambria Math" panose="02040503050406030204" pitchFamily="18" charset="0"/>
                                    </a:rPr>
                                    <m:t>𝟐</m:t>
                                  </m:r>
                                </m:num>
                                <m:den>
                                  <m:r>
                                    <a:rPr lang="en-GB" sz="3600" b="0" i="1" smtClean="0">
                                      <a:solidFill>
                                        <a:srgbClr val="FF3860"/>
                                      </a:solidFill>
                                      <a:latin typeface="Cambria Math" panose="02040503050406030204" pitchFamily="18" charset="0"/>
                                    </a:rPr>
                                    <m:t>3</m:t>
                                  </m:r>
                                </m:den>
                              </m:f>
                            </m:oMath>
                          </a14:m>
                          <a:r>
                            <a:rPr lang="en-US" sz="3600" dirty="0">
                              <a:solidFill>
                                <a:srgbClr val="FF3860"/>
                              </a:solidFill>
                              <a:latin typeface="OpenDyslexicAlta" pitchFamily="2" charset="77"/>
                            </a:rPr>
                            <a:t>, </a:t>
                          </a:r>
                          <a14:m>
                            <m:oMath xmlns:m="http://schemas.openxmlformats.org/officeDocument/2006/math">
                              <m:f>
                                <m:fPr>
                                  <m:type m:val="skw"/>
                                  <m:ctrlPr>
                                    <a:rPr lang="en-US" sz="3600" i="1" smtClean="0">
                                      <a:solidFill>
                                        <a:srgbClr val="FF3860"/>
                                      </a:solidFill>
                                      <a:latin typeface="Cambria Math"/>
                                    </a:rPr>
                                  </m:ctrlPr>
                                </m:fPr>
                                <m:num>
                                  <m:r>
                                    <a:rPr lang="en-GB" sz="3600" b="1" i="1" smtClean="0">
                                      <a:solidFill>
                                        <a:srgbClr val="FF3860"/>
                                      </a:solidFill>
                                      <a:latin typeface="Cambria Math" panose="02040503050406030204" pitchFamily="18" charset="0"/>
                                    </a:rPr>
                                    <m:t>𝟏</m:t>
                                  </m:r>
                                </m:num>
                                <m:den>
                                  <m:r>
                                    <a:rPr lang="en-GB" sz="3600" b="0" i="1" smtClean="0">
                                      <a:solidFill>
                                        <a:srgbClr val="FF3860"/>
                                      </a:solidFill>
                                      <a:latin typeface="Cambria Math" panose="02040503050406030204" pitchFamily="18" charset="0"/>
                                    </a:rPr>
                                    <m:t>5</m:t>
                                  </m:r>
                                </m:den>
                              </m:f>
                            </m:oMath>
                          </a14:m>
                          <a:r>
                            <a:rPr lang="en-US" sz="3600" dirty="0">
                              <a:solidFill>
                                <a:srgbClr val="FF3860"/>
                              </a:solidFill>
                              <a:latin typeface="OpenDyslexicAlta" pitchFamily="2" charset="77"/>
                            </a:rPr>
                            <a:t>, </a:t>
                          </a:r>
                          <a14:m>
                            <m:oMath xmlns:m="http://schemas.openxmlformats.org/officeDocument/2006/math">
                              <m:f>
                                <m:fPr>
                                  <m:type m:val="skw"/>
                                  <m:ctrlPr>
                                    <a:rPr lang="en-US" sz="3600" i="1" smtClean="0">
                                      <a:solidFill>
                                        <a:srgbClr val="FF3860"/>
                                      </a:solidFill>
                                      <a:latin typeface="Cambria Math"/>
                                    </a:rPr>
                                  </m:ctrlPr>
                                </m:fPr>
                                <m:num>
                                  <m:r>
                                    <a:rPr lang="en-GB" sz="3600" b="1" i="1" smtClean="0">
                                      <a:solidFill>
                                        <a:srgbClr val="FF3860"/>
                                      </a:solidFill>
                                      <a:latin typeface="Cambria Math" panose="02040503050406030204" pitchFamily="18" charset="0"/>
                                    </a:rPr>
                                    <m:t>𝟑</m:t>
                                  </m:r>
                                </m:num>
                                <m:den>
                                  <m:r>
                                    <a:rPr lang="en-GB" sz="3600" b="0" i="1" smtClean="0">
                                      <a:solidFill>
                                        <a:srgbClr val="FF3860"/>
                                      </a:solidFill>
                                      <a:latin typeface="Cambria Math" panose="02040503050406030204" pitchFamily="18" charset="0"/>
                                    </a:rPr>
                                    <m:t>5</m:t>
                                  </m:r>
                                </m:den>
                              </m:f>
                            </m:oMath>
                          </a14:m>
                          <a:endParaRPr lang="en-US" sz="3200" b="0" dirty="0">
                            <a:latin typeface="OpenDyslexicAlta" pitchFamily="2" charset="77"/>
                          </a:endParaRPr>
                        </a:p>
                        <a:p>
                          <a:pPr algn="r"/>
                          <a:r>
                            <a:rPr lang="en-US" sz="3200" b="0" dirty="0">
                              <a:solidFill>
                                <a:srgbClr val="FF3860"/>
                              </a:solidFill>
                              <a:latin typeface="OpenDyslexicAlta" pitchFamily="2" charset="77"/>
                            </a:rPr>
                            <a:t>£3, 27 p, 35 kg</a:t>
                          </a:r>
                        </a:p>
                      </a:txBody>
                      <a:tcPr>
                        <a:solidFill>
                          <a:schemeClr val="bg1"/>
                        </a:solidFill>
                      </a:tcPr>
                    </a:tc>
                    <a:extLst>
                      <a:ext uri="{0D108BD9-81ED-4DB2-BD59-A6C34878D82A}">
                        <a16:rowId xmlns="" xmlns:a16="http://schemas.microsoft.com/office/drawing/2014/main" val="2334078105"/>
                      </a:ext>
                    </a:extLst>
                  </a:tr>
                </a:tbl>
              </a:graphicData>
            </a:graphic>
          </p:graphicFrame>
        </mc:Choice>
        <mc:Fallback xmlns="">
          <p:graphicFrame>
            <p:nvGraphicFramePr>
              <p:cNvPr id="5" name="Table 4">
                <a:extLst>
                  <a:ext uri="{FF2B5EF4-FFF2-40B4-BE49-F238E27FC236}">
                    <a16:creationId xmlns:a16="http://schemas.microsoft.com/office/drawing/2014/main" id="{057E2314-673F-A245-A166-3E0E003039AE}"/>
                  </a:ext>
                </a:extLst>
              </p:cNvPr>
              <p:cNvGraphicFramePr>
                <a:graphicFrameLocks noGrp="1"/>
              </p:cNvGraphicFramePr>
              <p:nvPr/>
            </p:nvGraphicFramePr>
            <p:xfrm>
              <a:off x="801688" y="2841184"/>
              <a:ext cx="10515600" cy="3098292"/>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404352276"/>
                        </a:ext>
                      </a:extLst>
                    </a:gridCol>
                    <a:gridCol w="5257800">
                      <a:extLst>
                        <a:ext uri="{9D8B030D-6E8A-4147-A177-3AD203B41FA5}">
                          <a16:colId xmlns:a16="http://schemas.microsoft.com/office/drawing/2014/main" val="3516330573"/>
                        </a:ext>
                      </a:extLst>
                    </a:gridCol>
                  </a:tblGrid>
                  <a:tr h="1554480">
                    <a:tc>
                      <a:txBody>
                        <a:bodyPr/>
                        <a:lstStyle/>
                        <a:p>
                          <a:pPr algn="l"/>
                          <a:r>
                            <a:rPr lang="en-US" sz="2400" dirty="0">
                              <a:latin typeface="OpenDyslexicAlta" pitchFamily="2" charset="77"/>
                            </a:rPr>
                            <a:t>definition: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3860"/>
                              </a:solidFill>
                              <a:latin typeface="OpenDyslexicAlta" pitchFamily="2" charset="77"/>
                            </a:rPr>
                            <a:t>The digit within a fraction that is below the vinculum (or fraction bar).</a:t>
                          </a:r>
                        </a:p>
                      </a:txBody>
                      <a:tcPr>
                        <a:solidFill>
                          <a:schemeClr val="bg1"/>
                        </a:solidFill>
                      </a:tcPr>
                    </a:tc>
                    <a:tc>
                      <a:txBody>
                        <a:bodyPr/>
                        <a:lstStyle/>
                        <a:p>
                          <a:pPr algn="r"/>
                          <a:r>
                            <a:rPr lang="en-US" sz="2400" dirty="0">
                              <a:latin typeface="OpenDyslexicAlta" pitchFamily="2" charset="77"/>
                            </a:rPr>
                            <a:t>characteristics:</a:t>
                          </a:r>
                        </a:p>
                        <a:p>
                          <a:pPr algn="r"/>
                          <a:r>
                            <a:rPr lang="en-US" sz="2400" dirty="0">
                              <a:solidFill>
                                <a:srgbClr val="FF3860"/>
                              </a:solidFill>
                              <a:latin typeface="OpenDyslexicAlta" pitchFamily="2" charset="77"/>
                            </a:rPr>
                            <a:t>A digit or whole number that is placed beneath another number and vinculum.</a:t>
                          </a:r>
                        </a:p>
                      </a:txBody>
                      <a:tcPr>
                        <a:solidFill>
                          <a:schemeClr val="bg1"/>
                        </a:solidFill>
                      </a:tcPr>
                    </a:tc>
                    <a:extLst>
                      <a:ext uri="{0D108BD9-81ED-4DB2-BD59-A6C34878D82A}">
                        <a16:rowId xmlns:a16="http://schemas.microsoft.com/office/drawing/2014/main" val="3185596208"/>
                      </a:ext>
                    </a:extLst>
                  </a:tr>
                  <a:tr h="1543812">
                    <a:tc>
                      <a:txBody>
                        <a:bodyPr/>
                        <a:lstStyle/>
                        <a:p>
                          <a:endParaRPr lang="en-US"/>
                        </a:p>
                      </a:txBody>
                      <a:tcPr>
                        <a:blipFill>
                          <a:blip r:embed="rId3"/>
                          <a:stretch>
                            <a:fillRect l="-241" t="-104098" r="-99759" b="-65574"/>
                          </a:stretch>
                        </a:blipFill>
                      </a:tcPr>
                    </a:tc>
                    <a:tc>
                      <a:txBody>
                        <a:bodyPr/>
                        <a:lstStyle/>
                        <a:p>
                          <a:endParaRPr lang="en-US"/>
                        </a:p>
                      </a:txBody>
                      <a:tcPr>
                        <a:blipFill>
                          <a:blip r:embed="rId3"/>
                          <a:stretch>
                            <a:fillRect l="-100483" t="-104098" b="-65574"/>
                          </a:stretch>
                        </a:blipFill>
                      </a:tcPr>
                    </a:tc>
                    <a:extLst>
                      <a:ext uri="{0D108BD9-81ED-4DB2-BD59-A6C34878D82A}">
                        <a16:rowId xmlns:a16="http://schemas.microsoft.com/office/drawing/2014/main" val="2334078105"/>
                      </a:ext>
                    </a:extLst>
                  </a:tr>
                </a:tbl>
              </a:graphicData>
            </a:graphic>
          </p:graphicFrame>
        </mc:Fallback>
      </mc:AlternateContent>
      <p:sp>
        <p:nvSpPr>
          <p:cNvPr id="4" name="Rounded Rectangle 3">
            <a:extLst>
              <a:ext uri="{FF2B5EF4-FFF2-40B4-BE49-F238E27FC236}">
                <a16:creationId xmlns="" xmlns:a16="http://schemas.microsoft.com/office/drawing/2014/main" id="{0831C90C-61B6-CA4A-9643-DDA2F44C54F6}"/>
              </a:ext>
            </a:extLst>
          </p:cNvPr>
          <p:cNvSpPr/>
          <p:nvPr/>
        </p:nvSpPr>
        <p:spPr>
          <a:xfrm>
            <a:off x="4578993" y="4304224"/>
            <a:ext cx="2940034"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denominator</a:t>
            </a:r>
          </a:p>
        </p:txBody>
      </p:sp>
    </p:spTree>
    <p:extLst>
      <p:ext uri="{BB962C8B-B14F-4D97-AF65-F5344CB8AC3E}">
        <p14:creationId xmlns:p14="http://schemas.microsoft.com/office/powerpoint/2010/main" val="1285459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Frayer model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057E2314-673F-A245-A166-3E0E003039AE}"/>
              </a:ext>
            </a:extLst>
          </p:cNvPr>
          <p:cNvGraphicFramePr>
            <a:graphicFrameLocks noGrp="1"/>
          </p:cNvGraphicFramePr>
          <p:nvPr>
            <p:extLst>
              <p:ext uri="{D42A27DB-BD31-4B8C-83A1-F6EECF244321}">
                <p14:modId xmlns:p14="http://schemas.microsoft.com/office/powerpoint/2010/main" val="3408378748"/>
              </p:ext>
            </p:extLst>
          </p:nvPr>
        </p:nvGraphicFramePr>
        <p:xfrm>
          <a:off x="801688" y="2841184"/>
          <a:ext cx="10515600" cy="3108960"/>
        </p:xfrm>
        <a:graphic>
          <a:graphicData uri="http://schemas.openxmlformats.org/drawingml/2006/table">
            <a:tbl>
              <a:tblPr firstRow="1" bandRow="1">
                <a:tableStyleId>{5940675A-B579-460E-94D1-54222C63F5DA}</a:tableStyleId>
              </a:tblPr>
              <a:tblGrid>
                <a:gridCol w="5257800">
                  <a:extLst>
                    <a:ext uri="{9D8B030D-6E8A-4147-A177-3AD203B41FA5}">
                      <a16:colId xmlns="" xmlns:a16="http://schemas.microsoft.com/office/drawing/2014/main" val="404352276"/>
                    </a:ext>
                  </a:extLst>
                </a:gridCol>
                <a:gridCol w="5257800">
                  <a:extLst>
                    <a:ext uri="{9D8B030D-6E8A-4147-A177-3AD203B41FA5}">
                      <a16:colId xmlns="" xmlns:a16="http://schemas.microsoft.com/office/drawing/2014/main" val="3516330573"/>
                    </a:ext>
                  </a:extLst>
                </a:gridCol>
              </a:tblGrid>
              <a:tr h="370840">
                <a:tc>
                  <a:txBody>
                    <a:bodyPr/>
                    <a:lstStyle/>
                    <a:p>
                      <a:pPr algn="l"/>
                      <a:r>
                        <a:rPr lang="en-US" sz="2400" dirty="0">
                          <a:latin typeface="OpenDyslexicAlta" pitchFamily="2" charset="77"/>
                        </a:rPr>
                        <a:t>definition:</a:t>
                      </a:r>
                    </a:p>
                    <a:p>
                      <a:pPr algn="l"/>
                      <a:endParaRPr lang="en-US" sz="2400" dirty="0">
                        <a:latin typeface="OpenDyslexicAlta" pitchFamily="2" charset="77"/>
                      </a:endParaRPr>
                    </a:p>
                    <a:p>
                      <a:pPr algn="l"/>
                      <a:endParaRPr lang="en-US" sz="2400" dirty="0">
                        <a:latin typeface="OpenDyslexicAlta" pitchFamily="2" charset="77"/>
                      </a:endParaRPr>
                    </a:p>
                    <a:p>
                      <a:pPr algn="l"/>
                      <a:endParaRPr lang="en-US" sz="2400" dirty="0">
                        <a:latin typeface="OpenDyslexicAlta" pitchFamily="2" charset="77"/>
                      </a:endParaRPr>
                    </a:p>
                  </a:txBody>
                  <a:tcPr>
                    <a:solidFill>
                      <a:schemeClr val="bg1"/>
                    </a:solidFill>
                  </a:tcPr>
                </a:tc>
                <a:tc>
                  <a:txBody>
                    <a:bodyPr/>
                    <a:lstStyle/>
                    <a:p>
                      <a:pPr algn="r"/>
                      <a:r>
                        <a:rPr lang="en-US" sz="2400" dirty="0">
                          <a:latin typeface="OpenDyslexicAlta" pitchFamily="2" charset="77"/>
                        </a:rPr>
                        <a:t>characteristics:</a:t>
                      </a:r>
                    </a:p>
                  </a:txBody>
                  <a:tcPr>
                    <a:solidFill>
                      <a:schemeClr val="bg1"/>
                    </a:solidFill>
                  </a:tcPr>
                </a:tc>
                <a:extLst>
                  <a:ext uri="{0D108BD9-81ED-4DB2-BD59-A6C34878D82A}">
                    <a16:rowId xmlns="" xmlns:a16="http://schemas.microsoft.com/office/drawing/2014/main" val="3185596208"/>
                  </a:ext>
                </a:extLst>
              </a:tr>
              <a:tr h="370840">
                <a:tc>
                  <a:txBody>
                    <a:bodyPr/>
                    <a:lstStyle/>
                    <a:p>
                      <a:pPr algn="l"/>
                      <a:r>
                        <a:rPr lang="en-US" sz="2400" dirty="0">
                          <a:latin typeface="OpenDyslexicAlta" pitchFamily="2" charset="77"/>
                        </a:rPr>
                        <a:t>examples:</a:t>
                      </a:r>
                    </a:p>
                    <a:p>
                      <a:pPr algn="l"/>
                      <a:endParaRPr lang="en-US" sz="2400" dirty="0">
                        <a:latin typeface="OpenDyslexicAlta" pitchFamily="2" charset="77"/>
                      </a:endParaRPr>
                    </a:p>
                  </a:txBody>
                  <a:tcPr>
                    <a:solidFill>
                      <a:schemeClr val="bg1"/>
                    </a:solidFill>
                  </a:tcPr>
                </a:tc>
                <a:tc>
                  <a:txBody>
                    <a:bodyPr/>
                    <a:lstStyle/>
                    <a:p>
                      <a:pPr algn="r"/>
                      <a:r>
                        <a:rPr lang="en-US" sz="2400" dirty="0">
                          <a:latin typeface="OpenDyslexicAlta" pitchFamily="2" charset="77"/>
                        </a:rPr>
                        <a:t>non-examples:</a:t>
                      </a:r>
                    </a:p>
                    <a:p>
                      <a:pPr algn="r"/>
                      <a:endParaRPr lang="en-US" sz="2400" dirty="0">
                        <a:latin typeface="OpenDyslexicAlta" pitchFamily="2" charset="77"/>
                      </a:endParaRPr>
                    </a:p>
                    <a:p>
                      <a:pPr algn="r"/>
                      <a:endParaRPr lang="en-US" sz="2400" dirty="0">
                        <a:latin typeface="OpenDyslexicAlta" pitchFamily="2" charset="77"/>
                      </a:endParaRPr>
                    </a:p>
                    <a:p>
                      <a:pPr algn="r"/>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2334078105"/>
                  </a:ext>
                </a:extLst>
              </a:tr>
            </a:tbl>
          </a:graphicData>
        </a:graphic>
      </p:graphicFrame>
      <p:sp>
        <p:nvSpPr>
          <p:cNvPr id="4" name="Rounded Rectangle 3">
            <a:extLst>
              <a:ext uri="{FF2B5EF4-FFF2-40B4-BE49-F238E27FC236}">
                <a16:creationId xmlns="" xmlns:a16="http://schemas.microsoft.com/office/drawing/2014/main" id="{0831C90C-61B6-CA4A-9643-DDA2F44C54F6}"/>
              </a:ext>
            </a:extLst>
          </p:cNvPr>
          <p:cNvSpPr/>
          <p:nvPr/>
        </p:nvSpPr>
        <p:spPr>
          <a:xfrm>
            <a:off x="4578993" y="4304224"/>
            <a:ext cx="2940034"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unit fraction</a:t>
            </a:r>
          </a:p>
        </p:txBody>
      </p:sp>
    </p:spTree>
    <p:extLst>
      <p:ext uri="{BB962C8B-B14F-4D97-AF65-F5344CB8AC3E}">
        <p14:creationId xmlns:p14="http://schemas.microsoft.com/office/powerpoint/2010/main" val="280241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Either one fifth (green) or four fifths (blue).</a:t>
            </a:r>
          </a:p>
        </p:txBody>
      </p:sp>
      <p:sp>
        <p:nvSpPr>
          <p:cNvPr id="5" name="Rectangle 4">
            <a:extLst>
              <a:ext uri="{FF2B5EF4-FFF2-40B4-BE49-F238E27FC236}">
                <a16:creationId xmlns="" xmlns:a16="http://schemas.microsoft.com/office/drawing/2014/main" id="{FCF22856-00C5-E444-83A8-95E7C479325A}"/>
              </a:ext>
            </a:extLst>
          </p:cNvPr>
          <p:cNvSpPr/>
          <p:nvPr/>
        </p:nvSpPr>
        <p:spPr>
          <a:xfrm>
            <a:off x="3797844" y="2935288"/>
            <a:ext cx="900000" cy="900000"/>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5B278298-062D-4144-8370-A0961DB3DF4E}"/>
              </a:ext>
            </a:extLst>
          </p:cNvPr>
          <p:cNvSpPr/>
          <p:nvPr/>
        </p:nvSpPr>
        <p:spPr>
          <a:xfrm>
            <a:off x="4864644" y="2935288"/>
            <a:ext cx="900000" cy="900000"/>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7762DEEA-69B9-C74B-9B05-8C59F3A74C72}"/>
              </a:ext>
            </a:extLst>
          </p:cNvPr>
          <p:cNvSpPr/>
          <p:nvPr/>
        </p:nvSpPr>
        <p:spPr>
          <a:xfrm>
            <a:off x="4414644" y="4109725"/>
            <a:ext cx="900000" cy="900000"/>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7ADA4059-BCFC-F145-856D-B68D38896FBF}"/>
              </a:ext>
            </a:extLst>
          </p:cNvPr>
          <p:cNvSpPr/>
          <p:nvPr/>
        </p:nvSpPr>
        <p:spPr>
          <a:xfrm>
            <a:off x="5481444" y="4109725"/>
            <a:ext cx="900000" cy="900000"/>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D194D9FB-D51F-1D45-ADF5-C1EE8115073B}"/>
              </a:ext>
            </a:extLst>
          </p:cNvPr>
          <p:cNvSpPr/>
          <p:nvPr/>
        </p:nvSpPr>
        <p:spPr>
          <a:xfrm>
            <a:off x="5931444" y="2942488"/>
            <a:ext cx="900000" cy="900000"/>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6737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Complete the Frayer model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 xmlns:a16="http://schemas.microsoft.com/office/drawing/2014/main" id="{057E2314-673F-A245-A166-3E0E003039AE}"/>
                  </a:ext>
                </a:extLst>
              </p:cNvPr>
              <p:cNvGraphicFramePr>
                <a:graphicFrameLocks noGrp="1"/>
              </p:cNvGraphicFramePr>
              <p:nvPr>
                <p:extLst>
                  <p:ext uri="{D42A27DB-BD31-4B8C-83A1-F6EECF244321}">
                    <p14:modId xmlns:p14="http://schemas.microsoft.com/office/powerpoint/2010/main" val="2807808163"/>
                  </p:ext>
                </p:extLst>
              </p:nvPr>
            </p:nvGraphicFramePr>
            <p:xfrm>
              <a:off x="801688" y="2841184"/>
              <a:ext cx="10515600" cy="3108960"/>
            </p:xfrm>
            <a:graphic>
              <a:graphicData uri="http://schemas.openxmlformats.org/drawingml/2006/table">
                <a:tbl>
                  <a:tblPr firstRow="1" bandRow="1">
                    <a:tableStyleId>{5940675A-B579-460E-94D1-54222C63F5DA}</a:tableStyleId>
                  </a:tblPr>
                  <a:tblGrid>
                    <a:gridCol w="5257800">
                      <a:extLst>
                        <a:ext uri="{9D8B030D-6E8A-4147-A177-3AD203B41FA5}">
                          <a16:colId xmlns="" xmlns:a16="http://schemas.microsoft.com/office/drawing/2014/main" val="404352276"/>
                        </a:ext>
                      </a:extLst>
                    </a:gridCol>
                    <a:gridCol w="5257800">
                      <a:extLst>
                        <a:ext uri="{9D8B030D-6E8A-4147-A177-3AD203B41FA5}">
                          <a16:colId xmlns="" xmlns:a16="http://schemas.microsoft.com/office/drawing/2014/main" val="3516330573"/>
                        </a:ext>
                      </a:extLst>
                    </a:gridCol>
                  </a:tblGrid>
                  <a:tr h="370840">
                    <a:tc>
                      <a:txBody>
                        <a:bodyPr/>
                        <a:lstStyle/>
                        <a:p>
                          <a:pPr algn="l"/>
                          <a:r>
                            <a:rPr lang="en-US" sz="2400" dirty="0">
                              <a:latin typeface="OpenDyslexicAlta" pitchFamily="2" charset="77"/>
                            </a:rPr>
                            <a:t>definition: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3860"/>
                              </a:solidFill>
                              <a:latin typeface="OpenDyslexicAlta" pitchFamily="2" charset="77"/>
                            </a:rPr>
                            <a:t>A fraction where the numerator is 1.</a:t>
                          </a:r>
                          <a:br>
                            <a:rPr lang="en-US" sz="2400" dirty="0">
                              <a:solidFill>
                                <a:srgbClr val="FF3860"/>
                              </a:solidFill>
                              <a:latin typeface="OpenDyslexicAlta" pitchFamily="2" charset="77"/>
                            </a:rPr>
                          </a:br>
                          <a:endParaRPr lang="en-US" sz="2400" dirty="0">
                            <a:solidFill>
                              <a:srgbClr val="FF3860"/>
                            </a:solidFill>
                            <a:latin typeface="OpenDyslexicAlta" pitchFamily="2" charset="77"/>
                          </a:endParaRPr>
                        </a:p>
                      </a:txBody>
                      <a:tcPr>
                        <a:solidFill>
                          <a:schemeClr val="bg1"/>
                        </a:solidFill>
                      </a:tcPr>
                    </a:tc>
                    <a:tc>
                      <a:txBody>
                        <a:bodyPr/>
                        <a:lstStyle/>
                        <a:p>
                          <a:pPr algn="r"/>
                          <a:r>
                            <a:rPr lang="en-US" sz="2400" dirty="0">
                              <a:latin typeface="OpenDyslexicAlta" pitchFamily="2" charset="77"/>
                            </a:rPr>
                            <a:t>characteristics:</a:t>
                          </a:r>
                        </a:p>
                        <a:p>
                          <a:pPr algn="r"/>
                          <a:r>
                            <a:rPr lang="en-US" sz="2400" dirty="0">
                              <a:solidFill>
                                <a:srgbClr val="FF3860"/>
                              </a:solidFill>
                              <a:latin typeface="OpenDyslexicAlta" pitchFamily="2" charset="77"/>
                            </a:rPr>
                            <a:t>A numerator that is 1, a denominator that is an integer.</a:t>
                          </a:r>
                        </a:p>
                      </a:txBody>
                      <a:tcPr>
                        <a:solidFill>
                          <a:schemeClr val="bg1"/>
                        </a:solidFill>
                      </a:tcPr>
                    </a:tc>
                    <a:extLst>
                      <a:ext uri="{0D108BD9-81ED-4DB2-BD59-A6C34878D82A}">
                        <a16:rowId xmlns="" xmlns:a16="http://schemas.microsoft.com/office/drawing/2014/main" val="3185596208"/>
                      </a:ext>
                    </a:extLst>
                  </a:tr>
                  <a:tr h="370840">
                    <a:tc>
                      <a:txBody>
                        <a:bodyPr/>
                        <a:lstStyle/>
                        <a:p>
                          <a:pPr algn="l"/>
                          <a:r>
                            <a:rPr lang="en-US" sz="2400" dirty="0">
                              <a:latin typeface="OpenDyslexicAlta" pitchFamily="2" charset="77"/>
                            </a:rPr>
                            <a:t>examples:</a:t>
                          </a:r>
                        </a:p>
                        <a:p>
                          <a:pPr algn="l"/>
                          <a:r>
                            <a:rPr lang="en-US" sz="2400" dirty="0">
                              <a:solidFill>
                                <a:srgbClr val="FF3860"/>
                              </a:solidFill>
                              <a:latin typeface="OpenDyslexicAlta" pitchFamily="2" charset="77"/>
                            </a:rPr>
                            <a:t>a third </a:t>
                          </a:r>
                          <a14:m>
                            <m:oMath xmlns:m="http://schemas.openxmlformats.org/officeDocument/2006/math">
                              <m:f>
                                <m:fPr>
                                  <m:type m:val="skw"/>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a14:m>
                          <a:endParaRPr lang="en-US" sz="2400" dirty="0">
                            <a:solidFill>
                              <a:srgbClr val="FF3860"/>
                            </a:solidFill>
                            <a:latin typeface="OpenDyslexicAlta" pitchFamily="2" charset="77"/>
                          </a:endParaRPr>
                        </a:p>
                        <a:p>
                          <a:pPr algn="l"/>
                          <a:endParaRPr lang="en-US" sz="2400" dirty="0">
                            <a:solidFill>
                              <a:srgbClr val="FF3860"/>
                            </a:solidFill>
                            <a:latin typeface="OpenDyslexicAlta" pitchFamily="2" charset="77"/>
                          </a:endParaRPr>
                        </a:p>
                        <a:p>
                          <a:pPr algn="l"/>
                          <a:r>
                            <a:rPr lang="en-US" sz="2400" dirty="0">
                              <a:solidFill>
                                <a:srgbClr val="FF3860"/>
                              </a:solidFill>
                              <a:latin typeface="OpenDyslexicAlta" pitchFamily="2" charset="77"/>
                            </a:rPr>
                            <a:t>a fifth </a:t>
                          </a:r>
                          <a14:m>
                            <m:oMath xmlns:m="http://schemas.openxmlformats.org/officeDocument/2006/math">
                              <m:f>
                                <m:fPr>
                                  <m:type m:val="skw"/>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5</m:t>
                                  </m:r>
                                </m:den>
                              </m:f>
                            </m:oMath>
                          </a14:m>
                          <a:endParaRPr lang="en-US" sz="2400" dirty="0">
                            <a:solidFill>
                              <a:srgbClr val="FF3860"/>
                            </a:solidFill>
                            <a:latin typeface="OpenDyslexicAlta" pitchFamily="2" charset="77"/>
                          </a:endParaRPr>
                        </a:p>
                      </a:txBody>
                      <a:tcPr>
                        <a:solidFill>
                          <a:schemeClr val="bg1"/>
                        </a:solidFill>
                      </a:tcPr>
                    </a:tc>
                    <a:tc>
                      <a:txBody>
                        <a:bodyPr/>
                        <a:lstStyle/>
                        <a:p>
                          <a:pPr algn="r"/>
                          <a:r>
                            <a:rPr lang="en-US" sz="2400" dirty="0">
                              <a:latin typeface="OpenDyslexicAlta" pitchFamily="2" charset="77"/>
                            </a:rPr>
                            <a:t>non-examples:</a:t>
                          </a:r>
                        </a:p>
                        <a:p>
                          <a:pPr algn="r"/>
                          <a:r>
                            <a:rPr lang="en-US" sz="2400" dirty="0">
                              <a:solidFill>
                                <a:srgbClr val="FF3860"/>
                              </a:solidFill>
                              <a:latin typeface="OpenDyslexicAlta" pitchFamily="2" charset="77"/>
                            </a:rPr>
                            <a:t>two thirds </a:t>
                          </a:r>
                          <a14:m>
                            <m:oMath xmlns:m="http://schemas.openxmlformats.org/officeDocument/2006/math">
                              <m:f>
                                <m:fPr>
                                  <m:type m:val="skw"/>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2</m:t>
                                  </m:r>
                                </m:num>
                                <m:den>
                                  <m:r>
                                    <a:rPr lang="en-GB" sz="2400" b="0" i="1" smtClean="0">
                                      <a:solidFill>
                                        <a:srgbClr val="FF3860"/>
                                      </a:solidFill>
                                      <a:latin typeface="Cambria Math" panose="02040503050406030204" pitchFamily="18" charset="0"/>
                                    </a:rPr>
                                    <m:t>3</m:t>
                                  </m:r>
                                </m:den>
                              </m:f>
                            </m:oMath>
                          </a14:m>
                          <a:endParaRPr lang="en-US" sz="2400" dirty="0">
                            <a:solidFill>
                              <a:srgbClr val="FF3860"/>
                            </a:solidFill>
                            <a:latin typeface="OpenDyslexicAlta" pitchFamily="2" charset="77"/>
                          </a:endParaRPr>
                        </a:p>
                        <a:p>
                          <a:pPr algn="r"/>
                          <a:endParaRPr lang="en-US" sz="2400" dirty="0">
                            <a:solidFill>
                              <a:srgbClr val="FF3860"/>
                            </a:solidFill>
                            <a:latin typeface="OpenDyslexicAlta" pitchFamily="2" charset="77"/>
                          </a:endParaRPr>
                        </a:p>
                        <a:p>
                          <a:pPr algn="r"/>
                          <a:r>
                            <a:rPr lang="en-US" sz="2400" dirty="0">
                              <a:solidFill>
                                <a:srgbClr val="FF3860"/>
                              </a:solidFill>
                              <a:latin typeface="OpenDyslexicAlta" pitchFamily="2" charset="77"/>
                            </a:rPr>
                            <a:t>three fifth </a:t>
                          </a:r>
                          <a14:m>
                            <m:oMath xmlns:m="http://schemas.openxmlformats.org/officeDocument/2006/math">
                              <m:f>
                                <m:fPr>
                                  <m:type m:val="skw"/>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5</m:t>
                                  </m:r>
                                </m:den>
                              </m:f>
                            </m:oMath>
                          </a14:m>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2334078105"/>
                      </a:ext>
                    </a:extLst>
                  </a:tr>
                </a:tbl>
              </a:graphicData>
            </a:graphic>
          </p:graphicFrame>
        </mc:Choice>
        <mc:Fallback xmlns="">
          <p:graphicFrame>
            <p:nvGraphicFramePr>
              <p:cNvPr id="5" name="Table 4">
                <a:extLst>
                  <a:ext uri="{FF2B5EF4-FFF2-40B4-BE49-F238E27FC236}">
                    <a16:creationId xmlns:a16="http://schemas.microsoft.com/office/drawing/2014/main" id="{057E2314-673F-A245-A166-3E0E003039AE}"/>
                  </a:ext>
                </a:extLst>
              </p:cNvPr>
              <p:cNvGraphicFramePr>
                <a:graphicFrameLocks noGrp="1"/>
              </p:cNvGraphicFramePr>
              <p:nvPr>
                <p:extLst>
                  <p:ext uri="{D42A27DB-BD31-4B8C-83A1-F6EECF244321}">
                    <p14:modId xmlns:p14="http://schemas.microsoft.com/office/powerpoint/2010/main" val="2807808163"/>
                  </p:ext>
                </p:extLst>
              </p:nvPr>
            </p:nvGraphicFramePr>
            <p:xfrm>
              <a:off x="801688" y="2841184"/>
              <a:ext cx="10515600" cy="310896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404352276"/>
                        </a:ext>
                      </a:extLst>
                    </a:gridCol>
                    <a:gridCol w="5257800">
                      <a:extLst>
                        <a:ext uri="{9D8B030D-6E8A-4147-A177-3AD203B41FA5}">
                          <a16:colId xmlns:a16="http://schemas.microsoft.com/office/drawing/2014/main" val="3516330573"/>
                        </a:ext>
                      </a:extLst>
                    </a:gridCol>
                  </a:tblGrid>
                  <a:tr h="1554480">
                    <a:tc>
                      <a:txBody>
                        <a:bodyPr/>
                        <a:lstStyle/>
                        <a:p>
                          <a:pPr algn="l"/>
                          <a:r>
                            <a:rPr lang="en-US" sz="2400" dirty="0">
                              <a:latin typeface="OpenDyslexicAlta" pitchFamily="2" charset="77"/>
                            </a:rPr>
                            <a:t>definition: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3860"/>
                              </a:solidFill>
                              <a:latin typeface="OpenDyslexicAlta" pitchFamily="2" charset="77"/>
                            </a:rPr>
                            <a:t>A fraction where the numerator is 1.</a:t>
                          </a:r>
                          <a:br>
                            <a:rPr lang="en-US" sz="2400" dirty="0">
                              <a:solidFill>
                                <a:srgbClr val="FF3860"/>
                              </a:solidFill>
                              <a:latin typeface="OpenDyslexicAlta" pitchFamily="2" charset="77"/>
                            </a:rPr>
                          </a:br>
                          <a:endParaRPr lang="en-US" sz="2400" dirty="0">
                            <a:solidFill>
                              <a:srgbClr val="FF3860"/>
                            </a:solidFill>
                            <a:latin typeface="OpenDyslexicAlta" pitchFamily="2" charset="77"/>
                          </a:endParaRPr>
                        </a:p>
                      </a:txBody>
                      <a:tcPr>
                        <a:solidFill>
                          <a:schemeClr val="bg1"/>
                        </a:solidFill>
                      </a:tcPr>
                    </a:tc>
                    <a:tc>
                      <a:txBody>
                        <a:bodyPr/>
                        <a:lstStyle/>
                        <a:p>
                          <a:pPr algn="r"/>
                          <a:r>
                            <a:rPr lang="en-US" sz="2400" dirty="0">
                              <a:latin typeface="OpenDyslexicAlta" pitchFamily="2" charset="77"/>
                            </a:rPr>
                            <a:t>characteristics:</a:t>
                          </a:r>
                        </a:p>
                        <a:p>
                          <a:pPr algn="r"/>
                          <a:r>
                            <a:rPr lang="en-US" sz="2400" dirty="0">
                              <a:solidFill>
                                <a:srgbClr val="FF3860"/>
                              </a:solidFill>
                              <a:latin typeface="OpenDyslexicAlta" pitchFamily="2" charset="77"/>
                            </a:rPr>
                            <a:t>A numerator that is 1, a denominator that is an integer.</a:t>
                          </a:r>
                        </a:p>
                      </a:txBody>
                      <a:tcPr>
                        <a:solidFill>
                          <a:schemeClr val="bg1"/>
                        </a:solidFill>
                      </a:tcPr>
                    </a:tc>
                    <a:extLst>
                      <a:ext uri="{0D108BD9-81ED-4DB2-BD59-A6C34878D82A}">
                        <a16:rowId xmlns:a16="http://schemas.microsoft.com/office/drawing/2014/main" val="3185596208"/>
                      </a:ext>
                    </a:extLst>
                  </a:tr>
                  <a:tr h="1554480">
                    <a:tc>
                      <a:txBody>
                        <a:bodyPr/>
                        <a:lstStyle/>
                        <a:p>
                          <a:endParaRPr lang="en-US"/>
                        </a:p>
                      </a:txBody>
                      <a:tcPr>
                        <a:blipFill>
                          <a:blip r:embed="rId3"/>
                          <a:stretch>
                            <a:fillRect l="-241" t="-103252" r="-99759" b="-56911"/>
                          </a:stretch>
                        </a:blipFill>
                      </a:tcPr>
                    </a:tc>
                    <a:tc>
                      <a:txBody>
                        <a:bodyPr/>
                        <a:lstStyle/>
                        <a:p>
                          <a:endParaRPr lang="en-US"/>
                        </a:p>
                      </a:txBody>
                      <a:tcPr>
                        <a:blipFill>
                          <a:blip r:embed="rId3"/>
                          <a:stretch>
                            <a:fillRect l="-100483" t="-103252" b="-56911"/>
                          </a:stretch>
                        </a:blipFill>
                      </a:tcPr>
                    </a:tc>
                    <a:extLst>
                      <a:ext uri="{0D108BD9-81ED-4DB2-BD59-A6C34878D82A}">
                        <a16:rowId xmlns:a16="http://schemas.microsoft.com/office/drawing/2014/main" val="2334078105"/>
                      </a:ext>
                    </a:extLst>
                  </a:tr>
                </a:tbl>
              </a:graphicData>
            </a:graphic>
          </p:graphicFrame>
        </mc:Fallback>
      </mc:AlternateContent>
      <p:sp>
        <p:nvSpPr>
          <p:cNvPr id="4" name="Rounded Rectangle 3">
            <a:extLst>
              <a:ext uri="{FF2B5EF4-FFF2-40B4-BE49-F238E27FC236}">
                <a16:creationId xmlns="" xmlns:a16="http://schemas.microsoft.com/office/drawing/2014/main" id="{0831C90C-61B6-CA4A-9643-DDA2F44C54F6}"/>
              </a:ext>
            </a:extLst>
          </p:cNvPr>
          <p:cNvSpPr/>
          <p:nvPr/>
        </p:nvSpPr>
        <p:spPr>
          <a:xfrm>
            <a:off x="4578993" y="4304224"/>
            <a:ext cx="2940034"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unit fraction</a:t>
            </a:r>
          </a:p>
        </p:txBody>
      </p:sp>
      <p:pic>
        <p:nvPicPr>
          <p:cNvPr id="9" name="Picture 8">
            <a:extLst>
              <a:ext uri="{FF2B5EF4-FFF2-40B4-BE49-F238E27FC236}">
                <a16:creationId xmlns="" xmlns:a16="http://schemas.microsoft.com/office/drawing/2014/main" id="{A9126664-6C6D-124A-8B5F-AE7822727E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2750" y="4537005"/>
            <a:ext cx="1435100" cy="448838"/>
          </a:xfrm>
          <a:prstGeom prst="rect">
            <a:avLst/>
          </a:prstGeom>
        </p:spPr>
      </p:pic>
      <p:pic>
        <p:nvPicPr>
          <p:cNvPr id="20" name="Picture 19">
            <a:extLst>
              <a:ext uri="{FF2B5EF4-FFF2-40B4-BE49-F238E27FC236}">
                <a16:creationId xmlns="" xmlns:a16="http://schemas.microsoft.com/office/drawing/2014/main" id="{17BF24BF-449A-BC4C-8FB1-4CC2124860BA}"/>
              </a:ext>
            </a:extLst>
          </p:cNvPr>
          <p:cNvPicPr>
            <a:picLocks noChangeAspect="1"/>
          </p:cNvPicPr>
          <p:nvPr/>
        </p:nvPicPr>
        <p:blipFill>
          <a:blip r:embed="rId5"/>
          <a:stretch>
            <a:fillRect/>
          </a:stretch>
        </p:blipFill>
        <p:spPr>
          <a:xfrm>
            <a:off x="3340116" y="5353561"/>
            <a:ext cx="1888490" cy="447509"/>
          </a:xfrm>
          <a:prstGeom prst="rect">
            <a:avLst/>
          </a:prstGeom>
        </p:spPr>
      </p:pic>
      <p:pic>
        <p:nvPicPr>
          <p:cNvPr id="31" name="Picture 30">
            <a:extLst>
              <a:ext uri="{FF2B5EF4-FFF2-40B4-BE49-F238E27FC236}">
                <a16:creationId xmlns="" xmlns:a16="http://schemas.microsoft.com/office/drawing/2014/main" id="{90F8AF99-39F4-8241-972D-644DB859F5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80798" y="4985843"/>
            <a:ext cx="1091573" cy="745908"/>
          </a:xfrm>
          <a:prstGeom prst="rect">
            <a:avLst/>
          </a:prstGeom>
        </p:spPr>
      </p:pic>
      <p:pic>
        <p:nvPicPr>
          <p:cNvPr id="41" name="Picture 40">
            <a:extLst>
              <a:ext uri="{FF2B5EF4-FFF2-40B4-BE49-F238E27FC236}">
                <a16:creationId xmlns="" xmlns:a16="http://schemas.microsoft.com/office/drawing/2014/main" id="{0679E489-6711-BD40-8FDD-0493F0AA43D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78365" y="5465424"/>
            <a:ext cx="1602433" cy="343379"/>
          </a:xfrm>
          <a:prstGeom prst="rect">
            <a:avLst/>
          </a:prstGeom>
        </p:spPr>
      </p:pic>
    </p:spTree>
    <p:extLst>
      <p:ext uri="{BB962C8B-B14F-4D97-AF65-F5344CB8AC3E}">
        <p14:creationId xmlns:p14="http://schemas.microsoft.com/office/powerpoint/2010/main" val="3706440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4:</a:t>
            </a:r>
          </a:p>
          <a:p>
            <a:pPr marL="0" indent="0">
              <a:buClr>
                <a:srgbClr val="23D160"/>
              </a:buClr>
              <a:buSzPct val="85000"/>
              <a:buNone/>
            </a:pPr>
            <a:r>
              <a:rPr lang="en-GB" sz="2200" dirty="0"/>
              <a:t>Complete the Frayer model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 xmlns:a16="http://schemas.microsoft.com/office/drawing/2014/main" id="{057E2314-673F-A245-A166-3E0E003039AE}"/>
                  </a:ext>
                </a:extLst>
              </p:cNvPr>
              <p:cNvGraphicFramePr>
                <a:graphicFrameLocks noGrp="1"/>
              </p:cNvGraphicFramePr>
              <p:nvPr>
                <p:extLst>
                  <p:ext uri="{D42A27DB-BD31-4B8C-83A1-F6EECF244321}">
                    <p14:modId xmlns:p14="http://schemas.microsoft.com/office/powerpoint/2010/main" val="959074070"/>
                  </p:ext>
                </p:extLst>
              </p:nvPr>
            </p:nvGraphicFramePr>
            <p:xfrm>
              <a:off x="801688" y="2841184"/>
              <a:ext cx="10515600" cy="3108960"/>
            </p:xfrm>
            <a:graphic>
              <a:graphicData uri="http://schemas.openxmlformats.org/drawingml/2006/table">
                <a:tbl>
                  <a:tblPr firstRow="1" bandRow="1">
                    <a:tableStyleId>{5940675A-B579-460E-94D1-54222C63F5DA}</a:tableStyleId>
                  </a:tblPr>
                  <a:tblGrid>
                    <a:gridCol w="5257800">
                      <a:extLst>
                        <a:ext uri="{9D8B030D-6E8A-4147-A177-3AD203B41FA5}">
                          <a16:colId xmlns="" xmlns:a16="http://schemas.microsoft.com/office/drawing/2014/main" val="404352276"/>
                        </a:ext>
                      </a:extLst>
                    </a:gridCol>
                    <a:gridCol w="5257800">
                      <a:extLst>
                        <a:ext uri="{9D8B030D-6E8A-4147-A177-3AD203B41FA5}">
                          <a16:colId xmlns="" xmlns:a16="http://schemas.microsoft.com/office/drawing/2014/main" val="3516330573"/>
                        </a:ext>
                      </a:extLst>
                    </a:gridCol>
                  </a:tblGrid>
                  <a:tr h="370840">
                    <a:tc>
                      <a:txBody>
                        <a:bodyPr/>
                        <a:lstStyle/>
                        <a:p>
                          <a:pPr algn="l"/>
                          <a:r>
                            <a:rPr lang="en-US" sz="2400" dirty="0">
                              <a:latin typeface="OpenDyslexicAlta" pitchFamily="2" charset="77"/>
                            </a:rPr>
                            <a:t>definition: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OpenDyslexicAlta" pitchFamily="2" charset="77"/>
                            </a:rPr>
                            <a:t>A fraction where the numerator is not 1.</a:t>
                          </a:r>
                          <a:br>
                            <a:rPr lang="en-US" sz="2400" dirty="0">
                              <a:solidFill>
                                <a:schemeClr val="bg1"/>
                              </a:solidFill>
                              <a:latin typeface="OpenDyslexicAlta" pitchFamily="2" charset="77"/>
                            </a:rPr>
                          </a:br>
                          <a:endParaRPr lang="en-US" sz="2400" dirty="0">
                            <a:solidFill>
                              <a:schemeClr val="bg1"/>
                            </a:solidFill>
                            <a:latin typeface="OpenDyslexicAlta" pitchFamily="2" charset="77"/>
                          </a:endParaRPr>
                        </a:p>
                      </a:txBody>
                      <a:tcPr>
                        <a:solidFill>
                          <a:schemeClr val="bg1"/>
                        </a:solidFill>
                      </a:tcPr>
                    </a:tc>
                    <a:tc>
                      <a:txBody>
                        <a:bodyPr/>
                        <a:lstStyle/>
                        <a:p>
                          <a:pPr algn="r"/>
                          <a:r>
                            <a:rPr lang="en-US" sz="2400" dirty="0">
                              <a:latin typeface="OpenDyslexicAlta" pitchFamily="2" charset="77"/>
                            </a:rPr>
                            <a:t>characteristics:</a:t>
                          </a:r>
                        </a:p>
                        <a:p>
                          <a:pPr algn="r"/>
                          <a:r>
                            <a:rPr lang="en-US" sz="2400" dirty="0">
                              <a:solidFill>
                                <a:schemeClr val="bg1"/>
                              </a:solidFill>
                              <a:latin typeface="OpenDyslexicAlta" pitchFamily="2" charset="77"/>
                            </a:rPr>
                            <a:t>A numerator that is not 1, a denominator that is an integer.</a:t>
                          </a:r>
                        </a:p>
                      </a:txBody>
                      <a:tcPr>
                        <a:solidFill>
                          <a:schemeClr val="bg1"/>
                        </a:solidFill>
                      </a:tcPr>
                    </a:tc>
                    <a:extLst>
                      <a:ext uri="{0D108BD9-81ED-4DB2-BD59-A6C34878D82A}">
                        <a16:rowId xmlns="" xmlns:a16="http://schemas.microsoft.com/office/drawing/2014/main" val="3185596208"/>
                      </a:ext>
                    </a:extLst>
                  </a:tr>
                  <a:tr h="370840">
                    <a:tc>
                      <a:txBody>
                        <a:bodyPr/>
                        <a:lstStyle/>
                        <a:p>
                          <a:pPr algn="l"/>
                          <a:r>
                            <a:rPr lang="en-US" sz="2400" dirty="0">
                              <a:latin typeface="OpenDyslexicAlta" pitchFamily="2" charset="77"/>
                            </a:rPr>
                            <a:t>examples:</a:t>
                          </a:r>
                        </a:p>
                        <a:p>
                          <a:pPr algn="l"/>
                          <a:r>
                            <a:rPr lang="en-US" sz="2400" dirty="0">
                              <a:solidFill>
                                <a:schemeClr val="bg1"/>
                              </a:solidFill>
                              <a:latin typeface="OpenDyslexicAlta" pitchFamily="2" charset="77"/>
                            </a:rPr>
                            <a:t>two</a:t>
                          </a:r>
                          <a:r>
                            <a:rPr lang="en-US" sz="2400" baseline="0" dirty="0">
                              <a:solidFill>
                                <a:schemeClr val="bg1"/>
                              </a:solidFill>
                              <a:latin typeface="OpenDyslexicAlta" pitchFamily="2" charset="77"/>
                            </a:rPr>
                            <a:t> </a:t>
                          </a:r>
                          <a:r>
                            <a:rPr lang="en-US" sz="2400" dirty="0">
                              <a:solidFill>
                                <a:schemeClr val="bg1"/>
                              </a:solidFill>
                              <a:latin typeface="OpenDyslexicAlta" pitchFamily="2" charset="77"/>
                            </a:rPr>
                            <a:t>thirds </a:t>
                          </a:r>
                          <a14:m>
                            <m:oMath xmlns:m="http://schemas.openxmlformats.org/officeDocument/2006/math">
                              <m:f>
                                <m:fPr>
                                  <m:type m:val="skw"/>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2</m:t>
                                  </m:r>
                                </m:num>
                                <m:den>
                                  <m:r>
                                    <a:rPr lang="en-GB" sz="2400" b="0" i="1" smtClean="0">
                                      <a:solidFill>
                                        <a:schemeClr val="bg1"/>
                                      </a:solidFill>
                                      <a:latin typeface="Cambria Math" panose="02040503050406030204" pitchFamily="18" charset="0"/>
                                    </a:rPr>
                                    <m:t>3</m:t>
                                  </m:r>
                                </m:den>
                              </m:f>
                            </m:oMath>
                          </a14:m>
                          <a:endParaRPr lang="en-US" sz="2400" dirty="0">
                            <a:solidFill>
                              <a:schemeClr val="bg1"/>
                            </a:solidFill>
                            <a:latin typeface="OpenDyslexicAlta" pitchFamily="2" charset="77"/>
                          </a:endParaRPr>
                        </a:p>
                        <a:p>
                          <a:pPr algn="l"/>
                          <a:endParaRPr lang="en-US" sz="2400" dirty="0">
                            <a:solidFill>
                              <a:schemeClr val="bg1"/>
                            </a:solidFill>
                            <a:latin typeface="OpenDyslexicAlta" pitchFamily="2" charset="77"/>
                          </a:endParaRPr>
                        </a:p>
                        <a:p>
                          <a:pPr algn="l"/>
                          <a:r>
                            <a:rPr lang="en-US" sz="2400" dirty="0">
                              <a:solidFill>
                                <a:schemeClr val="bg1"/>
                              </a:solidFill>
                              <a:latin typeface="OpenDyslexicAlta" pitchFamily="2" charset="77"/>
                            </a:rPr>
                            <a:t>three fifths </a:t>
                          </a:r>
                          <a14:m>
                            <m:oMath xmlns:m="http://schemas.openxmlformats.org/officeDocument/2006/math">
                              <m:f>
                                <m:fPr>
                                  <m:type m:val="skw"/>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5</m:t>
                                  </m:r>
                                </m:den>
                              </m:f>
                            </m:oMath>
                          </a14:m>
                          <a:endParaRPr lang="en-US" sz="2400" dirty="0">
                            <a:solidFill>
                              <a:schemeClr val="bg1"/>
                            </a:solidFill>
                            <a:latin typeface="OpenDyslexicAlta" pitchFamily="2" charset="77"/>
                          </a:endParaRPr>
                        </a:p>
                      </a:txBody>
                      <a:tcPr>
                        <a:solidFill>
                          <a:schemeClr val="bg1"/>
                        </a:solidFill>
                      </a:tcPr>
                    </a:tc>
                    <a:tc>
                      <a:txBody>
                        <a:bodyPr/>
                        <a:lstStyle/>
                        <a:p>
                          <a:pPr algn="r"/>
                          <a:r>
                            <a:rPr lang="en-US" sz="2400" dirty="0">
                              <a:latin typeface="OpenDyslexicAlta" pitchFamily="2" charset="77"/>
                            </a:rPr>
                            <a:t>non-examples:</a:t>
                          </a:r>
                        </a:p>
                        <a:p>
                          <a:pPr algn="r"/>
                          <a:r>
                            <a:rPr lang="en-US" sz="2400" dirty="0">
                              <a:solidFill>
                                <a:schemeClr val="bg1"/>
                              </a:solidFill>
                              <a:latin typeface="OpenDyslexicAlta" pitchFamily="2" charset="77"/>
                            </a:rPr>
                            <a:t>one third </a:t>
                          </a:r>
                          <a14:m>
                            <m:oMath xmlns:m="http://schemas.openxmlformats.org/officeDocument/2006/math">
                              <m:f>
                                <m:fPr>
                                  <m:type m:val="skw"/>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3</m:t>
                                  </m:r>
                                </m:den>
                              </m:f>
                            </m:oMath>
                          </a14:m>
                          <a:endParaRPr lang="en-US" sz="2400" dirty="0">
                            <a:solidFill>
                              <a:schemeClr val="bg1"/>
                            </a:solidFill>
                            <a:latin typeface="OpenDyslexicAlta" pitchFamily="2" charset="77"/>
                          </a:endParaRPr>
                        </a:p>
                        <a:p>
                          <a:pPr algn="r"/>
                          <a:endParaRPr lang="en-US" sz="2400" dirty="0">
                            <a:solidFill>
                              <a:schemeClr val="bg1"/>
                            </a:solidFill>
                            <a:latin typeface="OpenDyslexicAlta" pitchFamily="2" charset="77"/>
                          </a:endParaRPr>
                        </a:p>
                        <a:p>
                          <a:pPr algn="r"/>
                          <a:r>
                            <a:rPr lang="en-US" sz="2400" dirty="0">
                              <a:solidFill>
                                <a:schemeClr val="bg1"/>
                              </a:solidFill>
                              <a:latin typeface="OpenDyslexicAlta" pitchFamily="2" charset="77"/>
                            </a:rPr>
                            <a:t>one fifth </a:t>
                          </a:r>
                          <a14:m>
                            <m:oMath xmlns:m="http://schemas.openxmlformats.org/officeDocument/2006/math">
                              <m:f>
                                <m:fPr>
                                  <m:type m:val="skw"/>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5</m:t>
                                  </m:r>
                                </m:den>
                              </m:f>
                            </m:oMath>
                          </a14:m>
                          <a:endParaRPr lang="en-US" sz="2400" dirty="0">
                            <a:solidFill>
                              <a:schemeClr val="bg1"/>
                            </a:solidFill>
                            <a:latin typeface="OpenDyslexicAlta" pitchFamily="2" charset="77"/>
                          </a:endParaRPr>
                        </a:p>
                      </a:txBody>
                      <a:tcPr>
                        <a:solidFill>
                          <a:schemeClr val="bg1"/>
                        </a:solidFill>
                      </a:tcPr>
                    </a:tc>
                    <a:extLst>
                      <a:ext uri="{0D108BD9-81ED-4DB2-BD59-A6C34878D82A}">
                        <a16:rowId xmlns="" xmlns:a16="http://schemas.microsoft.com/office/drawing/2014/main" val="2334078105"/>
                      </a:ext>
                    </a:extLst>
                  </a:tr>
                </a:tbl>
              </a:graphicData>
            </a:graphic>
          </p:graphicFrame>
        </mc:Choice>
        <mc:Fallback xmlns="">
          <p:graphicFrame>
            <p:nvGraphicFramePr>
              <p:cNvPr id="5" name="Table 4">
                <a:extLst>
                  <a:ext uri="{FF2B5EF4-FFF2-40B4-BE49-F238E27FC236}">
                    <a16:creationId xmlns:a16="http://schemas.microsoft.com/office/drawing/2014/main" id="{057E2314-673F-A245-A166-3E0E003039AE}"/>
                  </a:ext>
                </a:extLst>
              </p:cNvPr>
              <p:cNvGraphicFramePr>
                <a:graphicFrameLocks noGrp="1"/>
              </p:cNvGraphicFramePr>
              <p:nvPr>
                <p:extLst>
                  <p:ext uri="{D42A27DB-BD31-4B8C-83A1-F6EECF244321}">
                    <p14:modId xmlns:p14="http://schemas.microsoft.com/office/powerpoint/2010/main" val="959074070"/>
                  </p:ext>
                </p:extLst>
              </p:nvPr>
            </p:nvGraphicFramePr>
            <p:xfrm>
              <a:off x="801688" y="2841184"/>
              <a:ext cx="10515600" cy="310896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404352276"/>
                        </a:ext>
                      </a:extLst>
                    </a:gridCol>
                    <a:gridCol w="5257800">
                      <a:extLst>
                        <a:ext uri="{9D8B030D-6E8A-4147-A177-3AD203B41FA5}">
                          <a16:colId xmlns:a16="http://schemas.microsoft.com/office/drawing/2014/main" val="3516330573"/>
                        </a:ext>
                      </a:extLst>
                    </a:gridCol>
                  </a:tblGrid>
                  <a:tr h="1554480">
                    <a:tc>
                      <a:txBody>
                        <a:bodyPr/>
                        <a:lstStyle/>
                        <a:p>
                          <a:pPr algn="l"/>
                          <a:r>
                            <a:rPr lang="en-US" sz="2400" dirty="0">
                              <a:latin typeface="OpenDyslexicAlta" pitchFamily="2" charset="77"/>
                            </a:rPr>
                            <a:t>definition: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OpenDyslexicAlta" pitchFamily="2" charset="77"/>
                            </a:rPr>
                            <a:t>A fraction where the numerator is not 1.</a:t>
                          </a:r>
                          <a:br>
                            <a:rPr lang="en-US" sz="2400" dirty="0">
                              <a:solidFill>
                                <a:schemeClr val="bg1"/>
                              </a:solidFill>
                              <a:latin typeface="OpenDyslexicAlta" pitchFamily="2" charset="77"/>
                            </a:rPr>
                          </a:br>
                          <a:endParaRPr lang="en-US" sz="2400" dirty="0">
                            <a:solidFill>
                              <a:schemeClr val="bg1"/>
                            </a:solidFill>
                            <a:latin typeface="OpenDyslexicAlta" pitchFamily="2" charset="77"/>
                          </a:endParaRPr>
                        </a:p>
                      </a:txBody>
                      <a:tcPr>
                        <a:solidFill>
                          <a:schemeClr val="bg1"/>
                        </a:solidFill>
                      </a:tcPr>
                    </a:tc>
                    <a:tc>
                      <a:txBody>
                        <a:bodyPr/>
                        <a:lstStyle/>
                        <a:p>
                          <a:pPr algn="r"/>
                          <a:r>
                            <a:rPr lang="en-US" sz="2400" dirty="0">
                              <a:latin typeface="OpenDyslexicAlta" pitchFamily="2" charset="77"/>
                            </a:rPr>
                            <a:t>characteristics:</a:t>
                          </a:r>
                        </a:p>
                        <a:p>
                          <a:pPr algn="r"/>
                          <a:r>
                            <a:rPr lang="en-US" sz="2400" dirty="0">
                              <a:solidFill>
                                <a:schemeClr val="bg1"/>
                              </a:solidFill>
                              <a:latin typeface="OpenDyslexicAlta" pitchFamily="2" charset="77"/>
                            </a:rPr>
                            <a:t>A numerator that is not 1, a denominator that is an integer.</a:t>
                          </a:r>
                        </a:p>
                      </a:txBody>
                      <a:tcPr>
                        <a:solidFill>
                          <a:schemeClr val="bg1"/>
                        </a:solidFill>
                      </a:tcPr>
                    </a:tc>
                    <a:extLst>
                      <a:ext uri="{0D108BD9-81ED-4DB2-BD59-A6C34878D82A}">
                        <a16:rowId xmlns:a16="http://schemas.microsoft.com/office/drawing/2014/main" val="3185596208"/>
                      </a:ext>
                    </a:extLst>
                  </a:tr>
                  <a:tr h="1554480">
                    <a:tc>
                      <a:txBody>
                        <a:bodyPr/>
                        <a:lstStyle/>
                        <a:p>
                          <a:endParaRPr lang="en-US"/>
                        </a:p>
                      </a:txBody>
                      <a:tcPr>
                        <a:blipFill>
                          <a:blip r:embed="rId3"/>
                          <a:stretch>
                            <a:fillRect l="-241" t="-103252" r="-99759" b="-56911"/>
                          </a:stretch>
                        </a:blipFill>
                      </a:tcPr>
                    </a:tc>
                    <a:tc>
                      <a:txBody>
                        <a:bodyPr/>
                        <a:lstStyle/>
                        <a:p>
                          <a:endParaRPr lang="en-US"/>
                        </a:p>
                      </a:txBody>
                      <a:tcPr>
                        <a:blipFill>
                          <a:blip r:embed="rId3"/>
                          <a:stretch>
                            <a:fillRect l="-100483" t="-103252" b="-56911"/>
                          </a:stretch>
                        </a:blipFill>
                      </a:tcPr>
                    </a:tc>
                    <a:extLst>
                      <a:ext uri="{0D108BD9-81ED-4DB2-BD59-A6C34878D82A}">
                        <a16:rowId xmlns:a16="http://schemas.microsoft.com/office/drawing/2014/main" val="2334078105"/>
                      </a:ext>
                    </a:extLst>
                  </a:tr>
                </a:tbl>
              </a:graphicData>
            </a:graphic>
          </p:graphicFrame>
        </mc:Fallback>
      </mc:AlternateContent>
      <p:sp>
        <p:nvSpPr>
          <p:cNvPr id="4" name="Rounded Rectangle 3">
            <a:extLst>
              <a:ext uri="{FF2B5EF4-FFF2-40B4-BE49-F238E27FC236}">
                <a16:creationId xmlns="" xmlns:a16="http://schemas.microsoft.com/office/drawing/2014/main" id="{0831C90C-61B6-CA4A-9643-DDA2F44C54F6}"/>
              </a:ext>
            </a:extLst>
          </p:cNvPr>
          <p:cNvSpPr/>
          <p:nvPr/>
        </p:nvSpPr>
        <p:spPr>
          <a:xfrm>
            <a:off x="4578993" y="4304224"/>
            <a:ext cx="2940034"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non-unit fraction</a:t>
            </a:r>
          </a:p>
        </p:txBody>
      </p:sp>
    </p:spTree>
    <p:extLst>
      <p:ext uri="{BB962C8B-B14F-4D97-AF65-F5344CB8AC3E}">
        <p14:creationId xmlns:p14="http://schemas.microsoft.com/office/powerpoint/2010/main" val="12339008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Activity 4:</a:t>
            </a:r>
          </a:p>
          <a:p>
            <a:pPr marL="0" indent="0">
              <a:buClr>
                <a:srgbClr val="23D160"/>
              </a:buClr>
              <a:buSzPct val="85000"/>
              <a:buNone/>
            </a:pPr>
            <a:r>
              <a:rPr lang="en-GB" sz="2200" dirty="0"/>
              <a:t>Complete the Frayer model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 xmlns:a16="http://schemas.microsoft.com/office/drawing/2014/main" id="{057E2314-673F-A245-A166-3E0E003039AE}"/>
                  </a:ext>
                </a:extLst>
              </p:cNvPr>
              <p:cNvGraphicFramePr>
                <a:graphicFrameLocks noGrp="1"/>
              </p:cNvGraphicFramePr>
              <p:nvPr/>
            </p:nvGraphicFramePr>
            <p:xfrm>
              <a:off x="801688" y="2841184"/>
              <a:ext cx="10515600" cy="3108960"/>
            </p:xfrm>
            <a:graphic>
              <a:graphicData uri="http://schemas.openxmlformats.org/drawingml/2006/table">
                <a:tbl>
                  <a:tblPr firstRow="1" bandRow="1">
                    <a:tableStyleId>{5940675A-B579-460E-94D1-54222C63F5DA}</a:tableStyleId>
                  </a:tblPr>
                  <a:tblGrid>
                    <a:gridCol w="5257800">
                      <a:extLst>
                        <a:ext uri="{9D8B030D-6E8A-4147-A177-3AD203B41FA5}">
                          <a16:colId xmlns="" xmlns:a16="http://schemas.microsoft.com/office/drawing/2014/main" val="404352276"/>
                        </a:ext>
                      </a:extLst>
                    </a:gridCol>
                    <a:gridCol w="5257800">
                      <a:extLst>
                        <a:ext uri="{9D8B030D-6E8A-4147-A177-3AD203B41FA5}">
                          <a16:colId xmlns="" xmlns:a16="http://schemas.microsoft.com/office/drawing/2014/main" val="3516330573"/>
                        </a:ext>
                      </a:extLst>
                    </a:gridCol>
                  </a:tblGrid>
                  <a:tr h="370840">
                    <a:tc>
                      <a:txBody>
                        <a:bodyPr/>
                        <a:lstStyle/>
                        <a:p>
                          <a:pPr algn="l"/>
                          <a:r>
                            <a:rPr lang="en-US" sz="2400" dirty="0">
                              <a:latin typeface="OpenDyslexicAlta" pitchFamily="2" charset="77"/>
                            </a:rPr>
                            <a:t>definition: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3860"/>
                              </a:solidFill>
                              <a:latin typeface="OpenDyslexicAlta" pitchFamily="2" charset="77"/>
                            </a:rPr>
                            <a:t>A fraction where the numerator is not 1.</a:t>
                          </a:r>
                          <a:br>
                            <a:rPr lang="en-US" sz="2400" dirty="0">
                              <a:solidFill>
                                <a:srgbClr val="FF3860"/>
                              </a:solidFill>
                              <a:latin typeface="OpenDyslexicAlta" pitchFamily="2" charset="77"/>
                            </a:rPr>
                          </a:br>
                          <a:endParaRPr lang="en-US" sz="2400" dirty="0">
                            <a:solidFill>
                              <a:srgbClr val="FF3860"/>
                            </a:solidFill>
                            <a:latin typeface="OpenDyslexicAlta" pitchFamily="2" charset="77"/>
                          </a:endParaRPr>
                        </a:p>
                      </a:txBody>
                      <a:tcPr>
                        <a:solidFill>
                          <a:schemeClr val="bg1"/>
                        </a:solidFill>
                      </a:tcPr>
                    </a:tc>
                    <a:tc>
                      <a:txBody>
                        <a:bodyPr/>
                        <a:lstStyle/>
                        <a:p>
                          <a:pPr algn="r"/>
                          <a:r>
                            <a:rPr lang="en-US" sz="2400" dirty="0">
                              <a:latin typeface="OpenDyslexicAlta" pitchFamily="2" charset="77"/>
                            </a:rPr>
                            <a:t>characteristics:</a:t>
                          </a:r>
                        </a:p>
                        <a:p>
                          <a:pPr algn="r"/>
                          <a:r>
                            <a:rPr lang="en-US" sz="2400" dirty="0">
                              <a:solidFill>
                                <a:srgbClr val="FF3860"/>
                              </a:solidFill>
                              <a:latin typeface="OpenDyslexicAlta" pitchFamily="2" charset="77"/>
                            </a:rPr>
                            <a:t>A numerator that is not 1, a denominator that is an integer.</a:t>
                          </a:r>
                        </a:p>
                      </a:txBody>
                      <a:tcPr>
                        <a:solidFill>
                          <a:schemeClr val="bg1"/>
                        </a:solidFill>
                      </a:tcPr>
                    </a:tc>
                    <a:extLst>
                      <a:ext uri="{0D108BD9-81ED-4DB2-BD59-A6C34878D82A}">
                        <a16:rowId xmlns="" xmlns:a16="http://schemas.microsoft.com/office/drawing/2014/main" val="3185596208"/>
                      </a:ext>
                    </a:extLst>
                  </a:tr>
                  <a:tr h="370840">
                    <a:tc>
                      <a:txBody>
                        <a:bodyPr/>
                        <a:lstStyle/>
                        <a:p>
                          <a:pPr algn="l"/>
                          <a:r>
                            <a:rPr lang="en-US" sz="2400" dirty="0">
                              <a:latin typeface="OpenDyslexicAlta" pitchFamily="2" charset="77"/>
                            </a:rPr>
                            <a:t>examples:</a:t>
                          </a:r>
                        </a:p>
                        <a:p>
                          <a:pPr algn="l"/>
                          <a:r>
                            <a:rPr lang="en-US" sz="2400" dirty="0">
                              <a:solidFill>
                                <a:srgbClr val="FF3860"/>
                              </a:solidFill>
                              <a:latin typeface="OpenDyslexicAlta" pitchFamily="2" charset="77"/>
                            </a:rPr>
                            <a:t>two</a:t>
                          </a:r>
                          <a:r>
                            <a:rPr lang="en-US" sz="2400" baseline="0" dirty="0">
                              <a:solidFill>
                                <a:srgbClr val="FF3860"/>
                              </a:solidFill>
                              <a:latin typeface="OpenDyslexicAlta" pitchFamily="2" charset="77"/>
                            </a:rPr>
                            <a:t> </a:t>
                          </a:r>
                          <a:r>
                            <a:rPr lang="en-US" sz="2400" dirty="0">
                              <a:solidFill>
                                <a:srgbClr val="FF3860"/>
                              </a:solidFill>
                              <a:latin typeface="OpenDyslexicAlta" pitchFamily="2" charset="77"/>
                            </a:rPr>
                            <a:t>thirds </a:t>
                          </a:r>
                          <a14:m>
                            <m:oMath xmlns:m="http://schemas.openxmlformats.org/officeDocument/2006/math">
                              <m:f>
                                <m:fPr>
                                  <m:type m:val="skw"/>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2</m:t>
                                  </m:r>
                                </m:num>
                                <m:den>
                                  <m:r>
                                    <a:rPr lang="en-GB" sz="2400" b="0" i="1" smtClean="0">
                                      <a:solidFill>
                                        <a:srgbClr val="FF3860"/>
                                      </a:solidFill>
                                      <a:latin typeface="Cambria Math" panose="02040503050406030204" pitchFamily="18" charset="0"/>
                                    </a:rPr>
                                    <m:t>3</m:t>
                                  </m:r>
                                </m:den>
                              </m:f>
                            </m:oMath>
                          </a14:m>
                          <a:endParaRPr lang="en-US" sz="2400" dirty="0">
                            <a:solidFill>
                              <a:srgbClr val="FF3860"/>
                            </a:solidFill>
                            <a:latin typeface="OpenDyslexicAlta" pitchFamily="2" charset="77"/>
                          </a:endParaRPr>
                        </a:p>
                        <a:p>
                          <a:pPr algn="l"/>
                          <a:endParaRPr lang="en-US" sz="2400" dirty="0">
                            <a:solidFill>
                              <a:srgbClr val="FF3860"/>
                            </a:solidFill>
                            <a:latin typeface="OpenDyslexicAlta" pitchFamily="2" charset="77"/>
                          </a:endParaRPr>
                        </a:p>
                        <a:p>
                          <a:pPr algn="l"/>
                          <a:r>
                            <a:rPr lang="en-US" sz="2400" dirty="0">
                              <a:solidFill>
                                <a:srgbClr val="FF3860"/>
                              </a:solidFill>
                              <a:latin typeface="OpenDyslexicAlta" pitchFamily="2" charset="77"/>
                            </a:rPr>
                            <a:t>three fifths </a:t>
                          </a:r>
                          <a14:m>
                            <m:oMath xmlns:m="http://schemas.openxmlformats.org/officeDocument/2006/math">
                              <m:f>
                                <m:fPr>
                                  <m:type m:val="skw"/>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5</m:t>
                                  </m:r>
                                </m:den>
                              </m:f>
                            </m:oMath>
                          </a14:m>
                          <a:endParaRPr lang="en-US" sz="2400" dirty="0">
                            <a:solidFill>
                              <a:srgbClr val="FF3860"/>
                            </a:solidFill>
                            <a:latin typeface="OpenDyslexicAlta" pitchFamily="2" charset="77"/>
                          </a:endParaRPr>
                        </a:p>
                      </a:txBody>
                      <a:tcPr>
                        <a:solidFill>
                          <a:schemeClr val="bg1"/>
                        </a:solidFill>
                      </a:tcPr>
                    </a:tc>
                    <a:tc>
                      <a:txBody>
                        <a:bodyPr/>
                        <a:lstStyle/>
                        <a:p>
                          <a:pPr algn="r"/>
                          <a:r>
                            <a:rPr lang="en-US" sz="2400" dirty="0">
                              <a:latin typeface="OpenDyslexicAlta" pitchFamily="2" charset="77"/>
                            </a:rPr>
                            <a:t>non-examples:</a:t>
                          </a:r>
                        </a:p>
                        <a:p>
                          <a:pPr algn="r"/>
                          <a:r>
                            <a:rPr lang="en-US" sz="2400" dirty="0">
                              <a:solidFill>
                                <a:srgbClr val="FF3860"/>
                              </a:solidFill>
                              <a:latin typeface="OpenDyslexicAlta" pitchFamily="2" charset="77"/>
                            </a:rPr>
                            <a:t>one third </a:t>
                          </a:r>
                          <a14:m>
                            <m:oMath xmlns:m="http://schemas.openxmlformats.org/officeDocument/2006/math">
                              <m:f>
                                <m:fPr>
                                  <m:type m:val="skw"/>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a14:m>
                          <a:endParaRPr lang="en-US" sz="2400" dirty="0">
                            <a:solidFill>
                              <a:srgbClr val="FF3860"/>
                            </a:solidFill>
                            <a:latin typeface="OpenDyslexicAlta" pitchFamily="2" charset="77"/>
                          </a:endParaRPr>
                        </a:p>
                        <a:p>
                          <a:pPr algn="r"/>
                          <a:endParaRPr lang="en-US" sz="2400" dirty="0">
                            <a:solidFill>
                              <a:srgbClr val="FF3860"/>
                            </a:solidFill>
                            <a:latin typeface="OpenDyslexicAlta" pitchFamily="2" charset="77"/>
                          </a:endParaRPr>
                        </a:p>
                        <a:p>
                          <a:pPr algn="r"/>
                          <a:r>
                            <a:rPr lang="en-US" sz="2400" dirty="0">
                              <a:solidFill>
                                <a:srgbClr val="FF3860"/>
                              </a:solidFill>
                              <a:latin typeface="OpenDyslexicAlta" pitchFamily="2" charset="77"/>
                            </a:rPr>
                            <a:t>one fifth </a:t>
                          </a:r>
                          <a14:m>
                            <m:oMath xmlns:m="http://schemas.openxmlformats.org/officeDocument/2006/math">
                              <m:f>
                                <m:fPr>
                                  <m:type m:val="skw"/>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5</m:t>
                                  </m:r>
                                </m:den>
                              </m:f>
                            </m:oMath>
                          </a14:m>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2334078105"/>
                      </a:ext>
                    </a:extLst>
                  </a:tr>
                </a:tbl>
              </a:graphicData>
            </a:graphic>
          </p:graphicFrame>
        </mc:Choice>
        <mc:Fallback xmlns="">
          <p:graphicFrame>
            <p:nvGraphicFramePr>
              <p:cNvPr id="5" name="Table 4">
                <a:extLst>
                  <a:ext uri="{FF2B5EF4-FFF2-40B4-BE49-F238E27FC236}">
                    <a16:creationId xmlns:a16="http://schemas.microsoft.com/office/drawing/2014/main" id="{057E2314-673F-A245-A166-3E0E003039AE}"/>
                  </a:ext>
                </a:extLst>
              </p:cNvPr>
              <p:cNvGraphicFramePr>
                <a:graphicFrameLocks noGrp="1"/>
              </p:cNvGraphicFramePr>
              <p:nvPr/>
            </p:nvGraphicFramePr>
            <p:xfrm>
              <a:off x="801688" y="2841184"/>
              <a:ext cx="10515600" cy="310896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404352276"/>
                        </a:ext>
                      </a:extLst>
                    </a:gridCol>
                    <a:gridCol w="5257800">
                      <a:extLst>
                        <a:ext uri="{9D8B030D-6E8A-4147-A177-3AD203B41FA5}">
                          <a16:colId xmlns:a16="http://schemas.microsoft.com/office/drawing/2014/main" val="3516330573"/>
                        </a:ext>
                      </a:extLst>
                    </a:gridCol>
                  </a:tblGrid>
                  <a:tr h="1554480">
                    <a:tc>
                      <a:txBody>
                        <a:bodyPr/>
                        <a:lstStyle/>
                        <a:p>
                          <a:pPr algn="l"/>
                          <a:r>
                            <a:rPr lang="en-US" sz="2400" dirty="0">
                              <a:latin typeface="OpenDyslexicAlta" pitchFamily="2" charset="77"/>
                            </a:rPr>
                            <a:t>definition: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3860"/>
                              </a:solidFill>
                              <a:latin typeface="OpenDyslexicAlta" pitchFamily="2" charset="77"/>
                            </a:rPr>
                            <a:t>A fraction where the numerator is not 1.</a:t>
                          </a:r>
                          <a:br>
                            <a:rPr lang="en-US" sz="2400" dirty="0">
                              <a:solidFill>
                                <a:srgbClr val="FF3860"/>
                              </a:solidFill>
                              <a:latin typeface="OpenDyslexicAlta" pitchFamily="2" charset="77"/>
                            </a:rPr>
                          </a:br>
                          <a:endParaRPr lang="en-US" sz="2400" dirty="0">
                            <a:solidFill>
                              <a:srgbClr val="FF3860"/>
                            </a:solidFill>
                            <a:latin typeface="OpenDyslexicAlta" pitchFamily="2" charset="77"/>
                          </a:endParaRPr>
                        </a:p>
                      </a:txBody>
                      <a:tcPr>
                        <a:solidFill>
                          <a:schemeClr val="bg1"/>
                        </a:solidFill>
                      </a:tcPr>
                    </a:tc>
                    <a:tc>
                      <a:txBody>
                        <a:bodyPr/>
                        <a:lstStyle/>
                        <a:p>
                          <a:pPr algn="r"/>
                          <a:r>
                            <a:rPr lang="en-US" sz="2400" dirty="0">
                              <a:latin typeface="OpenDyslexicAlta" pitchFamily="2" charset="77"/>
                            </a:rPr>
                            <a:t>characteristics:</a:t>
                          </a:r>
                        </a:p>
                        <a:p>
                          <a:pPr algn="r"/>
                          <a:r>
                            <a:rPr lang="en-US" sz="2400" dirty="0">
                              <a:solidFill>
                                <a:srgbClr val="FF3860"/>
                              </a:solidFill>
                              <a:latin typeface="OpenDyslexicAlta" pitchFamily="2" charset="77"/>
                            </a:rPr>
                            <a:t>A numerator that is not 1, a denominator that is an integer.</a:t>
                          </a:r>
                        </a:p>
                      </a:txBody>
                      <a:tcPr>
                        <a:solidFill>
                          <a:schemeClr val="bg1"/>
                        </a:solidFill>
                      </a:tcPr>
                    </a:tc>
                    <a:extLst>
                      <a:ext uri="{0D108BD9-81ED-4DB2-BD59-A6C34878D82A}">
                        <a16:rowId xmlns:a16="http://schemas.microsoft.com/office/drawing/2014/main" val="3185596208"/>
                      </a:ext>
                    </a:extLst>
                  </a:tr>
                  <a:tr h="1554480">
                    <a:tc>
                      <a:txBody>
                        <a:bodyPr/>
                        <a:lstStyle/>
                        <a:p>
                          <a:endParaRPr lang="en-US"/>
                        </a:p>
                      </a:txBody>
                      <a:tcPr>
                        <a:blipFill>
                          <a:blip r:embed="rId3"/>
                          <a:stretch>
                            <a:fillRect l="-241" t="-103252" r="-99759" b="-56911"/>
                          </a:stretch>
                        </a:blipFill>
                      </a:tcPr>
                    </a:tc>
                    <a:tc>
                      <a:txBody>
                        <a:bodyPr/>
                        <a:lstStyle/>
                        <a:p>
                          <a:endParaRPr lang="en-US"/>
                        </a:p>
                      </a:txBody>
                      <a:tcPr>
                        <a:blipFill>
                          <a:blip r:embed="rId3"/>
                          <a:stretch>
                            <a:fillRect l="-100483" t="-103252" b="-56911"/>
                          </a:stretch>
                        </a:blipFill>
                      </a:tcPr>
                    </a:tc>
                    <a:extLst>
                      <a:ext uri="{0D108BD9-81ED-4DB2-BD59-A6C34878D82A}">
                        <a16:rowId xmlns:a16="http://schemas.microsoft.com/office/drawing/2014/main" val="2334078105"/>
                      </a:ext>
                    </a:extLst>
                  </a:tr>
                </a:tbl>
              </a:graphicData>
            </a:graphic>
          </p:graphicFrame>
        </mc:Fallback>
      </mc:AlternateContent>
      <p:sp>
        <p:nvSpPr>
          <p:cNvPr id="4" name="Rounded Rectangle 3">
            <a:extLst>
              <a:ext uri="{FF2B5EF4-FFF2-40B4-BE49-F238E27FC236}">
                <a16:creationId xmlns="" xmlns:a16="http://schemas.microsoft.com/office/drawing/2014/main" id="{0831C90C-61B6-CA4A-9643-DDA2F44C54F6}"/>
              </a:ext>
            </a:extLst>
          </p:cNvPr>
          <p:cNvSpPr/>
          <p:nvPr/>
        </p:nvSpPr>
        <p:spPr>
          <a:xfrm>
            <a:off x="4578993" y="4304224"/>
            <a:ext cx="2940034" cy="914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non-unit fraction</a:t>
            </a:r>
          </a:p>
        </p:txBody>
      </p:sp>
      <p:pic>
        <p:nvPicPr>
          <p:cNvPr id="9" name="Picture 8">
            <a:extLst>
              <a:ext uri="{FF2B5EF4-FFF2-40B4-BE49-F238E27FC236}">
                <a16:creationId xmlns="" xmlns:a16="http://schemas.microsoft.com/office/drawing/2014/main" id="{A9126664-6C6D-124A-8B5F-AE7822727E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02236" y="4761424"/>
            <a:ext cx="1435100" cy="448838"/>
          </a:xfrm>
          <a:prstGeom prst="rect">
            <a:avLst/>
          </a:prstGeom>
        </p:spPr>
      </p:pic>
      <p:pic>
        <p:nvPicPr>
          <p:cNvPr id="20" name="Picture 19">
            <a:extLst>
              <a:ext uri="{FF2B5EF4-FFF2-40B4-BE49-F238E27FC236}">
                <a16:creationId xmlns="" xmlns:a16="http://schemas.microsoft.com/office/drawing/2014/main" id="{17BF24BF-449A-BC4C-8FB1-4CC2124860BA}"/>
              </a:ext>
            </a:extLst>
          </p:cNvPr>
          <p:cNvPicPr>
            <a:picLocks noChangeAspect="1"/>
          </p:cNvPicPr>
          <p:nvPr/>
        </p:nvPicPr>
        <p:blipFill>
          <a:blip r:embed="rId5"/>
          <a:stretch>
            <a:fillRect/>
          </a:stretch>
        </p:blipFill>
        <p:spPr>
          <a:xfrm>
            <a:off x="6836553" y="5360629"/>
            <a:ext cx="1888490" cy="447509"/>
          </a:xfrm>
          <a:prstGeom prst="rect">
            <a:avLst/>
          </a:prstGeom>
        </p:spPr>
      </p:pic>
      <p:pic>
        <p:nvPicPr>
          <p:cNvPr id="31" name="Picture 30">
            <a:extLst>
              <a:ext uri="{FF2B5EF4-FFF2-40B4-BE49-F238E27FC236}">
                <a16:creationId xmlns="" xmlns:a16="http://schemas.microsoft.com/office/drawing/2014/main" id="{90F8AF99-39F4-8241-972D-644DB859F5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87420" y="5129104"/>
            <a:ext cx="1091573" cy="745908"/>
          </a:xfrm>
          <a:prstGeom prst="rect">
            <a:avLst/>
          </a:prstGeom>
        </p:spPr>
      </p:pic>
      <p:pic>
        <p:nvPicPr>
          <p:cNvPr id="10" name="Picture 9">
            <a:extLst>
              <a:ext uri="{FF2B5EF4-FFF2-40B4-BE49-F238E27FC236}">
                <a16:creationId xmlns="" xmlns:a16="http://schemas.microsoft.com/office/drawing/2014/main" id="{DCEAD7F3-2189-D245-9259-A1E0B95A75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93351" y="4449635"/>
            <a:ext cx="1602433" cy="343379"/>
          </a:xfrm>
          <a:prstGeom prst="rect">
            <a:avLst/>
          </a:prstGeom>
        </p:spPr>
      </p:pic>
    </p:spTree>
    <p:extLst>
      <p:ext uri="{BB962C8B-B14F-4D97-AF65-F5344CB8AC3E}">
        <p14:creationId xmlns:p14="http://schemas.microsoft.com/office/powerpoint/2010/main" val="23693774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501640" cy="4351338"/>
          </a:xfrm>
        </p:spPr>
        <p:txBody>
          <a:bodyPr/>
          <a:lstStyle/>
          <a:p>
            <a:pPr marL="0" indent="0">
              <a:buNone/>
            </a:pPr>
            <a:r>
              <a:rPr lang="en-GB" dirty="0"/>
              <a:t>Activity 5:</a:t>
            </a:r>
          </a:p>
          <a:p>
            <a:pPr marL="0" indent="0">
              <a:buClr>
                <a:srgbClr val="23D160"/>
              </a:buClr>
              <a:buSzPct val="85000"/>
              <a:buNone/>
            </a:pPr>
            <a:r>
              <a:rPr lang="en-GB" sz="2200" dirty="0"/>
              <a:t>Using Cuisenaire rods:</a:t>
            </a:r>
          </a:p>
          <a:p>
            <a:pPr marL="457200" indent="-457200">
              <a:buClr>
                <a:srgbClr val="23D160"/>
              </a:buClr>
              <a:buSzPct val="85000"/>
              <a:buFont typeface="+mj-lt"/>
              <a:buAutoNum type="alphaLcParenR"/>
            </a:pPr>
            <a:r>
              <a:rPr lang="en-GB" sz="2200" dirty="0"/>
              <a:t>If purple represents one whole, what does a red rod represent?</a:t>
            </a:r>
          </a:p>
          <a:p>
            <a:pPr marL="457200" indent="-457200">
              <a:buClr>
                <a:srgbClr val="23D160"/>
              </a:buClr>
              <a:buSzPct val="85000"/>
              <a:buFont typeface="+mj-lt"/>
              <a:buAutoNum type="alphaLcParenR"/>
            </a:pPr>
            <a:r>
              <a:rPr lang="en-GB" sz="2200" dirty="0"/>
              <a:t>If dark green represents one whole, what fraction is light green?</a:t>
            </a:r>
          </a:p>
          <a:p>
            <a:pPr marL="457200" indent="-457200">
              <a:buClr>
                <a:srgbClr val="23D160"/>
              </a:buClr>
              <a:buSzPct val="85000"/>
              <a:buFont typeface="+mj-lt"/>
              <a:buAutoNum type="alphaLcParenR"/>
            </a:pPr>
            <a:r>
              <a:rPr lang="en-GB" sz="2200" dirty="0"/>
              <a:t>If brown represent one whole, what does dark green represent?</a:t>
            </a:r>
          </a:p>
          <a:p>
            <a:pPr marL="457200" indent="-457200">
              <a:buClr>
                <a:srgbClr val="23D160"/>
              </a:buClr>
              <a:buSzPct val="85000"/>
              <a:buFont typeface="+mj-lt"/>
              <a:buAutoNum type="alphaLcParenR"/>
            </a:pPr>
            <a:r>
              <a:rPr lang="en-GB" sz="2200" dirty="0"/>
              <a:t>If orange represents one whole, what does brown represent?</a:t>
            </a:r>
          </a:p>
          <a:p>
            <a:pPr marL="0" indent="0">
              <a:buClr>
                <a:srgbClr val="23D160"/>
              </a:buClr>
              <a:buSzPct val="85000"/>
              <a:buNone/>
            </a:pPr>
            <a:r>
              <a:rPr lang="en-GB" sz="2200" dirty="0"/>
              <a:t>Write your own questions!</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6" name="Picture 5">
            <a:extLst>
              <a:ext uri="{FF2B5EF4-FFF2-40B4-BE49-F238E27FC236}">
                <a16:creationId xmlns="" xmlns:a16="http://schemas.microsoft.com/office/drawing/2014/main" id="{54734626-7EF6-6E4F-B590-0E308B6F5935}"/>
              </a:ext>
            </a:extLst>
          </p:cNvPr>
          <p:cNvPicPr>
            <a:picLocks noChangeAspect="1"/>
          </p:cNvPicPr>
          <p:nvPr/>
        </p:nvPicPr>
        <p:blipFill>
          <a:blip r:embed="rId3"/>
          <a:stretch>
            <a:fillRect/>
          </a:stretch>
        </p:blipFill>
        <p:spPr>
          <a:xfrm>
            <a:off x="7635240" y="2405542"/>
            <a:ext cx="4382770" cy="4330386"/>
          </a:xfrm>
          <a:prstGeom prst="rect">
            <a:avLst/>
          </a:prstGeom>
        </p:spPr>
      </p:pic>
    </p:spTree>
    <p:extLst>
      <p:ext uri="{BB962C8B-B14F-4D97-AF65-F5344CB8AC3E}">
        <p14:creationId xmlns:p14="http://schemas.microsoft.com/office/powerpoint/2010/main" val="19260202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501640" cy="4351338"/>
          </a:xfrm>
        </p:spPr>
        <p:txBody>
          <a:bodyPr/>
          <a:lstStyle/>
          <a:p>
            <a:pPr marL="0" indent="0">
              <a:buNone/>
            </a:pPr>
            <a:r>
              <a:rPr lang="en-GB" dirty="0"/>
              <a:t>Activity 5:</a:t>
            </a:r>
          </a:p>
          <a:p>
            <a:pPr marL="0" indent="0">
              <a:buClr>
                <a:srgbClr val="23D160"/>
              </a:buClr>
              <a:buSzPct val="85000"/>
              <a:buNone/>
            </a:pPr>
            <a:r>
              <a:rPr lang="en-GB" sz="2200" dirty="0"/>
              <a:t>Using Cuisenaire rods:</a:t>
            </a:r>
          </a:p>
          <a:p>
            <a:pPr marL="457200" indent="-457200">
              <a:buClr>
                <a:srgbClr val="23D160"/>
              </a:buClr>
              <a:buSzPct val="85000"/>
              <a:buFont typeface="+mj-lt"/>
              <a:buAutoNum type="alphaLcParenR"/>
            </a:pPr>
            <a:r>
              <a:rPr lang="en-GB" sz="2200" dirty="0">
                <a:solidFill>
                  <a:srgbClr val="FF3860"/>
                </a:solidFill>
              </a:rPr>
              <a:t>If purple represents one whole, a red rod represents a half.</a:t>
            </a:r>
          </a:p>
          <a:p>
            <a:pPr marL="457200" indent="-457200">
              <a:buClr>
                <a:srgbClr val="23D160"/>
              </a:buClr>
              <a:buSzPct val="85000"/>
              <a:buFont typeface="+mj-lt"/>
              <a:buAutoNum type="alphaLcParenR"/>
            </a:pPr>
            <a:r>
              <a:rPr lang="en-GB" sz="2200" dirty="0"/>
              <a:t>If dark green represents one whole, what fraction is light green?</a:t>
            </a:r>
          </a:p>
          <a:p>
            <a:pPr marL="457200" indent="-457200">
              <a:buClr>
                <a:srgbClr val="23D160"/>
              </a:buClr>
              <a:buSzPct val="85000"/>
              <a:buFont typeface="+mj-lt"/>
              <a:buAutoNum type="alphaLcParenR"/>
            </a:pPr>
            <a:r>
              <a:rPr lang="en-GB" sz="2200" dirty="0"/>
              <a:t>If brown represent one whole, what does dark green represent?</a:t>
            </a:r>
          </a:p>
          <a:p>
            <a:pPr marL="457200" indent="-457200">
              <a:buClr>
                <a:srgbClr val="23D160"/>
              </a:buClr>
              <a:buSzPct val="85000"/>
              <a:buFont typeface="+mj-lt"/>
              <a:buAutoNum type="alphaLcParenR"/>
            </a:pPr>
            <a:r>
              <a:rPr lang="en-GB" sz="2200" dirty="0"/>
              <a:t>If orange represents one whole, what does brown represent?</a:t>
            </a:r>
          </a:p>
          <a:p>
            <a:pPr marL="0" indent="0">
              <a:buClr>
                <a:srgbClr val="23D160"/>
              </a:buClr>
              <a:buSzPct val="85000"/>
              <a:buNone/>
            </a:pPr>
            <a:r>
              <a:rPr lang="en-GB" sz="2200" dirty="0"/>
              <a:t>Write your own questions!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6" name="Picture 5">
            <a:extLst>
              <a:ext uri="{FF2B5EF4-FFF2-40B4-BE49-F238E27FC236}">
                <a16:creationId xmlns="" xmlns:a16="http://schemas.microsoft.com/office/drawing/2014/main" id="{54734626-7EF6-6E4F-B590-0E308B6F5935}"/>
              </a:ext>
            </a:extLst>
          </p:cNvPr>
          <p:cNvPicPr>
            <a:picLocks noChangeAspect="1"/>
          </p:cNvPicPr>
          <p:nvPr/>
        </p:nvPicPr>
        <p:blipFill>
          <a:blip r:embed="rId3"/>
          <a:stretch>
            <a:fillRect/>
          </a:stretch>
        </p:blipFill>
        <p:spPr>
          <a:xfrm>
            <a:off x="7635240" y="2405542"/>
            <a:ext cx="4382770" cy="4330386"/>
          </a:xfrm>
          <a:prstGeom prst="rect">
            <a:avLst/>
          </a:prstGeom>
        </p:spPr>
      </p:pic>
    </p:spTree>
    <p:extLst>
      <p:ext uri="{BB962C8B-B14F-4D97-AF65-F5344CB8AC3E}">
        <p14:creationId xmlns:p14="http://schemas.microsoft.com/office/powerpoint/2010/main" val="33898581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501640" cy="4351338"/>
          </a:xfrm>
        </p:spPr>
        <p:txBody>
          <a:bodyPr/>
          <a:lstStyle/>
          <a:p>
            <a:pPr marL="0" indent="0">
              <a:buNone/>
            </a:pPr>
            <a:r>
              <a:rPr lang="en-GB" dirty="0"/>
              <a:t>Activity 5:</a:t>
            </a:r>
          </a:p>
          <a:p>
            <a:pPr marL="0" indent="0">
              <a:buClr>
                <a:srgbClr val="23D160"/>
              </a:buClr>
              <a:buSzPct val="85000"/>
              <a:buNone/>
            </a:pPr>
            <a:r>
              <a:rPr lang="en-GB" sz="2200" dirty="0"/>
              <a:t>Using Cuisenaire rods:</a:t>
            </a:r>
          </a:p>
          <a:p>
            <a:pPr marL="457200" indent="-457200">
              <a:buClr>
                <a:srgbClr val="23D160"/>
              </a:buClr>
              <a:buSzPct val="85000"/>
              <a:buFont typeface="+mj-lt"/>
              <a:buAutoNum type="alphaLcParenR"/>
            </a:pPr>
            <a:r>
              <a:rPr lang="en-GB" sz="2200" dirty="0">
                <a:solidFill>
                  <a:srgbClr val="FF3860"/>
                </a:solidFill>
              </a:rPr>
              <a:t>If purple represents one whole, a red rod represents a half.</a:t>
            </a:r>
          </a:p>
          <a:p>
            <a:pPr marL="457200" indent="-457200">
              <a:buClr>
                <a:srgbClr val="23D160"/>
              </a:buClr>
              <a:buSzPct val="85000"/>
              <a:buFont typeface="+mj-lt"/>
              <a:buAutoNum type="alphaLcParenR"/>
            </a:pPr>
            <a:r>
              <a:rPr lang="en-GB" sz="2200" dirty="0">
                <a:solidFill>
                  <a:srgbClr val="FF3860"/>
                </a:solidFill>
              </a:rPr>
              <a:t>If dark green represents one whole, a light green rod is half.</a:t>
            </a:r>
          </a:p>
          <a:p>
            <a:pPr marL="457200" indent="-457200">
              <a:buClr>
                <a:srgbClr val="23D160"/>
              </a:buClr>
              <a:buSzPct val="85000"/>
              <a:buFont typeface="+mj-lt"/>
              <a:buAutoNum type="alphaLcParenR"/>
            </a:pPr>
            <a:r>
              <a:rPr lang="en-GB" sz="2200" dirty="0"/>
              <a:t>If brown represent one whole, what does dark green represent?</a:t>
            </a:r>
          </a:p>
          <a:p>
            <a:pPr marL="457200" indent="-457200">
              <a:buClr>
                <a:srgbClr val="23D160"/>
              </a:buClr>
              <a:buSzPct val="85000"/>
              <a:buFont typeface="+mj-lt"/>
              <a:buAutoNum type="alphaLcParenR"/>
            </a:pPr>
            <a:r>
              <a:rPr lang="en-GB" sz="2200" dirty="0"/>
              <a:t>If orange represents one whole, what does brown represent?</a:t>
            </a:r>
          </a:p>
          <a:p>
            <a:pPr marL="0" indent="0">
              <a:buClr>
                <a:srgbClr val="23D160"/>
              </a:buClr>
              <a:buSzPct val="85000"/>
              <a:buNone/>
            </a:pPr>
            <a:r>
              <a:rPr lang="en-GB" sz="2200" dirty="0"/>
              <a:t>Write your own questions!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6" name="Picture 5">
            <a:extLst>
              <a:ext uri="{FF2B5EF4-FFF2-40B4-BE49-F238E27FC236}">
                <a16:creationId xmlns="" xmlns:a16="http://schemas.microsoft.com/office/drawing/2014/main" id="{54734626-7EF6-6E4F-B590-0E308B6F5935}"/>
              </a:ext>
            </a:extLst>
          </p:cNvPr>
          <p:cNvPicPr>
            <a:picLocks noChangeAspect="1"/>
          </p:cNvPicPr>
          <p:nvPr/>
        </p:nvPicPr>
        <p:blipFill>
          <a:blip r:embed="rId3"/>
          <a:stretch>
            <a:fillRect/>
          </a:stretch>
        </p:blipFill>
        <p:spPr>
          <a:xfrm>
            <a:off x="7635240" y="2405542"/>
            <a:ext cx="4382770" cy="4330386"/>
          </a:xfrm>
          <a:prstGeom prst="rect">
            <a:avLst/>
          </a:prstGeom>
        </p:spPr>
      </p:pic>
    </p:spTree>
    <p:extLst>
      <p:ext uri="{BB962C8B-B14F-4D97-AF65-F5344CB8AC3E}">
        <p14:creationId xmlns:p14="http://schemas.microsoft.com/office/powerpoint/2010/main" val="37662484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501640" cy="4351338"/>
          </a:xfrm>
        </p:spPr>
        <p:txBody>
          <a:bodyPr/>
          <a:lstStyle/>
          <a:p>
            <a:pPr marL="0" indent="0">
              <a:buNone/>
            </a:pPr>
            <a:r>
              <a:rPr lang="en-GB" dirty="0"/>
              <a:t>Activity 5:</a:t>
            </a:r>
          </a:p>
          <a:p>
            <a:pPr marL="0" indent="0">
              <a:buClr>
                <a:srgbClr val="23D160"/>
              </a:buClr>
              <a:buSzPct val="85000"/>
              <a:buNone/>
            </a:pPr>
            <a:r>
              <a:rPr lang="en-GB" sz="2200" dirty="0"/>
              <a:t>Using Cuisenaire rods:</a:t>
            </a:r>
          </a:p>
          <a:p>
            <a:pPr marL="457200" indent="-457200">
              <a:buClr>
                <a:srgbClr val="23D160"/>
              </a:buClr>
              <a:buSzPct val="85000"/>
              <a:buFont typeface="+mj-lt"/>
              <a:buAutoNum type="alphaLcParenR"/>
            </a:pPr>
            <a:r>
              <a:rPr lang="en-GB" sz="2200" dirty="0">
                <a:solidFill>
                  <a:srgbClr val="FF3860"/>
                </a:solidFill>
              </a:rPr>
              <a:t>If purple represents one whole, a red rod represents a half.</a:t>
            </a:r>
          </a:p>
          <a:p>
            <a:pPr marL="457200" indent="-457200">
              <a:buClr>
                <a:srgbClr val="23D160"/>
              </a:buClr>
              <a:buSzPct val="85000"/>
              <a:buFont typeface="+mj-lt"/>
              <a:buAutoNum type="alphaLcParenR"/>
            </a:pPr>
            <a:r>
              <a:rPr lang="en-GB" sz="2200" dirty="0">
                <a:solidFill>
                  <a:srgbClr val="FF3860"/>
                </a:solidFill>
              </a:rPr>
              <a:t>If dark green represents one whole, a light green rod is half.</a:t>
            </a:r>
          </a:p>
          <a:p>
            <a:pPr marL="457200" indent="-457200">
              <a:buClr>
                <a:srgbClr val="23D160"/>
              </a:buClr>
              <a:buSzPct val="85000"/>
              <a:buFont typeface="+mj-lt"/>
              <a:buAutoNum type="alphaLcParenR"/>
            </a:pPr>
            <a:r>
              <a:rPr lang="en-GB" sz="2200" dirty="0">
                <a:solidFill>
                  <a:srgbClr val="FF3860"/>
                </a:solidFill>
              </a:rPr>
              <a:t>If brown represent one whole, dark green represents three quarters.</a:t>
            </a:r>
          </a:p>
          <a:p>
            <a:pPr marL="457200" indent="-457200">
              <a:buClr>
                <a:srgbClr val="23D160"/>
              </a:buClr>
              <a:buSzPct val="85000"/>
              <a:buFont typeface="+mj-lt"/>
              <a:buAutoNum type="alphaLcParenR"/>
            </a:pPr>
            <a:r>
              <a:rPr lang="en-GB" sz="2200" dirty="0"/>
              <a:t>If orange represents one whole, what does brown represent?</a:t>
            </a:r>
          </a:p>
          <a:p>
            <a:pPr marL="0" indent="0">
              <a:buClr>
                <a:srgbClr val="23D160"/>
              </a:buClr>
              <a:buSzPct val="85000"/>
              <a:buNone/>
            </a:pPr>
            <a:r>
              <a:rPr lang="en-GB" sz="2200" dirty="0"/>
              <a:t>Write your own questions!</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6" name="Picture 5">
            <a:extLst>
              <a:ext uri="{FF2B5EF4-FFF2-40B4-BE49-F238E27FC236}">
                <a16:creationId xmlns="" xmlns:a16="http://schemas.microsoft.com/office/drawing/2014/main" id="{54734626-7EF6-6E4F-B590-0E308B6F5935}"/>
              </a:ext>
            </a:extLst>
          </p:cNvPr>
          <p:cNvPicPr>
            <a:picLocks noChangeAspect="1"/>
          </p:cNvPicPr>
          <p:nvPr/>
        </p:nvPicPr>
        <p:blipFill>
          <a:blip r:embed="rId3"/>
          <a:stretch>
            <a:fillRect/>
          </a:stretch>
        </p:blipFill>
        <p:spPr>
          <a:xfrm>
            <a:off x="7635240" y="2405542"/>
            <a:ext cx="4382770" cy="4330386"/>
          </a:xfrm>
          <a:prstGeom prst="rect">
            <a:avLst/>
          </a:prstGeom>
        </p:spPr>
      </p:pic>
    </p:spTree>
    <p:extLst>
      <p:ext uri="{BB962C8B-B14F-4D97-AF65-F5344CB8AC3E}">
        <p14:creationId xmlns:p14="http://schemas.microsoft.com/office/powerpoint/2010/main" val="35206735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501640" cy="4351338"/>
          </a:xfrm>
        </p:spPr>
        <p:txBody>
          <a:bodyPr/>
          <a:lstStyle/>
          <a:p>
            <a:pPr marL="0" indent="0">
              <a:buNone/>
            </a:pPr>
            <a:r>
              <a:rPr lang="en-GB" dirty="0"/>
              <a:t>Activity 5:</a:t>
            </a:r>
          </a:p>
          <a:p>
            <a:pPr marL="0" indent="0">
              <a:buClr>
                <a:srgbClr val="23D160"/>
              </a:buClr>
              <a:buSzPct val="85000"/>
              <a:buNone/>
            </a:pPr>
            <a:r>
              <a:rPr lang="en-GB" sz="2200" dirty="0"/>
              <a:t>Using Cuisenaire rods:</a:t>
            </a:r>
          </a:p>
          <a:p>
            <a:pPr marL="457200" indent="-457200">
              <a:buClr>
                <a:srgbClr val="23D160"/>
              </a:buClr>
              <a:buSzPct val="85000"/>
              <a:buFont typeface="+mj-lt"/>
              <a:buAutoNum type="alphaLcParenR"/>
            </a:pPr>
            <a:r>
              <a:rPr lang="en-GB" sz="2200" dirty="0">
                <a:solidFill>
                  <a:srgbClr val="FF3860"/>
                </a:solidFill>
              </a:rPr>
              <a:t>If purple represents one whole, a red rod represents a half.</a:t>
            </a:r>
          </a:p>
          <a:p>
            <a:pPr marL="457200" indent="-457200">
              <a:buClr>
                <a:srgbClr val="23D160"/>
              </a:buClr>
              <a:buSzPct val="85000"/>
              <a:buFont typeface="+mj-lt"/>
              <a:buAutoNum type="alphaLcParenR"/>
            </a:pPr>
            <a:r>
              <a:rPr lang="en-GB" sz="2200" dirty="0">
                <a:solidFill>
                  <a:srgbClr val="FF3860"/>
                </a:solidFill>
              </a:rPr>
              <a:t>If dark green represents one whole, a light green rod is half.</a:t>
            </a:r>
          </a:p>
          <a:p>
            <a:pPr marL="457200" indent="-457200">
              <a:buClr>
                <a:srgbClr val="23D160"/>
              </a:buClr>
              <a:buSzPct val="85000"/>
              <a:buFont typeface="+mj-lt"/>
              <a:buAutoNum type="alphaLcParenR"/>
            </a:pPr>
            <a:r>
              <a:rPr lang="en-GB" sz="2200" dirty="0">
                <a:solidFill>
                  <a:srgbClr val="FF3860"/>
                </a:solidFill>
              </a:rPr>
              <a:t>If brown represent one whole, dark green represents three quarters.</a:t>
            </a:r>
          </a:p>
          <a:p>
            <a:pPr marL="457200" indent="-457200">
              <a:buClr>
                <a:srgbClr val="23D160"/>
              </a:buClr>
              <a:buSzPct val="85000"/>
              <a:buFont typeface="+mj-lt"/>
              <a:buAutoNum type="alphaLcParenR"/>
            </a:pPr>
            <a:r>
              <a:rPr lang="en-GB" sz="2200" dirty="0">
                <a:solidFill>
                  <a:srgbClr val="FF3860"/>
                </a:solidFill>
              </a:rPr>
              <a:t>If orange represents one whole, brown represents four fifths.</a:t>
            </a:r>
          </a:p>
          <a:p>
            <a:pPr marL="0" indent="0">
              <a:buClr>
                <a:srgbClr val="23D160"/>
              </a:buClr>
              <a:buSzPct val="85000"/>
              <a:buNone/>
            </a:pPr>
            <a:r>
              <a:rPr lang="en-GB" sz="2200" b="1" dirty="0">
                <a:solidFill>
                  <a:srgbClr val="FF3860"/>
                </a:solidFill>
              </a:rPr>
              <a:t>Teacher / peer assessment</a:t>
            </a:r>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6" name="Picture 5">
            <a:extLst>
              <a:ext uri="{FF2B5EF4-FFF2-40B4-BE49-F238E27FC236}">
                <a16:creationId xmlns="" xmlns:a16="http://schemas.microsoft.com/office/drawing/2014/main" id="{54734626-7EF6-6E4F-B590-0E308B6F5935}"/>
              </a:ext>
            </a:extLst>
          </p:cNvPr>
          <p:cNvPicPr>
            <a:picLocks noChangeAspect="1"/>
          </p:cNvPicPr>
          <p:nvPr/>
        </p:nvPicPr>
        <p:blipFill>
          <a:blip r:embed="rId3"/>
          <a:stretch>
            <a:fillRect/>
          </a:stretch>
        </p:blipFill>
        <p:spPr>
          <a:xfrm>
            <a:off x="7635240" y="2405542"/>
            <a:ext cx="4382770" cy="4330386"/>
          </a:xfrm>
          <a:prstGeom prst="rect">
            <a:avLst/>
          </a:prstGeom>
        </p:spPr>
      </p:pic>
    </p:spTree>
    <p:extLst>
      <p:ext uri="{BB962C8B-B14F-4D97-AF65-F5344CB8AC3E}">
        <p14:creationId xmlns:p14="http://schemas.microsoft.com/office/powerpoint/2010/main" val="30321841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88040" cy="4351338"/>
              </a:xfrm>
            </p:spPr>
            <p:txBody>
              <a:bodyPr/>
              <a:lstStyle/>
              <a:p>
                <a:pPr marL="0" indent="0">
                  <a:buNone/>
                </a:pPr>
                <a:r>
                  <a:rPr lang="en-GB" dirty="0"/>
                  <a:t>Activity 6:</a:t>
                </a:r>
              </a:p>
              <a:p>
                <a:pPr marL="0" indent="0">
                  <a:buClr>
                    <a:srgbClr val="23D160"/>
                  </a:buClr>
                  <a:buSzPct val="85000"/>
                  <a:buNone/>
                </a:pPr>
                <a:r>
                  <a:rPr lang="en-GB" sz="2200" dirty="0"/>
                  <a:t>Which of the following representations are not representations of </a:t>
                </a:r>
                <a14:m>
                  <m:oMath xmlns:m="http://schemas.openxmlformats.org/officeDocument/2006/math">
                    <m:f>
                      <m:fPr>
                        <m:type m:val="skw"/>
                        <m:ctrlPr>
                          <a:rPr lang="en-GB" sz="2400" i="1" smtClean="0">
                            <a:latin typeface="Cambria Math"/>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6</m:t>
                        </m:r>
                      </m:den>
                    </m:f>
                  </m:oMath>
                </a14:m>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p:txBody>
          </p:sp>
        </mc:Choice>
        <mc:Fallback xmlns="">
          <p:sp>
            <p:nvSpPr>
              <p:cNvPr id="3" name="Content Placeholder 2">
                <a:extLst>
                  <a:ext uri="{FF2B5EF4-FFF2-40B4-BE49-F238E27FC236}">
                    <a16:creationId xmlns:a16="http://schemas.microsoft.com/office/drawing/2014/main" id="{AF491D1F-0097-3F4A-B04E-14B5096ADCAB}"/>
                  </a:ext>
                </a:extLst>
              </p:cNvPr>
              <p:cNvSpPr>
                <a:spLocks noGrp="1" noRot="1" noChangeAspect="1" noMove="1" noResize="1" noEditPoints="1" noAdjustHandles="1" noChangeArrowheads="1" noChangeShapeType="1" noTextEdit="1"/>
              </p:cNvSpPr>
              <p:nvPr>
                <p:ph idx="1"/>
              </p:nvPr>
            </p:nvSpPr>
            <p:spPr>
              <a:xfrm>
                <a:off x="838200" y="1825625"/>
                <a:ext cx="10988040" cy="4351338"/>
              </a:xfrm>
              <a:blipFill>
                <a:blip r:embed="rId3"/>
                <a:stretch>
                  <a:fillRect l="-1039" t="-3216"/>
                </a:stretch>
              </a:blipFill>
            </p:spPr>
            <p:txBody>
              <a:bodyPr/>
              <a:lstStyle/>
              <a:p>
                <a:r>
                  <a:rPr lang="en-US">
                    <a:noFill/>
                  </a:rPr>
                  <a:t> </a:t>
                </a:r>
              </a:p>
            </p:txBody>
          </p:sp>
        </mc:Fallback>
      </mc:AlternateContent>
      <p:pic>
        <p:nvPicPr>
          <p:cNvPr id="36" name="Picture 35">
            <a:extLst>
              <a:ext uri="{FF2B5EF4-FFF2-40B4-BE49-F238E27FC236}">
                <a16:creationId xmlns="" xmlns:a16="http://schemas.microsoft.com/office/drawing/2014/main" id="{E2F6BD4C-4AB1-254A-BCF3-5A63047166A8}"/>
              </a:ext>
            </a:extLst>
          </p:cNvPr>
          <p:cNvPicPr>
            <a:picLocks noChangeAspect="1"/>
          </p:cNvPicPr>
          <p:nvPr/>
        </p:nvPicPr>
        <p:blipFill>
          <a:blip r:embed="rId4"/>
          <a:stretch>
            <a:fillRect/>
          </a:stretch>
        </p:blipFill>
        <p:spPr>
          <a:xfrm>
            <a:off x="7461067" y="3049661"/>
            <a:ext cx="3167347" cy="1049383"/>
          </a:xfrm>
          <a:prstGeom prst="rect">
            <a:avLst/>
          </a:prstGeom>
        </p:spPr>
      </p:pic>
      <p:pic>
        <p:nvPicPr>
          <p:cNvPr id="39" name="Picture 38">
            <a:extLst>
              <a:ext uri="{FF2B5EF4-FFF2-40B4-BE49-F238E27FC236}">
                <a16:creationId xmlns="" xmlns:a16="http://schemas.microsoft.com/office/drawing/2014/main" id="{7D6A1DEA-5960-A24E-A057-FCE5E1FDCCA9}"/>
              </a:ext>
            </a:extLst>
          </p:cNvPr>
          <p:cNvPicPr>
            <a:picLocks noChangeAspect="1"/>
          </p:cNvPicPr>
          <p:nvPr/>
        </p:nvPicPr>
        <p:blipFill>
          <a:blip r:embed="rId5"/>
          <a:stretch>
            <a:fillRect/>
          </a:stretch>
        </p:blipFill>
        <p:spPr>
          <a:xfrm>
            <a:off x="5868863" y="2895927"/>
            <a:ext cx="1388143" cy="1433977"/>
          </a:xfrm>
          <a:prstGeom prst="rect">
            <a:avLst/>
          </a:prstGeom>
        </p:spPr>
      </p:pic>
      <p:pic>
        <p:nvPicPr>
          <p:cNvPr id="43" name="Picture 42">
            <a:extLst>
              <a:ext uri="{FF2B5EF4-FFF2-40B4-BE49-F238E27FC236}">
                <a16:creationId xmlns="" xmlns:a16="http://schemas.microsoft.com/office/drawing/2014/main" id="{FE6BAB71-7F9E-DF4C-86E3-4DAD39FAAD09}"/>
              </a:ext>
            </a:extLst>
          </p:cNvPr>
          <p:cNvPicPr>
            <a:picLocks noChangeAspect="1"/>
          </p:cNvPicPr>
          <p:nvPr/>
        </p:nvPicPr>
        <p:blipFill>
          <a:blip r:embed="rId6"/>
          <a:stretch>
            <a:fillRect/>
          </a:stretch>
        </p:blipFill>
        <p:spPr>
          <a:xfrm>
            <a:off x="2647282" y="3049661"/>
            <a:ext cx="3017520" cy="853351"/>
          </a:xfrm>
          <a:prstGeom prst="rect">
            <a:avLst/>
          </a:prstGeom>
        </p:spPr>
      </p:pic>
      <p:pic>
        <p:nvPicPr>
          <p:cNvPr id="46" name="Picture 45">
            <a:extLst>
              <a:ext uri="{FF2B5EF4-FFF2-40B4-BE49-F238E27FC236}">
                <a16:creationId xmlns="" xmlns:a16="http://schemas.microsoft.com/office/drawing/2014/main" id="{A38E1A8E-D3DE-B24D-8BE9-2FBEE196CA20}"/>
              </a:ext>
            </a:extLst>
          </p:cNvPr>
          <p:cNvPicPr>
            <a:picLocks noChangeAspect="1"/>
          </p:cNvPicPr>
          <p:nvPr/>
        </p:nvPicPr>
        <p:blipFill>
          <a:blip r:embed="rId7"/>
          <a:stretch>
            <a:fillRect/>
          </a:stretch>
        </p:blipFill>
        <p:spPr>
          <a:xfrm>
            <a:off x="11029950" y="3094120"/>
            <a:ext cx="796290" cy="1037590"/>
          </a:xfrm>
          <a:prstGeom prst="rect">
            <a:avLst/>
          </a:prstGeom>
        </p:spPr>
      </p:pic>
      <p:pic>
        <p:nvPicPr>
          <p:cNvPr id="55" name="Picture 54">
            <a:extLst>
              <a:ext uri="{FF2B5EF4-FFF2-40B4-BE49-F238E27FC236}">
                <a16:creationId xmlns="" xmlns:a16="http://schemas.microsoft.com/office/drawing/2014/main" id="{5EBF167A-86A3-6A4B-A175-65CFC9EE77B1}"/>
              </a:ext>
            </a:extLst>
          </p:cNvPr>
          <p:cNvPicPr>
            <a:picLocks noChangeAspect="1"/>
          </p:cNvPicPr>
          <p:nvPr/>
        </p:nvPicPr>
        <p:blipFill>
          <a:blip r:embed="rId8"/>
          <a:stretch>
            <a:fillRect/>
          </a:stretch>
        </p:blipFill>
        <p:spPr>
          <a:xfrm>
            <a:off x="488282" y="2679465"/>
            <a:ext cx="2159000" cy="1866900"/>
          </a:xfrm>
          <a:prstGeom prst="rect">
            <a:avLst/>
          </a:prstGeom>
        </p:spPr>
      </p:pic>
      <p:graphicFrame>
        <p:nvGraphicFramePr>
          <p:cNvPr id="56" name="Table 55">
            <a:extLst>
              <a:ext uri="{FF2B5EF4-FFF2-40B4-BE49-F238E27FC236}">
                <a16:creationId xmlns="" xmlns:a16="http://schemas.microsoft.com/office/drawing/2014/main" id="{3B3492F8-D6A3-F747-A1A3-70CD6FC33355}"/>
              </a:ext>
            </a:extLst>
          </p:cNvPr>
          <p:cNvGraphicFramePr>
            <a:graphicFrameLocks noGrp="1"/>
          </p:cNvGraphicFramePr>
          <p:nvPr>
            <p:extLst>
              <p:ext uri="{D42A27DB-BD31-4B8C-83A1-F6EECF244321}">
                <p14:modId xmlns:p14="http://schemas.microsoft.com/office/powerpoint/2010/main" val="3046683539"/>
              </p:ext>
            </p:extLst>
          </p:nvPr>
        </p:nvGraphicFramePr>
        <p:xfrm>
          <a:off x="3193005" y="4535627"/>
          <a:ext cx="8128002" cy="370840"/>
        </p:xfrm>
        <a:graphic>
          <a:graphicData uri="http://schemas.openxmlformats.org/drawingml/2006/table">
            <a:tbl>
              <a:tblPr firstRow="1" bandRow="1">
                <a:tableStyleId>{5940675A-B579-460E-94D1-54222C63F5DA}</a:tableStyleId>
              </a:tblPr>
              <a:tblGrid>
                <a:gridCol w="723709">
                  <a:extLst>
                    <a:ext uri="{9D8B030D-6E8A-4147-A177-3AD203B41FA5}">
                      <a16:colId xmlns="" xmlns:a16="http://schemas.microsoft.com/office/drawing/2014/main" val="479286061"/>
                    </a:ext>
                  </a:extLst>
                </a:gridCol>
                <a:gridCol w="502920">
                  <a:extLst>
                    <a:ext uri="{9D8B030D-6E8A-4147-A177-3AD203B41FA5}">
                      <a16:colId xmlns="" xmlns:a16="http://schemas.microsoft.com/office/drawing/2014/main" val="4273556"/>
                    </a:ext>
                  </a:extLst>
                </a:gridCol>
                <a:gridCol w="1630680">
                  <a:extLst>
                    <a:ext uri="{9D8B030D-6E8A-4147-A177-3AD203B41FA5}">
                      <a16:colId xmlns="" xmlns:a16="http://schemas.microsoft.com/office/drawing/2014/main" val="1307791234"/>
                    </a:ext>
                  </a:extLst>
                </a:gridCol>
                <a:gridCol w="1737360">
                  <a:extLst>
                    <a:ext uri="{9D8B030D-6E8A-4147-A177-3AD203B41FA5}">
                      <a16:colId xmlns="" xmlns:a16="http://schemas.microsoft.com/office/drawing/2014/main" val="2297089765"/>
                    </a:ext>
                  </a:extLst>
                </a:gridCol>
                <a:gridCol w="1295400">
                  <a:extLst>
                    <a:ext uri="{9D8B030D-6E8A-4147-A177-3AD203B41FA5}">
                      <a16:colId xmlns="" xmlns:a16="http://schemas.microsoft.com/office/drawing/2014/main" val="294896504"/>
                    </a:ext>
                  </a:extLst>
                </a:gridCol>
                <a:gridCol w="2237933">
                  <a:extLst>
                    <a:ext uri="{9D8B030D-6E8A-4147-A177-3AD203B41FA5}">
                      <a16:colId xmlns="" xmlns:a16="http://schemas.microsoft.com/office/drawing/2014/main" val="1991475032"/>
                    </a:ext>
                  </a:extLst>
                </a:gridCol>
              </a:tblGrid>
              <a:tr h="370840">
                <a:tc>
                  <a:txBody>
                    <a:bodyPr/>
                    <a:lstStyle/>
                    <a:p>
                      <a:endParaRPr lang="en-US" dirty="0"/>
                    </a:p>
                  </a:txBody>
                  <a:tcPr>
                    <a:solidFill>
                      <a:srgbClr val="FF3860"/>
                    </a:solidFill>
                  </a:tcPr>
                </a:tc>
                <a:tc>
                  <a:txBody>
                    <a:bodyPr/>
                    <a:lstStyle/>
                    <a:p>
                      <a:endParaRPr lang="en-US"/>
                    </a:p>
                  </a:txBody>
                  <a:tcPr>
                    <a:solidFill>
                      <a:srgbClr val="FF3860"/>
                    </a:solidFill>
                  </a:tcPr>
                </a:tc>
                <a:tc>
                  <a:txBody>
                    <a:bodyPr/>
                    <a:lstStyle/>
                    <a:p>
                      <a:endParaRPr lang="en-US"/>
                    </a:p>
                  </a:txBody>
                  <a:tcPr>
                    <a:solidFill>
                      <a:srgbClr val="FF3860"/>
                    </a:solidFill>
                  </a:tcPr>
                </a:tc>
                <a:tc>
                  <a:txBody>
                    <a:bodyPr/>
                    <a:lstStyle/>
                    <a:p>
                      <a:endParaRPr lang="en-US"/>
                    </a:p>
                  </a:txBody>
                  <a:tcPr>
                    <a:solidFill>
                      <a:srgbClr val="FF3860"/>
                    </a:solidFill>
                  </a:tcPr>
                </a:tc>
                <a:tc>
                  <a:txBody>
                    <a:bodyPr/>
                    <a:lstStyle/>
                    <a:p>
                      <a:endParaRPr lang="en-US" dirty="0"/>
                    </a:p>
                  </a:txBody>
                  <a:tcPr>
                    <a:solidFill>
                      <a:srgbClr val="FF3860"/>
                    </a:solidFill>
                  </a:tcPr>
                </a:tc>
                <a:tc>
                  <a:txBody>
                    <a:bodyPr/>
                    <a:lstStyle/>
                    <a:p>
                      <a:endParaRPr lang="en-US" dirty="0"/>
                    </a:p>
                  </a:txBody>
                  <a:tcPr>
                    <a:solidFill>
                      <a:schemeClr val="bg1"/>
                    </a:solidFill>
                  </a:tcPr>
                </a:tc>
                <a:extLst>
                  <a:ext uri="{0D108BD9-81ED-4DB2-BD59-A6C34878D82A}">
                    <a16:rowId xmlns="" xmlns:a16="http://schemas.microsoft.com/office/drawing/2014/main" val="3565574818"/>
                  </a:ext>
                </a:extLst>
              </a:tr>
            </a:tbl>
          </a:graphicData>
        </a:graphic>
      </p:graphicFrame>
    </p:spTree>
    <p:extLst>
      <p:ext uri="{BB962C8B-B14F-4D97-AF65-F5344CB8AC3E}">
        <p14:creationId xmlns:p14="http://schemas.microsoft.com/office/powerpoint/2010/main" val="6537646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88040" cy="4351338"/>
              </a:xfrm>
            </p:spPr>
            <p:txBody>
              <a:bodyPr>
                <a:noAutofit/>
              </a:bodyPr>
              <a:lstStyle/>
              <a:p>
                <a:pPr marL="0" indent="0">
                  <a:buNone/>
                </a:pPr>
                <a:r>
                  <a:rPr lang="en-GB" dirty="0"/>
                  <a:t>Activity 6:</a:t>
                </a:r>
              </a:p>
              <a:p>
                <a:pPr marL="0" indent="0">
                  <a:buClr>
                    <a:srgbClr val="23D160"/>
                  </a:buClr>
                  <a:buSzPct val="85000"/>
                  <a:buNone/>
                </a:pPr>
                <a:r>
                  <a:rPr lang="en-GB" sz="2200" dirty="0"/>
                  <a:t>Which of the following representations are not representations of </a:t>
                </a:r>
                <a14:m>
                  <m:oMath xmlns:m="http://schemas.openxmlformats.org/officeDocument/2006/math">
                    <m:f>
                      <m:fPr>
                        <m:type m:val="skw"/>
                        <m:ctrlPr>
                          <a:rPr lang="en-GB" sz="2400" i="1" smtClean="0">
                            <a:latin typeface="Cambria Math"/>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6</m:t>
                        </m:r>
                      </m:den>
                    </m:f>
                  </m:oMath>
                </a14:m>
                <a:r>
                  <a:rPr lang="en-GB" sz="2200" dirty="0"/>
                  <a: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triangle is not a representation of five sixths as it is split into four parts, so either represents three quarters (white) or one quarter (black). The bar model isn’t as its six parts are not equal and are therefore not proper sixths. The other representation that is incorrect is the fraction card as it shows three fifths.</a:t>
                </a:r>
              </a:p>
              <a:p>
                <a:pPr marL="0" indent="0">
                  <a:buClr>
                    <a:srgbClr val="23D160"/>
                  </a:buClr>
                  <a:buSzPct val="85000"/>
                  <a:buNone/>
                </a:pPr>
                <a:endParaRPr lang="en-GB" sz="2200" dirty="0"/>
              </a:p>
              <a:p>
                <a:pPr marL="0" indent="0">
                  <a:buClr>
                    <a:srgbClr val="23D160"/>
                  </a:buClr>
                  <a:buSzPct val="85000"/>
                  <a:buNone/>
                </a:pPr>
                <a:endParaRPr lang="en-GB" sz="2200" dirty="0"/>
              </a:p>
            </p:txBody>
          </p:sp>
        </mc:Choice>
        <mc:Fallback xmlns="">
          <p:sp>
            <p:nvSpPr>
              <p:cNvPr id="3" name="Content Placeholder 2">
                <a:extLst>
                  <a:ext uri="{FF2B5EF4-FFF2-40B4-BE49-F238E27FC236}">
                    <a16:creationId xmlns:a16="http://schemas.microsoft.com/office/drawing/2014/main" id="{AF491D1F-0097-3F4A-B04E-14B5096ADCAB}"/>
                  </a:ext>
                </a:extLst>
              </p:cNvPr>
              <p:cNvSpPr>
                <a:spLocks noGrp="1" noRot="1" noChangeAspect="1" noMove="1" noResize="1" noEditPoints="1" noAdjustHandles="1" noChangeArrowheads="1" noChangeShapeType="1" noTextEdit="1"/>
              </p:cNvSpPr>
              <p:nvPr>
                <p:ph idx="1"/>
              </p:nvPr>
            </p:nvSpPr>
            <p:spPr>
              <a:xfrm>
                <a:off x="838200" y="1825625"/>
                <a:ext cx="10988040" cy="4351338"/>
              </a:xfrm>
              <a:blipFill>
                <a:blip r:embed="rId3"/>
                <a:stretch>
                  <a:fillRect l="-1039" t="-3216" b="-13743"/>
                </a:stretch>
              </a:blipFill>
            </p:spPr>
            <p:txBody>
              <a:bodyPr/>
              <a:lstStyle/>
              <a:p>
                <a:r>
                  <a:rPr lang="en-US">
                    <a:noFill/>
                  </a:rPr>
                  <a:t> </a:t>
                </a:r>
              </a:p>
            </p:txBody>
          </p:sp>
        </mc:Fallback>
      </mc:AlternateContent>
      <p:pic>
        <p:nvPicPr>
          <p:cNvPr id="36" name="Picture 35">
            <a:extLst>
              <a:ext uri="{FF2B5EF4-FFF2-40B4-BE49-F238E27FC236}">
                <a16:creationId xmlns="" xmlns:a16="http://schemas.microsoft.com/office/drawing/2014/main" id="{E2F6BD4C-4AB1-254A-BCF3-5A63047166A8}"/>
              </a:ext>
            </a:extLst>
          </p:cNvPr>
          <p:cNvPicPr>
            <a:picLocks noChangeAspect="1"/>
          </p:cNvPicPr>
          <p:nvPr/>
        </p:nvPicPr>
        <p:blipFill>
          <a:blip r:embed="rId4"/>
          <a:stretch>
            <a:fillRect/>
          </a:stretch>
        </p:blipFill>
        <p:spPr>
          <a:xfrm>
            <a:off x="7461067" y="3049661"/>
            <a:ext cx="3167347" cy="1049383"/>
          </a:xfrm>
          <a:prstGeom prst="rect">
            <a:avLst/>
          </a:prstGeom>
        </p:spPr>
      </p:pic>
      <p:pic>
        <p:nvPicPr>
          <p:cNvPr id="39" name="Picture 38">
            <a:extLst>
              <a:ext uri="{FF2B5EF4-FFF2-40B4-BE49-F238E27FC236}">
                <a16:creationId xmlns="" xmlns:a16="http://schemas.microsoft.com/office/drawing/2014/main" id="{7D6A1DEA-5960-A24E-A057-FCE5E1FDCCA9}"/>
              </a:ext>
            </a:extLst>
          </p:cNvPr>
          <p:cNvPicPr>
            <a:picLocks noChangeAspect="1"/>
          </p:cNvPicPr>
          <p:nvPr/>
        </p:nvPicPr>
        <p:blipFill>
          <a:blip r:embed="rId5"/>
          <a:stretch>
            <a:fillRect/>
          </a:stretch>
        </p:blipFill>
        <p:spPr>
          <a:xfrm>
            <a:off x="5868863" y="2895927"/>
            <a:ext cx="1388143" cy="1433977"/>
          </a:xfrm>
          <a:prstGeom prst="rect">
            <a:avLst/>
          </a:prstGeom>
        </p:spPr>
      </p:pic>
      <p:pic>
        <p:nvPicPr>
          <p:cNvPr id="43" name="Picture 42">
            <a:extLst>
              <a:ext uri="{FF2B5EF4-FFF2-40B4-BE49-F238E27FC236}">
                <a16:creationId xmlns="" xmlns:a16="http://schemas.microsoft.com/office/drawing/2014/main" id="{FE6BAB71-7F9E-DF4C-86E3-4DAD39FAAD09}"/>
              </a:ext>
            </a:extLst>
          </p:cNvPr>
          <p:cNvPicPr>
            <a:picLocks noChangeAspect="1"/>
          </p:cNvPicPr>
          <p:nvPr/>
        </p:nvPicPr>
        <p:blipFill>
          <a:blip r:embed="rId6"/>
          <a:stretch>
            <a:fillRect/>
          </a:stretch>
        </p:blipFill>
        <p:spPr>
          <a:xfrm>
            <a:off x="2647282" y="3049661"/>
            <a:ext cx="3017520" cy="853351"/>
          </a:xfrm>
          <a:prstGeom prst="rect">
            <a:avLst/>
          </a:prstGeom>
        </p:spPr>
      </p:pic>
      <p:pic>
        <p:nvPicPr>
          <p:cNvPr id="46" name="Picture 45">
            <a:extLst>
              <a:ext uri="{FF2B5EF4-FFF2-40B4-BE49-F238E27FC236}">
                <a16:creationId xmlns="" xmlns:a16="http://schemas.microsoft.com/office/drawing/2014/main" id="{A38E1A8E-D3DE-B24D-8BE9-2FBEE196CA20}"/>
              </a:ext>
            </a:extLst>
          </p:cNvPr>
          <p:cNvPicPr>
            <a:picLocks noChangeAspect="1"/>
          </p:cNvPicPr>
          <p:nvPr/>
        </p:nvPicPr>
        <p:blipFill>
          <a:blip r:embed="rId7"/>
          <a:stretch>
            <a:fillRect/>
          </a:stretch>
        </p:blipFill>
        <p:spPr>
          <a:xfrm>
            <a:off x="11029950" y="3094120"/>
            <a:ext cx="796290" cy="1037590"/>
          </a:xfrm>
          <a:prstGeom prst="rect">
            <a:avLst/>
          </a:prstGeom>
        </p:spPr>
      </p:pic>
      <p:pic>
        <p:nvPicPr>
          <p:cNvPr id="55" name="Picture 54">
            <a:extLst>
              <a:ext uri="{FF2B5EF4-FFF2-40B4-BE49-F238E27FC236}">
                <a16:creationId xmlns="" xmlns:a16="http://schemas.microsoft.com/office/drawing/2014/main" id="{5EBF167A-86A3-6A4B-A175-65CFC9EE77B1}"/>
              </a:ext>
            </a:extLst>
          </p:cNvPr>
          <p:cNvPicPr>
            <a:picLocks noChangeAspect="1"/>
          </p:cNvPicPr>
          <p:nvPr/>
        </p:nvPicPr>
        <p:blipFill>
          <a:blip r:embed="rId8"/>
          <a:stretch>
            <a:fillRect/>
          </a:stretch>
        </p:blipFill>
        <p:spPr>
          <a:xfrm>
            <a:off x="488282" y="2679465"/>
            <a:ext cx="2159000" cy="1866900"/>
          </a:xfrm>
          <a:prstGeom prst="rect">
            <a:avLst/>
          </a:prstGeom>
        </p:spPr>
      </p:pic>
      <p:graphicFrame>
        <p:nvGraphicFramePr>
          <p:cNvPr id="4" name="Table 3">
            <a:extLst>
              <a:ext uri="{FF2B5EF4-FFF2-40B4-BE49-F238E27FC236}">
                <a16:creationId xmlns="" xmlns:a16="http://schemas.microsoft.com/office/drawing/2014/main" id="{4F4B871C-2585-6D48-8968-056B16110201}"/>
              </a:ext>
            </a:extLst>
          </p:cNvPr>
          <p:cNvGraphicFramePr>
            <a:graphicFrameLocks noGrp="1"/>
          </p:cNvGraphicFramePr>
          <p:nvPr>
            <p:extLst>
              <p:ext uri="{D42A27DB-BD31-4B8C-83A1-F6EECF244321}">
                <p14:modId xmlns:p14="http://schemas.microsoft.com/office/powerpoint/2010/main" val="4019541772"/>
              </p:ext>
            </p:extLst>
          </p:nvPr>
        </p:nvGraphicFramePr>
        <p:xfrm>
          <a:off x="3193005" y="4535627"/>
          <a:ext cx="8128002" cy="370840"/>
        </p:xfrm>
        <a:graphic>
          <a:graphicData uri="http://schemas.openxmlformats.org/drawingml/2006/table">
            <a:tbl>
              <a:tblPr firstRow="1" bandRow="1">
                <a:tableStyleId>{5940675A-B579-460E-94D1-54222C63F5DA}</a:tableStyleId>
              </a:tblPr>
              <a:tblGrid>
                <a:gridCol w="723709">
                  <a:extLst>
                    <a:ext uri="{9D8B030D-6E8A-4147-A177-3AD203B41FA5}">
                      <a16:colId xmlns="" xmlns:a16="http://schemas.microsoft.com/office/drawing/2014/main" val="479286061"/>
                    </a:ext>
                  </a:extLst>
                </a:gridCol>
                <a:gridCol w="502920">
                  <a:extLst>
                    <a:ext uri="{9D8B030D-6E8A-4147-A177-3AD203B41FA5}">
                      <a16:colId xmlns="" xmlns:a16="http://schemas.microsoft.com/office/drawing/2014/main" val="4273556"/>
                    </a:ext>
                  </a:extLst>
                </a:gridCol>
                <a:gridCol w="1630680">
                  <a:extLst>
                    <a:ext uri="{9D8B030D-6E8A-4147-A177-3AD203B41FA5}">
                      <a16:colId xmlns="" xmlns:a16="http://schemas.microsoft.com/office/drawing/2014/main" val="1307791234"/>
                    </a:ext>
                  </a:extLst>
                </a:gridCol>
                <a:gridCol w="1737360">
                  <a:extLst>
                    <a:ext uri="{9D8B030D-6E8A-4147-A177-3AD203B41FA5}">
                      <a16:colId xmlns="" xmlns:a16="http://schemas.microsoft.com/office/drawing/2014/main" val="2297089765"/>
                    </a:ext>
                  </a:extLst>
                </a:gridCol>
                <a:gridCol w="1295400">
                  <a:extLst>
                    <a:ext uri="{9D8B030D-6E8A-4147-A177-3AD203B41FA5}">
                      <a16:colId xmlns="" xmlns:a16="http://schemas.microsoft.com/office/drawing/2014/main" val="294896504"/>
                    </a:ext>
                  </a:extLst>
                </a:gridCol>
                <a:gridCol w="2237933">
                  <a:extLst>
                    <a:ext uri="{9D8B030D-6E8A-4147-A177-3AD203B41FA5}">
                      <a16:colId xmlns="" xmlns:a16="http://schemas.microsoft.com/office/drawing/2014/main" val="1991475032"/>
                    </a:ext>
                  </a:extLst>
                </a:gridCol>
              </a:tblGrid>
              <a:tr h="370840">
                <a:tc>
                  <a:txBody>
                    <a:bodyPr/>
                    <a:lstStyle/>
                    <a:p>
                      <a:endParaRPr lang="en-US" dirty="0"/>
                    </a:p>
                  </a:txBody>
                  <a:tcPr>
                    <a:solidFill>
                      <a:srgbClr val="FF3860"/>
                    </a:solidFill>
                  </a:tcPr>
                </a:tc>
                <a:tc>
                  <a:txBody>
                    <a:bodyPr/>
                    <a:lstStyle/>
                    <a:p>
                      <a:endParaRPr lang="en-US"/>
                    </a:p>
                  </a:txBody>
                  <a:tcPr>
                    <a:solidFill>
                      <a:srgbClr val="FF3860"/>
                    </a:solidFill>
                  </a:tcPr>
                </a:tc>
                <a:tc>
                  <a:txBody>
                    <a:bodyPr/>
                    <a:lstStyle/>
                    <a:p>
                      <a:endParaRPr lang="en-US"/>
                    </a:p>
                  </a:txBody>
                  <a:tcPr>
                    <a:solidFill>
                      <a:srgbClr val="FF3860"/>
                    </a:solidFill>
                  </a:tcPr>
                </a:tc>
                <a:tc>
                  <a:txBody>
                    <a:bodyPr/>
                    <a:lstStyle/>
                    <a:p>
                      <a:endParaRPr lang="en-US" dirty="0"/>
                    </a:p>
                  </a:txBody>
                  <a:tcPr>
                    <a:solidFill>
                      <a:srgbClr val="FF3860"/>
                    </a:solidFill>
                  </a:tcPr>
                </a:tc>
                <a:tc>
                  <a:txBody>
                    <a:bodyPr/>
                    <a:lstStyle/>
                    <a:p>
                      <a:endParaRPr lang="en-US" dirty="0"/>
                    </a:p>
                  </a:txBody>
                  <a:tcPr>
                    <a:solidFill>
                      <a:srgbClr val="FF3860"/>
                    </a:solidFill>
                  </a:tcPr>
                </a:tc>
                <a:tc>
                  <a:txBody>
                    <a:bodyPr/>
                    <a:lstStyle/>
                    <a:p>
                      <a:endParaRPr lang="en-US" dirty="0"/>
                    </a:p>
                  </a:txBody>
                  <a:tcPr>
                    <a:solidFill>
                      <a:schemeClr val="bg1"/>
                    </a:solidFill>
                  </a:tcPr>
                </a:tc>
                <a:extLst>
                  <a:ext uri="{0D108BD9-81ED-4DB2-BD59-A6C34878D82A}">
                    <a16:rowId xmlns="" xmlns:a16="http://schemas.microsoft.com/office/drawing/2014/main" val="3565574818"/>
                  </a:ext>
                </a:extLst>
              </a:tr>
            </a:tbl>
          </a:graphicData>
        </a:graphic>
      </p:graphicFrame>
    </p:spTree>
    <p:extLst>
      <p:ext uri="{BB962C8B-B14F-4D97-AF65-F5344CB8AC3E}">
        <p14:creationId xmlns:p14="http://schemas.microsoft.com/office/powerpoint/2010/main" val="3611335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25" name="Table 24">
            <a:extLst>
              <a:ext uri="{FF2B5EF4-FFF2-40B4-BE49-F238E27FC236}">
                <a16:creationId xmlns="" xmlns:a16="http://schemas.microsoft.com/office/drawing/2014/main" id="{275EEF64-D485-9B42-B9E2-3DAEEBD77818}"/>
              </a:ext>
            </a:extLst>
          </p:cNvPr>
          <p:cNvGraphicFramePr>
            <a:graphicFrameLocks noGrp="1"/>
          </p:cNvGraphicFramePr>
          <p:nvPr>
            <p:extLst>
              <p:ext uri="{D42A27DB-BD31-4B8C-83A1-F6EECF244321}">
                <p14:modId xmlns:p14="http://schemas.microsoft.com/office/powerpoint/2010/main" val="3275724814"/>
              </p:ext>
            </p:extLst>
          </p:nvPr>
        </p:nvGraphicFramePr>
        <p:xfrm>
          <a:off x="4762500" y="2895328"/>
          <a:ext cx="2667000" cy="1828800"/>
        </p:xfrm>
        <a:graphic>
          <a:graphicData uri="http://schemas.openxmlformats.org/drawingml/2006/table">
            <a:tbl>
              <a:tblPr firstRow="1" bandRow="1">
                <a:tableStyleId>{5940675A-B579-460E-94D1-54222C63F5DA}</a:tableStyleId>
              </a:tblPr>
              <a:tblGrid>
                <a:gridCol w="1333500">
                  <a:extLst>
                    <a:ext uri="{9D8B030D-6E8A-4147-A177-3AD203B41FA5}">
                      <a16:colId xmlns="" xmlns:a16="http://schemas.microsoft.com/office/drawing/2014/main" val="2503987911"/>
                    </a:ext>
                  </a:extLst>
                </a:gridCol>
                <a:gridCol w="1333500">
                  <a:extLst>
                    <a:ext uri="{9D8B030D-6E8A-4147-A177-3AD203B41FA5}">
                      <a16:colId xmlns="" xmlns:a16="http://schemas.microsoft.com/office/drawing/2014/main" val="3746123684"/>
                    </a:ext>
                  </a:extLst>
                </a:gridCol>
              </a:tblGrid>
              <a:tr h="370840">
                <a:tc>
                  <a:txBody>
                    <a:bodyPr/>
                    <a:lstStyle/>
                    <a:p>
                      <a:endParaRPr lang="en-US" sz="2400" dirty="0">
                        <a:latin typeface="OpenDyslexicAlta" pitchFamily="2" charset="77"/>
                      </a:endParaRPr>
                    </a:p>
                  </a:txBody>
                  <a:tcPr>
                    <a:solidFill>
                      <a:srgbClr val="FFDD57"/>
                    </a:solidFill>
                  </a:tcPr>
                </a:tc>
                <a:tc>
                  <a:txBody>
                    <a:bodyPr/>
                    <a:lstStyle/>
                    <a:p>
                      <a:endParaRPr lang="en-US" sz="2400" dirty="0">
                        <a:latin typeface="OpenDyslexicAlta" pitchFamily="2" charset="77"/>
                      </a:endParaRPr>
                    </a:p>
                  </a:txBody>
                  <a:tcPr>
                    <a:solidFill>
                      <a:srgbClr val="7957D5"/>
                    </a:solidFill>
                  </a:tcPr>
                </a:tc>
                <a:extLst>
                  <a:ext uri="{0D108BD9-81ED-4DB2-BD59-A6C34878D82A}">
                    <a16:rowId xmlns="" xmlns:a16="http://schemas.microsoft.com/office/drawing/2014/main" val="3686403811"/>
                  </a:ext>
                </a:extLst>
              </a:tr>
              <a:tr h="370840">
                <a:tc>
                  <a:txBody>
                    <a:bodyPr/>
                    <a:lstStyle/>
                    <a:p>
                      <a:endParaRPr lang="en-US" sz="2400" dirty="0">
                        <a:latin typeface="OpenDyslexicAlta" pitchFamily="2" charset="77"/>
                      </a:endParaRPr>
                    </a:p>
                  </a:txBody>
                  <a:tcPr>
                    <a:solidFill>
                      <a:srgbClr val="FFDD57"/>
                    </a:solidFill>
                  </a:tcPr>
                </a:tc>
                <a:tc>
                  <a:txBody>
                    <a:bodyPr/>
                    <a:lstStyle/>
                    <a:p>
                      <a:endParaRPr lang="en-US" sz="2400" dirty="0">
                        <a:latin typeface="OpenDyslexicAlta" pitchFamily="2" charset="77"/>
                      </a:endParaRPr>
                    </a:p>
                  </a:txBody>
                  <a:tcPr>
                    <a:solidFill>
                      <a:srgbClr val="7957D5"/>
                    </a:solidFill>
                  </a:tcPr>
                </a:tc>
                <a:extLst>
                  <a:ext uri="{0D108BD9-81ED-4DB2-BD59-A6C34878D82A}">
                    <a16:rowId xmlns="" xmlns:a16="http://schemas.microsoft.com/office/drawing/2014/main" val="531257406"/>
                  </a:ext>
                </a:extLst>
              </a:tr>
              <a:tr h="370840">
                <a:tc>
                  <a:txBody>
                    <a:bodyPr/>
                    <a:lstStyle/>
                    <a:p>
                      <a:endParaRPr lang="en-US" sz="2400" dirty="0">
                        <a:latin typeface="OpenDyslexicAlta" pitchFamily="2" charset="77"/>
                      </a:endParaRPr>
                    </a:p>
                  </a:txBody>
                  <a:tcPr>
                    <a:solidFill>
                      <a:srgbClr val="FFDD57"/>
                    </a:solidFill>
                  </a:tcPr>
                </a:tc>
                <a:tc>
                  <a:txBody>
                    <a:bodyPr/>
                    <a:lstStyle/>
                    <a:p>
                      <a:endParaRPr lang="en-US" sz="2400" dirty="0">
                        <a:latin typeface="OpenDyslexicAlta" pitchFamily="2" charset="77"/>
                      </a:endParaRPr>
                    </a:p>
                  </a:txBody>
                  <a:tcPr>
                    <a:solidFill>
                      <a:srgbClr val="7957D5"/>
                    </a:solidFill>
                  </a:tcPr>
                </a:tc>
                <a:extLst>
                  <a:ext uri="{0D108BD9-81ED-4DB2-BD59-A6C34878D82A}">
                    <a16:rowId xmlns="" xmlns:a16="http://schemas.microsoft.com/office/drawing/2014/main" val="737511224"/>
                  </a:ext>
                </a:extLst>
              </a:tr>
              <a:tr h="370840">
                <a:tc>
                  <a:txBody>
                    <a:bodyPr/>
                    <a:lstStyle/>
                    <a:p>
                      <a:endParaRPr lang="en-US" sz="2400" dirty="0">
                        <a:latin typeface="OpenDyslexicAlta" pitchFamily="2" charset="77"/>
                      </a:endParaRPr>
                    </a:p>
                  </a:txBody>
                  <a:tcPr>
                    <a:solidFill>
                      <a:srgbClr val="FFDD57"/>
                    </a:solidFill>
                  </a:tcPr>
                </a:tc>
                <a:tc>
                  <a:txBody>
                    <a:bodyPr/>
                    <a:lstStyle/>
                    <a:p>
                      <a:endParaRPr lang="en-US" sz="2400" dirty="0">
                        <a:latin typeface="OpenDyslexicAlta" pitchFamily="2" charset="77"/>
                      </a:endParaRPr>
                    </a:p>
                  </a:txBody>
                  <a:tcPr>
                    <a:solidFill>
                      <a:srgbClr val="FFDD57"/>
                    </a:solidFill>
                  </a:tcPr>
                </a:tc>
                <a:extLst>
                  <a:ext uri="{0D108BD9-81ED-4DB2-BD59-A6C34878D82A}">
                    <a16:rowId xmlns="" xmlns:a16="http://schemas.microsoft.com/office/drawing/2014/main" val="3779861978"/>
                  </a:ext>
                </a:extLst>
              </a:tr>
            </a:tbl>
          </a:graphicData>
        </a:graphic>
      </p:graphicFrame>
    </p:spTree>
    <p:extLst>
      <p:ext uri="{BB962C8B-B14F-4D97-AF65-F5344CB8AC3E}">
        <p14:creationId xmlns:p14="http://schemas.microsoft.com/office/powerpoint/2010/main" val="22606639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endParaRPr lang="en-GB" sz="28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1033502"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570124" y="2576880"/>
            <a:ext cx="3255264"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I split a whole into three parts – a pizza, a piece of wood, anything - it will be split into thirds.</a:t>
            </a:r>
          </a:p>
        </p:txBody>
      </p:sp>
    </p:spTree>
    <p:extLst>
      <p:ext uri="{BB962C8B-B14F-4D97-AF65-F5344CB8AC3E}">
        <p14:creationId xmlns:p14="http://schemas.microsoft.com/office/powerpoint/2010/main" val="27100308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endParaRPr lang="en-GB" sz="28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1033502"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only sometimes true. For example, the blue bar model does show thirds as it is split into equal parts. </a:t>
            </a:r>
            <a:r>
              <a:rPr lang="en-GB" sz="2200">
                <a:solidFill>
                  <a:srgbClr val="FF3860"/>
                </a:solidFill>
              </a:rPr>
              <a:t>However</a:t>
            </a:r>
            <a:r>
              <a:rPr lang="en-GB" sz="2200" dirty="0">
                <a:solidFill>
                  <a:srgbClr val="FF3860"/>
                </a:solidFill>
              </a:rPr>
              <a:t>, the red bar model does not as the parts are unequal.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570124" y="2576880"/>
            <a:ext cx="3255264"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I split a whole into three parts – a pizza, a piece of wood, anything - it will be split into thirds.</a:t>
            </a:r>
          </a:p>
        </p:txBody>
      </p:sp>
      <p:graphicFrame>
        <p:nvGraphicFramePr>
          <p:cNvPr id="7" name="Table 6">
            <a:extLst>
              <a:ext uri="{FF2B5EF4-FFF2-40B4-BE49-F238E27FC236}">
                <a16:creationId xmlns="" xmlns:a16="http://schemas.microsoft.com/office/drawing/2014/main" id="{C5FC2AAD-2EAA-CE41-925E-FBDEB127ED5E}"/>
              </a:ext>
            </a:extLst>
          </p:cNvPr>
          <p:cNvGraphicFramePr>
            <a:graphicFrameLocks noGrp="1"/>
          </p:cNvGraphicFramePr>
          <p:nvPr>
            <p:extLst>
              <p:ext uri="{D42A27DB-BD31-4B8C-83A1-F6EECF244321}">
                <p14:modId xmlns:p14="http://schemas.microsoft.com/office/powerpoint/2010/main" val="2696472816"/>
              </p:ext>
            </p:extLst>
          </p:nvPr>
        </p:nvGraphicFramePr>
        <p:xfrm>
          <a:off x="6924818" y="4022676"/>
          <a:ext cx="4524141" cy="370840"/>
        </p:xfrm>
        <a:graphic>
          <a:graphicData uri="http://schemas.openxmlformats.org/drawingml/2006/table">
            <a:tbl>
              <a:tblPr firstRow="1" bandRow="1">
                <a:tableStyleId>{5940675A-B579-460E-94D1-54222C63F5DA}</a:tableStyleId>
              </a:tblPr>
              <a:tblGrid>
                <a:gridCol w="1145890">
                  <a:extLst>
                    <a:ext uri="{9D8B030D-6E8A-4147-A177-3AD203B41FA5}">
                      <a16:colId xmlns="" xmlns:a16="http://schemas.microsoft.com/office/drawing/2014/main" val="479286061"/>
                    </a:ext>
                  </a:extLst>
                </a:gridCol>
                <a:gridCol w="796302">
                  <a:extLst>
                    <a:ext uri="{9D8B030D-6E8A-4147-A177-3AD203B41FA5}">
                      <a16:colId xmlns="" xmlns:a16="http://schemas.microsoft.com/office/drawing/2014/main" val="4273556"/>
                    </a:ext>
                  </a:extLst>
                </a:gridCol>
                <a:gridCol w="2581949">
                  <a:extLst>
                    <a:ext uri="{9D8B030D-6E8A-4147-A177-3AD203B41FA5}">
                      <a16:colId xmlns="" xmlns:a16="http://schemas.microsoft.com/office/drawing/2014/main" val="1307791234"/>
                    </a:ext>
                  </a:extLst>
                </a:gridCol>
              </a:tblGrid>
              <a:tr h="370840">
                <a:tc>
                  <a:txBody>
                    <a:bodyPr/>
                    <a:lstStyle/>
                    <a:p>
                      <a:endParaRPr lang="en-US" dirty="0"/>
                    </a:p>
                  </a:txBody>
                  <a:tcPr>
                    <a:solidFill>
                      <a:srgbClr val="C00000"/>
                    </a:solidFill>
                  </a:tcPr>
                </a:tc>
                <a:tc>
                  <a:txBody>
                    <a:bodyPr/>
                    <a:lstStyle/>
                    <a:p>
                      <a:endParaRPr lang="en-US" dirty="0"/>
                    </a:p>
                  </a:txBody>
                  <a:tcPr>
                    <a:solidFill>
                      <a:srgbClr val="FF3860"/>
                    </a:solidFill>
                  </a:tcPr>
                </a:tc>
                <a:tc>
                  <a:txBody>
                    <a:bodyPr/>
                    <a:lstStyle/>
                    <a:p>
                      <a:endParaRPr lang="en-US" dirty="0"/>
                    </a:p>
                  </a:txBody>
                  <a:tcPr>
                    <a:solidFill>
                      <a:schemeClr val="bg1"/>
                    </a:solidFill>
                  </a:tcPr>
                </a:tc>
                <a:extLst>
                  <a:ext uri="{0D108BD9-81ED-4DB2-BD59-A6C34878D82A}">
                    <a16:rowId xmlns="" xmlns:a16="http://schemas.microsoft.com/office/drawing/2014/main" val="3565574818"/>
                  </a:ext>
                </a:extLst>
              </a:tr>
            </a:tbl>
          </a:graphicData>
        </a:graphic>
      </p:graphicFrame>
      <p:graphicFrame>
        <p:nvGraphicFramePr>
          <p:cNvPr id="8" name="Table 7">
            <a:extLst>
              <a:ext uri="{FF2B5EF4-FFF2-40B4-BE49-F238E27FC236}">
                <a16:creationId xmlns="" xmlns:a16="http://schemas.microsoft.com/office/drawing/2014/main" id="{651AC98C-C261-CC46-9800-CCF148D77328}"/>
              </a:ext>
            </a:extLst>
          </p:cNvPr>
          <p:cNvGraphicFramePr>
            <a:graphicFrameLocks noGrp="1"/>
          </p:cNvGraphicFramePr>
          <p:nvPr>
            <p:extLst>
              <p:ext uri="{D42A27DB-BD31-4B8C-83A1-F6EECF244321}">
                <p14:modId xmlns:p14="http://schemas.microsoft.com/office/powerpoint/2010/main" val="382630575"/>
              </p:ext>
            </p:extLst>
          </p:nvPr>
        </p:nvGraphicFramePr>
        <p:xfrm>
          <a:off x="6924818" y="3207068"/>
          <a:ext cx="4524141" cy="370840"/>
        </p:xfrm>
        <a:graphic>
          <a:graphicData uri="http://schemas.openxmlformats.org/drawingml/2006/table">
            <a:tbl>
              <a:tblPr firstRow="1" bandRow="1">
                <a:tableStyleId>{5940675A-B579-460E-94D1-54222C63F5DA}</a:tableStyleId>
              </a:tblPr>
              <a:tblGrid>
                <a:gridCol w="1508047">
                  <a:extLst>
                    <a:ext uri="{9D8B030D-6E8A-4147-A177-3AD203B41FA5}">
                      <a16:colId xmlns="" xmlns:a16="http://schemas.microsoft.com/office/drawing/2014/main" val="1257648178"/>
                    </a:ext>
                  </a:extLst>
                </a:gridCol>
                <a:gridCol w="1508047">
                  <a:extLst>
                    <a:ext uri="{9D8B030D-6E8A-4147-A177-3AD203B41FA5}">
                      <a16:colId xmlns="" xmlns:a16="http://schemas.microsoft.com/office/drawing/2014/main" val="2298082358"/>
                    </a:ext>
                  </a:extLst>
                </a:gridCol>
                <a:gridCol w="1508047">
                  <a:extLst>
                    <a:ext uri="{9D8B030D-6E8A-4147-A177-3AD203B41FA5}">
                      <a16:colId xmlns="" xmlns:a16="http://schemas.microsoft.com/office/drawing/2014/main" val="3376630623"/>
                    </a:ext>
                  </a:extLst>
                </a:gridCol>
              </a:tblGrid>
              <a:tr h="370840">
                <a:tc>
                  <a:txBody>
                    <a:bodyPr/>
                    <a:lstStyle/>
                    <a:p>
                      <a:endParaRPr lang="en-US" dirty="0"/>
                    </a:p>
                  </a:txBody>
                  <a:tcPr>
                    <a:solidFill>
                      <a:srgbClr val="3273DC"/>
                    </a:solidFill>
                  </a:tcPr>
                </a:tc>
                <a:tc>
                  <a:txBody>
                    <a:bodyPr/>
                    <a:lstStyle/>
                    <a:p>
                      <a:endParaRPr lang="en-US" dirty="0"/>
                    </a:p>
                  </a:txBody>
                  <a:tcPr>
                    <a:solidFill>
                      <a:schemeClr val="accent1">
                        <a:lumMod val="20000"/>
                        <a:lumOff val="80000"/>
                      </a:schemeClr>
                    </a:solidFill>
                  </a:tcPr>
                </a:tc>
                <a:tc>
                  <a:txBody>
                    <a:bodyPr/>
                    <a:lstStyle/>
                    <a:p>
                      <a:endParaRPr lang="en-US" dirty="0"/>
                    </a:p>
                  </a:txBody>
                  <a:tcPr>
                    <a:solidFill>
                      <a:schemeClr val="bg1"/>
                    </a:solidFill>
                  </a:tcPr>
                </a:tc>
                <a:extLst>
                  <a:ext uri="{0D108BD9-81ED-4DB2-BD59-A6C34878D82A}">
                    <a16:rowId xmlns="" xmlns:a16="http://schemas.microsoft.com/office/drawing/2014/main" val="3912466494"/>
                  </a:ext>
                </a:extLst>
              </a:tr>
            </a:tbl>
          </a:graphicData>
        </a:graphic>
      </p:graphicFrame>
    </p:spTree>
    <p:extLst>
      <p:ext uri="{BB962C8B-B14F-4D97-AF65-F5344CB8AC3E}">
        <p14:creationId xmlns:p14="http://schemas.microsoft.com/office/powerpoint/2010/main" val="40257452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explore fractions presented within various forms, using terms like numerator, denominator, unit fraction and non-unit fraction</a:t>
            </a:r>
          </a:p>
          <a:p>
            <a:pPr>
              <a:buClr>
                <a:srgbClr val="23D160"/>
              </a:buClr>
              <a:buSzPct val="85000"/>
              <a:buFont typeface="Wingdings" pitchFamily="2" charset="2"/>
              <a:buChar char="ü"/>
            </a:pPr>
            <a:r>
              <a:rPr lang="en-GB" sz="2200" dirty="0"/>
              <a:t>I can explain my reasoning when exploring fractions presented within various forms, and when using terms like numerator, denominator, unit fraction and non-unit fraction</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4 – Spring Block 3 – Fractions – Lesson 1 – To be able to explore fractions in different representations</a:t>
            </a:r>
          </a:p>
        </p:txBody>
      </p:sp>
    </p:spTree>
    <p:extLst>
      <p:ext uri="{BB962C8B-B14F-4D97-AF65-F5344CB8AC3E}">
        <p14:creationId xmlns:p14="http://schemas.microsoft.com/office/powerpoint/2010/main" val="261264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Either five eighths (yellow) or three eighths (purple).</a:t>
            </a:r>
          </a:p>
        </p:txBody>
      </p:sp>
      <p:graphicFrame>
        <p:nvGraphicFramePr>
          <p:cNvPr id="25" name="Table 24">
            <a:extLst>
              <a:ext uri="{FF2B5EF4-FFF2-40B4-BE49-F238E27FC236}">
                <a16:creationId xmlns="" xmlns:a16="http://schemas.microsoft.com/office/drawing/2014/main" id="{275EEF64-D485-9B42-B9E2-3DAEEBD77818}"/>
              </a:ext>
            </a:extLst>
          </p:cNvPr>
          <p:cNvGraphicFramePr>
            <a:graphicFrameLocks noGrp="1"/>
          </p:cNvGraphicFramePr>
          <p:nvPr/>
        </p:nvGraphicFramePr>
        <p:xfrm>
          <a:off x="4762500" y="2895328"/>
          <a:ext cx="2667000" cy="1828800"/>
        </p:xfrm>
        <a:graphic>
          <a:graphicData uri="http://schemas.openxmlformats.org/drawingml/2006/table">
            <a:tbl>
              <a:tblPr firstRow="1" bandRow="1">
                <a:tableStyleId>{5940675A-B579-460E-94D1-54222C63F5DA}</a:tableStyleId>
              </a:tblPr>
              <a:tblGrid>
                <a:gridCol w="1333500">
                  <a:extLst>
                    <a:ext uri="{9D8B030D-6E8A-4147-A177-3AD203B41FA5}">
                      <a16:colId xmlns="" xmlns:a16="http://schemas.microsoft.com/office/drawing/2014/main" val="2503987911"/>
                    </a:ext>
                  </a:extLst>
                </a:gridCol>
                <a:gridCol w="1333500">
                  <a:extLst>
                    <a:ext uri="{9D8B030D-6E8A-4147-A177-3AD203B41FA5}">
                      <a16:colId xmlns="" xmlns:a16="http://schemas.microsoft.com/office/drawing/2014/main" val="3746123684"/>
                    </a:ext>
                  </a:extLst>
                </a:gridCol>
              </a:tblGrid>
              <a:tr h="370840">
                <a:tc>
                  <a:txBody>
                    <a:bodyPr/>
                    <a:lstStyle/>
                    <a:p>
                      <a:endParaRPr lang="en-US" sz="2400" dirty="0">
                        <a:latin typeface="OpenDyslexicAlta" pitchFamily="2" charset="77"/>
                      </a:endParaRPr>
                    </a:p>
                  </a:txBody>
                  <a:tcPr>
                    <a:solidFill>
                      <a:srgbClr val="FFDD57"/>
                    </a:solidFill>
                  </a:tcPr>
                </a:tc>
                <a:tc>
                  <a:txBody>
                    <a:bodyPr/>
                    <a:lstStyle/>
                    <a:p>
                      <a:endParaRPr lang="en-US" sz="2400" dirty="0">
                        <a:latin typeface="OpenDyslexicAlta" pitchFamily="2" charset="77"/>
                      </a:endParaRPr>
                    </a:p>
                  </a:txBody>
                  <a:tcPr>
                    <a:solidFill>
                      <a:srgbClr val="7957D5"/>
                    </a:solidFill>
                  </a:tcPr>
                </a:tc>
                <a:extLst>
                  <a:ext uri="{0D108BD9-81ED-4DB2-BD59-A6C34878D82A}">
                    <a16:rowId xmlns="" xmlns:a16="http://schemas.microsoft.com/office/drawing/2014/main" val="3686403811"/>
                  </a:ext>
                </a:extLst>
              </a:tr>
              <a:tr h="370840">
                <a:tc>
                  <a:txBody>
                    <a:bodyPr/>
                    <a:lstStyle/>
                    <a:p>
                      <a:endParaRPr lang="en-US" sz="2400" dirty="0">
                        <a:latin typeface="OpenDyslexicAlta" pitchFamily="2" charset="77"/>
                      </a:endParaRPr>
                    </a:p>
                  </a:txBody>
                  <a:tcPr>
                    <a:solidFill>
                      <a:srgbClr val="FFDD57"/>
                    </a:solidFill>
                  </a:tcPr>
                </a:tc>
                <a:tc>
                  <a:txBody>
                    <a:bodyPr/>
                    <a:lstStyle/>
                    <a:p>
                      <a:endParaRPr lang="en-US" sz="2400" dirty="0">
                        <a:latin typeface="OpenDyslexicAlta" pitchFamily="2" charset="77"/>
                      </a:endParaRPr>
                    </a:p>
                  </a:txBody>
                  <a:tcPr>
                    <a:solidFill>
                      <a:srgbClr val="7957D5"/>
                    </a:solidFill>
                  </a:tcPr>
                </a:tc>
                <a:extLst>
                  <a:ext uri="{0D108BD9-81ED-4DB2-BD59-A6C34878D82A}">
                    <a16:rowId xmlns="" xmlns:a16="http://schemas.microsoft.com/office/drawing/2014/main" val="531257406"/>
                  </a:ext>
                </a:extLst>
              </a:tr>
              <a:tr h="370840">
                <a:tc>
                  <a:txBody>
                    <a:bodyPr/>
                    <a:lstStyle/>
                    <a:p>
                      <a:endParaRPr lang="en-US" sz="2400" dirty="0">
                        <a:latin typeface="OpenDyslexicAlta" pitchFamily="2" charset="77"/>
                      </a:endParaRPr>
                    </a:p>
                  </a:txBody>
                  <a:tcPr>
                    <a:solidFill>
                      <a:srgbClr val="FFDD57"/>
                    </a:solidFill>
                  </a:tcPr>
                </a:tc>
                <a:tc>
                  <a:txBody>
                    <a:bodyPr/>
                    <a:lstStyle/>
                    <a:p>
                      <a:endParaRPr lang="en-US" sz="2400" dirty="0">
                        <a:latin typeface="OpenDyslexicAlta" pitchFamily="2" charset="77"/>
                      </a:endParaRPr>
                    </a:p>
                  </a:txBody>
                  <a:tcPr>
                    <a:solidFill>
                      <a:srgbClr val="7957D5"/>
                    </a:solidFill>
                  </a:tcPr>
                </a:tc>
                <a:extLst>
                  <a:ext uri="{0D108BD9-81ED-4DB2-BD59-A6C34878D82A}">
                    <a16:rowId xmlns="" xmlns:a16="http://schemas.microsoft.com/office/drawing/2014/main" val="737511224"/>
                  </a:ext>
                </a:extLst>
              </a:tr>
              <a:tr h="370840">
                <a:tc>
                  <a:txBody>
                    <a:bodyPr/>
                    <a:lstStyle/>
                    <a:p>
                      <a:endParaRPr lang="en-US" sz="2400" dirty="0">
                        <a:latin typeface="OpenDyslexicAlta" pitchFamily="2" charset="77"/>
                      </a:endParaRPr>
                    </a:p>
                  </a:txBody>
                  <a:tcPr>
                    <a:solidFill>
                      <a:srgbClr val="FFDD57"/>
                    </a:solidFill>
                  </a:tcPr>
                </a:tc>
                <a:tc>
                  <a:txBody>
                    <a:bodyPr/>
                    <a:lstStyle/>
                    <a:p>
                      <a:endParaRPr lang="en-US" sz="2400" dirty="0">
                        <a:latin typeface="OpenDyslexicAlta" pitchFamily="2" charset="77"/>
                      </a:endParaRPr>
                    </a:p>
                  </a:txBody>
                  <a:tcPr>
                    <a:solidFill>
                      <a:srgbClr val="FFDD57"/>
                    </a:solidFill>
                  </a:tcPr>
                </a:tc>
                <a:extLst>
                  <a:ext uri="{0D108BD9-81ED-4DB2-BD59-A6C34878D82A}">
                    <a16:rowId xmlns="" xmlns:a16="http://schemas.microsoft.com/office/drawing/2014/main" val="3779861978"/>
                  </a:ext>
                </a:extLst>
              </a:tr>
            </a:tbl>
          </a:graphicData>
        </a:graphic>
      </p:graphicFrame>
    </p:spTree>
    <p:extLst>
      <p:ext uri="{BB962C8B-B14F-4D97-AF65-F5344CB8AC3E}">
        <p14:creationId xmlns:p14="http://schemas.microsoft.com/office/powerpoint/2010/main" val="734637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400" dirty="0"/>
              <a:t>To be able to explore fractions in different representations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What does the representation below show?</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5" name="Picture 4">
            <a:extLst>
              <a:ext uri="{FF2B5EF4-FFF2-40B4-BE49-F238E27FC236}">
                <a16:creationId xmlns="" xmlns:a16="http://schemas.microsoft.com/office/drawing/2014/main" id="{4635981E-51CF-2642-B518-5B0A87FBE5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6547" y="3764008"/>
            <a:ext cx="709091" cy="720000"/>
          </a:xfrm>
          <a:prstGeom prst="rect">
            <a:avLst/>
          </a:prstGeom>
        </p:spPr>
      </p:pic>
      <p:pic>
        <p:nvPicPr>
          <p:cNvPr id="6" name="Picture 5">
            <a:extLst>
              <a:ext uri="{FF2B5EF4-FFF2-40B4-BE49-F238E27FC236}">
                <a16:creationId xmlns="" xmlns:a16="http://schemas.microsoft.com/office/drawing/2014/main" id="{9B6180F1-D7A0-B44B-86AC-B53E9A584C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6720" y="3764008"/>
            <a:ext cx="707273" cy="720000"/>
          </a:xfrm>
          <a:prstGeom prst="rect">
            <a:avLst/>
          </a:prstGeom>
        </p:spPr>
      </p:pic>
      <p:pic>
        <p:nvPicPr>
          <p:cNvPr id="7" name="Picture 6">
            <a:extLst>
              <a:ext uri="{FF2B5EF4-FFF2-40B4-BE49-F238E27FC236}">
                <a16:creationId xmlns="" xmlns:a16="http://schemas.microsoft.com/office/drawing/2014/main" id="{A105B519-D9F6-1A44-BC3B-EC3D6FEC81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6547" y="3048363"/>
            <a:ext cx="709091" cy="720000"/>
          </a:xfrm>
          <a:prstGeom prst="rect">
            <a:avLst/>
          </a:prstGeom>
        </p:spPr>
      </p:pic>
      <p:pic>
        <p:nvPicPr>
          <p:cNvPr id="8" name="Picture 7">
            <a:extLst>
              <a:ext uri="{FF2B5EF4-FFF2-40B4-BE49-F238E27FC236}">
                <a16:creationId xmlns="" xmlns:a16="http://schemas.microsoft.com/office/drawing/2014/main" id="{3DE84802-8889-804D-B7E0-F50CC1C57E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6720" y="3048363"/>
            <a:ext cx="707273" cy="720000"/>
          </a:xfrm>
          <a:prstGeom prst="rect">
            <a:avLst/>
          </a:prstGeom>
        </p:spPr>
      </p:pic>
      <p:pic>
        <p:nvPicPr>
          <p:cNvPr id="9" name="Picture 8">
            <a:extLst>
              <a:ext uri="{FF2B5EF4-FFF2-40B4-BE49-F238E27FC236}">
                <a16:creationId xmlns="" xmlns:a16="http://schemas.microsoft.com/office/drawing/2014/main" id="{5D72A7A3-097A-3248-879E-4749165C68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8192" y="3764008"/>
            <a:ext cx="709091" cy="720000"/>
          </a:xfrm>
          <a:prstGeom prst="rect">
            <a:avLst/>
          </a:prstGeom>
        </p:spPr>
      </p:pic>
      <p:pic>
        <p:nvPicPr>
          <p:cNvPr id="10" name="Picture 9">
            <a:extLst>
              <a:ext uri="{FF2B5EF4-FFF2-40B4-BE49-F238E27FC236}">
                <a16:creationId xmlns="" xmlns:a16="http://schemas.microsoft.com/office/drawing/2014/main" id="{8B22DB32-DC96-7A4D-8D99-654C716075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8192" y="3048363"/>
            <a:ext cx="709091" cy="720000"/>
          </a:xfrm>
          <a:prstGeom prst="rect">
            <a:avLst/>
          </a:prstGeom>
        </p:spPr>
      </p:pic>
      <p:pic>
        <p:nvPicPr>
          <p:cNvPr id="11" name="Picture 10">
            <a:extLst>
              <a:ext uri="{FF2B5EF4-FFF2-40B4-BE49-F238E27FC236}">
                <a16:creationId xmlns="" xmlns:a16="http://schemas.microsoft.com/office/drawing/2014/main" id="{B616B758-FC35-A245-A511-5105F9F0B4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9837" y="3764008"/>
            <a:ext cx="709091" cy="720000"/>
          </a:xfrm>
          <a:prstGeom prst="rect">
            <a:avLst/>
          </a:prstGeom>
        </p:spPr>
      </p:pic>
      <p:pic>
        <p:nvPicPr>
          <p:cNvPr id="12" name="Picture 11">
            <a:extLst>
              <a:ext uri="{FF2B5EF4-FFF2-40B4-BE49-F238E27FC236}">
                <a16:creationId xmlns="" xmlns:a16="http://schemas.microsoft.com/office/drawing/2014/main" id="{A9F7350F-2446-0A49-8186-BC52AC447D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9837" y="3048363"/>
            <a:ext cx="709091" cy="720000"/>
          </a:xfrm>
          <a:prstGeom prst="rect">
            <a:avLst/>
          </a:prstGeom>
        </p:spPr>
      </p:pic>
    </p:spTree>
    <p:extLst>
      <p:ext uri="{BB962C8B-B14F-4D97-AF65-F5344CB8AC3E}">
        <p14:creationId xmlns:p14="http://schemas.microsoft.com/office/powerpoint/2010/main" val="1200575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13991</TotalTime>
  <Words>3243</Words>
  <Application>Microsoft Office PowerPoint</Application>
  <PresentationFormat>Custom</PresentationFormat>
  <Paragraphs>814</Paragraphs>
  <Slides>72</Slides>
  <Notes>71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Arial</vt:lpstr>
      <vt:lpstr>Muli</vt:lpstr>
      <vt:lpstr>OpenDyslexicAlta</vt:lpstr>
      <vt:lpstr>Lato</vt:lpstr>
      <vt:lpstr>Cambria Math</vt:lpstr>
      <vt:lpstr>Wingdings</vt:lpstr>
      <vt:lpstr>Lato Light</vt:lpstr>
      <vt:lpstr>Calibri</vt:lpstr>
      <vt:lpstr>OpenDyslexic</vt:lpstr>
      <vt:lpstr>Office Theme</vt:lpstr>
      <vt:lpstr>PowerPoint Presentation</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lpstr>To be able to explore fractions in different representations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744</cp:revision>
  <cp:lastPrinted>2019-06-17T16:19:05Z</cp:lastPrinted>
  <dcterms:created xsi:type="dcterms:W3CDTF">2018-08-06T08:16:18Z</dcterms:created>
  <dcterms:modified xsi:type="dcterms:W3CDTF">2021-01-08T11:01:24Z</dcterms:modified>
</cp:coreProperties>
</file>