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3"/>
  </p:sldMasterIdLst>
  <p:notesMasterIdLst>
    <p:notesMasterId r:id="rId51"/>
  </p:notesMasterIdLst>
  <p:handoutMasterIdLst>
    <p:handoutMasterId r:id="rId52"/>
  </p:handoutMasterIdLst>
  <p:sldIdLst>
    <p:sldId id="320" r:id="rId4"/>
    <p:sldId id="321" r:id="rId5"/>
    <p:sldId id="346" r:id="rId6"/>
    <p:sldId id="479" r:id="rId7"/>
    <p:sldId id="378" r:id="rId8"/>
    <p:sldId id="480" r:id="rId9"/>
    <p:sldId id="450" r:id="rId10"/>
    <p:sldId id="481" r:id="rId11"/>
    <p:sldId id="452" r:id="rId12"/>
    <p:sldId id="482" r:id="rId13"/>
    <p:sldId id="454" r:id="rId14"/>
    <p:sldId id="483" r:id="rId15"/>
    <p:sldId id="376" r:id="rId16"/>
    <p:sldId id="455" r:id="rId17"/>
    <p:sldId id="486" r:id="rId18"/>
    <p:sldId id="487" r:id="rId19"/>
    <p:sldId id="458" r:id="rId20"/>
    <p:sldId id="488" r:id="rId21"/>
    <p:sldId id="460" r:id="rId22"/>
    <p:sldId id="489" r:id="rId23"/>
    <p:sldId id="461" r:id="rId24"/>
    <p:sldId id="485" r:id="rId25"/>
    <p:sldId id="464" r:id="rId26"/>
    <p:sldId id="490" r:id="rId27"/>
    <p:sldId id="462" r:id="rId28"/>
    <p:sldId id="492" r:id="rId29"/>
    <p:sldId id="491" r:id="rId30"/>
    <p:sldId id="467" r:id="rId31"/>
    <p:sldId id="493" r:id="rId32"/>
    <p:sldId id="494" r:id="rId33"/>
    <p:sldId id="495" r:id="rId34"/>
    <p:sldId id="469" r:id="rId35"/>
    <p:sldId id="496" r:id="rId36"/>
    <p:sldId id="470" r:id="rId37"/>
    <p:sldId id="497" r:id="rId38"/>
    <p:sldId id="471" r:id="rId39"/>
    <p:sldId id="472" r:id="rId40"/>
    <p:sldId id="474" r:id="rId41"/>
    <p:sldId id="473" r:id="rId42"/>
    <p:sldId id="437" r:id="rId43"/>
    <p:sldId id="475" r:id="rId44"/>
    <p:sldId id="476" r:id="rId45"/>
    <p:sldId id="445" r:id="rId46"/>
    <p:sldId id="477" r:id="rId47"/>
    <p:sldId id="373" r:id="rId48"/>
    <p:sldId id="478" r:id="rId49"/>
    <p:sldId id="374" r:id="rId50"/>
  </p:sldIdLst>
  <p:sldSz cx="12192000" cy="6858000"/>
  <p:notesSz cx="6858000" cy="9144000"/>
  <p:embeddedFontLst>
    <p:embeddedFont>
      <p:font typeface="Calibri" panose="020F0502020204030204" pitchFamily="34" charset="0"/>
      <p:regular r:id="rId53"/>
      <p:bold r:id="rId54"/>
      <p:italic r:id="rId55"/>
      <p:boldItalic r:id="rId56"/>
    </p:embeddedFont>
    <p:embeddedFont>
      <p:font typeface="Lato" panose="020F0502020204030203" pitchFamily="34" charset="0"/>
      <p:regular r:id="rId57"/>
      <p:bold r:id="rId58"/>
      <p:italic r:id="rId59"/>
      <p:boldItalic r:id="rId60"/>
    </p:embeddedFont>
    <p:embeddedFont>
      <p:font typeface="Lato Light" panose="020F0502020204030203" pitchFamily="34" charset="0"/>
      <p:regular r:id="rId61"/>
      <p:italic r:id="rId62"/>
    </p:embeddedFont>
    <p:embeddedFont>
      <p:font typeface="Muli" panose="02000503000000000000" pitchFamily="2" charset="77"/>
      <p:regular r:id="rId63"/>
      <p:bold r:id="rId64"/>
      <p:italic r:id="rId65"/>
      <p:boldItalic r:id="rId66"/>
    </p:embeddedFont>
    <p:embeddedFont>
      <p:font typeface="OpenDyslexicAlta" pitchFamily="2" charset="77"/>
      <p:regular r:id="rId67"/>
      <p:bold r:id="rId68"/>
      <p:italic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23D160"/>
    <a:srgbClr val="3273DC"/>
    <a:srgbClr val="FF3760"/>
    <a:srgbClr val="7957D5"/>
    <a:srgbClr val="3173DC"/>
    <a:srgbClr val="FFDD57"/>
    <a:srgbClr val="F338C6"/>
    <a:srgbClr val="369CEF"/>
    <a:srgbClr val="209C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86" autoAdjust="0"/>
    <p:restoredTop sz="87347" autoAdjust="0"/>
  </p:normalViewPr>
  <p:slideViewPr>
    <p:cSldViewPr snapToGrid="0" snapToObjects="1">
      <p:cViewPr varScale="1">
        <p:scale>
          <a:sx n="112" d="100"/>
          <a:sy n="112" d="100"/>
        </p:scale>
        <p:origin x="208" y="3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1.fntdata"/><Relationship Id="rId68"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9.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8" Type="http://schemas.openxmlformats.org/officeDocument/2006/relationships/slide" Target="slides/slide5.xml"/><Relationship Id="rId51" Type="http://schemas.openxmlformats.org/officeDocument/2006/relationships/notesMaster" Target="notesMasters/notesMaster1.xml"/><Relationship Id="rId72"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5.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3.fntdata"/><Relationship Id="rId7" Type="http://schemas.openxmlformats.org/officeDocument/2006/relationships/slide" Target="slides/slide4.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GB" dirty="0"/>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dirty="0"/>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dirty="0"/>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597240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53201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10669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686766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09563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234821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567975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512078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282028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47790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57269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937772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144296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818591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037228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014265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40036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122427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261447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833782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91071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16221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263332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613344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3711310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019193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023184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595166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943279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729617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2932604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968052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355827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464436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8663340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6111521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0058247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651385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425574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219721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572839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467932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714987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Muli" pitchFamily="2" charset="77"/>
              </a:defRPr>
            </a:lvl1pPr>
          </a:lstStyle>
          <a:p>
            <a:r>
              <a:rPr lang="en-GB" dirty="0"/>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dirty="0"/>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dirty="0"/>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Muli" pitchFamily="2" charset="77"/>
              </a:defRPr>
            </a:lvl1pPr>
          </a:lstStyle>
          <a:p>
            <a:r>
              <a:rPr lang="en-GB" dirty="0"/>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dirty="0"/>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dirty="0"/>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r>
              <a:rPr lang="en-GB" dirty="0"/>
              <a:t>10/07/2019</a:t>
            </a: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dirty="0"/>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dirty="0"/>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9.tmp"/></Relationships>
</file>

<file path=ppt/slides/_rels/slide3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9.tm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20.tiff"/></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0.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DEECE2B-4F07-3243-A1BF-25C2CD33540E}"/>
              </a:ext>
            </a:extLst>
          </p:cNvPr>
          <p:cNvSpPr>
            <a:spLocks noGrp="1"/>
          </p:cNvSpPr>
          <p:nvPr>
            <p:ph type="subTitle" idx="1"/>
          </p:nvPr>
        </p:nvSpPr>
        <p:spPr/>
        <p:txBody>
          <a:bodyPr>
            <a:normAutofit fontScale="92500" lnSpcReduction="20000"/>
          </a:bodyPr>
          <a:lstStyle/>
          <a:p>
            <a:r>
              <a:rPr lang="en-GB" dirty="0"/>
              <a:t>Stage 5 </a:t>
            </a:r>
            <a:br>
              <a:rPr lang="en-GB" dirty="0"/>
            </a:br>
            <a:r>
              <a:rPr lang="en-GB" dirty="0"/>
              <a:t>Autumn Block 2: Addition and Subtraction</a:t>
            </a:r>
            <a:br>
              <a:rPr lang="en-GB" dirty="0"/>
            </a:br>
            <a:r>
              <a:rPr lang="en-GB" dirty="0"/>
              <a:t>Lesson 1: To be able to use mental strategies for addition and subtraction</a:t>
            </a:r>
          </a:p>
        </p:txBody>
      </p:sp>
      <p:sp>
        <p:nvSpPr>
          <p:cNvPr id="3" name="Text Placeholder 2">
            <a:extLst>
              <a:ext uri="{FF2B5EF4-FFF2-40B4-BE49-F238E27FC236}">
                <a16:creationId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2 – Addition and Subtraction</a:t>
            </a:r>
          </a:p>
        </p:txBody>
      </p:sp>
      <p:sp>
        <p:nvSpPr>
          <p:cNvPr id="6" name="Text Placeholder 5">
            <a:extLst>
              <a:ext uri="{FF2B5EF4-FFF2-40B4-BE49-F238E27FC236}">
                <a16:creationId xmlns:a16="http://schemas.microsoft.com/office/drawing/2014/main" id="{BE0A8668-F4BF-FD46-97FE-DF79A2E595C7}"/>
              </a:ext>
            </a:extLst>
          </p:cNvPr>
          <p:cNvSpPr>
            <a:spLocks noGrp="1"/>
          </p:cNvSpPr>
          <p:nvPr>
            <p:ph type="body" sz="quarter" idx="14"/>
          </p:nvPr>
        </p:nvSpPr>
        <p:spPr/>
        <p:txBody>
          <a:bodyPr/>
          <a:lstStyle/>
          <a:p>
            <a:r>
              <a:rPr lang="en-US" dirty="0"/>
              <a:t>1</a:t>
            </a:r>
            <a:endParaRPr lang="en-GB" dirty="0"/>
          </a:p>
        </p:txBody>
      </p:sp>
      <p:pic>
        <p:nvPicPr>
          <p:cNvPr id="11" name="Picture 10">
            <a:extLst>
              <a:ext uri="{FF2B5EF4-FFF2-40B4-BE49-F238E27FC236}">
                <a16:creationId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id="{60C74A61-CF8A-0745-B69B-DD1646654FF2}"/>
              </a:ext>
            </a:extLst>
          </p:cNvPr>
          <p:cNvSpPr>
            <a:spLocks noGrp="1"/>
          </p:cNvSpPr>
          <p:nvPr>
            <p:ph type="body" sz="quarter" idx="15"/>
          </p:nvPr>
        </p:nvSpPr>
        <p:spPr/>
        <p:txBody>
          <a:bodyPr/>
          <a:lstStyle/>
          <a:p>
            <a:r>
              <a:rPr lang="en-US" dirty="0"/>
              <a:t>Autumn</a:t>
            </a:r>
          </a:p>
        </p:txBody>
      </p:sp>
      <p:sp>
        <p:nvSpPr>
          <p:cNvPr id="8" name="TextBox 7">
            <a:extLst>
              <a:ext uri="{FF2B5EF4-FFF2-40B4-BE49-F238E27FC236}">
                <a16:creationId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4" name="TextBox 13"/>
          <p:cNvSpPr txBox="1"/>
          <p:nvPr/>
        </p:nvSpPr>
        <p:spPr>
          <a:xfrm>
            <a:off x="9874800" y="331200"/>
            <a:ext cx="218173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Muli" pitchFamily="2" charset="77"/>
              </a:rPr>
              <a:t>Quiz: </a:t>
            </a:r>
            <a:r>
              <a:rPr lang="en-GB" b="1" dirty="0">
                <a:solidFill>
                  <a:schemeClr val="bg1"/>
                </a:solidFill>
                <a:latin typeface="Muli" pitchFamily="2" charset="77"/>
              </a:rPr>
              <a:t>QCHAHIO</a:t>
            </a:r>
            <a:r>
              <a:rPr lang="en-GB" dirty="0">
                <a:solidFill>
                  <a:schemeClr val="bg1"/>
                </a:solidFill>
                <a:latin typeface="Muli" pitchFamily="2" charset="77"/>
              </a:rPr>
              <a:t> </a:t>
            </a:r>
            <a:endParaRPr lang="en-GB" b="1" dirty="0">
              <a:solidFill>
                <a:schemeClr val="bg1"/>
              </a:solidFill>
              <a:latin typeface="Muli" pitchFamily="2" charset="77"/>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389239"/>
            <a:ext cx="10515600" cy="5222387"/>
          </a:xfrm>
        </p:spPr>
        <p:txBody>
          <a:bodyPr>
            <a:normAutofit/>
          </a:bodyPr>
          <a:lstStyle/>
          <a:p>
            <a:pPr marL="0" indent="0">
              <a:buNone/>
            </a:pPr>
            <a:r>
              <a:rPr lang="en-GB" dirty="0"/>
              <a:t>Talking Time:</a:t>
            </a:r>
          </a:p>
          <a:p>
            <a:pPr marL="0" indent="0">
              <a:buClr>
                <a:srgbClr val="23D160"/>
              </a:buClr>
              <a:buSzPct val="85000"/>
              <a:buNone/>
            </a:pPr>
            <a:r>
              <a:rPr lang="en-GB" sz="2200" dirty="0"/>
              <a:t>Complete the calculations:</a:t>
            </a:r>
          </a:p>
          <a:p>
            <a:pPr marL="0" indent="0">
              <a:buClr>
                <a:srgbClr val="23D160"/>
              </a:buClr>
              <a:buSzPct val="85000"/>
              <a:buNone/>
            </a:pPr>
            <a:r>
              <a:rPr lang="en-US" sz="2200" dirty="0"/>
              <a:t>9</a:t>
            </a:r>
            <a:r>
              <a:rPr lang="en-GB" sz="2200" dirty="0"/>
              <a:t> + 4  =</a:t>
            </a:r>
          </a:p>
          <a:p>
            <a:pPr marL="0" indent="0">
              <a:buClr>
                <a:srgbClr val="23D160"/>
              </a:buClr>
              <a:buSzPct val="85000"/>
              <a:buNone/>
            </a:pPr>
            <a:r>
              <a:rPr lang="en-GB" sz="2200" dirty="0"/>
              <a:t> </a:t>
            </a:r>
            <a:endParaRPr lang="en-US" sz="2200" dirty="0"/>
          </a:p>
          <a:p>
            <a:pPr marL="0" indent="0">
              <a:buClr>
                <a:srgbClr val="23D160"/>
              </a:buClr>
              <a:buSzPct val="85000"/>
              <a:buNone/>
            </a:pPr>
            <a:r>
              <a:rPr lang="en-US" sz="2200" dirty="0"/>
              <a:t>9 ones + 4 ones = </a:t>
            </a:r>
          </a:p>
          <a:p>
            <a:pPr marL="0" indent="0">
              <a:buClr>
                <a:srgbClr val="23D160"/>
              </a:buClr>
              <a:buSzPct val="85000"/>
              <a:buNone/>
            </a:pPr>
            <a:endParaRPr lang="en-US" sz="2200" dirty="0"/>
          </a:p>
          <a:p>
            <a:pPr marL="0" indent="0">
              <a:buClr>
                <a:srgbClr val="23D160"/>
              </a:buClr>
              <a:buSzPct val="85000"/>
              <a:buNone/>
            </a:pPr>
            <a:r>
              <a:rPr lang="en-US" sz="2200" dirty="0"/>
              <a:t>9 tens + 4 tens =</a:t>
            </a:r>
          </a:p>
          <a:p>
            <a:pPr marL="0" indent="0">
              <a:buClr>
                <a:srgbClr val="23D160"/>
              </a:buClr>
              <a:buSzPct val="85000"/>
              <a:buNone/>
            </a:pPr>
            <a:endParaRPr lang="en-US" sz="2200" dirty="0"/>
          </a:p>
          <a:p>
            <a:pPr marL="0" indent="0">
              <a:buClr>
                <a:srgbClr val="23D160"/>
              </a:buClr>
              <a:buSzPct val="85000"/>
              <a:buNone/>
            </a:pPr>
            <a:r>
              <a:rPr lang="en-US" sz="2200" dirty="0"/>
              <a:t>90 + 40 =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246373"/>
            <a:ext cx="8780813" cy="1325563"/>
          </a:xfrm>
        </p:spPr>
        <p:txBody>
          <a:bodyPr>
            <a:normAutofit/>
          </a:bodyPr>
          <a:lstStyle/>
          <a:p>
            <a:r>
              <a:rPr lang="en-GB" sz="3200" dirty="0"/>
              <a:t>To be able to use mental strategies for addition and subtraction</a:t>
            </a:r>
          </a:p>
        </p:txBody>
      </p:sp>
      <p:sp>
        <p:nvSpPr>
          <p:cNvPr id="13" name="Rectangle: Rounded Corners 12">
            <a:extLst>
              <a:ext uri="{FF2B5EF4-FFF2-40B4-BE49-F238E27FC236}">
                <a16:creationId xmlns:a16="http://schemas.microsoft.com/office/drawing/2014/main" id="{66621ACC-E61D-4B05-82AB-0928B4BF333D}"/>
              </a:ext>
            </a:extLst>
          </p:cNvPr>
          <p:cNvSpPr/>
          <p:nvPr/>
        </p:nvSpPr>
        <p:spPr>
          <a:xfrm>
            <a:off x="2159186" y="2345341"/>
            <a:ext cx="1154375" cy="36014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3760"/>
                </a:solidFill>
                <a:latin typeface="OpenDyslexicAlta" pitchFamily="2" charset="77"/>
              </a:rPr>
              <a:t>13</a:t>
            </a:r>
          </a:p>
        </p:txBody>
      </p:sp>
      <p:sp>
        <p:nvSpPr>
          <p:cNvPr id="73" name="Rectangle: Rounded Corners 72">
            <a:extLst>
              <a:ext uri="{FF2B5EF4-FFF2-40B4-BE49-F238E27FC236}">
                <a16:creationId xmlns:a16="http://schemas.microsoft.com/office/drawing/2014/main" id="{0430216D-23E4-4A40-85AE-EFE81070845E}"/>
              </a:ext>
            </a:extLst>
          </p:cNvPr>
          <p:cNvSpPr/>
          <p:nvPr/>
        </p:nvSpPr>
        <p:spPr>
          <a:xfrm>
            <a:off x="3430291" y="3213494"/>
            <a:ext cx="1154375" cy="36014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3760"/>
                </a:solidFill>
                <a:latin typeface="OpenDyslexicAlta" pitchFamily="2" charset="77"/>
              </a:rPr>
              <a:t>13 ones</a:t>
            </a:r>
          </a:p>
        </p:txBody>
      </p:sp>
      <p:sp>
        <p:nvSpPr>
          <p:cNvPr id="75" name="Rectangle: Rounded Corners 74">
            <a:extLst>
              <a:ext uri="{FF2B5EF4-FFF2-40B4-BE49-F238E27FC236}">
                <a16:creationId xmlns:a16="http://schemas.microsoft.com/office/drawing/2014/main" id="{0A98D140-1E1E-4ED4-8EC8-71B76CF4AE73}"/>
              </a:ext>
            </a:extLst>
          </p:cNvPr>
          <p:cNvSpPr/>
          <p:nvPr/>
        </p:nvSpPr>
        <p:spPr>
          <a:xfrm>
            <a:off x="3313561" y="4071849"/>
            <a:ext cx="1179557" cy="35438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3760"/>
                </a:solidFill>
                <a:latin typeface="OpenDyslexicAlta" pitchFamily="2" charset="77"/>
              </a:rPr>
              <a:t>13 tens</a:t>
            </a:r>
          </a:p>
        </p:txBody>
      </p:sp>
      <p:sp>
        <p:nvSpPr>
          <p:cNvPr id="41" name="Rectangle: Rounded Corners 40">
            <a:extLst>
              <a:ext uri="{FF2B5EF4-FFF2-40B4-BE49-F238E27FC236}">
                <a16:creationId xmlns:a16="http://schemas.microsoft.com/office/drawing/2014/main" id="{89ADEAE3-D41F-4459-91BA-51ADE79BB343}"/>
              </a:ext>
            </a:extLst>
          </p:cNvPr>
          <p:cNvSpPr/>
          <p:nvPr/>
        </p:nvSpPr>
        <p:spPr>
          <a:xfrm>
            <a:off x="2312877" y="4924447"/>
            <a:ext cx="1154375" cy="36014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3760"/>
                </a:solidFill>
                <a:latin typeface="OpenDyslexicAlta" pitchFamily="2" charset="77"/>
              </a:rPr>
              <a:t>130</a:t>
            </a:r>
          </a:p>
        </p:txBody>
      </p:sp>
    </p:spTree>
    <p:extLst>
      <p:ext uri="{BB962C8B-B14F-4D97-AF65-F5344CB8AC3E}">
        <p14:creationId xmlns:p14="http://schemas.microsoft.com/office/powerpoint/2010/main" val="281115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blinds(horizontal)">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blinds(horizontal)">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3" grpId="0" animBg="1"/>
      <p:bldP spid="75"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389239"/>
            <a:ext cx="10515600" cy="5222387"/>
          </a:xfrm>
        </p:spPr>
        <p:txBody>
          <a:bodyPr>
            <a:normAutofit/>
          </a:bodyPr>
          <a:lstStyle/>
          <a:p>
            <a:pPr marL="0" indent="0">
              <a:buNone/>
            </a:pPr>
            <a:r>
              <a:rPr lang="en-GB" dirty="0"/>
              <a:t>Talking Time:</a:t>
            </a:r>
          </a:p>
          <a:p>
            <a:pPr marL="0" indent="0">
              <a:buClr>
                <a:srgbClr val="23D160"/>
              </a:buClr>
              <a:buSzPct val="85000"/>
              <a:buNone/>
            </a:pPr>
            <a:r>
              <a:rPr lang="en-GB" sz="2200" dirty="0"/>
              <a:t>Complete the calculations:</a:t>
            </a:r>
          </a:p>
          <a:p>
            <a:pPr marL="0" indent="0">
              <a:buClr>
                <a:srgbClr val="23D160"/>
              </a:buClr>
              <a:buSzPct val="85000"/>
              <a:buNone/>
            </a:pPr>
            <a:r>
              <a:rPr lang="en-US" sz="2200" dirty="0"/>
              <a:t>7</a:t>
            </a:r>
            <a:r>
              <a:rPr lang="en-GB" sz="2200" dirty="0"/>
              <a:t> - 5  =</a:t>
            </a:r>
          </a:p>
          <a:p>
            <a:pPr marL="0" indent="0">
              <a:buClr>
                <a:srgbClr val="23D160"/>
              </a:buClr>
              <a:buSzPct val="85000"/>
              <a:buNone/>
            </a:pPr>
            <a:r>
              <a:rPr lang="en-GB" sz="2200" dirty="0"/>
              <a:t> </a:t>
            </a:r>
          </a:p>
          <a:p>
            <a:pPr marL="0" indent="0">
              <a:buClr>
                <a:srgbClr val="23D160"/>
              </a:buClr>
              <a:buSzPct val="85000"/>
              <a:buNone/>
            </a:pPr>
            <a:r>
              <a:rPr lang="en-US" sz="2200" dirty="0"/>
              <a:t>7 pencils - 5 pencils =</a:t>
            </a:r>
          </a:p>
          <a:p>
            <a:pPr marL="0" indent="0">
              <a:buClr>
                <a:srgbClr val="23D160"/>
              </a:buClr>
              <a:buSzPct val="85000"/>
              <a:buNone/>
            </a:pPr>
            <a:endParaRPr lang="en-US" sz="2200" dirty="0"/>
          </a:p>
          <a:p>
            <a:pPr marL="0" indent="0">
              <a:buClr>
                <a:srgbClr val="23D160"/>
              </a:buClr>
              <a:buSzPct val="85000"/>
              <a:buNone/>
            </a:pPr>
            <a:r>
              <a:rPr lang="en-US" sz="2200" dirty="0"/>
              <a:t>7 hundreds - 5 hundreds = </a:t>
            </a:r>
          </a:p>
          <a:p>
            <a:pPr marL="0" indent="0">
              <a:buClr>
                <a:srgbClr val="23D160"/>
              </a:buClr>
              <a:buSzPct val="85000"/>
              <a:buNone/>
            </a:pPr>
            <a:endParaRPr lang="en-US" sz="2200" dirty="0"/>
          </a:p>
          <a:p>
            <a:pPr marL="0" indent="0">
              <a:buClr>
                <a:srgbClr val="23D160"/>
              </a:buClr>
              <a:buSzPct val="85000"/>
              <a:buNone/>
            </a:pPr>
            <a:r>
              <a:rPr lang="en-US" sz="2200" dirty="0"/>
              <a:t>700 - 500 =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246373"/>
            <a:ext cx="8780813" cy="1325563"/>
          </a:xfrm>
        </p:spPr>
        <p:txBody>
          <a:bodyPr>
            <a:normAutofit/>
          </a:bodyPr>
          <a:lstStyle/>
          <a:p>
            <a:r>
              <a:rPr lang="en-GB" sz="3200" dirty="0"/>
              <a:t>To be able to use mental strategies for addition and subtraction</a:t>
            </a:r>
          </a:p>
        </p:txBody>
      </p:sp>
    </p:spTree>
    <p:extLst>
      <p:ext uri="{BB962C8B-B14F-4D97-AF65-F5344CB8AC3E}">
        <p14:creationId xmlns:p14="http://schemas.microsoft.com/office/powerpoint/2010/main" val="426582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389239"/>
            <a:ext cx="10515600" cy="5222387"/>
          </a:xfrm>
        </p:spPr>
        <p:txBody>
          <a:bodyPr>
            <a:normAutofit/>
          </a:bodyPr>
          <a:lstStyle/>
          <a:p>
            <a:pPr marL="0" indent="0">
              <a:buNone/>
            </a:pPr>
            <a:r>
              <a:rPr lang="en-GB" dirty="0"/>
              <a:t>Talking Time:</a:t>
            </a:r>
          </a:p>
          <a:p>
            <a:pPr marL="0" indent="0">
              <a:buClr>
                <a:srgbClr val="23D160"/>
              </a:buClr>
              <a:buSzPct val="85000"/>
              <a:buNone/>
            </a:pPr>
            <a:r>
              <a:rPr lang="en-GB" sz="2200" dirty="0"/>
              <a:t>Complete the calculations:</a:t>
            </a:r>
          </a:p>
          <a:p>
            <a:pPr marL="0" indent="0">
              <a:buClr>
                <a:srgbClr val="23D160"/>
              </a:buClr>
              <a:buSzPct val="85000"/>
              <a:buNone/>
            </a:pPr>
            <a:r>
              <a:rPr lang="en-US" sz="2200" dirty="0"/>
              <a:t>7</a:t>
            </a:r>
            <a:r>
              <a:rPr lang="en-GB" sz="2200" dirty="0"/>
              <a:t> - 5  =</a:t>
            </a:r>
          </a:p>
          <a:p>
            <a:pPr marL="0" indent="0">
              <a:buClr>
                <a:srgbClr val="23D160"/>
              </a:buClr>
              <a:buSzPct val="85000"/>
              <a:buNone/>
            </a:pPr>
            <a:r>
              <a:rPr lang="en-GB" sz="2200" dirty="0"/>
              <a:t> </a:t>
            </a:r>
          </a:p>
          <a:p>
            <a:pPr marL="0" indent="0">
              <a:buClr>
                <a:srgbClr val="23D160"/>
              </a:buClr>
              <a:buSzPct val="85000"/>
              <a:buNone/>
            </a:pPr>
            <a:r>
              <a:rPr lang="en-US" sz="2200" dirty="0"/>
              <a:t>7 pencils - 5 pencils =</a:t>
            </a:r>
          </a:p>
          <a:p>
            <a:pPr marL="0" indent="0">
              <a:buClr>
                <a:srgbClr val="23D160"/>
              </a:buClr>
              <a:buSzPct val="85000"/>
              <a:buNone/>
            </a:pPr>
            <a:endParaRPr lang="en-US" sz="2200" dirty="0"/>
          </a:p>
          <a:p>
            <a:pPr marL="0" indent="0">
              <a:buClr>
                <a:srgbClr val="23D160"/>
              </a:buClr>
              <a:buSzPct val="85000"/>
              <a:buNone/>
            </a:pPr>
            <a:r>
              <a:rPr lang="en-US" sz="2200" dirty="0"/>
              <a:t>7 hundreds - 5 hundreds = </a:t>
            </a:r>
          </a:p>
          <a:p>
            <a:pPr marL="0" indent="0">
              <a:buClr>
                <a:srgbClr val="23D160"/>
              </a:buClr>
              <a:buSzPct val="85000"/>
              <a:buNone/>
            </a:pPr>
            <a:endParaRPr lang="en-US" sz="2200" dirty="0"/>
          </a:p>
          <a:p>
            <a:pPr marL="0" indent="0">
              <a:buClr>
                <a:srgbClr val="23D160"/>
              </a:buClr>
              <a:buSzPct val="85000"/>
              <a:buNone/>
            </a:pPr>
            <a:r>
              <a:rPr lang="en-US" sz="2200" dirty="0"/>
              <a:t>700 - 500 =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246373"/>
            <a:ext cx="8780813" cy="1325563"/>
          </a:xfrm>
        </p:spPr>
        <p:txBody>
          <a:bodyPr>
            <a:normAutofit/>
          </a:bodyPr>
          <a:lstStyle/>
          <a:p>
            <a:r>
              <a:rPr lang="en-GB" sz="3200" dirty="0"/>
              <a:t>To be able to use mental strategies for addition and subtraction</a:t>
            </a:r>
          </a:p>
        </p:txBody>
      </p:sp>
      <p:sp>
        <p:nvSpPr>
          <p:cNvPr id="13" name="Rectangle: Rounded Corners 12">
            <a:extLst>
              <a:ext uri="{FF2B5EF4-FFF2-40B4-BE49-F238E27FC236}">
                <a16:creationId xmlns:a16="http://schemas.microsoft.com/office/drawing/2014/main" id="{66621ACC-E61D-4B05-82AB-0928B4BF333D}"/>
              </a:ext>
            </a:extLst>
          </p:cNvPr>
          <p:cNvSpPr/>
          <p:nvPr/>
        </p:nvSpPr>
        <p:spPr>
          <a:xfrm>
            <a:off x="2000280" y="2351098"/>
            <a:ext cx="1154375" cy="36014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3760"/>
                </a:solidFill>
                <a:latin typeface="OpenDyslexicAlta" pitchFamily="2" charset="77"/>
              </a:rPr>
              <a:t>2</a:t>
            </a:r>
          </a:p>
        </p:txBody>
      </p:sp>
      <p:sp>
        <p:nvSpPr>
          <p:cNvPr id="73" name="Rectangle: Rounded Corners 72">
            <a:extLst>
              <a:ext uri="{FF2B5EF4-FFF2-40B4-BE49-F238E27FC236}">
                <a16:creationId xmlns:a16="http://schemas.microsoft.com/office/drawing/2014/main" id="{0430216D-23E4-4A40-85AE-EFE81070845E}"/>
              </a:ext>
            </a:extLst>
          </p:cNvPr>
          <p:cNvSpPr/>
          <p:nvPr/>
        </p:nvSpPr>
        <p:spPr>
          <a:xfrm>
            <a:off x="3929630" y="3226272"/>
            <a:ext cx="1298976" cy="36014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3760"/>
                </a:solidFill>
                <a:latin typeface="OpenDyslexicAlta" pitchFamily="2" charset="77"/>
              </a:rPr>
              <a:t>2 pencils</a:t>
            </a:r>
          </a:p>
        </p:txBody>
      </p:sp>
      <p:sp>
        <p:nvSpPr>
          <p:cNvPr id="75" name="Rectangle: Rounded Corners 74">
            <a:extLst>
              <a:ext uri="{FF2B5EF4-FFF2-40B4-BE49-F238E27FC236}">
                <a16:creationId xmlns:a16="http://schemas.microsoft.com/office/drawing/2014/main" id="{0A98D140-1E1E-4ED4-8EC8-71B76CF4AE73}"/>
              </a:ext>
            </a:extLst>
          </p:cNvPr>
          <p:cNvSpPr/>
          <p:nvPr/>
        </p:nvSpPr>
        <p:spPr>
          <a:xfrm>
            <a:off x="4569536" y="4068947"/>
            <a:ext cx="1628064" cy="35438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3760"/>
                </a:solidFill>
                <a:latin typeface="OpenDyslexicAlta" pitchFamily="2" charset="77"/>
              </a:rPr>
              <a:t>2 hundreds</a:t>
            </a:r>
          </a:p>
        </p:txBody>
      </p:sp>
      <p:sp>
        <p:nvSpPr>
          <p:cNvPr id="41" name="Rectangle: Rounded Corners 40">
            <a:extLst>
              <a:ext uri="{FF2B5EF4-FFF2-40B4-BE49-F238E27FC236}">
                <a16:creationId xmlns:a16="http://schemas.microsoft.com/office/drawing/2014/main" id="{89ADEAE3-D41F-4459-91BA-51ADE79BB343}"/>
              </a:ext>
            </a:extLst>
          </p:cNvPr>
          <p:cNvSpPr/>
          <p:nvPr/>
        </p:nvSpPr>
        <p:spPr>
          <a:xfrm>
            <a:off x="2577467" y="4934228"/>
            <a:ext cx="1154375" cy="36014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3760"/>
                </a:solidFill>
                <a:latin typeface="OpenDyslexicAlta" pitchFamily="2" charset="77"/>
              </a:rPr>
              <a:t>200</a:t>
            </a:r>
          </a:p>
        </p:txBody>
      </p:sp>
    </p:spTree>
    <p:extLst>
      <p:ext uri="{BB962C8B-B14F-4D97-AF65-F5344CB8AC3E}">
        <p14:creationId xmlns:p14="http://schemas.microsoft.com/office/powerpoint/2010/main" val="402432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blinds(horizontal)">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blinds(horizontal)">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3" grpId="0" animBg="1"/>
      <p:bldP spid="75"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Solve the calculations.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8" name="TextBox 27">
            <a:extLst>
              <a:ext uri="{FF2B5EF4-FFF2-40B4-BE49-F238E27FC236}">
                <a16:creationId xmlns:a16="http://schemas.microsoft.com/office/drawing/2014/main" id="{F5AFB85C-524F-4F96-2AEC-69D210110715}"/>
              </a:ext>
            </a:extLst>
          </p:cNvPr>
          <p:cNvSpPr txBox="1"/>
          <p:nvPr/>
        </p:nvSpPr>
        <p:spPr>
          <a:xfrm>
            <a:off x="838200" y="3214004"/>
            <a:ext cx="5030122" cy="461665"/>
          </a:xfrm>
          <a:prstGeom prst="rect">
            <a:avLst/>
          </a:prstGeom>
          <a:noFill/>
        </p:spPr>
        <p:txBody>
          <a:bodyPr wrap="square">
            <a:spAutoFit/>
          </a:bodyPr>
          <a:lstStyle/>
          <a:p>
            <a:r>
              <a:rPr lang="en-GB" sz="2400" dirty="0">
                <a:latin typeface="OpenDyslexicAlta" pitchFamily="2" charset="77"/>
              </a:rPr>
              <a:t>a) 5 thousands + 6 thousands </a:t>
            </a:r>
            <a:endParaRPr lang="en-US" dirty="0"/>
          </a:p>
        </p:txBody>
      </p:sp>
      <p:sp>
        <p:nvSpPr>
          <p:cNvPr id="31" name="TextBox 30">
            <a:extLst>
              <a:ext uri="{FF2B5EF4-FFF2-40B4-BE49-F238E27FC236}">
                <a16:creationId xmlns:a16="http://schemas.microsoft.com/office/drawing/2014/main" id="{A81517D0-6BE0-ED29-DB7A-B6A4FCFA00AC}"/>
              </a:ext>
            </a:extLst>
          </p:cNvPr>
          <p:cNvSpPr txBox="1"/>
          <p:nvPr/>
        </p:nvSpPr>
        <p:spPr>
          <a:xfrm>
            <a:off x="6456364" y="3268725"/>
            <a:ext cx="4691067" cy="461665"/>
          </a:xfrm>
          <a:prstGeom prst="rect">
            <a:avLst/>
          </a:prstGeom>
          <a:noFill/>
        </p:spPr>
        <p:txBody>
          <a:bodyPr wrap="square">
            <a:spAutoFit/>
          </a:bodyPr>
          <a:lstStyle/>
          <a:p>
            <a:r>
              <a:rPr lang="en-GB" sz="2400" dirty="0">
                <a:latin typeface="OpenDyslexicAlta" pitchFamily="2" charset="77"/>
              </a:rPr>
              <a:t>b) 6 hundreds – 3 hundreds</a:t>
            </a:r>
            <a:endParaRPr lang="en-US" dirty="0"/>
          </a:p>
        </p:txBody>
      </p:sp>
      <p:sp>
        <p:nvSpPr>
          <p:cNvPr id="32" name="TextBox 31">
            <a:extLst>
              <a:ext uri="{FF2B5EF4-FFF2-40B4-BE49-F238E27FC236}">
                <a16:creationId xmlns:a16="http://schemas.microsoft.com/office/drawing/2014/main" id="{A95289A2-C613-901B-E71D-3357A006C8A8}"/>
              </a:ext>
            </a:extLst>
          </p:cNvPr>
          <p:cNvSpPr txBox="1"/>
          <p:nvPr/>
        </p:nvSpPr>
        <p:spPr>
          <a:xfrm>
            <a:off x="838200" y="5239413"/>
            <a:ext cx="5970973" cy="830997"/>
          </a:xfrm>
          <a:prstGeom prst="rect">
            <a:avLst/>
          </a:prstGeom>
          <a:noFill/>
        </p:spPr>
        <p:txBody>
          <a:bodyPr wrap="square">
            <a:spAutoFit/>
          </a:bodyPr>
          <a:lstStyle/>
          <a:p>
            <a:r>
              <a:rPr lang="en-GB" sz="2400" dirty="0">
                <a:latin typeface="OpenDyslexicAlta" pitchFamily="2" charset="77"/>
              </a:rPr>
              <a:t>c) 4 ten thousands – 2 ten thousands</a:t>
            </a:r>
            <a:endParaRPr lang="en-US" dirty="0"/>
          </a:p>
        </p:txBody>
      </p:sp>
      <p:sp>
        <p:nvSpPr>
          <p:cNvPr id="34" name="TextBox 33">
            <a:extLst>
              <a:ext uri="{FF2B5EF4-FFF2-40B4-BE49-F238E27FC236}">
                <a16:creationId xmlns:a16="http://schemas.microsoft.com/office/drawing/2014/main" id="{5B3117D9-CAB9-B348-AD54-E3C74364097C}"/>
              </a:ext>
            </a:extLst>
          </p:cNvPr>
          <p:cNvSpPr txBox="1"/>
          <p:nvPr/>
        </p:nvSpPr>
        <p:spPr>
          <a:xfrm>
            <a:off x="6456364" y="5239412"/>
            <a:ext cx="4691067" cy="461665"/>
          </a:xfrm>
          <a:prstGeom prst="rect">
            <a:avLst/>
          </a:prstGeom>
          <a:noFill/>
        </p:spPr>
        <p:txBody>
          <a:bodyPr wrap="square">
            <a:spAutoFit/>
          </a:bodyPr>
          <a:lstStyle/>
          <a:p>
            <a:r>
              <a:rPr lang="en-GB" sz="2400" dirty="0">
                <a:latin typeface="OpenDyslexicAlta" pitchFamily="2" charset="77"/>
              </a:rPr>
              <a:t>d) 9 tens + 5 tens</a:t>
            </a:r>
            <a:endParaRPr lang="en-US"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Tree>
    <p:extLst>
      <p:ext uri="{BB962C8B-B14F-4D97-AF65-F5344CB8AC3E}">
        <p14:creationId xmlns:p14="http://schemas.microsoft.com/office/powerpoint/2010/main" val="1057454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Solve the calculations.</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8" name="TextBox 27">
            <a:extLst>
              <a:ext uri="{FF2B5EF4-FFF2-40B4-BE49-F238E27FC236}">
                <a16:creationId xmlns:a16="http://schemas.microsoft.com/office/drawing/2014/main" id="{F5AFB85C-524F-4F96-2AEC-69D210110715}"/>
              </a:ext>
            </a:extLst>
          </p:cNvPr>
          <p:cNvSpPr txBox="1"/>
          <p:nvPr/>
        </p:nvSpPr>
        <p:spPr>
          <a:xfrm>
            <a:off x="838200" y="3214004"/>
            <a:ext cx="5030122" cy="461665"/>
          </a:xfrm>
          <a:prstGeom prst="rect">
            <a:avLst/>
          </a:prstGeom>
          <a:noFill/>
        </p:spPr>
        <p:txBody>
          <a:bodyPr wrap="square">
            <a:spAutoFit/>
          </a:bodyPr>
          <a:lstStyle/>
          <a:p>
            <a:r>
              <a:rPr lang="en-GB" sz="2400" dirty="0">
                <a:latin typeface="OpenDyslexicAlta" pitchFamily="2" charset="77"/>
              </a:rPr>
              <a:t>a) 5 thousands + 6 thousands </a:t>
            </a:r>
            <a:endParaRPr lang="en-US" dirty="0"/>
          </a:p>
        </p:txBody>
      </p:sp>
      <p:sp>
        <p:nvSpPr>
          <p:cNvPr id="31" name="TextBox 30">
            <a:extLst>
              <a:ext uri="{FF2B5EF4-FFF2-40B4-BE49-F238E27FC236}">
                <a16:creationId xmlns:a16="http://schemas.microsoft.com/office/drawing/2014/main" id="{A81517D0-6BE0-ED29-DB7A-B6A4FCFA00AC}"/>
              </a:ext>
            </a:extLst>
          </p:cNvPr>
          <p:cNvSpPr txBox="1"/>
          <p:nvPr/>
        </p:nvSpPr>
        <p:spPr>
          <a:xfrm>
            <a:off x="6456364" y="3268725"/>
            <a:ext cx="4691067" cy="461665"/>
          </a:xfrm>
          <a:prstGeom prst="rect">
            <a:avLst/>
          </a:prstGeom>
          <a:noFill/>
        </p:spPr>
        <p:txBody>
          <a:bodyPr wrap="square">
            <a:spAutoFit/>
          </a:bodyPr>
          <a:lstStyle/>
          <a:p>
            <a:r>
              <a:rPr lang="en-GB" sz="2400" dirty="0">
                <a:latin typeface="OpenDyslexicAlta" pitchFamily="2" charset="77"/>
              </a:rPr>
              <a:t>b) 6 hundreds – 3 hundreds</a:t>
            </a:r>
            <a:endParaRPr lang="en-US" dirty="0"/>
          </a:p>
        </p:txBody>
      </p:sp>
      <p:sp>
        <p:nvSpPr>
          <p:cNvPr id="32" name="TextBox 31">
            <a:extLst>
              <a:ext uri="{FF2B5EF4-FFF2-40B4-BE49-F238E27FC236}">
                <a16:creationId xmlns:a16="http://schemas.microsoft.com/office/drawing/2014/main" id="{A95289A2-C613-901B-E71D-3357A006C8A8}"/>
              </a:ext>
            </a:extLst>
          </p:cNvPr>
          <p:cNvSpPr txBox="1"/>
          <p:nvPr/>
        </p:nvSpPr>
        <p:spPr>
          <a:xfrm>
            <a:off x="838200" y="5239413"/>
            <a:ext cx="5970973" cy="830997"/>
          </a:xfrm>
          <a:prstGeom prst="rect">
            <a:avLst/>
          </a:prstGeom>
          <a:noFill/>
        </p:spPr>
        <p:txBody>
          <a:bodyPr wrap="square">
            <a:spAutoFit/>
          </a:bodyPr>
          <a:lstStyle/>
          <a:p>
            <a:r>
              <a:rPr lang="en-GB" sz="2400" dirty="0">
                <a:latin typeface="OpenDyslexicAlta" pitchFamily="2" charset="77"/>
              </a:rPr>
              <a:t>c) 4 ten thousands – 2 ten thousands</a:t>
            </a:r>
            <a:endParaRPr lang="en-US" dirty="0"/>
          </a:p>
        </p:txBody>
      </p:sp>
      <p:sp>
        <p:nvSpPr>
          <p:cNvPr id="34" name="TextBox 33">
            <a:extLst>
              <a:ext uri="{FF2B5EF4-FFF2-40B4-BE49-F238E27FC236}">
                <a16:creationId xmlns:a16="http://schemas.microsoft.com/office/drawing/2014/main" id="{5B3117D9-CAB9-B348-AD54-E3C74364097C}"/>
              </a:ext>
            </a:extLst>
          </p:cNvPr>
          <p:cNvSpPr txBox="1"/>
          <p:nvPr/>
        </p:nvSpPr>
        <p:spPr>
          <a:xfrm>
            <a:off x="6456364" y="5239412"/>
            <a:ext cx="4691067" cy="461665"/>
          </a:xfrm>
          <a:prstGeom prst="rect">
            <a:avLst/>
          </a:prstGeom>
          <a:noFill/>
        </p:spPr>
        <p:txBody>
          <a:bodyPr wrap="square">
            <a:spAutoFit/>
          </a:bodyPr>
          <a:lstStyle/>
          <a:p>
            <a:r>
              <a:rPr lang="en-GB" sz="2400" dirty="0">
                <a:latin typeface="OpenDyslexicAlta" pitchFamily="2" charset="77"/>
              </a:rPr>
              <a:t>d) 9 tens + 5 tens</a:t>
            </a:r>
            <a:endParaRPr lang="en-US"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37" name="Rounded Rectangle 36">
            <a:extLst>
              <a:ext uri="{FF2B5EF4-FFF2-40B4-BE49-F238E27FC236}">
                <a16:creationId xmlns:a16="http://schemas.microsoft.com/office/drawing/2014/main" id="{2280C005-BE5E-5978-A6A1-CD72CD44A921}"/>
              </a:ext>
            </a:extLst>
          </p:cNvPr>
          <p:cNvSpPr/>
          <p:nvPr/>
        </p:nvSpPr>
        <p:spPr>
          <a:xfrm>
            <a:off x="3499204" y="4002966"/>
            <a:ext cx="2369118"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760"/>
                </a:solidFill>
                <a:latin typeface="OpenDyslexicAlta" pitchFamily="2" charset="77"/>
              </a:rPr>
              <a:t>11 thousands</a:t>
            </a:r>
          </a:p>
        </p:txBody>
      </p:sp>
      <p:sp>
        <p:nvSpPr>
          <p:cNvPr id="38" name="Rounded Rectangle 37">
            <a:extLst>
              <a:ext uri="{FF2B5EF4-FFF2-40B4-BE49-F238E27FC236}">
                <a16:creationId xmlns:a16="http://schemas.microsoft.com/office/drawing/2014/main" id="{C067CCE5-9BEC-694D-8979-1EE58644FB7E}"/>
              </a:ext>
            </a:extLst>
          </p:cNvPr>
          <p:cNvSpPr/>
          <p:nvPr/>
        </p:nvSpPr>
        <p:spPr>
          <a:xfrm>
            <a:off x="9703294" y="4096776"/>
            <a:ext cx="2090624"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760"/>
                </a:solidFill>
                <a:latin typeface="OpenDyslexicAlta" pitchFamily="2" charset="77"/>
              </a:rPr>
              <a:t>3 hundreds</a:t>
            </a:r>
          </a:p>
        </p:txBody>
      </p:sp>
      <p:sp>
        <p:nvSpPr>
          <p:cNvPr id="39" name="Rounded Rectangle 38">
            <a:extLst>
              <a:ext uri="{FF2B5EF4-FFF2-40B4-BE49-F238E27FC236}">
                <a16:creationId xmlns:a16="http://schemas.microsoft.com/office/drawing/2014/main" id="{CBD2AC54-FEDD-9E3D-F47E-538C9BAC6D92}"/>
              </a:ext>
            </a:extLst>
          </p:cNvPr>
          <p:cNvSpPr/>
          <p:nvPr/>
        </p:nvSpPr>
        <p:spPr>
          <a:xfrm>
            <a:off x="2708694" y="6077239"/>
            <a:ext cx="3387306"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860"/>
                </a:solidFill>
                <a:latin typeface="OpenDyslexicAlta" pitchFamily="2" charset="77"/>
              </a:rPr>
              <a:t>2 ten thousands</a:t>
            </a:r>
          </a:p>
        </p:txBody>
      </p:sp>
      <p:sp>
        <p:nvSpPr>
          <p:cNvPr id="40" name="Rounded Rectangle 39">
            <a:extLst>
              <a:ext uri="{FF2B5EF4-FFF2-40B4-BE49-F238E27FC236}">
                <a16:creationId xmlns:a16="http://schemas.microsoft.com/office/drawing/2014/main" id="{CBFFB350-F214-6002-768B-2BD8FC366BC7}"/>
              </a:ext>
            </a:extLst>
          </p:cNvPr>
          <p:cNvSpPr/>
          <p:nvPr/>
        </p:nvSpPr>
        <p:spPr>
          <a:xfrm>
            <a:off x="10244832" y="6114433"/>
            <a:ext cx="1549086"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760"/>
                </a:solidFill>
                <a:latin typeface="OpenDyslexicAlta" pitchFamily="2" charset="77"/>
              </a:rPr>
              <a:t>14 tens</a:t>
            </a:r>
          </a:p>
        </p:txBody>
      </p:sp>
    </p:spTree>
    <p:extLst>
      <p:ext uri="{BB962C8B-B14F-4D97-AF65-F5344CB8AC3E}">
        <p14:creationId xmlns:p14="http://schemas.microsoft.com/office/powerpoint/2010/main" val="247989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linds(horizont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linds(horizont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horizontal)">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US" sz="2200" dirty="0"/>
              <a:t>U</a:t>
            </a:r>
            <a:r>
              <a:rPr lang="en-GB" sz="2200" dirty="0"/>
              <a:t>se the fact 7 + 4 = 11 to complete the calculations:</a:t>
            </a:r>
            <a:br>
              <a:rPr lang="en-GB" sz="2200" dirty="0"/>
            </a:br>
            <a:endParaRPr lang="en-GB" sz="2200" dirty="0"/>
          </a:p>
          <a:p>
            <a:pPr marL="457200" indent="-457200">
              <a:buClr>
                <a:srgbClr val="23D160"/>
              </a:buClr>
              <a:buSzPct val="85000"/>
              <a:buAutoNum type="alphaLcParenR"/>
            </a:pPr>
            <a:r>
              <a:rPr lang="en-US" sz="2200" dirty="0"/>
              <a:t>70 + 40 = </a:t>
            </a:r>
            <a:endParaRPr lang="en-GB" sz="2200" dirty="0"/>
          </a:p>
          <a:p>
            <a:pPr marL="457200" indent="-457200">
              <a:buClr>
                <a:srgbClr val="23D160"/>
              </a:buClr>
              <a:buSzPct val="85000"/>
              <a:buAutoNum type="alphaLcParenR"/>
            </a:pPr>
            <a:endParaRPr lang="en-GB" sz="2200" dirty="0"/>
          </a:p>
          <a:p>
            <a:pPr marL="457200" indent="-457200">
              <a:buClr>
                <a:srgbClr val="23D160"/>
              </a:buClr>
              <a:buSzPct val="85000"/>
              <a:buAutoNum type="alphaLcParenR"/>
            </a:pPr>
            <a:r>
              <a:rPr lang="en-GB" sz="2200" dirty="0"/>
              <a:t>110 – 70 = </a:t>
            </a:r>
          </a:p>
          <a:p>
            <a:pPr marL="457200" indent="-457200">
              <a:buClr>
                <a:srgbClr val="23D160"/>
              </a:buClr>
              <a:buSzPct val="85000"/>
              <a:buAutoNum type="alphaLcParenR"/>
            </a:pPr>
            <a:endParaRPr lang="en-US" sz="2200" dirty="0"/>
          </a:p>
          <a:p>
            <a:pPr marL="457200" indent="-457200">
              <a:buClr>
                <a:srgbClr val="23D160"/>
              </a:buClr>
              <a:buSzPct val="85000"/>
              <a:buAutoNum type="alphaLcParenR"/>
            </a:pPr>
            <a:r>
              <a:rPr lang="en-US" sz="2200" dirty="0"/>
              <a:t>1</a:t>
            </a:r>
            <a:r>
              <a:rPr lang="en-GB" sz="2200" dirty="0"/>
              <a:t>1,000 – 7,000 = </a:t>
            </a:r>
          </a:p>
          <a:p>
            <a:pPr marL="457200" indent="-457200">
              <a:buClr>
                <a:srgbClr val="23D160"/>
              </a:buClr>
              <a:buSzPct val="85000"/>
              <a:buAutoNum type="alphaLcParenR"/>
            </a:pPr>
            <a:endParaRPr lang="en-US" sz="2200" dirty="0"/>
          </a:p>
          <a:p>
            <a:pPr marL="457200" indent="-457200">
              <a:buClr>
                <a:srgbClr val="23D160"/>
              </a:buClr>
              <a:buSzPct val="85000"/>
              <a:buAutoNum type="alphaLcParenR"/>
            </a:pPr>
            <a:r>
              <a:rPr lang="en-US" sz="2200" dirty="0"/>
              <a:t>400 + 700 = </a:t>
            </a: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Tree>
    <p:extLst>
      <p:ext uri="{BB962C8B-B14F-4D97-AF65-F5344CB8AC3E}">
        <p14:creationId xmlns:p14="http://schemas.microsoft.com/office/powerpoint/2010/main" val="2929570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US" sz="2200" dirty="0"/>
              <a:t>U</a:t>
            </a:r>
            <a:r>
              <a:rPr lang="en-GB" sz="2200" dirty="0"/>
              <a:t>se the fact 7 + 4 = 11 to complete the calculations:</a:t>
            </a:r>
            <a:br>
              <a:rPr lang="en-GB" sz="2200" dirty="0"/>
            </a:br>
            <a:endParaRPr lang="en-GB" sz="2200" dirty="0"/>
          </a:p>
          <a:p>
            <a:pPr marL="457200" indent="-457200">
              <a:buClr>
                <a:srgbClr val="23D160"/>
              </a:buClr>
              <a:buSzPct val="85000"/>
              <a:buAutoNum type="alphaLcParenR"/>
            </a:pPr>
            <a:r>
              <a:rPr lang="en-US" sz="2200" dirty="0"/>
              <a:t>70 + 40 = </a:t>
            </a:r>
            <a:endParaRPr lang="en-GB" sz="2200" dirty="0"/>
          </a:p>
          <a:p>
            <a:pPr marL="457200" indent="-457200">
              <a:buClr>
                <a:srgbClr val="23D160"/>
              </a:buClr>
              <a:buSzPct val="85000"/>
              <a:buAutoNum type="alphaLcParenR"/>
            </a:pPr>
            <a:endParaRPr lang="en-GB" sz="2200" dirty="0"/>
          </a:p>
          <a:p>
            <a:pPr marL="457200" indent="-457200">
              <a:buClr>
                <a:srgbClr val="23D160"/>
              </a:buClr>
              <a:buSzPct val="85000"/>
              <a:buAutoNum type="alphaLcParenR"/>
            </a:pPr>
            <a:r>
              <a:rPr lang="en-GB" sz="2200" dirty="0"/>
              <a:t>110 – 70 = </a:t>
            </a:r>
          </a:p>
          <a:p>
            <a:pPr marL="457200" indent="-457200">
              <a:buClr>
                <a:srgbClr val="23D160"/>
              </a:buClr>
              <a:buSzPct val="85000"/>
              <a:buAutoNum type="alphaLcParenR"/>
            </a:pPr>
            <a:endParaRPr lang="en-US" sz="2200" dirty="0"/>
          </a:p>
          <a:p>
            <a:pPr marL="457200" indent="-457200">
              <a:buClr>
                <a:srgbClr val="23D160"/>
              </a:buClr>
              <a:buSzPct val="85000"/>
              <a:buAutoNum type="alphaLcParenR"/>
            </a:pPr>
            <a:r>
              <a:rPr lang="en-US" sz="2200" dirty="0"/>
              <a:t>1</a:t>
            </a:r>
            <a:r>
              <a:rPr lang="en-GB" sz="2200" dirty="0"/>
              <a:t>1,000 – 7,000 = </a:t>
            </a:r>
          </a:p>
          <a:p>
            <a:pPr marL="457200" indent="-457200">
              <a:buClr>
                <a:srgbClr val="23D160"/>
              </a:buClr>
              <a:buSzPct val="85000"/>
              <a:buAutoNum type="alphaLcParenR"/>
            </a:pPr>
            <a:endParaRPr lang="en-US" sz="2200" dirty="0"/>
          </a:p>
          <a:p>
            <a:pPr marL="457200" indent="-457200">
              <a:buClr>
                <a:srgbClr val="23D160"/>
              </a:buClr>
              <a:buSzPct val="85000"/>
              <a:buAutoNum type="alphaLcParenR"/>
            </a:pPr>
            <a:r>
              <a:rPr lang="en-US" sz="2200" dirty="0"/>
              <a:t>400 + 700 = </a:t>
            </a:r>
            <a:endParaRPr lang="en-GB" sz="2200" dirty="0"/>
          </a:p>
          <a:p>
            <a:pPr marL="457200" indent="-457200">
              <a:buClr>
                <a:srgbClr val="23D160"/>
              </a:buClr>
              <a:buSzPct val="85000"/>
              <a:buAutoNum type="alphaLcParenR"/>
            </a:pPr>
            <a:endParaRPr lang="en-US" sz="2200" dirty="0"/>
          </a:p>
          <a:p>
            <a:pPr marL="457200" indent="-457200">
              <a:buClr>
                <a:srgbClr val="23D160"/>
              </a:buClr>
              <a:buSzPct val="85000"/>
              <a:buAutoNum type="alphaLcParenR"/>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37" name="Rounded Rectangle 36">
            <a:extLst>
              <a:ext uri="{FF2B5EF4-FFF2-40B4-BE49-F238E27FC236}">
                <a16:creationId xmlns:a16="http://schemas.microsoft.com/office/drawing/2014/main" id="{2280C005-BE5E-5978-A6A1-CD72CD44A921}"/>
              </a:ext>
            </a:extLst>
          </p:cNvPr>
          <p:cNvSpPr/>
          <p:nvPr/>
        </p:nvSpPr>
        <p:spPr>
          <a:xfrm>
            <a:off x="2733714" y="3001693"/>
            <a:ext cx="1510476" cy="52672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110</a:t>
            </a:r>
          </a:p>
        </p:txBody>
      </p:sp>
      <p:sp>
        <p:nvSpPr>
          <p:cNvPr id="31" name="Rounded Rectangle 36">
            <a:extLst>
              <a:ext uri="{FF2B5EF4-FFF2-40B4-BE49-F238E27FC236}">
                <a16:creationId xmlns:a16="http://schemas.microsoft.com/office/drawing/2014/main" id="{06808AEE-0D17-4EEE-ADF5-78BA0BE455DC}"/>
              </a:ext>
            </a:extLst>
          </p:cNvPr>
          <p:cNvSpPr/>
          <p:nvPr/>
        </p:nvSpPr>
        <p:spPr>
          <a:xfrm>
            <a:off x="2886114" y="3834959"/>
            <a:ext cx="1510476" cy="52672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3760"/>
                </a:solidFill>
                <a:latin typeface="OpenDyslexicAlta" pitchFamily="2" charset="77"/>
              </a:rPr>
              <a:t>40</a:t>
            </a:r>
          </a:p>
        </p:txBody>
      </p:sp>
      <p:sp>
        <p:nvSpPr>
          <p:cNvPr id="32" name="Rounded Rectangle 36">
            <a:extLst>
              <a:ext uri="{FF2B5EF4-FFF2-40B4-BE49-F238E27FC236}">
                <a16:creationId xmlns:a16="http://schemas.microsoft.com/office/drawing/2014/main" id="{9177E382-904A-4A6F-9193-D0C8602B2958}"/>
              </a:ext>
            </a:extLst>
          </p:cNvPr>
          <p:cNvSpPr/>
          <p:nvPr/>
        </p:nvSpPr>
        <p:spPr>
          <a:xfrm>
            <a:off x="3704852" y="4680925"/>
            <a:ext cx="1510476" cy="52672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4,000</a:t>
            </a:r>
          </a:p>
        </p:txBody>
      </p:sp>
      <p:sp>
        <p:nvSpPr>
          <p:cNvPr id="33" name="Rounded Rectangle 36">
            <a:extLst>
              <a:ext uri="{FF2B5EF4-FFF2-40B4-BE49-F238E27FC236}">
                <a16:creationId xmlns:a16="http://schemas.microsoft.com/office/drawing/2014/main" id="{8CC7E1D0-09C8-4B36-B854-DD4615DCA93C}"/>
              </a:ext>
            </a:extLst>
          </p:cNvPr>
          <p:cNvSpPr/>
          <p:nvPr/>
        </p:nvSpPr>
        <p:spPr>
          <a:xfrm>
            <a:off x="3081423" y="5565897"/>
            <a:ext cx="1510476" cy="52672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1,100</a:t>
            </a:r>
          </a:p>
        </p:txBody>
      </p:sp>
    </p:spTree>
    <p:extLst>
      <p:ext uri="{BB962C8B-B14F-4D97-AF65-F5344CB8AC3E}">
        <p14:creationId xmlns:p14="http://schemas.microsoft.com/office/powerpoint/2010/main" val="235765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1"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US" sz="2200" dirty="0"/>
              <a:t>U</a:t>
            </a:r>
            <a:r>
              <a:rPr lang="en-GB" sz="2200" dirty="0"/>
              <a:t>se the fact 12 - 5 = 7 to complete the calculations:</a:t>
            </a:r>
            <a:br>
              <a:rPr lang="en-GB" sz="2200" dirty="0"/>
            </a:br>
            <a:endParaRPr lang="en-GB" sz="2200" dirty="0"/>
          </a:p>
          <a:p>
            <a:pPr marL="457200" indent="-457200">
              <a:buClr>
                <a:srgbClr val="23D160"/>
              </a:buClr>
              <a:buSzPct val="85000"/>
              <a:buAutoNum type="alphaLcParenR"/>
            </a:pPr>
            <a:r>
              <a:rPr lang="en-US" sz="2200" dirty="0"/>
              <a:t>1,200 - 500 = </a:t>
            </a:r>
            <a:endParaRPr lang="en-GB" sz="2200" dirty="0"/>
          </a:p>
          <a:p>
            <a:pPr marL="457200" indent="-457200">
              <a:buClr>
                <a:srgbClr val="23D160"/>
              </a:buClr>
              <a:buSzPct val="85000"/>
              <a:buAutoNum type="alphaLcParenR"/>
            </a:pPr>
            <a:endParaRPr lang="en-GB" sz="2200" dirty="0"/>
          </a:p>
          <a:p>
            <a:pPr marL="457200" indent="-457200">
              <a:buClr>
                <a:srgbClr val="23D160"/>
              </a:buClr>
              <a:buSzPct val="85000"/>
              <a:buAutoNum type="alphaLcParenR"/>
            </a:pPr>
            <a:r>
              <a:rPr lang="en-GB" sz="2200" dirty="0"/>
              <a:t>7,000 + 5,000 = </a:t>
            </a:r>
          </a:p>
          <a:p>
            <a:pPr marL="457200" indent="-457200">
              <a:buClr>
                <a:srgbClr val="23D160"/>
              </a:buClr>
              <a:buSzPct val="85000"/>
              <a:buAutoNum type="alphaLcParenR"/>
            </a:pPr>
            <a:endParaRPr lang="en-US" sz="2200" dirty="0"/>
          </a:p>
          <a:p>
            <a:pPr marL="457200" indent="-457200">
              <a:buClr>
                <a:srgbClr val="23D160"/>
              </a:buClr>
              <a:buSzPct val="85000"/>
              <a:buAutoNum type="alphaLcParenR"/>
            </a:pPr>
            <a:r>
              <a:rPr lang="en-US" sz="2200" dirty="0"/>
              <a:t>50</a:t>
            </a:r>
            <a:r>
              <a:rPr lang="en-GB" sz="2200" dirty="0"/>
              <a:t> + 70 = </a:t>
            </a:r>
          </a:p>
          <a:p>
            <a:pPr marL="457200" indent="-457200">
              <a:buClr>
                <a:srgbClr val="23D160"/>
              </a:buClr>
              <a:buSzPct val="85000"/>
              <a:buAutoNum type="alphaLcParenR"/>
            </a:pPr>
            <a:endParaRPr lang="en-US" sz="2200" dirty="0"/>
          </a:p>
          <a:p>
            <a:pPr marL="457200" indent="-457200">
              <a:buClr>
                <a:srgbClr val="23D160"/>
              </a:buClr>
              <a:buSzPct val="85000"/>
              <a:buAutoNum type="alphaLcParenR"/>
            </a:pPr>
            <a:r>
              <a:rPr lang="en-US" sz="2200" dirty="0"/>
              <a:t>120 - 70 = </a:t>
            </a: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Tree>
    <p:extLst>
      <p:ext uri="{BB962C8B-B14F-4D97-AF65-F5344CB8AC3E}">
        <p14:creationId xmlns:p14="http://schemas.microsoft.com/office/powerpoint/2010/main" val="286101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US" sz="2200" dirty="0"/>
              <a:t>U</a:t>
            </a:r>
            <a:r>
              <a:rPr lang="en-GB" sz="2200" dirty="0"/>
              <a:t>se the fact 12 - 5 = 7 to complete the calculations:</a:t>
            </a:r>
            <a:br>
              <a:rPr lang="en-GB" sz="2200" dirty="0"/>
            </a:br>
            <a:endParaRPr lang="en-GB" sz="2200" dirty="0"/>
          </a:p>
          <a:p>
            <a:pPr marL="457200" indent="-457200">
              <a:buClr>
                <a:srgbClr val="23D160"/>
              </a:buClr>
              <a:buSzPct val="85000"/>
              <a:buAutoNum type="alphaLcParenR"/>
            </a:pPr>
            <a:r>
              <a:rPr lang="en-US" sz="2200" dirty="0"/>
              <a:t>1,200 - 500 = </a:t>
            </a:r>
            <a:endParaRPr lang="en-GB" sz="2200" dirty="0"/>
          </a:p>
          <a:p>
            <a:pPr marL="457200" indent="-457200">
              <a:buClr>
                <a:srgbClr val="23D160"/>
              </a:buClr>
              <a:buSzPct val="85000"/>
              <a:buAutoNum type="alphaLcParenR"/>
            </a:pPr>
            <a:endParaRPr lang="en-GB" sz="2200" dirty="0"/>
          </a:p>
          <a:p>
            <a:pPr marL="457200" indent="-457200">
              <a:buClr>
                <a:srgbClr val="23D160"/>
              </a:buClr>
              <a:buSzPct val="85000"/>
              <a:buAutoNum type="alphaLcParenR"/>
            </a:pPr>
            <a:r>
              <a:rPr lang="en-GB" sz="2200" dirty="0"/>
              <a:t>7,000 + 5,000 = </a:t>
            </a:r>
          </a:p>
          <a:p>
            <a:pPr marL="457200" indent="-457200">
              <a:buClr>
                <a:srgbClr val="23D160"/>
              </a:buClr>
              <a:buSzPct val="85000"/>
              <a:buAutoNum type="alphaLcParenR"/>
            </a:pPr>
            <a:endParaRPr lang="en-US" sz="2200" dirty="0"/>
          </a:p>
          <a:p>
            <a:pPr marL="457200" indent="-457200">
              <a:buClr>
                <a:srgbClr val="23D160"/>
              </a:buClr>
              <a:buSzPct val="85000"/>
              <a:buAutoNum type="alphaLcParenR"/>
            </a:pPr>
            <a:r>
              <a:rPr lang="en-US" sz="2200" dirty="0"/>
              <a:t>50</a:t>
            </a:r>
            <a:r>
              <a:rPr lang="en-GB" sz="2200" dirty="0"/>
              <a:t> + 70 = </a:t>
            </a:r>
          </a:p>
          <a:p>
            <a:pPr marL="457200" indent="-457200">
              <a:buClr>
                <a:srgbClr val="23D160"/>
              </a:buClr>
              <a:buSzPct val="85000"/>
              <a:buAutoNum type="alphaLcParenR"/>
            </a:pPr>
            <a:endParaRPr lang="en-US" sz="2200" dirty="0"/>
          </a:p>
          <a:p>
            <a:pPr marL="457200" indent="-457200">
              <a:buClr>
                <a:srgbClr val="23D160"/>
              </a:buClr>
              <a:buSzPct val="85000"/>
              <a:buAutoNum type="alphaLcParenR"/>
            </a:pPr>
            <a:r>
              <a:rPr lang="en-US" sz="2200" dirty="0"/>
              <a:t>120 - 70 = </a:t>
            </a: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37" name="Rounded Rectangle 36">
            <a:extLst>
              <a:ext uri="{FF2B5EF4-FFF2-40B4-BE49-F238E27FC236}">
                <a16:creationId xmlns:a16="http://schemas.microsoft.com/office/drawing/2014/main" id="{2280C005-BE5E-5978-A6A1-CD72CD44A921}"/>
              </a:ext>
            </a:extLst>
          </p:cNvPr>
          <p:cNvSpPr/>
          <p:nvPr/>
        </p:nvSpPr>
        <p:spPr>
          <a:xfrm>
            <a:off x="3208338" y="2973805"/>
            <a:ext cx="1510476" cy="52672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700</a:t>
            </a:r>
          </a:p>
        </p:txBody>
      </p:sp>
      <p:sp>
        <p:nvSpPr>
          <p:cNvPr id="31" name="Rounded Rectangle 36">
            <a:extLst>
              <a:ext uri="{FF2B5EF4-FFF2-40B4-BE49-F238E27FC236}">
                <a16:creationId xmlns:a16="http://schemas.microsoft.com/office/drawing/2014/main" id="{06808AEE-0D17-4EEE-ADF5-78BA0BE455DC}"/>
              </a:ext>
            </a:extLst>
          </p:cNvPr>
          <p:cNvSpPr/>
          <p:nvPr/>
        </p:nvSpPr>
        <p:spPr>
          <a:xfrm>
            <a:off x="3529413" y="3815416"/>
            <a:ext cx="1510476" cy="52672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12,000</a:t>
            </a:r>
          </a:p>
        </p:txBody>
      </p:sp>
      <p:sp>
        <p:nvSpPr>
          <p:cNvPr id="32" name="Rounded Rectangle 36">
            <a:extLst>
              <a:ext uri="{FF2B5EF4-FFF2-40B4-BE49-F238E27FC236}">
                <a16:creationId xmlns:a16="http://schemas.microsoft.com/office/drawing/2014/main" id="{9177E382-904A-4A6F-9193-D0C8602B2958}"/>
              </a:ext>
            </a:extLst>
          </p:cNvPr>
          <p:cNvSpPr/>
          <p:nvPr/>
        </p:nvSpPr>
        <p:spPr>
          <a:xfrm>
            <a:off x="2774175" y="4677182"/>
            <a:ext cx="1510476" cy="52672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120</a:t>
            </a:r>
          </a:p>
        </p:txBody>
      </p:sp>
      <p:sp>
        <p:nvSpPr>
          <p:cNvPr id="33" name="Rounded Rectangle 36">
            <a:extLst>
              <a:ext uri="{FF2B5EF4-FFF2-40B4-BE49-F238E27FC236}">
                <a16:creationId xmlns:a16="http://schemas.microsoft.com/office/drawing/2014/main" id="{8CC7E1D0-09C8-4B36-B854-DD4615DCA93C}"/>
              </a:ext>
            </a:extLst>
          </p:cNvPr>
          <p:cNvSpPr/>
          <p:nvPr/>
        </p:nvSpPr>
        <p:spPr>
          <a:xfrm>
            <a:off x="2819407" y="5554700"/>
            <a:ext cx="1510476" cy="52672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50</a:t>
            </a:r>
          </a:p>
        </p:txBody>
      </p:sp>
    </p:spTree>
    <p:extLst>
      <p:ext uri="{BB962C8B-B14F-4D97-AF65-F5344CB8AC3E}">
        <p14:creationId xmlns:p14="http://schemas.microsoft.com/office/powerpoint/2010/main" val="59103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US" sz="2200" dirty="0"/>
              <a:t>U</a:t>
            </a:r>
            <a:r>
              <a:rPr lang="en-GB" sz="2200" dirty="0"/>
              <a:t>se the fact 9 + 8 = 17 to complete the calculations:</a:t>
            </a:r>
            <a:br>
              <a:rPr lang="en-GB" sz="2200" dirty="0"/>
            </a:br>
            <a:endParaRPr lang="en-GB" sz="2200" dirty="0"/>
          </a:p>
          <a:p>
            <a:pPr marL="457200" indent="-457200">
              <a:buClr>
                <a:srgbClr val="23D160"/>
              </a:buClr>
              <a:buSzPct val="85000"/>
              <a:buAutoNum type="alphaLcParenR"/>
            </a:pPr>
            <a:r>
              <a:rPr lang="en-US" sz="2200" dirty="0"/>
              <a:t>80 + 90 = </a:t>
            </a:r>
            <a:endParaRPr lang="en-GB" sz="2200" dirty="0"/>
          </a:p>
          <a:p>
            <a:pPr marL="457200" indent="-457200">
              <a:buClr>
                <a:srgbClr val="23D160"/>
              </a:buClr>
              <a:buSzPct val="85000"/>
              <a:buAutoNum type="alphaLcParenR"/>
            </a:pPr>
            <a:endParaRPr lang="en-GB" sz="2200" dirty="0"/>
          </a:p>
          <a:p>
            <a:pPr marL="457200" indent="-457200">
              <a:buClr>
                <a:srgbClr val="23D160"/>
              </a:buClr>
              <a:buSzPct val="85000"/>
              <a:buAutoNum type="alphaLcParenR"/>
            </a:pPr>
            <a:r>
              <a:rPr lang="en-GB" sz="2200" dirty="0"/>
              <a:t>1,700 - 800 = </a:t>
            </a:r>
          </a:p>
          <a:p>
            <a:pPr marL="457200" indent="-457200">
              <a:buClr>
                <a:srgbClr val="23D160"/>
              </a:buClr>
              <a:buSzPct val="85000"/>
              <a:buAutoNum type="alphaLcParenR"/>
            </a:pPr>
            <a:endParaRPr lang="en-US" sz="2200" dirty="0"/>
          </a:p>
          <a:p>
            <a:pPr marL="457200" indent="-457200">
              <a:buClr>
                <a:srgbClr val="23D160"/>
              </a:buClr>
              <a:buSzPct val="85000"/>
              <a:buAutoNum type="alphaLcParenR"/>
            </a:pPr>
            <a:r>
              <a:rPr lang="en-US" sz="2200" dirty="0"/>
              <a:t>9,000</a:t>
            </a:r>
            <a:r>
              <a:rPr lang="en-GB" sz="2200" dirty="0"/>
              <a:t> + 8,000 = </a:t>
            </a:r>
          </a:p>
          <a:p>
            <a:pPr marL="457200" indent="-457200">
              <a:buClr>
                <a:srgbClr val="23D160"/>
              </a:buClr>
              <a:buSzPct val="85000"/>
              <a:buAutoNum type="alphaLcParenR"/>
            </a:pPr>
            <a:endParaRPr lang="en-US" sz="2200" dirty="0"/>
          </a:p>
          <a:p>
            <a:pPr marL="457200" indent="-457200">
              <a:buClr>
                <a:srgbClr val="23D160"/>
              </a:buClr>
              <a:buSzPct val="85000"/>
              <a:buAutoNum type="alphaLcParenR"/>
            </a:pPr>
            <a:r>
              <a:rPr lang="en-US" sz="2200" dirty="0"/>
              <a:t>170 - 90 = </a:t>
            </a: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Tree>
    <p:extLst>
      <p:ext uri="{BB962C8B-B14F-4D97-AF65-F5344CB8AC3E}">
        <p14:creationId xmlns:p14="http://schemas.microsoft.com/office/powerpoint/2010/main" val="3716913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partition numbers to add and subtract mentally</a:t>
            </a:r>
          </a:p>
          <a:p>
            <a:pPr>
              <a:buClr>
                <a:srgbClr val="23D160"/>
              </a:buClr>
              <a:buSzPct val="85000"/>
              <a:buFont typeface="Wingdings" pitchFamily="2" charset="2"/>
              <a:buChar char="ü"/>
            </a:pPr>
            <a:r>
              <a:rPr lang="en-US" sz="2200" dirty="0"/>
              <a:t>I</a:t>
            </a:r>
            <a:r>
              <a:rPr lang="en-GB" sz="2200" dirty="0"/>
              <a:t> can use knowledge of number bonds and place value to add and subtract multiples of powers of 10</a:t>
            </a:r>
          </a:p>
          <a:p>
            <a:pPr>
              <a:buClr>
                <a:srgbClr val="23D160"/>
              </a:buClr>
              <a:buSzPct val="85000"/>
              <a:buFont typeface="Wingdings" pitchFamily="2" charset="2"/>
              <a:buChar char="ü"/>
            </a:pPr>
            <a:r>
              <a:rPr lang="en-US" sz="2200" dirty="0"/>
              <a:t>I</a:t>
            </a:r>
            <a:r>
              <a:rPr lang="en-GB" sz="2200" dirty="0"/>
              <a:t> can use compensation and adjustment to mentally calculate</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US" sz="2200" dirty="0"/>
              <a:t>U</a:t>
            </a:r>
            <a:r>
              <a:rPr lang="en-GB" sz="2200" dirty="0"/>
              <a:t>se the fact 9 + 8 = 17 to complete the calculations:</a:t>
            </a:r>
            <a:br>
              <a:rPr lang="en-GB" sz="2200" dirty="0"/>
            </a:br>
            <a:endParaRPr lang="en-GB" sz="2200" dirty="0"/>
          </a:p>
          <a:p>
            <a:pPr marL="457200" indent="-457200">
              <a:buClr>
                <a:srgbClr val="23D160"/>
              </a:buClr>
              <a:buSzPct val="85000"/>
              <a:buAutoNum type="alphaLcParenR"/>
            </a:pPr>
            <a:r>
              <a:rPr lang="en-US" sz="2200" dirty="0"/>
              <a:t>80 + 90 = </a:t>
            </a:r>
            <a:endParaRPr lang="en-GB" sz="2200" dirty="0"/>
          </a:p>
          <a:p>
            <a:pPr marL="457200" indent="-457200">
              <a:buClr>
                <a:srgbClr val="23D160"/>
              </a:buClr>
              <a:buSzPct val="85000"/>
              <a:buAutoNum type="alphaLcParenR"/>
            </a:pPr>
            <a:endParaRPr lang="en-GB" sz="2200" dirty="0"/>
          </a:p>
          <a:p>
            <a:pPr marL="457200" indent="-457200">
              <a:buClr>
                <a:srgbClr val="23D160"/>
              </a:buClr>
              <a:buSzPct val="85000"/>
              <a:buAutoNum type="alphaLcParenR"/>
            </a:pPr>
            <a:r>
              <a:rPr lang="en-GB" sz="2200" dirty="0"/>
              <a:t>1,700 - 800 = </a:t>
            </a:r>
          </a:p>
          <a:p>
            <a:pPr marL="457200" indent="-457200">
              <a:buClr>
                <a:srgbClr val="23D160"/>
              </a:buClr>
              <a:buSzPct val="85000"/>
              <a:buAutoNum type="alphaLcParenR"/>
            </a:pPr>
            <a:endParaRPr lang="en-US" sz="2200" dirty="0"/>
          </a:p>
          <a:p>
            <a:pPr marL="457200" indent="-457200">
              <a:buClr>
                <a:srgbClr val="23D160"/>
              </a:buClr>
              <a:buSzPct val="85000"/>
              <a:buAutoNum type="alphaLcParenR"/>
            </a:pPr>
            <a:r>
              <a:rPr lang="en-US" sz="2200" dirty="0"/>
              <a:t>9,000</a:t>
            </a:r>
            <a:r>
              <a:rPr lang="en-GB" sz="2200" dirty="0"/>
              <a:t> + 8,000 = </a:t>
            </a:r>
          </a:p>
          <a:p>
            <a:pPr marL="457200" indent="-457200">
              <a:buClr>
                <a:srgbClr val="23D160"/>
              </a:buClr>
              <a:buSzPct val="85000"/>
              <a:buAutoNum type="alphaLcParenR"/>
            </a:pPr>
            <a:endParaRPr lang="en-US" sz="2200" dirty="0"/>
          </a:p>
          <a:p>
            <a:pPr marL="457200" indent="-457200">
              <a:buClr>
                <a:srgbClr val="23D160"/>
              </a:buClr>
              <a:buSzPct val="85000"/>
              <a:buAutoNum type="alphaLcParenR"/>
            </a:pPr>
            <a:r>
              <a:rPr lang="en-US" sz="2200" dirty="0"/>
              <a:t>170 - 90 = </a:t>
            </a:r>
            <a:endParaRPr lang="en-GB" sz="2200" dirty="0"/>
          </a:p>
          <a:p>
            <a:pPr marL="457200" indent="-457200">
              <a:buClr>
                <a:srgbClr val="23D160"/>
              </a:buClr>
              <a:buSzPct val="85000"/>
              <a:buAutoNum type="alphaLcParenR"/>
            </a:pPr>
            <a:endParaRPr lang="en-US" sz="2200" dirty="0"/>
          </a:p>
          <a:p>
            <a:pPr marL="457200" indent="-457200">
              <a:buClr>
                <a:srgbClr val="23D160"/>
              </a:buClr>
              <a:buSzPct val="85000"/>
              <a:buAutoNum type="alphaLcParenR"/>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37" name="Rounded Rectangle 36">
            <a:extLst>
              <a:ext uri="{FF2B5EF4-FFF2-40B4-BE49-F238E27FC236}">
                <a16:creationId xmlns:a16="http://schemas.microsoft.com/office/drawing/2014/main" id="{2280C005-BE5E-5978-A6A1-CD72CD44A921}"/>
              </a:ext>
            </a:extLst>
          </p:cNvPr>
          <p:cNvSpPr/>
          <p:nvPr/>
        </p:nvSpPr>
        <p:spPr>
          <a:xfrm>
            <a:off x="2758589" y="3007483"/>
            <a:ext cx="1510476" cy="52672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170</a:t>
            </a:r>
          </a:p>
        </p:txBody>
      </p:sp>
      <p:sp>
        <p:nvSpPr>
          <p:cNvPr id="31" name="Rounded Rectangle 36">
            <a:extLst>
              <a:ext uri="{FF2B5EF4-FFF2-40B4-BE49-F238E27FC236}">
                <a16:creationId xmlns:a16="http://schemas.microsoft.com/office/drawing/2014/main" id="{06808AEE-0D17-4EEE-ADF5-78BA0BE455DC}"/>
              </a:ext>
            </a:extLst>
          </p:cNvPr>
          <p:cNvSpPr/>
          <p:nvPr/>
        </p:nvSpPr>
        <p:spPr>
          <a:xfrm>
            <a:off x="3308796" y="3799727"/>
            <a:ext cx="1510476" cy="52672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900</a:t>
            </a:r>
          </a:p>
        </p:txBody>
      </p:sp>
      <p:sp>
        <p:nvSpPr>
          <p:cNvPr id="32" name="Rounded Rectangle 36">
            <a:extLst>
              <a:ext uri="{FF2B5EF4-FFF2-40B4-BE49-F238E27FC236}">
                <a16:creationId xmlns:a16="http://schemas.microsoft.com/office/drawing/2014/main" id="{9177E382-904A-4A6F-9193-D0C8602B2958}"/>
              </a:ext>
            </a:extLst>
          </p:cNvPr>
          <p:cNvSpPr/>
          <p:nvPr/>
        </p:nvSpPr>
        <p:spPr>
          <a:xfrm>
            <a:off x="3584004" y="4675986"/>
            <a:ext cx="1510476" cy="52672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17,000</a:t>
            </a:r>
          </a:p>
        </p:txBody>
      </p:sp>
      <p:sp>
        <p:nvSpPr>
          <p:cNvPr id="33" name="Rounded Rectangle 36">
            <a:extLst>
              <a:ext uri="{FF2B5EF4-FFF2-40B4-BE49-F238E27FC236}">
                <a16:creationId xmlns:a16="http://schemas.microsoft.com/office/drawing/2014/main" id="{8CC7E1D0-09C8-4B36-B854-DD4615DCA93C}"/>
              </a:ext>
            </a:extLst>
          </p:cNvPr>
          <p:cNvSpPr/>
          <p:nvPr/>
        </p:nvSpPr>
        <p:spPr>
          <a:xfrm>
            <a:off x="2873998" y="5552246"/>
            <a:ext cx="1510476" cy="526727"/>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80</a:t>
            </a:r>
          </a:p>
        </p:txBody>
      </p:sp>
    </p:spTree>
    <p:extLst>
      <p:ext uri="{BB962C8B-B14F-4D97-AF65-F5344CB8AC3E}">
        <p14:creationId xmlns:p14="http://schemas.microsoft.com/office/powerpoint/2010/main" val="251025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1"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2:</a:t>
            </a:r>
          </a:p>
          <a:p>
            <a:pPr marL="0" indent="0">
              <a:buClr>
                <a:srgbClr val="23D160"/>
              </a:buClr>
              <a:buSzPct val="85000"/>
              <a:buNone/>
            </a:pPr>
            <a:r>
              <a:rPr lang="en-GB" sz="2200" dirty="0"/>
              <a:t>Use the given facts to solve the calculations.</a:t>
            </a:r>
          </a:p>
          <a:p>
            <a:pPr marL="0" indent="0">
              <a:buClr>
                <a:srgbClr val="23D160"/>
              </a:buClr>
              <a:buSzPct val="85000"/>
              <a:buNone/>
            </a:pPr>
            <a:endParaRPr lang="en-GB" sz="2200" dirty="0"/>
          </a:p>
          <a:p>
            <a:pPr marL="457200" indent="-457200">
              <a:buClr>
                <a:srgbClr val="23D160"/>
              </a:buClr>
              <a:buSzPct val="85000"/>
              <a:buAutoNum type="alphaLcParenR"/>
            </a:pPr>
            <a:r>
              <a:rPr lang="en-US" sz="2200" dirty="0"/>
              <a:t>If 12 + 7 = 19, what is the answer to</a:t>
            </a:r>
            <a:r>
              <a:rPr lang="en-US" sz="2200" dirty="0">
                <a:solidFill>
                  <a:srgbClr val="23D160"/>
                </a:solidFill>
              </a:rPr>
              <a:t> </a:t>
            </a:r>
            <a:r>
              <a:rPr lang="en-US" sz="2200" dirty="0"/>
              <a:t>190 – 120?</a:t>
            </a:r>
            <a:r>
              <a:rPr lang="en-GB" sz="2200" dirty="0"/>
              <a:t>				             </a:t>
            </a:r>
            <a:endParaRPr lang="en-US" sz="2200" dirty="0"/>
          </a:p>
          <a:p>
            <a:pPr marL="457200" indent="-457200">
              <a:buClr>
                <a:srgbClr val="23D160"/>
              </a:buClr>
              <a:buSzPct val="85000"/>
              <a:buAutoNum type="alphaLcParenR"/>
            </a:pPr>
            <a:endParaRPr lang="en-US" sz="2200" dirty="0"/>
          </a:p>
          <a:p>
            <a:pPr marL="457200" indent="-457200">
              <a:buClr>
                <a:srgbClr val="23D160"/>
              </a:buClr>
              <a:buSzPct val="85000"/>
              <a:buAutoNum type="alphaLcParenR"/>
            </a:pPr>
            <a:endParaRPr lang="en-US" sz="2200" dirty="0"/>
          </a:p>
          <a:p>
            <a:pPr marL="457200" indent="-457200">
              <a:buClr>
                <a:srgbClr val="23D160"/>
              </a:buClr>
              <a:buSzPct val="85000"/>
              <a:buAutoNum type="alphaLcParenR"/>
            </a:pPr>
            <a:endParaRPr lang="en-US" sz="2200" dirty="0"/>
          </a:p>
          <a:p>
            <a:pPr marL="457200" indent="-457200">
              <a:buClr>
                <a:srgbClr val="23D160"/>
              </a:buClr>
              <a:buSzPct val="85000"/>
              <a:buAutoNum type="alphaLcParenR"/>
            </a:pPr>
            <a:r>
              <a:rPr lang="en-US" sz="2200" dirty="0">
                <a:solidFill>
                  <a:srgbClr val="23D160"/>
                </a:solidFill>
              </a:rPr>
              <a:t> </a:t>
            </a:r>
            <a:r>
              <a:rPr lang="en-US" sz="2200" dirty="0"/>
              <a:t>If 18 – 11 = 7, what is the answer 110 + 70?</a:t>
            </a: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Tree>
    <p:extLst>
      <p:ext uri="{BB962C8B-B14F-4D97-AF65-F5344CB8AC3E}">
        <p14:creationId xmlns:p14="http://schemas.microsoft.com/office/powerpoint/2010/main" val="2403011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2:</a:t>
            </a:r>
          </a:p>
          <a:p>
            <a:pPr marL="0" indent="0">
              <a:buClr>
                <a:srgbClr val="23D160"/>
              </a:buClr>
              <a:buSzPct val="85000"/>
              <a:buNone/>
            </a:pPr>
            <a:r>
              <a:rPr lang="en-GB" sz="2200" dirty="0"/>
              <a:t>Use the given facts to solve the calculations.</a:t>
            </a:r>
          </a:p>
          <a:p>
            <a:pPr marL="0" indent="0">
              <a:buClr>
                <a:srgbClr val="23D160"/>
              </a:buClr>
              <a:buSzPct val="85000"/>
              <a:buNone/>
            </a:pPr>
            <a:endParaRPr lang="en-GB" sz="2200" dirty="0"/>
          </a:p>
          <a:p>
            <a:pPr marL="457200" indent="-457200">
              <a:buClr>
                <a:srgbClr val="23D160"/>
              </a:buClr>
              <a:buSzPct val="85000"/>
              <a:buAutoNum type="alphaLcParenR"/>
            </a:pPr>
            <a:r>
              <a:rPr lang="en-US" sz="2200" dirty="0"/>
              <a:t>If 12 + 7 = 19, what is the answer to</a:t>
            </a:r>
            <a:r>
              <a:rPr lang="en-US" sz="2200" dirty="0">
                <a:solidFill>
                  <a:srgbClr val="23D160"/>
                </a:solidFill>
              </a:rPr>
              <a:t> </a:t>
            </a:r>
            <a:r>
              <a:rPr lang="en-US" sz="2200" dirty="0"/>
              <a:t>190 – 120?</a:t>
            </a:r>
            <a:r>
              <a:rPr lang="en-GB" sz="2200" dirty="0"/>
              <a:t>				             </a:t>
            </a:r>
            <a:endParaRPr lang="en-US" sz="2200" dirty="0"/>
          </a:p>
          <a:p>
            <a:pPr marL="457200" indent="-457200">
              <a:buClr>
                <a:srgbClr val="23D160"/>
              </a:buClr>
              <a:buSzPct val="85000"/>
              <a:buAutoNum type="alphaLcParenR"/>
            </a:pPr>
            <a:endParaRPr lang="en-US" sz="2200" dirty="0"/>
          </a:p>
          <a:p>
            <a:pPr marL="457200" indent="-457200">
              <a:buClr>
                <a:srgbClr val="23D160"/>
              </a:buClr>
              <a:buSzPct val="85000"/>
              <a:buAutoNum type="alphaLcParenR"/>
            </a:pPr>
            <a:endParaRPr lang="en-US" sz="2200" dirty="0"/>
          </a:p>
          <a:p>
            <a:pPr marL="457200" indent="-457200">
              <a:buClr>
                <a:srgbClr val="23D160"/>
              </a:buClr>
              <a:buSzPct val="85000"/>
              <a:buAutoNum type="alphaLcParenR"/>
            </a:pPr>
            <a:endParaRPr lang="en-US" sz="2200" dirty="0"/>
          </a:p>
          <a:p>
            <a:pPr marL="457200" indent="-457200">
              <a:buClr>
                <a:srgbClr val="23D160"/>
              </a:buClr>
              <a:buSzPct val="85000"/>
              <a:buAutoNum type="alphaLcParenR"/>
            </a:pPr>
            <a:r>
              <a:rPr lang="en-US" sz="2200" dirty="0">
                <a:solidFill>
                  <a:srgbClr val="23D160"/>
                </a:solidFill>
              </a:rPr>
              <a:t> </a:t>
            </a:r>
            <a:r>
              <a:rPr lang="en-US" sz="2200" dirty="0"/>
              <a:t>If 18 – 11 = 7, what is the answer 110 + 70?</a:t>
            </a: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2" name="Rounded Rectangle 1">
            <a:extLst>
              <a:ext uri="{FF2B5EF4-FFF2-40B4-BE49-F238E27FC236}">
                <a16:creationId xmlns:a16="http://schemas.microsoft.com/office/drawing/2014/main" id="{BB9EF773-BAA3-1BDE-8A88-13F2FB5D7EA3}"/>
              </a:ext>
            </a:extLst>
          </p:cNvPr>
          <p:cNvSpPr/>
          <p:nvPr/>
        </p:nvSpPr>
        <p:spPr>
          <a:xfrm>
            <a:off x="7807989" y="3760326"/>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760"/>
                </a:solidFill>
                <a:latin typeface="OpenDyslexicAlta" pitchFamily="2" charset="77"/>
              </a:rPr>
              <a:t>70</a:t>
            </a:r>
          </a:p>
        </p:txBody>
      </p:sp>
      <p:sp>
        <p:nvSpPr>
          <p:cNvPr id="4" name="Rounded Rectangle 3">
            <a:extLst>
              <a:ext uri="{FF2B5EF4-FFF2-40B4-BE49-F238E27FC236}">
                <a16:creationId xmlns:a16="http://schemas.microsoft.com/office/drawing/2014/main" id="{F4E29CB8-4A23-E95F-1B55-51AAC58A1EF9}"/>
              </a:ext>
            </a:extLst>
          </p:cNvPr>
          <p:cNvSpPr/>
          <p:nvPr/>
        </p:nvSpPr>
        <p:spPr>
          <a:xfrm>
            <a:off x="7807989" y="5497741"/>
            <a:ext cx="1321735"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3760"/>
                </a:solidFill>
                <a:latin typeface="OpenDyslexicAlta" pitchFamily="2" charset="77"/>
              </a:rPr>
              <a:t>180</a:t>
            </a:r>
          </a:p>
        </p:txBody>
      </p:sp>
    </p:spTree>
    <p:extLst>
      <p:ext uri="{BB962C8B-B14F-4D97-AF65-F5344CB8AC3E}">
        <p14:creationId xmlns:p14="http://schemas.microsoft.com/office/powerpoint/2010/main" val="24689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701338"/>
            <a:ext cx="10515600" cy="4351338"/>
          </a:xfrm>
        </p:spPr>
        <p:txBody>
          <a:bodyPr/>
          <a:lstStyle/>
          <a:p>
            <a:pPr marL="0" indent="0">
              <a:buNone/>
            </a:pPr>
            <a:r>
              <a:rPr lang="en-GB" dirty="0"/>
              <a:t>Talking Time:</a:t>
            </a:r>
          </a:p>
          <a:p>
            <a:pPr marL="0" indent="0">
              <a:buClr>
                <a:srgbClr val="23D160"/>
              </a:buClr>
              <a:buSzPct val="85000"/>
              <a:buNone/>
            </a:pPr>
            <a:r>
              <a:rPr lang="en-GB" sz="2200" dirty="0"/>
              <a:t>Use the number line to help you solve </a:t>
            </a:r>
          </a:p>
          <a:p>
            <a:pPr marL="0" indent="0">
              <a:buClr>
                <a:srgbClr val="23D160"/>
              </a:buClr>
              <a:buSzPct val="85000"/>
              <a:buNone/>
            </a:pPr>
            <a:r>
              <a:rPr lang="en-GB" sz="2200" dirty="0"/>
              <a:t>the calculations. Remember to</a:t>
            </a:r>
            <a:br>
              <a:rPr lang="en-GB" sz="2200" dirty="0"/>
            </a:br>
            <a:r>
              <a:rPr lang="en-GB" sz="2200" b="1" dirty="0"/>
              <a:t>partition </a:t>
            </a:r>
            <a:r>
              <a:rPr lang="en-GB" sz="2200" dirty="0"/>
              <a:t>the number.</a:t>
            </a:r>
            <a:endParaRPr lang="en-US" sz="2200" dirty="0"/>
          </a:p>
          <a:p>
            <a:pPr marL="0" indent="0">
              <a:buClr>
                <a:srgbClr val="23D160"/>
              </a:buClr>
              <a:buSzPct val="85000"/>
              <a:buNone/>
            </a:pPr>
            <a:endParaRPr lang="en-US" sz="2200" dirty="0"/>
          </a:p>
          <a:p>
            <a:pPr marL="457200" indent="-457200">
              <a:buClr>
                <a:srgbClr val="23D160"/>
              </a:buClr>
              <a:buSzPct val="85000"/>
              <a:buAutoNum type="alphaLcParenR"/>
            </a:pPr>
            <a:r>
              <a:rPr lang="en-US" sz="2200" dirty="0"/>
              <a:t>8,225 – 100 = </a:t>
            </a:r>
          </a:p>
          <a:p>
            <a:pPr marL="457200" indent="-457200">
              <a:buClr>
                <a:srgbClr val="23D160"/>
              </a:buClr>
              <a:buSzPct val="85000"/>
              <a:buAutoNum type="alphaLcParenR"/>
            </a:pPr>
            <a:r>
              <a:rPr lang="en-US" sz="2200" dirty="0"/>
              <a:t>8,225 + 300 = </a:t>
            </a:r>
          </a:p>
          <a:p>
            <a:pPr marL="457200" indent="-457200">
              <a:buClr>
                <a:srgbClr val="23D160"/>
              </a:buClr>
              <a:buSzPct val="85000"/>
              <a:buAutoNum type="alphaLcParenR"/>
            </a:pPr>
            <a:r>
              <a:rPr lang="en-US" sz="2200" dirty="0"/>
              <a:t>8,225 + 100 = </a:t>
            </a:r>
          </a:p>
          <a:p>
            <a:pPr marL="457200" indent="-457200">
              <a:buClr>
                <a:srgbClr val="23D160"/>
              </a:buClr>
              <a:buSzPct val="85000"/>
              <a:buAutoNum type="alphaLcParenR"/>
            </a:pPr>
            <a:r>
              <a:rPr lang="en-US" sz="2200" dirty="0"/>
              <a:t>8,225 – 300 = </a:t>
            </a:r>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pic>
        <p:nvPicPr>
          <p:cNvPr id="8" name="Picture 7">
            <a:extLst>
              <a:ext uri="{FF2B5EF4-FFF2-40B4-BE49-F238E27FC236}">
                <a16:creationId xmlns:a16="http://schemas.microsoft.com/office/drawing/2014/main" id="{6CA66591-A662-4236-A098-B17B731E8CAB}"/>
              </a:ext>
            </a:extLst>
          </p:cNvPr>
          <p:cNvPicPr>
            <a:picLocks noChangeAspect="1"/>
          </p:cNvPicPr>
          <p:nvPr/>
        </p:nvPicPr>
        <p:blipFill>
          <a:blip r:embed="rId3"/>
          <a:stretch>
            <a:fillRect/>
          </a:stretch>
        </p:blipFill>
        <p:spPr>
          <a:xfrm>
            <a:off x="6299200" y="1754009"/>
            <a:ext cx="5680996" cy="1343257"/>
          </a:xfrm>
          <a:prstGeom prst="rect">
            <a:avLst/>
          </a:prstGeom>
        </p:spPr>
      </p:pic>
    </p:spTree>
    <p:extLst>
      <p:ext uri="{BB962C8B-B14F-4D97-AF65-F5344CB8AC3E}">
        <p14:creationId xmlns:p14="http://schemas.microsoft.com/office/powerpoint/2010/main" val="2494951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701338"/>
            <a:ext cx="10515600" cy="4351338"/>
          </a:xfrm>
        </p:spPr>
        <p:txBody>
          <a:bodyPr/>
          <a:lstStyle/>
          <a:p>
            <a:pPr marL="0" indent="0">
              <a:buNone/>
            </a:pPr>
            <a:r>
              <a:rPr lang="en-GB" dirty="0"/>
              <a:t>Talking Time:</a:t>
            </a:r>
          </a:p>
          <a:p>
            <a:pPr marL="0" indent="0">
              <a:buClr>
                <a:srgbClr val="23D160"/>
              </a:buClr>
              <a:buSzPct val="85000"/>
              <a:buNone/>
            </a:pPr>
            <a:r>
              <a:rPr lang="en-GB" sz="2200" dirty="0"/>
              <a:t>Use the number line to help you solve </a:t>
            </a:r>
          </a:p>
          <a:p>
            <a:pPr marL="0" indent="0">
              <a:buClr>
                <a:srgbClr val="23D160"/>
              </a:buClr>
              <a:buSzPct val="85000"/>
              <a:buNone/>
            </a:pPr>
            <a:r>
              <a:rPr lang="en-GB" sz="2200" dirty="0"/>
              <a:t>the calculations. Remember to</a:t>
            </a:r>
            <a:br>
              <a:rPr lang="en-GB" sz="2200" dirty="0"/>
            </a:br>
            <a:r>
              <a:rPr lang="en-GB" sz="2200" b="1" dirty="0"/>
              <a:t>partition </a:t>
            </a:r>
            <a:r>
              <a:rPr lang="en-GB" sz="2200" dirty="0"/>
              <a:t>the number.</a:t>
            </a:r>
            <a:endParaRPr lang="en-US" sz="2200" dirty="0"/>
          </a:p>
          <a:p>
            <a:pPr marL="0" indent="0">
              <a:buClr>
                <a:srgbClr val="23D160"/>
              </a:buClr>
              <a:buSzPct val="85000"/>
              <a:buNone/>
            </a:pPr>
            <a:endParaRPr lang="en-US" sz="2200" dirty="0"/>
          </a:p>
          <a:p>
            <a:pPr marL="457200" indent="-457200">
              <a:buClr>
                <a:srgbClr val="23D160"/>
              </a:buClr>
              <a:buSzPct val="85000"/>
              <a:buAutoNum type="alphaLcParenR"/>
            </a:pPr>
            <a:r>
              <a:rPr lang="en-US" sz="2200" dirty="0"/>
              <a:t>8,225 – 100 = </a:t>
            </a:r>
          </a:p>
          <a:p>
            <a:pPr marL="457200" indent="-457200">
              <a:buClr>
                <a:srgbClr val="23D160"/>
              </a:buClr>
              <a:buSzPct val="85000"/>
              <a:buAutoNum type="alphaLcParenR"/>
            </a:pPr>
            <a:r>
              <a:rPr lang="en-US" sz="2200" dirty="0"/>
              <a:t>8,225 + 300 = </a:t>
            </a:r>
          </a:p>
          <a:p>
            <a:pPr marL="457200" indent="-457200">
              <a:buClr>
                <a:srgbClr val="23D160"/>
              </a:buClr>
              <a:buSzPct val="85000"/>
              <a:buAutoNum type="alphaLcParenR"/>
            </a:pPr>
            <a:r>
              <a:rPr lang="en-US" sz="2200" dirty="0"/>
              <a:t>8,225 + 100 = </a:t>
            </a:r>
          </a:p>
          <a:p>
            <a:pPr marL="457200" indent="-457200">
              <a:buClr>
                <a:srgbClr val="23D160"/>
              </a:buClr>
              <a:buSzPct val="85000"/>
              <a:buAutoNum type="alphaLcParenR"/>
            </a:pPr>
            <a:r>
              <a:rPr lang="en-US" sz="2200" dirty="0"/>
              <a:t>8,225 – 300 = </a:t>
            </a:r>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7" name="Rounded Rectangle 36">
            <a:extLst>
              <a:ext uri="{FF2B5EF4-FFF2-40B4-BE49-F238E27FC236}">
                <a16:creationId xmlns:a16="http://schemas.microsoft.com/office/drawing/2014/main" id="{A65CD3E6-14A4-4F55-AD56-C413DB7766A4}"/>
              </a:ext>
            </a:extLst>
          </p:cNvPr>
          <p:cNvSpPr/>
          <p:nvPr/>
        </p:nvSpPr>
        <p:spPr>
          <a:xfrm>
            <a:off x="3305850" y="3808768"/>
            <a:ext cx="11150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8,125</a:t>
            </a:r>
          </a:p>
        </p:txBody>
      </p:sp>
      <p:sp>
        <p:nvSpPr>
          <p:cNvPr id="9" name="Rounded Rectangle 36">
            <a:extLst>
              <a:ext uri="{FF2B5EF4-FFF2-40B4-BE49-F238E27FC236}">
                <a16:creationId xmlns:a16="http://schemas.microsoft.com/office/drawing/2014/main" id="{2A1D1959-A02E-41C8-8B96-A572BE7935A7}"/>
              </a:ext>
            </a:extLst>
          </p:cNvPr>
          <p:cNvSpPr/>
          <p:nvPr/>
        </p:nvSpPr>
        <p:spPr>
          <a:xfrm>
            <a:off x="3305849" y="4240882"/>
            <a:ext cx="11150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8,525</a:t>
            </a:r>
          </a:p>
        </p:txBody>
      </p:sp>
      <p:sp>
        <p:nvSpPr>
          <p:cNvPr id="10" name="Rounded Rectangle 36">
            <a:extLst>
              <a:ext uri="{FF2B5EF4-FFF2-40B4-BE49-F238E27FC236}">
                <a16:creationId xmlns:a16="http://schemas.microsoft.com/office/drawing/2014/main" id="{84C4AADA-507A-48B9-B68E-DE97D79A0C98}"/>
              </a:ext>
            </a:extLst>
          </p:cNvPr>
          <p:cNvSpPr/>
          <p:nvPr/>
        </p:nvSpPr>
        <p:spPr>
          <a:xfrm>
            <a:off x="3305848" y="4686324"/>
            <a:ext cx="11150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8,325</a:t>
            </a:r>
          </a:p>
        </p:txBody>
      </p:sp>
      <p:sp>
        <p:nvSpPr>
          <p:cNvPr id="11" name="Rounded Rectangle 36">
            <a:extLst>
              <a:ext uri="{FF2B5EF4-FFF2-40B4-BE49-F238E27FC236}">
                <a16:creationId xmlns:a16="http://schemas.microsoft.com/office/drawing/2014/main" id="{E1B14617-3B02-4DAF-A5E8-E332AA79A66A}"/>
              </a:ext>
            </a:extLst>
          </p:cNvPr>
          <p:cNvSpPr/>
          <p:nvPr/>
        </p:nvSpPr>
        <p:spPr>
          <a:xfrm>
            <a:off x="3305853" y="5109270"/>
            <a:ext cx="11150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7,925</a:t>
            </a:r>
          </a:p>
        </p:txBody>
      </p:sp>
      <p:pic>
        <p:nvPicPr>
          <p:cNvPr id="8" name="Picture 7">
            <a:extLst>
              <a:ext uri="{FF2B5EF4-FFF2-40B4-BE49-F238E27FC236}">
                <a16:creationId xmlns:a16="http://schemas.microsoft.com/office/drawing/2014/main" id="{6CA66591-A662-4236-A098-B17B731E8CAB}"/>
              </a:ext>
            </a:extLst>
          </p:cNvPr>
          <p:cNvPicPr>
            <a:picLocks noChangeAspect="1"/>
          </p:cNvPicPr>
          <p:nvPr/>
        </p:nvPicPr>
        <p:blipFill>
          <a:blip r:embed="rId3"/>
          <a:stretch>
            <a:fillRect/>
          </a:stretch>
        </p:blipFill>
        <p:spPr>
          <a:xfrm>
            <a:off x="6299200" y="1754009"/>
            <a:ext cx="5680996" cy="1343257"/>
          </a:xfrm>
          <a:prstGeom prst="rect">
            <a:avLst/>
          </a:prstGeom>
        </p:spPr>
      </p:pic>
    </p:spTree>
    <p:extLst>
      <p:ext uri="{BB962C8B-B14F-4D97-AF65-F5344CB8AC3E}">
        <p14:creationId xmlns:p14="http://schemas.microsoft.com/office/powerpoint/2010/main" val="15577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701338"/>
            <a:ext cx="10515600" cy="5004262"/>
          </a:xfrm>
        </p:spPr>
        <p:txBody>
          <a:bodyPr>
            <a:normAutofit/>
          </a:bodyPr>
          <a:lstStyle/>
          <a:p>
            <a:pPr marL="0" indent="0">
              <a:buNone/>
            </a:pPr>
            <a:r>
              <a:rPr lang="en-GB" dirty="0"/>
              <a:t>Talking Time:</a:t>
            </a:r>
          </a:p>
          <a:p>
            <a:pPr marL="0" indent="0">
              <a:buClr>
                <a:srgbClr val="23D160"/>
              </a:buClr>
              <a:buSzPct val="85000"/>
              <a:buNone/>
            </a:pPr>
            <a:r>
              <a:rPr lang="en-GB" sz="2200" dirty="0"/>
              <a:t>Use the place value chart to help you solve </a:t>
            </a:r>
          </a:p>
          <a:p>
            <a:pPr marL="0" indent="0">
              <a:buClr>
                <a:srgbClr val="23D160"/>
              </a:buClr>
              <a:buSzPct val="85000"/>
              <a:buNone/>
            </a:pPr>
            <a:r>
              <a:rPr lang="en-GB" sz="2200" dirty="0"/>
              <a:t>the calculations.</a:t>
            </a:r>
            <a:endParaRPr lang="en-US" sz="2200" dirty="0"/>
          </a:p>
          <a:p>
            <a:pPr marL="457200" indent="-457200">
              <a:buClr>
                <a:srgbClr val="23D160"/>
              </a:buClr>
              <a:buSzPct val="85000"/>
              <a:buAutoNum type="alphaLcParenR"/>
            </a:pPr>
            <a:r>
              <a:rPr lang="en-US" sz="2200" dirty="0"/>
              <a:t>24,531 – 1,000 = </a:t>
            </a:r>
          </a:p>
          <a:p>
            <a:pPr marL="457200" indent="-457200">
              <a:buClr>
                <a:srgbClr val="23D160"/>
              </a:buClr>
              <a:buSzPct val="85000"/>
              <a:buAutoNum type="alphaLcParenR"/>
            </a:pPr>
            <a:r>
              <a:rPr lang="en-US" sz="2200" dirty="0"/>
              <a:t>24,531 + 4,300 = </a:t>
            </a:r>
          </a:p>
          <a:p>
            <a:pPr marL="457200" indent="-457200">
              <a:buClr>
                <a:srgbClr val="23D160"/>
              </a:buClr>
              <a:buSzPct val="85000"/>
              <a:buAutoNum type="alphaLcParenR"/>
            </a:pPr>
            <a:r>
              <a:rPr lang="en-US" sz="2200" dirty="0"/>
              <a:t>24,531 + 10,200 = </a:t>
            </a:r>
          </a:p>
          <a:p>
            <a:pPr marL="457200" indent="-457200">
              <a:buClr>
                <a:srgbClr val="23D160"/>
              </a:buClr>
              <a:buSzPct val="85000"/>
              <a:buAutoNum type="alphaLcParenR"/>
            </a:pPr>
            <a:r>
              <a:rPr lang="en-US" sz="2200" dirty="0"/>
              <a:t>24,531 – 400 = </a:t>
            </a:r>
          </a:p>
          <a:p>
            <a:pPr marL="457200" indent="-457200">
              <a:buClr>
                <a:srgbClr val="23D160"/>
              </a:buClr>
              <a:buSzPct val="85000"/>
              <a:buAutoNum type="alphaLcParenR"/>
            </a:pPr>
            <a:r>
              <a:rPr lang="en-US" sz="2200" dirty="0"/>
              <a:t>24,531 – 120 = </a:t>
            </a:r>
          </a:p>
          <a:p>
            <a:pPr marL="457200" indent="-457200">
              <a:buClr>
                <a:srgbClr val="23D160"/>
              </a:buClr>
              <a:buSzPct val="85000"/>
              <a:buAutoNum type="alphaLcParenR"/>
            </a:pPr>
            <a:r>
              <a:rPr lang="en-US" sz="2200" dirty="0"/>
              <a:t>24,531 + 1,000 = </a:t>
            </a:r>
          </a:p>
          <a:p>
            <a:pPr marL="0" indent="0">
              <a:buClr>
                <a:srgbClr val="23D160"/>
              </a:buClr>
              <a:buSzPct val="85000"/>
              <a:buNone/>
            </a:pPr>
            <a:r>
              <a:rPr lang="en-US" sz="2200" dirty="0"/>
              <a:t>How did the place value chart help? </a:t>
            </a:r>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pic>
        <p:nvPicPr>
          <p:cNvPr id="4" name="Picture 3">
            <a:extLst>
              <a:ext uri="{FF2B5EF4-FFF2-40B4-BE49-F238E27FC236}">
                <a16:creationId xmlns:a16="http://schemas.microsoft.com/office/drawing/2014/main" id="{FF6B9C92-4C51-4C04-9BB8-530306A792AA}"/>
              </a:ext>
            </a:extLst>
          </p:cNvPr>
          <p:cNvPicPr>
            <a:picLocks noChangeAspect="1"/>
          </p:cNvPicPr>
          <p:nvPr/>
        </p:nvPicPr>
        <p:blipFill>
          <a:blip r:embed="rId3"/>
          <a:stretch>
            <a:fillRect/>
          </a:stretch>
        </p:blipFill>
        <p:spPr>
          <a:xfrm>
            <a:off x="6896283" y="1920842"/>
            <a:ext cx="4893262" cy="1510985"/>
          </a:xfrm>
          <a:prstGeom prst="rect">
            <a:avLst/>
          </a:prstGeom>
        </p:spPr>
      </p:pic>
    </p:spTree>
    <p:extLst>
      <p:ext uri="{BB962C8B-B14F-4D97-AF65-F5344CB8AC3E}">
        <p14:creationId xmlns:p14="http://schemas.microsoft.com/office/powerpoint/2010/main" val="3278016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701338"/>
            <a:ext cx="10515600" cy="5004262"/>
          </a:xfrm>
        </p:spPr>
        <p:txBody>
          <a:bodyPr>
            <a:normAutofit/>
          </a:bodyPr>
          <a:lstStyle/>
          <a:p>
            <a:pPr marL="0" indent="0">
              <a:buNone/>
            </a:pPr>
            <a:r>
              <a:rPr lang="en-GB" dirty="0"/>
              <a:t>Talking Time:</a:t>
            </a:r>
          </a:p>
          <a:p>
            <a:pPr marL="0" indent="0">
              <a:buClr>
                <a:srgbClr val="23D160"/>
              </a:buClr>
              <a:buSzPct val="85000"/>
              <a:buNone/>
            </a:pPr>
            <a:r>
              <a:rPr lang="en-GB" sz="2200" dirty="0"/>
              <a:t>Use the place value chart to help you solve </a:t>
            </a:r>
          </a:p>
          <a:p>
            <a:pPr marL="0" indent="0">
              <a:buClr>
                <a:srgbClr val="23D160"/>
              </a:buClr>
              <a:buSzPct val="85000"/>
              <a:buNone/>
            </a:pPr>
            <a:r>
              <a:rPr lang="en-GB" sz="2200" dirty="0"/>
              <a:t>the calculations.</a:t>
            </a:r>
            <a:endParaRPr lang="en-US" sz="2200" dirty="0"/>
          </a:p>
          <a:p>
            <a:pPr marL="457200" indent="-457200">
              <a:buClr>
                <a:srgbClr val="23D160"/>
              </a:buClr>
              <a:buSzPct val="85000"/>
              <a:buAutoNum type="alphaLcParenR"/>
            </a:pPr>
            <a:r>
              <a:rPr lang="en-US" sz="2200" dirty="0"/>
              <a:t>24,531 – 1,000 = </a:t>
            </a:r>
          </a:p>
          <a:p>
            <a:pPr marL="457200" indent="-457200">
              <a:buClr>
                <a:srgbClr val="23D160"/>
              </a:buClr>
              <a:buSzPct val="85000"/>
              <a:buAutoNum type="alphaLcParenR"/>
            </a:pPr>
            <a:r>
              <a:rPr lang="en-US" sz="2200" dirty="0"/>
              <a:t>24,531 + 4,300 = </a:t>
            </a:r>
          </a:p>
          <a:p>
            <a:pPr marL="457200" indent="-457200">
              <a:buClr>
                <a:srgbClr val="23D160"/>
              </a:buClr>
              <a:buSzPct val="85000"/>
              <a:buAutoNum type="alphaLcParenR"/>
            </a:pPr>
            <a:r>
              <a:rPr lang="en-US" sz="2200" dirty="0"/>
              <a:t>24,531 + 10,200 = </a:t>
            </a:r>
          </a:p>
          <a:p>
            <a:pPr marL="457200" indent="-457200">
              <a:buClr>
                <a:srgbClr val="23D160"/>
              </a:buClr>
              <a:buSzPct val="85000"/>
              <a:buAutoNum type="alphaLcParenR"/>
            </a:pPr>
            <a:r>
              <a:rPr lang="en-US" sz="2200" dirty="0"/>
              <a:t>24,531 – 400 = </a:t>
            </a:r>
          </a:p>
          <a:p>
            <a:pPr marL="457200" indent="-457200">
              <a:buClr>
                <a:srgbClr val="23D160"/>
              </a:buClr>
              <a:buSzPct val="85000"/>
              <a:buAutoNum type="alphaLcParenR"/>
            </a:pPr>
            <a:r>
              <a:rPr lang="en-US" sz="2200" dirty="0"/>
              <a:t>24,531 – 120 = </a:t>
            </a:r>
          </a:p>
          <a:p>
            <a:pPr marL="457200" indent="-457200">
              <a:buClr>
                <a:srgbClr val="23D160"/>
              </a:buClr>
              <a:buSzPct val="85000"/>
              <a:buAutoNum type="alphaLcParenR"/>
            </a:pPr>
            <a:r>
              <a:rPr lang="en-US" sz="2200" dirty="0"/>
              <a:t>24,531 + 1,000 = </a:t>
            </a:r>
          </a:p>
          <a:p>
            <a:pPr marL="0" indent="0">
              <a:buClr>
                <a:srgbClr val="23D160"/>
              </a:buClr>
              <a:buSzPct val="85000"/>
              <a:buNone/>
            </a:pPr>
            <a:r>
              <a:rPr lang="en-US" sz="2200" dirty="0"/>
              <a:t>How did the place value chart help? </a:t>
            </a:r>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pic>
        <p:nvPicPr>
          <p:cNvPr id="4" name="Picture 3">
            <a:extLst>
              <a:ext uri="{FF2B5EF4-FFF2-40B4-BE49-F238E27FC236}">
                <a16:creationId xmlns:a16="http://schemas.microsoft.com/office/drawing/2014/main" id="{FF6B9C92-4C51-4C04-9BB8-530306A792AA}"/>
              </a:ext>
            </a:extLst>
          </p:cNvPr>
          <p:cNvPicPr>
            <a:picLocks noChangeAspect="1"/>
          </p:cNvPicPr>
          <p:nvPr/>
        </p:nvPicPr>
        <p:blipFill>
          <a:blip r:embed="rId3"/>
          <a:stretch>
            <a:fillRect/>
          </a:stretch>
        </p:blipFill>
        <p:spPr>
          <a:xfrm>
            <a:off x="6896283" y="1920842"/>
            <a:ext cx="4893262" cy="1510985"/>
          </a:xfrm>
          <a:prstGeom prst="rect">
            <a:avLst/>
          </a:prstGeom>
        </p:spPr>
      </p:pic>
      <p:sp>
        <p:nvSpPr>
          <p:cNvPr id="7" name="Rounded Rectangle 36">
            <a:extLst>
              <a:ext uri="{FF2B5EF4-FFF2-40B4-BE49-F238E27FC236}">
                <a16:creationId xmlns:a16="http://schemas.microsoft.com/office/drawing/2014/main" id="{A65CD3E6-14A4-4F55-AD56-C413DB7766A4}"/>
              </a:ext>
            </a:extLst>
          </p:cNvPr>
          <p:cNvSpPr/>
          <p:nvPr/>
        </p:nvSpPr>
        <p:spPr>
          <a:xfrm>
            <a:off x="3589047" y="3068706"/>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3760"/>
                </a:solidFill>
                <a:latin typeface="OpenDyslexicAlta" pitchFamily="2" charset="77"/>
              </a:rPr>
              <a:t>23,531</a:t>
            </a:r>
          </a:p>
        </p:txBody>
      </p:sp>
      <p:sp>
        <p:nvSpPr>
          <p:cNvPr id="9" name="Rounded Rectangle 36">
            <a:extLst>
              <a:ext uri="{FF2B5EF4-FFF2-40B4-BE49-F238E27FC236}">
                <a16:creationId xmlns:a16="http://schemas.microsoft.com/office/drawing/2014/main" id="{2A1D1959-A02E-41C8-8B96-A572BE7935A7}"/>
              </a:ext>
            </a:extLst>
          </p:cNvPr>
          <p:cNvSpPr/>
          <p:nvPr/>
        </p:nvSpPr>
        <p:spPr>
          <a:xfrm>
            <a:off x="3589047" y="3512172"/>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3760"/>
                </a:solidFill>
                <a:latin typeface="OpenDyslexicAlta" pitchFamily="2" charset="77"/>
              </a:rPr>
              <a:t>28,831</a:t>
            </a:r>
          </a:p>
        </p:txBody>
      </p:sp>
      <p:sp>
        <p:nvSpPr>
          <p:cNvPr id="10" name="Rounded Rectangle 36">
            <a:extLst>
              <a:ext uri="{FF2B5EF4-FFF2-40B4-BE49-F238E27FC236}">
                <a16:creationId xmlns:a16="http://schemas.microsoft.com/office/drawing/2014/main" id="{84C4AADA-507A-48B9-B68E-DE97D79A0C98}"/>
              </a:ext>
            </a:extLst>
          </p:cNvPr>
          <p:cNvSpPr/>
          <p:nvPr/>
        </p:nvSpPr>
        <p:spPr>
          <a:xfrm>
            <a:off x="3777081" y="3937677"/>
            <a:ext cx="118615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3760"/>
                </a:solidFill>
                <a:latin typeface="OpenDyslexicAlta" pitchFamily="2" charset="77"/>
              </a:rPr>
              <a:t>34,731</a:t>
            </a:r>
          </a:p>
        </p:txBody>
      </p:sp>
      <p:sp>
        <p:nvSpPr>
          <p:cNvPr id="11" name="Rounded Rectangle 36">
            <a:extLst>
              <a:ext uri="{FF2B5EF4-FFF2-40B4-BE49-F238E27FC236}">
                <a16:creationId xmlns:a16="http://schemas.microsoft.com/office/drawing/2014/main" id="{E1B14617-3B02-4DAF-A5E8-E332AA79A66A}"/>
              </a:ext>
            </a:extLst>
          </p:cNvPr>
          <p:cNvSpPr/>
          <p:nvPr/>
        </p:nvSpPr>
        <p:spPr>
          <a:xfrm>
            <a:off x="3347787" y="4380236"/>
            <a:ext cx="118615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3760"/>
                </a:solidFill>
                <a:latin typeface="OpenDyslexicAlta" pitchFamily="2" charset="77"/>
              </a:rPr>
              <a:t>24,131</a:t>
            </a:r>
          </a:p>
        </p:txBody>
      </p:sp>
      <p:sp>
        <p:nvSpPr>
          <p:cNvPr id="12" name="Rounded Rectangle 36">
            <a:extLst>
              <a:ext uri="{FF2B5EF4-FFF2-40B4-BE49-F238E27FC236}">
                <a16:creationId xmlns:a16="http://schemas.microsoft.com/office/drawing/2014/main" id="{9306E20F-4D30-4F18-B1CE-9CC45762FCCD}"/>
              </a:ext>
            </a:extLst>
          </p:cNvPr>
          <p:cNvSpPr/>
          <p:nvPr/>
        </p:nvSpPr>
        <p:spPr>
          <a:xfrm>
            <a:off x="3347787" y="4800675"/>
            <a:ext cx="118615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3760"/>
                </a:solidFill>
                <a:latin typeface="OpenDyslexicAlta" pitchFamily="2" charset="77"/>
              </a:rPr>
              <a:t>24,411</a:t>
            </a:r>
          </a:p>
        </p:txBody>
      </p:sp>
      <p:sp>
        <p:nvSpPr>
          <p:cNvPr id="13" name="Rounded Rectangle 36">
            <a:extLst>
              <a:ext uri="{FF2B5EF4-FFF2-40B4-BE49-F238E27FC236}">
                <a16:creationId xmlns:a16="http://schemas.microsoft.com/office/drawing/2014/main" id="{1E6C7FD2-D2FC-4FF0-84E0-2C2B9EC14992}"/>
              </a:ext>
            </a:extLst>
          </p:cNvPr>
          <p:cNvSpPr/>
          <p:nvPr/>
        </p:nvSpPr>
        <p:spPr>
          <a:xfrm>
            <a:off x="3589047" y="5221114"/>
            <a:ext cx="118615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3760"/>
                </a:solidFill>
                <a:latin typeface="OpenDyslexicAlta" pitchFamily="2" charset="77"/>
              </a:rPr>
              <a:t>25,531</a:t>
            </a:r>
          </a:p>
        </p:txBody>
      </p:sp>
    </p:spTree>
    <p:extLst>
      <p:ext uri="{BB962C8B-B14F-4D97-AF65-F5344CB8AC3E}">
        <p14:creationId xmlns:p14="http://schemas.microsoft.com/office/powerpoint/2010/main" val="391534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701338"/>
            <a:ext cx="10515600" cy="5004262"/>
          </a:xfrm>
        </p:spPr>
        <p:txBody>
          <a:bodyPr>
            <a:normAutofit lnSpcReduction="10000"/>
          </a:bodyPr>
          <a:lstStyle/>
          <a:p>
            <a:pPr marL="0" indent="0">
              <a:buNone/>
            </a:pPr>
            <a:r>
              <a:rPr lang="en-GB" dirty="0"/>
              <a:t>Talking Time:</a:t>
            </a:r>
          </a:p>
          <a:p>
            <a:pPr marL="0" indent="0">
              <a:buClr>
                <a:srgbClr val="23D160"/>
              </a:buClr>
              <a:buSzPct val="85000"/>
              <a:buNone/>
            </a:pPr>
            <a:r>
              <a:rPr lang="en-GB" sz="2200" dirty="0"/>
              <a:t>Use the place value chart to help you solve </a:t>
            </a:r>
          </a:p>
          <a:p>
            <a:pPr marL="0" indent="0">
              <a:buClr>
                <a:srgbClr val="23D160"/>
              </a:buClr>
              <a:buSzPct val="85000"/>
              <a:buNone/>
            </a:pPr>
            <a:r>
              <a:rPr lang="en-GB" sz="2200" dirty="0"/>
              <a:t>the calculations.</a:t>
            </a:r>
            <a:endParaRPr lang="en-US" sz="2200" dirty="0"/>
          </a:p>
          <a:p>
            <a:pPr marL="457200" indent="-457200">
              <a:buClr>
                <a:srgbClr val="23D160"/>
              </a:buClr>
              <a:buSzPct val="85000"/>
              <a:buAutoNum type="alphaLcParenR"/>
            </a:pPr>
            <a:r>
              <a:rPr lang="en-US" sz="2200" dirty="0"/>
              <a:t>24,531 – 1,000 = </a:t>
            </a:r>
          </a:p>
          <a:p>
            <a:pPr marL="457200" indent="-457200">
              <a:buClr>
                <a:srgbClr val="23D160"/>
              </a:buClr>
              <a:buSzPct val="85000"/>
              <a:buAutoNum type="alphaLcParenR"/>
            </a:pPr>
            <a:r>
              <a:rPr lang="en-US" sz="2200" dirty="0"/>
              <a:t>24,531 + 4,300 = </a:t>
            </a:r>
          </a:p>
          <a:p>
            <a:pPr marL="457200" indent="-457200">
              <a:buClr>
                <a:srgbClr val="23D160"/>
              </a:buClr>
              <a:buSzPct val="85000"/>
              <a:buAutoNum type="alphaLcParenR"/>
            </a:pPr>
            <a:r>
              <a:rPr lang="en-US" sz="2200" dirty="0"/>
              <a:t>24,531 + 10,200 = </a:t>
            </a:r>
          </a:p>
          <a:p>
            <a:pPr marL="457200" indent="-457200">
              <a:buClr>
                <a:srgbClr val="23D160"/>
              </a:buClr>
              <a:buSzPct val="85000"/>
              <a:buAutoNum type="alphaLcParenR"/>
            </a:pPr>
            <a:r>
              <a:rPr lang="en-US" sz="2200" dirty="0"/>
              <a:t>24,531 – 400 = </a:t>
            </a:r>
          </a:p>
          <a:p>
            <a:pPr marL="457200" indent="-457200">
              <a:buClr>
                <a:srgbClr val="23D160"/>
              </a:buClr>
              <a:buSzPct val="85000"/>
              <a:buAutoNum type="alphaLcParenR"/>
            </a:pPr>
            <a:r>
              <a:rPr lang="en-US" sz="2200" dirty="0"/>
              <a:t>24,531 – 120 = </a:t>
            </a:r>
          </a:p>
          <a:p>
            <a:pPr marL="457200" indent="-457200">
              <a:buClr>
                <a:srgbClr val="23D160"/>
              </a:buClr>
              <a:buSzPct val="85000"/>
              <a:buAutoNum type="alphaLcParenR"/>
            </a:pPr>
            <a:r>
              <a:rPr lang="en-US" sz="2200" dirty="0"/>
              <a:t>24,531 + 1,000 = </a:t>
            </a:r>
          </a:p>
          <a:p>
            <a:pPr marL="0" indent="0">
              <a:buClr>
                <a:srgbClr val="23D160"/>
              </a:buClr>
              <a:buSzPct val="85000"/>
              <a:buNone/>
            </a:pPr>
            <a:r>
              <a:rPr lang="en-US" sz="2200" dirty="0"/>
              <a:t>How did the place value chart help? </a:t>
            </a:r>
            <a:r>
              <a:rPr lang="en-US" sz="2200" dirty="0">
                <a:solidFill>
                  <a:srgbClr val="FF3760"/>
                </a:solidFill>
              </a:rPr>
              <a:t>It allows you to </a:t>
            </a:r>
            <a:r>
              <a:rPr lang="en-US" sz="2200" b="1" dirty="0">
                <a:solidFill>
                  <a:srgbClr val="FF3760"/>
                </a:solidFill>
              </a:rPr>
              <a:t>partition</a:t>
            </a:r>
            <a:r>
              <a:rPr lang="en-US" sz="2200" dirty="0">
                <a:solidFill>
                  <a:srgbClr val="FF3760"/>
                </a:solidFill>
              </a:rPr>
              <a:t> the number and look at only the columns that need to be increased or decreased E.g. 24,531 – 1,000 requires you to look at the thousands column 2</a:t>
            </a:r>
            <a:r>
              <a:rPr lang="en-US" sz="2200" b="1" u="sng" dirty="0">
                <a:solidFill>
                  <a:srgbClr val="FF3860"/>
                </a:solidFill>
              </a:rPr>
              <a:t>4</a:t>
            </a:r>
            <a:r>
              <a:rPr lang="en-US" sz="2200" dirty="0">
                <a:solidFill>
                  <a:srgbClr val="FF3760"/>
                </a:solidFill>
              </a:rPr>
              <a:t>,531. 4,000 – 1,000 = 3,000 therefore the answer is 23,531.</a:t>
            </a:r>
            <a:endParaRPr lang="en-US"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pic>
        <p:nvPicPr>
          <p:cNvPr id="4" name="Picture 3">
            <a:extLst>
              <a:ext uri="{FF2B5EF4-FFF2-40B4-BE49-F238E27FC236}">
                <a16:creationId xmlns:a16="http://schemas.microsoft.com/office/drawing/2014/main" id="{FF6B9C92-4C51-4C04-9BB8-530306A792AA}"/>
              </a:ext>
            </a:extLst>
          </p:cNvPr>
          <p:cNvPicPr>
            <a:picLocks noChangeAspect="1"/>
          </p:cNvPicPr>
          <p:nvPr/>
        </p:nvPicPr>
        <p:blipFill>
          <a:blip r:embed="rId3"/>
          <a:stretch>
            <a:fillRect/>
          </a:stretch>
        </p:blipFill>
        <p:spPr>
          <a:xfrm>
            <a:off x="6896283" y="1920842"/>
            <a:ext cx="4893262" cy="1510985"/>
          </a:xfrm>
          <a:prstGeom prst="rect">
            <a:avLst/>
          </a:prstGeom>
        </p:spPr>
      </p:pic>
      <p:sp>
        <p:nvSpPr>
          <p:cNvPr id="7" name="Rounded Rectangle 36">
            <a:extLst>
              <a:ext uri="{FF2B5EF4-FFF2-40B4-BE49-F238E27FC236}">
                <a16:creationId xmlns:a16="http://schemas.microsoft.com/office/drawing/2014/main" id="{A65CD3E6-14A4-4F55-AD56-C413DB7766A4}"/>
              </a:ext>
            </a:extLst>
          </p:cNvPr>
          <p:cNvSpPr/>
          <p:nvPr/>
        </p:nvSpPr>
        <p:spPr>
          <a:xfrm>
            <a:off x="3601785" y="2943730"/>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3760"/>
                </a:solidFill>
                <a:latin typeface="OpenDyslexicAlta" pitchFamily="2" charset="77"/>
              </a:rPr>
              <a:t>23,531</a:t>
            </a:r>
          </a:p>
        </p:txBody>
      </p:sp>
      <p:sp>
        <p:nvSpPr>
          <p:cNvPr id="9" name="Rounded Rectangle 36">
            <a:extLst>
              <a:ext uri="{FF2B5EF4-FFF2-40B4-BE49-F238E27FC236}">
                <a16:creationId xmlns:a16="http://schemas.microsoft.com/office/drawing/2014/main" id="{2A1D1959-A02E-41C8-8B96-A572BE7935A7}"/>
              </a:ext>
            </a:extLst>
          </p:cNvPr>
          <p:cNvSpPr/>
          <p:nvPr/>
        </p:nvSpPr>
        <p:spPr>
          <a:xfrm>
            <a:off x="3548408" y="3345829"/>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3760"/>
                </a:solidFill>
                <a:latin typeface="OpenDyslexicAlta" pitchFamily="2" charset="77"/>
              </a:rPr>
              <a:t>28,831</a:t>
            </a:r>
          </a:p>
        </p:txBody>
      </p:sp>
      <p:sp>
        <p:nvSpPr>
          <p:cNvPr id="10" name="Rounded Rectangle 36">
            <a:extLst>
              <a:ext uri="{FF2B5EF4-FFF2-40B4-BE49-F238E27FC236}">
                <a16:creationId xmlns:a16="http://schemas.microsoft.com/office/drawing/2014/main" id="{84C4AADA-507A-48B9-B68E-DE97D79A0C98}"/>
              </a:ext>
            </a:extLst>
          </p:cNvPr>
          <p:cNvSpPr/>
          <p:nvPr/>
        </p:nvSpPr>
        <p:spPr>
          <a:xfrm>
            <a:off x="3736443" y="3736628"/>
            <a:ext cx="118615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3760"/>
                </a:solidFill>
                <a:latin typeface="OpenDyslexicAlta" pitchFamily="2" charset="77"/>
              </a:rPr>
              <a:t>34,731</a:t>
            </a:r>
          </a:p>
        </p:txBody>
      </p:sp>
      <p:sp>
        <p:nvSpPr>
          <p:cNvPr id="11" name="Rounded Rectangle 36">
            <a:extLst>
              <a:ext uri="{FF2B5EF4-FFF2-40B4-BE49-F238E27FC236}">
                <a16:creationId xmlns:a16="http://schemas.microsoft.com/office/drawing/2014/main" id="{E1B14617-3B02-4DAF-A5E8-E332AA79A66A}"/>
              </a:ext>
            </a:extLst>
          </p:cNvPr>
          <p:cNvSpPr/>
          <p:nvPr/>
        </p:nvSpPr>
        <p:spPr>
          <a:xfrm>
            <a:off x="3456969" y="4175406"/>
            <a:ext cx="118615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3760"/>
                </a:solidFill>
                <a:latin typeface="OpenDyslexicAlta" pitchFamily="2" charset="77"/>
              </a:rPr>
              <a:t>24,131</a:t>
            </a:r>
          </a:p>
        </p:txBody>
      </p:sp>
      <p:sp>
        <p:nvSpPr>
          <p:cNvPr id="12" name="Rounded Rectangle 36">
            <a:extLst>
              <a:ext uri="{FF2B5EF4-FFF2-40B4-BE49-F238E27FC236}">
                <a16:creationId xmlns:a16="http://schemas.microsoft.com/office/drawing/2014/main" id="{9306E20F-4D30-4F18-B1CE-9CC45762FCCD}"/>
              </a:ext>
            </a:extLst>
          </p:cNvPr>
          <p:cNvSpPr/>
          <p:nvPr/>
        </p:nvSpPr>
        <p:spPr>
          <a:xfrm>
            <a:off x="3456969" y="4577505"/>
            <a:ext cx="118615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3760"/>
                </a:solidFill>
                <a:latin typeface="OpenDyslexicAlta" pitchFamily="2" charset="77"/>
              </a:rPr>
              <a:t>24,411</a:t>
            </a:r>
          </a:p>
        </p:txBody>
      </p:sp>
      <p:sp>
        <p:nvSpPr>
          <p:cNvPr id="13" name="Rounded Rectangle 36">
            <a:extLst>
              <a:ext uri="{FF2B5EF4-FFF2-40B4-BE49-F238E27FC236}">
                <a16:creationId xmlns:a16="http://schemas.microsoft.com/office/drawing/2014/main" id="{1E6C7FD2-D2FC-4FF0-84E0-2C2B9EC14992}"/>
              </a:ext>
            </a:extLst>
          </p:cNvPr>
          <p:cNvSpPr/>
          <p:nvPr/>
        </p:nvSpPr>
        <p:spPr>
          <a:xfrm>
            <a:off x="3629688" y="4938660"/>
            <a:ext cx="118615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3760"/>
                </a:solidFill>
                <a:latin typeface="OpenDyslexicAlta" pitchFamily="2" charset="77"/>
              </a:rPr>
              <a:t>25,531</a:t>
            </a:r>
          </a:p>
        </p:txBody>
      </p:sp>
    </p:spTree>
    <p:extLst>
      <p:ext uri="{BB962C8B-B14F-4D97-AF65-F5344CB8AC3E}">
        <p14:creationId xmlns:p14="http://schemas.microsoft.com/office/powerpoint/2010/main" val="2850305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726276"/>
            <a:ext cx="10515600" cy="4351338"/>
          </a:xfrm>
        </p:spPr>
        <p:txBody>
          <a:bodyPr/>
          <a:lstStyle/>
          <a:p>
            <a:pPr marL="0" indent="0">
              <a:buNone/>
            </a:pPr>
            <a:r>
              <a:rPr lang="en-GB" dirty="0"/>
              <a:t>Talking Time:</a:t>
            </a:r>
          </a:p>
          <a:p>
            <a:pPr marL="0" indent="0">
              <a:buClr>
                <a:srgbClr val="23D160"/>
              </a:buClr>
              <a:buSzPct val="85000"/>
              <a:buNone/>
            </a:pPr>
            <a:r>
              <a:rPr lang="en-GB" sz="2200" dirty="0"/>
              <a:t>Use the place value chart to help you solve </a:t>
            </a:r>
          </a:p>
          <a:p>
            <a:pPr marL="0" indent="0">
              <a:buClr>
                <a:srgbClr val="23D160"/>
              </a:buClr>
              <a:buSzPct val="85000"/>
              <a:buNone/>
            </a:pPr>
            <a:r>
              <a:rPr lang="en-GB" sz="2200" dirty="0"/>
              <a:t>the calculations.</a:t>
            </a:r>
            <a:endParaRPr lang="en-US" sz="2200" dirty="0"/>
          </a:p>
          <a:p>
            <a:pPr marL="457200" indent="-457200">
              <a:buClr>
                <a:srgbClr val="23D160"/>
              </a:buClr>
              <a:buSzPct val="85000"/>
              <a:buAutoNum type="alphaLcParenR"/>
            </a:pPr>
            <a:r>
              <a:rPr lang="en-US" sz="2200" dirty="0"/>
              <a:t>31,463 + 10,000 = </a:t>
            </a:r>
          </a:p>
          <a:p>
            <a:pPr marL="457200" indent="-457200">
              <a:buClr>
                <a:srgbClr val="23D160"/>
              </a:buClr>
              <a:buSzPct val="85000"/>
              <a:buAutoNum type="alphaLcParenR"/>
            </a:pPr>
            <a:r>
              <a:rPr lang="en-US" sz="2200" dirty="0"/>
              <a:t>31,463 – 1,000 = </a:t>
            </a:r>
          </a:p>
          <a:p>
            <a:pPr marL="457200" indent="-457200">
              <a:buClr>
                <a:srgbClr val="23D160"/>
              </a:buClr>
              <a:buSzPct val="85000"/>
              <a:buAutoNum type="alphaLcParenR"/>
            </a:pPr>
            <a:r>
              <a:rPr lang="en-US" sz="2200" dirty="0"/>
              <a:t>31,463 + 600 = </a:t>
            </a:r>
          </a:p>
          <a:p>
            <a:pPr marL="457200" indent="-457200">
              <a:buClr>
                <a:srgbClr val="23D160"/>
              </a:buClr>
              <a:buSzPct val="85000"/>
              <a:buAutoNum type="alphaLcParenR"/>
            </a:pPr>
            <a:r>
              <a:rPr lang="en-US" sz="2200" dirty="0"/>
              <a:t>31,463 – 400 = </a:t>
            </a:r>
          </a:p>
          <a:p>
            <a:pPr marL="457200" indent="-457200">
              <a:buClr>
                <a:srgbClr val="23D160"/>
              </a:buClr>
              <a:buSzPct val="85000"/>
              <a:buAutoNum type="alphaLcParenR"/>
            </a:pPr>
            <a:r>
              <a:rPr lang="en-US" sz="2200" dirty="0"/>
              <a:t>31,463 + 40 = </a:t>
            </a:r>
          </a:p>
          <a:p>
            <a:pPr marL="457200" indent="-457200">
              <a:buClr>
                <a:srgbClr val="23D160"/>
              </a:buClr>
              <a:buSzPct val="85000"/>
              <a:buAutoNum type="alphaLcParenR"/>
            </a:pPr>
            <a:r>
              <a:rPr lang="en-US" sz="2200" dirty="0"/>
              <a:t>31,463 – 2,000 = </a:t>
            </a:r>
          </a:p>
          <a:p>
            <a:pPr marL="0" indent="0">
              <a:buClr>
                <a:srgbClr val="23D160"/>
              </a:buClr>
              <a:buSzPct val="85000"/>
              <a:buNone/>
            </a:pPr>
            <a:r>
              <a:rPr lang="en-US" sz="2200" dirty="0"/>
              <a:t>How did the place value chart help?</a:t>
            </a:r>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pic>
        <p:nvPicPr>
          <p:cNvPr id="5" name="Picture 4">
            <a:extLst>
              <a:ext uri="{FF2B5EF4-FFF2-40B4-BE49-F238E27FC236}">
                <a16:creationId xmlns:a16="http://schemas.microsoft.com/office/drawing/2014/main" id="{322CA561-680D-4904-8F27-8ECAEA5DC460}"/>
              </a:ext>
            </a:extLst>
          </p:cNvPr>
          <p:cNvPicPr>
            <a:picLocks noChangeAspect="1"/>
          </p:cNvPicPr>
          <p:nvPr/>
        </p:nvPicPr>
        <p:blipFill>
          <a:blip r:embed="rId3"/>
          <a:stretch>
            <a:fillRect/>
          </a:stretch>
        </p:blipFill>
        <p:spPr>
          <a:xfrm>
            <a:off x="6781503" y="1693261"/>
            <a:ext cx="4912657" cy="1566592"/>
          </a:xfrm>
          <a:prstGeom prst="rect">
            <a:avLst/>
          </a:prstGeom>
        </p:spPr>
      </p:pic>
    </p:spTree>
    <p:extLst>
      <p:ext uri="{BB962C8B-B14F-4D97-AF65-F5344CB8AC3E}">
        <p14:creationId xmlns:p14="http://schemas.microsoft.com/office/powerpoint/2010/main" val="2674458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726276"/>
            <a:ext cx="10515600" cy="4351338"/>
          </a:xfrm>
        </p:spPr>
        <p:txBody>
          <a:bodyPr/>
          <a:lstStyle/>
          <a:p>
            <a:pPr marL="0" indent="0">
              <a:buNone/>
            </a:pPr>
            <a:r>
              <a:rPr lang="en-GB" dirty="0"/>
              <a:t>Talking Time:</a:t>
            </a:r>
          </a:p>
          <a:p>
            <a:pPr marL="0" indent="0">
              <a:buClr>
                <a:srgbClr val="23D160"/>
              </a:buClr>
              <a:buSzPct val="85000"/>
              <a:buNone/>
            </a:pPr>
            <a:r>
              <a:rPr lang="en-GB" sz="2200" dirty="0"/>
              <a:t>Use the place value chart to help you solve </a:t>
            </a:r>
          </a:p>
          <a:p>
            <a:pPr marL="0" indent="0">
              <a:buClr>
                <a:srgbClr val="23D160"/>
              </a:buClr>
              <a:buSzPct val="85000"/>
              <a:buNone/>
            </a:pPr>
            <a:r>
              <a:rPr lang="en-GB" sz="2200" dirty="0"/>
              <a:t>the calculations.</a:t>
            </a:r>
            <a:endParaRPr lang="en-US" sz="2200" dirty="0"/>
          </a:p>
          <a:p>
            <a:pPr marL="457200" indent="-457200">
              <a:buClr>
                <a:srgbClr val="23D160"/>
              </a:buClr>
              <a:buSzPct val="85000"/>
              <a:buAutoNum type="alphaLcParenR"/>
            </a:pPr>
            <a:r>
              <a:rPr lang="en-US" sz="2200" dirty="0"/>
              <a:t>31,463 + 10,000 = </a:t>
            </a:r>
          </a:p>
          <a:p>
            <a:pPr marL="457200" indent="-457200">
              <a:buClr>
                <a:srgbClr val="23D160"/>
              </a:buClr>
              <a:buSzPct val="85000"/>
              <a:buAutoNum type="alphaLcParenR"/>
            </a:pPr>
            <a:r>
              <a:rPr lang="en-US" sz="2200" dirty="0"/>
              <a:t>31,463 – 1,000 = </a:t>
            </a:r>
          </a:p>
          <a:p>
            <a:pPr marL="457200" indent="-457200">
              <a:buClr>
                <a:srgbClr val="23D160"/>
              </a:buClr>
              <a:buSzPct val="85000"/>
              <a:buAutoNum type="alphaLcParenR"/>
            </a:pPr>
            <a:r>
              <a:rPr lang="en-US" sz="2200" dirty="0"/>
              <a:t>31,463 + 600 = </a:t>
            </a:r>
          </a:p>
          <a:p>
            <a:pPr marL="457200" indent="-457200">
              <a:buClr>
                <a:srgbClr val="23D160"/>
              </a:buClr>
              <a:buSzPct val="85000"/>
              <a:buAutoNum type="alphaLcParenR"/>
            </a:pPr>
            <a:r>
              <a:rPr lang="en-US" sz="2200" dirty="0"/>
              <a:t>31,463 – 400 = </a:t>
            </a:r>
          </a:p>
          <a:p>
            <a:pPr marL="457200" indent="-457200">
              <a:buClr>
                <a:srgbClr val="23D160"/>
              </a:buClr>
              <a:buSzPct val="85000"/>
              <a:buAutoNum type="alphaLcParenR"/>
            </a:pPr>
            <a:r>
              <a:rPr lang="en-US" sz="2200" dirty="0"/>
              <a:t>31,463 + 40 = </a:t>
            </a:r>
          </a:p>
          <a:p>
            <a:pPr marL="457200" indent="-457200">
              <a:buClr>
                <a:srgbClr val="23D160"/>
              </a:buClr>
              <a:buSzPct val="85000"/>
              <a:buAutoNum type="alphaLcParenR"/>
            </a:pPr>
            <a:r>
              <a:rPr lang="en-US" sz="2200" dirty="0"/>
              <a:t>31,463 – 2,000 = </a:t>
            </a:r>
          </a:p>
          <a:p>
            <a:pPr marL="0" indent="0">
              <a:buClr>
                <a:srgbClr val="23D160"/>
              </a:buClr>
              <a:buSzPct val="85000"/>
              <a:buNone/>
            </a:pPr>
            <a:r>
              <a:rPr lang="en-US" sz="2200" dirty="0"/>
              <a:t>How did the place value chart help?</a:t>
            </a:r>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7" name="Rounded Rectangle 36">
            <a:extLst>
              <a:ext uri="{FF2B5EF4-FFF2-40B4-BE49-F238E27FC236}">
                <a16:creationId xmlns:a16="http://schemas.microsoft.com/office/drawing/2014/main" id="{A65CD3E6-14A4-4F55-AD56-C413DB7766A4}"/>
              </a:ext>
            </a:extLst>
          </p:cNvPr>
          <p:cNvSpPr/>
          <p:nvPr/>
        </p:nvSpPr>
        <p:spPr>
          <a:xfrm>
            <a:off x="3809385" y="3081493"/>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41,463</a:t>
            </a:r>
          </a:p>
        </p:txBody>
      </p:sp>
      <p:sp>
        <p:nvSpPr>
          <p:cNvPr id="9" name="Rounded Rectangle 36">
            <a:extLst>
              <a:ext uri="{FF2B5EF4-FFF2-40B4-BE49-F238E27FC236}">
                <a16:creationId xmlns:a16="http://schemas.microsoft.com/office/drawing/2014/main" id="{2A1D1959-A02E-41C8-8B96-A572BE7935A7}"/>
              </a:ext>
            </a:extLst>
          </p:cNvPr>
          <p:cNvSpPr/>
          <p:nvPr/>
        </p:nvSpPr>
        <p:spPr>
          <a:xfrm>
            <a:off x="3646824" y="3529500"/>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30,463</a:t>
            </a:r>
          </a:p>
        </p:txBody>
      </p:sp>
      <p:sp>
        <p:nvSpPr>
          <p:cNvPr id="10" name="Rounded Rectangle 36">
            <a:extLst>
              <a:ext uri="{FF2B5EF4-FFF2-40B4-BE49-F238E27FC236}">
                <a16:creationId xmlns:a16="http://schemas.microsoft.com/office/drawing/2014/main" id="{84C4AADA-507A-48B9-B68E-DE97D79A0C98}"/>
              </a:ext>
            </a:extLst>
          </p:cNvPr>
          <p:cNvSpPr/>
          <p:nvPr/>
        </p:nvSpPr>
        <p:spPr>
          <a:xfrm>
            <a:off x="3460148" y="3959167"/>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32,063</a:t>
            </a:r>
          </a:p>
        </p:txBody>
      </p:sp>
      <p:sp>
        <p:nvSpPr>
          <p:cNvPr id="11" name="Rounded Rectangle 36">
            <a:extLst>
              <a:ext uri="{FF2B5EF4-FFF2-40B4-BE49-F238E27FC236}">
                <a16:creationId xmlns:a16="http://schemas.microsoft.com/office/drawing/2014/main" id="{E1B14617-3B02-4DAF-A5E8-E332AA79A66A}"/>
              </a:ext>
            </a:extLst>
          </p:cNvPr>
          <p:cNvSpPr/>
          <p:nvPr/>
        </p:nvSpPr>
        <p:spPr>
          <a:xfrm>
            <a:off x="3460148" y="4408587"/>
            <a:ext cx="1243314"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31,063</a:t>
            </a:r>
          </a:p>
        </p:txBody>
      </p:sp>
      <p:sp>
        <p:nvSpPr>
          <p:cNvPr id="12" name="Rounded Rectangle 36">
            <a:extLst>
              <a:ext uri="{FF2B5EF4-FFF2-40B4-BE49-F238E27FC236}">
                <a16:creationId xmlns:a16="http://schemas.microsoft.com/office/drawing/2014/main" id="{9306E20F-4D30-4F18-B1CE-9CC45762FCCD}"/>
              </a:ext>
            </a:extLst>
          </p:cNvPr>
          <p:cNvSpPr/>
          <p:nvPr/>
        </p:nvSpPr>
        <p:spPr>
          <a:xfrm>
            <a:off x="3307749" y="4836723"/>
            <a:ext cx="1243314"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31,503</a:t>
            </a:r>
          </a:p>
        </p:txBody>
      </p:sp>
      <p:sp>
        <p:nvSpPr>
          <p:cNvPr id="13" name="Rounded Rectangle 36">
            <a:extLst>
              <a:ext uri="{FF2B5EF4-FFF2-40B4-BE49-F238E27FC236}">
                <a16:creationId xmlns:a16="http://schemas.microsoft.com/office/drawing/2014/main" id="{1E6C7FD2-D2FC-4FF0-84E0-2C2B9EC14992}"/>
              </a:ext>
            </a:extLst>
          </p:cNvPr>
          <p:cNvSpPr/>
          <p:nvPr/>
        </p:nvSpPr>
        <p:spPr>
          <a:xfrm>
            <a:off x="3646824" y="5271837"/>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29,463</a:t>
            </a:r>
          </a:p>
        </p:txBody>
      </p:sp>
      <p:pic>
        <p:nvPicPr>
          <p:cNvPr id="5" name="Picture 4">
            <a:extLst>
              <a:ext uri="{FF2B5EF4-FFF2-40B4-BE49-F238E27FC236}">
                <a16:creationId xmlns:a16="http://schemas.microsoft.com/office/drawing/2014/main" id="{322CA561-680D-4904-8F27-8ECAEA5DC460}"/>
              </a:ext>
            </a:extLst>
          </p:cNvPr>
          <p:cNvPicPr>
            <a:picLocks noChangeAspect="1"/>
          </p:cNvPicPr>
          <p:nvPr/>
        </p:nvPicPr>
        <p:blipFill>
          <a:blip r:embed="rId3"/>
          <a:stretch>
            <a:fillRect/>
          </a:stretch>
        </p:blipFill>
        <p:spPr>
          <a:xfrm>
            <a:off x="6781503" y="1693261"/>
            <a:ext cx="4912657" cy="1566592"/>
          </a:xfrm>
          <a:prstGeom prst="rect">
            <a:avLst/>
          </a:prstGeom>
        </p:spPr>
      </p:pic>
    </p:spTree>
    <p:extLst>
      <p:ext uri="{BB962C8B-B14F-4D97-AF65-F5344CB8AC3E}">
        <p14:creationId xmlns:p14="http://schemas.microsoft.com/office/powerpoint/2010/main" val="2437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1318"/>
            <a:ext cx="10515600" cy="4351338"/>
          </a:xfrm>
        </p:spPr>
        <p:txBody>
          <a:bodyPr>
            <a:normAutofit/>
          </a:bodyPr>
          <a:lstStyle/>
          <a:p>
            <a:pPr marL="0" indent="0">
              <a:buNone/>
            </a:pPr>
            <a:r>
              <a:rPr lang="en-GB" dirty="0"/>
              <a:t>Starter:</a:t>
            </a:r>
          </a:p>
          <a:p>
            <a:pPr marL="0" indent="0">
              <a:buClr>
                <a:srgbClr val="23D160"/>
              </a:buClr>
              <a:buSzPct val="85000"/>
              <a:buNone/>
            </a:pPr>
            <a:r>
              <a:rPr lang="en-GB" sz="2200" dirty="0"/>
              <a:t>Write the number that is </a:t>
            </a:r>
          </a:p>
          <a:p>
            <a:pPr marL="457200" indent="-457200">
              <a:buClr>
                <a:srgbClr val="23D160"/>
              </a:buClr>
              <a:buSzPct val="85000"/>
              <a:buFont typeface="+mj-lt"/>
              <a:buAutoNum type="alphaLcParenR"/>
            </a:pPr>
            <a:r>
              <a:rPr lang="en-GB" sz="2200" dirty="0"/>
              <a:t>One more than the number represented in </a:t>
            </a:r>
            <a:r>
              <a:rPr lang="en-US" sz="2200" dirty="0"/>
              <a:t>the place value chart</a:t>
            </a:r>
          </a:p>
          <a:p>
            <a:pPr marL="457200" indent="-457200">
              <a:buClr>
                <a:srgbClr val="23D160"/>
              </a:buClr>
              <a:buSzPct val="85000"/>
              <a:buFont typeface="+mj-lt"/>
              <a:buAutoNum type="alphaLcParenR"/>
            </a:pPr>
            <a:r>
              <a:rPr lang="en-US" sz="2200" dirty="0"/>
              <a:t>One hundred less than the number</a:t>
            </a:r>
            <a:br>
              <a:rPr lang="en-US" sz="2200" dirty="0"/>
            </a:br>
            <a:r>
              <a:rPr lang="en-US" sz="2200" dirty="0"/>
              <a:t>represented in the place value chart</a:t>
            </a:r>
          </a:p>
          <a:p>
            <a:pPr marL="457200" indent="-457200">
              <a:buClr>
                <a:srgbClr val="23D160"/>
              </a:buClr>
              <a:buSzPct val="85000"/>
              <a:buFont typeface="+mj-lt"/>
              <a:buAutoNum type="alphaLcParenR"/>
            </a:pPr>
            <a:r>
              <a:rPr lang="en-GB" sz="2200" dirty="0"/>
              <a:t>One thousand more than the number</a:t>
            </a:r>
            <a:br>
              <a:rPr lang="en-GB" sz="2200" dirty="0"/>
            </a:br>
            <a:r>
              <a:rPr lang="en-GB" sz="2200" dirty="0"/>
              <a:t>represented in the place value chart</a:t>
            </a:r>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pic>
        <p:nvPicPr>
          <p:cNvPr id="2" name="Picture 1">
            <a:extLst>
              <a:ext uri="{FF2B5EF4-FFF2-40B4-BE49-F238E27FC236}">
                <a16:creationId xmlns:a16="http://schemas.microsoft.com/office/drawing/2014/main" id="{35749B6B-F68D-2CE0-CCDB-98540FD68D46}"/>
              </a:ext>
            </a:extLst>
          </p:cNvPr>
          <p:cNvPicPr>
            <a:picLocks noChangeAspect="1"/>
          </p:cNvPicPr>
          <p:nvPr/>
        </p:nvPicPr>
        <p:blipFill>
          <a:blip r:embed="rId3"/>
          <a:stretch>
            <a:fillRect/>
          </a:stretch>
        </p:blipFill>
        <p:spPr>
          <a:xfrm>
            <a:off x="6961570" y="3190007"/>
            <a:ext cx="4871403" cy="1549992"/>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Sketch your own place value chart or number line to </a:t>
            </a:r>
          </a:p>
          <a:p>
            <a:pPr marL="0" indent="0">
              <a:buClr>
                <a:srgbClr val="23D160"/>
              </a:buClr>
              <a:buSzPct val="85000"/>
              <a:buNone/>
            </a:pPr>
            <a:r>
              <a:rPr lang="en-GB" sz="2200" dirty="0"/>
              <a:t>help you solve the calculations:</a:t>
            </a:r>
          </a:p>
          <a:p>
            <a:pPr marL="0" indent="0">
              <a:buClr>
                <a:srgbClr val="23D160"/>
              </a:buClr>
              <a:buSzPct val="85000"/>
              <a:buNone/>
            </a:pPr>
            <a:endParaRPr lang="en-GB" sz="2200" dirty="0"/>
          </a:p>
          <a:p>
            <a:pPr marL="457200" indent="-457200">
              <a:buClr>
                <a:srgbClr val="23D160"/>
              </a:buClr>
              <a:buSzPct val="85000"/>
              <a:buAutoNum type="alphaLcParenR"/>
            </a:pPr>
            <a:r>
              <a:rPr lang="en-GB" sz="2200" dirty="0"/>
              <a:t>12,659 + 300 =</a:t>
            </a:r>
          </a:p>
          <a:p>
            <a:pPr marL="457200" indent="-457200">
              <a:buClr>
                <a:srgbClr val="23D160"/>
              </a:buClr>
              <a:buSzPct val="85000"/>
              <a:buAutoNum type="alphaLcParenR"/>
            </a:pPr>
            <a:r>
              <a:rPr lang="en-US" sz="2200" dirty="0"/>
              <a:t>1</a:t>
            </a:r>
            <a:r>
              <a:rPr lang="en-GB" sz="2200" dirty="0"/>
              <a:t>2,659 – 2,200 = </a:t>
            </a:r>
          </a:p>
          <a:p>
            <a:pPr marL="457200" indent="-457200">
              <a:buClr>
                <a:srgbClr val="23D160"/>
              </a:buClr>
              <a:buSzPct val="85000"/>
              <a:buAutoNum type="alphaLcParenR"/>
            </a:pPr>
            <a:r>
              <a:rPr lang="en-US" sz="2200" dirty="0"/>
              <a:t>1</a:t>
            </a:r>
            <a:r>
              <a:rPr lang="en-GB" sz="2200" dirty="0"/>
              <a:t>2,659 + 10,000 = </a:t>
            </a:r>
          </a:p>
          <a:p>
            <a:pPr marL="457200" indent="-457200">
              <a:buClr>
                <a:srgbClr val="23D160"/>
              </a:buClr>
              <a:buSzPct val="85000"/>
              <a:buAutoNum type="alphaLcParenR"/>
            </a:pPr>
            <a:r>
              <a:rPr lang="en-US" sz="2200" dirty="0"/>
              <a:t>1</a:t>
            </a:r>
            <a:r>
              <a:rPr lang="en-GB" sz="2200" dirty="0"/>
              <a:t>2,659 – 3,000 = </a:t>
            </a:r>
          </a:p>
          <a:p>
            <a:pPr marL="457200" indent="-457200">
              <a:buClr>
                <a:srgbClr val="23D160"/>
              </a:buClr>
              <a:buSzPct val="85000"/>
              <a:buAutoNum type="alphaLcParenR"/>
            </a:pPr>
            <a:r>
              <a:rPr lang="en-US" sz="2200" dirty="0"/>
              <a:t>1</a:t>
            </a:r>
            <a:r>
              <a:rPr lang="en-GB" sz="2200" dirty="0"/>
              <a:t>2,659 + 50 = </a:t>
            </a:r>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pic>
        <p:nvPicPr>
          <p:cNvPr id="4" name="Picture 3">
            <a:extLst>
              <a:ext uri="{FF2B5EF4-FFF2-40B4-BE49-F238E27FC236}">
                <a16:creationId xmlns:a16="http://schemas.microsoft.com/office/drawing/2014/main" id="{4A9CEFAE-EB73-46F9-8587-8DC9BFDDEF01}"/>
              </a:ext>
            </a:extLst>
          </p:cNvPr>
          <p:cNvPicPr>
            <a:picLocks noChangeAspect="1"/>
          </p:cNvPicPr>
          <p:nvPr/>
        </p:nvPicPr>
        <p:blipFill>
          <a:blip r:embed="rId3"/>
          <a:stretch>
            <a:fillRect/>
          </a:stretch>
        </p:blipFill>
        <p:spPr>
          <a:xfrm>
            <a:off x="8065473" y="1936554"/>
            <a:ext cx="3781087" cy="1198676"/>
          </a:xfrm>
          <a:prstGeom prst="rect">
            <a:avLst/>
          </a:prstGeom>
        </p:spPr>
      </p:pic>
      <p:pic>
        <p:nvPicPr>
          <p:cNvPr id="7" name="Picture 6">
            <a:extLst>
              <a:ext uri="{FF2B5EF4-FFF2-40B4-BE49-F238E27FC236}">
                <a16:creationId xmlns:a16="http://schemas.microsoft.com/office/drawing/2014/main" id="{B13BF61C-9EBE-49CE-8FBA-88E680272012}"/>
              </a:ext>
            </a:extLst>
          </p:cNvPr>
          <p:cNvPicPr>
            <a:picLocks noChangeAspect="1"/>
          </p:cNvPicPr>
          <p:nvPr/>
        </p:nvPicPr>
        <p:blipFill>
          <a:blip r:embed="rId4"/>
          <a:stretch>
            <a:fillRect/>
          </a:stretch>
        </p:blipFill>
        <p:spPr>
          <a:xfrm>
            <a:off x="7014238" y="3429000"/>
            <a:ext cx="4972021" cy="517393"/>
          </a:xfrm>
          <a:prstGeom prst="rect">
            <a:avLst/>
          </a:prstGeom>
        </p:spPr>
      </p:pic>
    </p:spTree>
    <p:extLst>
      <p:ext uri="{BB962C8B-B14F-4D97-AF65-F5344CB8AC3E}">
        <p14:creationId xmlns:p14="http://schemas.microsoft.com/office/powerpoint/2010/main" val="1691249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Sketch your own place value chart or number line to </a:t>
            </a:r>
          </a:p>
          <a:p>
            <a:pPr marL="0" indent="0">
              <a:buClr>
                <a:srgbClr val="23D160"/>
              </a:buClr>
              <a:buSzPct val="85000"/>
              <a:buNone/>
            </a:pPr>
            <a:r>
              <a:rPr lang="en-GB" sz="2200" dirty="0"/>
              <a:t>help you solve the calculations:</a:t>
            </a:r>
          </a:p>
          <a:p>
            <a:pPr marL="0" indent="0">
              <a:buClr>
                <a:srgbClr val="23D160"/>
              </a:buClr>
              <a:buSzPct val="85000"/>
              <a:buNone/>
            </a:pPr>
            <a:endParaRPr lang="en-GB" sz="2200" dirty="0"/>
          </a:p>
          <a:p>
            <a:pPr marL="457200" indent="-457200">
              <a:buClr>
                <a:srgbClr val="23D160"/>
              </a:buClr>
              <a:buSzPct val="85000"/>
              <a:buAutoNum type="alphaLcParenR"/>
            </a:pPr>
            <a:r>
              <a:rPr lang="en-GB" sz="2200" dirty="0"/>
              <a:t>12,659 + 300 =</a:t>
            </a:r>
          </a:p>
          <a:p>
            <a:pPr marL="457200" indent="-457200">
              <a:buClr>
                <a:srgbClr val="23D160"/>
              </a:buClr>
              <a:buSzPct val="85000"/>
              <a:buAutoNum type="alphaLcParenR"/>
            </a:pPr>
            <a:r>
              <a:rPr lang="en-US" sz="2200" dirty="0"/>
              <a:t>1</a:t>
            </a:r>
            <a:r>
              <a:rPr lang="en-GB" sz="2200" dirty="0"/>
              <a:t>2,659 – 2,200 = </a:t>
            </a:r>
          </a:p>
          <a:p>
            <a:pPr marL="457200" indent="-457200">
              <a:buClr>
                <a:srgbClr val="23D160"/>
              </a:buClr>
              <a:buSzPct val="85000"/>
              <a:buAutoNum type="alphaLcParenR"/>
            </a:pPr>
            <a:r>
              <a:rPr lang="en-US" sz="2200" dirty="0"/>
              <a:t>1</a:t>
            </a:r>
            <a:r>
              <a:rPr lang="en-GB" sz="2200" dirty="0"/>
              <a:t>2,659 + 10,000 = </a:t>
            </a:r>
          </a:p>
          <a:p>
            <a:pPr marL="457200" indent="-457200">
              <a:buClr>
                <a:srgbClr val="23D160"/>
              </a:buClr>
              <a:buSzPct val="85000"/>
              <a:buAutoNum type="alphaLcParenR"/>
            </a:pPr>
            <a:r>
              <a:rPr lang="en-US" sz="2200" dirty="0"/>
              <a:t>1</a:t>
            </a:r>
            <a:r>
              <a:rPr lang="en-GB" sz="2200" dirty="0"/>
              <a:t>2,659 – 3,000 = </a:t>
            </a:r>
          </a:p>
          <a:p>
            <a:pPr marL="457200" indent="-457200">
              <a:buClr>
                <a:srgbClr val="23D160"/>
              </a:buClr>
              <a:buSzPct val="85000"/>
              <a:buAutoNum type="alphaLcParenR"/>
            </a:pPr>
            <a:r>
              <a:rPr lang="en-US" sz="2200" dirty="0"/>
              <a:t>1</a:t>
            </a:r>
            <a:r>
              <a:rPr lang="en-GB" sz="2200" dirty="0"/>
              <a:t>2,659 + 50 = </a:t>
            </a:r>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pic>
        <p:nvPicPr>
          <p:cNvPr id="4" name="Picture 3">
            <a:extLst>
              <a:ext uri="{FF2B5EF4-FFF2-40B4-BE49-F238E27FC236}">
                <a16:creationId xmlns:a16="http://schemas.microsoft.com/office/drawing/2014/main" id="{4A9CEFAE-EB73-46F9-8587-8DC9BFDDEF01}"/>
              </a:ext>
            </a:extLst>
          </p:cNvPr>
          <p:cNvPicPr>
            <a:picLocks noChangeAspect="1"/>
          </p:cNvPicPr>
          <p:nvPr/>
        </p:nvPicPr>
        <p:blipFill>
          <a:blip r:embed="rId3"/>
          <a:stretch>
            <a:fillRect/>
          </a:stretch>
        </p:blipFill>
        <p:spPr>
          <a:xfrm>
            <a:off x="8065473" y="1936554"/>
            <a:ext cx="3781087" cy="1198676"/>
          </a:xfrm>
          <a:prstGeom prst="rect">
            <a:avLst/>
          </a:prstGeom>
        </p:spPr>
      </p:pic>
      <p:pic>
        <p:nvPicPr>
          <p:cNvPr id="7" name="Picture 6">
            <a:extLst>
              <a:ext uri="{FF2B5EF4-FFF2-40B4-BE49-F238E27FC236}">
                <a16:creationId xmlns:a16="http://schemas.microsoft.com/office/drawing/2014/main" id="{B13BF61C-9EBE-49CE-8FBA-88E680272012}"/>
              </a:ext>
            </a:extLst>
          </p:cNvPr>
          <p:cNvPicPr>
            <a:picLocks noChangeAspect="1"/>
          </p:cNvPicPr>
          <p:nvPr/>
        </p:nvPicPr>
        <p:blipFill>
          <a:blip r:embed="rId4"/>
          <a:stretch>
            <a:fillRect/>
          </a:stretch>
        </p:blipFill>
        <p:spPr>
          <a:xfrm>
            <a:off x="7014238" y="3429000"/>
            <a:ext cx="4972021" cy="517393"/>
          </a:xfrm>
          <a:prstGeom prst="rect">
            <a:avLst/>
          </a:prstGeom>
        </p:spPr>
      </p:pic>
      <p:sp>
        <p:nvSpPr>
          <p:cNvPr id="13" name="Rounded Rectangle 36">
            <a:extLst>
              <a:ext uri="{FF2B5EF4-FFF2-40B4-BE49-F238E27FC236}">
                <a16:creationId xmlns:a16="http://schemas.microsoft.com/office/drawing/2014/main" id="{F6CAC8BA-10B8-43D8-9674-6A615244C4CD}"/>
              </a:ext>
            </a:extLst>
          </p:cNvPr>
          <p:cNvSpPr/>
          <p:nvPr/>
        </p:nvSpPr>
        <p:spPr>
          <a:xfrm>
            <a:off x="3410926" y="3641988"/>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12,959</a:t>
            </a:r>
          </a:p>
        </p:txBody>
      </p:sp>
      <p:sp>
        <p:nvSpPr>
          <p:cNvPr id="14" name="Rounded Rectangle 36">
            <a:extLst>
              <a:ext uri="{FF2B5EF4-FFF2-40B4-BE49-F238E27FC236}">
                <a16:creationId xmlns:a16="http://schemas.microsoft.com/office/drawing/2014/main" id="{AC1FD76B-8628-4E4E-8502-F49FE883AB74}"/>
              </a:ext>
            </a:extLst>
          </p:cNvPr>
          <p:cNvSpPr/>
          <p:nvPr/>
        </p:nvSpPr>
        <p:spPr>
          <a:xfrm>
            <a:off x="3563326" y="4046241"/>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10,459</a:t>
            </a:r>
          </a:p>
        </p:txBody>
      </p:sp>
      <p:sp>
        <p:nvSpPr>
          <p:cNvPr id="15" name="Rounded Rectangle 36">
            <a:extLst>
              <a:ext uri="{FF2B5EF4-FFF2-40B4-BE49-F238E27FC236}">
                <a16:creationId xmlns:a16="http://schemas.microsoft.com/office/drawing/2014/main" id="{9B74390A-B550-4A1C-A805-DC7738A2050A}"/>
              </a:ext>
            </a:extLst>
          </p:cNvPr>
          <p:cNvSpPr/>
          <p:nvPr/>
        </p:nvSpPr>
        <p:spPr>
          <a:xfrm>
            <a:off x="3715726" y="4472081"/>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22,659</a:t>
            </a:r>
          </a:p>
        </p:txBody>
      </p:sp>
      <p:sp>
        <p:nvSpPr>
          <p:cNvPr id="16" name="Rounded Rectangle 36">
            <a:extLst>
              <a:ext uri="{FF2B5EF4-FFF2-40B4-BE49-F238E27FC236}">
                <a16:creationId xmlns:a16="http://schemas.microsoft.com/office/drawing/2014/main" id="{A1E65A3B-B6DC-420A-9F7D-900AD8FBC1A1}"/>
              </a:ext>
            </a:extLst>
          </p:cNvPr>
          <p:cNvSpPr/>
          <p:nvPr/>
        </p:nvSpPr>
        <p:spPr>
          <a:xfrm>
            <a:off x="3563326" y="4919070"/>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9,659</a:t>
            </a:r>
          </a:p>
        </p:txBody>
      </p:sp>
      <p:sp>
        <p:nvSpPr>
          <p:cNvPr id="17" name="Rounded Rectangle 36">
            <a:extLst>
              <a:ext uri="{FF2B5EF4-FFF2-40B4-BE49-F238E27FC236}">
                <a16:creationId xmlns:a16="http://schemas.microsoft.com/office/drawing/2014/main" id="{EEFCCC6C-C21C-4768-99B4-FA4AC64A1FA5}"/>
              </a:ext>
            </a:extLst>
          </p:cNvPr>
          <p:cNvSpPr/>
          <p:nvPr/>
        </p:nvSpPr>
        <p:spPr>
          <a:xfrm>
            <a:off x="3234410" y="5366059"/>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12,709</a:t>
            </a:r>
          </a:p>
        </p:txBody>
      </p:sp>
    </p:spTree>
    <p:extLst>
      <p:ext uri="{BB962C8B-B14F-4D97-AF65-F5344CB8AC3E}">
        <p14:creationId xmlns:p14="http://schemas.microsoft.com/office/powerpoint/2010/main" val="143498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lstStyle/>
          <a:p>
            <a:pPr marL="0" indent="0">
              <a:buNone/>
            </a:pPr>
            <a:r>
              <a:rPr lang="en-GB" dirty="0"/>
              <a:t>Talking Time:</a:t>
            </a:r>
          </a:p>
          <a:p>
            <a:pPr marL="0" indent="0">
              <a:buClr>
                <a:srgbClr val="23D160"/>
              </a:buClr>
              <a:buSzPct val="85000"/>
              <a:buNone/>
            </a:pPr>
            <a:r>
              <a:rPr lang="en-US" sz="2200" dirty="0"/>
              <a:t>Can you use partitioning as a mental strategy to solve these calculations without needing any jottings?</a:t>
            </a:r>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15" name="TextBox 14">
            <a:extLst>
              <a:ext uri="{FF2B5EF4-FFF2-40B4-BE49-F238E27FC236}">
                <a16:creationId xmlns:a16="http://schemas.microsoft.com/office/drawing/2014/main" id="{876D0551-F352-6F27-375F-998B58E1DBE1}"/>
              </a:ext>
            </a:extLst>
          </p:cNvPr>
          <p:cNvSpPr txBox="1"/>
          <p:nvPr/>
        </p:nvSpPr>
        <p:spPr>
          <a:xfrm>
            <a:off x="838201" y="3240206"/>
            <a:ext cx="10515599" cy="2580194"/>
          </a:xfrm>
          <a:prstGeom prst="rect">
            <a:avLst/>
          </a:prstGeom>
          <a:noFill/>
        </p:spPr>
        <p:txBody>
          <a:bodyPr wrap="square">
            <a:spAutoFit/>
          </a:bodyPr>
          <a:lstStyle/>
          <a:p>
            <a:pPr marL="457200" indent="-457200">
              <a:spcAft>
                <a:spcPts val="1000"/>
              </a:spcAft>
              <a:buClr>
                <a:srgbClr val="23D160"/>
              </a:buClr>
              <a:buSzPct val="85000"/>
              <a:buFont typeface="+mj-lt"/>
              <a:buAutoNum type="alphaLcParenR"/>
            </a:pPr>
            <a:r>
              <a:rPr lang="en-US" sz="2000" dirty="0">
                <a:latin typeface="OpenDyslexicAlta" pitchFamily="2" charset="77"/>
              </a:rPr>
              <a:t>40,000 – 15,000 = </a:t>
            </a: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rPr>
              <a:t>3,420 + 1,400 = </a:t>
            </a:r>
          </a:p>
          <a:p>
            <a:pPr marL="457200" indent="-457200">
              <a:spcAft>
                <a:spcPts val="1000"/>
              </a:spcAft>
              <a:buClr>
                <a:srgbClr val="23D160"/>
              </a:buClr>
              <a:buSzPct val="85000"/>
              <a:buFont typeface="+mj-lt"/>
              <a:buAutoNum type="alphaLcParenR"/>
            </a:pPr>
            <a:r>
              <a:rPr lang="en-US" sz="2000" dirty="0">
                <a:latin typeface="OpenDyslexicAlta" pitchFamily="2" charset="77"/>
              </a:rPr>
              <a:t>1</a:t>
            </a:r>
            <a:r>
              <a:rPr lang="en-GB" sz="2000" dirty="0">
                <a:latin typeface="OpenDyslexicAlta" pitchFamily="2" charset="77"/>
              </a:rPr>
              <a:t>6,500 + 2,340 = </a:t>
            </a:r>
          </a:p>
          <a:p>
            <a:pPr marL="457200" indent="-457200">
              <a:spcAft>
                <a:spcPts val="1000"/>
              </a:spcAft>
              <a:buClr>
                <a:srgbClr val="23D160"/>
              </a:buClr>
              <a:buSzPct val="85000"/>
              <a:buFont typeface="+mj-lt"/>
              <a:buAutoNum type="alphaLcParenR"/>
            </a:pPr>
            <a:r>
              <a:rPr lang="en-US" sz="2000" dirty="0">
                <a:latin typeface="OpenDyslexicAlta" pitchFamily="2" charset="77"/>
              </a:rPr>
              <a:t>9</a:t>
            </a:r>
            <a:r>
              <a:rPr lang="en-GB" sz="2000" dirty="0">
                <a:latin typeface="OpenDyslexicAlta" pitchFamily="2" charset="77"/>
              </a:rPr>
              <a:t>,028 – 1,020 = </a:t>
            </a:r>
          </a:p>
          <a:p>
            <a:pPr marL="457200" indent="-457200">
              <a:spcAft>
                <a:spcPts val="1000"/>
              </a:spcAft>
              <a:buClr>
                <a:srgbClr val="23D160"/>
              </a:buClr>
              <a:buSzPct val="85000"/>
              <a:buFont typeface="+mj-lt"/>
              <a:buAutoNum type="alphaLcParenR"/>
            </a:pPr>
            <a:r>
              <a:rPr lang="en-US" sz="2000" dirty="0">
                <a:latin typeface="OpenDyslexicAlta" pitchFamily="2" charset="77"/>
              </a:rPr>
              <a:t>2</a:t>
            </a:r>
            <a:r>
              <a:rPr lang="en-GB" sz="2000" dirty="0">
                <a:latin typeface="OpenDyslexicAlta" pitchFamily="2" charset="77"/>
              </a:rPr>
              <a:t>5,900 – 13,700 = </a:t>
            </a:r>
          </a:p>
          <a:p>
            <a:pPr marL="457200" indent="-457200">
              <a:spcAft>
                <a:spcPts val="1000"/>
              </a:spcAft>
              <a:buClr>
                <a:srgbClr val="23D160"/>
              </a:buClr>
              <a:buSzPct val="85000"/>
              <a:buFont typeface="+mj-lt"/>
              <a:buAutoNum type="alphaLcParenR"/>
            </a:pPr>
            <a:r>
              <a:rPr lang="en-US" sz="2000" dirty="0">
                <a:latin typeface="OpenDyslexicAlta" pitchFamily="2" charset="77"/>
              </a:rPr>
              <a:t>5</a:t>
            </a:r>
            <a:r>
              <a:rPr lang="en-GB" sz="2000" dirty="0">
                <a:latin typeface="OpenDyslexicAlta" pitchFamily="2" charset="77"/>
              </a:rPr>
              <a:t>4,300 + 12,700 = </a:t>
            </a:r>
          </a:p>
        </p:txBody>
      </p:sp>
    </p:spTree>
    <p:extLst>
      <p:ext uri="{BB962C8B-B14F-4D97-AF65-F5344CB8AC3E}">
        <p14:creationId xmlns:p14="http://schemas.microsoft.com/office/powerpoint/2010/main" val="3781099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lstStyle/>
          <a:p>
            <a:pPr marL="0" indent="0">
              <a:buNone/>
            </a:pPr>
            <a:r>
              <a:rPr lang="en-GB" dirty="0"/>
              <a:t>Talking Time:</a:t>
            </a:r>
          </a:p>
          <a:p>
            <a:pPr marL="0" indent="0">
              <a:buClr>
                <a:srgbClr val="23D160"/>
              </a:buClr>
              <a:buSzPct val="85000"/>
              <a:buNone/>
            </a:pPr>
            <a:r>
              <a:rPr lang="en-US" sz="2200" dirty="0"/>
              <a:t>Can you use partitioning as a mental strategy to solve these calculations without needing any jottings?</a:t>
            </a:r>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15" name="TextBox 14">
            <a:extLst>
              <a:ext uri="{FF2B5EF4-FFF2-40B4-BE49-F238E27FC236}">
                <a16:creationId xmlns:a16="http://schemas.microsoft.com/office/drawing/2014/main" id="{876D0551-F352-6F27-375F-998B58E1DBE1}"/>
              </a:ext>
            </a:extLst>
          </p:cNvPr>
          <p:cNvSpPr txBox="1"/>
          <p:nvPr/>
        </p:nvSpPr>
        <p:spPr>
          <a:xfrm>
            <a:off x="838201" y="3240206"/>
            <a:ext cx="10515599" cy="2580194"/>
          </a:xfrm>
          <a:prstGeom prst="rect">
            <a:avLst/>
          </a:prstGeom>
          <a:noFill/>
        </p:spPr>
        <p:txBody>
          <a:bodyPr wrap="square">
            <a:spAutoFit/>
          </a:bodyPr>
          <a:lstStyle/>
          <a:p>
            <a:pPr marL="457200" indent="-457200">
              <a:spcAft>
                <a:spcPts val="1000"/>
              </a:spcAft>
              <a:buClr>
                <a:srgbClr val="23D160"/>
              </a:buClr>
              <a:buSzPct val="85000"/>
              <a:buFont typeface="+mj-lt"/>
              <a:buAutoNum type="alphaLcParenR"/>
            </a:pPr>
            <a:r>
              <a:rPr lang="en-US" sz="2000" dirty="0">
                <a:latin typeface="OpenDyslexicAlta" pitchFamily="2" charset="77"/>
              </a:rPr>
              <a:t>40,000 – 15,000 = </a:t>
            </a:r>
            <a:endParaRPr lang="en-GB" sz="2000" dirty="0">
              <a:latin typeface="OpenDyslexicAlta" pitchFamily="2" charset="77"/>
            </a:endParaRPr>
          </a:p>
          <a:p>
            <a:pPr marL="457200" indent="-457200">
              <a:spcAft>
                <a:spcPts val="1000"/>
              </a:spcAft>
              <a:buClr>
                <a:srgbClr val="23D160"/>
              </a:buClr>
              <a:buSzPct val="85000"/>
              <a:buFont typeface="+mj-lt"/>
              <a:buAutoNum type="alphaLcParenR"/>
            </a:pPr>
            <a:r>
              <a:rPr lang="en-GB" sz="2000" dirty="0">
                <a:latin typeface="OpenDyslexicAlta" pitchFamily="2" charset="77"/>
              </a:rPr>
              <a:t>3,420 + 1,400 = </a:t>
            </a:r>
          </a:p>
          <a:p>
            <a:pPr marL="457200" indent="-457200">
              <a:spcAft>
                <a:spcPts val="1000"/>
              </a:spcAft>
              <a:buClr>
                <a:srgbClr val="23D160"/>
              </a:buClr>
              <a:buSzPct val="85000"/>
              <a:buFont typeface="+mj-lt"/>
              <a:buAutoNum type="alphaLcParenR"/>
            </a:pPr>
            <a:r>
              <a:rPr lang="en-US" sz="2000" dirty="0">
                <a:latin typeface="OpenDyslexicAlta" pitchFamily="2" charset="77"/>
              </a:rPr>
              <a:t>1</a:t>
            </a:r>
            <a:r>
              <a:rPr lang="en-GB" sz="2000" dirty="0">
                <a:latin typeface="OpenDyslexicAlta" pitchFamily="2" charset="77"/>
              </a:rPr>
              <a:t>6,500 + 2,340 = </a:t>
            </a:r>
          </a:p>
          <a:p>
            <a:pPr marL="457200" indent="-457200">
              <a:spcAft>
                <a:spcPts val="1000"/>
              </a:spcAft>
              <a:buClr>
                <a:srgbClr val="23D160"/>
              </a:buClr>
              <a:buSzPct val="85000"/>
              <a:buFont typeface="+mj-lt"/>
              <a:buAutoNum type="alphaLcParenR"/>
            </a:pPr>
            <a:r>
              <a:rPr lang="en-US" sz="2000" dirty="0">
                <a:latin typeface="OpenDyslexicAlta" pitchFamily="2" charset="77"/>
              </a:rPr>
              <a:t>9</a:t>
            </a:r>
            <a:r>
              <a:rPr lang="en-GB" sz="2000" dirty="0">
                <a:latin typeface="OpenDyslexicAlta" pitchFamily="2" charset="77"/>
              </a:rPr>
              <a:t>,028 – 1,020 = </a:t>
            </a:r>
          </a:p>
          <a:p>
            <a:pPr marL="457200" indent="-457200">
              <a:spcAft>
                <a:spcPts val="1000"/>
              </a:spcAft>
              <a:buClr>
                <a:srgbClr val="23D160"/>
              </a:buClr>
              <a:buSzPct val="85000"/>
              <a:buFont typeface="+mj-lt"/>
              <a:buAutoNum type="alphaLcParenR"/>
            </a:pPr>
            <a:r>
              <a:rPr lang="en-US" sz="2000" dirty="0">
                <a:latin typeface="OpenDyslexicAlta" pitchFamily="2" charset="77"/>
              </a:rPr>
              <a:t>2</a:t>
            </a:r>
            <a:r>
              <a:rPr lang="en-GB" sz="2000" dirty="0">
                <a:latin typeface="OpenDyslexicAlta" pitchFamily="2" charset="77"/>
              </a:rPr>
              <a:t>5,900 – 13,700 = </a:t>
            </a:r>
          </a:p>
          <a:p>
            <a:pPr marL="457200" indent="-457200">
              <a:spcAft>
                <a:spcPts val="1000"/>
              </a:spcAft>
              <a:buClr>
                <a:srgbClr val="23D160"/>
              </a:buClr>
              <a:buSzPct val="85000"/>
              <a:buFont typeface="+mj-lt"/>
              <a:buAutoNum type="alphaLcParenR"/>
            </a:pPr>
            <a:r>
              <a:rPr lang="en-US" sz="2000" dirty="0">
                <a:latin typeface="OpenDyslexicAlta" pitchFamily="2" charset="77"/>
              </a:rPr>
              <a:t>5</a:t>
            </a:r>
            <a:r>
              <a:rPr lang="en-GB" sz="2000" dirty="0">
                <a:latin typeface="OpenDyslexicAlta" pitchFamily="2" charset="77"/>
              </a:rPr>
              <a:t>4,300 + 12,700 = </a:t>
            </a:r>
          </a:p>
        </p:txBody>
      </p:sp>
      <p:sp>
        <p:nvSpPr>
          <p:cNvPr id="5" name="Rounded Rectangle 36">
            <a:extLst>
              <a:ext uri="{FF2B5EF4-FFF2-40B4-BE49-F238E27FC236}">
                <a16:creationId xmlns:a16="http://schemas.microsoft.com/office/drawing/2014/main" id="{2F2C1BF0-259D-4844-8231-F92D657FB042}"/>
              </a:ext>
            </a:extLst>
          </p:cNvPr>
          <p:cNvSpPr/>
          <p:nvPr/>
        </p:nvSpPr>
        <p:spPr>
          <a:xfrm>
            <a:off x="3892935" y="3223095"/>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25,000</a:t>
            </a:r>
          </a:p>
        </p:txBody>
      </p:sp>
      <p:sp>
        <p:nvSpPr>
          <p:cNvPr id="6" name="Rounded Rectangle 36">
            <a:extLst>
              <a:ext uri="{FF2B5EF4-FFF2-40B4-BE49-F238E27FC236}">
                <a16:creationId xmlns:a16="http://schemas.microsoft.com/office/drawing/2014/main" id="{FE79035F-9DFD-4FC4-A31C-ED12A1C6E017}"/>
              </a:ext>
            </a:extLst>
          </p:cNvPr>
          <p:cNvSpPr/>
          <p:nvPr/>
        </p:nvSpPr>
        <p:spPr>
          <a:xfrm>
            <a:off x="3479258" y="3657504"/>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4,820</a:t>
            </a:r>
          </a:p>
        </p:txBody>
      </p:sp>
      <p:sp>
        <p:nvSpPr>
          <p:cNvPr id="7" name="Rounded Rectangle 36">
            <a:extLst>
              <a:ext uri="{FF2B5EF4-FFF2-40B4-BE49-F238E27FC236}">
                <a16:creationId xmlns:a16="http://schemas.microsoft.com/office/drawing/2014/main" id="{CCC1FE85-92A8-44D6-B3D5-D14C53F4EC42}"/>
              </a:ext>
            </a:extLst>
          </p:cNvPr>
          <p:cNvSpPr/>
          <p:nvPr/>
        </p:nvSpPr>
        <p:spPr>
          <a:xfrm>
            <a:off x="3757975" y="4078626"/>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18,840</a:t>
            </a:r>
          </a:p>
        </p:txBody>
      </p:sp>
      <p:sp>
        <p:nvSpPr>
          <p:cNvPr id="8" name="Rounded Rectangle 36">
            <a:extLst>
              <a:ext uri="{FF2B5EF4-FFF2-40B4-BE49-F238E27FC236}">
                <a16:creationId xmlns:a16="http://schemas.microsoft.com/office/drawing/2014/main" id="{410E08E7-D739-426B-95DE-3D442DEDACB6}"/>
              </a:ext>
            </a:extLst>
          </p:cNvPr>
          <p:cNvSpPr/>
          <p:nvPr/>
        </p:nvSpPr>
        <p:spPr>
          <a:xfrm>
            <a:off x="3520198" y="4526477"/>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8,008</a:t>
            </a:r>
          </a:p>
        </p:txBody>
      </p:sp>
      <p:sp>
        <p:nvSpPr>
          <p:cNvPr id="9" name="Rounded Rectangle 36">
            <a:extLst>
              <a:ext uri="{FF2B5EF4-FFF2-40B4-BE49-F238E27FC236}">
                <a16:creationId xmlns:a16="http://schemas.microsoft.com/office/drawing/2014/main" id="{48C7BDAF-127A-42CC-B633-F27B890502A5}"/>
              </a:ext>
            </a:extLst>
          </p:cNvPr>
          <p:cNvSpPr/>
          <p:nvPr/>
        </p:nvSpPr>
        <p:spPr>
          <a:xfrm>
            <a:off x="3851685" y="4980575"/>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12,200</a:t>
            </a:r>
          </a:p>
        </p:txBody>
      </p:sp>
      <p:sp>
        <p:nvSpPr>
          <p:cNvPr id="10" name="Rounded Rectangle 36">
            <a:extLst>
              <a:ext uri="{FF2B5EF4-FFF2-40B4-BE49-F238E27FC236}">
                <a16:creationId xmlns:a16="http://schemas.microsoft.com/office/drawing/2014/main" id="{F84E4152-2910-4E09-BCF2-F8A891CAFFE4}"/>
              </a:ext>
            </a:extLst>
          </p:cNvPr>
          <p:cNvSpPr/>
          <p:nvPr/>
        </p:nvSpPr>
        <p:spPr>
          <a:xfrm>
            <a:off x="3892629" y="5415032"/>
            <a:ext cx="1267431" cy="402099"/>
          </a:xfrm>
          <a:prstGeom prst="round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solidFill>
                  <a:srgbClr val="FF3760"/>
                </a:solidFill>
                <a:latin typeface="OpenDyslexicAlta" pitchFamily="2" charset="77"/>
              </a:rPr>
              <a:t>67,000</a:t>
            </a:r>
          </a:p>
        </p:txBody>
      </p:sp>
    </p:spTree>
    <p:extLst>
      <p:ext uri="{BB962C8B-B14F-4D97-AF65-F5344CB8AC3E}">
        <p14:creationId xmlns:p14="http://schemas.microsoft.com/office/powerpoint/2010/main" val="120869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lstStyle/>
          <a:p>
            <a:pPr marL="0" indent="0">
              <a:buNone/>
            </a:pPr>
            <a:r>
              <a:rPr lang="en-GB" dirty="0"/>
              <a:t>Activity 4:</a:t>
            </a:r>
          </a:p>
          <a:p>
            <a:pPr marL="0" indent="0">
              <a:buClr>
                <a:srgbClr val="23D160"/>
              </a:buClr>
              <a:buSzPct val="85000"/>
              <a:buNone/>
            </a:pPr>
            <a:r>
              <a:rPr lang="en-US" sz="2200" dirty="0"/>
              <a:t>M</a:t>
            </a:r>
            <a:r>
              <a:rPr lang="en-GB" sz="2200" dirty="0"/>
              <a:t>atch the calculation with the correct answer. Remember to use partitioning to help solve these using a mental strategy.</a:t>
            </a:r>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5" name="Rounded Rectangle 11">
            <a:extLst>
              <a:ext uri="{FF2B5EF4-FFF2-40B4-BE49-F238E27FC236}">
                <a16:creationId xmlns:a16="http://schemas.microsoft.com/office/drawing/2014/main" id="{A471DAF9-078F-4D2B-BAB3-8C2C097CE865}"/>
              </a:ext>
            </a:extLst>
          </p:cNvPr>
          <p:cNvSpPr/>
          <p:nvPr/>
        </p:nvSpPr>
        <p:spPr>
          <a:xfrm>
            <a:off x="934235" y="3404265"/>
            <a:ext cx="4294371"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23,540 – 1,200</a:t>
            </a:r>
          </a:p>
        </p:txBody>
      </p:sp>
      <p:sp>
        <p:nvSpPr>
          <p:cNvPr id="6" name="Rounded Rectangle 11">
            <a:extLst>
              <a:ext uri="{FF2B5EF4-FFF2-40B4-BE49-F238E27FC236}">
                <a16:creationId xmlns:a16="http://schemas.microsoft.com/office/drawing/2014/main" id="{0856B742-C74B-405B-B264-398D26BB8A96}"/>
              </a:ext>
            </a:extLst>
          </p:cNvPr>
          <p:cNvSpPr/>
          <p:nvPr/>
        </p:nvSpPr>
        <p:spPr>
          <a:xfrm>
            <a:off x="7968749" y="3429000"/>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23,240</a:t>
            </a:r>
          </a:p>
        </p:txBody>
      </p:sp>
      <p:sp>
        <p:nvSpPr>
          <p:cNvPr id="7" name="Rounded Rectangle 11">
            <a:extLst>
              <a:ext uri="{FF2B5EF4-FFF2-40B4-BE49-F238E27FC236}">
                <a16:creationId xmlns:a16="http://schemas.microsoft.com/office/drawing/2014/main" id="{653ECD0C-C565-4641-83DA-1D6A189314A8}"/>
              </a:ext>
            </a:extLst>
          </p:cNvPr>
          <p:cNvSpPr/>
          <p:nvPr/>
        </p:nvSpPr>
        <p:spPr>
          <a:xfrm>
            <a:off x="934234" y="4237385"/>
            <a:ext cx="4294371"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21,306 + 1,040</a:t>
            </a:r>
          </a:p>
        </p:txBody>
      </p:sp>
      <p:sp>
        <p:nvSpPr>
          <p:cNvPr id="8" name="Rounded Rectangle 11">
            <a:extLst>
              <a:ext uri="{FF2B5EF4-FFF2-40B4-BE49-F238E27FC236}">
                <a16:creationId xmlns:a16="http://schemas.microsoft.com/office/drawing/2014/main" id="{F5828F9A-65CD-4E24-8A19-6AE90877FF6F}"/>
              </a:ext>
            </a:extLst>
          </p:cNvPr>
          <p:cNvSpPr/>
          <p:nvPr/>
        </p:nvSpPr>
        <p:spPr>
          <a:xfrm>
            <a:off x="934235" y="5070505"/>
            <a:ext cx="4294371"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25,350 – 2,110</a:t>
            </a:r>
          </a:p>
        </p:txBody>
      </p:sp>
      <p:sp>
        <p:nvSpPr>
          <p:cNvPr id="9" name="Rounded Rectangle 11">
            <a:extLst>
              <a:ext uri="{FF2B5EF4-FFF2-40B4-BE49-F238E27FC236}">
                <a16:creationId xmlns:a16="http://schemas.microsoft.com/office/drawing/2014/main" id="{D53D0D45-D9B1-4B73-8CCB-1AB7FE7C3E40}"/>
              </a:ext>
            </a:extLst>
          </p:cNvPr>
          <p:cNvSpPr/>
          <p:nvPr/>
        </p:nvSpPr>
        <p:spPr>
          <a:xfrm>
            <a:off x="934233" y="5903625"/>
            <a:ext cx="4294371"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20,200 + 3,220</a:t>
            </a:r>
          </a:p>
        </p:txBody>
      </p:sp>
      <p:sp>
        <p:nvSpPr>
          <p:cNvPr id="10" name="Rounded Rectangle 11">
            <a:extLst>
              <a:ext uri="{FF2B5EF4-FFF2-40B4-BE49-F238E27FC236}">
                <a16:creationId xmlns:a16="http://schemas.microsoft.com/office/drawing/2014/main" id="{920EC97A-090B-4190-B215-D9EC7F11A00D}"/>
              </a:ext>
            </a:extLst>
          </p:cNvPr>
          <p:cNvSpPr/>
          <p:nvPr/>
        </p:nvSpPr>
        <p:spPr>
          <a:xfrm>
            <a:off x="7996722" y="4257040"/>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22,340</a:t>
            </a:r>
          </a:p>
        </p:txBody>
      </p:sp>
      <p:sp>
        <p:nvSpPr>
          <p:cNvPr id="11" name="Rounded Rectangle 11">
            <a:extLst>
              <a:ext uri="{FF2B5EF4-FFF2-40B4-BE49-F238E27FC236}">
                <a16:creationId xmlns:a16="http://schemas.microsoft.com/office/drawing/2014/main" id="{E4F1C6A4-13B3-4A36-A1BD-7DA85B023F81}"/>
              </a:ext>
            </a:extLst>
          </p:cNvPr>
          <p:cNvSpPr/>
          <p:nvPr/>
        </p:nvSpPr>
        <p:spPr>
          <a:xfrm>
            <a:off x="7996722" y="5032376"/>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22,346</a:t>
            </a:r>
          </a:p>
        </p:txBody>
      </p:sp>
      <p:sp>
        <p:nvSpPr>
          <p:cNvPr id="12" name="Rounded Rectangle 11">
            <a:extLst>
              <a:ext uri="{FF2B5EF4-FFF2-40B4-BE49-F238E27FC236}">
                <a16:creationId xmlns:a16="http://schemas.microsoft.com/office/drawing/2014/main" id="{2D3A20FA-663A-4795-B5E1-4BB68A4707F7}"/>
              </a:ext>
            </a:extLst>
          </p:cNvPr>
          <p:cNvSpPr/>
          <p:nvPr/>
        </p:nvSpPr>
        <p:spPr>
          <a:xfrm>
            <a:off x="7996722" y="5828752"/>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23,420</a:t>
            </a:r>
          </a:p>
        </p:txBody>
      </p:sp>
    </p:spTree>
    <p:extLst>
      <p:ext uri="{BB962C8B-B14F-4D97-AF65-F5344CB8AC3E}">
        <p14:creationId xmlns:p14="http://schemas.microsoft.com/office/powerpoint/2010/main" val="498770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lstStyle/>
          <a:p>
            <a:pPr marL="0" indent="0">
              <a:buNone/>
            </a:pPr>
            <a:r>
              <a:rPr lang="en-GB" dirty="0"/>
              <a:t>Activity 4:</a:t>
            </a:r>
          </a:p>
          <a:p>
            <a:pPr marL="0" indent="0">
              <a:buClr>
                <a:srgbClr val="23D160"/>
              </a:buClr>
              <a:buSzPct val="85000"/>
              <a:buNone/>
            </a:pPr>
            <a:r>
              <a:rPr lang="en-US" sz="2200" dirty="0"/>
              <a:t>M</a:t>
            </a:r>
            <a:r>
              <a:rPr lang="en-GB" sz="2200" dirty="0"/>
              <a:t>atch the calculation with the correct answer. Remember to use partitioning to help solve these using a mental strategy.</a:t>
            </a:r>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5" name="Rounded Rectangle 11">
            <a:extLst>
              <a:ext uri="{FF2B5EF4-FFF2-40B4-BE49-F238E27FC236}">
                <a16:creationId xmlns:a16="http://schemas.microsoft.com/office/drawing/2014/main" id="{A471DAF9-078F-4D2B-BAB3-8C2C097CE865}"/>
              </a:ext>
            </a:extLst>
          </p:cNvPr>
          <p:cNvSpPr/>
          <p:nvPr/>
        </p:nvSpPr>
        <p:spPr>
          <a:xfrm>
            <a:off x="934235" y="3404265"/>
            <a:ext cx="4294371"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23,540 – 1,200</a:t>
            </a:r>
          </a:p>
        </p:txBody>
      </p:sp>
      <p:sp>
        <p:nvSpPr>
          <p:cNvPr id="6" name="Rounded Rectangle 11">
            <a:extLst>
              <a:ext uri="{FF2B5EF4-FFF2-40B4-BE49-F238E27FC236}">
                <a16:creationId xmlns:a16="http://schemas.microsoft.com/office/drawing/2014/main" id="{0856B742-C74B-405B-B264-398D26BB8A96}"/>
              </a:ext>
            </a:extLst>
          </p:cNvPr>
          <p:cNvSpPr/>
          <p:nvPr/>
        </p:nvSpPr>
        <p:spPr>
          <a:xfrm>
            <a:off x="7968749" y="3429000"/>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23,240</a:t>
            </a:r>
          </a:p>
        </p:txBody>
      </p:sp>
      <p:sp>
        <p:nvSpPr>
          <p:cNvPr id="7" name="Rounded Rectangle 11">
            <a:extLst>
              <a:ext uri="{FF2B5EF4-FFF2-40B4-BE49-F238E27FC236}">
                <a16:creationId xmlns:a16="http://schemas.microsoft.com/office/drawing/2014/main" id="{653ECD0C-C565-4641-83DA-1D6A189314A8}"/>
              </a:ext>
            </a:extLst>
          </p:cNvPr>
          <p:cNvSpPr/>
          <p:nvPr/>
        </p:nvSpPr>
        <p:spPr>
          <a:xfrm>
            <a:off x="934234" y="4237385"/>
            <a:ext cx="4294371"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21,306 + 1,040</a:t>
            </a:r>
          </a:p>
        </p:txBody>
      </p:sp>
      <p:sp>
        <p:nvSpPr>
          <p:cNvPr id="8" name="Rounded Rectangle 11">
            <a:extLst>
              <a:ext uri="{FF2B5EF4-FFF2-40B4-BE49-F238E27FC236}">
                <a16:creationId xmlns:a16="http://schemas.microsoft.com/office/drawing/2014/main" id="{F5828F9A-65CD-4E24-8A19-6AE90877FF6F}"/>
              </a:ext>
            </a:extLst>
          </p:cNvPr>
          <p:cNvSpPr/>
          <p:nvPr/>
        </p:nvSpPr>
        <p:spPr>
          <a:xfrm>
            <a:off x="934235" y="5070505"/>
            <a:ext cx="4294371"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25,350 – 2,110</a:t>
            </a:r>
          </a:p>
        </p:txBody>
      </p:sp>
      <p:sp>
        <p:nvSpPr>
          <p:cNvPr id="9" name="Rounded Rectangle 11">
            <a:extLst>
              <a:ext uri="{FF2B5EF4-FFF2-40B4-BE49-F238E27FC236}">
                <a16:creationId xmlns:a16="http://schemas.microsoft.com/office/drawing/2014/main" id="{D53D0D45-D9B1-4B73-8CCB-1AB7FE7C3E40}"/>
              </a:ext>
            </a:extLst>
          </p:cNvPr>
          <p:cNvSpPr/>
          <p:nvPr/>
        </p:nvSpPr>
        <p:spPr>
          <a:xfrm>
            <a:off x="934233" y="5903625"/>
            <a:ext cx="4294371"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20,200 + 3,220</a:t>
            </a:r>
          </a:p>
        </p:txBody>
      </p:sp>
      <p:sp>
        <p:nvSpPr>
          <p:cNvPr id="10" name="Rounded Rectangle 11">
            <a:extLst>
              <a:ext uri="{FF2B5EF4-FFF2-40B4-BE49-F238E27FC236}">
                <a16:creationId xmlns:a16="http://schemas.microsoft.com/office/drawing/2014/main" id="{920EC97A-090B-4190-B215-D9EC7F11A00D}"/>
              </a:ext>
            </a:extLst>
          </p:cNvPr>
          <p:cNvSpPr/>
          <p:nvPr/>
        </p:nvSpPr>
        <p:spPr>
          <a:xfrm>
            <a:off x="7996722" y="4257040"/>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22,340</a:t>
            </a:r>
          </a:p>
        </p:txBody>
      </p:sp>
      <p:sp>
        <p:nvSpPr>
          <p:cNvPr id="11" name="Rounded Rectangle 11">
            <a:extLst>
              <a:ext uri="{FF2B5EF4-FFF2-40B4-BE49-F238E27FC236}">
                <a16:creationId xmlns:a16="http://schemas.microsoft.com/office/drawing/2014/main" id="{E4F1C6A4-13B3-4A36-A1BD-7DA85B023F81}"/>
              </a:ext>
            </a:extLst>
          </p:cNvPr>
          <p:cNvSpPr/>
          <p:nvPr/>
        </p:nvSpPr>
        <p:spPr>
          <a:xfrm>
            <a:off x="7996722" y="5032376"/>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22,346</a:t>
            </a:r>
          </a:p>
        </p:txBody>
      </p:sp>
      <p:sp>
        <p:nvSpPr>
          <p:cNvPr id="12" name="Rounded Rectangle 11">
            <a:extLst>
              <a:ext uri="{FF2B5EF4-FFF2-40B4-BE49-F238E27FC236}">
                <a16:creationId xmlns:a16="http://schemas.microsoft.com/office/drawing/2014/main" id="{2D3A20FA-663A-4795-B5E1-4BB68A4707F7}"/>
              </a:ext>
            </a:extLst>
          </p:cNvPr>
          <p:cNvSpPr/>
          <p:nvPr/>
        </p:nvSpPr>
        <p:spPr>
          <a:xfrm>
            <a:off x="7996722" y="5828752"/>
            <a:ext cx="1784063" cy="481935"/>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chemeClr val="tx1"/>
                </a:solidFill>
                <a:latin typeface="OpenDyslexicAlta" pitchFamily="2" charset="77"/>
              </a:rPr>
              <a:t>23,420</a:t>
            </a:r>
          </a:p>
        </p:txBody>
      </p:sp>
      <p:cxnSp>
        <p:nvCxnSpPr>
          <p:cNvPr id="13" name="Straight Connector 12">
            <a:extLst>
              <a:ext uri="{FF2B5EF4-FFF2-40B4-BE49-F238E27FC236}">
                <a16:creationId xmlns:a16="http://schemas.microsoft.com/office/drawing/2014/main" id="{4DF52BAB-3A38-41CE-9A0B-51C542F21B13}"/>
              </a:ext>
            </a:extLst>
          </p:cNvPr>
          <p:cNvCxnSpPr>
            <a:cxnSpLocks/>
            <a:stCxn id="9" idx="3"/>
            <a:endCxn id="12" idx="1"/>
          </p:cNvCxnSpPr>
          <p:nvPr/>
        </p:nvCxnSpPr>
        <p:spPr>
          <a:xfrm flipV="1">
            <a:off x="5228604" y="6069720"/>
            <a:ext cx="2768118" cy="74873"/>
          </a:xfrm>
          <a:prstGeom prst="line">
            <a:avLst/>
          </a:prstGeom>
          <a:ln w="38100">
            <a:solidFill>
              <a:srgbClr val="FF37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2873842-6466-49F7-A8EC-26C1D8919B40}"/>
              </a:ext>
            </a:extLst>
          </p:cNvPr>
          <p:cNvCxnSpPr>
            <a:cxnSpLocks/>
            <a:stCxn id="5" idx="3"/>
          </p:cNvCxnSpPr>
          <p:nvPr/>
        </p:nvCxnSpPr>
        <p:spPr>
          <a:xfrm>
            <a:off x="5228606" y="3645233"/>
            <a:ext cx="2740143" cy="845487"/>
          </a:xfrm>
          <a:prstGeom prst="line">
            <a:avLst/>
          </a:prstGeom>
          <a:ln w="38100">
            <a:solidFill>
              <a:srgbClr val="23D1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94E1835-530F-4BA0-9402-C54F0342F2E5}"/>
              </a:ext>
            </a:extLst>
          </p:cNvPr>
          <p:cNvCxnSpPr>
            <a:cxnSpLocks/>
            <a:endCxn id="6" idx="1"/>
          </p:cNvCxnSpPr>
          <p:nvPr/>
        </p:nvCxnSpPr>
        <p:spPr>
          <a:xfrm flipV="1">
            <a:off x="5228604" y="3669968"/>
            <a:ext cx="2740145" cy="1663948"/>
          </a:xfrm>
          <a:prstGeom prst="line">
            <a:avLst/>
          </a:prstGeom>
          <a:ln w="38100">
            <a:solidFill>
              <a:srgbClr val="3173D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FCF4E14-AA25-4814-9EDB-3174A12A774A}"/>
              </a:ext>
            </a:extLst>
          </p:cNvPr>
          <p:cNvCxnSpPr>
            <a:cxnSpLocks/>
            <a:endCxn id="11" idx="1"/>
          </p:cNvCxnSpPr>
          <p:nvPr/>
        </p:nvCxnSpPr>
        <p:spPr>
          <a:xfrm>
            <a:off x="5228606" y="4490720"/>
            <a:ext cx="2768116" cy="7826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88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normAutofit lnSpcReduction="10000"/>
          </a:bodyPr>
          <a:lstStyle/>
          <a:p>
            <a:pPr marL="0" indent="0">
              <a:buNone/>
            </a:pPr>
            <a:r>
              <a:rPr lang="en-GB" dirty="0"/>
              <a:t>Talking Time:</a:t>
            </a:r>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r>
              <a:rPr lang="en-US" sz="2200" dirty="0"/>
              <a:t>What is the most efficient method when adding 99?</a:t>
            </a:r>
          </a:p>
          <a:p>
            <a:pPr marL="0" indent="0">
              <a:buClr>
                <a:srgbClr val="23D160"/>
              </a:buClr>
              <a:buSzPct val="85000"/>
              <a:buNone/>
            </a:pPr>
            <a:endParaRPr lang="en-US" sz="2200" dirty="0"/>
          </a:p>
          <a:p>
            <a:pPr marL="0" indent="0">
              <a:buClr>
                <a:srgbClr val="23D160"/>
              </a:buClr>
              <a:buSzPct val="85000"/>
              <a:buNone/>
            </a:pPr>
            <a:r>
              <a:rPr lang="en-US" sz="2200" dirty="0"/>
              <a:t>	Column method?		Partitioning?		Using a number line?			</a:t>
            </a:r>
          </a:p>
          <a:p>
            <a:pPr marL="0" indent="0">
              <a:buClr>
                <a:srgbClr val="23D160"/>
              </a:buClr>
              <a:buSzPct val="85000"/>
              <a:buNone/>
            </a:pPr>
            <a:r>
              <a:rPr lang="en-US" sz="2200" dirty="0"/>
              <a:t>		Using a place value chart?</a:t>
            </a:r>
          </a:p>
          <a:p>
            <a:pPr marL="0" indent="0">
              <a:buClr>
                <a:srgbClr val="23D160"/>
              </a:buClr>
              <a:buSzPct val="85000"/>
              <a:buNone/>
            </a:pPr>
            <a:r>
              <a:rPr lang="en-US" sz="2200" dirty="0">
                <a:solidFill>
                  <a:srgbClr val="FF3760"/>
                </a:solidFill>
              </a:rPr>
              <a:t>The most efficient method to add 99 to any number is to perform the calculation using a mental strategy. </a:t>
            </a:r>
            <a:endParaRPr lang="en-GB" sz="2200" dirty="0">
              <a:solidFill>
                <a:srgbClr val="FF3760"/>
              </a:solidFill>
            </a:endParaRPr>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22" name="Rounded Rectangle 11">
            <a:extLst>
              <a:ext uri="{FF2B5EF4-FFF2-40B4-BE49-F238E27FC236}">
                <a16:creationId xmlns:a16="http://schemas.microsoft.com/office/drawing/2014/main" id="{907618E3-2F8F-4629-8E2E-8210203AE556}"/>
              </a:ext>
            </a:extLst>
          </p:cNvPr>
          <p:cNvSpPr/>
          <p:nvPr/>
        </p:nvSpPr>
        <p:spPr>
          <a:xfrm>
            <a:off x="3577974" y="1895172"/>
            <a:ext cx="5036051" cy="987728"/>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tx1"/>
                </a:solidFill>
                <a:latin typeface="OpenDyslexicAlta" pitchFamily="2" charset="77"/>
              </a:rPr>
              <a:t>3,295 + 99 = ?</a:t>
            </a:r>
          </a:p>
        </p:txBody>
      </p:sp>
    </p:spTree>
    <p:extLst>
      <p:ext uri="{BB962C8B-B14F-4D97-AF65-F5344CB8AC3E}">
        <p14:creationId xmlns:p14="http://schemas.microsoft.com/office/powerpoint/2010/main" val="2049472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normAutofit/>
          </a:bodyPr>
          <a:lstStyle/>
          <a:p>
            <a:pPr marL="0" indent="0">
              <a:buNone/>
            </a:pPr>
            <a:r>
              <a:rPr lang="en-GB" dirty="0"/>
              <a:t>Talking Time:</a:t>
            </a:r>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22" name="Rounded Rectangle 11">
            <a:extLst>
              <a:ext uri="{FF2B5EF4-FFF2-40B4-BE49-F238E27FC236}">
                <a16:creationId xmlns:a16="http://schemas.microsoft.com/office/drawing/2014/main" id="{907618E3-2F8F-4629-8E2E-8210203AE556}"/>
              </a:ext>
            </a:extLst>
          </p:cNvPr>
          <p:cNvSpPr/>
          <p:nvPr/>
        </p:nvSpPr>
        <p:spPr>
          <a:xfrm>
            <a:off x="3577973" y="1735798"/>
            <a:ext cx="5036051" cy="804202"/>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tx1"/>
                </a:solidFill>
                <a:latin typeface="OpenDyslexicAlta" pitchFamily="2" charset="77"/>
              </a:rPr>
              <a:t>3,295 + 99 = ?</a:t>
            </a:r>
          </a:p>
        </p:txBody>
      </p:sp>
      <p:grpSp>
        <p:nvGrpSpPr>
          <p:cNvPr id="29" name="Group 28">
            <a:extLst>
              <a:ext uri="{FF2B5EF4-FFF2-40B4-BE49-F238E27FC236}">
                <a16:creationId xmlns:a16="http://schemas.microsoft.com/office/drawing/2014/main" id="{6B5EB189-F25F-4325-90E3-73A415803B75}"/>
              </a:ext>
            </a:extLst>
          </p:cNvPr>
          <p:cNvGrpSpPr/>
          <p:nvPr/>
        </p:nvGrpSpPr>
        <p:grpSpPr>
          <a:xfrm>
            <a:off x="1339041" y="2731468"/>
            <a:ext cx="9482975" cy="2344418"/>
            <a:chOff x="1339041" y="3192475"/>
            <a:chExt cx="9482975" cy="2344418"/>
          </a:xfrm>
        </p:grpSpPr>
        <p:cxnSp>
          <p:nvCxnSpPr>
            <p:cNvPr id="4" name="Straight Connector 3">
              <a:extLst>
                <a:ext uri="{FF2B5EF4-FFF2-40B4-BE49-F238E27FC236}">
                  <a16:creationId xmlns:a16="http://schemas.microsoft.com/office/drawing/2014/main" id="{AFDBAA9A-D9CE-4042-98E3-03E379A848CD}"/>
                </a:ext>
              </a:extLst>
            </p:cNvPr>
            <p:cNvCxnSpPr>
              <a:cxnSpLocks/>
            </p:cNvCxnSpPr>
            <p:nvPr/>
          </p:nvCxnSpPr>
          <p:spPr>
            <a:xfrm>
              <a:off x="1915159" y="4810760"/>
              <a:ext cx="8361680"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7D22EFE-5F01-4A8E-ABF0-65AF14D6DEF6}"/>
                </a:ext>
              </a:extLst>
            </p:cNvPr>
            <p:cNvSpPr txBox="1"/>
            <p:nvPr/>
          </p:nvSpPr>
          <p:spPr>
            <a:xfrm>
              <a:off x="1339041" y="5008881"/>
              <a:ext cx="1076960" cy="461665"/>
            </a:xfrm>
            <a:prstGeom prst="rect">
              <a:avLst/>
            </a:prstGeom>
            <a:noFill/>
          </p:spPr>
          <p:txBody>
            <a:bodyPr wrap="square" rtlCol="0">
              <a:spAutoFit/>
            </a:bodyPr>
            <a:lstStyle/>
            <a:p>
              <a:r>
                <a:rPr lang="en-US" sz="2400" dirty="0">
                  <a:latin typeface="OpenDyslexicAlta" panose="00000500000000000000" pitchFamily="50" charset="0"/>
                </a:rPr>
                <a:t>3,295</a:t>
              </a:r>
              <a:endParaRPr lang="en-GB" sz="2400" dirty="0">
                <a:latin typeface="OpenDyslexicAlta" panose="00000500000000000000" pitchFamily="50" charset="0"/>
              </a:endParaRPr>
            </a:p>
          </p:txBody>
        </p:sp>
        <p:cxnSp>
          <p:nvCxnSpPr>
            <p:cNvPr id="13" name="Straight Connector 12">
              <a:extLst>
                <a:ext uri="{FF2B5EF4-FFF2-40B4-BE49-F238E27FC236}">
                  <a16:creationId xmlns:a16="http://schemas.microsoft.com/office/drawing/2014/main" id="{D668E069-7ADA-4677-9016-BEC72993FC5B}"/>
                </a:ext>
              </a:extLst>
            </p:cNvPr>
            <p:cNvCxnSpPr>
              <a:cxnSpLocks/>
            </p:cNvCxnSpPr>
            <p:nvPr/>
          </p:nvCxnSpPr>
          <p:spPr>
            <a:xfrm>
              <a:off x="1879600" y="4612640"/>
              <a:ext cx="0" cy="3962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159C74-A310-409D-A6BC-B83BA0102914}"/>
                </a:ext>
              </a:extLst>
            </p:cNvPr>
            <p:cNvCxnSpPr>
              <a:cxnSpLocks/>
            </p:cNvCxnSpPr>
            <p:nvPr/>
          </p:nvCxnSpPr>
          <p:spPr>
            <a:xfrm>
              <a:off x="10276839" y="4612640"/>
              <a:ext cx="0" cy="3962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B9921A-4457-488A-8A22-FFB3D588C8E3}"/>
                </a:ext>
              </a:extLst>
            </p:cNvPr>
            <p:cNvCxnSpPr>
              <a:cxnSpLocks/>
            </p:cNvCxnSpPr>
            <p:nvPr/>
          </p:nvCxnSpPr>
          <p:spPr>
            <a:xfrm>
              <a:off x="9103360" y="4612640"/>
              <a:ext cx="0" cy="3962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Curved Down 18">
              <a:extLst>
                <a:ext uri="{FF2B5EF4-FFF2-40B4-BE49-F238E27FC236}">
                  <a16:creationId xmlns:a16="http://schemas.microsoft.com/office/drawing/2014/main" id="{322A7BFC-8F10-403A-80D3-9F7582CE2651}"/>
                </a:ext>
              </a:extLst>
            </p:cNvPr>
            <p:cNvSpPr/>
            <p:nvPr/>
          </p:nvSpPr>
          <p:spPr>
            <a:xfrm>
              <a:off x="1879600" y="3621428"/>
              <a:ext cx="8559801" cy="89215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TextBox 23">
              <a:extLst>
                <a:ext uri="{FF2B5EF4-FFF2-40B4-BE49-F238E27FC236}">
                  <a16:creationId xmlns:a16="http://schemas.microsoft.com/office/drawing/2014/main" id="{148567F6-1D7B-49B7-9EA8-157F6BC9C6B1}"/>
                </a:ext>
              </a:extLst>
            </p:cNvPr>
            <p:cNvSpPr txBox="1"/>
            <p:nvPr/>
          </p:nvSpPr>
          <p:spPr>
            <a:xfrm>
              <a:off x="5458460" y="3192475"/>
              <a:ext cx="1402080" cy="461665"/>
            </a:xfrm>
            <a:prstGeom prst="rect">
              <a:avLst/>
            </a:prstGeom>
            <a:noFill/>
          </p:spPr>
          <p:txBody>
            <a:bodyPr wrap="square" rtlCol="0">
              <a:spAutoFit/>
            </a:bodyPr>
            <a:lstStyle/>
            <a:p>
              <a:r>
                <a:rPr lang="en-US" sz="2400" dirty="0">
                  <a:solidFill>
                    <a:srgbClr val="3273DC"/>
                  </a:solidFill>
                  <a:latin typeface="OpenDyslexicAlta" panose="00000500000000000000" pitchFamily="50" charset="0"/>
                </a:rPr>
                <a:t>+ 100</a:t>
              </a:r>
              <a:endParaRPr lang="en-GB" sz="2400" dirty="0">
                <a:solidFill>
                  <a:srgbClr val="3273DC"/>
                </a:solidFill>
                <a:latin typeface="OpenDyslexicAlta" panose="00000500000000000000" pitchFamily="50" charset="0"/>
              </a:endParaRPr>
            </a:p>
          </p:txBody>
        </p:sp>
        <p:sp>
          <p:nvSpPr>
            <p:cNvPr id="25" name="Arrow: Curved Down 24">
              <a:extLst>
                <a:ext uri="{FF2B5EF4-FFF2-40B4-BE49-F238E27FC236}">
                  <a16:creationId xmlns:a16="http://schemas.microsoft.com/office/drawing/2014/main" id="{F2724354-97A4-4DAB-B1C4-EC1A6650DC2A}"/>
                </a:ext>
              </a:extLst>
            </p:cNvPr>
            <p:cNvSpPr/>
            <p:nvPr/>
          </p:nvSpPr>
          <p:spPr>
            <a:xfrm flipH="1">
              <a:off x="9027098" y="4366274"/>
              <a:ext cx="1192148" cy="3032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a:extLst>
                <a:ext uri="{FF2B5EF4-FFF2-40B4-BE49-F238E27FC236}">
                  <a16:creationId xmlns:a16="http://schemas.microsoft.com/office/drawing/2014/main" id="{0C1DE87A-5946-4BC3-AAA5-F178C9E39464}"/>
                </a:ext>
              </a:extLst>
            </p:cNvPr>
            <p:cNvSpPr txBox="1"/>
            <p:nvPr/>
          </p:nvSpPr>
          <p:spPr>
            <a:xfrm>
              <a:off x="9315879" y="4371482"/>
              <a:ext cx="748441" cy="461665"/>
            </a:xfrm>
            <a:prstGeom prst="rect">
              <a:avLst/>
            </a:prstGeom>
            <a:noFill/>
          </p:spPr>
          <p:txBody>
            <a:bodyPr wrap="square" rtlCol="0">
              <a:spAutoFit/>
            </a:bodyPr>
            <a:lstStyle/>
            <a:p>
              <a:r>
                <a:rPr lang="en-US" sz="2400" dirty="0">
                  <a:solidFill>
                    <a:srgbClr val="3273DC"/>
                  </a:solidFill>
                  <a:latin typeface="OpenDyslexicAlta" panose="00000500000000000000" pitchFamily="50" charset="0"/>
                </a:rPr>
                <a:t>- 1</a:t>
              </a:r>
              <a:endParaRPr lang="en-GB" sz="2400" dirty="0">
                <a:solidFill>
                  <a:srgbClr val="3273DC"/>
                </a:solidFill>
                <a:latin typeface="OpenDyslexicAlta" panose="00000500000000000000" pitchFamily="50" charset="0"/>
              </a:endParaRPr>
            </a:p>
          </p:txBody>
        </p:sp>
        <p:sp>
          <p:nvSpPr>
            <p:cNvPr id="27" name="TextBox 26">
              <a:extLst>
                <a:ext uri="{FF2B5EF4-FFF2-40B4-BE49-F238E27FC236}">
                  <a16:creationId xmlns:a16="http://schemas.microsoft.com/office/drawing/2014/main" id="{183EB040-CB05-43C5-A2CD-EEF0D6236668}"/>
                </a:ext>
              </a:extLst>
            </p:cNvPr>
            <p:cNvSpPr txBox="1"/>
            <p:nvPr/>
          </p:nvSpPr>
          <p:spPr>
            <a:xfrm>
              <a:off x="9745056" y="5064340"/>
              <a:ext cx="1076960" cy="461665"/>
            </a:xfrm>
            <a:prstGeom prst="rect">
              <a:avLst/>
            </a:prstGeom>
            <a:noFill/>
          </p:spPr>
          <p:txBody>
            <a:bodyPr wrap="square" rtlCol="0">
              <a:spAutoFit/>
            </a:bodyPr>
            <a:lstStyle/>
            <a:p>
              <a:r>
                <a:rPr lang="en-US" sz="2400" dirty="0">
                  <a:latin typeface="OpenDyslexicAlta" panose="00000500000000000000" pitchFamily="50" charset="0"/>
                </a:rPr>
                <a:t>3,395</a:t>
              </a:r>
              <a:endParaRPr lang="en-GB" sz="2400" dirty="0">
                <a:latin typeface="OpenDyslexicAlta" panose="00000500000000000000" pitchFamily="50" charset="0"/>
              </a:endParaRPr>
            </a:p>
          </p:txBody>
        </p:sp>
        <p:sp>
          <p:nvSpPr>
            <p:cNvPr id="28" name="TextBox 27">
              <a:extLst>
                <a:ext uri="{FF2B5EF4-FFF2-40B4-BE49-F238E27FC236}">
                  <a16:creationId xmlns:a16="http://schemas.microsoft.com/office/drawing/2014/main" id="{384897A9-2533-4C46-AD79-759C3FC72C97}"/>
                </a:ext>
              </a:extLst>
            </p:cNvPr>
            <p:cNvSpPr txBox="1"/>
            <p:nvPr/>
          </p:nvSpPr>
          <p:spPr>
            <a:xfrm>
              <a:off x="8571575" y="5075228"/>
              <a:ext cx="1076960" cy="461665"/>
            </a:xfrm>
            <a:prstGeom prst="rect">
              <a:avLst/>
            </a:prstGeom>
            <a:noFill/>
          </p:spPr>
          <p:txBody>
            <a:bodyPr wrap="square" rtlCol="0">
              <a:spAutoFit/>
            </a:bodyPr>
            <a:lstStyle/>
            <a:p>
              <a:r>
                <a:rPr lang="en-US" sz="2400" dirty="0">
                  <a:latin typeface="OpenDyslexicAlta" panose="00000500000000000000" pitchFamily="50" charset="0"/>
                </a:rPr>
                <a:t>3,394</a:t>
              </a:r>
              <a:endParaRPr lang="en-GB" sz="2400" dirty="0">
                <a:latin typeface="OpenDyslexicAlta" panose="00000500000000000000" pitchFamily="50" charset="0"/>
              </a:endParaRPr>
            </a:p>
          </p:txBody>
        </p:sp>
      </p:grpSp>
      <p:sp>
        <p:nvSpPr>
          <p:cNvPr id="30" name="Rectangle 29">
            <a:extLst>
              <a:ext uri="{FF2B5EF4-FFF2-40B4-BE49-F238E27FC236}">
                <a16:creationId xmlns:a16="http://schemas.microsoft.com/office/drawing/2014/main" id="{51F6180E-7457-45D7-96C6-DBF07B6CD4A9}"/>
              </a:ext>
            </a:extLst>
          </p:cNvPr>
          <p:cNvSpPr/>
          <p:nvPr/>
        </p:nvSpPr>
        <p:spPr>
          <a:xfrm>
            <a:off x="660400" y="5643777"/>
            <a:ext cx="11186160" cy="707886"/>
          </a:xfrm>
          <a:prstGeom prst="rect">
            <a:avLst/>
          </a:prstGeom>
        </p:spPr>
        <p:txBody>
          <a:bodyPr wrap="square">
            <a:spAutoFit/>
          </a:bodyPr>
          <a:lstStyle/>
          <a:p>
            <a:pPr>
              <a:buClr>
                <a:srgbClr val="23D160"/>
              </a:buClr>
              <a:buSzPct val="85000"/>
            </a:pPr>
            <a:r>
              <a:rPr lang="en-US" sz="2200" dirty="0">
                <a:latin typeface="Muli" panose="020B0604020202020204" charset="0"/>
              </a:rPr>
              <a:t>How could you use this method to add 990 successfully?</a:t>
            </a:r>
          </a:p>
          <a:p>
            <a:pPr>
              <a:buClr>
                <a:srgbClr val="23D160"/>
              </a:buClr>
              <a:buSzPct val="85000"/>
            </a:pPr>
            <a:endParaRPr lang="en-GB" dirty="0"/>
          </a:p>
        </p:txBody>
      </p:sp>
    </p:spTree>
    <p:extLst>
      <p:ext uri="{BB962C8B-B14F-4D97-AF65-F5344CB8AC3E}">
        <p14:creationId xmlns:p14="http://schemas.microsoft.com/office/powerpoint/2010/main" val="315734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normAutofit/>
          </a:bodyPr>
          <a:lstStyle/>
          <a:p>
            <a:pPr marL="0" indent="0">
              <a:buNone/>
            </a:pPr>
            <a:r>
              <a:rPr lang="en-GB" dirty="0"/>
              <a:t>Talking Time:</a:t>
            </a:r>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22" name="Rounded Rectangle 11">
            <a:extLst>
              <a:ext uri="{FF2B5EF4-FFF2-40B4-BE49-F238E27FC236}">
                <a16:creationId xmlns:a16="http://schemas.microsoft.com/office/drawing/2014/main" id="{907618E3-2F8F-4629-8E2E-8210203AE556}"/>
              </a:ext>
            </a:extLst>
          </p:cNvPr>
          <p:cNvSpPr/>
          <p:nvPr/>
        </p:nvSpPr>
        <p:spPr>
          <a:xfrm>
            <a:off x="3577973" y="1735798"/>
            <a:ext cx="5036051" cy="804202"/>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tx1"/>
                </a:solidFill>
                <a:latin typeface="OpenDyslexicAlta" pitchFamily="2" charset="77"/>
              </a:rPr>
              <a:t>3,295 + 99 = ?</a:t>
            </a:r>
          </a:p>
        </p:txBody>
      </p:sp>
      <p:grpSp>
        <p:nvGrpSpPr>
          <p:cNvPr id="29" name="Group 28">
            <a:extLst>
              <a:ext uri="{FF2B5EF4-FFF2-40B4-BE49-F238E27FC236}">
                <a16:creationId xmlns:a16="http://schemas.microsoft.com/office/drawing/2014/main" id="{6B5EB189-F25F-4325-90E3-73A415803B75}"/>
              </a:ext>
            </a:extLst>
          </p:cNvPr>
          <p:cNvGrpSpPr/>
          <p:nvPr/>
        </p:nvGrpSpPr>
        <p:grpSpPr>
          <a:xfrm>
            <a:off x="1713106" y="2599737"/>
            <a:ext cx="8787625" cy="1964922"/>
            <a:chOff x="1260195" y="3192475"/>
            <a:chExt cx="9717686" cy="2460967"/>
          </a:xfrm>
        </p:grpSpPr>
        <p:cxnSp>
          <p:nvCxnSpPr>
            <p:cNvPr id="4" name="Straight Connector 3">
              <a:extLst>
                <a:ext uri="{FF2B5EF4-FFF2-40B4-BE49-F238E27FC236}">
                  <a16:creationId xmlns:a16="http://schemas.microsoft.com/office/drawing/2014/main" id="{AFDBAA9A-D9CE-4042-98E3-03E379A848CD}"/>
                </a:ext>
              </a:extLst>
            </p:cNvPr>
            <p:cNvCxnSpPr>
              <a:cxnSpLocks/>
            </p:cNvCxnSpPr>
            <p:nvPr/>
          </p:nvCxnSpPr>
          <p:spPr>
            <a:xfrm>
              <a:off x="1915159" y="4810760"/>
              <a:ext cx="8361680"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7D22EFE-5F01-4A8E-ABF0-65AF14D6DEF6}"/>
                </a:ext>
              </a:extLst>
            </p:cNvPr>
            <p:cNvSpPr txBox="1"/>
            <p:nvPr/>
          </p:nvSpPr>
          <p:spPr>
            <a:xfrm>
              <a:off x="1260195" y="5008882"/>
              <a:ext cx="1265512" cy="578213"/>
            </a:xfrm>
            <a:prstGeom prst="rect">
              <a:avLst/>
            </a:prstGeom>
            <a:noFill/>
          </p:spPr>
          <p:txBody>
            <a:bodyPr wrap="square" rtlCol="0">
              <a:spAutoFit/>
            </a:bodyPr>
            <a:lstStyle/>
            <a:p>
              <a:r>
                <a:rPr lang="en-US" sz="2400" dirty="0">
                  <a:latin typeface="OpenDyslexicAlta" panose="00000500000000000000" pitchFamily="50" charset="0"/>
                </a:rPr>
                <a:t>3,295</a:t>
              </a:r>
              <a:endParaRPr lang="en-GB" sz="2400" dirty="0">
                <a:latin typeface="OpenDyslexicAlta" panose="00000500000000000000" pitchFamily="50" charset="0"/>
              </a:endParaRPr>
            </a:p>
          </p:txBody>
        </p:sp>
        <p:cxnSp>
          <p:nvCxnSpPr>
            <p:cNvPr id="13" name="Straight Connector 12">
              <a:extLst>
                <a:ext uri="{FF2B5EF4-FFF2-40B4-BE49-F238E27FC236}">
                  <a16:creationId xmlns:a16="http://schemas.microsoft.com/office/drawing/2014/main" id="{D668E069-7ADA-4677-9016-BEC72993FC5B}"/>
                </a:ext>
              </a:extLst>
            </p:cNvPr>
            <p:cNvCxnSpPr>
              <a:cxnSpLocks/>
            </p:cNvCxnSpPr>
            <p:nvPr/>
          </p:nvCxnSpPr>
          <p:spPr>
            <a:xfrm>
              <a:off x="1879600" y="4612640"/>
              <a:ext cx="0" cy="3962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159C74-A310-409D-A6BC-B83BA0102914}"/>
                </a:ext>
              </a:extLst>
            </p:cNvPr>
            <p:cNvCxnSpPr>
              <a:cxnSpLocks/>
            </p:cNvCxnSpPr>
            <p:nvPr/>
          </p:nvCxnSpPr>
          <p:spPr>
            <a:xfrm>
              <a:off x="10276839" y="4612640"/>
              <a:ext cx="0" cy="3962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B9921A-4457-488A-8A22-FFB3D588C8E3}"/>
                </a:ext>
              </a:extLst>
            </p:cNvPr>
            <p:cNvCxnSpPr>
              <a:cxnSpLocks/>
            </p:cNvCxnSpPr>
            <p:nvPr/>
          </p:nvCxnSpPr>
          <p:spPr>
            <a:xfrm>
              <a:off x="9103360" y="4612640"/>
              <a:ext cx="0" cy="3962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Curved Down 18">
              <a:extLst>
                <a:ext uri="{FF2B5EF4-FFF2-40B4-BE49-F238E27FC236}">
                  <a16:creationId xmlns:a16="http://schemas.microsoft.com/office/drawing/2014/main" id="{322A7BFC-8F10-403A-80D3-9F7582CE2651}"/>
                </a:ext>
              </a:extLst>
            </p:cNvPr>
            <p:cNvSpPr/>
            <p:nvPr/>
          </p:nvSpPr>
          <p:spPr>
            <a:xfrm>
              <a:off x="1879600" y="3621428"/>
              <a:ext cx="8559801" cy="89215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TextBox 23">
              <a:extLst>
                <a:ext uri="{FF2B5EF4-FFF2-40B4-BE49-F238E27FC236}">
                  <a16:creationId xmlns:a16="http://schemas.microsoft.com/office/drawing/2014/main" id="{148567F6-1D7B-49B7-9EA8-157F6BC9C6B1}"/>
                </a:ext>
              </a:extLst>
            </p:cNvPr>
            <p:cNvSpPr txBox="1"/>
            <p:nvPr/>
          </p:nvSpPr>
          <p:spPr>
            <a:xfrm>
              <a:off x="5458460" y="3192475"/>
              <a:ext cx="1402080" cy="461665"/>
            </a:xfrm>
            <a:prstGeom prst="rect">
              <a:avLst/>
            </a:prstGeom>
            <a:noFill/>
          </p:spPr>
          <p:txBody>
            <a:bodyPr wrap="square" rtlCol="0">
              <a:spAutoFit/>
            </a:bodyPr>
            <a:lstStyle/>
            <a:p>
              <a:r>
                <a:rPr lang="en-US" sz="2400" dirty="0">
                  <a:solidFill>
                    <a:srgbClr val="3273DC"/>
                  </a:solidFill>
                  <a:latin typeface="OpenDyslexicAlta" panose="00000500000000000000" pitchFamily="50" charset="0"/>
                </a:rPr>
                <a:t>+ 100</a:t>
              </a:r>
              <a:endParaRPr lang="en-GB" sz="2400" dirty="0">
                <a:solidFill>
                  <a:srgbClr val="3273DC"/>
                </a:solidFill>
                <a:latin typeface="OpenDyslexicAlta" panose="00000500000000000000" pitchFamily="50" charset="0"/>
              </a:endParaRPr>
            </a:p>
          </p:txBody>
        </p:sp>
        <p:sp>
          <p:nvSpPr>
            <p:cNvPr id="25" name="Arrow: Curved Down 24">
              <a:extLst>
                <a:ext uri="{FF2B5EF4-FFF2-40B4-BE49-F238E27FC236}">
                  <a16:creationId xmlns:a16="http://schemas.microsoft.com/office/drawing/2014/main" id="{F2724354-97A4-4DAB-B1C4-EC1A6650DC2A}"/>
                </a:ext>
              </a:extLst>
            </p:cNvPr>
            <p:cNvSpPr/>
            <p:nvPr/>
          </p:nvSpPr>
          <p:spPr>
            <a:xfrm flipH="1">
              <a:off x="9027098" y="4366274"/>
              <a:ext cx="1192148" cy="30322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a:extLst>
                <a:ext uri="{FF2B5EF4-FFF2-40B4-BE49-F238E27FC236}">
                  <a16:creationId xmlns:a16="http://schemas.microsoft.com/office/drawing/2014/main" id="{0C1DE87A-5946-4BC3-AAA5-F178C9E39464}"/>
                </a:ext>
              </a:extLst>
            </p:cNvPr>
            <p:cNvSpPr txBox="1"/>
            <p:nvPr/>
          </p:nvSpPr>
          <p:spPr>
            <a:xfrm>
              <a:off x="9315879" y="4371482"/>
              <a:ext cx="748441" cy="461665"/>
            </a:xfrm>
            <a:prstGeom prst="rect">
              <a:avLst/>
            </a:prstGeom>
            <a:noFill/>
          </p:spPr>
          <p:txBody>
            <a:bodyPr wrap="square" rtlCol="0">
              <a:spAutoFit/>
            </a:bodyPr>
            <a:lstStyle/>
            <a:p>
              <a:r>
                <a:rPr lang="en-US" sz="2400" dirty="0">
                  <a:solidFill>
                    <a:srgbClr val="3273DC"/>
                  </a:solidFill>
                  <a:latin typeface="OpenDyslexicAlta" panose="00000500000000000000" pitchFamily="50" charset="0"/>
                </a:rPr>
                <a:t>- 1</a:t>
              </a:r>
              <a:endParaRPr lang="en-GB" sz="2400" dirty="0">
                <a:solidFill>
                  <a:srgbClr val="3273DC"/>
                </a:solidFill>
                <a:latin typeface="OpenDyslexicAlta" panose="00000500000000000000" pitchFamily="50" charset="0"/>
              </a:endParaRPr>
            </a:p>
          </p:txBody>
        </p:sp>
        <p:sp>
          <p:nvSpPr>
            <p:cNvPr id="27" name="TextBox 26">
              <a:extLst>
                <a:ext uri="{FF2B5EF4-FFF2-40B4-BE49-F238E27FC236}">
                  <a16:creationId xmlns:a16="http://schemas.microsoft.com/office/drawing/2014/main" id="{183EB040-CB05-43C5-A2CD-EEF0D6236668}"/>
                </a:ext>
              </a:extLst>
            </p:cNvPr>
            <p:cNvSpPr txBox="1"/>
            <p:nvPr/>
          </p:nvSpPr>
          <p:spPr>
            <a:xfrm>
              <a:off x="9720399" y="5064340"/>
              <a:ext cx="1257482" cy="578212"/>
            </a:xfrm>
            <a:prstGeom prst="rect">
              <a:avLst/>
            </a:prstGeom>
            <a:noFill/>
          </p:spPr>
          <p:txBody>
            <a:bodyPr wrap="square" rtlCol="0">
              <a:spAutoFit/>
            </a:bodyPr>
            <a:lstStyle/>
            <a:p>
              <a:r>
                <a:rPr lang="en-US" sz="2400" dirty="0">
                  <a:latin typeface="OpenDyslexicAlta" panose="00000500000000000000" pitchFamily="50" charset="0"/>
                </a:rPr>
                <a:t>3,395</a:t>
              </a:r>
              <a:endParaRPr lang="en-GB" sz="2400" dirty="0">
                <a:latin typeface="OpenDyslexicAlta" panose="00000500000000000000" pitchFamily="50" charset="0"/>
              </a:endParaRPr>
            </a:p>
          </p:txBody>
        </p:sp>
        <p:sp>
          <p:nvSpPr>
            <p:cNvPr id="28" name="TextBox 27">
              <a:extLst>
                <a:ext uri="{FF2B5EF4-FFF2-40B4-BE49-F238E27FC236}">
                  <a16:creationId xmlns:a16="http://schemas.microsoft.com/office/drawing/2014/main" id="{384897A9-2533-4C46-AD79-759C3FC72C97}"/>
                </a:ext>
              </a:extLst>
            </p:cNvPr>
            <p:cNvSpPr txBox="1"/>
            <p:nvPr/>
          </p:nvSpPr>
          <p:spPr>
            <a:xfrm>
              <a:off x="8454890" y="5075230"/>
              <a:ext cx="1265508" cy="578212"/>
            </a:xfrm>
            <a:prstGeom prst="rect">
              <a:avLst/>
            </a:prstGeom>
            <a:noFill/>
          </p:spPr>
          <p:txBody>
            <a:bodyPr wrap="square" rtlCol="0">
              <a:spAutoFit/>
            </a:bodyPr>
            <a:lstStyle/>
            <a:p>
              <a:r>
                <a:rPr lang="en-US" sz="2400" dirty="0">
                  <a:latin typeface="OpenDyslexicAlta" panose="00000500000000000000" pitchFamily="50" charset="0"/>
                </a:rPr>
                <a:t>3,394</a:t>
              </a:r>
              <a:endParaRPr lang="en-GB" sz="2400" dirty="0">
                <a:latin typeface="OpenDyslexicAlta" panose="00000500000000000000" pitchFamily="50" charset="0"/>
              </a:endParaRPr>
            </a:p>
          </p:txBody>
        </p:sp>
      </p:grpSp>
      <p:sp>
        <p:nvSpPr>
          <p:cNvPr id="30" name="Rectangle 29">
            <a:extLst>
              <a:ext uri="{FF2B5EF4-FFF2-40B4-BE49-F238E27FC236}">
                <a16:creationId xmlns:a16="http://schemas.microsoft.com/office/drawing/2014/main" id="{51F6180E-7457-45D7-96C6-DBF07B6CD4A9}"/>
              </a:ext>
            </a:extLst>
          </p:cNvPr>
          <p:cNvSpPr/>
          <p:nvPr/>
        </p:nvSpPr>
        <p:spPr>
          <a:xfrm>
            <a:off x="729579" y="4625200"/>
            <a:ext cx="11186160" cy="2062103"/>
          </a:xfrm>
          <a:prstGeom prst="rect">
            <a:avLst/>
          </a:prstGeom>
        </p:spPr>
        <p:txBody>
          <a:bodyPr wrap="square">
            <a:spAutoFit/>
          </a:bodyPr>
          <a:lstStyle/>
          <a:p>
            <a:pPr>
              <a:buClr>
                <a:srgbClr val="23D160"/>
              </a:buClr>
              <a:buSzPct val="85000"/>
            </a:pPr>
            <a:r>
              <a:rPr lang="en-US" sz="2200" dirty="0">
                <a:latin typeface="Muli" panose="020B0604020202020204" charset="0"/>
              </a:rPr>
              <a:t>How could you use this method to add 990 successfully?</a:t>
            </a:r>
          </a:p>
          <a:p>
            <a:pPr>
              <a:buClr>
                <a:srgbClr val="23D160"/>
              </a:buClr>
              <a:buSzPct val="85000"/>
            </a:pPr>
            <a:r>
              <a:rPr lang="en-US" sz="2200" dirty="0">
                <a:solidFill>
                  <a:srgbClr val="FF3760"/>
                </a:solidFill>
                <a:latin typeface="Muli" panose="020B0604020202020204" charset="0"/>
              </a:rPr>
              <a:t>Add 1,000 then subtract 10 (this is the difference between 990 and 1,000)</a:t>
            </a:r>
          </a:p>
          <a:p>
            <a:pPr>
              <a:buClr>
                <a:srgbClr val="23D160"/>
              </a:buClr>
              <a:buSzPct val="85000"/>
            </a:pPr>
            <a:r>
              <a:rPr lang="en-US" sz="2200" dirty="0">
                <a:solidFill>
                  <a:srgbClr val="FF3760"/>
                </a:solidFill>
                <a:latin typeface="Muli" panose="020B0604020202020204" charset="0"/>
              </a:rPr>
              <a:t>E.g. 3,564 + 990 = ?</a:t>
            </a:r>
          </a:p>
          <a:p>
            <a:pPr>
              <a:buClr>
                <a:srgbClr val="23D160"/>
              </a:buClr>
              <a:buSzPct val="85000"/>
            </a:pPr>
            <a:r>
              <a:rPr lang="en-US" sz="2200" dirty="0">
                <a:solidFill>
                  <a:srgbClr val="FF3760"/>
                </a:solidFill>
                <a:latin typeface="Muli" panose="020B0604020202020204" charset="0"/>
              </a:rPr>
              <a:t>3,564 + 1,000 = 4,564 </a:t>
            </a:r>
          </a:p>
          <a:p>
            <a:pPr>
              <a:buClr>
                <a:srgbClr val="23D160"/>
              </a:buClr>
              <a:buSzPct val="85000"/>
            </a:pPr>
            <a:r>
              <a:rPr lang="en-US" sz="2200" dirty="0">
                <a:solidFill>
                  <a:srgbClr val="FF3760"/>
                </a:solidFill>
                <a:latin typeface="Muli" panose="020B0604020202020204" charset="0"/>
              </a:rPr>
              <a:t>then 4,564 – 10 = 4,554.</a:t>
            </a:r>
          </a:p>
          <a:p>
            <a:pPr>
              <a:buClr>
                <a:srgbClr val="23D160"/>
              </a:buClr>
              <a:buSzPct val="85000"/>
            </a:pPr>
            <a:endParaRPr lang="en-GB" dirty="0"/>
          </a:p>
        </p:txBody>
      </p:sp>
    </p:spTree>
    <p:extLst>
      <p:ext uri="{BB962C8B-B14F-4D97-AF65-F5344CB8AC3E}">
        <p14:creationId xmlns:p14="http://schemas.microsoft.com/office/powerpoint/2010/main" val="271933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17879" y="1825625"/>
            <a:ext cx="10515600" cy="5032375"/>
          </a:xfrm>
        </p:spPr>
        <p:txBody>
          <a:bodyPr>
            <a:normAutofit/>
          </a:bodyPr>
          <a:lstStyle/>
          <a:p>
            <a:pPr marL="0" indent="0">
              <a:buNone/>
            </a:pPr>
            <a:r>
              <a:rPr lang="en-GB" dirty="0"/>
              <a:t>Talking Time:</a:t>
            </a:r>
          </a:p>
          <a:p>
            <a:pPr marL="0" indent="0">
              <a:buClr>
                <a:srgbClr val="23D160"/>
              </a:buClr>
              <a:buSzPct val="85000"/>
              <a:buNone/>
            </a:pPr>
            <a:endParaRPr lang="en-US" sz="2200" dirty="0"/>
          </a:p>
          <a:p>
            <a:pPr marL="0" indent="0">
              <a:buClr>
                <a:srgbClr val="23D160"/>
              </a:buClr>
              <a:buSzPct val="85000"/>
              <a:buNone/>
            </a:pPr>
            <a:r>
              <a:rPr lang="en-US" sz="2200" dirty="0"/>
              <a:t>What do you think is the most efficient way of subtracting 99?</a:t>
            </a:r>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22" name="Rounded Rectangle 11">
            <a:extLst>
              <a:ext uri="{FF2B5EF4-FFF2-40B4-BE49-F238E27FC236}">
                <a16:creationId xmlns:a16="http://schemas.microsoft.com/office/drawing/2014/main" id="{907618E3-2F8F-4629-8E2E-8210203AE556}"/>
              </a:ext>
            </a:extLst>
          </p:cNvPr>
          <p:cNvSpPr/>
          <p:nvPr/>
        </p:nvSpPr>
        <p:spPr>
          <a:xfrm>
            <a:off x="3577973" y="1735798"/>
            <a:ext cx="5036051" cy="804202"/>
          </a:xfrm>
          <a:prstGeom prst="round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chemeClr val="tx1"/>
                </a:solidFill>
                <a:latin typeface="OpenDyslexicAlta" pitchFamily="2" charset="77"/>
              </a:rPr>
              <a:t>3,295 - 99 = ?</a:t>
            </a:r>
          </a:p>
        </p:txBody>
      </p:sp>
      <p:grpSp>
        <p:nvGrpSpPr>
          <p:cNvPr id="29" name="Group 28">
            <a:extLst>
              <a:ext uri="{FF2B5EF4-FFF2-40B4-BE49-F238E27FC236}">
                <a16:creationId xmlns:a16="http://schemas.microsoft.com/office/drawing/2014/main" id="{6B5EB189-F25F-4325-90E3-73A415803B75}"/>
              </a:ext>
            </a:extLst>
          </p:cNvPr>
          <p:cNvGrpSpPr/>
          <p:nvPr/>
        </p:nvGrpSpPr>
        <p:grpSpPr>
          <a:xfrm>
            <a:off x="1132835" y="3706230"/>
            <a:ext cx="9745983" cy="2426661"/>
            <a:chOff x="1264072" y="3192475"/>
            <a:chExt cx="9601202" cy="2426661"/>
          </a:xfrm>
        </p:grpSpPr>
        <p:cxnSp>
          <p:nvCxnSpPr>
            <p:cNvPr id="4" name="Straight Connector 3">
              <a:extLst>
                <a:ext uri="{FF2B5EF4-FFF2-40B4-BE49-F238E27FC236}">
                  <a16:creationId xmlns:a16="http://schemas.microsoft.com/office/drawing/2014/main" id="{AFDBAA9A-D9CE-4042-98E3-03E379A848CD}"/>
                </a:ext>
              </a:extLst>
            </p:cNvPr>
            <p:cNvCxnSpPr>
              <a:cxnSpLocks/>
            </p:cNvCxnSpPr>
            <p:nvPr/>
          </p:nvCxnSpPr>
          <p:spPr>
            <a:xfrm>
              <a:off x="1915159" y="4810760"/>
              <a:ext cx="8361680" cy="0"/>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7D22EFE-5F01-4A8E-ABF0-65AF14D6DEF6}"/>
                </a:ext>
              </a:extLst>
            </p:cNvPr>
            <p:cNvSpPr txBox="1"/>
            <p:nvPr/>
          </p:nvSpPr>
          <p:spPr>
            <a:xfrm>
              <a:off x="9788314" y="5075227"/>
              <a:ext cx="1076960" cy="461665"/>
            </a:xfrm>
            <a:prstGeom prst="rect">
              <a:avLst/>
            </a:prstGeom>
            <a:noFill/>
          </p:spPr>
          <p:txBody>
            <a:bodyPr wrap="square" rtlCol="0">
              <a:spAutoFit/>
            </a:bodyPr>
            <a:lstStyle/>
            <a:p>
              <a:r>
                <a:rPr lang="en-US" sz="2400" dirty="0">
                  <a:latin typeface="OpenDyslexicAlta" panose="00000500000000000000" pitchFamily="50" charset="0"/>
                </a:rPr>
                <a:t>3,295</a:t>
              </a:r>
              <a:endParaRPr lang="en-GB" sz="2400" dirty="0">
                <a:latin typeface="OpenDyslexicAlta" panose="00000500000000000000" pitchFamily="50" charset="0"/>
              </a:endParaRPr>
            </a:p>
          </p:txBody>
        </p:sp>
        <p:cxnSp>
          <p:nvCxnSpPr>
            <p:cNvPr id="13" name="Straight Connector 12">
              <a:extLst>
                <a:ext uri="{FF2B5EF4-FFF2-40B4-BE49-F238E27FC236}">
                  <a16:creationId xmlns:a16="http://schemas.microsoft.com/office/drawing/2014/main" id="{D668E069-7ADA-4677-9016-BEC72993FC5B}"/>
                </a:ext>
              </a:extLst>
            </p:cNvPr>
            <p:cNvCxnSpPr>
              <a:cxnSpLocks/>
            </p:cNvCxnSpPr>
            <p:nvPr/>
          </p:nvCxnSpPr>
          <p:spPr>
            <a:xfrm>
              <a:off x="1879600" y="4612640"/>
              <a:ext cx="0" cy="3962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159C74-A310-409D-A6BC-B83BA0102914}"/>
                </a:ext>
              </a:extLst>
            </p:cNvPr>
            <p:cNvCxnSpPr>
              <a:cxnSpLocks/>
            </p:cNvCxnSpPr>
            <p:nvPr/>
          </p:nvCxnSpPr>
          <p:spPr>
            <a:xfrm>
              <a:off x="10276839" y="4612640"/>
              <a:ext cx="0" cy="3962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B9921A-4457-488A-8A22-FFB3D588C8E3}"/>
                </a:ext>
              </a:extLst>
            </p:cNvPr>
            <p:cNvCxnSpPr>
              <a:cxnSpLocks/>
            </p:cNvCxnSpPr>
            <p:nvPr/>
          </p:nvCxnSpPr>
          <p:spPr>
            <a:xfrm>
              <a:off x="3100745" y="4769445"/>
              <a:ext cx="28213" cy="3057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Curved Down 18">
              <a:extLst>
                <a:ext uri="{FF2B5EF4-FFF2-40B4-BE49-F238E27FC236}">
                  <a16:creationId xmlns:a16="http://schemas.microsoft.com/office/drawing/2014/main" id="{322A7BFC-8F10-403A-80D3-9F7582CE2651}"/>
                </a:ext>
              </a:extLst>
            </p:cNvPr>
            <p:cNvSpPr/>
            <p:nvPr/>
          </p:nvSpPr>
          <p:spPr>
            <a:xfrm flipH="1">
              <a:off x="1729535" y="3588255"/>
              <a:ext cx="8626134" cy="89215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TextBox 23">
              <a:extLst>
                <a:ext uri="{FF2B5EF4-FFF2-40B4-BE49-F238E27FC236}">
                  <a16:creationId xmlns:a16="http://schemas.microsoft.com/office/drawing/2014/main" id="{148567F6-1D7B-49B7-9EA8-157F6BC9C6B1}"/>
                </a:ext>
              </a:extLst>
            </p:cNvPr>
            <p:cNvSpPr txBox="1"/>
            <p:nvPr/>
          </p:nvSpPr>
          <p:spPr>
            <a:xfrm>
              <a:off x="5458460" y="3192475"/>
              <a:ext cx="1402080" cy="461665"/>
            </a:xfrm>
            <a:prstGeom prst="rect">
              <a:avLst/>
            </a:prstGeom>
            <a:noFill/>
          </p:spPr>
          <p:txBody>
            <a:bodyPr wrap="square" rtlCol="0">
              <a:spAutoFit/>
            </a:bodyPr>
            <a:lstStyle/>
            <a:p>
              <a:r>
                <a:rPr lang="en-US" sz="2400" dirty="0">
                  <a:solidFill>
                    <a:srgbClr val="3273DC"/>
                  </a:solidFill>
                  <a:latin typeface="OpenDyslexicAlta" panose="00000500000000000000" pitchFamily="50" charset="0"/>
                </a:rPr>
                <a:t>- 100</a:t>
              </a:r>
              <a:endParaRPr lang="en-GB" sz="2400" dirty="0">
                <a:solidFill>
                  <a:srgbClr val="3273DC"/>
                </a:solidFill>
                <a:latin typeface="OpenDyslexicAlta" panose="00000500000000000000" pitchFamily="50" charset="0"/>
              </a:endParaRPr>
            </a:p>
          </p:txBody>
        </p:sp>
        <p:sp>
          <p:nvSpPr>
            <p:cNvPr id="25" name="Arrow: Curved Down 24">
              <a:extLst>
                <a:ext uri="{FF2B5EF4-FFF2-40B4-BE49-F238E27FC236}">
                  <a16:creationId xmlns:a16="http://schemas.microsoft.com/office/drawing/2014/main" id="{F2724354-97A4-4DAB-B1C4-EC1A6650DC2A}"/>
                </a:ext>
              </a:extLst>
            </p:cNvPr>
            <p:cNvSpPr/>
            <p:nvPr/>
          </p:nvSpPr>
          <p:spPr>
            <a:xfrm>
              <a:off x="2011683" y="4265929"/>
              <a:ext cx="1120100" cy="39624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TextBox 25">
              <a:extLst>
                <a:ext uri="{FF2B5EF4-FFF2-40B4-BE49-F238E27FC236}">
                  <a16:creationId xmlns:a16="http://schemas.microsoft.com/office/drawing/2014/main" id="{0C1DE87A-5946-4BC3-AAA5-F178C9E39464}"/>
                </a:ext>
              </a:extLst>
            </p:cNvPr>
            <p:cNvSpPr txBox="1"/>
            <p:nvPr/>
          </p:nvSpPr>
          <p:spPr>
            <a:xfrm>
              <a:off x="2213205" y="4349095"/>
              <a:ext cx="748441" cy="461665"/>
            </a:xfrm>
            <a:prstGeom prst="rect">
              <a:avLst/>
            </a:prstGeom>
            <a:noFill/>
          </p:spPr>
          <p:txBody>
            <a:bodyPr wrap="square" rtlCol="0">
              <a:spAutoFit/>
            </a:bodyPr>
            <a:lstStyle/>
            <a:p>
              <a:r>
                <a:rPr lang="en-US" sz="2400" dirty="0">
                  <a:solidFill>
                    <a:srgbClr val="3273DC"/>
                  </a:solidFill>
                  <a:latin typeface="OpenDyslexicAlta" panose="00000500000000000000" pitchFamily="50" charset="0"/>
                </a:rPr>
                <a:t>+ 1</a:t>
              </a:r>
              <a:endParaRPr lang="en-GB" sz="2400" dirty="0">
                <a:solidFill>
                  <a:srgbClr val="3273DC"/>
                </a:solidFill>
                <a:latin typeface="OpenDyslexicAlta" panose="00000500000000000000" pitchFamily="50" charset="0"/>
              </a:endParaRPr>
            </a:p>
          </p:txBody>
        </p:sp>
        <p:sp>
          <p:nvSpPr>
            <p:cNvPr id="27" name="TextBox 26">
              <a:extLst>
                <a:ext uri="{FF2B5EF4-FFF2-40B4-BE49-F238E27FC236}">
                  <a16:creationId xmlns:a16="http://schemas.microsoft.com/office/drawing/2014/main" id="{183EB040-CB05-43C5-A2CD-EEF0D6236668}"/>
                </a:ext>
              </a:extLst>
            </p:cNvPr>
            <p:cNvSpPr txBox="1"/>
            <p:nvPr/>
          </p:nvSpPr>
          <p:spPr>
            <a:xfrm>
              <a:off x="1264072" y="5157471"/>
              <a:ext cx="1076960" cy="461665"/>
            </a:xfrm>
            <a:prstGeom prst="rect">
              <a:avLst/>
            </a:prstGeom>
            <a:noFill/>
          </p:spPr>
          <p:txBody>
            <a:bodyPr wrap="square" rtlCol="0">
              <a:spAutoFit/>
            </a:bodyPr>
            <a:lstStyle/>
            <a:p>
              <a:r>
                <a:rPr lang="en-US" sz="2400" dirty="0">
                  <a:latin typeface="OpenDyslexicAlta" panose="00000500000000000000" pitchFamily="50" charset="0"/>
                </a:rPr>
                <a:t>3,195</a:t>
              </a:r>
              <a:endParaRPr lang="en-GB" sz="2400" dirty="0">
                <a:latin typeface="OpenDyslexicAlta" panose="00000500000000000000" pitchFamily="50" charset="0"/>
              </a:endParaRPr>
            </a:p>
          </p:txBody>
        </p:sp>
        <p:sp>
          <p:nvSpPr>
            <p:cNvPr id="28" name="TextBox 27">
              <a:extLst>
                <a:ext uri="{FF2B5EF4-FFF2-40B4-BE49-F238E27FC236}">
                  <a16:creationId xmlns:a16="http://schemas.microsoft.com/office/drawing/2014/main" id="{384897A9-2533-4C46-AD79-759C3FC72C97}"/>
                </a:ext>
              </a:extLst>
            </p:cNvPr>
            <p:cNvSpPr txBox="1"/>
            <p:nvPr/>
          </p:nvSpPr>
          <p:spPr>
            <a:xfrm>
              <a:off x="2605189" y="5141113"/>
              <a:ext cx="1076960" cy="461665"/>
            </a:xfrm>
            <a:prstGeom prst="rect">
              <a:avLst/>
            </a:prstGeom>
            <a:noFill/>
          </p:spPr>
          <p:txBody>
            <a:bodyPr wrap="square" rtlCol="0">
              <a:spAutoFit/>
            </a:bodyPr>
            <a:lstStyle/>
            <a:p>
              <a:r>
                <a:rPr lang="en-US" sz="2400" dirty="0">
                  <a:latin typeface="OpenDyslexicAlta" panose="00000500000000000000" pitchFamily="50" charset="0"/>
                </a:rPr>
                <a:t>3,196</a:t>
              </a:r>
              <a:endParaRPr lang="en-GB" sz="2400" dirty="0">
                <a:latin typeface="OpenDyslexicAlta" panose="00000500000000000000" pitchFamily="50" charset="0"/>
              </a:endParaRPr>
            </a:p>
          </p:txBody>
        </p:sp>
      </p:grpSp>
    </p:spTree>
    <p:extLst>
      <p:ext uri="{BB962C8B-B14F-4D97-AF65-F5344CB8AC3E}">
        <p14:creationId xmlns:p14="http://schemas.microsoft.com/office/powerpoint/2010/main" val="204222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1318"/>
            <a:ext cx="10515600" cy="4351338"/>
          </a:xfrm>
        </p:spPr>
        <p:txBody>
          <a:bodyPr>
            <a:normAutofit/>
          </a:bodyPr>
          <a:lstStyle/>
          <a:p>
            <a:pPr marL="0" indent="0">
              <a:buNone/>
            </a:pPr>
            <a:r>
              <a:rPr lang="en-GB" dirty="0"/>
              <a:t>Starter:</a:t>
            </a:r>
          </a:p>
          <a:p>
            <a:pPr marL="0" indent="0">
              <a:buClr>
                <a:srgbClr val="23D160"/>
              </a:buClr>
              <a:buSzPct val="85000"/>
              <a:buNone/>
            </a:pPr>
            <a:r>
              <a:rPr lang="en-GB" sz="2200" dirty="0"/>
              <a:t>Write the number that is </a:t>
            </a:r>
          </a:p>
          <a:p>
            <a:pPr marL="457200" indent="-457200">
              <a:buClr>
                <a:srgbClr val="23D160"/>
              </a:buClr>
              <a:buSzPct val="85000"/>
              <a:buFont typeface="+mj-lt"/>
              <a:buAutoNum type="alphaLcParenR"/>
            </a:pPr>
            <a:r>
              <a:rPr lang="en-GB" sz="2200" dirty="0"/>
              <a:t>One more than the number represented in </a:t>
            </a:r>
            <a:r>
              <a:rPr lang="en-US" sz="2200" dirty="0"/>
              <a:t>the place value chart</a:t>
            </a:r>
          </a:p>
          <a:p>
            <a:pPr marL="457200" indent="-457200">
              <a:buClr>
                <a:srgbClr val="23D160"/>
              </a:buClr>
              <a:buSzPct val="85000"/>
              <a:buFont typeface="+mj-lt"/>
              <a:buAutoNum type="alphaLcParenR"/>
            </a:pPr>
            <a:r>
              <a:rPr lang="en-US" sz="2200" dirty="0"/>
              <a:t>One hundred less than the number</a:t>
            </a:r>
            <a:br>
              <a:rPr lang="en-US" sz="2200" dirty="0"/>
            </a:br>
            <a:r>
              <a:rPr lang="en-US" sz="2200" dirty="0"/>
              <a:t>represented in the place value chart</a:t>
            </a:r>
          </a:p>
          <a:p>
            <a:pPr marL="457200" indent="-457200">
              <a:buClr>
                <a:srgbClr val="23D160"/>
              </a:buClr>
              <a:buSzPct val="85000"/>
              <a:buFont typeface="+mj-lt"/>
              <a:buAutoNum type="alphaLcParenR"/>
            </a:pPr>
            <a:r>
              <a:rPr lang="en-GB" sz="2200" dirty="0"/>
              <a:t>One thousand more than the number</a:t>
            </a:r>
            <a:br>
              <a:rPr lang="en-GB" sz="2200" dirty="0"/>
            </a:br>
            <a:r>
              <a:rPr lang="en-GB" sz="2200" dirty="0"/>
              <a:t>represented in the place value chart</a:t>
            </a:r>
          </a:p>
          <a:p>
            <a:pPr marL="457200" indent="-457200">
              <a:buClr>
                <a:srgbClr val="23D160"/>
              </a:buClr>
              <a:buSzPct val="85000"/>
              <a:buFont typeface="+mj-lt"/>
              <a:buAutoNum type="alphaLcParenR"/>
            </a:pPr>
            <a:endParaRPr lang="en-GB" sz="2200" dirty="0"/>
          </a:p>
          <a:p>
            <a:pPr marL="0" indent="0">
              <a:buClr>
                <a:srgbClr val="23D160"/>
              </a:buClr>
              <a:buSzPct val="85000"/>
              <a:buNone/>
            </a:pPr>
            <a:r>
              <a:rPr lang="en-GB" sz="2200" dirty="0">
                <a:solidFill>
                  <a:srgbClr val="FF3760"/>
                </a:solidFill>
              </a:rPr>
              <a:t>The place value chart shows 85,140(eighty-five thousand, one hundred and forty). One more is 85,141. One hundred less is 85,040. One thousand more is 86,140.</a:t>
            </a: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pic>
        <p:nvPicPr>
          <p:cNvPr id="13" name="Picture 12">
            <a:extLst>
              <a:ext uri="{FF2B5EF4-FFF2-40B4-BE49-F238E27FC236}">
                <a16:creationId xmlns:a16="http://schemas.microsoft.com/office/drawing/2014/main" id="{F33FE9A5-0680-4B50-B24C-DAD99956DF77}"/>
              </a:ext>
            </a:extLst>
          </p:cNvPr>
          <p:cNvPicPr>
            <a:picLocks noChangeAspect="1"/>
          </p:cNvPicPr>
          <p:nvPr/>
        </p:nvPicPr>
        <p:blipFill>
          <a:blip r:embed="rId3"/>
          <a:stretch>
            <a:fillRect/>
          </a:stretch>
        </p:blipFill>
        <p:spPr>
          <a:xfrm>
            <a:off x="6961570" y="3190007"/>
            <a:ext cx="4871403" cy="1549992"/>
          </a:xfrm>
          <a:prstGeom prst="rect">
            <a:avLst/>
          </a:prstGeom>
        </p:spPr>
      </p:pic>
    </p:spTree>
    <p:extLst>
      <p:ext uri="{BB962C8B-B14F-4D97-AF65-F5344CB8AC3E}">
        <p14:creationId xmlns:p14="http://schemas.microsoft.com/office/powerpoint/2010/main" val="1845633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normAutofit lnSpcReduction="10000"/>
          </a:bodyPr>
          <a:lstStyle/>
          <a:p>
            <a:pPr marL="0" indent="0">
              <a:buNone/>
            </a:pPr>
            <a:r>
              <a:rPr lang="en-GB" dirty="0"/>
              <a:t>Activity 5:</a:t>
            </a:r>
          </a:p>
          <a:p>
            <a:pPr marL="0" indent="0">
              <a:buClr>
                <a:srgbClr val="23D160"/>
              </a:buClr>
              <a:buSzPct val="85000"/>
              <a:buNone/>
            </a:pPr>
            <a:r>
              <a:rPr lang="en-US" sz="2200" dirty="0"/>
              <a:t>Which of these calculations have correct answers?</a:t>
            </a:r>
          </a:p>
          <a:p>
            <a:pPr marL="457200" indent="-457200">
              <a:buClr>
                <a:srgbClr val="23D160"/>
              </a:buClr>
              <a:buSzPct val="85000"/>
              <a:buAutoNum type="alphaLcParenR"/>
            </a:pPr>
            <a:r>
              <a:rPr lang="en-US" sz="2200" dirty="0"/>
              <a:t>2,580 – 99 = 2,479</a:t>
            </a:r>
          </a:p>
          <a:p>
            <a:pPr marL="457200" indent="-457200">
              <a:buClr>
                <a:srgbClr val="23D160"/>
              </a:buClr>
              <a:buSzPct val="85000"/>
              <a:buAutoNum type="alphaLcParenR"/>
            </a:pPr>
            <a:r>
              <a:rPr lang="en-US" sz="2200" dirty="0"/>
              <a:t>16,831 + 99 = 16,930</a:t>
            </a:r>
          </a:p>
          <a:p>
            <a:pPr marL="457200" indent="-457200">
              <a:buClr>
                <a:srgbClr val="23D160"/>
              </a:buClr>
              <a:buSzPct val="85000"/>
              <a:buAutoNum type="alphaLcParenR"/>
            </a:pPr>
            <a:r>
              <a:rPr lang="en-US" sz="2200" dirty="0"/>
              <a:t>123,570 – 99 = 123,471</a:t>
            </a:r>
          </a:p>
          <a:p>
            <a:pPr marL="457200" indent="-457200">
              <a:buClr>
                <a:srgbClr val="23D160"/>
              </a:buClr>
              <a:buSzPct val="85000"/>
              <a:buAutoNum type="alphaLcParenR"/>
            </a:pPr>
            <a:r>
              <a:rPr lang="en-US" sz="2200" dirty="0"/>
              <a:t>185,582 + 99 = 185,600</a:t>
            </a:r>
          </a:p>
          <a:p>
            <a:pPr marL="457200" indent="-457200">
              <a:buClr>
                <a:srgbClr val="23D160"/>
              </a:buClr>
              <a:buSzPct val="85000"/>
              <a:buAutoNum type="alphaLcParenR"/>
            </a:pPr>
            <a:r>
              <a:rPr lang="en-US" sz="2200" dirty="0"/>
              <a:t>56,826 – 99 = 56,726</a:t>
            </a:r>
          </a:p>
          <a:p>
            <a:pPr marL="457200" indent="-457200">
              <a:buClr>
                <a:srgbClr val="23D160"/>
              </a:buClr>
              <a:buSzPct val="85000"/>
              <a:buAutoNum type="alphaLcParenR"/>
            </a:pPr>
            <a:r>
              <a:rPr lang="en-US" sz="2200" dirty="0"/>
              <a:t>176,395 – 99 = 176,296</a:t>
            </a: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Tree>
    <p:extLst>
      <p:ext uri="{BB962C8B-B14F-4D97-AF65-F5344CB8AC3E}">
        <p14:creationId xmlns:p14="http://schemas.microsoft.com/office/powerpoint/2010/main" val="2473237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normAutofit lnSpcReduction="10000"/>
          </a:bodyPr>
          <a:lstStyle/>
          <a:p>
            <a:pPr marL="0" indent="0">
              <a:buNone/>
            </a:pPr>
            <a:r>
              <a:rPr lang="en-GB" dirty="0"/>
              <a:t>Activity 5:</a:t>
            </a:r>
          </a:p>
          <a:p>
            <a:pPr marL="0" indent="0">
              <a:buClr>
                <a:srgbClr val="23D160"/>
              </a:buClr>
              <a:buSzPct val="85000"/>
              <a:buNone/>
            </a:pPr>
            <a:r>
              <a:rPr lang="en-US" sz="2200" dirty="0"/>
              <a:t>Which of these calculations have correct answers?</a:t>
            </a:r>
          </a:p>
          <a:p>
            <a:pPr marL="457200" indent="-457200">
              <a:buClr>
                <a:srgbClr val="23D160"/>
              </a:buClr>
              <a:buSzPct val="85000"/>
              <a:buAutoNum type="alphaLcParenR"/>
            </a:pPr>
            <a:r>
              <a:rPr lang="en-US" sz="2200" dirty="0"/>
              <a:t>2,580 – 99 = 2,479</a:t>
            </a:r>
          </a:p>
          <a:p>
            <a:pPr marL="457200" indent="-457200">
              <a:buClr>
                <a:srgbClr val="23D160"/>
              </a:buClr>
              <a:buSzPct val="85000"/>
              <a:buAutoNum type="alphaLcParenR"/>
            </a:pPr>
            <a:r>
              <a:rPr lang="en-US" sz="2200" dirty="0"/>
              <a:t>16,831 + 99 = 16,930</a:t>
            </a:r>
          </a:p>
          <a:p>
            <a:pPr marL="457200" indent="-457200">
              <a:buClr>
                <a:srgbClr val="23D160"/>
              </a:buClr>
              <a:buSzPct val="85000"/>
              <a:buAutoNum type="alphaLcParenR"/>
            </a:pPr>
            <a:r>
              <a:rPr lang="en-US" sz="2200" dirty="0"/>
              <a:t>123,570 – 99 = 123,471</a:t>
            </a:r>
          </a:p>
          <a:p>
            <a:pPr marL="457200" indent="-457200">
              <a:buClr>
                <a:srgbClr val="23D160"/>
              </a:buClr>
              <a:buSzPct val="85000"/>
              <a:buAutoNum type="alphaLcParenR"/>
            </a:pPr>
            <a:r>
              <a:rPr lang="en-US" sz="2200" dirty="0"/>
              <a:t>185,582 + 99 = 185,600</a:t>
            </a:r>
          </a:p>
          <a:p>
            <a:pPr marL="457200" indent="-457200">
              <a:buClr>
                <a:srgbClr val="23D160"/>
              </a:buClr>
              <a:buSzPct val="85000"/>
              <a:buAutoNum type="alphaLcParenR"/>
            </a:pPr>
            <a:r>
              <a:rPr lang="en-US" sz="2200" dirty="0"/>
              <a:t>56,826 – 99 = 56,726</a:t>
            </a:r>
          </a:p>
          <a:p>
            <a:pPr marL="457200" indent="-457200">
              <a:buClr>
                <a:srgbClr val="23D160"/>
              </a:buClr>
              <a:buSzPct val="85000"/>
              <a:buAutoNum type="alphaLcParenR"/>
            </a:pPr>
            <a:r>
              <a:rPr lang="en-US" sz="2200" dirty="0"/>
              <a:t>176,395 – 99 = 176,296</a:t>
            </a:r>
            <a:endParaRPr lang="en-GB" sz="2200" dirty="0"/>
          </a:p>
          <a:p>
            <a:pPr marL="0" indent="0">
              <a:buClr>
                <a:srgbClr val="23D160"/>
              </a:buClr>
              <a:buSzPct val="85000"/>
              <a:buNone/>
            </a:pPr>
            <a:r>
              <a:rPr lang="en-US" sz="2200" dirty="0"/>
              <a:t>Explain what mistakes have been made in a, d and e.</a:t>
            </a:r>
            <a:endParaRPr lang="en-GB" sz="2200" dirty="0"/>
          </a:p>
          <a:p>
            <a:pPr marL="0" indent="0">
              <a:buClr>
                <a:srgbClr val="23D160"/>
              </a:buClr>
              <a:buSzPct val="85000"/>
              <a:buNone/>
            </a:pPr>
            <a:endParaRPr lang="en-GB" sz="2200" dirty="0"/>
          </a:p>
          <a:p>
            <a:pPr marL="0" indent="0">
              <a:buClr>
                <a:srgbClr val="23D160"/>
              </a:buClr>
              <a:buSzPct val="85000"/>
              <a:buNone/>
            </a:pPr>
            <a:br>
              <a:rPr lang="en-GB" sz="2200" dirty="0"/>
            </a:b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2" name="Rectangle: Rounded Corners 1">
            <a:extLst>
              <a:ext uri="{FF2B5EF4-FFF2-40B4-BE49-F238E27FC236}">
                <a16:creationId xmlns:a16="http://schemas.microsoft.com/office/drawing/2014/main" id="{0E335D97-E1D0-4D1C-9A0F-40471158E563}"/>
              </a:ext>
            </a:extLst>
          </p:cNvPr>
          <p:cNvSpPr/>
          <p:nvPr/>
        </p:nvSpPr>
        <p:spPr>
          <a:xfrm>
            <a:off x="838200" y="3017520"/>
            <a:ext cx="3439160" cy="411480"/>
          </a:xfrm>
          <a:prstGeom prst="roundRect">
            <a:avLst/>
          </a:prstGeom>
          <a:noFill/>
          <a:ln w="28575">
            <a:solidFill>
              <a:srgbClr val="23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9DFD32A1-8CC5-43D9-87AA-C36C9CEA8A86}"/>
              </a:ext>
            </a:extLst>
          </p:cNvPr>
          <p:cNvSpPr/>
          <p:nvPr/>
        </p:nvSpPr>
        <p:spPr>
          <a:xfrm>
            <a:off x="838200" y="3429000"/>
            <a:ext cx="3804920" cy="411480"/>
          </a:xfrm>
          <a:prstGeom prst="roundRect">
            <a:avLst/>
          </a:prstGeom>
          <a:noFill/>
          <a:ln w="28575">
            <a:solidFill>
              <a:srgbClr val="23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492448A6-652E-4698-9B82-B1A22FE207E5}"/>
              </a:ext>
            </a:extLst>
          </p:cNvPr>
          <p:cNvSpPr/>
          <p:nvPr/>
        </p:nvSpPr>
        <p:spPr>
          <a:xfrm>
            <a:off x="838200" y="4620896"/>
            <a:ext cx="3804920" cy="411480"/>
          </a:xfrm>
          <a:prstGeom prst="roundRect">
            <a:avLst/>
          </a:prstGeom>
          <a:noFill/>
          <a:ln w="28575">
            <a:solidFill>
              <a:srgbClr val="23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0787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50535"/>
            <a:ext cx="10515600" cy="4868228"/>
          </a:xfrm>
        </p:spPr>
        <p:txBody>
          <a:bodyPr>
            <a:normAutofit fontScale="92500" lnSpcReduction="20000"/>
          </a:bodyPr>
          <a:lstStyle/>
          <a:p>
            <a:pPr marL="0" indent="0">
              <a:buNone/>
            </a:pPr>
            <a:r>
              <a:rPr lang="en-GB" sz="3000" dirty="0"/>
              <a:t>Activity 5:</a:t>
            </a:r>
          </a:p>
          <a:p>
            <a:pPr marL="0" indent="0">
              <a:buClr>
                <a:srgbClr val="23D160"/>
              </a:buClr>
              <a:buSzPct val="85000"/>
              <a:buNone/>
            </a:pPr>
            <a:r>
              <a:rPr lang="en-US" sz="2400" dirty="0"/>
              <a:t>Which of these calculations have correct answers?</a:t>
            </a:r>
          </a:p>
          <a:p>
            <a:pPr marL="457200" indent="-457200">
              <a:buClr>
                <a:srgbClr val="23D160"/>
              </a:buClr>
              <a:buSzPct val="85000"/>
              <a:buAutoNum type="alphaLcParenR"/>
            </a:pPr>
            <a:r>
              <a:rPr lang="en-US" sz="2400" dirty="0"/>
              <a:t>2,580 – 99 = 2,479</a:t>
            </a:r>
          </a:p>
          <a:p>
            <a:pPr marL="457200" indent="-457200">
              <a:buClr>
                <a:srgbClr val="23D160"/>
              </a:buClr>
              <a:buSzPct val="85000"/>
              <a:buAutoNum type="alphaLcParenR"/>
            </a:pPr>
            <a:r>
              <a:rPr lang="en-US" sz="2400" dirty="0"/>
              <a:t>16,831 + 99 = 16,930</a:t>
            </a:r>
          </a:p>
          <a:p>
            <a:pPr marL="457200" indent="-457200">
              <a:buClr>
                <a:srgbClr val="23D160"/>
              </a:buClr>
              <a:buSzPct val="85000"/>
              <a:buAutoNum type="alphaLcParenR"/>
            </a:pPr>
            <a:r>
              <a:rPr lang="en-US" sz="2400" dirty="0"/>
              <a:t>123,570 – 99 = 123,471</a:t>
            </a:r>
          </a:p>
          <a:p>
            <a:pPr marL="457200" indent="-457200">
              <a:buClr>
                <a:srgbClr val="23D160"/>
              </a:buClr>
              <a:buSzPct val="85000"/>
              <a:buAutoNum type="alphaLcParenR"/>
            </a:pPr>
            <a:r>
              <a:rPr lang="en-US" sz="2400" dirty="0"/>
              <a:t>185,582 + 99 = 185,600</a:t>
            </a:r>
          </a:p>
          <a:p>
            <a:pPr marL="457200" indent="-457200">
              <a:buClr>
                <a:srgbClr val="23D160"/>
              </a:buClr>
              <a:buSzPct val="85000"/>
              <a:buAutoNum type="alphaLcParenR"/>
            </a:pPr>
            <a:r>
              <a:rPr lang="en-US" sz="2400" dirty="0"/>
              <a:t>56,826 – 99 = 56,726</a:t>
            </a:r>
          </a:p>
          <a:p>
            <a:pPr marL="457200" indent="-457200">
              <a:buClr>
                <a:srgbClr val="23D160"/>
              </a:buClr>
              <a:buSzPct val="85000"/>
              <a:buAutoNum type="alphaLcParenR"/>
            </a:pPr>
            <a:r>
              <a:rPr lang="en-US" sz="2400" dirty="0"/>
              <a:t>176,395 – 99 = 176,296</a:t>
            </a:r>
            <a:endParaRPr lang="en-GB" sz="2400" dirty="0"/>
          </a:p>
          <a:p>
            <a:pPr marL="0" indent="0">
              <a:buClr>
                <a:srgbClr val="23D160"/>
              </a:buClr>
              <a:buSzPct val="85000"/>
              <a:buNone/>
            </a:pPr>
            <a:r>
              <a:rPr lang="en-US" sz="2400" dirty="0"/>
              <a:t>Explain what mistakes have been made in a, d and e.</a:t>
            </a:r>
          </a:p>
          <a:p>
            <a:pPr marL="0" indent="0">
              <a:buClr>
                <a:srgbClr val="23D160"/>
              </a:buClr>
              <a:buSzPct val="85000"/>
              <a:buNone/>
            </a:pPr>
            <a:r>
              <a:rPr lang="en-US" sz="2400" dirty="0">
                <a:solidFill>
                  <a:srgbClr val="FF3760"/>
                </a:solidFill>
              </a:rPr>
              <a:t>a</a:t>
            </a:r>
            <a:r>
              <a:rPr lang="en-US" sz="2200" dirty="0">
                <a:solidFill>
                  <a:srgbClr val="FF3760"/>
                </a:solidFill>
              </a:rPr>
              <a:t> </a:t>
            </a:r>
            <a:r>
              <a:rPr lang="en-US" sz="2400" dirty="0">
                <a:solidFill>
                  <a:srgbClr val="FF3760"/>
                </a:solidFill>
              </a:rPr>
              <a:t>= subtracted 101 rather than 100 and adding 1 back on</a:t>
            </a:r>
          </a:p>
          <a:p>
            <a:pPr marL="0" indent="0">
              <a:buClr>
                <a:srgbClr val="23D160"/>
              </a:buClr>
              <a:buSzPct val="85000"/>
              <a:buNone/>
            </a:pPr>
            <a:r>
              <a:rPr lang="en-US" sz="2400" dirty="0">
                <a:solidFill>
                  <a:srgbClr val="FF3760"/>
                </a:solidFill>
              </a:rPr>
              <a:t>d = added 1 to the hundreds column but forgotten about the tens and ones columns</a:t>
            </a:r>
          </a:p>
          <a:p>
            <a:pPr marL="0" indent="0">
              <a:buClr>
                <a:srgbClr val="23D160"/>
              </a:buClr>
              <a:buSzPct val="85000"/>
              <a:buNone/>
            </a:pPr>
            <a:r>
              <a:rPr lang="en-US" sz="2400" dirty="0">
                <a:solidFill>
                  <a:srgbClr val="FF3760"/>
                </a:solidFill>
              </a:rPr>
              <a:t>e = taken away 100 with no adjustments made</a:t>
            </a: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2" name="Rectangle: Rounded Corners 1">
            <a:extLst>
              <a:ext uri="{FF2B5EF4-FFF2-40B4-BE49-F238E27FC236}">
                <a16:creationId xmlns:a16="http://schemas.microsoft.com/office/drawing/2014/main" id="{0E335D97-E1D0-4D1C-9A0F-40471158E563}"/>
              </a:ext>
            </a:extLst>
          </p:cNvPr>
          <p:cNvSpPr/>
          <p:nvPr/>
        </p:nvSpPr>
        <p:spPr>
          <a:xfrm>
            <a:off x="746760" y="2931692"/>
            <a:ext cx="3642360" cy="360363"/>
          </a:xfrm>
          <a:prstGeom prst="roundRect">
            <a:avLst/>
          </a:prstGeom>
          <a:noFill/>
          <a:ln w="28575">
            <a:solidFill>
              <a:srgbClr val="23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9DFD32A1-8CC5-43D9-87AA-C36C9CEA8A86}"/>
              </a:ext>
            </a:extLst>
          </p:cNvPr>
          <p:cNvSpPr/>
          <p:nvPr/>
        </p:nvSpPr>
        <p:spPr>
          <a:xfrm>
            <a:off x="746760" y="3292055"/>
            <a:ext cx="3804920" cy="360363"/>
          </a:xfrm>
          <a:prstGeom prst="roundRect">
            <a:avLst/>
          </a:prstGeom>
          <a:noFill/>
          <a:ln w="28575">
            <a:solidFill>
              <a:srgbClr val="23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492448A6-652E-4698-9B82-B1A22FE207E5}"/>
              </a:ext>
            </a:extLst>
          </p:cNvPr>
          <p:cNvSpPr/>
          <p:nvPr/>
        </p:nvSpPr>
        <p:spPr>
          <a:xfrm>
            <a:off x="746760" y="4397481"/>
            <a:ext cx="3804920" cy="360363"/>
          </a:xfrm>
          <a:prstGeom prst="roundRect">
            <a:avLst/>
          </a:prstGeom>
          <a:noFill/>
          <a:ln w="28575">
            <a:solidFill>
              <a:srgbClr val="23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1977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normAutofit/>
          </a:bodyPr>
          <a:lstStyle/>
          <a:p>
            <a:pPr marL="0" indent="0">
              <a:buNone/>
            </a:pPr>
            <a:r>
              <a:rPr lang="en-GB" dirty="0"/>
              <a:t>Activity 6:</a:t>
            </a:r>
          </a:p>
          <a:p>
            <a:pPr marL="0" indent="0">
              <a:buClr>
                <a:srgbClr val="23D160"/>
              </a:buClr>
              <a:buSzPct val="85000"/>
              <a:buNone/>
            </a:pPr>
            <a:r>
              <a:rPr lang="en-GB" sz="2200" dirty="0"/>
              <a:t>306 + 99 = 					30,600 + 9,900 = </a:t>
            </a:r>
            <a:br>
              <a:rPr lang="en-GB" sz="2200" dirty="0"/>
            </a:br>
            <a:endParaRPr lang="en-GB" sz="2200" dirty="0"/>
          </a:p>
          <a:p>
            <a:pPr marL="0" indent="0">
              <a:buClr>
                <a:srgbClr val="23D160"/>
              </a:buClr>
              <a:buSzPct val="85000"/>
              <a:buNone/>
            </a:pPr>
            <a:r>
              <a:rPr lang="en-GB" sz="2200" dirty="0"/>
              <a:t>What do you notice about the calculations and the answers?</a:t>
            </a:r>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Tree>
    <p:extLst>
      <p:ext uri="{BB962C8B-B14F-4D97-AF65-F5344CB8AC3E}">
        <p14:creationId xmlns:p14="http://schemas.microsoft.com/office/powerpoint/2010/main" val="577740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5624"/>
            <a:ext cx="10515600" cy="5032375"/>
          </a:xfrm>
        </p:spPr>
        <p:txBody>
          <a:bodyPr>
            <a:normAutofit/>
          </a:bodyPr>
          <a:lstStyle/>
          <a:p>
            <a:pPr marL="0" indent="0">
              <a:buNone/>
            </a:pPr>
            <a:r>
              <a:rPr lang="en-GB" dirty="0"/>
              <a:t>Activity 6:</a:t>
            </a:r>
          </a:p>
          <a:p>
            <a:pPr marL="0" indent="0">
              <a:buClr>
                <a:srgbClr val="23D160"/>
              </a:buClr>
              <a:buSzPct val="85000"/>
              <a:buNone/>
            </a:pPr>
            <a:r>
              <a:rPr lang="en-GB" sz="2200" dirty="0"/>
              <a:t>306 + 99 = 					30,600 + 9,900 = </a:t>
            </a:r>
            <a:br>
              <a:rPr lang="en-GB" sz="2200" dirty="0"/>
            </a:br>
            <a:endParaRPr lang="en-GB" sz="2200" dirty="0"/>
          </a:p>
          <a:p>
            <a:pPr marL="0" indent="0">
              <a:buClr>
                <a:srgbClr val="23D160"/>
              </a:buClr>
              <a:buSzPct val="85000"/>
              <a:buNone/>
            </a:pPr>
            <a:r>
              <a:rPr lang="en-GB" sz="2200" dirty="0"/>
              <a:t>What do you notice about the calculations and the answers?</a:t>
            </a:r>
          </a:p>
          <a:p>
            <a:pPr marL="0" indent="0">
              <a:buClr>
                <a:srgbClr val="23D160"/>
              </a:buClr>
              <a:buSzPct val="85000"/>
              <a:buNone/>
            </a:pPr>
            <a:r>
              <a:rPr lang="en-US" sz="2200" dirty="0">
                <a:solidFill>
                  <a:srgbClr val="FF3760"/>
                </a:solidFill>
              </a:rPr>
              <a:t>3</a:t>
            </a:r>
            <a:r>
              <a:rPr lang="en-GB" sz="2200" dirty="0">
                <a:solidFill>
                  <a:srgbClr val="FF3760"/>
                </a:solidFill>
              </a:rPr>
              <a:t>06 + 99 = 405				30,600 + 9,900 = 40,500</a:t>
            </a:r>
          </a:p>
          <a:p>
            <a:pPr marL="0" indent="0">
              <a:buClr>
                <a:srgbClr val="23D160"/>
              </a:buClr>
              <a:buSzPct val="85000"/>
              <a:buNone/>
            </a:pPr>
            <a:endParaRPr lang="en-US" sz="2200" dirty="0">
              <a:solidFill>
                <a:srgbClr val="FF3760"/>
              </a:solidFill>
            </a:endParaRPr>
          </a:p>
          <a:p>
            <a:pPr marL="0" indent="0">
              <a:buClr>
                <a:srgbClr val="23D160"/>
              </a:buClr>
              <a:buSzPct val="85000"/>
              <a:buNone/>
            </a:pPr>
            <a:r>
              <a:rPr lang="en-US" sz="2200" dirty="0">
                <a:solidFill>
                  <a:srgbClr val="FF3760"/>
                </a:solidFill>
              </a:rPr>
              <a:t>Both calculations have similar digits as do the answers. In the second calculation, the numbers are 100 times larger than those in the first calculation therefore the answer will also be 100 time greater (405 x 100 = 40,500).</a:t>
            </a:r>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Tree>
    <p:extLst>
      <p:ext uri="{BB962C8B-B14F-4D97-AF65-F5344CB8AC3E}">
        <p14:creationId xmlns:p14="http://schemas.microsoft.com/office/powerpoint/2010/main" val="27971383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1318"/>
            <a:ext cx="10515600" cy="4351338"/>
          </a:xfrm>
        </p:spPr>
        <p:txBody>
          <a:bodyPr/>
          <a:lstStyle/>
          <a:p>
            <a:pPr marL="0" indent="0">
              <a:buNone/>
            </a:pPr>
            <a:r>
              <a:rPr lang="en-GB" dirty="0">
                <a:solidFill>
                  <a:srgbClr val="3273DC"/>
                </a:solidFill>
              </a:rPr>
              <a:t>Evaluation: </a:t>
            </a:r>
          </a:p>
          <a:p>
            <a:pPr marL="0" indent="0">
              <a:buNone/>
            </a:pPr>
            <a:endParaRPr lang="en-GB" sz="2200" dirty="0">
              <a:solidFill>
                <a:srgbClr val="3273DC"/>
              </a:solidFill>
            </a:endParaRPr>
          </a:p>
          <a:p>
            <a:pPr marL="0" indent="0">
              <a:buNone/>
            </a:pPr>
            <a:br>
              <a:rPr lang="en-GB" sz="2200" dirty="0">
                <a:solidFill>
                  <a:srgbClr val="3273DC"/>
                </a:solidFill>
              </a:rPr>
            </a:br>
            <a:endParaRPr lang="en-GB" sz="2200" dirty="0">
              <a:solidFill>
                <a:srgbClr val="3273DC"/>
              </a:solidFill>
            </a:endParaRPr>
          </a:p>
          <a:p>
            <a:pPr marL="0" indent="0">
              <a:buNone/>
            </a:pPr>
            <a:endParaRPr lang="en-GB" sz="2200" dirty="0">
              <a:solidFill>
                <a:srgbClr val="3273DC"/>
              </a:solidFill>
            </a:endParaRPr>
          </a:p>
          <a:p>
            <a:pPr marL="0" indent="0">
              <a:buNone/>
            </a:pPr>
            <a:endParaRPr lang="en-GB" sz="2200" dirty="0">
              <a:solidFill>
                <a:srgbClr val="3273DC"/>
              </a:solidFill>
            </a:endParaRPr>
          </a:p>
          <a:p>
            <a:pPr marL="0" indent="0">
              <a:buNone/>
            </a:pPr>
            <a:endParaRPr lang="en-GB" sz="2200" dirty="0">
              <a:solidFill>
                <a:srgbClr val="3273DC"/>
              </a:solidFill>
            </a:endParaRPr>
          </a:p>
          <a:p>
            <a:pPr marL="0" indent="0">
              <a:buNone/>
            </a:pPr>
            <a:endParaRPr lang="en-GB" sz="2200" dirty="0">
              <a:solidFill>
                <a:srgbClr val="3273DC"/>
              </a:solidFill>
            </a:endParaRPr>
          </a:p>
          <a:p>
            <a:pPr marL="0" indent="0">
              <a:buNone/>
            </a:pPr>
            <a:r>
              <a:rPr lang="en-GB" sz="2200" dirty="0">
                <a:solidFill>
                  <a:srgbClr val="3273DC"/>
                </a:solidFill>
              </a:rPr>
              <a:t>Is Astrobee’s statement sometimes, always or never true?</a:t>
            </a:r>
          </a:p>
          <a:p>
            <a:pPr marL="0" indent="0">
              <a:buNone/>
            </a:pPr>
            <a:r>
              <a:rPr lang="en-GB" sz="2200" dirty="0">
                <a:solidFill>
                  <a:srgbClr val="3273DC"/>
                </a:solidFill>
              </a:rPr>
              <a:t>Explain your answer. </a:t>
            </a:r>
          </a:p>
        </p:txBody>
      </p:sp>
      <p:sp>
        <p:nvSpPr>
          <p:cNvPr id="11" name="Title 1">
            <a:extLst>
              <a:ext uri="{FF2B5EF4-FFF2-40B4-BE49-F238E27FC236}">
                <a16:creationId xmlns:a16="http://schemas.microsoft.com/office/drawing/2014/main" id="{8949CA55-E71A-5645-8CFC-4E2680F3A3D9}"/>
              </a:ext>
            </a:extLst>
          </p:cNvPr>
          <p:cNvSpPr txBox="1">
            <a:spLocks/>
          </p:cNvSpPr>
          <p:nvPr/>
        </p:nvSpPr>
        <p:spPr>
          <a:xfrm>
            <a:off x="838200" y="495755"/>
            <a:ext cx="87808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a:lstStyle>
          <a:p>
            <a:r>
              <a:rPr lang="en-GB" sz="3200" dirty="0"/>
              <a:t>To be able to use mental strategies for addition and subtraction</a:t>
            </a:r>
          </a:p>
        </p:txBody>
      </p:sp>
      <p:pic>
        <p:nvPicPr>
          <p:cNvPr id="12" name="Picture 11">
            <a:extLst>
              <a:ext uri="{FF2B5EF4-FFF2-40B4-BE49-F238E27FC236}">
                <a16:creationId xmlns:a16="http://schemas.microsoft.com/office/drawing/2014/main" id="{2493332D-9BFD-5B4A-A278-3628EEFABCE4}"/>
              </a:ext>
            </a:extLst>
          </p:cNvPr>
          <p:cNvPicPr>
            <a:picLocks noChangeAspect="1"/>
          </p:cNvPicPr>
          <p:nvPr/>
        </p:nvPicPr>
        <p:blipFill>
          <a:blip r:embed="rId3"/>
          <a:stretch>
            <a:fillRect/>
          </a:stretch>
        </p:blipFill>
        <p:spPr>
          <a:xfrm>
            <a:off x="1616159" y="3698328"/>
            <a:ext cx="1689100" cy="1244600"/>
          </a:xfrm>
          <a:prstGeom prst="rect">
            <a:avLst/>
          </a:prstGeom>
        </p:spPr>
      </p:pic>
      <p:pic>
        <p:nvPicPr>
          <p:cNvPr id="17" name="Picture 16">
            <a:extLst>
              <a:ext uri="{FF2B5EF4-FFF2-40B4-BE49-F238E27FC236}">
                <a16:creationId xmlns:a16="http://schemas.microsoft.com/office/drawing/2014/main" id="{91421478-3C2E-8342-86EF-5B04BC2EB023}"/>
              </a:ext>
            </a:extLst>
          </p:cNvPr>
          <p:cNvPicPr>
            <a:picLocks noChangeAspect="1"/>
          </p:cNvPicPr>
          <p:nvPr/>
        </p:nvPicPr>
        <p:blipFill>
          <a:blip r:embed="rId4"/>
          <a:stretch>
            <a:fillRect/>
          </a:stretch>
        </p:blipFill>
        <p:spPr>
          <a:xfrm>
            <a:off x="2460708" y="1426635"/>
            <a:ext cx="5961931" cy="3295052"/>
          </a:xfrm>
          <a:prstGeom prst="rect">
            <a:avLst/>
          </a:prstGeom>
        </p:spPr>
      </p:pic>
      <p:sp>
        <p:nvSpPr>
          <p:cNvPr id="18" name="Rectangle 17">
            <a:extLst>
              <a:ext uri="{FF2B5EF4-FFF2-40B4-BE49-F238E27FC236}">
                <a16:creationId xmlns:a16="http://schemas.microsoft.com/office/drawing/2014/main" id="{A8184677-EC5E-C447-B88B-D700A7CAA8E2}"/>
              </a:ext>
            </a:extLst>
          </p:cNvPr>
          <p:cNvSpPr/>
          <p:nvPr/>
        </p:nvSpPr>
        <p:spPr>
          <a:xfrm>
            <a:off x="3264326" y="2041246"/>
            <a:ext cx="4354694" cy="1938992"/>
          </a:xfrm>
          <a:prstGeom prst="rect">
            <a:avLst/>
          </a:prstGeom>
        </p:spPr>
        <p:txBody>
          <a:bodyPr wrap="square">
            <a:spAutoFit/>
          </a:bodyPr>
          <a:lstStyle/>
          <a:p>
            <a:pPr algn="ctr">
              <a:buClr>
                <a:srgbClr val="23D160"/>
              </a:buClr>
              <a:buSzPct val="85000"/>
            </a:pPr>
            <a:r>
              <a:rPr lang="en-US" sz="2400" dirty="0">
                <a:solidFill>
                  <a:srgbClr val="3273DC"/>
                </a:solidFill>
                <a:latin typeface="OpenDyslexicAlta" pitchFamily="2" charset="77"/>
              </a:rPr>
              <a:t>W</a:t>
            </a:r>
            <a:r>
              <a:rPr lang="en-GB" sz="2400" dirty="0">
                <a:solidFill>
                  <a:srgbClr val="3273DC"/>
                </a:solidFill>
                <a:latin typeface="OpenDyslexicAlta" pitchFamily="2" charset="77"/>
              </a:rPr>
              <a:t>hen adding thousands to any number, the only digit that will change will be the one in the thousands column.</a:t>
            </a:r>
          </a:p>
        </p:txBody>
      </p:sp>
    </p:spTree>
    <p:extLst>
      <p:ext uri="{BB962C8B-B14F-4D97-AF65-F5344CB8AC3E}">
        <p14:creationId xmlns:p14="http://schemas.microsoft.com/office/powerpoint/2010/main" val="907615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821318"/>
            <a:ext cx="10515600" cy="4670922"/>
          </a:xfrm>
        </p:spPr>
        <p:txBody>
          <a:bodyPr>
            <a:noAutofit/>
          </a:bodyPr>
          <a:lstStyle/>
          <a:p>
            <a:pPr marL="0" indent="0">
              <a:buNone/>
            </a:pPr>
            <a:r>
              <a:rPr lang="en-GB" dirty="0">
                <a:solidFill>
                  <a:srgbClr val="3273DC"/>
                </a:solidFill>
              </a:rPr>
              <a:t>Evaluation: </a:t>
            </a:r>
          </a:p>
          <a:p>
            <a:pPr marL="0" indent="0">
              <a:buNone/>
            </a:pPr>
            <a:endParaRPr lang="en-GB" sz="2200" dirty="0">
              <a:solidFill>
                <a:srgbClr val="3273DC"/>
              </a:solidFill>
            </a:endParaRPr>
          </a:p>
          <a:p>
            <a:pPr marL="0" indent="0">
              <a:buNone/>
            </a:pPr>
            <a:br>
              <a:rPr lang="en-GB" sz="2200" dirty="0">
                <a:solidFill>
                  <a:srgbClr val="3273DC"/>
                </a:solidFill>
              </a:rPr>
            </a:br>
            <a:endParaRPr lang="en-GB" sz="2200" dirty="0">
              <a:solidFill>
                <a:srgbClr val="3273DC"/>
              </a:solidFill>
            </a:endParaRPr>
          </a:p>
          <a:p>
            <a:pPr marL="0" indent="0">
              <a:buNone/>
            </a:pPr>
            <a:endParaRPr lang="en-GB" sz="2200" dirty="0">
              <a:solidFill>
                <a:srgbClr val="3273DC"/>
              </a:solidFill>
            </a:endParaRPr>
          </a:p>
          <a:p>
            <a:pPr marL="0" indent="0">
              <a:buNone/>
            </a:pPr>
            <a:endParaRPr lang="en-GB" sz="2200" dirty="0">
              <a:solidFill>
                <a:srgbClr val="3273DC"/>
              </a:solidFill>
            </a:endParaRPr>
          </a:p>
          <a:p>
            <a:pPr marL="0" indent="0">
              <a:buNone/>
            </a:pPr>
            <a:endParaRPr lang="en-GB" sz="2200" dirty="0">
              <a:solidFill>
                <a:srgbClr val="3273DC"/>
              </a:solidFill>
            </a:endParaRPr>
          </a:p>
          <a:p>
            <a:pPr marL="0" indent="0">
              <a:buNone/>
            </a:pPr>
            <a:endParaRPr lang="en-GB" sz="2200" dirty="0">
              <a:solidFill>
                <a:srgbClr val="FF3760"/>
              </a:solidFill>
            </a:endParaRPr>
          </a:p>
          <a:p>
            <a:pPr marL="0" indent="0">
              <a:buNone/>
            </a:pPr>
            <a:r>
              <a:rPr lang="en-GB" sz="2200" dirty="0" err="1">
                <a:solidFill>
                  <a:srgbClr val="FF3760"/>
                </a:solidFill>
              </a:rPr>
              <a:t>Astrobee’s</a:t>
            </a:r>
            <a:r>
              <a:rPr lang="en-GB" sz="2200" dirty="0">
                <a:solidFill>
                  <a:srgbClr val="FF3760"/>
                </a:solidFill>
              </a:rPr>
              <a:t> statement is only </a:t>
            </a:r>
            <a:r>
              <a:rPr lang="en-GB" sz="2200" b="1" dirty="0">
                <a:solidFill>
                  <a:srgbClr val="FF3760"/>
                </a:solidFill>
              </a:rPr>
              <a:t>sometimes</a:t>
            </a:r>
            <a:r>
              <a:rPr lang="en-GB" sz="2200" dirty="0">
                <a:solidFill>
                  <a:srgbClr val="FF3760"/>
                </a:solidFill>
              </a:rPr>
              <a:t> true. For example, 12,362 + 1,000 = 1</a:t>
            </a:r>
            <a:r>
              <a:rPr lang="en-GB" sz="2200" u="sng" dirty="0">
                <a:solidFill>
                  <a:srgbClr val="FF3860"/>
                </a:solidFill>
              </a:rPr>
              <a:t>3</a:t>
            </a:r>
            <a:r>
              <a:rPr lang="en-GB" sz="2200" dirty="0">
                <a:solidFill>
                  <a:srgbClr val="FF3760"/>
                </a:solidFill>
              </a:rPr>
              <a:t>,362. The only digit that changed was the 2 so agrees with Astrobee. However, 19,362 + 1,000 = </a:t>
            </a:r>
            <a:r>
              <a:rPr lang="en-GB" sz="2200" b="1" u="sng" dirty="0">
                <a:solidFill>
                  <a:srgbClr val="FF3860"/>
                </a:solidFill>
              </a:rPr>
              <a:t>20</a:t>
            </a:r>
            <a:r>
              <a:rPr lang="en-GB" sz="2200" dirty="0">
                <a:solidFill>
                  <a:srgbClr val="FF3760"/>
                </a:solidFill>
              </a:rPr>
              <a:t>,362. Here the ten thousands digit also changed so proves Astrobee incorrect. </a:t>
            </a:r>
          </a:p>
        </p:txBody>
      </p:sp>
      <p:sp>
        <p:nvSpPr>
          <p:cNvPr id="11" name="Title 1">
            <a:extLst>
              <a:ext uri="{FF2B5EF4-FFF2-40B4-BE49-F238E27FC236}">
                <a16:creationId xmlns:a16="http://schemas.microsoft.com/office/drawing/2014/main" id="{8949CA55-E71A-5645-8CFC-4E2680F3A3D9}"/>
              </a:ext>
            </a:extLst>
          </p:cNvPr>
          <p:cNvSpPr txBox="1">
            <a:spLocks/>
          </p:cNvSpPr>
          <p:nvPr/>
        </p:nvSpPr>
        <p:spPr>
          <a:xfrm>
            <a:off x="838200" y="495755"/>
            <a:ext cx="87808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a:lstStyle>
          <a:p>
            <a:r>
              <a:rPr lang="en-GB" sz="3200" dirty="0"/>
              <a:t>To be able to use mental strategies for addition and subtraction</a:t>
            </a:r>
          </a:p>
        </p:txBody>
      </p:sp>
      <p:pic>
        <p:nvPicPr>
          <p:cNvPr id="12" name="Picture 11">
            <a:extLst>
              <a:ext uri="{FF2B5EF4-FFF2-40B4-BE49-F238E27FC236}">
                <a16:creationId xmlns:a16="http://schemas.microsoft.com/office/drawing/2014/main" id="{2493332D-9BFD-5B4A-A278-3628EEFABCE4}"/>
              </a:ext>
            </a:extLst>
          </p:cNvPr>
          <p:cNvPicPr>
            <a:picLocks noChangeAspect="1"/>
          </p:cNvPicPr>
          <p:nvPr/>
        </p:nvPicPr>
        <p:blipFill>
          <a:blip r:embed="rId3"/>
          <a:stretch>
            <a:fillRect/>
          </a:stretch>
        </p:blipFill>
        <p:spPr>
          <a:xfrm>
            <a:off x="1616159" y="3698328"/>
            <a:ext cx="1689100" cy="1244600"/>
          </a:xfrm>
          <a:prstGeom prst="rect">
            <a:avLst/>
          </a:prstGeom>
        </p:spPr>
      </p:pic>
      <p:pic>
        <p:nvPicPr>
          <p:cNvPr id="17" name="Picture 16">
            <a:extLst>
              <a:ext uri="{FF2B5EF4-FFF2-40B4-BE49-F238E27FC236}">
                <a16:creationId xmlns:a16="http://schemas.microsoft.com/office/drawing/2014/main" id="{91421478-3C2E-8342-86EF-5B04BC2EB023}"/>
              </a:ext>
            </a:extLst>
          </p:cNvPr>
          <p:cNvPicPr>
            <a:picLocks noChangeAspect="1"/>
          </p:cNvPicPr>
          <p:nvPr/>
        </p:nvPicPr>
        <p:blipFill>
          <a:blip r:embed="rId4"/>
          <a:stretch>
            <a:fillRect/>
          </a:stretch>
        </p:blipFill>
        <p:spPr>
          <a:xfrm>
            <a:off x="2460708" y="1426635"/>
            <a:ext cx="5961931" cy="3295052"/>
          </a:xfrm>
          <a:prstGeom prst="rect">
            <a:avLst/>
          </a:prstGeom>
        </p:spPr>
      </p:pic>
      <p:sp>
        <p:nvSpPr>
          <p:cNvPr id="18" name="Rectangle 17">
            <a:extLst>
              <a:ext uri="{FF2B5EF4-FFF2-40B4-BE49-F238E27FC236}">
                <a16:creationId xmlns:a16="http://schemas.microsoft.com/office/drawing/2014/main" id="{A8184677-EC5E-C447-B88B-D700A7CAA8E2}"/>
              </a:ext>
            </a:extLst>
          </p:cNvPr>
          <p:cNvSpPr/>
          <p:nvPr/>
        </p:nvSpPr>
        <p:spPr>
          <a:xfrm>
            <a:off x="3264326" y="2041246"/>
            <a:ext cx="4354694" cy="1938992"/>
          </a:xfrm>
          <a:prstGeom prst="rect">
            <a:avLst/>
          </a:prstGeom>
        </p:spPr>
        <p:txBody>
          <a:bodyPr wrap="square">
            <a:spAutoFit/>
          </a:bodyPr>
          <a:lstStyle/>
          <a:p>
            <a:pPr algn="ctr">
              <a:buClr>
                <a:srgbClr val="23D160"/>
              </a:buClr>
              <a:buSzPct val="85000"/>
            </a:pPr>
            <a:r>
              <a:rPr lang="en-US" sz="2400" dirty="0">
                <a:solidFill>
                  <a:srgbClr val="3273DC"/>
                </a:solidFill>
                <a:latin typeface="OpenDyslexicAlta" pitchFamily="2" charset="77"/>
              </a:rPr>
              <a:t>W</a:t>
            </a:r>
            <a:r>
              <a:rPr lang="en-GB" sz="2400" dirty="0">
                <a:solidFill>
                  <a:srgbClr val="3273DC"/>
                </a:solidFill>
                <a:latin typeface="OpenDyslexicAlta" pitchFamily="2" charset="77"/>
              </a:rPr>
              <a:t>hen adding thousands to any number, the only digit that will change will be the one in the thousands column.</a:t>
            </a:r>
          </a:p>
        </p:txBody>
      </p:sp>
    </p:spTree>
    <p:extLst>
      <p:ext uri="{BB962C8B-B14F-4D97-AF65-F5344CB8AC3E}">
        <p14:creationId xmlns:p14="http://schemas.microsoft.com/office/powerpoint/2010/main" val="3944114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3FE4-F6EA-5C4D-8ABC-31EA6D2AF94D}"/>
              </a:ext>
            </a:extLst>
          </p:cNvPr>
          <p:cNvSpPr>
            <a:spLocks noGrp="1"/>
          </p:cNvSpPr>
          <p:nvPr>
            <p:ph type="title"/>
          </p:nvPr>
        </p:nvSpPr>
        <p:spPr>
          <a:xfrm>
            <a:off x="838200" y="495755"/>
            <a:ext cx="8780813" cy="1325563"/>
          </a:xfrm>
        </p:spPr>
        <p:txBody>
          <a:bodyPr>
            <a:normAutofit/>
          </a:bodyPr>
          <a:lstStyle/>
          <a:p>
            <a:r>
              <a:rPr lang="en-GB" sz="3200" dirty="0"/>
              <a:t>To be able to use mental strategies for addition and subtraction</a:t>
            </a:r>
          </a:p>
        </p:txBody>
      </p:sp>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partition numbers to add and subtract mentally</a:t>
            </a:r>
          </a:p>
          <a:p>
            <a:pPr>
              <a:buClr>
                <a:srgbClr val="23D160"/>
              </a:buClr>
              <a:buSzPct val="85000"/>
              <a:buFont typeface="Wingdings" pitchFamily="2" charset="2"/>
              <a:buChar char="ü"/>
            </a:pPr>
            <a:r>
              <a:rPr lang="en-US" sz="2200" dirty="0"/>
              <a:t>I</a:t>
            </a:r>
            <a:r>
              <a:rPr lang="en-GB" sz="2200" dirty="0"/>
              <a:t> can use knowledge of number bonds and place value to add and subtract multiples of powers of 10</a:t>
            </a:r>
          </a:p>
          <a:p>
            <a:pPr>
              <a:buClr>
                <a:srgbClr val="23D160"/>
              </a:buClr>
              <a:buSzPct val="85000"/>
              <a:buFont typeface="Wingdings" pitchFamily="2" charset="2"/>
              <a:buChar char="ü"/>
            </a:pPr>
            <a:r>
              <a:rPr lang="en-US" sz="2200" dirty="0"/>
              <a:t>I</a:t>
            </a:r>
            <a:r>
              <a:rPr lang="en-GB" sz="2200" dirty="0"/>
              <a:t> can use compensation and adjustment to mentally calculate</a:t>
            </a:r>
          </a:p>
        </p:txBody>
      </p:sp>
    </p:spTree>
    <p:extLst>
      <p:ext uri="{BB962C8B-B14F-4D97-AF65-F5344CB8AC3E}">
        <p14:creationId xmlns:p14="http://schemas.microsoft.com/office/powerpoint/2010/main" val="159572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389239"/>
            <a:ext cx="10515600" cy="5222387"/>
          </a:xfrm>
        </p:spPr>
        <p:txBody>
          <a:bodyPr>
            <a:normAutofit/>
          </a:bodyPr>
          <a:lstStyle/>
          <a:p>
            <a:pPr marL="0" indent="0">
              <a:buNone/>
            </a:pPr>
            <a:r>
              <a:rPr lang="en-GB" dirty="0"/>
              <a:t>Talking Time:</a:t>
            </a:r>
          </a:p>
          <a:p>
            <a:pPr marL="0" indent="0">
              <a:buClr>
                <a:srgbClr val="23D160"/>
              </a:buClr>
              <a:buSzPct val="85000"/>
              <a:buNone/>
            </a:pPr>
            <a:r>
              <a:rPr lang="en-GB" sz="2200" dirty="0"/>
              <a:t>Complete the calculations:</a:t>
            </a:r>
          </a:p>
          <a:p>
            <a:pPr marL="0" indent="0">
              <a:buClr>
                <a:srgbClr val="23D160"/>
              </a:buClr>
              <a:buSzPct val="85000"/>
              <a:buNone/>
            </a:pPr>
            <a:r>
              <a:rPr lang="en-US" sz="2200" dirty="0"/>
              <a:t>5</a:t>
            </a:r>
            <a:r>
              <a:rPr lang="en-GB" sz="2200" dirty="0"/>
              <a:t> teddies + 6 teddies = </a:t>
            </a:r>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r>
              <a:rPr lang="en-US" sz="2200" dirty="0"/>
              <a:t>5 ones + 6 ones = </a:t>
            </a:r>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r>
              <a:rPr lang="en-US" sz="2200" dirty="0"/>
              <a:t>5 tens + 6 tens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246373"/>
            <a:ext cx="8780813" cy="1325563"/>
          </a:xfrm>
        </p:spPr>
        <p:txBody>
          <a:bodyPr>
            <a:normAutofit/>
          </a:bodyPr>
          <a:lstStyle/>
          <a:p>
            <a:r>
              <a:rPr lang="en-GB" sz="3200" dirty="0"/>
              <a:t>To be able to use mental strategies for addition and subtraction</a:t>
            </a:r>
          </a:p>
        </p:txBody>
      </p:sp>
      <p:pic>
        <p:nvPicPr>
          <p:cNvPr id="4" name="Picture 3">
            <a:extLst>
              <a:ext uri="{FF2B5EF4-FFF2-40B4-BE49-F238E27FC236}">
                <a16:creationId xmlns:a16="http://schemas.microsoft.com/office/drawing/2014/main" id="{018CAF3B-561C-4441-A712-C0A75FEEDC01}"/>
              </a:ext>
            </a:extLst>
          </p:cNvPr>
          <p:cNvPicPr>
            <a:picLocks noChangeAspect="1"/>
          </p:cNvPicPr>
          <p:nvPr/>
        </p:nvPicPr>
        <p:blipFill>
          <a:blip r:embed="rId3"/>
          <a:stretch>
            <a:fillRect/>
          </a:stretch>
        </p:blipFill>
        <p:spPr>
          <a:xfrm>
            <a:off x="6270812" y="2291950"/>
            <a:ext cx="611957" cy="739738"/>
          </a:xfrm>
          <a:prstGeom prst="rect">
            <a:avLst/>
          </a:prstGeom>
        </p:spPr>
      </p:pic>
      <p:pic>
        <p:nvPicPr>
          <p:cNvPr id="30" name="Picture 29">
            <a:extLst>
              <a:ext uri="{FF2B5EF4-FFF2-40B4-BE49-F238E27FC236}">
                <a16:creationId xmlns:a16="http://schemas.microsoft.com/office/drawing/2014/main" id="{8F96F9B3-4BCF-4F15-AAC0-B85E6ECA074A}"/>
              </a:ext>
            </a:extLst>
          </p:cNvPr>
          <p:cNvPicPr>
            <a:picLocks noChangeAspect="1"/>
          </p:cNvPicPr>
          <p:nvPr/>
        </p:nvPicPr>
        <p:blipFill>
          <a:blip r:embed="rId3"/>
          <a:stretch>
            <a:fillRect/>
          </a:stretch>
        </p:blipFill>
        <p:spPr>
          <a:xfrm>
            <a:off x="6882769" y="2317491"/>
            <a:ext cx="611957" cy="739738"/>
          </a:xfrm>
          <a:prstGeom prst="rect">
            <a:avLst/>
          </a:prstGeom>
        </p:spPr>
      </p:pic>
      <p:pic>
        <p:nvPicPr>
          <p:cNvPr id="31" name="Picture 30">
            <a:extLst>
              <a:ext uri="{FF2B5EF4-FFF2-40B4-BE49-F238E27FC236}">
                <a16:creationId xmlns:a16="http://schemas.microsoft.com/office/drawing/2014/main" id="{EA29A52B-B12E-4CAA-BFB9-75317F397389}"/>
              </a:ext>
            </a:extLst>
          </p:cNvPr>
          <p:cNvPicPr>
            <a:picLocks noChangeAspect="1"/>
          </p:cNvPicPr>
          <p:nvPr/>
        </p:nvPicPr>
        <p:blipFill>
          <a:blip r:embed="rId3"/>
          <a:stretch>
            <a:fillRect/>
          </a:stretch>
        </p:blipFill>
        <p:spPr>
          <a:xfrm>
            <a:off x="6576790" y="2519207"/>
            <a:ext cx="611957" cy="739738"/>
          </a:xfrm>
          <a:prstGeom prst="rect">
            <a:avLst/>
          </a:prstGeom>
        </p:spPr>
      </p:pic>
      <p:pic>
        <p:nvPicPr>
          <p:cNvPr id="32" name="Picture 31">
            <a:extLst>
              <a:ext uri="{FF2B5EF4-FFF2-40B4-BE49-F238E27FC236}">
                <a16:creationId xmlns:a16="http://schemas.microsoft.com/office/drawing/2014/main" id="{8436C8BE-51CC-486D-9874-0FB3F67A3D83}"/>
              </a:ext>
            </a:extLst>
          </p:cNvPr>
          <p:cNvPicPr>
            <a:picLocks noChangeAspect="1"/>
          </p:cNvPicPr>
          <p:nvPr/>
        </p:nvPicPr>
        <p:blipFill>
          <a:blip r:embed="rId3"/>
          <a:stretch>
            <a:fillRect/>
          </a:stretch>
        </p:blipFill>
        <p:spPr>
          <a:xfrm>
            <a:off x="7494725" y="2291950"/>
            <a:ext cx="611957" cy="739738"/>
          </a:xfrm>
          <a:prstGeom prst="rect">
            <a:avLst/>
          </a:prstGeom>
        </p:spPr>
      </p:pic>
      <p:pic>
        <p:nvPicPr>
          <p:cNvPr id="33" name="Picture 32">
            <a:extLst>
              <a:ext uri="{FF2B5EF4-FFF2-40B4-BE49-F238E27FC236}">
                <a16:creationId xmlns:a16="http://schemas.microsoft.com/office/drawing/2014/main" id="{B950D3F0-E0FE-4CD1-8EAF-C0C8140CAD97}"/>
              </a:ext>
            </a:extLst>
          </p:cNvPr>
          <p:cNvPicPr>
            <a:picLocks noChangeAspect="1"/>
          </p:cNvPicPr>
          <p:nvPr/>
        </p:nvPicPr>
        <p:blipFill>
          <a:blip r:embed="rId3"/>
          <a:stretch>
            <a:fillRect/>
          </a:stretch>
        </p:blipFill>
        <p:spPr>
          <a:xfrm>
            <a:off x="7188747" y="2513755"/>
            <a:ext cx="611957" cy="739738"/>
          </a:xfrm>
          <a:prstGeom prst="rect">
            <a:avLst/>
          </a:prstGeom>
        </p:spPr>
      </p:pic>
      <p:pic>
        <p:nvPicPr>
          <p:cNvPr id="34" name="Picture 33">
            <a:extLst>
              <a:ext uri="{FF2B5EF4-FFF2-40B4-BE49-F238E27FC236}">
                <a16:creationId xmlns:a16="http://schemas.microsoft.com/office/drawing/2014/main" id="{A8E2FE83-94C3-4F78-B7A1-91C149E5AA07}"/>
              </a:ext>
            </a:extLst>
          </p:cNvPr>
          <p:cNvPicPr>
            <a:picLocks noChangeAspect="1"/>
          </p:cNvPicPr>
          <p:nvPr/>
        </p:nvPicPr>
        <p:blipFill>
          <a:blip r:embed="rId3"/>
          <a:stretch>
            <a:fillRect/>
          </a:stretch>
        </p:blipFill>
        <p:spPr>
          <a:xfrm>
            <a:off x="8718638" y="2281046"/>
            <a:ext cx="611957" cy="739738"/>
          </a:xfrm>
          <a:prstGeom prst="rect">
            <a:avLst/>
          </a:prstGeom>
        </p:spPr>
      </p:pic>
      <p:pic>
        <p:nvPicPr>
          <p:cNvPr id="39" name="Picture 38">
            <a:extLst>
              <a:ext uri="{FF2B5EF4-FFF2-40B4-BE49-F238E27FC236}">
                <a16:creationId xmlns:a16="http://schemas.microsoft.com/office/drawing/2014/main" id="{3A6B3CB2-D616-4E81-877B-91984A077097}"/>
              </a:ext>
            </a:extLst>
          </p:cNvPr>
          <p:cNvPicPr>
            <a:picLocks noChangeAspect="1"/>
          </p:cNvPicPr>
          <p:nvPr/>
        </p:nvPicPr>
        <p:blipFill>
          <a:blip r:embed="rId3"/>
          <a:stretch>
            <a:fillRect/>
          </a:stretch>
        </p:blipFill>
        <p:spPr>
          <a:xfrm>
            <a:off x="9942552" y="2318406"/>
            <a:ext cx="611957" cy="739738"/>
          </a:xfrm>
          <a:prstGeom prst="rect">
            <a:avLst/>
          </a:prstGeom>
        </p:spPr>
      </p:pic>
      <p:pic>
        <p:nvPicPr>
          <p:cNvPr id="40" name="Picture 39">
            <a:extLst>
              <a:ext uri="{FF2B5EF4-FFF2-40B4-BE49-F238E27FC236}">
                <a16:creationId xmlns:a16="http://schemas.microsoft.com/office/drawing/2014/main" id="{A92B531E-C8F8-4A60-AE77-FF6B0F591E93}"/>
              </a:ext>
            </a:extLst>
          </p:cNvPr>
          <p:cNvPicPr>
            <a:picLocks noChangeAspect="1"/>
          </p:cNvPicPr>
          <p:nvPr/>
        </p:nvPicPr>
        <p:blipFill>
          <a:blip r:embed="rId3"/>
          <a:stretch>
            <a:fillRect/>
          </a:stretch>
        </p:blipFill>
        <p:spPr>
          <a:xfrm>
            <a:off x="9330595" y="2304471"/>
            <a:ext cx="611957" cy="739738"/>
          </a:xfrm>
          <a:prstGeom prst="rect">
            <a:avLst/>
          </a:prstGeom>
        </p:spPr>
      </p:pic>
      <p:pic>
        <p:nvPicPr>
          <p:cNvPr id="36" name="Picture 35">
            <a:extLst>
              <a:ext uri="{FF2B5EF4-FFF2-40B4-BE49-F238E27FC236}">
                <a16:creationId xmlns:a16="http://schemas.microsoft.com/office/drawing/2014/main" id="{E3B1B43D-6090-427E-A648-2EC1C425CD2E}"/>
              </a:ext>
            </a:extLst>
          </p:cNvPr>
          <p:cNvPicPr>
            <a:picLocks noChangeAspect="1"/>
          </p:cNvPicPr>
          <p:nvPr/>
        </p:nvPicPr>
        <p:blipFill>
          <a:blip r:embed="rId3"/>
          <a:stretch>
            <a:fillRect/>
          </a:stretch>
        </p:blipFill>
        <p:spPr>
          <a:xfrm>
            <a:off x="9634216" y="2448506"/>
            <a:ext cx="611957" cy="739738"/>
          </a:xfrm>
          <a:prstGeom prst="rect">
            <a:avLst/>
          </a:prstGeom>
        </p:spPr>
      </p:pic>
      <p:pic>
        <p:nvPicPr>
          <p:cNvPr id="38" name="Picture 37">
            <a:extLst>
              <a:ext uri="{FF2B5EF4-FFF2-40B4-BE49-F238E27FC236}">
                <a16:creationId xmlns:a16="http://schemas.microsoft.com/office/drawing/2014/main" id="{06226374-37FE-4388-8759-82A7EE214D82}"/>
              </a:ext>
            </a:extLst>
          </p:cNvPr>
          <p:cNvPicPr>
            <a:picLocks noChangeAspect="1"/>
          </p:cNvPicPr>
          <p:nvPr/>
        </p:nvPicPr>
        <p:blipFill>
          <a:blip r:embed="rId3"/>
          <a:stretch>
            <a:fillRect/>
          </a:stretch>
        </p:blipFill>
        <p:spPr>
          <a:xfrm>
            <a:off x="9023438" y="2513755"/>
            <a:ext cx="611957" cy="739738"/>
          </a:xfrm>
          <a:prstGeom prst="rect">
            <a:avLst/>
          </a:prstGeom>
        </p:spPr>
      </p:pic>
      <p:pic>
        <p:nvPicPr>
          <p:cNvPr id="35" name="Picture 34">
            <a:extLst>
              <a:ext uri="{FF2B5EF4-FFF2-40B4-BE49-F238E27FC236}">
                <a16:creationId xmlns:a16="http://schemas.microsoft.com/office/drawing/2014/main" id="{4C331908-0848-4E7A-94FC-1C777B52871A}"/>
              </a:ext>
            </a:extLst>
          </p:cNvPr>
          <p:cNvPicPr>
            <a:picLocks noChangeAspect="1"/>
          </p:cNvPicPr>
          <p:nvPr/>
        </p:nvPicPr>
        <p:blipFill>
          <a:blip r:embed="rId3"/>
          <a:stretch>
            <a:fillRect/>
          </a:stretch>
        </p:blipFill>
        <p:spPr>
          <a:xfrm>
            <a:off x="10248530" y="2462441"/>
            <a:ext cx="611957" cy="739738"/>
          </a:xfrm>
          <a:prstGeom prst="rect">
            <a:avLst/>
          </a:prstGeom>
        </p:spPr>
      </p:pic>
      <p:pic>
        <p:nvPicPr>
          <p:cNvPr id="6" name="Picture 5">
            <a:extLst>
              <a:ext uri="{FF2B5EF4-FFF2-40B4-BE49-F238E27FC236}">
                <a16:creationId xmlns:a16="http://schemas.microsoft.com/office/drawing/2014/main" id="{2AC0A13A-E09C-4594-B14F-438C1B281DE7}"/>
              </a:ext>
            </a:extLst>
          </p:cNvPr>
          <p:cNvPicPr>
            <a:picLocks noChangeAspect="1"/>
          </p:cNvPicPr>
          <p:nvPr/>
        </p:nvPicPr>
        <p:blipFill>
          <a:blip r:embed="rId4"/>
          <a:stretch>
            <a:fillRect/>
          </a:stretch>
        </p:blipFill>
        <p:spPr>
          <a:xfrm>
            <a:off x="6915128" y="3674777"/>
            <a:ext cx="463911" cy="479657"/>
          </a:xfrm>
          <a:prstGeom prst="rect">
            <a:avLst/>
          </a:prstGeom>
        </p:spPr>
      </p:pic>
      <p:pic>
        <p:nvPicPr>
          <p:cNvPr id="45" name="Picture 44">
            <a:extLst>
              <a:ext uri="{FF2B5EF4-FFF2-40B4-BE49-F238E27FC236}">
                <a16:creationId xmlns:a16="http://schemas.microsoft.com/office/drawing/2014/main" id="{3E217CC7-6119-40C4-B1E8-99893E1E393A}"/>
              </a:ext>
            </a:extLst>
          </p:cNvPr>
          <p:cNvPicPr>
            <a:picLocks noChangeAspect="1"/>
          </p:cNvPicPr>
          <p:nvPr/>
        </p:nvPicPr>
        <p:blipFill>
          <a:blip r:embed="rId4"/>
          <a:stretch>
            <a:fillRect/>
          </a:stretch>
        </p:blipFill>
        <p:spPr>
          <a:xfrm>
            <a:off x="7299483" y="3656817"/>
            <a:ext cx="463911" cy="479657"/>
          </a:xfrm>
          <a:prstGeom prst="rect">
            <a:avLst/>
          </a:prstGeom>
        </p:spPr>
      </p:pic>
      <p:pic>
        <p:nvPicPr>
          <p:cNvPr id="46" name="Picture 45">
            <a:extLst>
              <a:ext uri="{FF2B5EF4-FFF2-40B4-BE49-F238E27FC236}">
                <a16:creationId xmlns:a16="http://schemas.microsoft.com/office/drawing/2014/main" id="{7D70E08C-9694-4B74-B296-A69E266BB894}"/>
              </a:ext>
            </a:extLst>
          </p:cNvPr>
          <p:cNvPicPr>
            <a:picLocks noChangeAspect="1"/>
          </p:cNvPicPr>
          <p:nvPr/>
        </p:nvPicPr>
        <p:blipFill>
          <a:blip r:embed="rId4"/>
          <a:stretch>
            <a:fillRect/>
          </a:stretch>
        </p:blipFill>
        <p:spPr>
          <a:xfrm>
            <a:off x="7662390" y="3700318"/>
            <a:ext cx="463911" cy="479657"/>
          </a:xfrm>
          <a:prstGeom prst="rect">
            <a:avLst/>
          </a:prstGeom>
        </p:spPr>
      </p:pic>
      <p:pic>
        <p:nvPicPr>
          <p:cNvPr id="47" name="Picture 46">
            <a:extLst>
              <a:ext uri="{FF2B5EF4-FFF2-40B4-BE49-F238E27FC236}">
                <a16:creationId xmlns:a16="http://schemas.microsoft.com/office/drawing/2014/main" id="{B257F3DC-C2A7-4EE1-8A37-734DE93BBEE3}"/>
              </a:ext>
            </a:extLst>
          </p:cNvPr>
          <p:cNvPicPr>
            <a:picLocks noChangeAspect="1"/>
          </p:cNvPicPr>
          <p:nvPr/>
        </p:nvPicPr>
        <p:blipFill>
          <a:blip r:embed="rId4"/>
          <a:stretch>
            <a:fillRect/>
          </a:stretch>
        </p:blipFill>
        <p:spPr>
          <a:xfrm>
            <a:off x="8621774" y="3746910"/>
            <a:ext cx="463911" cy="479657"/>
          </a:xfrm>
          <a:prstGeom prst="rect">
            <a:avLst/>
          </a:prstGeom>
        </p:spPr>
      </p:pic>
      <p:pic>
        <p:nvPicPr>
          <p:cNvPr id="48" name="Picture 47">
            <a:extLst>
              <a:ext uri="{FF2B5EF4-FFF2-40B4-BE49-F238E27FC236}">
                <a16:creationId xmlns:a16="http://schemas.microsoft.com/office/drawing/2014/main" id="{763B7148-F147-46AF-9757-7DDC44028986}"/>
              </a:ext>
            </a:extLst>
          </p:cNvPr>
          <p:cNvPicPr>
            <a:picLocks noChangeAspect="1"/>
          </p:cNvPicPr>
          <p:nvPr/>
        </p:nvPicPr>
        <p:blipFill>
          <a:blip r:embed="rId4"/>
          <a:stretch>
            <a:fillRect/>
          </a:stretch>
        </p:blipFill>
        <p:spPr>
          <a:xfrm>
            <a:off x="7531438" y="3955449"/>
            <a:ext cx="463911" cy="479657"/>
          </a:xfrm>
          <a:prstGeom prst="rect">
            <a:avLst/>
          </a:prstGeom>
        </p:spPr>
      </p:pic>
      <p:pic>
        <p:nvPicPr>
          <p:cNvPr id="49" name="Picture 48">
            <a:extLst>
              <a:ext uri="{FF2B5EF4-FFF2-40B4-BE49-F238E27FC236}">
                <a16:creationId xmlns:a16="http://schemas.microsoft.com/office/drawing/2014/main" id="{E22497E8-09C9-4FB2-953B-1523F2F968A2}"/>
              </a:ext>
            </a:extLst>
          </p:cNvPr>
          <p:cNvPicPr>
            <a:picLocks noChangeAspect="1"/>
          </p:cNvPicPr>
          <p:nvPr/>
        </p:nvPicPr>
        <p:blipFill>
          <a:blip r:embed="rId4"/>
          <a:stretch>
            <a:fillRect/>
          </a:stretch>
        </p:blipFill>
        <p:spPr>
          <a:xfrm>
            <a:off x="7147083" y="3866142"/>
            <a:ext cx="463911" cy="479657"/>
          </a:xfrm>
          <a:prstGeom prst="rect">
            <a:avLst/>
          </a:prstGeom>
        </p:spPr>
      </p:pic>
      <p:pic>
        <p:nvPicPr>
          <p:cNvPr id="50" name="Picture 49">
            <a:extLst>
              <a:ext uri="{FF2B5EF4-FFF2-40B4-BE49-F238E27FC236}">
                <a16:creationId xmlns:a16="http://schemas.microsoft.com/office/drawing/2014/main" id="{F0862ECD-6F7E-4803-8104-B91D0408DEC2}"/>
              </a:ext>
            </a:extLst>
          </p:cNvPr>
          <p:cNvPicPr>
            <a:picLocks noChangeAspect="1"/>
          </p:cNvPicPr>
          <p:nvPr/>
        </p:nvPicPr>
        <p:blipFill>
          <a:blip r:embed="rId4"/>
          <a:stretch>
            <a:fillRect/>
          </a:stretch>
        </p:blipFill>
        <p:spPr>
          <a:xfrm>
            <a:off x="9014795" y="3754275"/>
            <a:ext cx="463911" cy="479657"/>
          </a:xfrm>
          <a:prstGeom prst="rect">
            <a:avLst/>
          </a:prstGeom>
        </p:spPr>
      </p:pic>
      <p:pic>
        <p:nvPicPr>
          <p:cNvPr id="53" name="Picture 52">
            <a:extLst>
              <a:ext uri="{FF2B5EF4-FFF2-40B4-BE49-F238E27FC236}">
                <a16:creationId xmlns:a16="http://schemas.microsoft.com/office/drawing/2014/main" id="{D7EBF659-6031-48D8-ABD1-3601124453F9}"/>
              </a:ext>
            </a:extLst>
          </p:cNvPr>
          <p:cNvPicPr>
            <a:picLocks noChangeAspect="1"/>
          </p:cNvPicPr>
          <p:nvPr/>
        </p:nvPicPr>
        <p:blipFill>
          <a:blip r:embed="rId4"/>
          <a:stretch>
            <a:fillRect/>
          </a:stretch>
        </p:blipFill>
        <p:spPr>
          <a:xfrm>
            <a:off x="9409782" y="3739920"/>
            <a:ext cx="463911" cy="479657"/>
          </a:xfrm>
          <a:prstGeom prst="rect">
            <a:avLst/>
          </a:prstGeom>
        </p:spPr>
      </p:pic>
      <p:pic>
        <p:nvPicPr>
          <p:cNvPr id="54" name="Picture 53">
            <a:extLst>
              <a:ext uri="{FF2B5EF4-FFF2-40B4-BE49-F238E27FC236}">
                <a16:creationId xmlns:a16="http://schemas.microsoft.com/office/drawing/2014/main" id="{F8BCA91D-DCE1-4848-A790-4BFF45302D76}"/>
              </a:ext>
            </a:extLst>
          </p:cNvPr>
          <p:cNvPicPr>
            <a:picLocks noChangeAspect="1"/>
          </p:cNvPicPr>
          <p:nvPr/>
        </p:nvPicPr>
        <p:blipFill>
          <a:blip r:embed="rId4"/>
          <a:stretch>
            <a:fillRect/>
          </a:stretch>
        </p:blipFill>
        <p:spPr>
          <a:xfrm>
            <a:off x="8738611" y="4074056"/>
            <a:ext cx="463911" cy="479657"/>
          </a:xfrm>
          <a:prstGeom prst="rect">
            <a:avLst/>
          </a:prstGeom>
        </p:spPr>
      </p:pic>
      <p:pic>
        <p:nvPicPr>
          <p:cNvPr id="55" name="Picture 54">
            <a:extLst>
              <a:ext uri="{FF2B5EF4-FFF2-40B4-BE49-F238E27FC236}">
                <a16:creationId xmlns:a16="http://schemas.microsoft.com/office/drawing/2014/main" id="{A2B5163C-21C5-42CD-A70B-F0CAFB22C0D4}"/>
              </a:ext>
            </a:extLst>
          </p:cNvPr>
          <p:cNvPicPr>
            <a:picLocks noChangeAspect="1"/>
          </p:cNvPicPr>
          <p:nvPr/>
        </p:nvPicPr>
        <p:blipFill>
          <a:blip r:embed="rId4"/>
          <a:stretch>
            <a:fillRect/>
          </a:stretch>
        </p:blipFill>
        <p:spPr>
          <a:xfrm>
            <a:off x="9188715" y="4061190"/>
            <a:ext cx="463911" cy="479657"/>
          </a:xfrm>
          <a:prstGeom prst="rect">
            <a:avLst/>
          </a:prstGeom>
        </p:spPr>
      </p:pic>
      <p:pic>
        <p:nvPicPr>
          <p:cNvPr id="56" name="Picture 55">
            <a:extLst>
              <a:ext uri="{FF2B5EF4-FFF2-40B4-BE49-F238E27FC236}">
                <a16:creationId xmlns:a16="http://schemas.microsoft.com/office/drawing/2014/main" id="{D51CA168-82BF-4D3F-9D6F-83D28695E475}"/>
              </a:ext>
            </a:extLst>
          </p:cNvPr>
          <p:cNvPicPr>
            <a:picLocks noChangeAspect="1"/>
          </p:cNvPicPr>
          <p:nvPr/>
        </p:nvPicPr>
        <p:blipFill>
          <a:blip r:embed="rId4"/>
          <a:stretch>
            <a:fillRect/>
          </a:stretch>
        </p:blipFill>
        <p:spPr>
          <a:xfrm>
            <a:off x="9640502" y="4067623"/>
            <a:ext cx="463911" cy="479657"/>
          </a:xfrm>
          <a:prstGeom prst="rect">
            <a:avLst/>
          </a:prstGeom>
        </p:spPr>
      </p:pic>
      <p:pic>
        <p:nvPicPr>
          <p:cNvPr id="63" name="Picture 62">
            <a:extLst>
              <a:ext uri="{FF2B5EF4-FFF2-40B4-BE49-F238E27FC236}">
                <a16:creationId xmlns:a16="http://schemas.microsoft.com/office/drawing/2014/main" id="{F35522BD-FEB3-48D6-AF73-5A92A411A8EE}"/>
              </a:ext>
            </a:extLst>
          </p:cNvPr>
          <p:cNvPicPr>
            <a:picLocks noChangeAspect="1"/>
          </p:cNvPicPr>
          <p:nvPr/>
        </p:nvPicPr>
        <p:blipFill>
          <a:blip r:embed="rId5"/>
          <a:stretch>
            <a:fillRect/>
          </a:stretch>
        </p:blipFill>
        <p:spPr>
          <a:xfrm>
            <a:off x="6438604" y="5033813"/>
            <a:ext cx="784675" cy="1591539"/>
          </a:xfrm>
          <a:prstGeom prst="rect">
            <a:avLst/>
          </a:prstGeom>
        </p:spPr>
      </p:pic>
      <p:pic>
        <p:nvPicPr>
          <p:cNvPr id="78" name="Picture 77">
            <a:extLst>
              <a:ext uri="{FF2B5EF4-FFF2-40B4-BE49-F238E27FC236}">
                <a16:creationId xmlns:a16="http://schemas.microsoft.com/office/drawing/2014/main" id="{965CBC0D-862C-4E3B-8347-62123F8349B4}"/>
              </a:ext>
            </a:extLst>
          </p:cNvPr>
          <p:cNvPicPr>
            <a:picLocks noChangeAspect="1"/>
          </p:cNvPicPr>
          <p:nvPr/>
        </p:nvPicPr>
        <p:blipFill>
          <a:blip r:embed="rId5"/>
          <a:stretch>
            <a:fillRect/>
          </a:stretch>
        </p:blipFill>
        <p:spPr>
          <a:xfrm>
            <a:off x="6694002" y="5033823"/>
            <a:ext cx="784675" cy="1591539"/>
          </a:xfrm>
          <a:prstGeom prst="rect">
            <a:avLst/>
          </a:prstGeom>
        </p:spPr>
      </p:pic>
      <p:pic>
        <p:nvPicPr>
          <p:cNvPr id="80" name="Picture 79">
            <a:extLst>
              <a:ext uri="{FF2B5EF4-FFF2-40B4-BE49-F238E27FC236}">
                <a16:creationId xmlns:a16="http://schemas.microsoft.com/office/drawing/2014/main" id="{1EA79121-F78D-42CB-B9D4-63B74F68D2DF}"/>
              </a:ext>
            </a:extLst>
          </p:cNvPr>
          <p:cNvPicPr>
            <a:picLocks noChangeAspect="1"/>
          </p:cNvPicPr>
          <p:nvPr/>
        </p:nvPicPr>
        <p:blipFill>
          <a:blip r:embed="rId5"/>
          <a:stretch>
            <a:fillRect/>
          </a:stretch>
        </p:blipFill>
        <p:spPr>
          <a:xfrm>
            <a:off x="6946144" y="5033823"/>
            <a:ext cx="784675" cy="1591539"/>
          </a:xfrm>
          <a:prstGeom prst="rect">
            <a:avLst/>
          </a:prstGeom>
        </p:spPr>
      </p:pic>
      <p:pic>
        <p:nvPicPr>
          <p:cNvPr id="82" name="Picture 81">
            <a:extLst>
              <a:ext uri="{FF2B5EF4-FFF2-40B4-BE49-F238E27FC236}">
                <a16:creationId xmlns:a16="http://schemas.microsoft.com/office/drawing/2014/main" id="{911F5592-5473-4602-91D2-2AD1FB4A10C2}"/>
              </a:ext>
            </a:extLst>
          </p:cNvPr>
          <p:cNvPicPr>
            <a:picLocks noChangeAspect="1"/>
          </p:cNvPicPr>
          <p:nvPr/>
        </p:nvPicPr>
        <p:blipFill>
          <a:blip r:embed="rId5"/>
          <a:stretch>
            <a:fillRect/>
          </a:stretch>
        </p:blipFill>
        <p:spPr>
          <a:xfrm>
            <a:off x="7193707" y="5033823"/>
            <a:ext cx="784675" cy="1591539"/>
          </a:xfrm>
          <a:prstGeom prst="rect">
            <a:avLst/>
          </a:prstGeom>
        </p:spPr>
      </p:pic>
      <p:pic>
        <p:nvPicPr>
          <p:cNvPr id="85" name="Picture 84">
            <a:extLst>
              <a:ext uri="{FF2B5EF4-FFF2-40B4-BE49-F238E27FC236}">
                <a16:creationId xmlns:a16="http://schemas.microsoft.com/office/drawing/2014/main" id="{C2AC87D8-AC8E-4F09-BC81-B3FFADBE5942}"/>
              </a:ext>
            </a:extLst>
          </p:cNvPr>
          <p:cNvPicPr>
            <a:picLocks noChangeAspect="1"/>
          </p:cNvPicPr>
          <p:nvPr/>
        </p:nvPicPr>
        <p:blipFill>
          <a:blip r:embed="rId5"/>
          <a:stretch>
            <a:fillRect/>
          </a:stretch>
        </p:blipFill>
        <p:spPr>
          <a:xfrm>
            <a:off x="7440224" y="5040448"/>
            <a:ext cx="784675" cy="1591539"/>
          </a:xfrm>
          <a:prstGeom prst="rect">
            <a:avLst/>
          </a:prstGeom>
        </p:spPr>
      </p:pic>
      <p:pic>
        <p:nvPicPr>
          <p:cNvPr id="86" name="Picture 85">
            <a:extLst>
              <a:ext uri="{FF2B5EF4-FFF2-40B4-BE49-F238E27FC236}">
                <a16:creationId xmlns:a16="http://schemas.microsoft.com/office/drawing/2014/main" id="{D34CCF10-B636-4FA4-A6E5-DF1856A1EDF8}"/>
              </a:ext>
            </a:extLst>
          </p:cNvPr>
          <p:cNvPicPr>
            <a:picLocks noChangeAspect="1"/>
          </p:cNvPicPr>
          <p:nvPr/>
        </p:nvPicPr>
        <p:blipFill>
          <a:blip r:embed="rId5"/>
          <a:stretch>
            <a:fillRect/>
          </a:stretch>
        </p:blipFill>
        <p:spPr>
          <a:xfrm>
            <a:off x="8295826" y="5057721"/>
            <a:ext cx="784675" cy="1591539"/>
          </a:xfrm>
          <a:prstGeom prst="rect">
            <a:avLst/>
          </a:prstGeom>
        </p:spPr>
      </p:pic>
      <p:pic>
        <p:nvPicPr>
          <p:cNvPr id="87" name="Picture 86">
            <a:extLst>
              <a:ext uri="{FF2B5EF4-FFF2-40B4-BE49-F238E27FC236}">
                <a16:creationId xmlns:a16="http://schemas.microsoft.com/office/drawing/2014/main" id="{2CF28EC4-810E-4625-A8B9-ABFC3AC6B3C7}"/>
              </a:ext>
            </a:extLst>
          </p:cNvPr>
          <p:cNvPicPr>
            <a:picLocks noChangeAspect="1"/>
          </p:cNvPicPr>
          <p:nvPr/>
        </p:nvPicPr>
        <p:blipFill>
          <a:blip r:embed="rId5"/>
          <a:stretch>
            <a:fillRect/>
          </a:stretch>
        </p:blipFill>
        <p:spPr>
          <a:xfrm>
            <a:off x="8518653" y="5050154"/>
            <a:ext cx="784675" cy="1591539"/>
          </a:xfrm>
          <a:prstGeom prst="rect">
            <a:avLst/>
          </a:prstGeom>
        </p:spPr>
      </p:pic>
      <p:pic>
        <p:nvPicPr>
          <p:cNvPr id="88" name="Picture 87">
            <a:extLst>
              <a:ext uri="{FF2B5EF4-FFF2-40B4-BE49-F238E27FC236}">
                <a16:creationId xmlns:a16="http://schemas.microsoft.com/office/drawing/2014/main" id="{57AD60D2-0C6B-493E-AAE6-C7238C085C56}"/>
              </a:ext>
            </a:extLst>
          </p:cNvPr>
          <p:cNvPicPr>
            <a:picLocks noChangeAspect="1"/>
          </p:cNvPicPr>
          <p:nvPr/>
        </p:nvPicPr>
        <p:blipFill>
          <a:blip r:embed="rId5"/>
          <a:stretch>
            <a:fillRect/>
          </a:stretch>
        </p:blipFill>
        <p:spPr>
          <a:xfrm>
            <a:off x="8759090" y="5043632"/>
            <a:ext cx="784675" cy="1591539"/>
          </a:xfrm>
          <a:prstGeom prst="rect">
            <a:avLst/>
          </a:prstGeom>
        </p:spPr>
      </p:pic>
      <p:pic>
        <p:nvPicPr>
          <p:cNvPr id="89" name="Picture 88">
            <a:extLst>
              <a:ext uri="{FF2B5EF4-FFF2-40B4-BE49-F238E27FC236}">
                <a16:creationId xmlns:a16="http://schemas.microsoft.com/office/drawing/2014/main" id="{824B379D-2B88-43B3-BF65-AD99668A2B01}"/>
              </a:ext>
            </a:extLst>
          </p:cNvPr>
          <p:cNvPicPr>
            <a:picLocks noChangeAspect="1"/>
          </p:cNvPicPr>
          <p:nvPr/>
        </p:nvPicPr>
        <p:blipFill>
          <a:blip r:embed="rId5"/>
          <a:stretch>
            <a:fillRect/>
          </a:stretch>
        </p:blipFill>
        <p:spPr>
          <a:xfrm>
            <a:off x="9017041" y="5040448"/>
            <a:ext cx="784675" cy="1591539"/>
          </a:xfrm>
          <a:prstGeom prst="rect">
            <a:avLst/>
          </a:prstGeom>
        </p:spPr>
      </p:pic>
      <p:pic>
        <p:nvPicPr>
          <p:cNvPr id="90" name="Picture 89">
            <a:extLst>
              <a:ext uri="{FF2B5EF4-FFF2-40B4-BE49-F238E27FC236}">
                <a16:creationId xmlns:a16="http://schemas.microsoft.com/office/drawing/2014/main" id="{3EAA7D9E-68FA-46B9-BBF6-8C5F41B7981E}"/>
              </a:ext>
            </a:extLst>
          </p:cNvPr>
          <p:cNvPicPr>
            <a:picLocks noChangeAspect="1"/>
          </p:cNvPicPr>
          <p:nvPr/>
        </p:nvPicPr>
        <p:blipFill>
          <a:blip r:embed="rId5"/>
          <a:stretch>
            <a:fillRect/>
          </a:stretch>
        </p:blipFill>
        <p:spPr>
          <a:xfrm>
            <a:off x="9508005" y="5038870"/>
            <a:ext cx="784675" cy="1591539"/>
          </a:xfrm>
          <a:prstGeom prst="rect">
            <a:avLst/>
          </a:prstGeom>
        </p:spPr>
      </p:pic>
      <p:pic>
        <p:nvPicPr>
          <p:cNvPr id="91" name="Picture 90">
            <a:extLst>
              <a:ext uri="{FF2B5EF4-FFF2-40B4-BE49-F238E27FC236}">
                <a16:creationId xmlns:a16="http://schemas.microsoft.com/office/drawing/2014/main" id="{CB88F99C-B03F-44A4-8F12-4FF9CDF9DA09}"/>
              </a:ext>
            </a:extLst>
          </p:cNvPr>
          <p:cNvPicPr>
            <a:picLocks noChangeAspect="1"/>
          </p:cNvPicPr>
          <p:nvPr/>
        </p:nvPicPr>
        <p:blipFill>
          <a:blip r:embed="rId5"/>
          <a:stretch>
            <a:fillRect/>
          </a:stretch>
        </p:blipFill>
        <p:spPr>
          <a:xfrm>
            <a:off x="9260288" y="5040448"/>
            <a:ext cx="784675" cy="1591539"/>
          </a:xfrm>
          <a:prstGeom prst="rect">
            <a:avLst/>
          </a:prstGeom>
        </p:spPr>
      </p:pic>
    </p:spTree>
    <p:extLst>
      <p:ext uri="{BB962C8B-B14F-4D97-AF65-F5344CB8AC3E}">
        <p14:creationId xmlns:p14="http://schemas.microsoft.com/office/powerpoint/2010/main" val="16056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389239"/>
            <a:ext cx="10515600" cy="5222387"/>
          </a:xfrm>
        </p:spPr>
        <p:txBody>
          <a:bodyPr>
            <a:normAutofit/>
          </a:bodyPr>
          <a:lstStyle/>
          <a:p>
            <a:pPr marL="0" indent="0">
              <a:buNone/>
            </a:pPr>
            <a:r>
              <a:rPr lang="en-GB" dirty="0"/>
              <a:t>Talking Time:</a:t>
            </a:r>
          </a:p>
          <a:p>
            <a:pPr marL="0" indent="0">
              <a:buClr>
                <a:srgbClr val="23D160"/>
              </a:buClr>
              <a:buSzPct val="85000"/>
              <a:buNone/>
            </a:pPr>
            <a:r>
              <a:rPr lang="en-GB" sz="2200" dirty="0"/>
              <a:t>Complete the calculations:</a:t>
            </a:r>
          </a:p>
          <a:p>
            <a:pPr marL="0" indent="0">
              <a:buClr>
                <a:srgbClr val="23D160"/>
              </a:buClr>
              <a:buSzPct val="85000"/>
              <a:buNone/>
            </a:pPr>
            <a:r>
              <a:rPr lang="en-US" sz="2200" dirty="0"/>
              <a:t>5</a:t>
            </a:r>
            <a:r>
              <a:rPr lang="en-GB" sz="2200" dirty="0"/>
              <a:t> teddies + 6 teddies = </a:t>
            </a:r>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r>
              <a:rPr lang="en-US" sz="2200" dirty="0"/>
              <a:t>5 ones + 6 ones = </a:t>
            </a:r>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r>
              <a:rPr lang="en-US" sz="2200" dirty="0"/>
              <a:t>5 tens + 6 tens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246373"/>
            <a:ext cx="8780813" cy="1325563"/>
          </a:xfrm>
        </p:spPr>
        <p:txBody>
          <a:bodyPr>
            <a:normAutofit/>
          </a:bodyPr>
          <a:lstStyle/>
          <a:p>
            <a:r>
              <a:rPr lang="en-GB" sz="3200" dirty="0"/>
              <a:t>To be able to use mental strategies for addition and subtraction</a:t>
            </a:r>
          </a:p>
        </p:txBody>
      </p:sp>
      <p:pic>
        <p:nvPicPr>
          <p:cNvPr id="4" name="Picture 3">
            <a:extLst>
              <a:ext uri="{FF2B5EF4-FFF2-40B4-BE49-F238E27FC236}">
                <a16:creationId xmlns:a16="http://schemas.microsoft.com/office/drawing/2014/main" id="{018CAF3B-561C-4441-A712-C0A75FEEDC01}"/>
              </a:ext>
            </a:extLst>
          </p:cNvPr>
          <p:cNvPicPr>
            <a:picLocks noChangeAspect="1"/>
          </p:cNvPicPr>
          <p:nvPr/>
        </p:nvPicPr>
        <p:blipFill>
          <a:blip r:embed="rId3"/>
          <a:stretch>
            <a:fillRect/>
          </a:stretch>
        </p:blipFill>
        <p:spPr>
          <a:xfrm>
            <a:off x="6270812" y="2291950"/>
            <a:ext cx="611957" cy="739738"/>
          </a:xfrm>
          <a:prstGeom prst="rect">
            <a:avLst/>
          </a:prstGeom>
        </p:spPr>
      </p:pic>
      <p:pic>
        <p:nvPicPr>
          <p:cNvPr id="30" name="Picture 29">
            <a:extLst>
              <a:ext uri="{FF2B5EF4-FFF2-40B4-BE49-F238E27FC236}">
                <a16:creationId xmlns:a16="http://schemas.microsoft.com/office/drawing/2014/main" id="{8F96F9B3-4BCF-4F15-AAC0-B85E6ECA074A}"/>
              </a:ext>
            </a:extLst>
          </p:cNvPr>
          <p:cNvPicPr>
            <a:picLocks noChangeAspect="1"/>
          </p:cNvPicPr>
          <p:nvPr/>
        </p:nvPicPr>
        <p:blipFill>
          <a:blip r:embed="rId3"/>
          <a:stretch>
            <a:fillRect/>
          </a:stretch>
        </p:blipFill>
        <p:spPr>
          <a:xfrm>
            <a:off x="6882769" y="2317491"/>
            <a:ext cx="611957" cy="739738"/>
          </a:xfrm>
          <a:prstGeom prst="rect">
            <a:avLst/>
          </a:prstGeom>
        </p:spPr>
      </p:pic>
      <p:pic>
        <p:nvPicPr>
          <p:cNvPr id="31" name="Picture 30">
            <a:extLst>
              <a:ext uri="{FF2B5EF4-FFF2-40B4-BE49-F238E27FC236}">
                <a16:creationId xmlns:a16="http://schemas.microsoft.com/office/drawing/2014/main" id="{EA29A52B-B12E-4CAA-BFB9-75317F397389}"/>
              </a:ext>
            </a:extLst>
          </p:cNvPr>
          <p:cNvPicPr>
            <a:picLocks noChangeAspect="1"/>
          </p:cNvPicPr>
          <p:nvPr/>
        </p:nvPicPr>
        <p:blipFill>
          <a:blip r:embed="rId3"/>
          <a:stretch>
            <a:fillRect/>
          </a:stretch>
        </p:blipFill>
        <p:spPr>
          <a:xfrm>
            <a:off x="6576790" y="2519207"/>
            <a:ext cx="611957" cy="739738"/>
          </a:xfrm>
          <a:prstGeom prst="rect">
            <a:avLst/>
          </a:prstGeom>
        </p:spPr>
      </p:pic>
      <p:pic>
        <p:nvPicPr>
          <p:cNvPr id="32" name="Picture 31">
            <a:extLst>
              <a:ext uri="{FF2B5EF4-FFF2-40B4-BE49-F238E27FC236}">
                <a16:creationId xmlns:a16="http://schemas.microsoft.com/office/drawing/2014/main" id="{8436C8BE-51CC-486D-9874-0FB3F67A3D83}"/>
              </a:ext>
            </a:extLst>
          </p:cNvPr>
          <p:cNvPicPr>
            <a:picLocks noChangeAspect="1"/>
          </p:cNvPicPr>
          <p:nvPr/>
        </p:nvPicPr>
        <p:blipFill>
          <a:blip r:embed="rId3"/>
          <a:stretch>
            <a:fillRect/>
          </a:stretch>
        </p:blipFill>
        <p:spPr>
          <a:xfrm>
            <a:off x="7494725" y="2291950"/>
            <a:ext cx="611957" cy="739738"/>
          </a:xfrm>
          <a:prstGeom prst="rect">
            <a:avLst/>
          </a:prstGeom>
        </p:spPr>
      </p:pic>
      <p:pic>
        <p:nvPicPr>
          <p:cNvPr id="33" name="Picture 32">
            <a:extLst>
              <a:ext uri="{FF2B5EF4-FFF2-40B4-BE49-F238E27FC236}">
                <a16:creationId xmlns:a16="http://schemas.microsoft.com/office/drawing/2014/main" id="{B950D3F0-E0FE-4CD1-8EAF-C0C8140CAD97}"/>
              </a:ext>
            </a:extLst>
          </p:cNvPr>
          <p:cNvPicPr>
            <a:picLocks noChangeAspect="1"/>
          </p:cNvPicPr>
          <p:nvPr/>
        </p:nvPicPr>
        <p:blipFill>
          <a:blip r:embed="rId3"/>
          <a:stretch>
            <a:fillRect/>
          </a:stretch>
        </p:blipFill>
        <p:spPr>
          <a:xfrm>
            <a:off x="7188747" y="2513755"/>
            <a:ext cx="611957" cy="739738"/>
          </a:xfrm>
          <a:prstGeom prst="rect">
            <a:avLst/>
          </a:prstGeom>
        </p:spPr>
      </p:pic>
      <p:pic>
        <p:nvPicPr>
          <p:cNvPr id="34" name="Picture 33">
            <a:extLst>
              <a:ext uri="{FF2B5EF4-FFF2-40B4-BE49-F238E27FC236}">
                <a16:creationId xmlns:a16="http://schemas.microsoft.com/office/drawing/2014/main" id="{A8E2FE83-94C3-4F78-B7A1-91C149E5AA07}"/>
              </a:ext>
            </a:extLst>
          </p:cNvPr>
          <p:cNvPicPr>
            <a:picLocks noChangeAspect="1"/>
          </p:cNvPicPr>
          <p:nvPr/>
        </p:nvPicPr>
        <p:blipFill>
          <a:blip r:embed="rId3"/>
          <a:stretch>
            <a:fillRect/>
          </a:stretch>
        </p:blipFill>
        <p:spPr>
          <a:xfrm>
            <a:off x="8718638" y="2281046"/>
            <a:ext cx="611957" cy="739738"/>
          </a:xfrm>
          <a:prstGeom prst="rect">
            <a:avLst/>
          </a:prstGeom>
        </p:spPr>
      </p:pic>
      <p:pic>
        <p:nvPicPr>
          <p:cNvPr id="39" name="Picture 38">
            <a:extLst>
              <a:ext uri="{FF2B5EF4-FFF2-40B4-BE49-F238E27FC236}">
                <a16:creationId xmlns:a16="http://schemas.microsoft.com/office/drawing/2014/main" id="{3A6B3CB2-D616-4E81-877B-91984A077097}"/>
              </a:ext>
            </a:extLst>
          </p:cNvPr>
          <p:cNvPicPr>
            <a:picLocks noChangeAspect="1"/>
          </p:cNvPicPr>
          <p:nvPr/>
        </p:nvPicPr>
        <p:blipFill>
          <a:blip r:embed="rId3"/>
          <a:stretch>
            <a:fillRect/>
          </a:stretch>
        </p:blipFill>
        <p:spPr>
          <a:xfrm>
            <a:off x="9942552" y="2318406"/>
            <a:ext cx="611957" cy="739738"/>
          </a:xfrm>
          <a:prstGeom prst="rect">
            <a:avLst/>
          </a:prstGeom>
        </p:spPr>
      </p:pic>
      <p:pic>
        <p:nvPicPr>
          <p:cNvPr id="40" name="Picture 39">
            <a:extLst>
              <a:ext uri="{FF2B5EF4-FFF2-40B4-BE49-F238E27FC236}">
                <a16:creationId xmlns:a16="http://schemas.microsoft.com/office/drawing/2014/main" id="{A92B531E-C8F8-4A60-AE77-FF6B0F591E93}"/>
              </a:ext>
            </a:extLst>
          </p:cNvPr>
          <p:cNvPicPr>
            <a:picLocks noChangeAspect="1"/>
          </p:cNvPicPr>
          <p:nvPr/>
        </p:nvPicPr>
        <p:blipFill>
          <a:blip r:embed="rId3"/>
          <a:stretch>
            <a:fillRect/>
          </a:stretch>
        </p:blipFill>
        <p:spPr>
          <a:xfrm>
            <a:off x="9330595" y="2304471"/>
            <a:ext cx="611957" cy="739738"/>
          </a:xfrm>
          <a:prstGeom prst="rect">
            <a:avLst/>
          </a:prstGeom>
        </p:spPr>
      </p:pic>
      <p:pic>
        <p:nvPicPr>
          <p:cNvPr id="36" name="Picture 35">
            <a:extLst>
              <a:ext uri="{FF2B5EF4-FFF2-40B4-BE49-F238E27FC236}">
                <a16:creationId xmlns:a16="http://schemas.microsoft.com/office/drawing/2014/main" id="{E3B1B43D-6090-427E-A648-2EC1C425CD2E}"/>
              </a:ext>
            </a:extLst>
          </p:cNvPr>
          <p:cNvPicPr>
            <a:picLocks noChangeAspect="1"/>
          </p:cNvPicPr>
          <p:nvPr/>
        </p:nvPicPr>
        <p:blipFill>
          <a:blip r:embed="rId3"/>
          <a:stretch>
            <a:fillRect/>
          </a:stretch>
        </p:blipFill>
        <p:spPr>
          <a:xfrm>
            <a:off x="9634216" y="2448506"/>
            <a:ext cx="611957" cy="739738"/>
          </a:xfrm>
          <a:prstGeom prst="rect">
            <a:avLst/>
          </a:prstGeom>
        </p:spPr>
      </p:pic>
      <p:pic>
        <p:nvPicPr>
          <p:cNvPr id="38" name="Picture 37">
            <a:extLst>
              <a:ext uri="{FF2B5EF4-FFF2-40B4-BE49-F238E27FC236}">
                <a16:creationId xmlns:a16="http://schemas.microsoft.com/office/drawing/2014/main" id="{06226374-37FE-4388-8759-82A7EE214D82}"/>
              </a:ext>
            </a:extLst>
          </p:cNvPr>
          <p:cNvPicPr>
            <a:picLocks noChangeAspect="1"/>
          </p:cNvPicPr>
          <p:nvPr/>
        </p:nvPicPr>
        <p:blipFill>
          <a:blip r:embed="rId3"/>
          <a:stretch>
            <a:fillRect/>
          </a:stretch>
        </p:blipFill>
        <p:spPr>
          <a:xfrm>
            <a:off x="9023438" y="2513755"/>
            <a:ext cx="611957" cy="739738"/>
          </a:xfrm>
          <a:prstGeom prst="rect">
            <a:avLst/>
          </a:prstGeom>
        </p:spPr>
      </p:pic>
      <p:pic>
        <p:nvPicPr>
          <p:cNvPr id="35" name="Picture 34">
            <a:extLst>
              <a:ext uri="{FF2B5EF4-FFF2-40B4-BE49-F238E27FC236}">
                <a16:creationId xmlns:a16="http://schemas.microsoft.com/office/drawing/2014/main" id="{4C331908-0848-4E7A-94FC-1C777B52871A}"/>
              </a:ext>
            </a:extLst>
          </p:cNvPr>
          <p:cNvPicPr>
            <a:picLocks noChangeAspect="1"/>
          </p:cNvPicPr>
          <p:nvPr/>
        </p:nvPicPr>
        <p:blipFill>
          <a:blip r:embed="rId3"/>
          <a:stretch>
            <a:fillRect/>
          </a:stretch>
        </p:blipFill>
        <p:spPr>
          <a:xfrm>
            <a:off x="10248530" y="2462441"/>
            <a:ext cx="611957" cy="739738"/>
          </a:xfrm>
          <a:prstGeom prst="rect">
            <a:avLst/>
          </a:prstGeom>
        </p:spPr>
      </p:pic>
      <p:pic>
        <p:nvPicPr>
          <p:cNvPr id="6" name="Picture 5">
            <a:extLst>
              <a:ext uri="{FF2B5EF4-FFF2-40B4-BE49-F238E27FC236}">
                <a16:creationId xmlns:a16="http://schemas.microsoft.com/office/drawing/2014/main" id="{2AC0A13A-E09C-4594-B14F-438C1B281DE7}"/>
              </a:ext>
            </a:extLst>
          </p:cNvPr>
          <p:cNvPicPr>
            <a:picLocks noChangeAspect="1"/>
          </p:cNvPicPr>
          <p:nvPr/>
        </p:nvPicPr>
        <p:blipFill>
          <a:blip r:embed="rId4"/>
          <a:stretch>
            <a:fillRect/>
          </a:stretch>
        </p:blipFill>
        <p:spPr>
          <a:xfrm>
            <a:off x="6915128" y="3674777"/>
            <a:ext cx="463911" cy="479657"/>
          </a:xfrm>
          <a:prstGeom prst="rect">
            <a:avLst/>
          </a:prstGeom>
        </p:spPr>
      </p:pic>
      <p:pic>
        <p:nvPicPr>
          <p:cNvPr id="45" name="Picture 44">
            <a:extLst>
              <a:ext uri="{FF2B5EF4-FFF2-40B4-BE49-F238E27FC236}">
                <a16:creationId xmlns:a16="http://schemas.microsoft.com/office/drawing/2014/main" id="{3E217CC7-6119-40C4-B1E8-99893E1E393A}"/>
              </a:ext>
            </a:extLst>
          </p:cNvPr>
          <p:cNvPicPr>
            <a:picLocks noChangeAspect="1"/>
          </p:cNvPicPr>
          <p:nvPr/>
        </p:nvPicPr>
        <p:blipFill>
          <a:blip r:embed="rId4"/>
          <a:stretch>
            <a:fillRect/>
          </a:stretch>
        </p:blipFill>
        <p:spPr>
          <a:xfrm>
            <a:off x="7299483" y="3656817"/>
            <a:ext cx="463911" cy="479657"/>
          </a:xfrm>
          <a:prstGeom prst="rect">
            <a:avLst/>
          </a:prstGeom>
        </p:spPr>
      </p:pic>
      <p:pic>
        <p:nvPicPr>
          <p:cNvPr id="46" name="Picture 45">
            <a:extLst>
              <a:ext uri="{FF2B5EF4-FFF2-40B4-BE49-F238E27FC236}">
                <a16:creationId xmlns:a16="http://schemas.microsoft.com/office/drawing/2014/main" id="{7D70E08C-9694-4B74-B296-A69E266BB894}"/>
              </a:ext>
            </a:extLst>
          </p:cNvPr>
          <p:cNvPicPr>
            <a:picLocks noChangeAspect="1"/>
          </p:cNvPicPr>
          <p:nvPr/>
        </p:nvPicPr>
        <p:blipFill>
          <a:blip r:embed="rId4"/>
          <a:stretch>
            <a:fillRect/>
          </a:stretch>
        </p:blipFill>
        <p:spPr>
          <a:xfrm>
            <a:off x="7662390" y="3700318"/>
            <a:ext cx="463911" cy="479657"/>
          </a:xfrm>
          <a:prstGeom prst="rect">
            <a:avLst/>
          </a:prstGeom>
        </p:spPr>
      </p:pic>
      <p:pic>
        <p:nvPicPr>
          <p:cNvPr id="47" name="Picture 46">
            <a:extLst>
              <a:ext uri="{FF2B5EF4-FFF2-40B4-BE49-F238E27FC236}">
                <a16:creationId xmlns:a16="http://schemas.microsoft.com/office/drawing/2014/main" id="{B257F3DC-C2A7-4EE1-8A37-734DE93BBEE3}"/>
              </a:ext>
            </a:extLst>
          </p:cNvPr>
          <p:cNvPicPr>
            <a:picLocks noChangeAspect="1"/>
          </p:cNvPicPr>
          <p:nvPr/>
        </p:nvPicPr>
        <p:blipFill>
          <a:blip r:embed="rId4"/>
          <a:stretch>
            <a:fillRect/>
          </a:stretch>
        </p:blipFill>
        <p:spPr>
          <a:xfrm>
            <a:off x="8621774" y="3746910"/>
            <a:ext cx="463911" cy="479657"/>
          </a:xfrm>
          <a:prstGeom prst="rect">
            <a:avLst/>
          </a:prstGeom>
        </p:spPr>
      </p:pic>
      <p:pic>
        <p:nvPicPr>
          <p:cNvPr id="48" name="Picture 47">
            <a:extLst>
              <a:ext uri="{FF2B5EF4-FFF2-40B4-BE49-F238E27FC236}">
                <a16:creationId xmlns:a16="http://schemas.microsoft.com/office/drawing/2014/main" id="{763B7148-F147-46AF-9757-7DDC44028986}"/>
              </a:ext>
            </a:extLst>
          </p:cNvPr>
          <p:cNvPicPr>
            <a:picLocks noChangeAspect="1"/>
          </p:cNvPicPr>
          <p:nvPr/>
        </p:nvPicPr>
        <p:blipFill>
          <a:blip r:embed="rId4"/>
          <a:stretch>
            <a:fillRect/>
          </a:stretch>
        </p:blipFill>
        <p:spPr>
          <a:xfrm>
            <a:off x="7531438" y="3955449"/>
            <a:ext cx="463911" cy="479657"/>
          </a:xfrm>
          <a:prstGeom prst="rect">
            <a:avLst/>
          </a:prstGeom>
        </p:spPr>
      </p:pic>
      <p:pic>
        <p:nvPicPr>
          <p:cNvPr id="49" name="Picture 48">
            <a:extLst>
              <a:ext uri="{FF2B5EF4-FFF2-40B4-BE49-F238E27FC236}">
                <a16:creationId xmlns:a16="http://schemas.microsoft.com/office/drawing/2014/main" id="{E22497E8-09C9-4FB2-953B-1523F2F968A2}"/>
              </a:ext>
            </a:extLst>
          </p:cNvPr>
          <p:cNvPicPr>
            <a:picLocks noChangeAspect="1"/>
          </p:cNvPicPr>
          <p:nvPr/>
        </p:nvPicPr>
        <p:blipFill>
          <a:blip r:embed="rId4"/>
          <a:stretch>
            <a:fillRect/>
          </a:stretch>
        </p:blipFill>
        <p:spPr>
          <a:xfrm>
            <a:off x="7147083" y="3866142"/>
            <a:ext cx="463911" cy="479657"/>
          </a:xfrm>
          <a:prstGeom prst="rect">
            <a:avLst/>
          </a:prstGeom>
        </p:spPr>
      </p:pic>
      <p:pic>
        <p:nvPicPr>
          <p:cNvPr id="50" name="Picture 49">
            <a:extLst>
              <a:ext uri="{FF2B5EF4-FFF2-40B4-BE49-F238E27FC236}">
                <a16:creationId xmlns:a16="http://schemas.microsoft.com/office/drawing/2014/main" id="{F0862ECD-6F7E-4803-8104-B91D0408DEC2}"/>
              </a:ext>
            </a:extLst>
          </p:cNvPr>
          <p:cNvPicPr>
            <a:picLocks noChangeAspect="1"/>
          </p:cNvPicPr>
          <p:nvPr/>
        </p:nvPicPr>
        <p:blipFill>
          <a:blip r:embed="rId4"/>
          <a:stretch>
            <a:fillRect/>
          </a:stretch>
        </p:blipFill>
        <p:spPr>
          <a:xfrm>
            <a:off x="9014795" y="3754275"/>
            <a:ext cx="463911" cy="479657"/>
          </a:xfrm>
          <a:prstGeom prst="rect">
            <a:avLst/>
          </a:prstGeom>
        </p:spPr>
      </p:pic>
      <p:pic>
        <p:nvPicPr>
          <p:cNvPr id="53" name="Picture 52">
            <a:extLst>
              <a:ext uri="{FF2B5EF4-FFF2-40B4-BE49-F238E27FC236}">
                <a16:creationId xmlns:a16="http://schemas.microsoft.com/office/drawing/2014/main" id="{D7EBF659-6031-48D8-ABD1-3601124453F9}"/>
              </a:ext>
            </a:extLst>
          </p:cNvPr>
          <p:cNvPicPr>
            <a:picLocks noChangeAspect="1"/>
          </p:cNvPicPr>
          <p:nvPr/>
        </p:nvPicPr>
        <p:blipFill>
          <a:blip r:embed="rId4"/>
          <a:stretch>
            <a:fillRect/>
          </a:stretch>
        </p:blipFill>
        <p:spPr>
          <a:xfrm>
            <a:off x="9409782" y="3739920"/>
            <a:ext cx="463911" cy="479657"/>
          </a:xfrm>
          <a:prstGeom prst="rect">
            <a:avLst/>
          </a:prstGeom>
        </p:spPr>
      </p:pic>
      <p:pic>
        <p:nvPicPr>
          <p:cNvPr id="54" name="Picture 53">
            <a:extLst>
              <a:ext uri="{FF2B5EF4-FFF2-40B4-BE49-F238E27FC236}">
                <a16:creationId xmlns:a16="http://schemas.microsoft.com/office/drawing/2014/main" id="{F8BCA91D-DCE1-4848-A790-4BFF45302D76}"/>
              </a:ext>
            </a:extLst>
          </p:cNvPr>
          <p:cNvPicPr>
            <a:picLocks noChangeAspect="1"/>
          </p:cNvPicPr>
          <p:nvPr/>
        </p:nvPicPr>
        <p:blipFill>
          <a:blip r:embed="rId4"/>
          <a:stretch>
            <a:fillRect/>
          </a:stretch>
        </p:blipFill>
        <p:spPr>
          <a:xfrm>
            <a:off x="8738611" y="4074056"/>
            <a:ext cx="463911" cy="479657"/>
          </a:xfrm>
          <a:prstGeom prst="rect">
            <a:avLst/>
          </a:prstGeom>
        </p:spPr>
      </p:pic>
      <p:pic>
        <p:nvPicPr>
          <p:cNvPr id="55" name="Picture 54">
            <a:extLst>
              <a:ext uri="{FF2B5EF4-FFF2-40B4-BE49-F238E27FC236}">
                <a16:creationId xmlns:a16="http://schemas.microsoft.com/office/drawing/2014/main" id="{A2B5163C-21C5-42CD-A70B-F0CAFB22C0D4}"/>
              </a:ext>
            </a:extLst>
          </p:cNvPr>
          <p:cNvPicPr>
            <a:picLocks noChangeAspect="1"/>
          </p:cNvPicPr>
          <p:nvPr/>
        </p:nvPicPr>
        <p:blipFill>
          <a:blip r:embed="rId4"/>
          <a:stretch>
            <a:fillRect/>
          </a:stretch>
        </p:blipFill>
        <p:spPr>
          <a:xfrm>
            <a:off x="9188715" y="4061190"/>
            <a:ext cx="463911" cy="479657"/>
          </a:xfrm>
          <a:prstGeom prst="rect">
            <a:avLst/>
          </a:prstGeom>
        </p:spPr>
      </p:pic>
      <p:pic>
        <p:nvPicPr>
          <p:cNvPr id="56" name="Picture 55">
            <a:extLst>
              <a:ext uri="{FF2B5EF4-FFF2-40B4-BE49-F238E27FC236}">
                <a16:creationId xmlns:a16="http://schemas.microsoft.com/office/drawing/2014/main" id="{D51CA168-82BF-4D3F-9D6F-83D28695E475}"/>
              </a:ext>
            </a:extLst>
          </p:cNvPr>
          <p:cNvPicPr>
            <a:picLocks noChangeAspect="1"/>
          </p:cNvPicPr>
          <p:nvPr/>
        </p:nvPicPr>
        <p:blipFill>
          <a:blip r:embed="rId4"/>
          <a:stretch>
            <a:fillRect/>
          </a:stretch>
        </p:blipFill>
        <p:spPr>
          <a:xfrm>
            <a:off x="9640502" y="4067623"/>
            <a:ext cx="463911" cy="479657"/>
          </a:xfrm>
          <a:prstGeom prst="rect">
            <a:avLst/>
          </a:prstGeom>
        </p:spPr>
      </p:pic>
      <p:pic>
        <p:nvPicPr>
          <p:cNvPr id="63" name="Picture 62">
            <a:extLst>
              <a:ext uri="{FF2B5EF4-FFF2-40B4-BE49-F238E27FC236}">
                <a16:creationId xmlns:a16="http://schemas.microsoft.com/office/drawing/2014/main" id="{F35522BD-FEB3-48D6-AF73-5A92A411A8EE}"/>
              </a:ext>
            </a:extLst>
          </p:cNvPr>
          <p:cNvPicPr>
            <a:picLocks noChangeAspect="1"/>
          </p:cNvPicPr>
          <p:nvPr/>
        </p:nvPicPr>
        <p:blipFill>
          <a:blip r:embed="rId5"/>
          <a:stretch>
            <a:fillRect/>
          </a:stretch>
        </p:blipFill>
        <p:spPr>
          <a:xfrm>
            <a:off x="6438604" y="5033813"/>
            <a:ext cx="784675" cy="1591539"/>
          </a:xfrm>
          <a:prstGeom prst="rect">
            <a:avLst/>
          </a:prstGeom>
        </p:spPr>
      </p:pic>
      <p:sp>
        <p:nvSpPr>
          <p:cNvPr id="13" name="Rectangle: Rounded Corners 12">
            <a:extLst>
              <a:ext uri="{FF2B5EF4-FFF2-40B4-BE49-F238E27FC236}">
                <a16:creationId xmlns:a16="http://schemas.microsoft.com/office/drawing/2014/main" id="{66621ACC-E61D-4B05-82AB-0928B4BF333D}"/>
              </a:ext>
            </a:extLst>
          </p:cNvPr>
          <p:cNvSpPr/>
          <p:nvPr/>
        </p:nvSpPr>
        <p:spPr>
          <a:xfrm>
            <a:off x="4130524" y="2333684"/>
            <a:ext cx="1527153" cy="36014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3760"/>
                </a:solidFill>
                <a:latin typeface="OpenDyslexicAlta" pitchFamily="2" charset="77"/>
              </a:rPr>
              <a:t>11 teddies</a:t>
            </a:r>
          </a:p>
        </p:txBody>
      </p:sp>
      <p:sp>
        <p:nvSpPr>
          <p:cNvPr id="73" name="Rectangle: Rounded Corners 72">
            <a:extLst>
              <a:ext uri="{FF2B5EF4-FFF2-40B4-BE49-F238E27FC236}">
                <a16:creationId xmlns:a16="http://schemas.microsoft.com/office/drawing/2014/main" id="{0430216D-23E4-4A40-85AE-EFE81070845E}"/>
              </a:ext>
            </a:extLst>
          </p:cNvPr>
          <p:cNvSpPr/>
          <p:nvPr/>
        </p:nvSpPr>
        <p:spPr>
          <a:xfrm>
            <a:off x="3448676" y="3615984"/>
            <a:ext cx="1154375" cy="36014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3760"/>
                </a:solidFill>
                <a:latin typeface="OpenDyslexicAlta" pitchFamily="2" charset="77"/>
              </a:rPr>
              <a:t>11 ones</a:t>
            </a:r>
          </a:p>
        </p:txBody>
      </p:sp>
      <p:sp>
        <p:nvSpPr>
          <p:cNvPr id="75" name="Rectangle: Rounded Corners 74">
            <a:extLst>
              <a:ext uri="{FF2B5EF4-FFF2-40B4-BE49-F238E27FC236}">
                <a16:creationId xmlns:a16="http://schemas.microsoft.com/office/drawing/2014/main" id="{0A98D140-1E1E-4ED4-8EC8-71B76CF4AE73}"/>
              </a:ext>
            </a:extLst>
          </p:cNvPr>
          <p:cNvSpPr/>
          <p:nvPr/>
        </p:nvSpPr>
        <p:spPr>
          <a:xfrm>
            <a:off x="3319752" y="4904854"/>
            <a:ext cx="1154375" cy="36014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3760"/>
                </a:solidFill>
                <a:latin typeface="OpenDyslexicAlta" pitchFamily="2" charset="77"/>
              </a:rPr>
              <a:t>11 tens</a:t>
            </a:r>
          </a:p>
        </p:txBody>
      </p:sp>
      <p:pic>
        <p:nvPicPr>
          <p:cNvPr id="78" name="Picture 77">
            <a:extLst>
              <a:ext uri="{FF2B5EF4-FFF2-40B4-BE49-F238E27FC236}">
                <a16:creationId xmlns:a16="http://schemas.microsoft.com/office/drawing/2014/main" id="{965CBC0D-862C-4E3B-8347-62123F8349B4}"/>
              </a:ext>
            </a:extLst>
          </p:cNvPr>
          <p:cNvPicPr>
            <a:picLocks noChangeAspect="1"/>
          </p:cNvPicPr>
          <p:nvPr/>
        </p:nvPicPr>
        <p:blipFill>
          <a:blip r:embed="rId5"/>
          <a:stretch>
            <a:fillRect/>
          </a:stretch>
        </p:blipFill>
        <p:spPr>
          <a:xfrm>
            <a:off x="6694002" y="5033823"/>
            <a:ext cx="784675" cy="1591539"/>
          </a:xfrm>
          <a:prstGeom prst="rect">
            <a:avLst/>
          </a:prstGeom>
        </p:spPr>
      </p:pic>
      <p:pic>
        <p:nvPicPr>
          <p:cNvPr id="80" name="Picture 79">
            <a:extLst>
              <a:ext uri="{FF2B5EF4-FFF2-40B4-BE49-F238E27FC236}">
                <a16:creationId xmlns:a16="http://schemas.microsoft.com/office/drawing/2014/main" id="{1EA79121-F78D-42CB-B9D4-63B74F68D2DF}"/>
              </a:ext>
            </a:extLst>
          </p:cNvPr>
          <p:cNvPicPr>
            <a:picLocks noChangeAspect="1"/>
          </p:cNvPicPr>
          <p:nvPr/>
        </p:nvPicPr>
        <p:blipFill>
          <a:blip r:embed="rId5"/>
          <a:stretch>
            <a:fillRect/>
          </a:stretch>
        </p:blipFill>
        <p:spPr>
          <a:xfrm>
            <a:off x="6946144" y="5033823"/>
            <a:ext cx="784675" cy="1591539"/>
          </a:xfrm>
          <a:prstGeom prst="rect">
            <a:avLst/>
          </a:prstGeom>
        </p:spPr>
      </p:pic>
      <p:pic>
        <p:nvPicPr>
          <p:cNvPr id="82" name="Picture 81">
            <a:extLst>
              <a:ext uri="{FF2B5EF4-FFF2-40B4-BE49-F238E27FC236}">
                <a16:creationId xmlns:a16="http://schemas.microsoft.com/office/drawing/2014/main" id="{911F5592-5473-4602-91D2-2AD1FB4A10C2}"/>
              </a:ext>
            </a:extLst>
          </p:cNvPr>
          <p:cNvPicPr>
            <a:picLocks noChangeAspect="1"/>
          </p:cNvPicPr>
          <p:nvPr/>
        </p:nvPicPr>
        <p:blipFill>
          <a:blip r:embed="rId5"/>
          <a:stretch>
            <a:fillRect/>
          </a:stretch>
        </p:blipFill>
        <p:spPr>
          <a:xfrm>
            <a:off x="7193707" y="5033823"/>
            <a:ext cx="784675" cy="1591539"/>
          </a:xfrm>
          <a:prstGeom prst="rect">
            <a:avLst/>
          </a:prstGeom>
        </p:spPr>
      </p:pic>
      <p:pic>
        <p:nvPicPr>
          <p:cNvPr id="85" name="Picture 84">
            <a:extLst>
              <a:ext uri="{FF2B5EF4-FFF2-40B4-BE49-F238E27FC236}">
                <a16:creationId xmlns:a16="http://schemas.microsoft.com/office/drawing/2014/main" id="{C2AC87D8-AC8E-4F09-BC81-B3FFADBE5942}"/>
              </a:ext>
            </a:extLst>
          </p:cNvPr>
          <p:cNvPicPr>
            <a:picLocks noChangeAspect="1"/>
          </p:cNvPicPr>
          <p:nvPr/>
        </p:nvPicPr>
        <p:blipFill>
          <a:blip r:embed="rId5"/>
          <a:stretch>
            <a:fillRect/>
          </a:stretch>
        </p:blipFill>
        <p:spPr>
          <a:xfrm>
            <a:off x="7440224" y="5040448"/>
            <a:ext cx="784675" cy="1591539"/>
          </a:xfrm>
          <a:prstGeom prst="rect">
            <a:avLst/>
          </a:prstGeom>
        </p:spPr>
      </p:pic>
      <p:pic>
        <p:nvPicPr>
          <p:cNvPr id="86" name="Picture 85">
            <a:extLst>
              <a:ext uri="{FF2B5EF4-FFF2-40B4-BE49-F238E27FC236}">
                <a16:creationId xmlns:a16="http://schemas.microsoft.com/office/drawing/2014/main" id="{D34CCF10-B636-4FA4-A6E5-DF1856A1EDF8}"/>
              </a:ext>
            </a:extLst>
          </p:cNvPr>
          <p:cNvPicPr>
            <a:picLocks noChangeAspect="1"/>
          </p:cNvPicPr>
          <p:nvPr/>
        </p:nvPicPr>
        <p:blipFill>
          <a:blip r:embed="rId5"/>
          <a:stretch>
            <a:fillRect/>
          </a:stretch>
        </p:blipFill>
        <p:spPr>
          <a:xfrm>
            <a:off x="8295826" y="5057721"/>
            <a:ext cx="784675" cy="1591539"/>
          </a:xfrm>
          <a:prstGeom prst="rect">
            <a:avLst/>
          </a:prstGeom>
        </p:spPr>
      </p:pic>
      <p:pic>
        <p:nvPicPr>
          <p:cNvPr id="87" name="Picture 86">
            <a:extLst>
              <a:ext uri="{FF2B5EF4-FFF2-40B4-BE49-F238E27FC236}">
                <a16:creationId xmlns:a16="http://schemas.microsoft.com/office/drawing/2014/main" id="{2CF28EC4-810E-4625-A8B9-ABFC3AC6B3C7}"/>
              </a:ext>
            </a:extLst>
          </p:cNvPr>
          <p:cNvPicPr>
            <a:picLocks noChangeAspect="1"/>
          </p:cNvPicPr>
          <p:nvPr/>
        </p:nvPicPr>
        <p:blipFill>
          <a:blip r:embed="rId5"/>
          <a:stretch>
            <a:fillRect/>
          </a:stretch>
        </p:blipFill>
        <p:spPr>
          <a:xfrm>
            <a:off x="8518653" y="5050154"/>
            <a:ext cx="784675" cy="1591539"/>
          </a:xfrm>
          <a:prstGeom prst="rect">
            <a:avLst/>
          </a:prstGeom>
        </p:spPr>
      </p:pic>
      <p:pic>
        <p:nvPicPr>
          <p:cNvPr id="88" name="Picture 87">
            <a:extLst>
              <a:ext uri="{FF2B5EF4-FFF2-40B4-BE49-F238E27FC236}">
                <a16:creationId xmlns:a16="http://schemas.microsoft.com/office/drawing/2014/main" id="{57AD60D2-0C6B-493E-AAE6-C7238C085C56}"/>
              </a:ext>
            </a:extLst>
          </p:cNvPr>
          <p:cNvPicPr>
            <a:picLocks noChangeAspect="1"/>
          </p:cNvPicPr>
          <p:nvPr/>
        </p:nvPicPr>
        <p:blipFill>
          <a:blip r:embed="rId5"/>
          <a:stretch>
            <a:fillRect/>
          </a:stretch>
        </p:blipFill>
        <p:spPr>
          <a:xfrm>
            <a:off x="8759090" y="5043632"/>
            <a:ext cx="784675" cy="1591539"/>
          </a:xfrm>
          <a:prstGeom prst="rect">
            <a:avLst/>
          </a:prstGeom>
        </p:spPr>
      </p:pic>
      <p:pic>
        <p:nvPicPr>
          <p:cNvPr id="89" name="Picture 88">
            <a:extLst>
              <a:ext uri="{FF2B5EF4-FFF2-40B4-BE49-F238E27FC236}">
                <a16:creationId xmlns:a16="http://schemas.microsoft.com/office/drawing/2014/main" id="{824B379D-2B88-43B3-BF65-AD99668A2B01}"/>
              </a:ext>
            </a:extLst>
          </p:cNvPr>
          <p:cNvPicPr>
            <a:picLocks noChangeAspect="1"/>
          </p:cNvPicPr>
          <p:nvPr/>
        </p:nvPicPr>
        <p:blipFill>
          <a:blip r:embed="rId5"/>
          <a:stretch>
            <a:fillRect/>
          </a:stretch>
        </p:blipFill>
        <p:spPr>
          <a:xfrm>
            <a:off x="9017041" y="5040448"/>
            <a:ext cx="784675" cy="1591539"/>
          </a:xfrm>
          <a:prstGeom prst="rect">
            <a:avLst/>
          </a:prstGeom>
        </p:spPr>
      </p:pic>
      <p:pic>
        <p:nvPicPr>
          <p:cNvPr id="90" name="Picture 89">
            <a:extLst>
              <a:ext uri="{FF2B5EF4-FFF2-40B4-BE49-F238E27FC236}">
                <a16:creationId xmlns:a16="http://schemas.microsoft.com/office/drawing/2014/main" id="{3EAA7D9E-68FA-46B9-BBF6-8C5F41B7981E}"/>
              </a:ext>
            </a:extLst>
          </p:cNvPr>
          <p:cNvPicPr>
            <a:picLocks noChangeAspect="1"/>
          </p:cNvPicPr>
          <p:nvPr/>
        </p:nvPicPr>
        <p:blipFill>
          <a:blip r:embed="rId5"/>
          <a:stretch>
            <a:fillRect/>
          </a:stretch>
        </p:blipFill>
        <p:spPr>
          <a:xfrm>
            <a:off x="9508005" y="5038870"/>
            <a:ext cx="784675" cy="1591539"/>
          </a:xfrm>
          <a:prstGeom prst="rect">
            <a:avLst/>
          </a:prstGeom>
        </p:spPr>
      </p:pic>
      <p:pic>
        <p:nvPicPr>
          <p:cNvPr id="91" name="Picture 90">
            <a:extLst>
              <a:ext uri="{FF2B5EF4-FFF2-40B4-BE49-F238E27FC236}">
                <a16:creationId xmlns:a16="http://schemas.microsoft.com/office/drawing/2014/main" id="{CB88F99C-B03F-44A4-8F12-4FF9CDF9DA09}"/>
              </a:ext>
            </a:extLst>
          </p:cNvPr>
          <p:cNvPicPr>
            <a:picLocks noChangeAspect="1"/>
          </p:cNvPicPr>
          <p:nvPr/>
        </p:nvPicPr>
        <p:blipFill>
          <a:blip r:embed="rId5"/>
          <a:stretch>
            <a:fillRect/>
          </a:stretch>
        </p:blipFill>
        <p:spPr>
          <a:xfrm>
            <a:off x="9260288" y="5040448"/>
            <a:ext cx="784675" cy="1591539"/>
          </a:xfrm>
          <a:prstGeom prst="rect">
            <a:avLst/>
          </a:prstGeom>
        </p:spPr>
      </p:pic>
    </p:spTree>
    <p:extLst>
      <p:ext uri="{BB962C8B-B14F-4D97-AF65-F5344CB8AC3E}">
        <p14:creationId xmlns:p14="http://schemas.microsoft.com/office/powerpoint/2010/main" val="216282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blinds(horizontal)">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blinds(horizontal)">
                                      <p:cBhvr>
                                        <p:cTn id="1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3"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389239"/>
            <a:ext cx="10515600" cy="5222387"/>
          </a:xfrm>
        </p:spPr>
        <p:txBody>
          <a:bodyPr>
            <a:normAutofit/>
          </a:bodyPr>
          <a:lstStyle/>
          <a:p>
            <a:pPr marL="0" indent="0">
              <a:buNone/>
            </a:pPr>
            <a:r>
              <a:rPr lang="en-GB" dirty="0"/>
              <a:t>Talking Time:</a:t>
            </a:r>
          </a:p>
          <a:p>
            <a:pPr marL="0" indent="0">
              <a:buClr>
                <a:srgbClr val="23D160"/>
              </a:buClr>
              <a:buSzPct val="85000"/>
              <a:buNone/>
            </a:pPr>
            <a:r>
              <a:rPr lang="en-GB" sz="2200" dirty="0"/>
              <a:t>Complete the calculations:</a:t>
            </a:r>
          </a:p>
          <a:p>
            <a:pPr marL="0" indent="0">
              <a:buClr>
                <a:srgbClr val="23D160"/>
              </a:buClr>
              <a:buSzPct val="85000"/>
              <a:buNone/>
            </a:pPr>
            <a:r>
              <a:rPr lang="en-US" sz="2200" dirty="0"/>
              <a:t>8</a:t>
            </a:r>
            <a:r>
              <a:rPr lang="en-GB" sz="2200" dirty="0"/>
              <a:t> - 3  = </a:t>
            </a:r>
            <a:endParaRPr lang="en-US" sz="2200" dirty="0"/>
          </a:p>
          <a:p>
            <a:pPr marL="0" indent="0">
              <a:buClr>
                <a:srgbClr val="23D160"/>
              </a:buClr>
              <a:buSzPct val="85000"/>
              <a:buNone/>
            </a:pPr>
            <a:r>
              <a:rPr lang="en-US" sz="2200" dirty="0"/>
              <a:t>8 cubes – 3 cubes =</a:t>
            </a:r>
          </a:p>
          <a:p>
            <a:pPr marL="0" indent="0">
              <a:buClr>
                <a:srgbClr val="23D160"/>
              </a:buClr>
              <a:buSzPct val="85000"/>
              <a:buNone/>
            </a:pPr>
            <a:r>
              <a:rPr lang="en-US" sz="2200" dirty="0"/>
              <a:t> </a:t>
            </a:r>
          </a:p>
          <a:p>
            <a:pPr marL="0" indent="0">
              <a:buClr>
                <a:srgbClr val="23D160"/>
              </a:buClr>
              <a:buSzPct val="85000"/>
              <a:buNone/>
            </a:pPr>
            <a:r>
              <a:rPr lang="en-US" sz="2200" dirty="0"/>
              <a:t>8 ones - 3 ones = </a:t>
            </a:r>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r>
              <a:rPr lang="en-US" sz="2200" dirty="0"/>
              <a:t>8 thousands - 3 thousands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246373"/>
            <a:ext cx="8780813" cy="1325563"/>
          </a:xfrm>
        </p:spPr>
        <p:txBody>
          <a:bodyPr>
            <a:normAutofit/>
          </a:bodyPr>
          <a:lstStyle/>
          <a:p>
            <a:r>
              <a:rPr lang="en-GB" sz="3200" dirty="0"/>
              <a:t>To be able to use mental strategies for addition and subtraction</a:t>
            </a:r>
          </a:p>
        </p:txBody>
      </p:sp>
      <p:pic>
        <p:nvPicPr>
          <p:cNvPr id="8" name="Picture 7">
            <a:extLst>
              <a:ext uri="{FF2B5EF4-FFF2-40B4-BE49-F238E27FC236}">
                <a16:creationId xmlns:a16="http://schemas.microsoft.com/office/drawing/2014/main" id="{BFC0097F-18B4-46E5-9527-EEF4154C5E03}"/>
              </a:ext>
            </a:extLst>
          </p:cNvPr>
          <p:cNvPicPr>
            <a:picLocks noChangeAspect="1"/>
          </p:cNvPicPr>
          <p:nvPr/>
        </p:nvPicPr>
        <p:blipFill>
          <a:blip r:embed="rId3"/>
          <a:stretch>
            <a:fillRect/>
          </a:stretch>
        </p:blipFill>
        <p:spPr>
          <a:xfrm>
            <a:off x="6172680" y="3602125"/>
            <a:ext cx="549033" cy="494130"/>
          </a:xfrm>
          <a:prstGeom prst="rect">
            <a:avLst/>
          </a:prstGeom>
        </p:spPr>
      </p:pic>
      <p:pic>
        <p:nvPicPr>
          <p:cNvPr id="60" name="Picture 59">
            <a:extLst>
              <a:ext uri="{FF2B5EF4-FFF2-40B4-BE49-F238E27FC236}">
                <a16:creationId xmlns:a16="http://schemas.microsoft.com/office/drawing/2014/main" id="{72E6BE67-4DD8-4B13-BB09-ABEFF29270EA}"/>
              </a:ext>
            </a:extLst>
          </p:cNvPr>
          <p:cNvPicPr>
            <a:picLocks noChangeAspect="1"/>
          </p:cNvPicPr>
          <p:nvPr/>
        </p:nvPicPr>
        <p:blipFill>
          <a:blip r:embed="rId3"/>
          <a:stretch>
            <a:fillRect/>
          </a:stretch>
        </p:blipFill>
        <p:spPr>
          <a:xfrm>
            <a:off x="6566949" y="3602125"/>
            <a:ext cx="549033" cy="494130"/>
          </a:xfrm>
          <a:prstGeom prst="rect">
            <a:avLst/>
          </a:prstGeom>
        </p:spPr>
      </p:pic>
      <p:pic>
        <p:nvPicPr>
          <p:cNvPr id="61" name="Picture 60">
            <a:extLst>
              <a:ext uri="{FF2B5EF4-FFF2-40B4-BE49-F238E27FC236}">
                <a16:creationId xmlns:a16="http://schemas.microsoft.com/office/drawing/2014/main" id="{13B21D9C-01AF-4DC4-BC58-44C88F49B172}"/>
              </a:ext>
            </a:extLst>
          </p:cNvPr>
          <p:cNvPicPr>
            <a:picLocks noChangeAspect="1"/>
          </p:cNvPicPr>
          <p:nvPr/>
        </p:nvPicPr>
        <p:blipFill>
          <a:blip r:embed="rId3"/>
          <a:stretch>
            <a:fillRect/>
          </a:stretch>
        </p:blipFill>
        <p:spPr>
          <a:xfrm>
            <a:off x="6961218" y="3599308"/>
            <a:ext cx="549033" cy="494130"/>
          </a:xfrm>
          <a:prstGeom prst="rect">
            <a:avLst/>
          </a:prstGeom>
        </p:spPr>
      </p:pic>
      <p:pic>
        <p:nvPicPr>
          <p:cNvPr id="62" name="Picture 61">
            <a:extLst>
              <a:ext uri="{FF2B5EF4-FFF2-40B4-BE49-F238E27FC236}">
                <a16:creationId xmlns:a16="http://schemas.microsoft.com/office/drawing/2014/main" id="{0B1AC2C3-FACD-4562-8B73-21AD12E6079C}"/>
              </a:ext>
            </a:extLst>
          </p:cNvPr>
          <p:cNvPicPr>
            <a:picLocks noChangeAspect="1"/>
          </p:cNvPicPr>
          <p:nvPr/>
        </p:nvPicPr>
        <p:blipFill>
          <a:blip r:embed="rId3"/>
          <a:stretch>
            <a:fillRect/>
          </a:stretch>
        </p:blipFill>
        <p:spPr>
          <a:xfrm>
            <a:off x="7799718" y="3602874"/>
            <a:ext cx="549033" cy="494130"/>
          </a:xfrm>
          <a:prstGeom prst="rect">
            <a:avLst/>
          </a:prstGeom>
        </p:spPr>
      </p:pic>
      <p:pic>
        <p:nvPicPr>
          <p:cNvPr id="64" name="Picture 63">
            <a:extLst>
              <a:ext uri="{FF2B5EF4-FFF2-40B4-BE49-F238E27FC236}">
                <a16:creationId xmlns:a16="http://schemas.microsoft.com/office/drawing/2014/main" id="{98F3F199-B038-4FA9-AEE2-513E307EBC20}"/>
              </a:ext>
            </a:extLst>
          </p:cNvPr>
          <p:cNvPicPr>
            <a:picLocks noChangeAspect="1"/>
          </p:cNvPicPr>
          <p:nvPr/>
        </p:nvPicPr>
        <p:blipFill>
          <a:blip r:embed="rId3"/>
          <a:stretch>
            <a:fillRect/>
          </a:stretch>
        </p:blipFill>
        <p:spPr>
          <a:xfrm>
            <a:off x="7377218" y="3602874"/>
            <a:ext cx="549033" cy="494130"/>
          </a:xfrm>
          <a:prstGeom prst="rect">
            <a:avLst/>
          </a:prstGeom>
        </p:spPr>
      </p:pic>
      <p:pic>
        <p:nvPicPr>
          <p:cNvPr id="65" name="Picture 64">
            <a:extLst>
              <a:ext uri="{FF2B5EF4-FFF2-40B4-BE49-F238E27FC236}">
                <a16:creationId xmlns:a16="http://schemas.microsoft.com/office/drawing/2014/main" id="{CB461945-BA73-4CA7-844E-5707278389AC}"/>
              </a:ext>
            </a:extLst>
          </p:cNvPr>
          <p:cNvPicPr>
            <a:picLocks noChangeAspect="1"/>
          </p:cNvPicPr>
          <p:nvPr/>
        </p:nvPicPr>
        <p:blipFill>
          <a:blip r:embed="rId3"/>
          <a:stretch>
            <a:fillRect/>
          </a:stretch>
        </p:blipFill>
        <p:spPr>
          <a:xfrm>
            <a:off x="8624007" y="3608508"/>
            <a:ext cx="549033" cy="494130"/>
          </a:xfrm>
          <a:prstGeom prst="rect">
            <a:avLst/>
          </a:prstGeom>
        </p:spPr>
      </p:pic>
      <p:pic>
        <p:nvPicPr>
          <p:cNvPr id="66" name="Picture 65">
            <a:extLst>
              <a:ext uri="{FF2B5EF4-FFF2-40B4-BE49-F238E27FC236}">
                <a16:creationId xmlns:a16="http://schemas.microsoft.com/office/drawing/2014/main" id="{DDFE01E4-E3A8-4807-9335-469DBD6CF037}"/>
              </a:ext>
            </a:extLst>
          </p:cNvPr>
          <p:cNvPicPr>
            <a:picLocks noChangeAspect="1"/>
          </p:cNvPicPr>
          <p:nvPr/>
        </p:nvPicPr>
        <p:blipFill>
          <a:blip r:embed="rId3"/>
          <a:stretch>
            <a:fillRect/>
          </a:stretch>
        </p:blipFill>
        <p:spPr>
          <a:xfrm>
            <a:off x="8205223" y="3594622"/>
            <a:ext cx="549033" cy="494130"/>
          </a:xfrm>
          <a:prstGeom prst="rect">
            <a:avLst/>
          </a:prstGeom>
        </p:spPr>
      </p:pic>
      <p:pic>
        <p:nvPicPr>
          <p:cNvPr id="67" name="Picture 66">
            <a:extLst>
              <a:ext uri="{FF2B5EF4-FFF2-40B4-BE49-F238E27FC236}">
                <a16:creationId xmlns:a16="http://schemas.microsoft.com/office/drawing/2014/main" id="{D49BE799-DA0F-4304-ADA7-8998B90BDF44}"/>
              </a:ext>
            </a:extLst>
          </p:cNvPr>
          <p:cNvPicPr>
            <a:picLocks noChangeAspect="1"/>
          </p:cNvPicPr>
          <p:nvPr/>
        </p:nvPicPr>
        <p:blipFill>
          <a:blip r:embed="rId3"/>
          <a:stretch>
            <a:fillRect/>
          </a:stretch>
        </p:blipFill>
        <p:spPr>
          <a:xfrm>
            <a:off x="9082862" y="3594622"/>
            <a:ext cx="549033" cy="494130"/>
          </a:xfrm>
          <a:prstGeom prst="rect">
            <a:avLst/>
          </a:prstGeom>
        </p:spPr>
      </p:pic>
      <p:pic>
        <p:nvPicPr>
          <p:cNvPr id="10" name="Picture 9">
            <a:extLst>
              <a:ext uri="{FF2B5EF4-FFF2-40B4-BE49-F238E27FC236}">
                <a16:creationId xmlns:a16="http://schemas.microsoft.com/office/drawing/2014/main" id="{E0CE03D2-D6E2-4AD2-8BDA-C4FD77580BC4}"/>
              </a:ext>
            </a:extLst>
          </p:cNvPr>
          <p:cNvPicPr>
            <a:picLocks noChangeAspect="1"/>
          </p:cNvPicPr>
          <p:nvPr/>
        </p:nvPicPr>
        <p:blipFill>
          <a:blip r:embed="rId4"/>
          <a:stretch>
            <a:fillRect/>
          </a:stretch>
        </p:blipFill>
        <p:spPr>
          <a:xfrm>
            <a:off x="6371236" y="5546242"/>
            <a:ext cx="701696" cy="712805"/>
          </a:xfrm>
          <a:prstGeom prst="rect">
            <a:avLst/>
          </a:prstGeom>
        </p:spPr>
      </p:pic>
      <p:pic>
        <p:nvPicPr>
          <p:cNvPr id="68" name="Picture 67">
            <a:extLst>
              <a:ext uri="{FF2B5EF4-FFF2-40B4-BE49-F238E27FC236}">
                <a16:creationId xmlns:a16="http://schemas.microsoft.com/office/drawing/2014/main" id="{CB9CF4A7-1C8C-4AD0-8862-AB423B68639E}"/>
              </a:ext>
            </a:extLst>
          </p:cNvPr>
          <p:cNvPicPr>
            <a:picLocks noChangeAspect="1"/>
          </p:cNvPicPr>
          <p:nvPr/>
        </p:nvPicPr>
        <p:blipFill>
          <a:blip r:embed="rId4"/>
          <a:stretch>
            <a:fillRect/>
          </a:stretch>
        </p:blipFill>
        <p:spPr>
          <a:xfrm>
            <a:off x="7037581" y="5546242"/>
            <a:ext cx="701696" cy="712805"/>
          </a:xfrm>
          <a:prstGeom prst="rect">
            <a:avLst/>
          </a:prstGeom>
        </p:spPr>
      </p:pic>
      <p:pic>
        <p:nvPicPr>
          <p:cNvPr id="69" name="Picture 68">
            <a:extLst>
              <a:ext uri="{FF2B5EF4-FFF2-40B4-BE49-F238E27FC236}">
                <a16:creationId xmlns:a16="http://schemas.microsoft.com/office/drawing/2014/main" id="{D75C81FC-59ED-4E7C-AB1B-7515957D3814}"/>
              </a:ext>
            </a:extLst>
          </p:cNvPr>
          <p:cNvPicPr>
            <a:picLocks noChangeAspect="1"/>
          </p:cNvPicPr>
          <p:nvPr/>
        </p:nvPicPr>
        <p:blipFill>
          <a:blip r:embed="rId4"/>
          <a:stretch>
            <a:fillRect/>
          </a:stretch>
        </p:blipFill>
        <p:spPr>
          <a:xfrm>
            <a:off x="8351425" y="5554842"/>
            <a:ext cx="701696" cy="712805"/>
          </a:xfrm>
          <a:prstGeom prst="rect">
            <a:avLst/>
          </a:prstGeom>
        </p:spPr>
      </p:pic>
      <p:pic>
        <p:nvPicPr>
          <p:cNvPr id="70" name="Picture 69">
            <a:extLst>
              <a:ext uri="{FF2B5EF4-FFF2-40B4-BE49-F238E27FC236}">
                <a16:creationId xmlns:a16="http://schemas.microsoft.com/office/drawing/2014/main" id="{3468A8FE-AC95-4EDE-BDBC-C168EE58EE9A}"/>
              </a:ext>
            </a:extLst>
          </p:cNvPr>
          <p:cNvPicPr>
            <a:picLocks noChangeAspect="1"/>
          </p:cNvPicPr>
          <p:nvPr/>
        </p:nvPicPr>
        <p:blipFill>
          <a:blip r:embed="rId4"/>
          <a:stretch>
            <a:fillRect/>
          </a:stretch>
        </p:blipFill>
        <p:spPr>
          <a:xfrm>
            <a:off x="7695328" y="5546242"/>
            <a:ext cx="701696" cy="712805"/>
          </a:xfrm>
          <a:prstGeom prst="rect">
            <a:avLst/>
          </a:prstGeom>
        </p:spPr>
      </p:pic>
      <p:pic>
        <p:nvPicPr>
          <p:cNvPr id="71" name="Picture 70">
            <a:extLst>
              <a:ext uri="{FF2B5EF4-FFF2-40B4-BE49-F238E27FC236}">
                <a16:creationId xmlns:a16="http://schemas.microsoft.com/office/drawing/2014/main" id="{03A141C1-6B50-44BE-BC24-482FBF82046C}"/>
              </a:ext>
            </a:extLst>
          </p:cNvPr>
          <p:cNvPicPr>
            <a:picLocks noChangeAspect="1"/>
          </p:cNvPicPr>
          <p:nvPr/>
        </p:nvPicPr>
        <p:blipFill>
          <a:blip r:embed="rId4"/>
          <a:stretch>
            <a:fillRect/>
          </a:stretch>
        </p:blipFill>
        <p:spPr>
          <a:xfrm>
            <a:off x="10306246" y="5574463"/>
            <a:ext cx="701696" cy="712805"/>
          </a:xfrm>
          <a:prstGeom prst="rect">
            <a:avLst/>
          </a:prstGeom>
        </p:spPr>
      </p:pic>
      <p:pic>
        <p:nvPicPr>
          <p:cNvPr id="72" name="Picture 71">
            <a:extLst>
              <a:ext uri="{FF2B5EF4-FFF2-40B4-BE49-F238E27FC236}">
                <a16:creationId xmlns:a16="http://schemas.microsoft.com/office/drawing/2014/main" id="{1BB1A8C3-8B87-4F8F-9AC1-28350680020E}"/>
              </a:ext>
            </a:extLst>
          </p:cNvPr>
          <p:cNvPicPr>
            <a:picLocks noChangeAspect="1"/>
          </p:cNvPicPr>
          <p:nvPr/>
        </p:nvPicPr>
        <p:blipFill>
          <a:blip r:embed="rId4"/>
          <a:stretch>
            <a:fillRect/>
          </a:stretch>
        </p:blipFill>
        <p:spPr>
          <a:xfrm>
            <a:off x="10970759" y="5574462"/>
            <a:ext cx="701696" cy="712805"/>
          </a:xfrm>
          <a:prstGeom prst="rect">
            <a:avLst/>
          </a:prstGeom>
        </p:spPr>
      </p:pic>
      <p:pic>
        <p:nvPicPr>
          <p:cNvPr id="74" name="Picture 73">
            <a:extLst>
              <a:ext uri="{FF2B5EF4-FFF2-40B4-BE49-F238E27FC236}">
                <a16:creationId xmlns:a16="http://schemas.microsoft.com/office/drawing/2014/main" id="{D519418C-9E31-4C29-A8D6-165650AD3582}"/>
              </a:ext>
            </a:extLst>
          </p:cNvPr>
          <p:cNvPicPr>
            <a:picLocks noChangeAspect="1"/>
          </p:cNvPicPr>
          <p:nvPr/>
        </p:nvPicPr>
        <p:blipFill>
          <a:blip r:embed="rId4"/>
          <a:stretch>
            <a:fillRect/>
          </a:stretch>
        </p:blipFill>
        <p:spPr>
          <a:xfrm>
            <a:off x="8996579" y="5554841"/>
            <a:ext cx="701696" cy="712805"/>
          </a:xfrm>
          <a:prstGeom prst="rect">
            <a:avLst/>
          </a:prstGeom>
        </p:spPr>
      </p:pic>
      <p:pic>
        <p:nvPicPr>
          <p:cNvPr id="76" name="Picture 75">
            <a:extLst>
              <a:ext uri="{FF2B5EF4-FFF2-40B4-BE49-F238E27FC236}">
                <a16:creationId xmlns:a16="http://schemas.microsoft.com/office/drawing/2014/main" id="{6B12CBEC-FF60-407B-8BD8-E8901F187AA7}"/>
              </a:ext>
            </a:extLst>
          </p:cNvPr>
          <p:cNvPicPr>
            <a:picLocks noChangeAspect="1"/>
          </p:cNvPicPr>
          <p:nvPr/>
        </p:nvPicPr>
        <p:blipFill>
          <a:blip r:embed="rId4"/>
          <a:stretch>
            <a:fillRect/>
          </a:stretch>
        </p:blipFill>
        <p:spPr>
          <a:xfrm>
            <a:off x="9641733" y="5558515"/>
            <a:ext cx="701696" cy="712805"/>
          </a:xfrm>
          <a:prstGeom prst="rect">
            <a:avLst/>
          </a:prstGeom>
        </p:spPr>
      </p:pic>
      <p:cxnSp>
        <p:nvCxnSpPr>
          <p:cNvPr id="81" name="Straight Connector 80">
            <a:extLst>
              <a:ext uri="{FF2B5EF4-FFF2-40B4-BE49-F238E27FC236}">
                <a16:creationId xmlns:a16="http://schemas.microsoft.com/office/drawing/2014/main" id="{D70943EE-7243-4A15-AAAB-66D0DC257DD5}"/>
              </a:ext>
            </a:extLst>
          </p:cNvPr>
          <p:cNvCxnSpPr/>
          <p:nvPr/>
        </p:nvCxnSpPr>
        <p:spPr>
          <a:xfrm>
            <a:off x="8297408" y="3612984"/>
            <a:ext cx="371487" cy="57423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F9FB551E-0851-4F08-94CB-9797D149C143}"/>
              </a:ext>
            </a:extLst>
          </p:cNvPr>
          <p:cNvCxnSpPr>
            <a:cxnSpLocks/>
          </p:cNvCxnSpPr>
          <p:nvPr/>
        </p:nvCxnSpPr>
        <p:spPr>
          <a:xfrm>
            <a:off x="8645273" y="3562072"/>
            <a:ext cx="371487" cy="57423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6193C2E4-F0C7-4A1F-A30A-8998D5C0F542}"/>
              </a:ext>
            </a:extLst>
          </p:cNvPr>
          <p:cNvCxnSpPr/>
          <p:nvPr/>
        </p:nvCxnSpPr>
        <p:spPr>
          <a:xfrm>
            <a:off x="9122681" y="3522019"/>
            <a:ext cx="371487" cy="57423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4507D2A9-FC07-4563-B1FC-8983330F4400}"/>
              </a:ext>
            </a:extLst>
          </p:cNvPr>
          <p:cNvCxnSpPr>
            <a:cxnSpLocks/>
          </p:cNvCxnSpPr>
          <p:nvPr/>
        </p:nvCxnSpPr>
        <p:spPr>
          <a:xfrm>
            <a:off x="9737607" y="5522074"/>
            <a:ext cx="501830" cy="75292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38659CF1-2B20-41F4-B0A7-A731173BEC91}"/>
              </a:ext>
            </a:extLst>
          </p:cNvPr>
          <p:cNvCxnSpPr>
            <a:cxnSpLocks/>
          </p:cNvCxnSpPr>
          <p:nvPr/>
        </p:nvCxnSpPr>
        <p:spPr>
          <a:xfrm>
            <a:off x="10404506" y="5514726"/>
            <a:ext cx="501830" cy="75292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CA4ECFCA-05C5-4A94-87A5-9E4ABF161972}"/>
              </a:ext>
            </a:extLst>
          </p:cNvPr>
          <p:cNvCxnSpPr>
            <a:cxnSpLocks/>
          </p:cNvCxnSpPr>
          <p:nvPr/>
        </p:nvCxnSpPr>
        <p:spPr>
          <a:xfrm>
            <a:off x="11102885" y="5514726"/>
            <a:ext cx="501830" cy="75292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2A949F4C-943F-A878-DB30-2345DB50C99F}"/>
              </a:ext>
            </a:extLst>
          </p:cNvPr>
          <p:cNvPicPr>
            <a:picLocks noChangeAspect="1"/>
          </p:cNvPicPr>
          <p:nvPr/>
        </p:nvPicPr>
        <p:blipFill>
          <a:blip r:embed="rId5"/>
          <a:stretch>
            <a:fillRect/>
          </a:stretch>
        </p:blipFill>
        <p:spPr>
          <a:xfrm>
            <a:off x="6188140" y="2679661"/>
            <a:ext cx="555712" cy="574236"/>
          </a:xfrm>
          <a:prstGeom prst="rect">
            <a:avLst/>
          </a:prstGeom>
        </p:spPr>
      </p:pic>
      <p:pic>
        <p:nvPicPr>
          <p:cNvPr id="4" name="Picture 3">
            <a:extLst>
              <a:ext uri="{FF2B5EF4-FFF2-40B4-BE49-F238E27FC236}">
                <a16:creationId xmlns:a16="http://schemas.microsoft.com/office/drawing/2014/main" id="{46184328-7490-2B9A-8B4C-2647020BFDD1}"/>
              </a:ext>
            </a:extLst>
          </p:cNvPr>
          <p:cNvPicPr>
            <a:picLocks noChangeAspect="1"/>
          </p:cNvPicPr>
          <p:nvPr/>
        </p:nvPicPr>
        <p:blipFill>
          <a:blip r:embed="rId5"/>
          <a:stretch>
            <a:fillRect/>
          </a:stretch>
        </p:blipFill>
        <p:spPr>
          <a:xfrm>
            <a:off x="6636305" y="2693694"/>
            <a:ext cx="555712" cy="574236"/>
          </a:xfrm>
          <a:prstGeom prst="rect">
            <a:avLst/>
          </a:prstGeom>
        </p:spPr>
      </p:pic>
      <p:pic>
        <p:nvPicPr>
          <p:cNvPr id="6" name="Picture 5">
            <a:extLst>
              <a:ext uri="{FF2B5EF4-FFF2-40B4-BE49-F238E27FC236}">
                <a16:creationId xmlns:a16="http://schemas.microsoft.com/office/drawing/2014/main" id="{5C605854-4AC9-38D0-A23C-67935962BD0F}"/>
              </a:ext>
            </a:extLst>
          </p:cNvPr>
          <p:cNvPicPr>
            <a:picLocks noChangeAspect="1"/>
          </p:cNvPicPr>
          <p:nvPr/>
        </p:nvPicPr>
        <p:blipFill>
          <a:blip r:embed="rId5"/>
          <a:stretch>
            <a:fillRect/>
          </a:stretch>
        </p:blipFill>
        <p:spPr>
          <a:xfrm>
            <a:off x="7101696" y="2682528"/>
            <a:ext cx="555712" cy="574236"/>
          </a:xfrm>
          <a:prstGeom prst="rect">
            <a:avLst/>
          </a:prstGeom>
        </p:spPr>
      </p:pic>
      <p:pic>
        <p:nvPicPr>
          <p:cNvPr id="7" name="Picture 6">
            <a:extLst>
              <a:ext uri="{FF2B5EF4-FFF2-40B4-BE49-F238E27FC236}">
                <a16:creationId xmlns:a16="http://schemas.microsoft.com/office/drawing/2014/main" id="{E44E0F99-7837-03E3-E666-453678232B82}"/>
              </a:ext>
            </a:extLst>
          </p:cNvPr>
          <p:cNvPicPr>
            <a:picLocks noChangeAspect="1"/>
          </p:cNvPicPr>
          <p:nvPr/>
        </p:nvPicPr>
        <p:blipFill>
          <a:blip r:embed="rId5"/>
          <a:stretch>
            <a:fillRect/>
          </a:stretch>
        </p:blipFill>
        <p:spPr>
          <a:xfrm>
            <a:off x="7561374" y="2674998"/>
            <a:ext cx="555712" cy="574236"/>
          </a:xfrm>
          <a:prstGeom prst="rect">
            <a:avLst/>
          </a:prstGeom>
        </p:spPr>
      </p:pic>
      <p:pic>
        <p:nvPicPr>
          <p:cNvPr id="9" name="Picture 8">
            <a:extLst>
              <a:ext uri="{FF2B5EF4-FFF2-40B4-BE49-F238E27FC236}">
                <a16:creationId xmlns:a16="http://schemas.microsoft.com/office/drawing/2014/main" id="{CCC042C9-C321-6ABF-D5B1-F5CFC89516F4}"/>
              </a:ext>
            </a:extLst>
          </p:cNvPr>
          <p:cNvPicPr>
            <a:picLocks noChangeAspect="1"/>
          </p:cNvPicPr>
          <p:nvPr/>
        </p:nvPicPr>
        <p:blipFill>
          <a:blip r:embed="rId5"/>
          <a:stretch>
            <a:fillRect/>
          </a:stretch>
        </p:blipFill>
        <p:spPr>
          <a:xfrm>
            <a:off x="8009539" y="2664842"/>
            <a:ext cx="555712" cy="574236"/>
          </a:xfrm>
          <a:prstGeom prst="rect">
            <a:avLst/>
          </a:prstGeom>
        </p:spPr>
      </p:pic>
      <p:pic>
        <p:nvPicPr>
          <p:cNvPr id="11" name="Picture 10">
            <a:extLst>
              <a:ext uri="{FF2B5EF4-FFF2-40B4-BE49-F238E27FC236}">
                <a16:creationId xmlns:a16="http://schemas.microsoft.com/office/drawing/2014/main" id="{D1B5C801-C76A-5777-771A-4A225A59156B}"/>
              </a:ext>
            </a:extLst>
          </p:cNvPr>
          <p:cNvPicPr>
            <a:picLocks noChangeAspect="1"/>
          </p:cNvPicPr>
          <p:nvPr/>
        </p:nvPicPr>
        <p:blipFill>
          <a:blip r:embed="rId5"/>
          <a:stretch>
            <a:fillRect/>
          </a:stretch>
        </p:blipFill>
        <p:spPr>
          <a:xfrm>
            <a:off x="8938456" y="2664158"/>
            <a:ext cx="555712" cy="574236"/>
          </a:xfrm>
          <a:prstGeom prst="rect">
            <a:avLst/>
          </a:prstGeom>
        </p:spPr>
      </p:pic>
      <p:pic>
        <p:nvPicPr>
          <p:cNvPr id="14" name="Picture 13">
            <a:extLst>
              <a:ext uri="{FF2B5EF4-FFF2-40B4-BE49-F238E27FC236}">
                <a16:creationId xmlns:a16="http://schemas.microsoft.com/office/drawing/2014/main" id="{AA04437E-C966-234B-AE41-79D14C1F6677}"/>
              </a:ext>
            </a:extLst>
          </p:cNvPr>
          <p:cNvPicPr>
            <a:picLocks noChangeAspect="1"/>
          </p:cNvPicPr>
          <p:nvPr/>
        </p:nvPicPr>
        <p:blipFill>
          <a:blip r:embed="rId5"/>
          <a:stretch>
            <a:fillRect/>
          </a:stretch>
        </p:blipFill>
        <p:spPr>
          <a:xfrm>
            <a:off x="8477065" y="2656839"/>
            <a:ext cx="555712" cy="574236"/>
          </a:xfrm>
          <a:prstGeom prst="rect">
            <a:avLst/>
          </a:prstGeom>
        </p:spPr>
      </p:pic>
      <p:pic>
        <p:nvPicPr>
          <p:cNvPr id="15" name="Picture 14">
            <a:extLst>
              <a:ext uri="{FF2B5EF4-FFF2-40B4-BE49-F238E27FC236}">
                <a16:creationId xmlns:a16="http://schemas.microsoft.com/office/drawing/2014/main" id="{01D72AC0-53DD-9ADB-D13A-2ABD2A950C6B}"/>
              </a:ext>
            </a:extLst>
          </p:cNvPr>
          <p:cNvPicPr>
            <a:picLocks noChangeAspect="1"/>
          </p:cNvPicPr>
          <p:nvPr/>
        </p:nvPicPr>
        <p:blipFill>
          <a:blip r:embed="rId5"/>
          <a:stretch>
            <a:fillRect/>
          </a:stretch>
        </p:blipFill>
        <p:spPr>
          <a:xfrm>
            <a:off x="9395916" y="2674998"/>
            <a:ext cx="555712" cy="574236"/>
          </a:xfrm>
          <a:prstGeom prst="rect">
            <a:avLst/>
          </a:prstGeom>
        </p:spPr>
      </p:pic>
      <p:cxnSp>
        <p:nvCxnSpPr>
          <p:cNvPr id="16" name="Straight Connector 15">
            <a:extLst>
              <a:ext uri="{FF2B5EF4-FFF2-40B4-BE49-F238E27FC236}">
                <a16:creationId xmlns:a16="http://schemas.microsoft.com/office/drawing/2014/main" id="{31554926-663A-85C2-3DB0-A4DE2B53EE4F}"/>
              </a:ext>
            </a:extLst>
          </p:cNvPr>
          <p:cNvCxnSpPr/>
          <p:nvPr/>
        </p:nvCxnSpPr>
        <p:spPr>
          <a:xfrm>
            <a:off x="8553743" y="2656839"/>
            <a:ext cx="371487" cy="57423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01130D9-D822-0A5D-8698-6E54CE9934ED}"/>
              </a:ext>
            </a:extLst>
          </p:cNvPr>
          <p:cNvCxnSpPr/>
          <p:nvPr/>
        </p:nvCxnSpPr>
        <p:spPr>
          <a:xfrm>
            <a:off x="9034191" y="2658909"/>
            <a:ext cx="371487" cy="57423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9726012-4743-0AD1-3FDE-B970405A63C3}"/>
              </a:ext>
            </a:extLst>
          </p:cNvPr>
          <p:cNvCxnSpPr/>
          <p:nvPr/>
        </p:nvCxnSpPr>
        <p:spPr>
          <a:xfrm>
            <a:off x="9495659" y="2675629"/>
            <a:ext cx="371487" cy="57423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181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389239"/>
            <a:ext cx="10515600" cy="5222387"/>
          </a:xfrm>
        </p:spPr>
        <p:txBody>
          <a:bodyPr>
            <a:normAutofit/>
          </a:bodyPr>
          <a:lstStyle/>
          <a:p>
            <a:pPr marL="0" indent="0">
              <a:buNone/>
            </a:pPr>
            <a:r>
              <a:rPr lang="en-GB" dirty="0"/>
              <a:t>Talking Time:</a:t>
            </a:r>
          </a:p>
          <a:p>
            <a:pPr marL="0" indent="0">
              <a:buClr>
                <a:srgbClr val="23D160"/>
              </a:buClr>
              <a:buSzPct val="85000"/>
              <a:buNone/>
            </a:pPr>
            <a:r>
              <a:rPr lang="en-GB" sz="2200" dirty="0"/>
              <a:t>Complete the calculations:</a:t>
            </a:r>
          </a:p>
          <a:p>
            <a:pPr marL="0" indent="0">
              <a:buClr>
                <a:srgbClr val="23D160"/>
              </a:buClr>
              <a:buSzPct val="85000"/>
              <a:buNone/>
            </a:pPr>
            <a:r>
              <a:rPr lang="en-US" sz="2200" dirty="0"/>
              <a:t>8</a:t>
            </a:r>
            <a:r>
              <a:rPr lang="en-GB" sz="2200" dirty="0"/>
              <a:t> - 3  = </a:t>
            </a:r>
            <a:endParaRPr lang="en-US" sz="2200" dirty="0"/>
          </a:p>
          <a:p>
            <a:pPr marL="0" indent="0">
              <a:buClr>
                <a:srgbClr val="23D160"/>
              </a:buClr>
              <a:buSzPct val="85000"/>
              <a:buNone/>
            </a:pPr>
            <a:r>
              <a:rPr lang="en-US" sz="2200" dirty="0"/>
              <a:t>8 cubes – 3 cubes =</a:t>
            </a:r>
          </a:p>
          <a:p>
            <a:pPr marL="0" indent="0">
              <a:buClr>
                <a:srgbClr val="23D160"/>
              </a:buClr>
              <a:buSzPct val="85000"/>
              <a:buNone/>
            </a:pPr>
            <a:r>
              <a:rPr lang="en-US" sz="2200" dirty="0"/>
              <a:t> </a:t>
            </a:r>
          </a:p>
          <a:p>
            <a:pPr marL="0" indent="0">
              <a:buClr>
                <a:srgbClr val="23D160"/>
              </a:buClr>
              <a:buSzPct val="85000"/>
              <a:buNone/>
            </a:pPr>
            <a:r>
              <a:rPr lang="en-US" sz="2200" dirty="0"/>
              <a:t>8 ones - 3 ones = </a:t>
            </a:r>
          </a:p>
          <a:p>
            <a:pPr marL="0" indent="0">
              <a:buClr>
                <a:srgbClr val="23D160"/>
              </a:buClr>
              <a:buSzPct val="85000"/>
              <a:buNone/>
            </a:pPr>
            <a:endParaRPr lang="en-US" sz="2200" dirty="0"/>
          </a:p>
          <a:p>
            <a:pPr marL="0" indent="0">
              <a:buClr>
                <a:srgbClr val="23D160"/>
              </a:buClr>
              <a:buSzPct val="85000"/>
              <a:buNone/>
            </a:pPr>
            <a:endParaRPr lang="en-US" sz="2200" dirty="0"/>
          </a:p>
          <a:p>
            <a:pPr marL="0" indent="0">
              <a:buClr>
                <a:srgbClr val="23D160"/>
              </a:buClr>
              <a:buSzPct val="85000"/>
              <a:buNone/>
            </a:pPr>
            <a:r>
              <a:rPr lang="en-US" sz="2200" dirty="0"/>
              <a:t>8 thousands - 3 thousands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246373"/>
            <a:ext cx="8780813" cy="1325563"/>
          </a:xfrm>
        </p:spPr>
        <p:txBody>
          <a:bodyPr>
            <a:normAutofit/>
          </a:bodyPr>
          <a:lstStyle/>
          <a:p>
            <a:r>
              <a:rPr lang="en-GB" sz="3200" dirty="0"/>
              <a:t>To be able to use mental strategies for addition and subtraction</a:t>
            </a:r>
          </a:p>
        </p:txBody>
      </p:sp>
      <p:sp>
        <p:nvSpPr>
          <p:cNvPr id="13" name="Rectangle: Rounded Corners 12">
            <a:extLst>
              <a:ext uri="{FF2B5EF4-FFF2-40B4-BE49-F238E27FC236}">
                <a16:creationId xmlns:a16="http://schemas.microsoft.com/office/drawing/2014/main" id="{66621ACC-E61D-4B05-82AB-0928B4BF333D}"/>
              </a:ext>
            </a:extLst>
          </p:cNvPr>
          <p:cNvSpPr/>
          <p:nvPr/>
        </p:nvSpPr>
        <p:spPr>
          <a:xfrm>
            <a:off x="2120343" y="2320153"/>
            <a:ext cx="1154375" cy="36014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3760"/>
                </a:solidFill>
                <a:latin typeface="OpenDyslexicAlta" pitchFamily="2" charset="77"/>
              </a:rPr>
              <a:t>5</a:t>
            </a:r>
          </a:p>
        </p:txBody>
      </p:sp>
      <p:sp>
        <p:nvSpPr>
          <p:cNvPr id="73" name="Rectangle: Rounded Corners 72">
            <a:extLst>
              <a:ext uri="{FF2B5EF4-FFF2-40B4-BE49-F238E27FC236}">
                <a16:creationId xmlns:a16="http://schemas.microsoft.com/office/drawing/2014/main" id="{0430216D-23E4-4A40-85AE-EFE81070845E}"/>
              </a:ext>
            </a:extLst>
          </p:cNvPr>
          <p:cNvSpPr/>
          <p:nvPr/>
        </p:nvSpPr>
        <p:spPr>
          <a:xfrm>
            <a:off x="3367336" y="3650663"/>
            <a:ext cx="1154375" cy="36014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3760"/>
                </a:solidFill>
                <a:latin typeface="OpenDyslexicAlta" pitchFamily="2" charset="77"/>
              </a:rPr>
              <a:t>5 ones</a:t>
            </a:r>
          </a:p>
        </p:txBody>
      </p:sp>
      <p:sp>
        <p:nvSpPr>
          <p:cNvPr id="75" name="Rectangle: Rounded Corners 74">
            <a:extLst>
              <a:ext uri="{FF2B5EF4-FFF2-40B4-BE49-F238E27FC236}">
                <a16:creationId xmlns:a16="http://schemas.microsoft.com/office/drawing/2014/main" id="{0A98D140-1E1E-4ED4-8EC8-71B76CF4AE73}"/>
              </a:ext>
            </a:extLst>
          </p:cNvPr>
          <p:cNvSpPr/>
          <p:nvPr/>
        </p:nvSpPr>
        <p:spPr>
          <a:xfrm>
            <a:off x="4901009" y="4919404"/>
            <a:ext cx="1738318" cy="35438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3760"/>
                </a:solidFill>
                <a:latin typeface="OpenDyslexicAlta" pitchFamily="2" charset="77"/>
              </a:rPr>
              <a:t>5 thousands</a:t>
            </a:r>
          </a:p>
        </p:txBody>
      </p:sp>
      <p:sp>
        <p:nvSpPr>
          <p:cNvPr id="41" name="Rectangle: Rounded Corners 40">
            <a:extLst>
              <a:ext uri="{FF2B5EF4-FFF2-40B4-BE49-F238E27FC236}">
                <a16:creationId xmlns:a16="http://schemas.microsoft.com/office/drawing/2014/main" id="{89ADEAE3-D41F-4459-91BA-51ADE79BB343}"/>
              </a:ext>
            </a:extLst>
          </p:cNvPr>
          <p:cNvSpPr/>
          <p:nvPr/>
        </p:nvSpPr>
        <p:spPr>
          <a:xfrm>
            <a:off x="3676906" y="2749392"/>
            <a:ext cx="1154375" cy="36014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3760"/>
                </a:solidFill>
                <a:latin typeface="OpenDyslexicAlta" pitchFamily="2" charset="77"/>
              </a:rPr>
              <a:t>5 cubes</a:t>
            </a:r>
          </a:p>
        </p:txBody>
      </p:sp>
      <p:pic>
        <p:nvPicPr>
          <p:cNvPr id="5" name="Picture 4">
            <a:extLst>
              <a:ext uri="{FF2B5EF4-FFF2-40B4-BE49-F238E27FC236}">
                <a16:creationId xmlns:a16="http://schemas.microsoft.com/office/drawing/2014/main" id="{960EA9D3-FB4C-4474-8BC7-57619BFA4AE7}"/>
              </a:ext>
            </a:extLst>
          </p:cNvPr>
          <p:cNvPicPr>
            <a:picLocks noChangeAspect="1"/>
          </p:cNvPicPr>
          <p:nvPr/>
        </p:nvPicPr>
        <p:blipFill>
          <a:blip r:embed="rId3"/>
          <a:stretch>
            <a:fillRect/>
          </a:stretch>
        </p:blipFill>
        <p:spPr>
          <a:xfrm>
            <a:off x="6188140" y="2679661"/>
            <a:ext cx="555712" cy="574236"/>
          </a:xfrm>
          <a:prstGeom prst="rect">
            <a:avLst/>
          </a:prstGeom>
        </p:spPr>
      </p:pic>
      <p:pic>
        <p:nvPicPr>
          <p:cNvPr id="43" name="Picture 42">
            <a:extLst>
              <a:ext uri="{FF2B5EF4-FFF2-40B4-BE49-F238E27FC236}">
                <a16:creationId xmlns:a16="http://schemas.microsoft.com/office/drawing/2014/main" id="{036F47ED-89C2-4771-800A-75A80EC62958}"/>
              </a:ext>
            </a:extLst>
          </p:cNvPr>
          <p:cNvPicPr>
            <a:picLocks noChangeAspect="1"/>
          </p:cNvPicPr>
          <p:nvPr/>
        </p:nvPicPr>
        <p:blipFill>
          <a:blip r:embed="rId3"/>
          <a:stretch>
            <a:fillRect/>
          </a:stretch>
        </p:blipFill>
        <p:spPr>
          <a:xfrm>
            <a:off x="6636305" y="2693694"/>
            <a:ext cx="555712" cy="574236"/>
          </a:xfrm>
          <a:prstGeom prst="rect">
            <a:avLst/>
          </a:prstGeom>
        </p:spPr>
      </p:pic>
      <p:pic>
        <p:nvPicPr>
          <p:cNvPr id="44" name="Picture 43">
            <a:extLst>
              <a:ext uri="{FF2B5EF4-FFF2-40B4-BE49-F238E27FC236}">
                <a16:creationId xmlns:a16="http://schemas.microsoft.com/office/drawing/2014/main" id="{EA8D0229-6402-4F91-823C-7F9679805B73}"/>
              </a:ext>
            </a:extLst>
          </p:cNvPr>
          <p:cNvPicPr>
            <a:picLocks noChangeAspect="1"/>
          </p:cNvPicPr>
          <p:nvPr/>
        </p:nvPicPr>
        <p:blipFill>
          <a:blip r:embed="rId3"/>
          <a:stretch>
            <a:fillRect/>
          </a:stretch>
        </p:blipFill>
        <p:spPr>
          <a:xfrm>
            <a:off x="7101696" y="2682528"/>
            <a:ext cx="555712" cy="574236"/>
          </a:xfrm>
          <a:prstGeom prst="rect">
            <a:avLst/>
          </a:prstGeom>
        </p:spPr>
      </p:pic>
      <p:pic>
        <p:nvPicPr>
          <p:cNvPr id="51" name="Picture 50">
            <a:extLst>
              <a:ext uri="{FF2B5EF4-FFF2-40B4-BE49-F238E27FC236}">
                <a16:creationId xmlns:a16="http://schemas.microsoft.com/office/drawing/2014/main" id="{0CC89F3F-5BF5-4EC2-9DA6-6218495A92AB}"/>
              </a:ext>
            </a:extLst>
          </p:cNvPr>
          <p:cNvPicPr>
            <a:picLocks noChangeAspect="1"/>
          </p:cNvPicPr>
          <p:nvPr/>
        </p:nvPicPr>
        <p:blipFill>
          <a:blip r:embed="rId3"/>
          <a:stretch>
            <a:fillRect/>
          </a:stretch>
        </p:blipFill>
        <p:spPr>
          <a:xfrm>
            <a:off x="7561374" y="2674998"/>
            <a:ext cx="555712" cy="574236"/>
          </a:xfrm>
          <a:prstGeom prst="rect">
            <a:avLst/>
          </a:prstGeom>
        </p:spPr>
      </p:pic>
      <p:pic>
        <p:nvPicPr>
          <p:cNvPr id="52" name="Picture 51">
            <a:extLst>
              <a:ext uri="{FF2B5EF4-FFF2-40B4-BE49-F238E27FC236}">
                <a16:creationId xmlns:a16="http://schemas.microsoft.com/office/drawing/2014/main" id="{FE03F3A0-0E11-43CE-A0A8-2A92395C1061}"/>
              </a:ext>
            </a:extLst>
          </p:cNvPr>
          <p:cNvPicPr>
            <a:picLocks noChangeAspect="1"/>
          </p:cNvPicPr>
          <p:nvPr/>
        </p:nvPicPr>
        <p:blipFill>
          <a:blip r:embed="rId3"/>
          <a:stretch>
            <a:fillRect/>
          </a:stretch>
        </p:blipFill>
        <p:spPr>
          <a:xfrm>
            <a:off x="8009539" y="2664842"/>
            <a:ext cx="555712" cy="574236"/>
          </a:xfrm>
          <a:prstGeom prst="rect">
            <a:avLst/>
          </a:prstGeom>
        </p:spPr>
      </p:pic>
      <p:pic>
        <p:nvPicPr>
          <p:cNvPr id="57" name="Picture 56">
            <a:extLst>
              <a:ext uri="{FF2B5EF4-FFF2-40B4-BE49-F238E27FC236}">
                <a16:creationId xmlns:a16="http://schemas.microsoft.com/office/drawing/2014/main" id="{23A54D68-FBFB-4C82-994D-685B8D84FE7B}"/>
              </a:ext>
            </a:extLst>
          </p:cNvPr>
          <p:cNvPicPr>
            <a:picLocks noChangeAspect="1"/>
          </p:cNvPicPr>
          <p:nvPr/>
        </p:nvPicPr>
        <p:blipFill>
          <a:blip r:embed="rId3"/>
          <a:stretch>
            <a:fillRect/>
          </a:stretch>
        </p:blipFill>
        <p:spPr>
          <a:xfrm>
            <a:off x="8938456" y="2664158"/>
            <a:ext cx="555712" cy="574236"/>
          </a:xfrm>
          <a:prstGeom prst="rect">
            <a:avLst/>
          </a:prstGeom>
        </p:spPr>
      </p:pic>
      <p:pic>
        <p:nvPicPr>
          <p:cNvPr id="58" name="Picture 57">
            <a:extLst>
              <a:ext uri="{FF2B5EF4-FFF2-40B4-BE49-F238E27FC236}">
                <a16:creationId xmlns:a16="http://schemas.microsoft.com/office/drawing/2014/main" id="{89FAB9D4-C776-4BBB-BEC8-0C6EC5C33A0F}"/>
              </a:ext>
            </a:extLst>
          </p:cNvPr>
          <p:cNvPicPr>
            <a:picLocks noChangeAspect="1"/>
          </p:cNvPicPr>
          <p:nvPr/>
        </p:nvPicPr>
        <p:blipFill>
          <a:blip r:embed="rId3"/>
          <a:stretch>
            <a:fillRect/>
          </a:stretch>
        </p:blipFill>
        <p:spPr>
          <a:xfrm>
            <a:off x="8477065" y="2656839"/>
            <a:ext cx="555712" cy="574236"/>
          </a:xfrm>
          <a:prstGeom prst="rect">
            <a:avLst/>
          </a:prstGeom>
        </p:spPr>
      </p:pic>
      <p:pic>
        <p:nvPicPr>
          <p:cNvPr id="59" name="Picture 58">
            <a:extLst>
              <a:ext uri="{FF2B5EF4-FFF2-40B4-BE49-F238E27FC236}">
                <a16:creationId xmlns:a16="http://schemas.microsoft.com/office/drawing/2014/main" id="{DAD8AE5C-A4ED-4B99-B1C2-CB4739E18A17}"/>
              </a:ext>
            </a:extLst>
          </p:cNvPr>
          <p:cNvPicPr>
            <a:picLocks noChangeAspect="1"/>
          </p:cNvPicPr>
          <p:nvPr/>
        </p:nvPicPr>
        <p:blipFill>
          <a:blip r:embed="rId3"/>
          <a:stretch>
            <a:fillRect/>
          </a:stretch>
        </p:blipFill>
        <p:spPr>
          <a:xfrm>
            <a:off x="9395916" y="2674998"/>
            <a:ext cx="555712" cy="574236"/>
          </a:xfrm>
          <a:prstGeom prst="rect">
            <a:avLst/>
          </a:prstGeom>
        </p:spPr>
      </p:pic>
      <p:pic>
        <p:nvPicPr>
          <p:cNvPr id="8" name="Picture 7">
            <a:extLst>
              <a:ext uri="{FF2B5EF4-FFF2-40B4-BE49-F238E27FC236}">
                <a16:creationId xmlns:a16="http://schemas.microsoft.com/office/drawing/2014/main" id="{BFC0097F-18B4-46E5-9527-EEF4154C5E03}"/>
              </a:ext>
            </a:extLst>
          </p:cNvPr>
          <p:cNvPicPr>
            <a:picLocks noChangeAspect="1"/>
          </p:cNvPicPr>
          <p:nvPr/>
        </p:nvPicPr>
        <p:blipFill>
          <a:blip r:embed="rId4"/>
          <a:stretch>
            <a:fillRect/>
          </a:stretch>
        </p:blipFill>
        <p:spPr>
          <a:xfrm>
            <a:off x="6172680" y="3602125"/>
            <a:ext cx="549033" cy="494130"/>
          </a:xfrm>
          <a:prstGeom prst="rect">
            <a:avLst/>
          </a:prstGeom>
        </p:spPr>
      </p:pic>
      <p:pic>
        <p:nvPicPr>
          <p:cNvPr id="60" name="Picture 59">
            <a:extLst>
              <a:ext uri="{FF2B5EF4-FFF2-40B4-BE49-F238E27FC236}">
                <a16:creationId xmlns:a16="http://schemas.microsoft.com/office/drawing/2014/main" id="{72E6BE67-4DD8-4B13-BB09-ABEFF29270EA}"/>
              </a:ext>
            </a:extLst>
          </p:cNvPr>
          <p:cNvPicPr>
            <a:picLocks noChangeAspect="1"/>
          </p:cNvPicPr>
          <p:nvPr/>
        </p:nvPicPr>
        <p:blipFill>
          <a:blip r:embed="rId4"/>
          <a:stretch>
            <a:fillRect/>
          </a:stretch>
        </p:blipFill>
        <p:spPr>
          <a:xfrm>
            <a:off x="6566949" y="3602125"/>
            <a:ext cx="549033" cy="494130"/>
          </a:xfrm>
          <a:prstGeom prst="rect">
            <a:avLst/>
          </a:prstGeom>
        </p:spPr>
      </p:pic>
      <p:pic>
        <p:nvPicPr>
          <p:cNvPr id="61" name="Picture 60">
            <a:extLst>
              <a:ext uri="{FF2B5EF4-FFF2-40B4-BE49-F238E27FC236}">
                <a16:creationId xmlns:a16="http://schemas.microsoft.com/office/drawing/2014/main" id="{13B21D9C-01AF-4DC4-BC58-44C88F49B172}"/>
              </a:ext>
            </a:extLst>
          </p:cNvPr>
          <p:cNvPicPr>
            <a:picLocks noChangeAspect="1"/>
          </p:cNvPicPr>
          <p:nvPr/>
        </p:nvPicPr>
        <p:blipFill>
          <a:blip r:embed="rId4"/>
          <a:stretch>
            <a:fillRect/>
          </a:stretch>
        </p:blipFill>
        <p:spPr>
          <a:xfrm>
            <a:off x="6961218" y="3599308"/>
            <a:ext cx="549033" cy="494130"/>
          </a:xfrm>
          <a:prstGeom prst="rect">
            <a:avLst/>
          </a:prstGeom>
        </p:spPr>
      </p:pic>
      <p:pic>
        <p:nvPicPr>
          <p:cNvPr id="62" name="Picture 61">
            <a:extLst>
              <a:ext uri="{FF2B5EF4-FFF2-40B4-BE49-F238E27FC236}">
                <a16:creationId xmlns:a16="http://schemas.microsoft.com/office/drawing/2014/main" id="{0B1AC2C3-FACD-4562-8B73-21AD12E6079C}"/>
              </a:ext>
            </a:extLst>
          </p:cNvPr>
          <p:cNvPicPr>
            <a:picLocks noChangeAspect="1"/>
          </p:cNvPicPr>
          <p:nvPr/>
        </p:nvPicPr>
        <p:blipFill>
          <a:blip r:embed="rId4"/>
          <a:stretch>
            <a:fillRect/>
          </a:stretch>
        </p:blipFill>
        <p:spPr>
          <a:xfrm>
            <a:off x="7799718" y="3602874"/>
            <a:ext cx="549033" cy="494130"/>
          </a:xfrm>
          <a:prstGeom prst="rect">
            <a:avLst/>
          </a:prstGeom>
        </p:spPr>
      </p:pic>
      <p:pic>
        <p:nvPicPr>
          <p:cNvPr id="64" name="Picture 63">
            <a:extLst>
              <a:ext uri="{FF2B5EF4-FFF2-40B4-BE49-F238E27FC236}">
                <a16:creationId xmlns:a16="http://schemas.microsoft.com/office/drawing/2014/main" id="{98F3F199-B038-4FA9-AEE2-513E307EBC20}"/>
              </a:ext>
            </a:extLst>
          </p:cNvPr>
          <p:cNvPicPr>
            <a:picLocks noChangeAspect="1"/>
          </p:cNvPicPr>
          <p:nvPr/>
        </p:nvPicPr>
        <p:blipFill>
          <a:blip r:embed="rId4"/>
          <a:stretch>
            <a:fillRect/>
          </a:stretch>
        </p:blipFill>
        <p:spPr>
          <a:xfrm>
            <a:off x="7377218" y="3602874"/>
            <a:ext cx="549033" cy="494130"/>
          </a:xfrm>
          <a:prstGeom prst="rect">
            <a:avLst/>
          </a:prstGeom>
        </p:spPr>
      </p:pic>
      <p:pic>
        <p:nvPicPr>
          <p:cNvPr id="65" name="Picture 64">
            <a:extLst>
              <a:ext uri="{FF2B5EF4-FFF2-40B4-BE49-F238E27FC236}">
                <a16:creationId xmlns:a16="http://schemas.microsoft.com/office/drawing/2014/main" id="{CB461945-BA73-4CA7-844E-5707278389AC}"/>
              </a:ext>
            </a:extLst>
          </p:cNvPr>
          <p:cNvPicPr>
            <a:picLocks noChangeAspect="1"/>
          </p:cNvPicPr>
          <p:nvPr/>
        </p:nvPicPr>
        <p:blipFill>
          <a:blip r:embed="rId4"/>
          <a:stretch>
            <a:fillRect/>
          </a:stretch>
        </p:blipFill>
        <p:spPr>
          <a:xfrm>
            <a:off x="8624007" y="3608508"/>
            <a:ext cx="549033" cy="494130"/>
          </a:xfrm>
          <a:prstGeom prst="rect">
            <a:avLst/>
          </a:prstGeom>
        </p:spPr>
      </p:pic>
      <p:pic>
        <p:nvPicPr>
          <p:cNvPr id="66" name="Picture 65">
            <a:extLst>
              <a:ext uri="{FF2B5EF4-FFF2-40B4-BE49-F238E27FC236}">
                <a16:creationId xmlns:a16="http://schemas.microsoft.com/office/drawing/2014/main" id="{DDFE01E4-E3A8-4807-9335-469DBD6CF037}"/>
              </a:ext>
            </a:extLst>
          </p:cNvPr>
          <p:cNvPicPr>
            <a:picLocks noChangeAspect="1"/>
          </p:cNvPicPr>
          <p:nvPr/>
        </p:nvPicPr>
        <p:blipFill>
          <a:blip r:embed="rId4"/>
          <a:stretch>
            <a:fillRect/>
          </a:stretch>
        </p:blipFill>
        <p:spPr>
          <a:xfrm>
            <a:off x="8205223" y="3594622"/>
            <a:ext cx="549033" cy="494130"/>
          </a:xfrm>
          <a:prstGeom prst="rect">
            <a:avLst/>
          </a:prstGeom>
        </p:spPr>
      </p:pic>
      <p:pic>
        <p:nvPicPr>
          <p:cNvPr id="67" name="Picture 66">
            <a:extLst>
              <a:ext uri="{FF2B5EF4-FFF2-40B4-BE49-F238E27FC236}">
                <a16:creationId xmlns:a16="http://schemas.microsoft.com/office/drawing/2014/main" id="{D49BE799-DA0F-4304-ADA7-8998B90BDF44}"/>
              </a:ext>
            </a:extLst>
          </p:cNvPr>
          <p:cNvPicPr>
            <a:picLocks noChangeAspect="1"/>
          </p:cNvPicPr>
          <p:nvPr/>
        </p:nvPicPr>
        <p:blipFill>
          <a:blip r:embed="rId4"/>
          <a:stretch>
            <a:fillRect/>
          </a:stretch>
        </p:blipFill>
        <p:spPr>
          <a:xfrm>
            <a:off x="9082862" y="3594622"/>
            <a:ext cx="549033" cy="494130"/>
          </a:xfrm>
          <a:prstGeom prst="rect">
            <a:avLst/>
          </a:prstGeom>
        </p:spPr>
      </p:pic>
      <p:pic>
        <p:nvPicPr>
          <p:cNvPr id="10" name="Picture 9">
            <a:extLst>
              <a:ext uri="{FF2B5EF4-FFF2-40B4-BE49-F238E27FC236}">
                <a16:creationId xmlns:a16="http://schemas.microsoft.com/office/drawing/2014/main" id="{E0CE03D2-D6E2-4AD2-8BDA-C4FD77580BC4}"/>
              </a:ext>
            </a:extLst>
          </p:cNvPr>
          <p:cNvPicPr>
            <a:picLocks noChangeAspect="1"/>
          </p:cNvPicPr>
          <p:nvPr/>
        </p:nvPicPr>
        <p:blipFill>
          <a:blip r:embed="rId5"/>
          <a:stretch>
            <a:fillRect/>
          </a:stretch>
        </p:blipFill>
        <p:spPr>
          <a:xfrm>
            <a:off x="6371236" y="5546242"/>
            <a:ext cx="701696" cy="712805"/>
          </a:xfrm>
          <a:prstGeom prst="rect">
            <a:avLst/>
          </a:prstGeom>
        </p:spPr>
      </p:pic>
      <p:pic>
        <p:nvPicPr>
          <p:cNvPr id="68" name="Picture 67">
            <a:extLst>
              <a:ext uri="{FF2B5EF4-FFF2-40B4-BE49-F238E27FC236}">
                <a16:creationId xmlns:a16="http://schemas.microsoft.com/office/drawing/2014/main" id="{CB9CF4A7-1C8C-4AD0-8862-AB423B68639E}"/>
              </a:ext>
            </a:extLst>
          </p:cNvPr>
          <p:cNvPicPr>
            <a:picLocks noChangeAspect="1"/>
          </p:cNvPicPr>
          <p:nvPr/>
        </p:nvPicPr>
        <p:blipFill>
          <a:blip r:embed="rId5"/>
          <a:stretch>
            <a:fillRect/>
          </a:stretch>
        </p:blipFill>
        <p:spPr>
          <a:xfrm>
            <a:off x="7037581" y="5546242"/>
            <a:ext cx="701696" cy="712805"/>
          </a:xfrm>
          <a:prstGeom prst="rect">
            <a:avLst/>
          </a:prstGeom>
        </p:spPr>
      </p:pic>
      <p:pic>
        <p:nvPicPr>
          <p:cNvPr id="69" name="Picture 68">
            <a:extLst>
              <a:ext uri="{FF2B5EF4-FFF2-40B4-BE49-F238E27FC236}">
                <a16:creationId xmlns:a16="http://schemas.microsoft.com/office/drawing/2014/main" id="{D75C81FC-59ED-4E7C-AB1B-7515957D3814}"/>
              </a:ext>
            </a:extLst>
          </p:cNvPr>
          <p:cNvPicPr>
            <a:picLocks noChangeAspect="1"/>
          </p:cNvPicPr>
          <p:nvPr/>
        </p:nvPicPr>
        <p:blipFill>
          <a:blip r:embed="rId5"/>
          <a:stretch>
            <a:fillRect/>
          </a:stretch>
        </p:blipFill>
        <p:spPr>
          <a:xfrm>
            <a:off x="8351425" y="5554842"/>
            <a:ext cx="701696" cy="712805"/>
          </a:xfrm>
          <a:prstGeom prst="rect">
            <a:avLst/>
          </a:prstGeom>
        </p:spPr>
      </p:pic>
      <p:pic>
        <p:nvPicPr>
          <p:cNvPr id="70" name="Picture 69">
            <a:extLst>
              <a:ext uri="{FF2B5EF4-FFF2-40B4-BE49-F238E27FC236}">
                <a16:creationId xmlns:a16="http://schemas.microsoft.com/office/drawing/2014/main" id="{3468A8FE-AC95-4EDE-BDBC-C168EE58EE9A}"/>
              </a:ext>
            </a:extLst>
          </p:cNvPr>
          <p:cNvPicPr>
            <a:picLocks noChangeAspect="1"/>
          </p:cNvPicPr>
          <p:nvPr/>
        </p:nvPicPr>
        <p:blipFill>
          <a:blip r:embed="rId5"/>
          <a:stretch>
            <a:fillRect/>
          </a:stretch>
        </p:blipFill>
        <p:spPr>
          <a:xfrm>
            <a:off x="7695328" y="5546242"/>
            <a:ext cx="701696" cy="712805"/>
          </a:xfrm>
          <a:prstGeom prst="rect">
            <a:avLst/>
          </a:prstGeom>
        </p:spPr>
      </p:pic>
      <p:pic>
        <p:nvPicPr>
          <p:cNvPr id="71" name="Picture 70">
            <a:extLst>
              <a:ext uri="{FF2B5EF4-FFF2-40B4-BE49-F238E27FC236}">
                <a16:creationId xmlns:a16="http://schemas.microsoft.com/office/drawing/2014/main" id="{03A141C1-6B50-44BE-BC24-482FBF82046C}"/>
              </a:ext>
            </a:extLst>
          </p:cNvPr>
          <p:cNvPicPr>
            <a:picLocks noChangeAspect="1"/>
          </p:cNvPicPr>
          <p:nvPr/>
        </p:nvPicPr>
        <p:blipFill>
          <a:blip r:embed="rId5"/>
          <a:stretch>
            <a:fillRect/>
          </a:stretch>
        </p:blipFill>
        <p:spPr>
          <a:xfrm>
            <a:off x="10306246" y="5574463"/>
            <a:ext cx="701696" cy="712805"/>
          </a:xfrm>
          <a:prstGeom prst="rect">
            <a:avLst/>
          </a:prstGeom>
        </p:spPr>
      </p:pic>
      <p:pic>
        <p:nvPicPr>
          <p:cNvPr id="72" name="Picture 71">
            <a:extLst>
              <a:ext uri="{FF2B5EF4-FFF2-40B4-BE49-F238E27FC236}">
                <a16:creationId xmlns:a16="http://schemas.microsoft.com/office/drawing/2014/main" id="{1BB1A8C3-8B87-4F8F-9AC1-28350680020E}"/>
              </a:ext>
            </a:extLst>
          </p:cNvPr>
          <p:cNvPicPr>
            <a:picLocks noChangeAspect="1"/>
          </p:cNvPicPr>
          <p:nvPr/>
        </p:nvPicPr>
        <p:blipFill>
          <a:blip r:embed="rId5"/>
          <a:stretch>
            <a:fillRect/>
          </a:stretch>
        </p:blipFill>
        <p:spPr>
          <a:xfrm>
            <a:off x="10970759" y="5574462"/>
            <a:ext cx="701696" cy="712805"/>
          </a:xfrm>
          <a:prstGeom prst="rect">
            <a:avLst/>
          </a:prstGeom>
        </p:spPr>
      </p:pic>
      <p:pic>
        <p:nvPicPr>
          <p:cNvPr id="74" name="Picture 73">
            <a:extLst>
              <a:ext uri="{FF2B5EF4-FFF2-40B4-BE49-F238E27FC236}">
                <a16:creationId xmlns:a16="http://schemas.microsoft.com/office/drawing/2014/main" id="{D519418C-9E31-4C29-A8D6-165650AD3582}"/>
              </a:ext>
            </a:extLst>
          </p:cNvPr>
          <p:cNvPicPr>
            <a:picLocks noChangeAspect="1"/>
          </p:cNvPicPr>
          <p:nvPr/>
        </p:nvPicPr>
        <p:blipFill>
          <a:blip r:embed="rId5"/>
          <a:stretch>
            <a:fillRect/>
          </a:stretch>
        </p:blipFill>
        <p:spPr>
          <a:xfrm>
            <a:off x="8996579" y="5554841"/>
            <a:ext cx="701696" cy="712805"/>
          </a:xfrm>
          <a:prstGeom prst="rect">
            <a:avLst/>
          </a:prstGeom>
        </p:spPr>
      </p:pic>
      <p:pic>
        <p:nvPicPr>
          <p:cNvPr id="76" name="Picture 75">
            <a:extLst>
              <a:ext uri="{FF2B5EF4-FFF2-40B4-BE49-F238E27FC236}">
                <a16:creationId xmlns:a16="http://schemas.microsoft.com/office/drawing/2014/main" id="{6B12CBEC-FF60-407B-8BD8-E8901F187AA7}"/>
              </a:ext>
            </a:extLst>
          </p:cNvPr>
          <p:cNvPicPr>
            <a:picLocks noChangeAspect="1"/>
          </p:cNvPicPr>
          <p:nvPr/>
        </p:nvPicPr>
        <p:blipFill>
          <a:blip r:embed="rId5"/>
          <a:stretch>
            <a:fillRect/>
          </a:stretch>
        </p:blipFill>
        <p:spPr>
          <a:xfrm>
            <a:off x="9641733" y="5558515"/>
            <a:ext cx="701696" cy="712805"/>
          </a:xfrm>
          <a:prstGeom prst="rect">
            <a:avLst/>
          </a:prstGeom>
        </p:spPr>
      </p:pic>
      <p:cxnSp>
        <p:nvCxnSpPr>
          <p:cNvPr id="12" name="Straight Connector 11">
            <a:extLst>
              <a:ext uri="{FF2B5EF4-FFF2-40B4-BE49-F238E27FC236}">
                <a16:creationId xmlns:a16="http://schemas.microsoft.com/office/drawing/2014/main" id="{817490F1-5955-401C-B3AD-9C16BC54D94A}"/>
              </a:ext>
            </a:extLst>
          </p:cNvPr>
          <p:cNvCxnSpPr/>
          <p:nvPr/>
        </p:nvCxnSpPr>
        <p:spPr>
          <a:xfrm>
            <a:off x="8553743" y="2656839"/>
            <a:ext cx="371487" cy="57423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4629B19A-3A22-4FF5-9572-5DB8705DD59A}"/>
              </a:ext>
            </a:extLst>
          </p:cNvPr>
          <p:cNvCxnSpPr/>
          <p:nvPr/>
        </p:nvCxnSpPr>
        <p:spPr>
          <a:xfrm>
            <a:off x="9034191" y="2658909"/>
            <a:ext cx="371487" cy="57423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154B3AFA-D67B-403C-A179-5A0657676C72}"/>
              </a:ext>
            </a:extLst>
          </p:cNvPr>
          <p:cNvCxnSpPr/>
          <p:nvPr/>
        </p:nvCxnSpPr>
        <p:spPr>
          <a:xfrm>
            <a:off x="9495659" y="2675629"/>
            <a:ext cx="371487" cy="57423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D70943EE-7243-4A15-AAAB-66D0DC257DD5}"/>
              </a:ext>
            </a:extLst>
          </p:cNvPr>
          <p:cNvCxnSpPr/>
          <p:nvPr/>
        </p:nvCxnSpPr>
        <p:spPr>
          <a:xfrm>
            <a:off x="8297408" y="3612984"/>
            <a:ext cx="371487" cy="57423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F9FB551E-0851-4F08-94CB-9797D149C143}"/>
              </a:ext>
            </a:extLst>
          </p:cNvPr>
          <p:cNvCxnSpPr>
            <a:cxnSpLocks/>
          </p:cNvCxnSpPr>
          <p:nvPr/>
        </p:nvCxnSpPr>
        <p:spPr>
          <a:xfrm>
            <a:off x="8645273" y="3562072"/>
            <a:ext cx="371487" cy="57423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6193C2E4-F0C7-4A1F-A30A-8998D5C0F542}"/>
              </a:ext>
            </a:extLst>
          </p:cNvPr>
          <p:cNvCxnSpPr/>
          <p:nvPr/>
        </p:nvCxnSpPr>
        <p:spPr>
          <a:xfrm>
            <a:off x="9122681" y="3522019"/>
            <a:ext cx="371487" cy="574236"/>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4507D2A9-FC07-4563-B1FC-8983330F4400}"/>
              </a:ext>
            </a:extLst>
          </p:cNvPr>
          <p:cNvCxnSpPr>
            <a:cxnSpLocks/>
          </p:cNvCxnSpPr>
          <p:nvPr/>
        </p:nvCxnSpPr>
        <p:spPr>
          <a:xfrm>
            <a:off x="9737607" y="5522074"/>
            <a:ext cx="501830" cy="75292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38659CF1-2B20-41F4-B0A7-A731173BEC91}"/>
              </a:ext>
            </a:extLst>
          </p:cNvPr>
          <p:cNvCxnSpPr>
            <a:cxnSpLocks/>
          </p:cNvCxnSpPr>
          <p:nvPr/>
        </p:nvCxnSpPr>
        <p:spPr>
          <a:xfrm>
            <a:off x="10404506" y="5514726"/>
            <a:ext cx="501830" cy="75292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CA4ECFCA-05C5-4A94-87A5-9E4ABF161972}"/>
              </a:ext>
            </a:extLst>
          </p:cNvPr>
          <p:cNvCxnSpPr>
            <a:cxnSpLocks/>
          </p:cNvCxnSpPr>
          <p:nvPr/>
        </p:nvCxnSpPr>
        <p:spPr>
          <a:xfrm>
            <a:off x="11102885" y="5514726"/>
            <a:ext cx="501830" cy="75292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955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linds(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blinds(horizontal)">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linds(horizontal)">
                                      <p:cBhvr>
                                        <p:cTn id="2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3" grpId="0" animBg="1"/>
      <p:bldP spid="75"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91D1F-0097-3F4A-B04E-14B5096ADCAB}"/>
              </a:ext>
            </a:extLst>
          </p:cNvPr>
          <p:cNvSpPr>
            <a:spLocks noGrp="1"/>
          </p:cNvSpPr>
          <p:nvPr>
            <p:ph idx="1"/>
          </p:nvPr>
        </p:nvSpPr>
        <p:spPr>
          <a:xfrm>
            <a:off x="838200" y="1389239"/>
            <a:ext cx="10515600" cy="5222387"/>
          </a:xfrm>
        </p:spPr>
        <p:txBody>
          <a:bodyPr>
            <a:normAutofit/>
          </a:bodyPr>
          <a:lstStyle/>
          <a:p>
            <a:pPr marL="0" indent="0">
              <a:buNone/>
            </a:pPr>
            <a:r>
              <a:rPr lang="en-GB" dirty="0"/>
              <a:t>Talking Time:</a:t>
            </a:r>
          </a:p>
          <a:p>
            <a:pPr marL="0" indent="0">
              <a:buClr>
                <a:srgbClr val="23D160"/>
              </a:buClr>
              <a:buSzPct val="85000"/>
              <a:buNone/>
            </a:pPr>
            <a:r>
              <a:rPr lang="en-GB" sz="2200" dirty="0"/>
              <a:t>Complete the calculations:</a:t>
            </a:r>
          </a:p>
          <a:p>
            <a:pPr marL="0" indent="0">
              <a:buClr>
                <a:srgbClr val="23D160"/>
              </a:buClr>
              <a:buSzPct val="85000"/>
              <a:buNone/>
            </a:pPr>
            <a:r>
              <a:rPr lang="en-US" sz="2200" dirty="0"/>
              <a:t>9</a:t>
            </a:r>
            <a:r>
              <a:rPr lang="en-GB" sz="2200" dirty="0"/>
              <a:t> + 4  =</a:t>
            </a:r>
          </a:p>
          <a:p>
            <a:pPr marL="0" indent="0">
              <a:buClr>
                <a:srgbClr val="23D160"/>
              </a:buClr>
              <a:buSzPct val="85000"/>
              <a:buNone/>
            </a:pPr>
            <a:r>
              <a:rPr lang="en-GB" sz="2200" dirty="0"/>
              <a:t> </a:t>
            </a:r>
            <a:endParaRPr lang="en-US" sz="2200" dirty="0"/>
          </a:p>
          <a:p>
            <a:pPr marL="0" indent="0">
              <a:buClr>
                <a:srgbClr val="23D160"/>
              </a:buClr>
              <a:buSzPct val="85000"/>
              <a:buNone/>
            </a:pPr>
            <a:r>
              <a:rPr lang="en-US" sz="2200" dirty="0"/>
              <a:t>9 ones + 4 ones = </a:t>
            </a:r>
          </a:p>
          <a:p>
            <a:pPr marL="0" indent="0">
              <a:buClr>
                <a:srgbClr val="23D160"/>
              </a:buClr>
              <a:buSzPct val="85000"/>
              <a:buNone/>
            </a:pPr>
            <a:endParaRPr lang="en-US" sz="2200" dirty="0"/>
          </a:p>
          <a:p>
            <a:pPr marL="0" indent="0">
              <a:buClr>
                <a:srgbClr val="23D160"/>
              </a:buClr>
              <a:buSzPct val="85000"/>
              <a:buNone/>
            </a:pPr>
            <a:r>
              <a:rPr lang="en-US" sz="2200" dirty="0"/>
              <a:t>9 tens + 4 tens =</a:t>
            </a:r>
          </a:p>
          <a:p>
            <a:pPr marL="0" indent="0">
              <a:buClr>
                <a:srgbClr val="23D160"/>
              </a:buClr>
              <a:buSzPct val="85000"/>
              <a:buNone/>
            </a:pPr>
            <a:endParaRPr lang="en-US" sz="2200" dirty="0"/>
          </a:p>
          <a:p>
            <a:pPr marL="0" indent="0">
              <a:buClr>
                <a:srgbClr val="23D160"/>
              </a:buClr>
              <a:buSzPct val="85000"/>
              <a:buNone/>
            </a:pPr>
            <a:r>
              <a:rPr lang="en-US" sz="2200" dirty="0"/>
              <a:t>90 + 40 =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20" name="Title 1">
            <a:extLst>
              <a:ext uri="{FF2B5EF4-FFF2-40B4-BE49-F238E27FC236}">
                <a16:creationId xmlns:a16="http://schemas.microsoft.com/office/drawing/2014/main" id="{01A5B2A4-15B8-D141-AA2F-507D33677BF7}"/>
              </a:ext>
            </a:extLst>
          </p:cNvPr>
          <p:cNvSpPr>
            <a:spLocks noGrp="1"/>
          </p:cNvSpPr>
          <p:nvPr>
            <p:ph type="title"/>
          </p:nvPr>
        </p:nvSpPr>
        <p:spPr>
          <a:xfrm>
            <a:off x="838200" y="246373"/>
            <a:ext cx="8780813" cy="1325563"/>
          </a:xfrm>
        </p:spPr>
        <p:txBody>
          <a:bodyPr>
            <a:normAutofit/>
          </a:bodyPr>
          <a:lstStyle/>
          <a:p>
            <a:r>
              <a:rPr lang="en-GB" sz="3200" dirty="0"/>
              <a:t>To be able to use mental strategies for addition and subtraction</a:t>
            </a:r>
          </a:p>
        </p:txBody>
      </p:sp>
    </p:spTree>
    <p:extLst>
      <p:ext uri="{BB962C8B-B14F-4D97-AF65-F5344CB8AC3E}">
        <p14:creationId xmlns:p14="http://schemas.microsoft.com/office/powerpoint/2010/main" val="2854148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EF006F6F95A8499B790B6C75677679" ma:contentTypeVersion="2" ma:contentTypeDescription="Create a new document." ma:contentTypeScope="" ma:versionID="1c3660fdea6647bdd5e8fe7439880bf3">
  <xsd:schema xmlns:xsd="http://www.w3.org/2001/XMLSchema" xmlns:xs="http://www.w3.org/2001/XMLSchema" xmlns:p="http://schemas.microsoft.com/office/2006/metadata/properties" xmlns:ns2="3a5a072a-9f71-4cd3-a2f9-fdda91595b8c" targetNamespace="http://schemas.microsoft.com/office/2006/metadata/properties" ma:root="true" ma:fieldsID="ab4d26cdf6e3ac4a463c9e08559444eb" ns2:_="">
    <xsd:import namespace="3a5a072a-9f71-4cd3-a2f9-fdda91595b8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5a072a-9f71-4cd3-a2f9-fdda91595b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04CB13-267D-42B8-9506-6F3837917C77}">
  <ds:schemaRefs>
    <ds:schemaRef ds:uri="http://schemas.microsoft.com/sharepoint/v3/contenttype/forms"/>
  </ds:schemaRefs>
</ds:datastoreItem>
</file>

<file path=customXml/itemProps2.xml><?xml version="1.0" encoding="utf-8"?>
<ds:datastoreItem xmlns:ds="http://schemas.openxmlformats.org/officeDocument/2006/customXml" ds:itemID="{4227913D-8CF7-4494-8EAE-561EB869C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5a072a-9f71-4cd3-a2f9-fdda91595b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16830</TotalTime>
  <Words>2649</Words>
  <Application>Microsoft Macintosh PowerPoint</Application>
  <PresentationFormat>Widescreen</PresentationFormat>
  <Paragraphs>643</Paragraphs>
  <Slides>47</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Muli</vt:lpstr>
      <vt:lpstr>Calibri</vt:lpstr>
      <vt:lpstr>Arial</vt:lpstr>
      <vt:lpstr>Lato</vt:lpstr>
      <vt:lpstr>Wingdings</vt:lpstr>
      <vt:lpstr>OpenDyslexicAlta</vt:lpstr>
      <vt:lpstr>Lato Light</vt:lpstr>
      <vt:lpstr>Office Theme</vt:lpstr>
      <vt:lpstr>PowerPoint Presentation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To be able to use mental strategies for addition and subtraction</vt:lpstr>
      <vt:lpstr>PowerPoint Presentation</vt:lpstr>
      <vt:lpstr>PowerPoint Presentation</vt:lpstr>
      <vt:lpstr>To be able to use mental strategies for addition and subtraction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Alexander Athienitis</cp:lastModifiedBy>
  <cp:revision>370</cp:revision>
  <cp:lastPrinted>2022-09-15T16:19:09Z</cp:lastPrinted>
  <dcterms:created xsi:type="dcterms:W3CDTF">2018-08-06T08:16:18Z</dcterms:created>
  <dcterms:modified xsi:type="dcterms:W3CDTF">2022-09-15T16:19:14Z</dcterms:modified>
</cp:coreProperties>
</file>