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handoutMasterIdLst>
    <p:handoutMasterId r:id="rId41"/>
  </p:handoutMasterIdLst>
  <p:sldIdLst>
    <p:sldId id="320" r:id="rId2"/>
    <p:sldId id="321" r:id="rId3"/>
    <p:sldId id="372" r:id="rId4"/>
    <p:sldId id="373" r:id="rId5"/>
    <p:sldId id="374" r:id="rId6"/>
    <p:sldId id="375" r:id="rId7"/>
    <p:sldId id="376" r:id="rId8"/>
    <p:sldId id="377" r:id="rId9"/>
    <p:sldId id="380" r:id="rId10"/>
    <p:sldId id="378" r:id="rId11"/>
    <p:sldId id="379" r:id="rId12"/>
    <p:sldId id="381" r:id="rId13"/>
    <p:sldId id="382" r:id="rId14"/>
    <p:sldId id="384" r:id="rId15"/>
    <p:sldId id="383"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370" r:id="rId37"/>
    <p:sldId id="405" r:id="rId38"/>
    <p:sldId id="406" r:id="rId39"/>
  </p:sldIdLst>
  <p:sldSz cx="12192000" cy="6858000"/>
  <p:notesSz cx="6858000" cy="9144000"/>
  <p:embeddedFontLst>
    <p:embeddedFont>
      <p:font typeface="OpenDyslexicAlta" panose="00000500000000000000" pitchFamily="2"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Muli" panose="020B0604020202020204" charset="0"/>
      <p:regular r:id="rId50"/>
      <p:bold r:id="rId51"/>
      <p:italic r:id="rId52"/>
      <p:boldItalic r:id="rId53"/>
    </p:embeddedFont>
    <p:embeddedFont>
      <p:font typeface="Lato Light" panose="020F0302020204030203" pitchFamily="34" charset="0"/>
      <p:regular r:id="rId54"/>
    </p:embeddedFont>
    <p:embeddedFont>
      <p:font typeface="Lato" panose="020F0502020204030203" pitchFamily="34" charset="0"/>
      <p:regular r:id="rId55"/>
      <p:bold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DC"/>
    <a:srgbClr val="FF3860"/>
    <a:srgbClr val="7957D5"/>
    <a:srgbClr val="209CEE"/>
    <a:srgbClr val="23D160"/>
    <a:srgbClr val="FFDD57"/>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0" autoAdjust="0"/>
    <p:restoredTop sz="88503" autoAdjust="0"/>
  </p:normalViewPr>
  <p:slideViewPr>
    <p:cSldViewPr snapToGrid="0" snapToObjects="1">
      <p:cViewPr varScale="1">
        <p:scale>
          <a:sx n="61" d="100"/>
          <a:sy n="61" d="100"/>
        </p:scale>
        <p:origin x="-1152" y="-78"/>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54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8353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4072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576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7870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6746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87933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27174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1623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251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64201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35579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4656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1430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59889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5716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93620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8840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13773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391619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6124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95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0519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23753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1922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90507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50724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348480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1813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21720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2180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8595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755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762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8706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08/01/2021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4 </a:t>
            </a:r>
            <a:br>
              <a:rPr lang="en-GB" dirty="0"/>
            </a:br>
            <a:r>
              <a:rPr lang="en-GB" dirty="0"/>
              <a:t>Spring Block 2: Area</a:t>
            </a:r>
          </a:p>
          <a:p>
            <a:r>
              <a:rPr lang="en-GB" dirty="0"/>
              <a:t>Lesson 1: To be able to discuss the concept of area</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Area</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Spring</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 </a:t>
            </a:r>
            <a:r>
              <a:rPr lang="en-GB" sz="2000" b="1" dirty="0" smtClean="0">
                <a:solidFill>
                  <a:schemeClr val="bg1"/>
                </a:solidFill>
              </a:rPr>
              <a:t>QOVBUNE</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17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2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blue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63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8BDD617C-6F6C-314B-856F-F3E773ED510D}"/>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6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purple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95320FBF-9A31-A74D-9635-5631CB206C7A}"/>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63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402509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27421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Three yellow squares are needed to cover the purple rectangle. </a:t>
            </a:r>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144564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200" dirty="0" smtClean="0"/>
              <a:t>Stage </a:t>
            </a:r>
            <a:r>
              <a:rPr lang="en-GB" sz="1200" dirty="0"/>
              <a:t>4 - Spring Block 2 – Area – Lesson 1 – To be able to discuss the concept of area</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9931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Five yellow squares are needed to cover the green shape.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170616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2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18180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purple shape. </a:t>
            </a:r>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14216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8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0985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blue shape. </a:t>
            </a:r>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5359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dirty="0"/>
              <a:t>Which shapes cover the greatest / smallest surface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4771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21938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Rectangle 3">
            <a:extLst>
              <a:ext uri="{FF2B5EF4-FFF2-40B4-BE49-F238E27FC236}">
                <a16:creationId xmlns=""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92501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81333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Who will have a more accurate measurement? </a:t>
            </a:r>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905ACC2F-705E-C644-A8FC-9E39D8AC6C75}"/>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23" name="Rectangle 22">
            <a:extLst>
              <a:ext uri="{FF2B5EF4-FFF2-40B4-BE49-F238E27FC236}">
                <a16:creationId xmlns="" xmlns:a16="http://schemas.microsoft.com/office/drawing/2014/main" id="{80F29934-81F7-CE47-9EFF-9F59CF3F9E79}"/>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95430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Ruth will have a more accurate measurement as the table is rectangular and can be covered neatly by square tiles. While James’ measurement has gaps between and around the circles where the table top hasn’t been covered. </a:t>
            </a:r>
          </a:p>
        </p:txBody>
      </p:sp>
      <p:sp>
        <p:nvSpPr>
          <p:cNvPr id="5" name="Rectangle 4">
            <a:extLst>
              <a:ext uri="{FF2B5EF4-FFF2-40B4-BE49-F238E27FC236}">
                <a16:creationId xmlns=""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B74E245-D656-6B4C-9122-C9047DA80234}"/>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15" name="Rectangle 14">
            <a:extLst>
              <a:ext uri="{FF2B5EF4-FFF2-40B4-BE49-F238E27FC236}">
                <a16:creationId xmlns="" xmlns:a16="http://schemas.microsoft.com/office/drawing/2014/main" id="{3E863198-6847-D14C-B867-459DD7618707}"/>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247259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t>Whose plan will split the practice field into smaller squares? </a:t>
            </a:r>
          </a:p>
          <a:p>
            <a:pPr marL="0" indent="0">
              <a:buClr>
                <a:srgbClr val="23D160"/>
              </a:buClr>
              <a:buSzPct val="85000"/>
              <a:buNone/>
            </a:pPr>
            <a:r>
              <a:rPr lang="en-GB" sz="2200" dirty="0"/>
              <a:t>Explain your answer. </a:t>
            </a:r>
          </a:p>
        </p:txBody>
      </p:sp>
    </p:spTree>
    <p:extLst>
      <p:ext uri="{BB962C8B-B14F-4D97-AF65-F5344CB8AC3E}">
        <p14:creationId xmlns:p14="http://schemas.microsoft.com/office/powerpoint/2010/main" val="249879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Jackie’s plan will split the practice field into smaller squares, as the same surface split into more squares means each square will be smaller. </a:t>
            </a:r>
          </a:p>
        </p:txBody>
      </p:sp>
    </p:spTree>
    <p:extLst>
      <p:ext uri="{BB962C8B-B14F-4D97-AF65-F5344CB8AC3E}">
        <p14:creationId xmlns:p14="http://schemas.microsoft.com/office/powerpoint/2010/main" val="349303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pic>
        <p:nvPicPr>
          <p:cNvPr id="5" name="Picture 4">
            <a:extLst>
              <a:ext uri="{FF2B5EF4-FFF2-40B4-BE49-F238E27FC236}">
                <a16:creationId xmlns="" xmlns:a16="http://schemas.microsoft.com/office/drawing/2014/main" id="{0FE3915B-63F3-7245-B58B-CB9955C9B906}"/>
              </a:ext>
            </a:extLst>
          </p:cNvPr>
          <p:cNvPicPr>
            <a:picLocks noChangeAspect="1"/>
          </p:cNvPicPr>
          <p:nvPr/>
        </p:nvPicPr>
        <p:blipFill>
          <a:blip r:embed="rId5"/>
          <a:stretch>
            <a:fillRect/>
          </a:stretch>
        </p:blipFill>
        <p:spPr>
          <a:xfrm>
            <a:off x="6929058" y="2441601"/>
            <a:ext cx="4814492" cy="2678881"/>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 shapes share the same lengths but are just oriented differently which means they share the same area. </a:t>
            </a:r>
            <a:r>
              <a:rPr lang="en-GB" sz="2200">
                <a:solidFill>
                  <a:srgbClr val="FF3860"/>
                </a:solidFill>
              </a:rPr>
              <a:t>So </a:t>
            </a:r>
            <a:r>
              <a:rPr lang="en-GB" sz="2200" dirty="0">
                <a:solidFill>
                  <a:srgbClr val="FF3860"/>
                </a:solidFill>
              </a:rPr>
              <a:t>neither shape is bigger than the other.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9" name="Picture 8">
            <a:extLst>
              <a:ext uri="{FF2B5EF4-FFF2-40B4-BE49-F238E27FC236}">
                <a16:creationId xmlns="" xmlns:a16="http://schemas.microsoft.com/office/drawing/2014/main" id="{0E5727BC-CAFE-E04C-97AF-C5FF01963DC3}"/>
              </a:ext>
            </a:extLst>
          </p:cNvPr>
          <p:cNvPicPr>
            <a:picLocks noChangeAspect="1"/>
          </p:cNvPicPr>
          <p:nvPr/>
        </p:nvPicPr>
        <p:blipFill>
          <a:blip r:embed="rId5"/>
          <a:stretch>
            <a:fillRect/>
          </a:stretch>
        </p:blipFill>
        <p:spPr>
          <a:xfrm>
            <a:off x="6929058" y="2441601"/>
            <a:ext cx="4814492" cy="2678881"/>
          </a:xfrm>
          <a:prstGeom prst="rect">
            <a:avLst/>
          </a:prstGeom>
        </p:spPr>
      </p:pic>
      <p:sp>
        <p:nvSpPr>
          <p:cNvPr id="10" name="Rectangle 9">
            <a:extLst>
              <a:ext uri="{FF2B5EF4-FFF2-40B4-BE49-F238E27FC236}">
                <a16:creationId xmlns="" xmlns:a16="http://schemas.microsoft.com/office/drawing/2014/main" id="{EC9E6D5B-2AEE-1E4B-8465-AC6EFBFC5976}"/>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spTree>
    <p:extLst>
      <p:ext uri="{BB962C8B-B14F-4D97-AF65-F5344CB8AC3E}">
        <p14:creationId xmlns:p14="http://schemas.microsoft.com/office/powerpoint/2010/main" val="168510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200" dirty="0" smtClean="0"/>
              <a:t>Stage </a:t>
            </a:r>
            <a:r>
              <a:rPr lang="en-GB" sz="1200" dirty="0"/>
              <a:t>4 - Spring Block 2 – Area – Lesson 1 – To be able to discuss the concept of area</a:t>
            </a:r>
          </a:p>
        </p:txBody>
      </p:sp>
    </p:spTree>
    <p:extLst>
      <p:ext uri="{BB962C8B-B14F-4D97-AF65-F5344CB8AC3E}">
        <p14:creationId xmlns:p14="http://schemas.microsoft.com/office/powerpoint/2010/main" val="7090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The green square doesn’t belong as it is larger than the other squares. </a:t>
            </a:r>
          </a:p>
        </p:txBody>
      </p:sp>
      <p:sp>
        <p:nvSpPr>
          <p:cNvPr id="4" name="Rectangle 3">
            <a:extLst>
              <a:ext uri="{FF2B5EF4-FFF2-40B4-BE49-F238E27FC236}">
                <a16:creationId xmlns=""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p:txBody>
      </p:sp>
    </p:spTree>
    <p:extLst>
      <p:ext uri="{BB962C8B-B14F-4D97-AF65-F5344CB8AC3E}">
        <p14:creationId xmlns:p14="http://schemas.microsoft.com/office/powerpoint/2010/main" val="18548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Lots of examples! </a:t>
            </a:r>
          </a:p>
          <a:p>
            <a:pPr marL="0" indent="0">
              <a:buClr>
                <a:srgbClr val="23D160"/>
              </a:buClr>
              <a:buSzPct val="85000"/>
              <a:buNone/>
            </a:pPr>
            <a:r>
              <a:rPr lang="en-GB" sz="2200" dirty="0">
                <a:solidFill>
                  <a:srgbClr val="FF3860"/>
                </a:solidFill>
              </a:rPr>
              <a:t>A sheet of paper, the floor, the ceiling, desk tops, the school field, walls… many other objects too – in fact all objects – but some are a lot trickier to measure! </a:t>
            </a:r>
          </a:p>
        </p:txBody>
      </p:sp>
    </p:spTree>
    <p:extLst>
      <p:ext uri="{BB962C8B-B14F-4D97-AF65-F5344CB8AC3E}">
        <p14:creationId xmlns:p14="http://schemas.microsoft.com/office/powerpoint/2010/main" val="129939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0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width, but the green rectangle is longer than the purple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0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13412</TotalTime>
  <Words>1545</Words>
  <Application>Microsoft Office PowerPoint</Application>
  <PresentationFormat>Custom</PresentationFormat>
  <Paragraphs>497</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OpenDyslexicAlta</vt:lpstr>
      <vt:lpstr>Wingdings</vt:lpstr>
      <vt:lpstr>Calibri</vt:lpstr>
      <vt:lpstr>Muli</vt:lpstr>
      <vt:lpstr>Lato Light</vt:lpstr>
      <vt:lpstr>Lato</vt:lpstr>
      <vt:lpstr>Office Theme</vt:lpstr>
      <vt:lpstr>PowerPoint Presentation</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678</cp:revision>
  <cp:lastPrinted>2019-06-17T16:19:05Z</cp:lastPrinted>
  <dcterms:created xsi:type="dcterms:W3CDTF">2018-08-06T08:16:18Z</dcterms:created>
  <dcterms:modified xsi:type="dcterms:W3CDTF">2021-01-08T10:52:19Z</dcterms:modified>
</cp:coreProperties>
</file>