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5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webextensions/taskpanes.xml" ContentType="application/vnd.ms-office.webextensiontaskpanes+xml"/>
  <Override PartName="/ppt/webextensions/webextension1.xml" ContentType="application/vnd.ms-office.webextension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0" r:id="rId2"/>
    <p:sldId id="321" r:id="rId3"/>
    <p:sldId id="346" r:id="rId4"/>
    <p:sldId id="411" r:id="rId5"/>
    <p:sldId id="389" r:id="rId6"/>
    <p:sldId id="395" r:id="rId7"/>
    <p:sldId id="351" r:id="rId8"/>
    <p:sldId id="394" r:id="rId9"/>
    <p:sldId id="390" r:id="rId10"/>
    <p:sldId id="393" r:id="rId11"/>
    <p:sldId id="391" r:id="rId12"/>
    <p:sldId id="392" r:id="rId13"/>
    <p:sldId id="396" r:id="rId14"/>
    <p:sldId id="359" r:id="rId15"/>
    <p:sldId id="397" r:id="rId16"/>
    <p:sldId id="398" r:id="rId17"/>
    <p:sldId id="399" r:id="rId18"/>
    <p:sldId id="400" r:id="rId19"/>
    <p:sldId id="402" r:id="rId20"/>
    <p:sldId id="401" r:id="rId21"/>
    <p:sldId id="388" r:id="rId22"/>
    <p:sldId id="403" r:id="rId23"/>
    <p:sldId id="405" r:id="rId24"/>
    <p:sldId id="406" r:id="rId25"/>
    <p:sldId id="407" r:id="rId26"/>
    <p:sldId id="408" r:id="rId27"/>
    <p:sldId id="409" r:id="rId28"/>
    <p:sldId id="410" r:id="rId29"/>
    <p:sldId id="361" r:id="rId30"/>
    <p:sldId id="412" r:id="rId31"/>
    <p:sldId id="413" r:id="rId32"/>
    <p:sldId id="414" r:id="rId33"/>
    <p:sldId id="415" r:id="rId34"/>
    <p:sldId id="416" r:id="rId35"/>
    <p:sldId id="373" r:id="rId36"/>
    <p:sldId id="417" r:id="rId37"/>
    <p:sldId id="377" r:id="rId38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Lato" panose="020F0502020204030203" pitchFamily="34" charset="0"/>
      <p:regular r:id="rId45"/>
      <p:bold r:id="rId46"/>
      <p:italic r:id="rId47"/>
      <p:boldItalic r:id="rId48"/>
    </p:embeddedFont>
    <p:embeddedFont>
      <p:font typeface="Lato Light" panose="020F0502020204030203" pitchFamily="34" charset="0"/>
      <p:regular r:id="rId49"/>
      <p:italic r:id="rId50"/>
    </p:embeddedFont>
    <p:embeddedFont>
      <p:font typeface="Muli" panose="020B0604020202020204" charset="0"/>
      <p:regular r:id="rId51"/>
      <p:bold r:id="rId52"/>
      <p:italic r:id="rId53"/>
      <p:boldItalic r:id="rId54"/>
    </p:embeddedFont>
    <p:embeddedFont>
      <p:font typeface="OpenDyslexicAlta" panose="020B060402020202020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FFDD57"/>
    <a:srgbClr val="23D160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31" autoAdjust="0"/>
    <p:restoredTop sz="87229" autoAdjust="0"/>
  </p:normalViewPr>
  <p:slideViewPr>
    <p:cSldViewPr snapToGrid="0" snapToObjects="1">
      <p:cViewPr varScale="1">
        <p:scale>
          <a:sx n="72" d="100"/>
          <a:sy n="72" d="100"/>
        </p:scale>
        <p:origin x="35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6F7B47-1D06-9DE0-E044-BD0D08A9CB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F2432C-CA8E-C2CB-3C12-640A8FF85FD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DD694D-1A4C-38A2-37A1-577D10173E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5F7813-F093-777B-B482-50F9CBAE953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320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4F8CE1-0910-959F-1E42-B341902DC0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9F431A4-DEBB-1555-1368-8FB8E3EEC8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85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6FA8F0-D48C-4342-3AAC-8BEC56853C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899B23-FED9-AE68-01F0-6B557B2F8E2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7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310CD9-21F2-9BCD-17D4-5704AD6F25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F1992D2-44B5-824D-EA37-93C709801C4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296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D23DB7-0AC8-735A-175C-511F7969AB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8355514-BA75-6BD1-AA51-F3C00D94AFC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836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BE8F93-1A69-C746-31F5-CEDAB4967D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B4D0195-3817-CC3C-2FEE-537D615D2ED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88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8643FA-F4D1-4A66-71A5-CD5A437428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BDE5E9D-1AB3-F7E5-4428-B3936BAFCAA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9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E30F96-8ACD-AB4F-9E72-1822FEF83D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C67D387-B0FA-D87A-2560-83D6B67BACA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01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B9FD6D-4EBF-17D9-4B73-E96BCEE3CE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7B8B0E1-5B08-09B6-355F-28ED941F91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808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62C064-5F72-9B8C-7FAE-10E8A7B306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41E1FB-FB83-8758-116D-AFB7F0AAB3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3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9ABBCF-1A4B-B1A4-E376-5790EAFC96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A1EF24F-1426-800C-EC9E-5621E8FFFB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14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D0E04B-4E82-FD4B-FB9F-0BAA159A97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E379D45-609A-173B-CFAA-F1E9EE51728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754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C99C86-E40B-37AE-2BFD-2AEA3086BB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F01A5ED-8794-A2A9-4936-A541C0C814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93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4834D4-F8E5-ACDE-15FD-596E33F2B8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2AA7121-9B66-1AED-0AD7-3299F6B4EB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71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B080C2-23C6-CDAE-1818-53303961F1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B33BF6E-31C4-5CA4-2C9F-EB82151548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24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B94555-D34D-C9AD-07D3-74A64BFBD8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DBBAE9-D0ED-320D-4CB2-E89F4A85DC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362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D0D7C0-37C9-EC7D-FA70-F2BE13A6F6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B2030A-192B-A8A8-DF8D-EFEB86DCDEF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489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2B433F-733F-7555-96A3-1BF34BAEEA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76EEB55-C96C-6BFE-E0E1-1C142233EC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0240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DEA3D2-2771-7C47-BD0D-C0C5F6CEAC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DB6BA34-42A4-C733-C758-FAD95E33C5D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545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7108C4-9F87-7564-2BB3-BBB6352B9D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432E705-BD20-7BA2-DC15-1684F08AB2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20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0A83C2-BBC4-A8C9-39F4-21DEFC89E7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DD6A58-26F7-3846-A884-2B19A8116FB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43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D82A4C-7633-1B91-CEB7-D0E61105AE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317386-A8D2-1A55-9B2B-9B124502DF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891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88507AA-B202-2164-926C-EB3720D8A2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B8A08D-265A-64E0-1BC1-7F2B15ED7DD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240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BF308B2-A1EE-3D8A-4E9F-D049E48C1B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43D89D-08FA-1387-CE39-3A63D650EC5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69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50EB94-B60C-91F7-6245-4C3B14E839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0D2641-4414-0D3F-7994-6E23D84D90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212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9470D4-9601-BCDA-74B8-1F39694F1E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BC378A2-D117-AD77-0C12-0C404C96E69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247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7DCBA2-1F4C-3E1D-0593-E4493D5F54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F145F5B-69A7-BF23-6145-8281F54FB9C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08FE44-A6F8-9214-8E17-78816492E5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C378704-E196-603B-5462-11CFCA0F0F4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4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D84EE4-2F95-85A2-B17D-CBB2DBFCD0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D280C7F-AF44-3685-184F-C378783F8AD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4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0D6DE9-308F-DE2E-E68D-AA9DD8366A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20986F3-F3E8-76DA-56BA-F64943DBE3E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2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9CCE0BB-A84B-4829-4506-5604FC8076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9C4136-943E-8790-633B-A346894FDD1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5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BEBE19-F23E-507B-03A1-645220B4D4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1203511-A17F-1D70-EF91-22916ABC7E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259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B89753-AA65-F9D8-AB44-0BC15E32F1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DD0B95A-86B3-8924-2D84-94A0EBB71A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30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7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7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Stage 3 </a:t>
            </a:r>
            <a:br>
              <a:rPr lang="en-GB" dirty="0"/>
            </a:br>
            <a:r>
              <a:rPr lang="en-GB" dirty="0"/>
              <a:t>Autumn Block 1: Place Value</a:t>
            </a:r>
            <a:br>
              <a:rPr lang="en-GB" dirty="0"/>
            </a:br>
            <a:r>
              <a:rPr lang="en-GB" dirty="0"/>
              <a:t>Lesson 1: To be able to represent numbers to 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93358" y="331200"/>
            <a:ext cx="20456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dirty="0">
                <a:solidFill>
                  <a:schemeClr val="bg1"/>
                </a:solidFill>
                <a:latin typeface="Muli" panose="02000503000000000000" pitchFamily="2" charset="77"/>
              </a:rPr>
              <a:t>QOEDRJX</a:t>
            </a:r>
          </a:p>
          <a:p>
            <a:endParaRPr lang="en-GB" sz="2000" b="1" dirty="0">
              <a:solidFill>
                <a:schemeClr val="bg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039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A77CF2-E761-A541-961A-91500F512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10" y="2967669"/>
            <a:ext cx="1673625" cy="3394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84996D-79B8-AE43-8201-FE7DB8D02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745" y="3565399"/>
            <a:ext cx="678750" cy="610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2F6188-660F-A26F-AF93-33BC30831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62" y="2967669"/>
            <a:ext cx="1673625" cy="3394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657340-336A-8A89-6FFF-04F7B02968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858" y="2967669"/>
            <a:ext cx="1673625" cy="339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263C9-0CBD-0DA2-184A-923F77DE61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611" y="2963362"/>
            <a:ext cx="1673625" cy="3394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2B6D8A-F4EE-D5C7-9CC9-0ACE19A2E6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278" y="4155788"/>
            <a:ext cx="678750" cy="610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AA5D7-A4DA-6CAE-6C7E-A478CF9682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278" y="4781764"/>
            <a:ext cx="678750" cy="610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5E213-FED9-6FD5-3688-59CBD4637C51}"/>
              </a:ext>
            </a:extLst>
          </p:cNvPr>
          <p:cNvSpPr txBox="1"/>
          <p:nvPr/>
        </p:nvSpPr>
        <p:spPr>
          <a:xfrm>
            <a:off x="5590153" y="3412435"/>
            <a:ext cx="557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There are           tens and          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72A54-EED7-881F-E7DC-AF989A87BFB8}"/>
              </a:ext>
            </a:extLst>
          </p:cNvPr>
          <p:cNvSpPr txBox="1"/>
          <p:nvPr/>
        </p:nvSpPr>
        <p:spPr>
          <a:xfrm>
            <a:off x="5590153" y="4469298"/>
            <a:ext cx="4118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 number 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8A151-EE10-1AB6-9A44-4ED0801F5E6E}"/>
              </a:ext>
            </a:extLst>
          </p:cNvPr>
          <p:cNvSpPr/>
          <p:nvPr/>
        </p:nvSpPr>
        <p:spPr>
          <a:xfrm>
            <a:off x="7053103" y="3337337"/>
            <a:ext cx="596348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rgbClr val="FF3860"/>
                </a:solidFill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08CBE-DA36-23F4-6156-FFD9CFDF7CA7}"/>
              </a:ext>
            </a:extLst>
          </p:cNvPr>
          <p:cNvSpPr/>
          <p:nvPr/>
        </p:nvSpPr>
        <p:spPr>
          <a:xfrm>
            <a:off x="8900255" y="3318729"/>
            <a:ext cx="596348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rgbClr val="FF386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ADED45-7683-5599-BEED-FB8415C5419A}"/>
              </a:ext>
            </a:extLst>
          </p:cNvPr>
          <p:cNvSpPr/>
          <p:nvPr/>
        </p:nvSpPr>
        <p:spPr>
          <a:xfrm>
            <a:off x="7798171" y="4412976"/>
            <a:ext cx="815741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rgbClr val="FF3860"/>
                </a:solidFill>
              </a:rPr>
              <a:t>73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ED7DD5-FFB0-E5B3-39CB-9884122E7C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364" y="2955936"/>
            <a:ext cx="1673625" cy="3394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DF18F0-E19B-9378-6AFE-0F5D985629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620" y="2943371"/>
            <a:ext cx="1673625" cy="3394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1D9177-CFE9-74E9-3109-15A82DE69E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831" y="2930806"/>
            <a:ext cx="1673625" cy="33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9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039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A77CF2-E761-A541-961A-91500F512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10" y="2967669"/>
            <a:ext cx="1673625" cy="3394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84996D-79B8-AE43-8201-FE7DB8D02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745" y="3565399"/>
            <a:ext cx="678750" cy="610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2F6188-660F-A26F-AF93-33BC30831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62" y="2967669"/>
            <a:ext cx="1673625" cy="3394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657340-336A-8A89-6FFF-04F7B02968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858" y="2967669"/>
            <a:ext cx="1673625" cy="339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263C9-0CBD-0DA2-184A-923F77DE61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611" y="2963362"/>
            <a:ext cx="1673625" cy="3394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2B6D8A-F4EE-D5C7-9CC9-0ACE19A2E6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278" y="4155788"/>
            <a:ext cx="678750" cy="610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AA5D7-A4DA-6CAE-6C7E-A478CF9682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278" y="4781764"/>
            <a:ext cx="678750" cy="610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5E213-FED9-6FD5-3688-59CBD4637C51}"/>
              </a:ext>
            </a:extLst>
          </p:cNvPr>
          <p:cNvSpPr txBox="1"/>
          <p:nvPr/>
        </p:nvSpPr>
        <p:spPr>
          <a:xfrm>
            <a:off x="5590153" y="3412435"/>
            <a:ext cx="557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There are           tens and          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72A54-EED7-881F-E7DC-AF989A87BFB8}"/>
              </a:ext>
            </a:extLst>
          </p:cNvPr>
          <p:cNvSpPr txBox="1"/>
          <p:nvPr/>
        </p:nvSpPr>
        <p:spPr>
          <a:xfrm>
            <a:off x="5590153" y="4469298"/>
            <a:ext cx="4118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 number 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8A151-EE10-1AB6-9A44-4ED0801F5E6E}"/>
              </a:ext>
            </a:extLst>
          </p:cNvPr>
          <p:cNvSpPr/>
          <p:nvPr/>
        </p:nvSpPr>
        <p:spPr>
          <a:xfrm>
            <a:off x="7019707" y="3360081"/>
            <a:ext cx="596348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08CBE-DA36-23F4-6156-FFD9CFDF7CA7}"/>
              </a:ext>
            </a:extLst>
          </p:cNvPr>
          <p:cNvSpPr/>
          <p:nvPr/>
        </p:nvSpPr>
        <p:spPr>
          <a:xfrm>
            <a:off x="8867236" y="3328087"/>
            <a:ext cx="596348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ADED45-7683-5599-BEED-FB8415C5419A}"/>
              </a:ext>
            </a:extLst>
          </p:cNvPr>
          <p:cNvSpPr/>
          <p:nvPr/>
        </p:nvSpPr>
        <p:spPr>
          <a:xfrm>
            <a:off x="7798171" y="4412976"/>
            <a:ext cx="815741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ED7DD5-FFB0-E5B3-39CB-9884122E7C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364" y="2955936"/>
            <a:ext cx="1673625" cy="3394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DF18F0-E19B-9378-6AFE-0F5D985629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620" y="2943371"/>
            <a:ext cx="1673625" cy="33945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5BFCC3-3A88-5B10-AEBF-FBFD3123BD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700" y="3577964"/>
            <a:ext cx="678750" cy="610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2A5D92-9EE9-FA32-AC32-4483AD5E4C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061" y="4180581"/>
            <a:ext cx="678750" cy="610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145910-C6B1-2A4B-3477-8FEAB66A78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075" y="4790044"/>
            <a:ext cx="678750" cy="6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1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039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A77CF2-E761-A541-961A-91500F512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10" y="2967669"/>
            <a:ext cx="1673625" cy="3394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84996D-79B8-AE43-8201-FE7DB8D02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745" y="3565399"/>
            <a:ext cx="678750" cy="610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2F6188-660F-A26F-AF93-33BC30831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62" y="2967669"/>
            <a:ext cx="1673625" cy="3394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657340-336A-8A89-6FFF-04F7B02968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858" y="2967669"/>
            <a:ext cx="1673625" cy="339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263C9-0CBD-0DA2-184A-923F77DE61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611" y="2963362"/>
            <a:ext cx="1673625" cy="3394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2B6D8A-F4EE-D5C7-9CC9-0ACE19A2E6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278" y="4155788"/>
            <a:ext cx="678750" cy="610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AA5D7-A4DA-6CAE-6C7E-A478CF9682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278" y="4781764"/>
            <a:ext cx="678750" cy="610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5E213-FED9-6FD5-3688-59CBD4637C51}"/>
              </a:ext>
            </a:extLst>
          </p:cNvPr>
          <p:cNvSpPr txBox="1"/>
          <p:nvPr/>
        </p:nvSpPr>
        <p:spPr>
          <a:xfrm>
            <a:off x="5590153" y="3412435"/>
            <a:ext cx="557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There are           tens and          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72A54-EED7-881F-E7DC-AF989A87BFB8}"/>
              </a:ext>
            </a:extLst>
          </p:cNvPr>
          <p:cNvSpPr txBox="1"/>
          <p:nvPr/>
        </p:nvSpPr>
        <p:spPr>
          <a:xfrm>
            <a:off x="5590153" y="4469298"/>
            <a:ext cx="4118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 number 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8A151-EE10-1AB6-9A44-4ED0801F5E6E}"/>
              </a:ext>
            </a:extLst>
          </p:cNvPr>
          <p:cNvSpPr/>
          <p:nvPr/>
        </p:nvSpPr>
        <p:spPr>
          <a:xfrm>
            <a:off x="7053103" y="3328088"/>
            <a:ext cx="596348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rgbClr val="FF3860"/>
                </a:solidFill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08CBE-DA36-23F4-6156-FFD9CFDF7CA7}"/>
              </a:ext>
            </a:extLst>
          </p:cNvPr>
          <p:cNvSpPr/>
          <p:nvPr/>
        </p:nvSpPr>
        <p:spPr>
          <a:xfrm>
            <a:off x="8963530" y="3328087"/>
            <a:ext cx="596348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rgbClr val="FF3860"/>
                </a:solidFill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ADED45-7683-5599-BEED-FB8415C5419A}"/>
              </a:ext>
            </a:extLst>
          </p:cNvPr>
          <p:cNvSpPr/>
          <p:nvPr/>
        </p:nvSpPr>
        <p:spPr>
          <a:xfrm>
            <a:off x="7798171" y="4412976"/>
            <a:ext cx="815741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rgbClr val="FF3860"/>
                </a:solidFill>
              </a:rPr>
              <a:t>66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ED7DD5-FFB0-E5B3-39CB-9884122E7C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364" y="2955936"/>
            <a:ext cx="1673625" cy="3394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DF18F0-E19B-9378-6AFE-0F5D985629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620" y="2943371"/>
            <a:ext cx="1673625" cy="33945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5BFCC3-3A88-5B10-AEBF-FBFD3123BD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700" y="3577964"/>
            <a:ext cx="678750" cy="610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2A5D92-9EE9-FA32-AC32-4483AD5E4C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061" y="4180581"/>
            <a:ext cx="678750" cy="610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145910-C6B1-2A4B-3477-8FEAB66A78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075" y="4790044"/>
            <a:ext cx="678750" cy="6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9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make 32 in two different ways using base 10?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C84DEF6-9BE0-DB85-D547-DC6A4A158E8D}"/>
              </a:ext>
            </a:extLst>
          </p:cNvPr>
          <p:cNvSpPr/>
          <p:nvPr/>
        </p:nvSpPr>
        <p:spPr>
          <a:xfrm>
            <a:off x="1020417" y="3190463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53A0F6-6665-739B-3538-615BBC1E0A73}"/>
              </a:ext>
            </a:extLst>
          </p:cNvPr>
          <p:cNvSpPr/>
          <p:nvPr/>
        </p:nvSpPr>
        <p:spPr>
          <a:xfrm>
            <a:off x="6639341" y="3190463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28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make 32 in two different ways using base 10?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C84DEF6-9BE0-DB85-D547-DC6A4A158E8D}"/>
              </a:ext>
            </a:extLst>
          </p:cNvPr>
          <p:cNvSpPr/>
          <p:nvPr/>
        </p:nvSpPr>
        <p:spPr>
          <a:xfrm>
            <a:off x="1020417" y="3190463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53A0F6-6665-739B-3538-615BBC1E0A73}"/>
              </a:ext>
            </a:extLst>
          </p:cNvPr>
          <p:cNvSpPr/>
          <p:nvPr/>
        </p:nvSpPr>
        <p:spPr>
          <a:xfrm>
            <a:off x="6639341" y="3190463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5958E-7FE1-122F-D2AA-243961FA8B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15" y="3429000"/>
            <a:ext cx="1236212" cy="2507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D3F2BC-BADE-810F-8249-A3295C7ABC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755" y="3452403"/>
            <a:ext cx="1236212" cy="2507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82158F-1FCF-C131-DE03-93E25A9401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952" y="3452403"/>
            <a:ext cx="1236212" cy="2507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4D2DB6-668A-F3EE-9C76-7F2D0A75CD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381" y="4001294"/>
            <a:ext cx="458507" cy="41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58A085-65EF-454B-89A5-6CD021696E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152" y="4499765"/>
            <a:ext cx="458507" cy="412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54DAF3-2F8A-C03F-0DEC-647511A9EA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013" y="3746573"/>
            <a:ext cx="458507" cy="412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5178E-A031-4C78-E175-52B30C3326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013" y="4239508"/>
            <a:ext cx="458507" cy="412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EC89C4-F44F-345F-042F-01D9D757F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921" y="3380963"/>
            <a:ext cx="458507" cy="4126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DE4456-D293-E032-978C-D8CEAA7C9F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543" y="4625720"/>
            <a:ext cx="458507" cy="4126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6E2E1F-7C53-BD23-8F82-74BF43B5E2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428" y="5038377"/>
            <a:ext cx="458507" cy="4126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2D5FAD-61CD-CE6D-A885-8FC7553534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420" y="5488432"/>
            <a:ext cx="458507" cy="4126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53157D-8CE3-FB40-362E-D3CBF0D48D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283" y="3360361"/>
            <a:ext cx="458507" cy="412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1DD823-F3C4-5B15-BB3D-F52AB33FFC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544" y="3797927"/>
            <a:ext cx="458507" cy="412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AC835C-A835-905E-FD63-55F122DBBD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154" y="4250454"/>
            <a:ext cx="458507" cy="4126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C4206A-E383-9D08-C972-1BAC30BC66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978" y="4674057"/>
            <a:ext cx="458507" cy="4126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C38811-A669-4D90-5F5C-6E5D22CC3E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036" y="5097660"/>
            <a:ext cx="458507" cy="4126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BC0C1C1-A636-6245-B0CF-E3468D3749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028" y="5546415"/>
            <a:ext cx="458507" cy="4126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5EB969-127F-4CE4-59C7-C3F7E1A91B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3" y="3409420"/>
            <a:ext cx="1236212" cy="25073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B252A5-2B25-BF84-1983-B981957F5F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242" y="3452403"/>
            <a:ext cx="1236212" cy="25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make 40 in two different ways using base 10?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C84DEF6-9BE0-DB85-D547-DC6A4A158E8D}"/>
              </a:ext>
            </a:extLst>
          </p:cNvPr>
          <p:cNvSpPr/>
          <p:nvPr/>
        </p:nvSpPr>
        <p:spPr>
          <a:xfrm>
            <a:off x="1020417" y="3190463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53A0F6-6665-739B-3538-615BBC1E0A73}"/>
              </a:ext>
            </a:extLst>
          </p:cNvPr>
          <p:cNvSpPr/>
          <p:nvPr/>
        </p:nvSpPr>
        <p:spPr>
          <a:xfrm>
            <a:off x="6639341" y="3190463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20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make 40 in two different ways using base 10?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C84DEF6-9BE0-DB85-D547-DC6A4A158E8D}"/>
              </a:ext>
            </a:extLst>
          </p:cNvPr>
          <p:cNvSpPr/>
          <p:nvPr/>
        </p:nvSpPr>
        <p:spPr>
          <a:xfrm>
            <a:off x="1020417" y="3190463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53A0F6-6665-739B-3538-615BBC1E0A73}"/>
              </a:ext>
            </a:extLst>
          </p:cNvPr>
          <p:cNvSpPr/>
          <p:nvPr/>
        </p:nvSpPr>
        <p:spPr>
          <a:xfrm>
            <a:off x="6639341" y="3190463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4C1CD-829D-E2BA-4950-0A11DE4913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830" y="3409420"/>
            <a:ext cx="1236212" cy="2507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D2DD6-55B2-BD7D-3E94-7C63A927A4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553" y="3408191"/>
            <a:ext cx="1236212" cy="2507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5B9B9C-875D-75DD-75BB-43356B6ADA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276" y="3364547"/>
            <a:ext cx="1236212" cy="2507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07A233-01F3-240F-F20B-713B2A3529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999" y="3385149"/>
            <a:ext cx="1236212" cy="2507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F9E2EE-615E-B6AE-46BA-83183F015D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221" y="3408191"/>
            <a:ext cx="1236212" cy="2507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8C441E-4AE0-F59B-FEDD-44696B6ABC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682" y="3408191"/>
            <a:ext cx="1236212" cy="2507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BF9F9-EFB4-17BE-6069-42850045E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143" y="3364547"/>
            <a:ext cx="1236212" cy="2507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00FC55-7A23-BCBC-AFE3-B4865AE8AF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013" y="3746573"/>
            <a:ext cx="458507" cy="412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2A78F0-E1EE-20C7-4202-36F32839C8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013" y="4239508"/>
            <a:ext cx="458507" cy="4126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F3C173-6A96-CF3D-A5D5-9821DC5D09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921" y="3380963"/>
            <a:ext cx="458507" cy="412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FEEE64-F842-428A-42DF-8C7B7A006B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543" y="4625720"/>
            <a:ext cx="458507" cy="412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7AC8FA-D5E5-0AFD-C21B-1AEE191B94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428" y="5038377"/>
            <a:ext cx="458507" cy="4126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2AF5FE-418E-B514-3BCE-5799340A39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283" y="3360361"/>
            <a:ext cx="458507" cy="4126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64C7C3-56E3-496B-CCAE-D459D02BED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544" y="3797927"/>
            <a:ext cx="458507" cy="4126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88A474-8675-28F3-9791-079CDDB432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154" y="4250454"/>
            <a:ext cx="458507" cy="412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2E2FE8-1B48-1C34-DC92-DE53766A51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978" y="4674057"/>
            <a:ext cx="458507" cy="412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C46C38-E1BE-C13F-D2F3-0D6FF7AE76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036" y="5097660"/>
            <a:ext cx="458507" cy="4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63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make 27 in two different ways using number tiles?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C84DEF6-9BE0-DB85-D547-DC6A4A158E8D}"/>
              </a:ext>
            </a:extLst>
          </p:cNvPr>
          <p:cNvSpPr/>
          <p:nvPr/>
        </p:nvSpPr>
        <p:spPr>
          <a:xfrm>
            <a:off x="1020417" y="3190463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53A0F6-6665-739B-3538-615BBC1E0A73}"/>
              </a:ext>
            </a:extLst>
          </p:cNvPr>
          <p:cNvSpPr/>
          <p:nvPr/>
        </p:nvSpPr>
        <p:spPr>
          <a:xfrm>
            <a:off x="6639341" y="3190463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13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make 27 in two different ways using number tiles?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C84DEF6-9BE0-DB85-D547-DC6A4A158E8D}"/>
              </a:ext>
            </a:extLst>
          </p:cNvPr>
          <p:cNvSpPr/>
          <p:nvPr/>
        </p:nvSpPr>
        <p:spPr>
          <a:xfrm>
            <a:off x="1020417" y="3190463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53A0F6-6665-739B-3538-615BBC1E0A73}"/>
              </a:ext>
            </a:extLst>
          </p:cNvPr>
          <p:cNvSpPr/>
          <p:nvPr/>
        </p:nvSpPr>
        <p:spPr>
          <a:xfrm>
            <a:off x="6639341" y="3190463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39127-EAF4-95BF-3698-08FD51C8D6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317" y="3712902"/>
            <a:ext cx="2155234" cy="1034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4C53E-E429-A81B-854D-BC5AE978A5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193" y="4744452"/>
            <a:ext cx="2155234" cy="1034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5E7FC1-513A-FE37-673B-A8176BEBAF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89" y="4045886"/>
            <a:ext cx="2155234" cy="1034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542027-3B4A-FC0E-98E9-8013667A2D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365" y="4640081"/>
            <a:ext cx="2155234" cy="1034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ACDF94-CDFA-21E2-CC82-612A92B749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551" y="3470160"/>
            <a:ext cx="2155234" cy="1034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3B3E0A-ACD3-1408-4F1F-D80A0F501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798" y="3470160"/>
            <a:ext cx="2155234" cy="10348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026E6F-D832-4E23-ABBB-47EDCD992A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860" y="4066488"/>
            <a:ext cx="2155234" cy="1034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58FE48-C424-A853-3029-BAF6A515C2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922" y="4636079"/>
            <a:ext cx="2155234" cy="1034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A58DC-AFFF-3C69-004C-9A19339035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200" y="3452323"/>
            <a:ext cx="2155234" cy="10348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2EFAB-F912-0503-96C0-29E8278857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178" y="3465946"/>
            <a:ext cx="2155234" cy="10348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C76C87-7F8C-4896-5739-F6D7E3B7FF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363" y="3761882"/>
            <a:ext cx="2155234" cy="10348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34B8E2-8862-B5AC-2F7B-18221875D4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239" y="4356077"/>
            <a:ext cx="2155234" cy="1034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966971-38D7-CEEB-CE1A-83B685A5FC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425" y="3186156"/>
            <a:ext cx="2155234" cy="10348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1E6102-6A0E-2806-BE6B-6F60A05C84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672" y="3186156"/>
            <a:ext cx="2155234" cy="10348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398C27-5308-9EC0-D6D7-50E6D910E0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734" y="3782484"/>
            <a:ext cx="2155234" cy="10348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039AE9-FF34-FF41-453C-6AC9CF22D0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796" y="4352075"/>
            <a:ext cx="2155234" cy="10348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B2444C-F37F-3BB5-F3CB-5084A2F666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751" y="4901138"/>
            <a:ext cx="2155234" cy="1034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573390-5BA4-61B4-35F9-DE30C337E9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403" y="4927975"/>
            <a:ext cx="2155234" cy="10348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308792-10DD-4B5E-37E2-FD543D0F87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410" y="3206584"/>
            <a:ext cx="2155234" cy="10348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A32740-5B72-4E4D-67D8-CDBD8D4E94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152" y="3797137"/>
            <a:ext cx="2155234" cy="10348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7E1187-D253-ED16-5B7D-D8646ADE05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282" y="4369496"/>
            <a:ext cx="2155234" cy="10348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0076AFD-99AA-1AF3-266D-698A89D69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282" y="4902922"/>
            <a:ext cx="2155234" cy="10348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D045D0-77B5-0A35-57E2-24A3303163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872" y="4959969"/>
            <a:ext cx="2155234" cy="10348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34A37F1-4FB0-ADC2-5186-1794422812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872" y="4387750"/>
            <a:ext cx="2155234" cy="10348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DFE1288-4A73-756C-A954-E4EC588150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516" y="4979167"/>
            <a:ext cx="2155234" cy="10348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F361B1D-3CDF-3ABF-B1BF-950AD61F80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516" y="4385122"/>
            <a:ext cx="2155234" cy="10348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B2951EB-CCE1-01D0-3EED-EEE21C239A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269" y="4982189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63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make 39 in two different ways using number tiles?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37C0ECF-6C16-3631-7DB9-90C458224078}"/>
              </a:ext>
            </a:extLst>
          </p:cNvPr>
          <p:cNvSpPr/>
          <p:nvPr/>
        </p:nvSpPr>
        <p:spPr>
          <a:xfrm>
            <a:off x="1020417" y="3190463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C69C0F9-1539-81EC-BA62-93A42D533720}"/>
              </a:ext>
            </a:extLst>
          </p:cNvPr>
          <p:cNvSpPr/>
          <p:nvPr/>
        </p:nvSpPr>
        <p:spPr>
          <a:xfrm>
            <a:off x="6639341" y="3190463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69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use concrete equipment to represent numbers up to 100 and say how many tens and ones the number has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representing my 2-digit numbers in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make 39 in two different ways using number tiles?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C84DEF6-9BE0-DB85-D547-DC6A4A158E8D}"/>
              </a:ext>
            </a:extLst>
          </p:cNvPr>
          <p:cNvSpPr/>
          <p:nvPr/>
        </p:nvSpPr>
        <p:spPr>
          <a:xfrm>
            <a:off x="1020417" y="3190463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53A0F6-6665-739B-3538-615BBC1E0A73}"/>
              </a:ext>
            </a:extLst>
          </p:cNvPr>
          <p:cNvSpPr/>
          <p:nvPr/>
        </p:nvSpPr>
        <p:spPr>
          <a:xfrm>
            <a:off x="6639341" y="3152210"/>
            <a:ext cx="4532244" cy="2945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39127-EAF4-95BF-3698-08FD51C8D6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278" y="4186541"/>
            <a:ext cx="2155234" cy="1034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4C53E-E429-A81B-854D-BC5AE978A5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224" y="5111250"/>
            <a:ext cx="2155234" cy="1034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5E7FC1-513A-FE37-673B-A8176BEBAF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89" y="4045886"/>
            <a:ext cx="2155234" cy="1034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542027-3B4A-FC0E-98E9-8013667A2D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365" y="4640081"/>
            <a:ext cx="2155234" cy="1034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ACDF94-CDFA-21E2-CC82-612A92B749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551" y="3470160"/>
            <a:ext cx="2155234" cy="1034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3B3E0A-ACD3-1408-4F1F-D80A0F501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798" y="3470160"/>
            <a:ext cx="2155234" cy="10348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026E6F-D832-4E23-ABBB-47EDCD992A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860" y="4066488"/>
            <a:ext cx="2155234" cy="1034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58FE48-C424-A853-3029-BAF6A515C2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922" y="4636079"/>
            <a:ext cx="2155234" cy="1034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A58DC-AFFF-3C69-004C-9A19339035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200" y="3452323"/>
            <a:ext cx="2155234" cy="10348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2EFAB-F912-0503-96C0-29E8278857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776" y="3959766"/>
            <a:ext cx="2155234" cy="10348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C76C87-7F8C-4896-5739-F6D7E3B7FF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363" y="3838082"/>
            <a:ext cx="2155234" cy="10348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34B8E2-8862-B5AC-2F7B-18221875D4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239" y="4432277"/>
            <a:ext cx="2155234" cy="1034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966971-38D7-CEEB-CE1A-83B685A5FC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425" y="3262356"/>
            <a:ext cx="2155234" cy="10348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1E6102-6A0E-2806-BE6B-6F60A05C84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672" y="3300456"/>
            <a:ext cx="2155234" cy="10348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398C27-5308-9EC0-D6D7-50E6D910E0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734" y="3896784"/>
            <a:ext cx="2155234" cy="10348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039AE9-FF34-FF41-453C-6AC9CF22D0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796" y="4466375"/>
            <a:ext cx="2155234" cy="10348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B2444C-F37F-3BB5-F3CB-5084A2F666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751" y="5015438"/>
            <a:ext cx="2155234" cy="1034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573390-5BA4-61B4-35F9-DE30C337E9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403" y="5004175"/>
            <a:ext cx="2155234" cy="10348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308792-10DD-4B5E-37E2-FD543D0F87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4036" y="3283007"/>
            <a:ext cx="2155234" cy="10348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A32740-5B72-4E4D-67D8-CDBD8D4E94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122" y="3854152"/>
            <a:ext cx="2155234" cy="10348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7E1187-D253-ED16-5B7D-D8646ADE05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282" y="4445696"/>
            <a:ext cx="2155234" cy="10348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0076AFD-99AA-1AF3-266D-698A89D69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282" y="4996969"/>
            <a:ext cx="2155234" cy="10348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D045D0-77B5-0A35-57E2-24A3303163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872" y="5035403"/>
            <a:ext cx="2155234" cy="10348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34A37F1-4FB0-ADC2-5186-1794422812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872" y="4463950"/>
            <a:ext cx="2155234" cy="10348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DFE1288-4A73-756C-A954-E4EC588150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516" y="5055367"/>
            <a:ext cx="2155234" cy="10348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F361B1D-3CDF-3ABF-B1BF-950AD61F80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516" y="4461322"/>
            <a:ext cx="2155234" cy="10348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B2951EB-CCE1-01D0-3EED-EEE21C239A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269" y="5058389"/>
            <a:ext cx="2155234" cy="1034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D634E9-E026-9A4C-2436-22C3B28F1D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278" y="3283007"/>
            <a:ext cx="2155234" cy="10348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D12A99-90FA-EA84-923C-BBE6E899DD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391" y="4100837"/>
            <a:ext cx="2155234" cy="10348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00005C-23A4-6EA1-1794-A02F856C2C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391" y="4633696"/>
            <a:ext cx="2155234" cy="10348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37E2F25-E368-9EDC-02B3-0FA15A7B99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554" y="4486668"/>
            <a:ext cx="2155234" cy="10348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A8BD20-68D5-6E5A-FF3D-E1FAD8DE1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592" y="5074838"/>
            <a:ext cx="2155234" cy="10348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20120FF-9431-DFAD-B273-8AF62B968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208" y="3049144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60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45801E2-56CE-617F-3C8F-0C249FB94549}"/>
              </a:ext>
            </a:extLst>
          </p:cNvPr>
          <p:cNvSpPr/>
          <p:nvPr/>
        </p:nvSpPr>
        <p:spPr>
          <a:xfrm>
            <a:off x="6371999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D2B37AD-A668-A5E0-B11B-3D54BA166B05}"/>
              </a:ext>
            </a:extLst>
          </p:cNvPr>
          <p:cNvSpPr/>
          <p:nvPr/>
        </p:nvSpPr>
        <p:spPr>
          <a:xfrm>
            <a:off x="838200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59287A3-4A56-AAB5-8C1E-9A03F5D5C16A}"/>
              </a:ext>
            </a:extLst>
          </p:cNvPr>
          <p:cNvSpPr/>
          <p:nvPr/>
        </p:nvSpPr>
        <p:spPr>
          <a:xfrm>
            <a:off x="6371999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E294EC4-3074-9A87-181E-E8C2B2031846}"/>
              </a:ext>
            </a:extLst>
          </p:cNvPr>
          <p:cNvSpPr/>
          <p:nvPr/>
        </p:nvSpPr>
        <p:spPr>
          <a:xfrm>
            <a:off x="859044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representation does not show the number 21?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FCC442-0B94-E6A2-279F-29351E3106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2854107"/>
            <a:ext cx="1756819" cy="843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D480D-8EE7-9743-5620-F8E4AA913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3645830"/>
            <a:ext cx="1756819" cy="84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E662A-5E48-4039-2FA2-96226E9F2B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519" y="2873157"/>
            <a:ext cx="1677467" cy="805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1F166C-8C54-131C-C77B-F42C6F13C6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70003" y="4701028"/>
            <a:ext cx="1236212" cy="25073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2D413F-BA61-F661-04E4-6D29049795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78031" y="4092447"/>
            <a:ext cx="1236212" cy="25073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474D33-566E-AE00-C1EC-49473C97C7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593" y="5415459"/>
            <a:ext cx="458507" cy="412657"/>
          </a:xfrm>
          <a:prstGeom prst="rect">
            <a:avLst/>
          </a:prstGeom>
        </p:spPr>
      </p:pic>
      <p:pic>
        <p:nvPicPr>
          <p:cNvPr id="21" name="Picture 2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1F1E769-1175-800A-740B-161FC8C77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55" y="3146969"/>
            <a:ext cx="1072892" cy="110930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19E09F1-4969-EBA6-BC84-8C7FA6F7FB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3540" y="3102492"/>
            <a:ext cx="1131795" cy="115216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15A6C88-FF74-84BF-FABC-108FF06208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6128" y="3102492"/>
            <a:ext cx="1131795" cy="11521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9AC844-53C0-08DB-AE0B-94282206F8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3185" y="5415459"/>
            <a:ext cx="4930813" cy="54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94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45801E2-56CE-617F-3C8F-0C249FB94549}"/>
              </a:ext>
            </a:extLst>
          </p:cNvPr>
          <p:cNvSpPr/>
          <p:nvPr/>
        </p:nvSpPr>
        <p:spPr>
          <a:xfrm>
            <a:off x="6371999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D2B37AD-A668-A5E0-B11B-3D54BA166B05}"/>
              </a:ext>
            </a:extLst>
          </p:cNvPr>
          <p:cNvSpPr/>
          <p:nvPr/>
        </p:nvSpPr>
        <p:spPr>
          <a:xfrm>
            <a:off x="838200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59287A3-4A56-AAB5-8C1E-9A03F5D5C16A}"/>
              </a:ext>
            </a:extLst>
          </p:cNvPr>
          <p:cNvSpPr/>
          <p:nvPr/>
        </p:nvSpPr>
        <p:spPr>
          <a:xfrm>
            <a:off x="6371999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E294EC4-3074-9A87-181E-E8C2B2031846}"/>
              </a:ext>
            </a:extLst>
          </p:cNvPr>
          <p:cNvSpPr/>
          <p:nvPr/>
        </p:nvSpPr>
        <p:spPr>
          <a:xfrm>
            <a:off x="859044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beads do not show 21 - they show only 20.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FCC442-0B94-E6A2-279F-29351E3106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2854107"/>
            <a:ext cx="1756819" cy="843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D480D-8EE7-9743-5620-F8E4AA913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3645830"/>
            <a:ext cx="1756819" cy="84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E662A-5E48-4039-2FA2-96226E9F2B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519" y="2873157"/>
            <a:ext cx="1677467" cy="805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1F166C-8C54-131C-C77B-F42C6F13C6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70003" y="4701028"/>
            <a:ext cx="1236212" cy="25073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2D413F-BA61-F661-04E4-6D29049795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78031" y="4092447"/>
            <a:ext cx="1236212" cy="25073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474D33-566E-AE00-C1EC-49473C97C7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593" y="5415459"/>
            <a:ext cx="458507" cy="412657"/>
          </a:xfrm>
          <a:prstGeom prst="rect">
            <a:avLst/>
          </a:prstGeom>
        </p:spPr>
      </p:pic>
      <p:pic>
        <p:nvPicPr>
          <p:cNvPr id="21" name="Picture 2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1F1E769-1175-800A-740B-161FC8C77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55" y="3146969"/>
            <a:ext cx="1072892" cy="110930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19E09F1-4969-EBA6-BC84-8C7FA6F7FB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3540" y="3102492"/>
            <a:ext cx="1131795" cy="115216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15A6C88-FF74-84BF-FABC-108FF06208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6128" y="3102492"/>
            <a:ext cx="1131795" cy="11521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9AC844-53C0-08DB-AE0B-94282206F8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3185" y="5415459"/>
            <a:ext cx="4930813" cy="54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84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45801E2-56CE-617F-3C8F-0C249FB94549}"/>
              </a:ext>
            </a:extLst>
          </p:cNvPr>
          <p:cNvSpPr/>
          <p:nvPr/>
        </p:nvSpPr>
        <p:spPr>
          <a:xfrm>
            <a:off x="6371999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D2B37AD-A668-A5E0-B11B-3D54BA166B05}"/>
              </a:ext>
            </a:extLst>
          </p:cNvPr>
          <p:cNvSpPr/>
          <p:nvPr/>
        </p:nvSpPr>
        <p:spPr>
          <a:xfrm>
            <a:off x="838200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59287A3-4A56-AAB5-8C1E-9A03F5D5C16A}"/>
              </a:ext>
            </a:extLst>
          </p:cNvPr>
          <p:cNvSpPr/>
          <p:nvPr/>
        </p:nvSpPr>
        <p:spPr>
          <a:xfrm>
            <a:off x="6371999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E294EC4-3074-9A87-181E-E8C2B2031846}"/>
              </a:ext>
            </a:extLst>
          </p:cNvPr>
          <p:cNvSpPr/>
          <p:nvPr/>
        </p:nvSpPr>
        <p:spPr>
          <a:xfrm>
            <a:off x="859044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representation does not show the number 43?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FCC442-0B94-E6A2-279F-29351E3106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15" y="3074490"/>
            <a:ext cx="1756819" cy="843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D480D-8EE7-9743-5620-F8E4AA913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698" y="3807566"/>
            <a:ext cx="1756819" cy="84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E662A-5E48-4039-2FA2-96226E9F2B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86" y="2606234"/>
            <a:ext cx="1677467" cy="805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1F166C-8C54-131C-C77B-F42C6F13C6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70003" y="4701028"/>
            <a:ext cx="1236212" cy="25073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2D413F-BA61-F661-04E4-6D29049795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83647" y="4284932"/>
            <a:ext cx="1236212" cy="25073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474D33-566E-AE00-C1EC-49473C97C7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593" y="5415459"/>
            <a:ext cx="458507" cy="412657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15A6C88-FF74-84BF-FABC-108FF0620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3391" y="2873157"/>
            <a:ext cx="1131795" cy="115216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19E09F1-4969-EBA6-BC84-8C7FA6F7F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777" y="2890884"/>
            <a:ext cx="1131795" cy="1152162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3EE6C46-B94B-2154-1CF3-F41DF4D322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171" y="2873157"/>
            <a:ext cx="1131795" cy="115216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9E25D4A-A5FE-7DA8-25C2-66D7662E8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0353" y="3575870"/>
            <a:ext cx="1131795" cy="1152162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E02FB30-09EB-3160-90A0-83535CFED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9717" y="3561772"/>
            <a:ext cx="1072892" cy="1109309"/>
          </a:xfrm>
          <a:prstGeom prst="rect">
            <a:avLst/>
          </a:prstGeom>
        </p:spPr>
      </p:pic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3EF9A2F-F608-3F1B-FD41-FE05959D4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865" y="2773213"/>
            <a:ext cx="1072892" cy="1109309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6056C4B-9BFE-63A0-AA95-09E6CA954A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808" y="3543099"/>
            <a:ext cx="1072892" cy="1109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0E881-4AAD-25AC-1FDF-B8B8A07467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15" y="3807566"/>
            <a:ext cx="1756819" cy="843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A0212D-CFEB-8230-414F-692A9D0B49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400" y="3072056"/>
            <a:ext cx="1756819" cy="8435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AEF29F-1C40-9860-A9F3-AC51796F24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37" y="3061445"/>
            <a:ext cx="1677467" cy="8054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FA1782-5805-FE48-7522-30B4DEC850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39" y="3559820"/>
            <a:ext cx="1677467" cy="8054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D228C5-592F-6991-B324-F68FDBBBE2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47815" y="5085775"/>
            <a:ext cx="1236212" cy="250738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328CE8A-51CE-358F-4118-8EAAE60B98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8865" y="5648851"/>
            <a:ext cx="2003744" cy="96207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CF8D6C6C-BD2F-503D-2D22-C17CF42DF1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8865" y="4845326"/>
            <a:ext cx="2003744" cy="96207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9714F797-4D4D-42B2-C1A6-1B743CDA3B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1459" y="4810556"/>
            <a:ext cx="2003744" cy="96207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BE166C3D-066D-CE67-6941-9A7EF89117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0738" y="5648851"/>
            <a:ext cx="2003744" cy="9620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624961-F5C5-9B47-08AB-B780CBDFF1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944" y="5828596"/>
            <a:ext cx="458507" cy="412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801368-9102-FCE8-F311-244DAA82B0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197" y="5442522"/>
            <a:ext cx="458507" cy="4126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522793-E8F2-329C-9CCC-0C6D2D1049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27709" y="3906034"/>
            <a:ext cx="1236212" cy="25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31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45801E2-56CE-617F-3C8F-0C249FB94549}"/>
              </a:ext>
            </a:extLst>
          </p:cNvPr>
          <p:cNvSpPr/>
          <p:nvPr/>
        </p:nvSpPr>
        <p:spPr>
          <a:xfrm>
            <a:off x="6371999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D2B37AD-A668-A5E0-B11B-3D54BA166B05}"/>
              </a:ext>
            </a:extLst>
          </p:cNvPr>
          <p:cNvSpPr/>
          <p:nvPr/>
        </p:nvSpPr>
        <p:spPr>
          <a:xfrm>
            <a:off x="838200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59287A3-4A56-AAB5-8C1E-9A03F5D5C16A}"/>
              </a:ext>
            </a:extLst>
          </p:cNvPr>
          <p:cNvSpPr/>
          <p:nvPr/>
        </p:nvSpPr>
        <p:spPr>
          <a:xfrm>
            <a:off x="6371999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E294EC4-3074-9A87-181E-E8C2B2031846}"/>
              </a:ext>
            </a:extLst>
          </p:cNvPr>
          <p:cNvSpPr/>
          <p:nvPr/>
        </p:nvSpPr>
        <p:spPr>
          <a:xfrm>
            <a:off x="859044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pink number tiles show 28 - the rest show 43.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FCC442-0B94-E6A2-279F-29351E3106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15" y="3074490"/>
            <a:ext cx="1756819" cy="843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D480D-8EE7-9743-5620-F8E4AA913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698" y="3807566"/>
            <a:ext cx="1756819" cy="84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E662A-5E48-4039-2FA2-96226E9F2B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86" y="2606234"/>
            <a:ext cx="1677467" cy="805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1F166C-8C54-131C-C77B-F42C6F13C6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70003" y="4701028"/>
            <a:ext cx="1236212" cy="25073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2D413F-BA61-F661-04E4-6D29049795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83647" y="4284932"/>
            <a:ext cx="1236212" cy="25073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474D33-566E-AE00-C1EC-49473C97C7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593" y="5415459"/>
            <a:ext cx="458507" cy="412657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15A6C88-FF74-84BF-FABC-108FF0620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3391" y="2873157"/>
            <a:ext cx="1131795" cy="115216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19E09F1-4969-EBA6-BC84-8C7FA6F7F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777" y="2890884"/>
            <a:ext cx="1131795" cy="1152162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3EE6C46-B94B-2154-1CF3-F41DF4D322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171" y="2873157"/>
            <a:ext cx="1131795" cy="115216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9E25D4A-A5FE-7DA8-25C2-66D7662E8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0353" y="3575870"/>
            <a:ext cx="1131795" cy="1152162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E02FB30-09EB-3160-90A0-83535CFED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9717" y="3561772"/>
            <a:ext cx="1072892" cy="1109309"/>
          </a:xfrm>
          <a:prstGeom prst="rect">
            <a:avLst/>
          </a:prstGeom>
        </p:spPr>
      </p:pic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3EF9A2F-F608-3F1B-FD41-FE05959D4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865" y="2773213"/>
            <a:ext cx="1072892" cy="1109309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6056C4B-9BFE-63A0-AA95-09E6CA954A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808" y="3543099"/>
            <a:ext cx="1072892" cy="1109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0E881-4AAD-25AC-1FDF-B8B8A07467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15" y="3807566"/>
            <a:ext cx="1756819" cy="843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A0212D-CFEB-8230-414F-692A9D0B49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400" y="3072056"/>
            <a:ext cx="1756819" cy="8435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AEF29F-1C40-9860-A9F3-AC51796F24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37" y="3061445"/>
            <a:ext cx="1677467" cy="8054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FA1782-5805-FE48-7522-30B4DEC850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39" y="3559820"/>
            <a:ext cx="1677467" cy="8054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D228C5-592F-6991-B324-F68FDBBBE2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47815" y="5085775"/>
            <a:ext cx="1236212" cy="250738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328CE8A-51CE-358F-4118-8EAAE60B98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8865" y="5648851"/>
            <a:ext cx="2003744" cy="96207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CF8D6C6C-BD2F-503D-2D22-C17CF42DF1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8865" y="4845326"/>
            <a:ext cx="2003744" cy="96207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9714F797-4D4D-42B2-C1A6-1B743CDA3B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1459" y="4810556"/>
            <a:ext cx="2003744" cy="96207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BE166C3D-066D-CE67-6941-9A7EF89117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0738" y="5648851"/>
            <a:ext cx="2003744" cy="9620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624961-F5C5-9B47-08AB-B780CBDFF1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944" y="5828596"/>
            <a:ext cx="458507" cy="412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801368-9102-FCE8-F311-244DAA82B0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197" y="5442522"/>
            <a:ext cx="458507" cy="4126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522793-E8F2-329C-9CCC-0C6D2D1049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27709" y="3906034"/>
            <a:ext cx="1236212" cy="25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81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45801E2-56CE-617F-3C8F-0C249FB94549}"/>
              </a:ext>
            </a:extLst>
          </p:cNvPr>
          <p:cNvSpPr/>
          <p:nvPr/>
        </p:nvSpPr>
        <p:spPr>
          <a:xfrm>
            <a:off x="6371999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D2B37AD-A668-A5E0-B11B-3D54BA166B05}"/>
              </a:ext>
            </a:extLst>
          </p:cNvPr>
          <p:cNvSpPr/>
          <p:nvPr/>
        </p:nvSpPr>
        <p:spPr>
          <a:xfrm>
            <a:off x="838200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59287A3-4A56-AAB5-8C1E-9A03F5D5C16A}"/>
              </a:ext>
            </a:extLst>
          </p:cNvPr>
          <p:cNvSpPr/>
          <p:nvPr/>
        </p:nvSpPr>
        <p:spPr>
          <a:xfrm>
            <a:off x="6371999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E294EC4-3074-9A87-181E-E8C2B2031846}"/>
              </a:ext>
            </a:extLst>
          </p:cNvPr>
          <p:cNvSpPr/>
          <p:nvPr/>
        </p:nvSpPr>
        <p:spPr>
          <a:xfrm>
            <a:off x="859044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representation does not show the number 25?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D480D-8EE7-9743-5620-F8E4AA913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698" y="3807566"/>
            <a:ext cx="1756819" cy="84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E662A-5E48-4039-2FA2-96226E9F2B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86" y="2606234"/>
            <a:ext cx="1677467" cy="805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1F166C-8C54-131C-C77B-F42C6F13C6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68180" y="4811617"/>
            <a:ext cx="1236212" cy="25073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474D33-566E-AE00-C1EC-49473C97C7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70" y="5229369"/>
            <a:ext cx="458507" cy="412657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15A6C88-FF74-84BF-FABC-108FF0620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3391" y="2873157"/>
            <a:ext cx="1131795" cy="115216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19E09F1-4969-EBA6-BC84-8C7FA6F7F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777" y="2890884"/>
            <a:ext cx="1131795" cy="1152162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E02FB30-09EB-3160-90A0-83535CFED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9717" y="3561772"/>
            <a:ext cx="1072892" cy="1109309"/>
          </a:xfrm>
          <a:prstGeom prst="rect">
            <a:avLst/>
          </a:prstGeom>
        </p:spPr>
      </p:pic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3EF9A2F-F608-3F1B-FD41-FE05959D4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865" y="2773213"/>
            <a:ext cx="1072892" cy="1109309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6056C4B-9BFE-63A0-AA95-09E6CA954A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808" y="3543099"/>
            <a:ext cx="1072892" cy="1109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0E881-4AAD-25AC-1FDF-B8B8A07467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15" y="3807566"/>
            <a:ext cx="1756819" cy="8435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AEF29F-1C40-9860-A9F3-AC51796F24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37" y="3061445"/>
            <a:ext cx="1677467" cy="8054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FA1782-5805-FE48-7522-30B4DEC850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080" y="2606234"/>
            <a:ext cx="1677467" cy="805416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328CE8A-51CE-358F-4118-8EAAE60B98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8865" y="5648851"/>
            <a:ext cx="2003744" cy="96207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CF8D6C6C-BD2F-503D-2D22-C17CF42DF1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8865" y="4807226"/>
            <a:ext cx="2003744" cy="96207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BE166C3D-066D-CE67-6941-9A7EF89117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0738" y="5648851"/>
            <a:ext cx="2003744" cy="9620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624961-F5C5-9B47-08AB-B780CBDFF1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77" y="5255081"/>
            <a:ext cx="458507" cy="412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801368-9102-FCE8-F311-244DAA82B0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029" y="5269099"/>
            <a:ext cx="458507" cy="4126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676531-F28C-D56E-92F8-D3D240F970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24" y="3063145"/>
            <a:ext cx="1677467" cy="8054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067E229-8D40-4612-EAFF-28180295A1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333" y="2606234"/>
            <a:ext cx="1677467" cy="8054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E7BB1F-63F9-FDDA-7EB6-FA8791EE49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286" y="5250056"/>
            <a:ext cx="458507" cy="412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FE635A7-A97E-34D0-CC14-108B2A903F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756" y="5250055"/>
            <a:ext cx="458507" cy="412657"/>
          </a:xfrm>
          <a:prstGeom prst="rect">
            <a:avLst/>
          </a:prstGeom>
        </p:spPr>
      </p:pic>
      <p:pic>
        <p:nvPicPr>
          <p:cNvPr id="37" name="Picture 3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3EC20D2-010A-E843-33BB-16A3B83A69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7789" y="2723839"/>
            <a:ext cx="1072892" cy="1109309"/>
          </a:xfrm>
          <a:prstGeom prst="rect">
            <a:avLst/>
          </a:prstGeom>
        </p:spPr>
      </p:pic>
      <p:pic>
        <p:nvPicPr>
          <p:cNvPr id="38" name="Picture 3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5CCB768-11CC-04FC-13AC-7091314B6B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5507" y="3628308"/>
            <a:ext cx="1072892" cy="11093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674976B-6D27-3360-75E9-6199A72DC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508" y="4570572"/>
            <a:ext cx="1685464" cy="8286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F87DA9C-ACEE-BFFB-005A-DE0CA32883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260" y="4567265"/>
            <a:ext cx="1685464" cy="8286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4CCBE1-1140-958F-9ED3-9C15658219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279" y="4567265"/>
            <a:ext cx="1685464" cy="8286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2EF0123-A9B1-8CD3-00B4-4C9845D0F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444" y="4567265"/>
            <a:ext cx="1685464" cy="8286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E14FE7F-1847-3237-9AD2-7026A0B338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546" y="5250055"/>
            <a:ext cx="458507" cy="4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76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45801E2-56CE-617F-3C8F-0C249FB94549}"/>
              </a:ext>
            </a:extLst>
          </p:cNvPr>
          <p:cNvSpPr/>
          <p:nvPr/>
        </p:nvSpPr>
        <p:spPr>
          <a:xfrm>
            <a:off x="6371999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D2B37AD-A668-A5E0-B11B-3D54BA166B05}"/>
              </a:ext>
            </a:extLst>
          </p:cNvPr>
          <p:cNvSpPr/>
          <p:nvPr/>
        </p:nvSpPr>
        <p:spPr>
          <a:xfrm>
            <a:off x="838200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59287A3-4A56-AAB5-8C1E-9A03F5D5C16A}"/>
              </a:ext>
            </a:extLst>
          </p:cNvPr>
          <p:cNvSpPr/>
          <p:nvPr/>
        </p:nvSpPr>
        <p:spPr>
          <a:xfrm>
            <a:off x="6371999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E294EC4-3074-9A87-181E-E8C2B2031846}"/>
              </a:ext>
            </a:extLst>
          </p:cNvPr>
          <p:cNvSpPr/>
          <p:nvPr/>
        </p:nvSpPr>
        <p:spPr>
          <a:xfrm>
            <a:off x="859044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base 10 show 16 - the rest show 25.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D480D-8EE7-9743-5620-F8E4AA913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698" y="3807566"/>
            <a:ext cx="1756819" cy="84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E662A-5E48-4039-2FA2-96226E9F2B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86" y="2606234"/>
            <a:ext cx="1677467" cy="805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1F166C-8C54-131C-C77B-F42C6F13C6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68180" y="4811617"/>
            <a:ext cx="1236212" cy="25073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474D33-566E-AE00-C1EC-49473C97C7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70" y="5229369"/>
            <a:ext cx="458507" cy="412657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15A6C88-FF74-84BF-FABC-108FF0620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3391" y="2873157"/>
            <a:ext cx="1131795" cy="115216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19E09F1-4969-EBA6-BC84-8C7FA6F7F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777" y="2890884"/>
            <a:ext cx="1131795" cy="1152162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E02FB30-09EB-3160-90A0-83535CFED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9717" y="3561772"/>
            <a:ext cx="1072892" cy="1109309"/>
          </a:xfrm>
          <a:prstGeom prst="rect">
            <a:avLst/>
          </a:prstGeom>
        </p:spPr>
      </p:pic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3EF9A2F-F608-3F1B-FD41-FE05959D4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865" y="2773213"/>
            <a:ext cx="1072892" cy="1109309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6056C4B-9BFE-63A0-AA95-09E6CA954A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808" y="3543099"/>
            <a:ext cx="1072892" cy="1109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0E881-4AAD-25AC-1FDF-B8B8A07467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15" y="3807566"/>
            <a:ext cx="1756819" cy="8435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AEF29F-1C40-9860-A9F3-AC51796F24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37" y="3061445"/>
            <a:ext cx="1677467" cy="8054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FA1782-5805-FE48-7522-30B4DEC850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080" y="2606234"/>
            <a:ext cx="1677467" cy="805416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328CE8A-51CE-358F-4118-8EAAE60B98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8865" y="5648851"/>
            <a:ext cx="2003744" cy="96207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CF8D6C6C-BD2F-503D-2D22-C17CF42DF1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8865" y="4807226"/>
            <a:ext cx="2003744" cy="96207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BE166C3D-066D-CE67-6941-9A7EF89117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0738" y="5648851"/>
            <a:ext cx="2003744" cy="9620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624961-F5C5-9B47-08AB-B780CBDFF1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77" y="5255081"/>
            <a:ext cx="458507" cy="412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801368-9102-FCE8-F311-244DAA82B0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029" y="5269099"/>
            <a:ext cx="458507" cy="4126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676531-F28C-D56E-92F8-D3D240F970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24" y="3063145"/>
            <a:ext cx="1677467" cy="8054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067E229-8D40-4612-EAFF-28180295A1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333" y="2606234"/>
            <a:ext cx="1677467" cy="8054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E7BB1F-63F9-FDDA-7EB6-FA8791EE49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286" y="5250056"/>
            <a:ext cx="458507" cy="412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FE635A7-A97E-34D0-CC14-108B2A903F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756" y="5250055"/>
            <a:ext cx="458507" cy="412657"/>
          </a:xfrm>
          <a:prstGeom prst="rect">
            <a:avLst/>
          </a:prstGeom>
        </p:spPr>
      </p:pic>
      <p:pic>
        <p:nvPicPr>
          <p:cNvPr id="37" name="Picture 3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3EC20D2-010A-E843-33BB-16A3B83A69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7789" y="2723839"/>
            <a:ext cx="1072892" cy="1109309"/>
          </a:xfrm>
          <a:prstGeom prst="rect">
            <a:avLst/>
          </a:prstGeom>
        </p:spPr>
      </p:pic>
      <p:pic>
        <p:nvPicPr>
          <p:cNvPr id="38" name="Picture 3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5CCB768-11CC-04FC-13AC-7091314B6B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5507" y="3628308"/>
            <a:ext cx="1072892" cy="11093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674976B-6D27-3360-75E9-6199A72DC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508" y="4570572"/>
            <a:ext cx="1685464" cy="8286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F87DA9C-ACEE-BFFB-005A-DE0CA32883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260" y="4567265"/>
            <a:ext cx="1685464" cy="8286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4CCBE1-1140-958F-9ED3-9C15658219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279" y="4567265"/>
            <a:ext cx="1685464" cy="8286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2EF0123-A9B1-8CD3-00B4-4C9845D0F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444" y="4567265"/>
            <a:ext cx="1685464" cy="8286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E14FE7F-1847-3237-9AD2-7026A0B338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546" y="5250055"/>
            <a:ext cx="458507" cy="4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09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45801E2-56CE-617F-3C8F-0C249FB94549}"/>
              </a:ext>
            </a:extLst>
          </p:cNvPr>
          <p:cNvSpPr/>
          <p:nvPr/>
        </p:nvSpPr>
        <p:spPr>
          <a:xfrm>
            <a:off x="6371999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D2B37AD-A668-A5E0-B11B-3D54BA166B05}"/>
              </a:ext>
            </a:extLst>
          </p:cNvPr>
          <p:cNvSpPr/>
          <p:nvPr/>
        </p:nvSpPr>
        <p:spPr>
          <a:xfrm>
            <a:off x="838200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59287A3-4A56-AAB5-8C1E-9A03F5D5C16A}"/>
              </a:ext>
            </a:extLst>
          </p:cNvPr>
          <p:cNvSpPr/>
          <p:nvPr/>
        </p:nvSpPr>
        <p:spPr>
          <a:xfrm>
            <a:off x="6371999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E294EC4-3074-9A87-181E-E8C2B2031846}"/>
              </a:ext>
            </a:extLst>
          </p:cNvPr>
          <p:cNvSpPr/>
          <p:nvPr/>
        </p:nvSpPr>
        <p:spPr>
          <a:xfrm>
            <a:off x="859044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representation does not show 34?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D480D-8EE7-9743-5620-F8E4AA913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698" y="3807566"/>
            <a:ext cx="1756819" cy="84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E662A-5E48-4039-2FA2-96226E9F2B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86" y="2606234"/>
            <a:ext cx="1677467" cy="805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1F166C-8C54-131C-C77B-F42C6F13C6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68180" y="4811617"/>
            <a:ext cx="1236212" cy="25073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474D33-566E-AE00-C1EC-49473C97C7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70" y="5229369"/>
            <a:ext cx="458507" cy="412657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15A6C88-FF74-84BF-FABC-108FF0620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3391" y="2873157"/>
            <a:ext cx="1131795" cy="115216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19E09F1-4969-EBA6-BC84-8C7FA6F7F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777" y="2890884"/>
            <a:ext cx="1131795" cy="1152162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E02FB30-09EB-3160-90A0-83535CFED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9717" y="3561772"/>
            <a:ext cx="1072892" cy="1109309"/>
          </a:xfrm>
          <a:prstGeom prst="rect">
            <a:avLst/>
          </a:prstGeom>
        </p:spPr>
      </p:pic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3EF9A2F-F608-3F1B-FD41-FE05959D4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865" y="2773213"/>
            <a:ext cx="1072892" cy="1109309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6056C4B-9BFE-63A0-AA95-09E6CA954A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808" y="3543099"/>
            <a:ext cx="1072892" cy="1109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0E881-4AAD-25AC-1FDF-B8B8A07467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15" y="3807566"/>
            <a:ext cx="1756819" cy="8435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AEF29F-1C40-9860-A9F3-AC51796F24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37" y="3061445"/>
            <a:ext cx="1677467" cy="8054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FA1782-5805-FE48-7522-30B4DEC850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080" y="2606234"/>
            <a:ext cx="1677467" cy="8054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624961-F5C5-9B47-08AB-B780CBDFF1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77" y="5255081"/>
            <a:ext cx="458507" cy="412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801368-9102-FCE8-F311-244DAA82B0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029" y="5269099"/>
            <a:ext cx="458507" cy="4126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676531-F28C-D56E-92F8-D3D240F970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24" y="3063145"/>
            <a:ext cx="1677467" cy="8054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E7BB1F-63F9-FDDA-7EB6-FA8791EE49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286" y="5250056"/>
            <a:ext cx="458507" cy="412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FE635A7-A97E-34D0-CC14-108B2A903F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756" y="5250055"/>
            <a:ext cx="458507" cy="412657"/>
          </a:xfrm>
          <a:prstGeom prst="rect">
            <a:avLst/>
          </a:prstGeom>
        </p:spPr>
      </p:pic>
      <p:pic>
        <p:nvPicPr>
          <p:cNvPr id="37" name="Picture 3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3EC20D2-010A-E843-33BB-16A3B83A69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7789" y="2723839"/>
            <a:ext cx="1072892" cy="11093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E14FE7F-1847-3237-9AD2-7026A0B338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546" y="5250055"/>
            <a:ext cx="458507" cy="412657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4236F39-E9B4-F332-0A36-678C374CE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240" y="3578525"/>
            <a:ext cx="1131795" cy="1152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908371-AE6D-BBAE-8C59-17994BDF2F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080" y="2989632"/>
            <a:ext cx="1756819" cy="843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454B1-3FA3-87DE-78B6-EA34FA03FA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42665" y="5174134"/>
            <a:ext cx="1236212" cy="2507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DEB563-B4D2-FF6A-C311-A8A7E18455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01627" y="4404943"/>
            <a:ext cx="1236212" cy="25073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25F007-3FEF-1B29-A19E-0D98829C62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877" y="4978507"/>
            <a:ext cx="458507" cy="4126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52BB35-9E4A-4756-65ED-4D02834EC0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384" y="5004219"/>
            <a:ext cx="458507" cy="4126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58A9F7-0979-9C41-889A-5DCAF1EE07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236" y="5018237"/>
            <a:ext cx="458507" cy="4126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1A1F82B-870D-D45B-96BF-EFE6E6FA4D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493" y="4999194"/>
            <a:ext cx="458507" cy="41265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03491AB-7098-6767-8735-0614816DD6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7619" y="4753146"/>
            <a:ext cx="1236212" cy="250738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17B220C-8829-B459-C721-9D58F396B5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47203" y="5108554"/>
            <a:ext cx="1236212" cy="250738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41D3E41-5E8E-91CE-9589-7D63C06F25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70" y="4850321"/>
            <a:ext cx="458507" cy="41265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0A8BA53-1089-5B49-3805-60BF0FB60E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77" y="4876033"/>
            <a:ext cx="458507" cy="41265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4DFCF7F-DFD7-EB2D-B73C-B08E3D91A7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029" y="4890051"/>
            <a:ext cx="458507" cy="41265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1B6B1DA-2181-98FC-C64E-3DCB0403A4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286" y="4871008"/>
            <a:ext cx="458507" cy="4126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A5657DC-D00A-5157-F473-0CA48A7A32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756" y="4871007"/>
            <a:ext cx="458507" cy="4126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CB83E95-9CCF-A991-B24B-85B23463F1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546" y="4871007"/>
            <a:ext cx="458507" cy="4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3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45801E2-56CE-617F-3C8F-0C249FB94549}"/>
              </a:ext>
            </a:extLst>
          </p:cNvPr>
          <p:cNvSpPr/>
          <p:nvPr/>
        </p:nvSpPr>
        <p:spPr>
          <a:xfrm>
            <a:off x="6371999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D2B37AD-A668-A5E0-B11B-3D54BA166B05}"/>
              </a:ext>
            </a:extLst>
          </p:cNvPr>
          <p:cNvSpPr/>
          <p:nvPr/>
        </p:nvSpPr>
        <p:spPr>
          <a:xfrm>
            <a:off x="838200" y="4792823"/>
            <a:ext cx="4213187" cy="1818102"/>
          </a:xfrm>
          <a:prstGeom prst="roundRect">
            <a:avLst/>
          </a:prstGeom>
          <a:solidFill>
            <a:schemeClr val="bg1"/>
          </a:solidFill>
          <a:ln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59287A3-4A56-AAB5-8C1E-9A03F5D5C16A}"/>
              </a:ext>
            </a:extLst>
          </p:cNvPr>
          <p:cNvSpPr/>
          <p:nvPr/>
        </p:nvSpPr>
        <p:spPr>
          <a:xfrm>
            <a:off x="6371999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E294EC4-3074-9A87-181E-E8C2B2031846}"/>
              </a:ext>
            </a:extLst>
          </p:cNvPr>
          <p:cNvSpPr/>
          <p:nvPr/>
        </p:nvSpPr>
        <p:spPr>
          <a:xfrm>
            <a:off x="859044" y="2761597"/>
            <a:ext cx="4213187" cy="19139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first group of base 10 show 32 - the rest show 34.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D480D-8EE7-9743-5620-F8E4AA913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698" y="3807566"/>
            <a:ext cx="1756819" cy="84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E662A-5E48-4039-2FA2-96226E9F2B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86" y="2606234"/>
            <a:ext cx="1677467" cy="805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1F166C-8C54-131C-C77B-F42C6F13C6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68180" y="4811617"/>
            <a:ext cx="1236212" cy="25073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474D33-566E-AE00-C1EC-49473C97C7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70" y="5229369"/>
            <a:ext cx="458507" cy="412657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15A6C88-FF74-84BF-FABC-108FF0620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3391" y="2873157"/>
            <a:ext cx="1131795" cy="115216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19E09F1-4969-EBA6-BC84-8C7FA6F7F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777" y="2890884"/>
            <a:ext cx="1131795" cy="1152162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E02FB30-09EB-3160-90A0-83535CFED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9717" y="3561772"/>
            <a:ext cx="1072892" cy="1109309"/>
          </a:xfrm>
          <a:prstGeom prst="rect">
            <a:avLst/>
          </a:prstGeom>
        </p:spPr>
      </p:pic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3EF9A2F-F608-3F1B-FD41-FE05959D4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865" y="2773213"/>
            <a:ext cx="1072892" cy="1109309"/>
          </a:xfrm>
          <a:prstGeom prst="rect">
            <a:avLst/>
          </a:prstGeom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6056C4B-9BFE-63A0-AA95-09E6CA954A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808" y="3543099"/>
            <a:ext cx="1072892" cy="1109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0E881-4AAD-25AC-1FDF-B8B8A07467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15" y="3807566"/>
            <a:ext cx="1756819" cy="8435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AEF29F-1C40-9860-A9F3-AC51796F24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37" y="3061445"/>
            <a:ext cx="1677467" cy="8054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FA1782-5805-FE48-7522-30B4DEC850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080" y="2606234"/>
            <a:ext cx="1677467" cy="8054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624961-F5C5-9B47-08AB-B780CBDFF1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77" y="5255081"/>
            <a:ext cx="458507" cy="412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801368-9102-FCE8-F311-244DAA82B0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029" y="5269099"/>
            <a:ext cx="458507" cy="4126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676531-F28C-D56E-92F8-D3D240F970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24" y="3063145"/>
            <a:ext cx="1677467" cy="8054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E7BB1F-63F9-FDDA-7EB6-FA8791EE49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286" y="5250056"/>
            <a:ext cx="458507" cy="412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FE635A7-A97E-34D0-CC14-108B2A903F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756" y="5250055"/>
            <a:ext cx="458507" cy="412657"/>
          </a:xfrm>
          <a:prstGeom prst="rect">
            <a:avLst/>
          </a:prstGeom>
        </p:spPr>
      </p:pic>
      <p:pic>
        <p:nvPicPr>
          <p:cNvPr id="37" name="Picture 3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3EC20D2-010A-E843-33BB-16A3B83A69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7789" y="2723839"/>
            <a:ext cx="1072892" cy="11093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E14FE7F-1847-3237-9AD2-7026A0B338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546" y="5250055"/>
            <a:ext cx="458507" cy="412657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4236F39-E9B4-F332-0A36-678C374CE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240" y="3578525"/>
            <a:ext cx="1131795" cy="1152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908371-AE6D-BBAE-8C59-17994BDF2F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080" y="2989632"/>
            <a:ext cx="1756819" cy="843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454B1-3FA3-87DE-78B6-EA34FA03FA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42665" y="5174134"/>
            <a:ext cx="1236212" cy="2507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DEB563-B4D2-FF6A-C311-A8A7E18455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01627" y="4404943"/>
            <a:ext cx="1236212" cy="25073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25F007-3FEF-1B29-A19E-0D98829C62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877" y="4978507"/>
            <a:ext cx="458507" cy="4126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52BB35-9E4A-4756-65ED-4D02834EC0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384" y="5004219"/>
            <a:ext cx="458507" cy="4126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58A9F7-0979-9C41-889A-5DCAF1EE07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236" y="5018237"/>
            <a:ext cx="458507" cy="4126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1A1F82B-870D-D45B-96BF-EFE6E6FA4D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493" y="4999194"/>
            <a:ext cx="458507" cy="41265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03491AB-7098-6767-8735-0614816DD6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7619" y="4753146"/>
            <a:ext cx="1236212" cy="250738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17B220C-8829-B459-C721-9D58F396B5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47203" y="5108554"/>
            <a:ext cx="1236212" cy="250738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41D3E41-5E8E-91CE-9589-7D63C06F25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70" y="4850321"/>
            <a:ext cx="458507" cy="41265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0A8BA53-1089-5B49-3805-60BF0FB60E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77" y="4876033"/>
            <a:ext cx="458507" cy="41265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4DFCF7F-DFD7-EB2D-B73C-B08E3D91A7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029" y="4890051"/>
            <a:ext cx="458507" cy="41265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1B6B1DA-2181-98FC-C64E-3DCB0403A4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286" y="4871008"/>
            <a:ext cx="458507" cy="4126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A5657DC-D00A-5157-F473-0CA48A7A32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756" y="4871007"/>
            <a:ext cx="458507" cy="4126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CB83E95-9CCF-A991-B24B-85B23463F1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546" y="4871007"/>
            <a:ext cx="458507" cy="4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4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74197D-3DAD-9204-06D5-FCC4DDA0E5F7}"/>
              </a:ext>
            </a:extLst>
          </p:cNvPr>
          <p:cNvSpPr/>
          <p:nvPr/>
        </p:nvSpPr>
        <p:spPr>
          <a:xfrm>
            <a:off x="609600" y="2503033"/>
            <a:ext cx="10972800" cy="25336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 err="1">
                <a:latin typeface="OpenDyslexicAlta" pitchFamily="2" charset="77"/>
              </a:rPr>
              <a:t>Astrobee</a:t>
            </a:r>
            <a:r>
              <a:rPr lang="en-GB" sz="2000" dirty="0">
                <a:latin typeface="OpenDyslexicAlta" pitchFamily="2" charset="77"/>
              </a:rPr>
              <a:t> is thinking of a 2-digit number.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There are 2 more tens than ones. 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There are an odd number of ones. 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What number could </a:t>
            </a:r>
            <a:r>
              <a:rPr lang="en-GB" sz="2000" dirty="0" err="1">
                <a:latin typeface="OpenDyslexicAlta" pitchFamily="2" charset="77"/>
              </a:rPr>
              <a:t>Astrobee</a:t>
            </a:r>
            <a:r>
              <a:rPr lang="en-GB" sz="2000" dirty="0">
                <a:latin typeface="OpenDyslexicAlta" pitchFamily="2" charset="77"/>
              </a:rPr>
              <a:t> be thinking of? Find as many numbers as you can.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</p:spTree>
    <p:extLst>
      <p:ext uri="{BB962C8B-B14F-4D97-AF65-F5344CB8AC3E}">
        <p14:creationId xmlns:p14="http://schemas.microsoft.com/office/powerpoint/2010/main" val="33027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put these representations in order from smallest to largest?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94209A-0427-254C-B4D5-7A169AC8C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53425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51D441-D066-904B-A9AB-AD7A8EED77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450" y="2853425"/>
            <a:ext cx="1772744" cy="18046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806CB69-8131-CB4C-870E-B9E768211E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6675"/>
            <a:ext cx="12192000" cy="13540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E7500FE-9BEC-5C4D-A785-5E2B3682D3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761" y="1684685"/>
            <a:ext cx="1575661" cy="319587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6710D52-D4FB-7045-86DB-2BF5B01EDF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1662508"/>
            <a:ext cx="1575661" cy="31958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38D7394-6E10-B44F-BC61-3893589AB6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310" y="1684685"/>
            <a:ext cx="1575661" cy="31958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13F1F46-887D-DE44-810E-C88AB9244D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285" y="3008359"/>
            <a:ext cx="2904523" cy="13945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DCDFDF-621A-94D1-C267-4796489F00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55608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2D34106-39C3-FC8C-4EA2-A3CDCDE1B7ED}"/>
              </a:ext>
            </a:extLst>
          </p:cNvPr>
          <p:cNvSpPr/>
          <p:nvPr/>
        </p:nvSpPr>
        <p:spPr>
          <a:xfrm>
            <a:off x="609600" y="2503032"/>
            <a:ext cx="10972800" cy="3345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 err="1">
                <a:latin typeface="OpenDyslexicAlta" pitchFamily="2" charset="77"/>
              </a:rPr>
              <a:t>Astrobee</a:t>
            </a:r>
            <a:r>
              <a:rPr lang="en-GB" sz="2000" dirty="0">
                <a:latin typeface="OpenDyslexicAlta" pitchFamily="2" charset="77"/>
              </a:rPr>
              <a:t> is thinking of a 2-digit number.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There are 2 more tens than ones. 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There are an odd number of ones. 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What number could </a:t>
            </a:r>
            <a:r>
              <a:rPr lang="en-GB" sz="2000" dirty="0" err="1">
                <a:latin typeface="OpenDyslexicAlta" pitchFamily="2" charset="77"/>
              </a:rPr>
              <a:t>Astrobee</a:t>
            </a:r>
            <a:r>
              <a:rPr lang="en-GB" sz="2000" dirty="0">
                <a:latin typeface="OpenDyslexicAlta" pitchFamily="2" charset="77"/>
              </a:rPr>
              <a:t> be thinking of? Find as many numbers as you can. 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>
                <a:solidFill>
                  <a:srgbClr val="FF3860"/>
                </a:solidFill>
              </a:rPr>
              <a:t>Numbers which fit </a:t>
            </a:r>
            <a:r>
              <a:rPr lang="en-GB" sz="2000" dirty="0" err="1">
                <a:solidFill>
                  <a:srgbClr val="FF3860"/>
                </a:solidFill>
              </a:rPr>
              <a:t>Astrobee’s</a:t>
            </a:r>
            <a:r>
              <a:rPr lang="en-GB" sz="2000" dirty="0">
                <a:solidFill>
                  <a:srgbClr val="FF3860"/>
                </a:solidFill>
              </a:rPr>
              <a:t> rule are: 31, 53, 75, 97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</p:spTree>
    <p:extLst>
      <p:ext uri="{BB962C8B-B14F-4D97-AF65-F5344CB8AC3E}">
        <p14:creationId xmlns:p14="http://schemas.microsoft.com/office/powerpoint/2010/main" val="3902189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4A387FD-764C-DF8B-684F-B03FD03870E1}"/>
              </a:ext>
            </a:extLst>
          </p:cNvPr>
          <p:cNvSpPr/>
          <p:nvPr/>
        </p:nvSpPr>
        <p:spPr>
          <a:xfrm>
            <a:off x="609600" y="2503033"/>
            <a:ext cx="10972800" cy="25336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endParaRPr lang="en-GB" sz="2000" dirty="0">
              <a:latin typeface="OpenDyslexicAlta" pitchFamily="2" charset="77"/>
            </a:endParaRPr>
          </a:p>
          <a:p>
            <a:pPr marL="0" indent="0">
              <a:buNone/>
            </a:pPr>
            <a:r>
              <a:rPr lang="en-GB" sz="2000" dirty="0" err="1">
                <a:latin typeface="OpenDyslexicAlta" pitchFamily="2" charset="77"/>
              </a:rPr>
              <a:t>Astrobee</a:t>
            </a:r>
            <a:r>
              <a:rPr lang="en-GB" sz="2000" dirty="0">
                <a:latin typeface="OpenDyslexicAlta" pitchFamily="2" charset="77"/>
              </a:rPr>
              <a:t> is thinking of a 2-digit number.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There are 3 more tens than ones. 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There are an even number of ones. 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What number could </a:t>
            </a:r>
            <a:r>
              <a:rPr lang="en-GB" sz="2000" dirty="0" err="1">
                <a:latin typeface="OpenDyslexicAlta" pitchFamily="2" charset="77"/>
              </a:rPr>
              <a:t>Astrobee</a:t>
            </a:r>
            <a:r>
              <a:rPr lang="en-GB" sz="2000" dirty="0">
                <a:latin typeface="OpenDyslexicAlta" pitchFamily="2" charset="77"/>
              </a:rPr>
              <a:t> be thinking of? Find as many numbers as you can.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</p:spTree>
    <p:extLst>
      <p:ext uri="{BB962C8B-B14F-4D97-AF65-F5344CB8AC3E}">
        <p14:creationId xmlns:p14="http://schemas.microsoft.com/office/powerpoint/2010/main" val="3439914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43D62D7-03CD-E90A-EB97-2D8731E02022}"/>
              </a:ext>
            </a:extLst>
          </p:cNvPr>
          <p:cNvSpPr/>
          <p:nvPr/>
        </p:nvSpPr>
        <p:spPr>
          <a:xfrm>
            <a:off x="609600" y="2503032"/>
            <a:ext cx="10972800" cy="296431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endParaRPr lang="en-GB" sz="2000" dirty="0">
              <a:latin typeface="OpenDyslexicAlta" pitchFamily="2" charset="77"/>
            </a:endParaRPr>
          </a:p>
          <a:p>
            <a:pPr marL="0" indent="0">
              <a:buNone/>
            </a:pPr>
            <a:r>
              <a:rPr lang="en-GB" sz="2000" dirty="0" err="1">
                <a:latin typeface="OpenDyslexicAlta" pitchFamily="2" charset="77"/>
              </a:rPr>
              <a:t>Astrobee</a:t>
            </a:r>
            <a:r>
              <a:rPr lang="en-GB" sz="2000" dirty="0">
                <a:latin typeface="OpenDyslexicAlta" pitchFamily="2" charset="77"/>
              </a:rPr>
              <a:t> is thinking of a 2-digit number.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There are 3 more tens than ones. 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There are an even number of ones. 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What number could </a:t>
            </a:r>
            <a:r>
              <a:rPr lang="en-GB" sz="2000" dirty="0" err="1">
                <a:latin typeface="OpenDyslexicAlta" pitchFamily="2" charset="77"/>
              </a:rPr>
              <a:t>Astrobee</a:t>
            </a:r>
            <a:r>
              <a:rPr lang="en-GB" sz="2000" dirty="0">
                <a:latin typeface="OpenDyslexicAlta" pitchFamily="2" charset="77"/>
              </a:rPr>
              <a:t> be thinking of? Find as many numbers as you can.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>
              <a:solidFill>
                <a:srgbClr val="FF3860"/>
              </a:solidFill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>
                <a:solidFill>
                  <a:srgbClr val="FF3860"/>
                </a:solidFill>
              </a:rPr>
              <a:t>Numbers which fit </a:t>
            </a:r>
            <a:r>
              <a:rPr lang="en-GB" sz="2000" dirty="0" err="1">
                <a:solidFill>
                  <a:srgbClr val="FF3860"/>
                </a:solidFill>
              </a:rPr>
              <a:t>Astrobee’s</a:t>
            </a:r>
            <a:r>
              <a:rPr lang="en-GB" sz="2000" dirty="0">
                <a:solidFill>
                  <a:srgbClr val="FF3860"/>
                </a:solidFill>
              </a:rPr>
              <a:t> rule are: 30, 52, 74, 96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1349146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EB1AD8B-1E99-709C-6591-4B82393D69F2}"/>
              </a:ext>
            </a:extLst>
          </p:cNvPr>
          <p:cNvSpPr/>
          <p:nvPr/>
        </p:nvSpPr>
        <p:spPr>
          <a:xfrm>
            <a:off x="609600" y="2503032"/>
            <a:ext cx="10972800" cy="30976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 err="1">
                <a:latin typeface="OpenDyslexicAlta" pitchFamily="2" charset="77"/>
              </a:rPr>
              <a:t>Astrobee</a:t>
            </a:r>
            <a:r>
              <a:rPr lang="en-GB" sz="2000" dirty="0">
                <a:latin typeface="OpenDyslexicAlta" pitchFamily="2" charset="77"/>
              </a:rPr>
              <a:t> is thinking of a 2-digit number.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There are 4 more tens than ones. 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There are an even number of ones. 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What number could </a:t>
            </a:r>
            <a:r>
              <a:rPr lang="en-GB" sz="2000" dirty="0" err="1">
                <a:latin typeface="OpenDyslexicAlta" pitchFamily="2" charset="77"/>
              </a:rPr>
              <a:t>Astrobee</a:t>
            </a:r>
            <a:r>
              <a:rPr lang="en-GB" sz="2000" dirty="0">
                <a:latin typeface="OpenDyslexicAlta" pitchFamily="2" charset="77"/>
              </a:rPr>
              <a:t> be thinking of? Find as many numbers as you can. </a:t>
            </a:r>
          </a:p>
          <a:p>
            <a:pPr marL="0" indent="0">
              <a:buNone/>
            </a:pPr>
            <a:endParaRPr lang="en-GB" sz="2000" dirty="0">
              <a:latin typeface="OpenDyslexicAlta" pitchFamily="2" charset="77"/>
            </a:endParaRPr>
          </a:p>
          <a:p>
            <a:pPr marL="0" indent="0">
              <a:buNone/>
            </a:pPr>
            <a:r>
              <a:rPr lang="en-GB" sz="2000" b="1" dirty="0">
                <a:latin typeface="OpenDyslexicAlta" pitchFamily="2" charset="77"/>
              </a:rPr>
              <a:t>How many different ways can you make your answers?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</p:spTree>
    <p:extLst>
      <p:ext uri="{BB962C8B-B14F-4D97-AF65-F5344CB8AC3E}">
        <p14:creationId xmlns:p14="http://schemas.microsoft.com/office/powerpoint/2010/main" val="979089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F5B5437-3C49-2788-41BF-216FDFE8DE44}"/>
              </a:ext>
            </a:extLst>
          </p:cNvPr>
          <p:cNvSpPr/>
          <p:nvPr/>
        </p:nvSpPr>
        <p:spPr>
          <a:xfrm>
            <a:off x="609600" y="2503032"/>
            <a:ext cx="10972800" cy="349771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512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endParaRPr lang="en-GB" sz="2000" dirty="0">
              <a:latin typeface="OpenDyslexicAlta" pitchFamily="2" charset="77"/>
            </a:endParaRPr>
          </a:p>
          <a:p>
            <a:pPr marL="0" indent="0">
              <a:buNone/>
            </a:pPr>
            <a:r>
              <a:rPr lang="en-GB" sz="2000" dirty="0" err="1">
                <a:latin typeface="OpenDyslexicAlta" pitchFamily="2" charset="77"/>
              </a:rPr>
              <a:t>Astrobee</a:t>
            </a:r>
            <a:r>
              <a:rPr lang="en-GB" sz="2000" dirty="0">
                <a:latin typeface="OpenDyslexicAlta" pitchFamily="2" charset="77"/>
              </a:rPr>
              <a:t> is thinking of a 2-digit number.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There are 4 more tens than ones. 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There are an even number of ones. </a:t>
            </a:r>
          </a:p>
          <a:p>
            <a:pPr marL="0" indent="0">
              <a:buNone/>
            </a:pPr>
            <a:r>
              <a:rPr lang="en-GB" sz="2000" dirty="0">
                <a:latin typeface="OpenDyslexicAlta" pitchFamily="2" charset="77"/>
              </a:rPr>
              <a:t>What number could </a:t>
            </a:r>
            <a:r>
              <a:rPr lang="en-GB" sz="2000" dirty="0" err="1">
                <a:latin typeface="OpenDyslexicAlta" pitchFamily="2" charset="77"/>
              </a:rPr>
              <a:t>Astrobee</a:t>
            </a:r>
            <a:r>
              <a:rPr lang="en-GB" sz="2000" dirty="0">
                <a:latin typeface="OpenDyslexicAlta" pitchFamily="2" charset="77"/>
              </a:rPr>
              <a:t> be thinking of? Find as many numbers as you can.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>
                <a:solidFill>
                  <a:srgbClr val="FF3860"/>
                </a:solidFill>
              </a:rPr>
              <a:t>Numbers which fit </a:t>
            </a:r>
            <a:r>
              <a:rPr lang="en-GB" sz="2000" dirty="0" err="1">
                <a:solidFill>
                  <a:srgbClr val="FF3860"/>
                </a:solidFill>
              </a:rPr>
              <a:t>Astrobee’s</a:t>
            </a:r>
            <a:r>
              <a:rPr lang="en-GB" sz="2000" dirty="0">
                <a:solidFill>
                  <a:srgbClr val="FF3860"/>
                </a:solidFill>
              </a:rPr>
              <a:t> rule are: 40, 62, 84,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>
                <a:solidFill>
                  <a:srgbClr val="FF3860"/>
                </a:solidFill>
              </a:rPr>
              <a:t>Peer/teacher assess different ways of making these numbers.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</p:spTree>
    <p:extLst>
      <p:ext uri="{BB962C8B-B14F-4D97-AF65-F5344CB8AC3E}">
        <p14:creationId xmlns:p14="http://schemas.microsoft.com/office/powerpoint/2010/main" val="1745273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442494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862C32-ABC9-F24B-9697-1A3B150F7C3B}"/>
              </a:ext>
            </a:extLst>
          </p:cNvPr>
          <p:cNvSpPr/>
          <p:nvPr/>
        </p:nvSpPr>
        <p:spPr>
          <a:xfrm>
            <a:off x="4663372" y="2073829"/>
            <a:ext cx="3384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This is the only way you can show 36 because it has 3 tens and 6 ones.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A0FF21-1477-9668-C6F5-18419E2E30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482003" y="2511296"/>
            <a:ext cx="1236212" cy="25073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014E1F-1CF9-2DE6-3E5B-4FB9D718F6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493" y="2929048"/>
            <a:ext cx="458507" cy="412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4E2B18-E27F-608D-953E-B2C89A0038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0" y="2954760"/>
            <a:ext cx="458507" cy="412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2D9271-C5AC-D140-43D3-C97CDAB64C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852" y="2968778"/>
            <a:ext cx="458507" cy="4126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F9AC07-876A-3717-51DF-2CD0290052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109" y="2949735"/>
            <a:ext cx="458507" cy="4126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675617-A4C4-9668-5940-1EBA3CDEED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579" y="2949734"/>
            <a:ext cx="458507" cy="4126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B6DC0A-65BC-5C99-3D7B-B3D3D0D018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6369" y="2949734"/>
            <a:ext cx="458507" cy="4126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EDFC253-935A-79C0-8646-075DCBFE28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497541" y="3075314"/>
            <a:ext cx="1236212" cy="25073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31AD2F-124D-56F0-F7F5-3011A528BA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499815" y="3639332"/>
            <a:ext cx="1236212" cy="25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15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36 can be represented using base 10 in many ways: 36 ones, 2 tens + 16 ones, 1 ten + 26 ones.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442494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862C32-ABC9-F24B-9697-1A3B150F7C3B}"/>
              </a:ext>
            </a:extLst>
          </p:cNvPr>
          <p:cNvSpPr/>
          <p:nvPr/>
        </p:nvSpPr>
        <p:spPr>
          <a:xfrm>
            <a:off x="4663372" y="2073829"/>
            <a:ext cx="3384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This is the only way you can show 36 because it has 3 tens and 6 ones.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A0FF21-1477-9668-C6F5-18419E2E30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482003" y="2511296"/>
            <a:ext cx="1236212" cy="25073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014E1F-1CF9-2DE6-3E5B-4FB9D718F6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493" y="2929048"/>
            <a:ext cx="458507" cy="412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4E2B18-E27F-608D-953E-B2C89A0038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0" y="2954760"/>
            <a:ext cx="458507" cy="412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2D9271-C5AC-D140-43D3-C97CDAB64C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852" y="2968778"/>
            <a:ext cx="458507" cy="4126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F9AC07-876A-3717-51DF-2CD0290052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109" y="2949735"/>
            <a:ext cx="458507" cy="4126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675617-A4C4-9668-5940-1EBA3CDEED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579" y="2949734"/>
            <a:ext cx="458507" cy="4126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B6DC0A-65BC-5C99-3D7B-B3D3D0D018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6369" y="2949734"/>
            <a:ext cx="458507" cy="4126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EDFC253-935A-79C0-8646-075DCBFE28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497541" y="3075314"/>
            <a:ext cx="1236212" cy="25073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31AD2F-124D-56F0-F7F5-3011A528BA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499815" y="3639332"/>
            <a:ext cx="1236212" cy="25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61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use concrete equipment to represent numbers up to 100 and say how many tens and ones the number has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representing my 2-digit numbers in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371053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Number tile, place value counters, base 10, then bead strings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up to 100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94209A-0427-254C-B4D5-7A169AC8C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879" y="2853425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51D441-D066-904B-A9AB-AD7A8EED77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662" y="2853425"/>
            <a:ext cx="1772744" cy="18046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806CB69-8131-CB4C-870E-B9E768211E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6675"/>
            <a:ext cx="12192000" cy="13540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E7500FE-9BEC-5C4D-A785-5E2B3682D3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761" y="1684685"/>
            <a:ext cx="1575661" cy="319587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6710D52-D4FB-7045-86DB-2BF5B01EDF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1662508"/>
            <a:ext cx="1575661" cy="31958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38D7394-6E10-B44F-BC61-3893589AB6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310" y="1684685"/>
            <a:ext cx="1575661" cy="31958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13F1F46-887D-DE44-810E-C88AB9244D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0" y="3081530"/>
            <a:ext cx="2904523" cy="13945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DCDFDF-621A-94D1-C267-4796489F00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55608"/>
            <a:ext cx="12192000" cy="1354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429F44-C834-7F6B-7FD9-C7972FEEA626}"/>
              </a:ext>
            </a:extLst>
          </p:cNvPr>
          <p:cNvSpPr txBox="1"/>
          <p:nvPr/>
        </p:nvSpPr>
        <p:spPr>
          <a:xfrm>
            <a:off x="968365" y="2739767"/>
            <a:ext cx="2381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Muli" panose="02000503000000000000" pitchFamily="2" charset="77"/>
              </a:rPr>
              <a:t>Smallest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EEF26-0EF0-D28B-3078-EE64CD580300}"/>
              </a:ext>
            </a:extLst>
          </p:cNvPr>
          <p:cNvSpPr txBox="1"/>
          <p:nvPr/>
        </p:nvSpPr>
        <p:spPr>
          <a:xfrm>
            <a:off x="9312104" y="5830665"/>
            <a:ext cx="2381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Muli" panose="02000503000000000000" pitchFamily="2" charset="77"/>
              </a:rPr>
              <a:t>Largest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1EA4B-1293-C8DB-BA19-31A82744ECDA}"/>
              </a:ext>
            </a:extLst>
          </p:cNvPr>
          <p:cNvSpPr txBox="1"/>
          <p:nvPr/>
        </p:nvSpPr>
        <p:spPr>
          <a:xfrm>
            <a:off x="652283" y="3390987"/>
            <a:ext cx="3527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Muli" panose="02000503000000000000" pitchFamily="2" charset="77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D4704-E911-1202-3D69-94D1CD5CAAE8}"/>
              </a:ext>
            </a:extLst>
          </p:cNvPr>
          <p:cNvSpPr txBox="1"/>
          <p:nvPr/>
        </p:nvSpPr>
        <p:spPr>
          <a:xfrm>
            <a:off x="4256052" y="3333051"/>
            <a:ext cx="3527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Muli" panose="02000503000000000000" pitchFamily="2" charset="77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D1356-9CE2-D035-9F9E-7B5D66852585}"/>
              </a:ext>
            </a:extLst>
          </p:cNvPr>
          <p:cNvSpPr txBox="1"/>
          <p:nvPr/>
        </p:nvSpPr>
        <p:spPr>
          <a:xfrm>
            <a:off x="9331397" y="3465209"/>
            <a:ext cx="3527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Muli" panose="02000503000000000000" pitchFamily="2" charset="77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3BA8C-5B6A-925A-B163-99E482DB9DEA}"/>
              </a:ext>
            </a:extLst>
          </p:cNvPr>
          <p:cNvSpPr txBox="1"/>
          <p:nvPr/>
        </p:nvSpPr>
        <p:spPr>
          <a:xfrm>
            <a:off x="514511" y="5263909"/>
            <a:ext cx="3527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Muli" panose="02000503000000000000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043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039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5E213-FED9-6FD5-3688-59CBD4637C51}"/>
              </a:ext>
            </a:extLst>
          </p:cNvPr>
          <p:cNvSpPr txBox="1"/>
          <p:nvPr/>
        </p:nvSpPr>
        <p:spPr>
          <a:xfrm>
            <a:off x="5590153" y="3412435"/>
            <a:ext cx="557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There are           tens and          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72A54-EED7-881F-E7DC-AF989A87BFB8}"/>
              </a:ext>
            </a:extLst>
          </p:cNvPr>
          <p:cNvSpPr txBox="1"/>
          <p:nvPr/>
        </p:nvSpPr>
        <p:spPr>
          <a:xfrm>
            <a:off x="5590153" y="4469298"/>
            <a:ext cx="4118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 number 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8A151-EE10-1AB6-9A44-4ED0801F5E6E}"/>
              </a:ext>
            </a:extLst>
          </p:cNvPr>
          <p:cNvSpPr/>
          <p:nvPr/>
        </p:nvSpPr>
        <p:spPr>
          <a:xfrm>
            <a:off x="6970027" y="3328088"/>
            <a:ext cx="596348" cy="5508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08CBE-DA36-23F4-6156-FFD9CFDF7CA7}"/>
              </a:ext>
            </a:extLst>
          </p:cNvPr>
          <p:cNvSpPr/>
          <p:nvPr/>
        </p:nvSpPr>
        <p:spPr>
          <a:xfrm>
            <a:off x="8867236" y="3328087"/>
            <a:ext cx="596348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ADED45-7683-5599-BEED-FB8415C5419A}"/>
              </a:ext>
            </a:extLst>
          </p:cNvPr>
          <p:cNvSpPr/>
          <p:nvPr/>
        </p:nvSpPr>
        <p:spPr>
          <a:xfrm>
            <a:off x="7798171" y="4412976"/>
            <a:ext cx="815741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7A7E21-FF24-8061-27F9-D053544199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88" y="3110473"/>
            <a:ext cx="2155234" cy="10348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485183-1503-42FE-8497-6E883524E0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88" y="4190131"/>
            <a:ext cx="2155234" cy="10348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9503D3-2AAF-E310-137B-FB5ED54471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119" y="5351292"/>
            <a:ext cx="2155234" cy="1034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B575E3-4647-AC3F-5F63-D7351A38F5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376" y="3086092"/>
            <a:ext cx="2155234" cy="10348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9A13E3-A014-F350-ECE2-A15313FCFC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376" y="3951893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9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039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5E213-FED9-6FD5-3688-59CBD4637C51}"/>
              </a:ext>
            </a:extLst>
          </p:cNvPr>
          <p:cNvSpPr txBox="1"/>
          <p:nvPr/>
        </p:nvSpPr>
        <p:spPr>
          <a:xfrm>
            <a:off x="5590153" y="3412435"/>
            <a:ext cx="557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There are           tens and          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72A54-EED7-881F-E7DC-AF989A87BFB8}"/>
              </a:ext>
            </a:extLst>
          </p:cNvPr>
          <p:cNvSpPr txBox="1"/>
          <p:nvPr/>
        </p:nvSpPr>
        <p:spPr>
          <a:xfrm>
            <a:off x="5590153" y="4469298"/>
            <a:ext cx="4118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 number 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8A151-EE10-1AB6-9A44-4ED0801F5E6E}"/>
              </a:ext>
            </a:extLst>
          </p:cNvPr>
          <p:cNvSpPr/>
          <p:nvPr/>
        </p:nvSpPr>
        <p:spPr>
          <a:xfrm>
            <a:off x="7053103" y="3337337"/>
            <a:ext cx="596348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rgbClr val="FF3860"/>
                </a:solidFill>
              </a:rPr>
              <a:t>3</a:t>
            </a:r>
            <a:r>
              <a:rPr lang="en-GB" sz="300" dirty="0"/>
              <a:t>33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08CBE-DA36-23F4-6156-FFD9CFDF7CA7}"/>
              </a:ext>
            </a:extLst>
          </p:cNvPr>
          <p:cNvSpPr/>
          <p:nvPr/>
        </p:nvSpPr>
        <p:spPr>
          <a:xfrm>
            <a:off x="8867236" y="3328087"/>
            <a:ext cx="596348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rgbClr val="FF3860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ADED45-7683-5599-BEED-FB8415C5419A}"/>
              </a:ext>
            </a:extLst>
          </p:cNvPr>
          <p:cNvSpPr/>
          <p:nvPr/>
        </p:nvSpPr>
        <p:spPr>
          <a:xfrm>
            <a:off x="7798171" y="4412976"/>
            <a:ext cx="815741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rgbClr val="FF3860"/>
                </a:solidFill>
              </a:rPr>
              <a:t>32</a:t>
            </a:r>
            <a:r>
              <a:rPr lang="en-GB" dirty="0"/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D79344-51B4-DC1C-11CE-9AB72C18C7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88" y="3110473"/>
            <a:ext cx="2155234" cy="1034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24BD16-6612-F938-4C56-307C38D1FB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88" y="4190131"/>
            <a:ext cx="2155234" cy="10348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81E342-F8F8-5809-CDDC-B105904A5B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119" y="5351292"/>
            <a:ext cx="2155234" cy="10348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90D30C-08F7-B8D7-F467-6FAE1947DE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376" y="3086092"/>
            <a:ext cx="2155234" cy="1034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3C6DEC-5ADB-4E47-230E-C03CF76B4D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376" y="3951893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9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039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A77CF2-E761-A541-961A-91500F512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04" y="2967669"/>
            <a:ext cx="1673625" cy="3394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84996D-79B8-AE43-8201-FE7DB8D02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721" y="5538574"/>
            <a:ext cx="678750" cy="610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2F6188-660F-A26F-AF93-33BC30831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56" y="2967669"/>
            <a:ext cx="1673625" cy="3394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657340-336A-8A89-6FFF-04F7B02968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152" y="2967669"/>
            <a:ext cx="1673625" cy="339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263C9-0CBD-0DA2-184A-923F77DE61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534" y="2967669"/>
            <a:ext cx="1673625" cy="3394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2B6D8A-F4EE-D5C7-9CC9-0ACE19A2E6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721" y="4900185"/>
            <a:ext cx="678750" cy="610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AA5D7-A4DA-6CAE-6C7E-A478CF9682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721" y="4261796"/>
            <a:ext cx="678750" cy="610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5E213-FED9-6FD5-3688-59CBD4637C51}"/>
              </a:ext>
            </a:extLst>
          </p:cNvPr>
          <p:cNvSpPr txBox="1"/>
          <p:nvPr/>
        </p:nvSpPr>
        <p:spPr>
          <a:xfrm>
            <a:off x="5590153" y="3412435"/>
            <a:ext cx="557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There are           tens and          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72A54-EED7-881F-E7DC-AF989A87BFB8}"/>
              </a:ext>
            </a:extLst>
          </p:cNvPr>
          <p:cNvSpPr txBox="1"/>
          <p:nvPr/>
        </p:nvSpPr>
        <p:spPr>
          <a:xfrm>
            <a:off x="5590153" y="4469298"/>
            <a:ext cx="4118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 number 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8A151-EE10-1AB6-9A44-4ED0801F5E6E}"/>
              </a:ext>
            </a:extLst>
          </p:cNvPr>
          <p:cNvSpPr/>
          <p:nvPr/>
        </p:nvSpPr>
        <p:spPr>
          <a:xfrm>
            <a:off x="7019422" y="3328088"/>
            <a:ext cx="596348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08CBE-DA36-23F4-6156-FFD9CFDF7CA7}"/>
              </a:ext>
            </a:extLst>
          </p:cNvPr>
          <p:cNvSpPr/>
          <p:nvPr/>
        </p:nvSpPr>
        <p:spPr>
          <a:xfrm>
            <a:off x="8910253" y="3326704"/>
            <a:ext cx="596348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ADED45-7683-5599-BEED-FB8415C5419A}"/>
              </a:ext>
            </a:extLst>
          </p:cNvPr>
          <p:cNvSpPr/>
          <p:nvPr/>
        </p:nvSpPr>
        <p:spPr>
          <a:xfrm>
            <a:off x="7798171" y="4412976"/>
            <a:ext cx="815741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8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039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A77CF2-E761-A541-961A-91500F512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04" y="2967669"/>
            <a:ext cx="1673625" cy="3394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84996D-79B8-AE43-8201-FE7DB8D02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721" y="5538574"/>
            <a:ext cx="678750" cy="610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2F6188-660F-A26F-AF93-33BC30831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56" y="2967669"/>
            <a:ext cx="1673625" cy="3394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657340-336A-8A89-6FFF-04F7B02968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152" y="2967669"/>
            <a:ext cx="1673625" cy="339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263C9-0CBD-0DA2-184A-923F77DE61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534" y="2967669"/>
            <a:ext cx="1673625" cy="3394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2B6D8A-F4EE-D5C7-9CC9-0ACE19A2E6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721" y="4900185"/>
            <a:ext cx="678750" cy="610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AA5D7-A4DA-6CAE-6C7E-A478CF9682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721" y="4261796"/>
            <a:ext cx="678750" cy="610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5E213-FED9-6FD5-3688-59CBD4637C51}"/>
              </a:ext>
            </a:extLst>
          </p:cNvPr>
          <p:cNvSpPr txBox="1"/>
          <p:nvPr/>
        </p:nvSpPr>
        <p:spPr>
          <a:xfrm>
            <a:off x="5590153" y="3412435"/>
            <a:ext cx="557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There are           tens and          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72A54-EED7-881F-E7DC-AF989A87BFB8}"/>
              </a:ext>
            </a:extLst>
          </p:cNvPr>
          <p:cNvSpPr txBox="1"/>
          <p:nvPr/>
        </p:nvSpPr>
        <p:spPr>
          <a:xfrm>
            <a:off x="5590153" y="4469298"/>
            <a:ext cx="4118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 number 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8A151-EE10-1AB6-9A44-4ED0801F5E6E}"/>
              </a:ext>
            </a:extLst>
          </p:cNvPr>
          <p:cNvSpPr/>
          <p:nvPr/>
        </p:nvSpPr>
        <p:spPr>
          <a:xfrm>
            <a:off x="7019422" y="3328088"/>
            <a:ext cx="596348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rgbClr val="FF3860"/>
                </a:solidFill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08CBE-DA36-23F4-6156-FFD9CFDF7CA7}"/>
              </a:ext>
            </a:extLst>
          </p:cNvPr>
          <p:cNvSpPr/>
          <p:nvPr/>
        </p:nvSpPr>
        <p:spPr>
          <a:xfrm>
            <a:off x="8867236" y="3296287"/>
            <a:ext cx="596348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rgbClr val="FF386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ADED45-7683-5599-BEED-FB8415C5419A}"/>
              </a:ext>
            </a:extLst>
          </p:cNvPr>
          <p:cNvSpPr/>
          <p:nvPr/>
        </p:nvSpPr>
        <p:spPr>
          <a:xfrm>
            <a:off x="7798171" y="4412976"/>
            <a:ext cx="815741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rgbClr val="FF3860"/>
                </a:solidFill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310607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039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300" dirty="0"/>
              <a:t>To be able to represent numbers to 100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A77CF2-E761-A541-961A-91500F512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10" y="2967669"/>
            <a:ext cx="1673625" cy="3394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84996D-79B8-AE43-8201-FE7DB8D02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745" y="3565399"/>
            <a:ext cx="678750" cy="610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2F6188-660F-A26F-AF93-33BC30831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62" y="2967669"/>
            <a:ext cx="1673625" cy="3394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657340-336A-8A89-6FFF-04F7B02968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858" y="2967669"/>
            <a:ext cx="1673625" cy="339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263C9-0CBD-0DA2-184A-923F77DE61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611" y="2963362"/>
            <a:ext cx="1673625" cy="3394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2B6D8A-F4EE-D5C7-9CC9-0ACE19A2E6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278" y="4155788"/>
            <a:ext cx="678750" cy="610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AA5D7-A4DA-6CAE-6C7E-A478CF9682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278" y="4781764"/>
            <a:ext cx="678750" cy="610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5E213-FED9-6FD5-3688-59CBD4637C51}"/>
              </a:ext>
            </a:extLst>
          </p:cNvPr>
          <p:cNvSpPr txBox="1"/>
          <p:nvPr/>
        </p:nvSpPr>
        <p:spPr>
          <a:xfrm>
            <a:off x="5590153" y="3412435"/>
            <a:ext cx="557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There are           tens and          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72A54-EED7-881F-E7DC-AF989A87BFB8}"/>
              </a:ext>
            </a:extLst>
          </p:cNvPr>
          <p:cNvSpPr txBox="1"/>
          <p:nvPr/>
        </p:nvSpPr>
        <p:spPr>
          <a:xfrm>
            <a:off x="5590153" y="4469298"/>
            <a:ext cx="4118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uli" panose="02000503000000000000" pitchFamily="2" charset="77"/>
              </a:rPr>
              <a:t>The number 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8A151-EE10-1AB6-9A44-4ED0801F5E6E}"/>
              </a:ext>
            </a:extLst>
          </p:cNvPr>
          <p:cNvSpPr/>
          <p:nvPr/>
        </p:nvSpPr>
        <p:spPr>
          <a:xfrm>
            <a:off x="7031837" y="3320015"/>
            <a:ext cx="596348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08CBE-DA36-23F4-6156-FFD9CFDF7CA7}"/>
              </a:ext>
            </a:extLst>
          </p:cNvPr>
          <p:cNvSpPr/>
          <p:nvPr/>
        </p:nvSpPr>
        <p:spPr>
          <a:xfrm>
            <a:off x="8867236" y="3343836"/>
            <a:ext cx="596348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ADED45-7683-5599-BEED-FB8415C5419A}"/>
              </a:ext>
            </a:extLst>
          </p:cNvPr>
          <p:cNvSpPr/>
          <p:nvPr/>
        </p:nvSpPr>
        <p:spPr>
          <a:xfrm>
            <a:off x="7798171" y="4412976"/>
            <a:ext cx="815741" cy="550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ED7DD5-FFB0-E5B3-39CB-9884122E7C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364" y="2955936"/>
            <a:ext cx="1673625" cy="3394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DF18F0-E19B-9378-6AFE-0F5D985629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620" y="2943371"/>
            <a:ext cx="1673625" cy="3394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1D9177-CFE9-74E9-3109-15A82DE69E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831" y="2930806"/>
            <a:ext cx="1673625" cy="33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03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2" ma:contentTypeDescription="Create a new document." ma:contentTypeScope="" ma:versionID="0f748e75b647f77cc8ffcf4ab0f4109e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4e934e192287f03b4cdec18b1ffb110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C31841-DC1B-4402-82E7-FC87F893501F}"/>
</file>

<file path=customXml/itemProps2.xml><?xml version="1.0" encoding="utf-8"?>
<ds:datastoreItem xmlns:ds="http://schemas.openxmlformats.org/officeDocument/2006/customXml" ds:itemID="{AF1D3C47-CA80-47BD-B8D8-E58EDFFBCD94}"/>
</file>

<file path=customXml/itemProps3.xml><?xml version="1.0" encoding="utf-8"?>
<ds:datastoreItem xmlns:ds="http://schemas.openxmlformats.org/officeDocument/2006/customXml" ds:itemID="{8912DE7D-D193-46FA-B19A-A970766AD56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8606</TotalTime>
  <Words>1228</Words>
  <Application>Microsoft Office PowerPoint</Application>
  <PresentationFormat>Widescreen</PresentationFormat>
  <Paragraphs>326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Calibri</vt:lpstr>
      <vt:lpstr>Lato Light</vt:lpstr>
      <vt:lpstr>Muli</vt:lpstr>
      <vt:lpstr>Wingdings</vt:lpstr>
      <vt:lpstr>OpenDyslexicAlta</vt:lpstr>
      <vt:lpstr>Lato</vt:lpstr>
      <vt:lpstr>Arial</vt:lpstr>
      <vt:lpstr>Office Theme</vt:lpstr>
      <vt:lpstr>PowerPoint Presentation</vt:lpstr>
      <vt:lpstr>To be able to represent numbers up to 100</vt:lpstr>
      <vt:lpstr>To be able to represent numbers up to 100</vt:lpstr>
      <vt:lpstr>To be able to represent numbers up to 100</vt:lpstr>
      <vt:lpstr>To be able to represent numbers to 100</vt:lpstr>
      <vt:lpstr>To be able to represent numbers to 100</vt:lpstr>
      <vt:lpstr>To be able to represent numbers to 100</vt:lpstr>
      <vt:lpstr>To be able to represent numbers to 100</vt:lpstr>
      <vt:lpstr>To be able to represent numbers to 100</vt:lpstr>
      <vt:lpstr>To be able to represent numbers to 100</vt:lpstr>
      <vt:lpstr>To be able to represent numbers to 100</vt:lpstr>
      <vt:lpstr>To be able to represent numbers to 100</vt:lpstr>
      <vt:lpstr>To be able to represent numbers to 100</vt:lpstr>
      <vt:lpstr>To be able to represent numbers to 100</vt:lpstr>
      <vt:lpstr>To be able to represent numbers to 100</vt:lpstr>
      <vt:lpstr>To be able to represent numbers to 100</vt:lpstr>
      <vt:lpstr>To be able to represent numbers to 100</vt:lpstr>
      <vt:lpstr>To be able to represent numbers to 100</vt:lpstr>
      <vt:lpstr>To be able to represent numbers to 100</vt:lpstr>
      <vt:lpstr>To be able to represent numbers to 100</vt:lpstr>
      <vt:lpstr>To be able to represent numbers up to 100</vt:lpstr>
      <vt:lpstr>To be able to represent numbers up to 100</vt:lpstr>
      <vt:lpstr>To be able to represent numbers up to 100</vt:lpstr>
      <vt:lpstr>To be able to represent numbers up to 100</vt:lpstr>
      <vt:lpstr>To be able to represent numbers up to 100</vt:lpstr>
      <vt:lpstr>To be able to represent numbers up to 100</vt:lpstr>
      <vt:lpstr>To be able to represent numbers up to 100</vt:lpstr>
      <vt:lpstr>To be able to represent numbers up to 100</vt:lpstr>
      <vt:lpstr>To be able to represent numbers up to 100</vt:lpstr>
      <vt:lpstr>To be able to represent numbers up to 100</vt:lpstr>
      <vt:lpstr>To be able to represent numbers up to 100</vt:lpstr>
      <vt:lpstr>To be able to count in hundreds up to 1,000</vt:lpstr>
      <vt:lpstr>To be able to represent numbers up to 100</vt:lpstr>
      <vt:lpstr>To be able to represent numbers up to 100</vt:lpstr>
      <vt:lpstr>To be able to represent numbers up to 100</vt:lpstr>
      <vt:lpstr>To be able to represent numbers up to 100</vt:lpstr>
      <vt:lpstr>To be able to represent numbers up to 100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Gill Sloan</cp:lastModifiedBy>
  <cp:revision>265</cp:revision>
  <cp:lastPrinted>2022-08-17T12:54:57Z</cp:lastPrinted>
  <dcterms:created xsi:type="dcterms:W3CDTF">2018-08-06T08:16:18Z</dcterms:created>
  <dcterms:modified xsi:type="dcterms:W3CDTF">2023-06-15T06:20:41Z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</Properties>
</file>