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webextensions/taskpanes.xml" ContentType="application/vnd.ms-office.webextensiontaskpanes+xml"/>
  <Override PartName="/ppt/theme/theme2.xml" ContentType="application/vnd.openxmlformats-officedocument.theme+xml"/>
  <Override PartName="/ppt/webextensions/webextension1.xml" ContentType="application/vnd.ms-office.webextension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</p:sldMasterIdLst>
  <p:notesMasterIdLst>
    <p:notesMasterId r:id="rId37"/>
  </p:notesMasterIdLst>
  <p:handoutMasterIdLst>
    <p:handoutMasterId r:id="rId38"/>
  </p:handoutMasterIdLst>
  <p:sldIdLst>
    <p:sldId id="320" r:id="rId4"/>
    <p:sldId id="321" r:id="rId5"/>
    <p:sldId id="346" r:id="rId6"/>
    <p:sldId id="465" r:id="rId7"/>
    <p:sldId id="435" r:id="rId8"/>
    <p:sldId id="461" r:id="rId9"/>
    <p:sldId id="464" r:id="rId10"/>
    <p:sldId id="463" r:id="rId11"/>
    <p:sldId id="462" r:id="rId12"/>
    <p:sldId id="466" r:id="rId13"/>
    <p:sldId id="467" r:id="rId14"/>
    <p:sldId id="468" r:id="rId15"/>
    <p:sldId id="444" r:id="rId16"/>
    <p:sldId id="469" r:id="rId17"/>
    <p:sldId id="446" r:id="rId18"/>
    <p:sldId id="470" r:id="rId19"/>
    <p:sldId id="471" r:id="rId20"/>
    <p:sldId id="473" r:id="rId21"/>
    <p:sldId id="474" r:id="rId22"/>
    <p:sldId id="472" r:id="rId23"/>
    <p:sldId id="448" r:id="rId24"/>
    <p:sldId id="475" r:id="rId25"/>
    <p:sldId id="454" r:id="rId26"/>
    <p:sldId id="476" r:id="rId27"/>
    <p:sldId id="453" r:id="rId28"/>
    <p:sldId id="477" r:id="rId29"/>
    <p:sldId id="479" r:id="rId30"/>
    <p:sldId id="480" r:id="rId31"/>
    <p:sldId id="481" r:id="rId32"/>
    <p:sldId id="482" r:id="rId33"/>
    <p:sldId id="478" r:id="rId34"/>
    <p:sldId id="431" r:id="rId35"/>
    <p:sldId id="460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39"/>
      <p:italic r:id="rId39"/>
      <p:boldItalic r:id="rId39"/>
    </p:embeddedFont>
    <p:embeddedFont>
      <p:font typeface="Lato" panose="020F0502020204030203" pitchFamily="34" charset="0"/>
      <p:regular r:id="rId39"/>
      <p:bold r:id="rId39"/>
      <p:italic r:id="rId39"/>
      <p:boldItalic r:id="rId40"/>
    </p:embeddedFont>
    <p:embeddedFont>
      <p:font typeface="Lato Light" panose="020F0502020204030203" pitchFamily="34" charset="0"/>
      <p:regular r:id="rId39"/>
      <p:italic r:id="rId41"/>
    </p:embeddedFont>
    <p:embeddedFont>
      <p:font typeface="Muli" panose="020B0604020202020204" charset="0"/>
      <p:regular r:id="rId39"/>
      <p:bold r:id="rId39"/>
      <p:italic r:id="rId42"/>
      <p:boldItalic r:id="rId43"/>
    </p:embeddedFont>
    <p:embeddedFont>
      <p:font typeface="OpenDyslexicAlta" panose="020B0604020202020204" charset="0"/>
      <p:regular r:id="rId39"/>
      <p:bold r:id="rId39"/>
      <p:italic r:id="rId41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7957D5"/>
    <a:srgbClr val="000000"/>
    <a:srgbClr val="3273DC"/>
    <a:srgbClr val="23D160"/>
    <a:srgbClr val="209CEE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5" autoAdjust="0"/>
    <p:restoredTop sz="96104" autoAdjust="0"/>
  </p:normalViewPr>
  <p:slideViewPr>
    <p:cSldViewPr snapToGrid="0" snapToObjects="1">
      <p:cViewPr varScale="1">
        <p:scale>
          <a:sx n="82" d="100"/>
          <a:sy n="82" d="100"/>
        </p:scale>
        <p:origin x="797" y="7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5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4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6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28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79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222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54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30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53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57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85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46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13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2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146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52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25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44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44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64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96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0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64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6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3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41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1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3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1.jpeg"/><Relationship Id="rId4" Type="http://schemas.openxmlformats.org/officeDocument/2006/relationships/image" Target="../media/image17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7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7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7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7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2 </a:t>
            </a:r>
            <a:br>
              <a:rPr lang="en-GB" dirty="0"/>
            </a:br>
            <a:r>
              <a:rPr lang="en-GB" dirty="0"/>
              <a:t>Autumn Block 1: Place Value</a:t>
            </a:r>
            <a:br>
              <a:rPr lang="en-GB" dirty="0"/>
            </a:br>
            <a:r>
              <a:rPr lang="en-GB" dirty="0"/>
              <a:t>Lesson 1: To be able to use numbers to 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68256" y="331200"/>
            <a:ext cx="217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QWGNPXL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17EF33-9A5D-BC05-7CE1-2AAD4CAC622E}"/>
              </a:ext>
            </a:extLst>
          </p:cNvPr>
          <p:cNvGraphicFramePr>
            <a:graphicFrameLocks noGrp="1"/>
          </p:cNvGraphicFramePr>
          <p:nvPr/>
        </p:nvGraphicFramePr>
        <p:xfrm>
          <a:off x="1491011" y="3169920"/>
          <a:ext cx="8128002" cy="115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187CFD-2AEE-AAA1-9967-0647B5B731B9}"/>
              </a:ext>
            </a:extLst>
          </p:cNvPr>
          <p:cNvSpPr txBox="1"/>
          <p:nvPr/>
        </p:nvSpPr>
        <p:spPr>
          <a:xfrm>
            <a:off x="1629830" y="3312492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FE771-8B99-B330-D2C3-324CD3C11C37}"/>
              </a:ext>
            </a:extLst>
          </p:cNvPr>
          <p:cNvSpPr txBox="1"/>
          <p:nvPr/>
        </p:nvSpPr>
        <p:spPr>
          <a:xfrm>
            <a:off x="2978059" y="33124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EA4C1-4693-116D-AB2F-F36231A8E75D}"/>
              </a:ext>
            </a:extLst>
          </p:cNvPr>
          <p:cNvSpPr txBox="1"/>
          <p:nvPr/>
        </p:nvSpPr>
        <p:spPr>
          <a:xfrm>
            <a:off x="5674517" y="334532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2531C-9580-42E0-C162-020C2A3EA7C5}"/>
              </a:ext>
            </a:extLst>
          </p:cNvPr>
          <p:cNvSpPr txBox="1"/>
          <p:nvPr/>
        </p:nvSpPr>
        <p:spPr>
          <a:xfrm>
            <a:off x="8409603" y="33124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7A253-E7D1-DD61-AE83-19BC8F4CECCD}"/>
              </a:ext>
            </a:extLst>
          </p:cNvPr>
          <p:cNvSpPr txBox="1"/>
          <p:nvPr/>
        </p:nvSpPr>
        <p:spPr>
          <a:xfrm>
            <a:off x="4344901" y="334532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52BEA-85CE-8C74-BFB9-8BCF6B090C6F}"/>
              </a:ext>
            </a:extLst>
          </p:cNvPr>
          <p:cNvSpPr txBox="1"/>
          <p:nvPr/>
        </p:nvSpPr>
        <p:spPr>
          <a:xfrm>
            <a:off x="6972650" y="33124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4711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17EF33-9A5D-BC05-7CE1-2AAD4CAC6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10639"/>
              </p:ext>
            </p:extLst>
          </p:nvPr>
        </p:nvGraphicFramePr>
        <p:xfrm>
          <a:off x="1491011" y="3169920"/>
          <a:ext cx="8128002" cy="231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708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187CFD-2AEE-AAA1-9967-0647B5B731B9}"/>
              </a:ext>
            </a:extLst>
          </p:cNvPr>
          <p:cNvSpPr txBox="1"/>
          <p:nvPr/>
        </p:nvSpPr>
        <p:spPr>
          <a:xfrm>
            <a:off x="1666881" y="3429000"/>
            <a:ext cx="134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2531C-9580-42E0-C162-020C2A3EA7C5}"/>
              </a:ext>
            </a:extLst>
          </p:cNvPr>
          <p:cNvSpPr txBox="1"/>
          <p:nvPr/>
        </p:nvSpPr>
        <p:spPr>
          <a:xfrm>
            <a:off x="8486138" y="3429000"/>
            <a:ext cx="134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itchFamily="2" charset="77"/>
              </a:rPr>
              <a:t>six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5B267-0541-492E-8DA2-080D58359EEF}"/>
              </a:ext>
            </a:extLst>
          </p:cNvPr>
          <p:cNvSpPr txBox="1"/>
          <p:nvPr/>
        </p:nvSpPr>
        <p:spPr>
          <a:xfrm>
            <a:off x="3015110" y="3429000"/>
            <a:ext cx="134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two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215F-F75B-8275-281D-BAAEE0C240DB}"/>
              </a:ext>
            </a:extLst>
          </p:cNvPr>
          <p:cNvSpPr txBox="1"/>
          <p:nvPr/>
        </p:nvSpPr>
        <p:spPr>
          <a:xfrm>
            <a:off x="4264692" y="4642103"/>
            <a:ext cx="15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nine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E2F00A-CA29-56D1-4D55-0BA4725B02B0}"/>
              </a:ext>
            </a:extLst>
          </p:cNvPr>
          <p:cNvSpPr txBox="1"/>
          <p:nvPr/>
        </p:nvSpPr>
        <p:spPr>
          <a:xfrm>
            <a:off x="5749805" y="4642103"/>
            <a:ext cx="15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ten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C7595-BACF-0AFE-E8B3-983596296D57}"/>
              </a:ext>
            </a:extLst>
          </p:cNvPr>
          <p:cNvSpPr txBox="1"/>
          <p:nvPr/>
        </p:nvSpPr>
        <p:spPr>
          <a:xfrm>
            <a:off x="8179364" y="4703658"/>
            <a:ext cx="174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itchFamily="2" charset="77"/>
              </a:rPr>
              <a:t>twelve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21914-D715-A769-DB77-19EF2C8F0A28}"/>
              </a:ext>
            </a:extLst>
          </p:cNvPr>
          <p:cNvSpPr txBox="1"/>
          <p:nvPr/>
        </p:nvSpPr>
        <p:spPr>
          <a:xfrm>
            <a:off x="1495333" y="4658650"/>
            <a:ext cx="1524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itchFamily="2" charset="77"/>
              </a:rPr>
              <a:t>seven</a:t>
            </a:r>
          </a:p>
        </p:txBody>
      </p:sp>
    </p:spTree>
    <p:extLst>
      <p:ext uri="{BB962C8B-B14F-4D97-AF65-F5344CB8AC3E}">
        <p14:creationId xmlns:p14="http://schemas.microsoft.com/office/powerpoint/2010/main" val="350643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17EF33-9A5D-BC05-7CE1-2AAD4CAC622E}"/>
              </a:ext>
            </a:extLst>
          </p:cNvPr>
          <p:cNvGraphicFramePr>
            <a:graphicFrameLocks noGrp="1"/>
          </p:cNvGraphicFramePr>
          <p:nvPr/>
        </p:nvGraphicFramePr>
        <p:xfrm>
          <a:off x="1491011" y="3169920"/>
          <a:ext cx="8128002" cy="231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708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187CFD-2AEE-AAA1-9967-0647B5B731B9}"/>
              </a:ext>
            </a:extLst>
          </p:cNvPr>
          <p:cNvSpPr txBox="1"/>
          <p:nvPr/>
        </p:nvSpPr>
        <p:spPr>
          <a:xfrm>
            <a:off x="1666881" y="3429000"/>
            <a:ext cx="134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2531C-9580-42E0-C162-020C2A3EA7C5}"/>
              </a:ext>
            </a:extLst>
          </p:cNvPr>
          <p:cNvSpPr txBox="1"/>
          <p:nvPr/>
        </p:nvSpPr>
        <p:spPr>
          <a:xfrm>
            <a:off x="8486138" y="3429000"/>
            <a:ext cx="134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itchFamily="2" charset="77"/>
              </a:rPr>
              <a:t>six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5B267-0541-492E-8DA2-080D58359EEF}"/>
              </a:ext>
            </a:extLst>
          </p:cNvPr>
          <p:cNvSpPr txBox="1"/>
          <p:nvPr/>
        </p:nvSpPr>
        <p:spPr>
          <a:xfrm>
            <a:off x="3015110" y="3429000"/>
            <a:ext cx="134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two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136C7-A37D-9B57-A9A0-A45B7E9E4253}"/>
              </a:ext>
            </a:extLst>
          </p:cNvPr>
          <p:cNvSpPr txBox="1"/>
          <p:nvPr/>
        </p:nvSpPr>
        <p:spPr>
          <a:xfrm>
            <a:off x="1495333" y="4658650"/>
            <a:ext cx="1524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itchFamily="2" charset="77"/>
              </a:rPr>
              <a:t>seven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215F-F75B-8275-281D-BAAEE0C240DB}"/>
              </a:ext>
            </a:extLst>
          </p:cNvPr>
          <p:cNvSpPr txBox="1"/>
          <p:nvPr/>
        </p:nvSpPr>
        <p:spPr>
          <a:xfrm>
            <a:off x="4264692" y="4642103"/>
            <a:ext cx="15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nine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E2F00A-CA29-56D1-4D55-0BA4725B02B0}"/>
              </a:ext>
            </a:extLst>
          </p:cNvPr>
          <p:cNvSpPr txBox="1"/>
          <p:nvPr/>
        </p:nvSpPr>
        <p:spPr>
          <a:xfrm>
            <a:off x="5749805" y="4642103"/>
            <a:ext cx="15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ten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C7595-BACF-0AFE-E8B3-983596296D57}"/>
              </a:ext>
            </a:extLst>
          </p:cNvPr>
          <p:cNvSpPr txBox="1"/>
          <p:nvPr/>
        </p:nvSpPr>
        <p:spPr>
          <a:xfrm>
            <a:off x="8179364" y="4703658"/>
            <a:ext cx="174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Alta" pitchFamily="2" charset="77"/>
              </a:rPr>
              <a:t>twelve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4499F-7F9D-BF36-A970-0B5EF4CE3555}"/>
              </a:ext>
            </a:extLst>
          </p:cNvPr>
          <p:cNvSpPr txBox="1"/>
          <p:nvPr/>
        </p:nvSpPr>
        <p:spPr>
          <a:xfrm>
            <a:off x="4176758" y="3429000"/>
            <a:ext cx="15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three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40578-3129-CD6A-4563-59E48455CABD}"/>
              </a:ext>
            </a:extLst>
          </p:cNvPr>
          <p:cNvSpPr txBox="1"/>
          <p:nvPr/>
        </p:nvSpPr>
        <p:spPr>
          <a:xfrm>
            <a:off x="7065970" y="3416519"/>
            <a:ext cx="15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five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0F39F-21BA-B601-9404-FC2F0E249721}"/>
              </a:ext>
            </a:extLst>
          </p:cNvPr>
          <p:cNvSpPr txBox="1"/>
          <p:nvPr/>
        </p:nvSpPr>
        <p:spPr>
          <a:xfrm>
            <a:off x="5591618" y="3428999"/>
            <a:ext cx="15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C7F7E-2800-EE28-1CD0-35A42E8AA520}"/>
              </a:ext>
            </a:extLst>
          </p:cNvPr>
          <p:cNvSpPr txBox="1"/>
          <p:nvPr/>
        </p:nvSpPr>
        <p:spPr>
          <a:xfrm>
            <a:off x="2926905" y="4672880"/>
            <a:ext cx="15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eight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971B3-F62F-D048-C9BC-20A2758FF455}"/>
              </a:ext>
            </a:extLst>
          </p:cNvPr>
          <p:cNvSpPr txBox="1"/>
          <p:nvPr/>
        </p:nvSpPr>
        <p:spPr>
          <a:xfrm>
            <a:off x="6903886" y="4716138"/>
            <a:ext cx="168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eleven</a:t>
            </a:r>
          </a:p>
        </p:txBody>
      </p:sp>
    </p:spTree>
    <p:extLst>
      <p:ext uri="{BB962C8B-B14F-4D97-AF65-F5344CB8AC3E}">
        <p14:creationId xmlns:p14="http://schemas.microsoft.com/office/powerpoint/2010/main" val="182297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E3389D-238A-D18B-7014-779F60F97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53905"/>
              </p:ext>
            </p:extLst>
          </p:nvPr>
        </p:nvGraphicFramePr>
        <p:xfrm>
          <a:off x="1491011" y="3169920"/>
          <a:ext cx="8128002" cy="231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708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B8500A-AF1C-C44C-59FC-7F5FC21F7B41}"/>
              </a:ext>
            </a:extLst>
          </p:cNvPr>
          <p:cNvSpPr txBox="1"/>
          <p:nvPr/>
        </p:nvSpPr>
        <p:spPr>
          <a:xfrm>
            <a:off x="1814531" y="3428998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5F134-69A2-3013-4C52-4FAAAB9AC5BB}"/>
              </a:ext>
            </a:extLst>
          </p:cNvPr>
          <p:cNvSpPr txBox="1"/>
          <p:nvPr/>
        </p:nvSpPr>
        <p:spPr>
          <a:xfrm>
            <a:off x="4440561" y="3428999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F269A-273A-DCC4-3AFA-3D796880FF45}"/>
              </a:ext>
            </a:extLst>
          </p:cNvPr>
          <p:cNvSpPr txBox="1"/>
          <p:nvPr/>
        </p:nvSpPr>
        <p:spPr>
          <a:xfrm>
            <a:off x="8464063" y="3428998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5E458-9FA4-FAE5-C964-ABA525650401}"/>
              </a:ext>
            </a:extLst>
          </p:cNvPr>
          <p:cNvSpPr txBox="1"/>
          <p:nvPr/>
        </p:nvSpPr>
        <p:spPr>
          <a:xfrm>
            <a:off x="5767605" y="4568952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BAEC7-AD88-93F1-A544-24355B32AF6E}"/>
              </a:ext>
            </a:extLst>
          </p:cNvPr>
          <p:cNvSpPr txBox="1"/>
          <p:nvPr/>
        </p:nvSpPr>
        <p:spPr>
          <a:xfrm>
            <a:off x="7115834" y="4568952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E2A10-6111-163F-9FBF-DD082B47EE25}"/>
              </a:ext>
            </a:extLst>
          </p:cNvPr>
          <p:cNvSpPr txBox="1"/>
          <p:nvPr/>
        </p:nvSpPr>
        <p:spPr>
          <a:xfrm>
            <a:off x="1688622" y="4568952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15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1F4C3F-0327-4159-ABA5-95F051DA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</p:spTree>
    <p:extLst>
      <p:ext uri="{BB962C8B-B14F-4D97-AF65-F5344CB8AC3E}">
        <p14:creationId xmlns:p14="http://schemas.microsoft.com/office/powerpoint/2010/main" val="368559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E3389D-238A-D18B-7014-779F60F97D29}"/>
              </a:ext>
            </a:extLst>
          </p:cNvPr>
          <p:cNvGraphicFramePr>
            <a:graphicFrameLocks noGrp="1"/>
          </p:cNvGraphicFramePr>
          <p:nvPr/>
        </p:nvGraphicFramePr>
        <p:xfrm>
          <a:off x="1491011" y="3169920"/>
          <a:ext cx="8128002" cy="231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708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B8500A-AF1C-C44C-59FC-7F5FC21F7B41}"/>
              </a:ext>
            </a:extLst>
          </p:cNvPr>
          <p:cNvSpPr txBox="1"/>
          <p:nvPr/>
        </p:nvSpPr>
        <p:spPr>
          <a:xfrm>
            <a:off x="1814531" y="3428998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5F134-69A2-3013-4C52-4FAAAB9AC5BB}"/>
              </a:ext>
            </a:extLst>
          </p:cNvPr>
          <p:cNvSpPr txBox="1"/>
          <p:nvPr/>
        </p:nvSpPr>
        <p:spPr>
          <a:xfrm>
            <a:off x="4440561" y="3428999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F269A-273A-DCC4-3AFA-3D796880FF45}"/>
              </a:ext>
            </a:extLst>
          </p:cNvPr>
          <p:cNvSpPr txBox="1"/>
          <p:nvPr/>
        </p:nvSpPr>
        <p:spPr>
          <a:xfrm>
            <a:off x="8464063" y="3428998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5E458-9FA4-FAE5-C964-ABA525650401}"/>
              </a:ext>
            </a:extLst>
          </p:cNvPr>
          <p:cNvSpPr txBox="1"/>
          <p:nvPr/>
        </p:nvSpPr>
        <p:spPr>
          <a:xfrm>
            <a:off x="5767605" y="4568952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BAEC7-AD88-93F1-A544-24355B32AF6E}"/>
              </a:ext>
            </a:extLst>
          </p:cNvPr>
          <p:cNvSpPr txBox="1"/>
          <p:nvPr/>
        </p:nvSpPr>
        <p:spPr>
          <a:xfrm>
            <a:off x="7115834" y="4568952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E2A10-6111-163F-9FBF-DD082B47EE25}"/>
              </a:ext>
            </a:extLst>
          </p:cNvPr>
          <p:cNvSpPr txBox="1"/>
          <p:nvPr/>
        </p:nvSpPr>
        <p:spPr>
          <a:xfrm>
            <a:off x="1688622" y="4568952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A621-D1CD-0C47-7E64-93A1EFB8271E}"/>
              </a:ext>
            </a:extLst>
          </p:cNvPr>
          <p:cNvSpPr txBox="1"/>
          <p:nvPr/>
        </p:nvSpPr>
        <p:spPr>
          <a:xfrm>
            <a:off x="3127546" y="3428998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DB86F-35C3-BC25-BE19-F989CD940964}"/>
              </a:ext>
            </a:extLst>
          </p:cNvPr>
          <p:cNvSpPr txBox="1"/>
          <p:nvPr/>
        </p:nvSpPr>
        <p:spPr>
          <a:xfrm>
            <a:off x="5802819" y="3428998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231F3-9B38-5587-45C5-0A1440485703}"/>
              </a:ext>
            </a:extLst>
          </p:cNvPr>
          <p:cNvSpPr txBox="1"/>
          <p:nvPr/>
        </p:nvSpPr>
        <p:spPr>
          <a:xfrm>
            <a:off x="7150384" y="3428998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B3A7C-E274-A61E-B307-F53FA94A6D70}"/>
              </a:ext>
            </a:extLst>
          </p:cNvPr>
          <p:cNvSpPr txBox="1"/>
          <p:nvPr/>
        </p:nvSpPr>
        <p:spPr>
          <a:xfrm>
            <a:off x="3071147" y="4568952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Alta" pitchFamily="2" charset="77"/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578AC-62DB-227E-1C80-5C05A12AA80A}"/>
              </a:ext>
            </a:extLst>
          </p:cNvPr>
          <p:cNvSpPr txBox="1"/>
          <p:nvPr/>
        </p:nvSpPr>
        <p:spPr>
          <a:xfrm>
            <a:off x="4462444" y="4568951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Alta" pitchFamily="2" charset="77"/>
              </a:rPr>
              <a:t>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B9429-8F43-9570-BDD5-3F8CA26054FD}"/>
              </a:ext>
            </a:extLst>
          </p:cNvPr>
          <p:cNvSpPr txBox="1"/>
          <p:nvPr/>
        </p:nvSpPr>
        <p:spPr>
          <a:xfrm>
            <a:off x="8498613" y="4568950"/>
            <a:ext cx="1348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31777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 is represented? Write the numeral and word.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38B11D0-2E6C-54F0-5B68-31F727182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83490"/>
            <a:ext cx="3193473" cy="31934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73EAD0-3DB5-DBFD-905A-C9CD53B2513D}"/>
              </a:ext>
            </a:extLst>
          </p:cNvPr>
          <p:cNvSpPr/>
          <p:nvPr/>
        </p:nvSpPr>
        <p:spPr>
          <a:xfrm>
            <a:off x="5114128" y="3596640"/>
            <a:ext cx="1719072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49AB3-B66C-AF42-E38E-5288D27D109D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400C6-6E0D-9701-F5CB-98AA80D83905}"/>
              </a:ext>
            </a:extLst>
          </p:cNvPr>
          <p:cNvSpPr txBox="1"/>
          <p:nvPr/>
        </p:nvSpPr>
        <p:spPr>
          <a:xfrm>
            <a:off x="8302752" y="4443984"/>
            <a:ext cx="314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4164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 is represented? Write the numeral and word.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38B11D0-2E6C-54F0-5B68-31F727182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83490"/>
            <a:ext cx="3193473" cy="31934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73EAD0-3DB5-DBFD-905A-C9CD53B2513D}"/>
              </a:ext>
            </a:extLst>
          </p:cNvPr>
          <p:cNvSpPr/>
          <p:nvPr/>
        </p:nvSpPr>
        <p:spPr>
          <a:xfrm>
            <a:off x="5114128" y="3596640"/>
            <a:ext cx="1719072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49AB3-B66C-AF42-E38E-5288D27D109D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400C6-6E0D-9701-F5CB-98AA80D83905}"/>
              </a:ext>
            </a:extLst>
          </p:cNvPr>
          <p:cNvSpPr txBox="1"/>
          <p:nvPr/>
        </p:nvSpPr>
        <p:spPr>
          <a:xfrm>
            <a:off x="8816548" y="4001294"/>
            <a:ext cx="314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five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F0AE5-7EF3-ABC3-70DC-D43AA3D8F7B2}"/>
              </a:ext>
            </a:extLst>
          </p:cNvPr>
          <p:cNvSpPr txBox="1"/>
          <p:nvPr/>
        </p:nvSpPr>
        <p:spPr>
          <a:xfrm>
            <a:off x="5667964" y="4001293"/>
            <a:ext cx="314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9774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 is represented? Write the numeral and word.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3EAD0-3DB5-DBFD-905A-C9CD53B2513D}"/>
              </a:ext>
            </a:extLst>
          </p:cNvPr>
          <p:cNvSpPr/>
          <p:nvPr/>
        </p:nvSpPr>
        <p:spPr>
          <a:xfrm>
            <a:off x="5114128" y="3596640"/>
            <a:ext cx="1719072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49AB3-B66C-AF42-E38E-5288D27D109D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400C6-6E0D-9701-F5CB-98AA80D83905}"/>
              </a:ext>
            </a:extLst>
          </p:cNvPr>
          <p:cNvSpPr txBox="1"/>
          <p:nvPr/>
        </p:nvSpPr>
        <p:spPr>
          <a:xfrm>
            <a:off x="8302752" y="4443984"/>
            <a:ext cx="314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</a:t>
            </a:r>
          </a:p>
        </p:txBody>
      </p:sp>
      <p:pic>
        <p:nvPicPr>
          <p:cNvPr id="4" name="Picture 3" descr="A group of yellow circles&#10;&#10;Description automatically generated with medium confidence">
            <a:extLst>
              <a:ext uri="{FF2B5EF4-FFF2-40B4-BE49-F238E27FC236}">
                <a16:creationId xmlns:a16="http://schemas.microsoft.com/office/drawing/2014/main" id="{6D600AF4-9C66-4ED9-4955-00E6949BE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2993136"/>
            <a:ext cx="3305387" cy="1859280"/>
          </a:xfrm>
          <a:prstGeom prst="rect">
            <a:avLst/>
          </a:prstGeom>
        </p:spPr>
      </p:pic>
      <p:pic>
        <p:nvPicPr>
          <p:cNvPr id="7" name="Picture 6" descr="A picture containing shoji&#10;&#10;Description automatically generated">
            <a:extLst>
              <a:ext uri="{FF2B5EF4-FFF2-40B4-BE49-F238E27FC236}">
                <a16:creationId xmlns:a16="http://schemas.microsoft.com/office/drawing/2014/main" id="{2C4CF363-E3B8-B948-FAD8-F5FD03B7B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" y="4633595"/>
            <a:ext cx="3305387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9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 is represented? Write the numeral and word.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3EAD0-3DB5-DBFD-905A-C9CD53B2513D}"/>
              </a:ext>
            </a:extLst>
          </p:cNvPr>
          <p:cNvSpPr/>
          <p:nvPr/>
        </p:nvSpPr>
        <p:spPr>
          <a:xfrm>
            <a:off x="5114128" y="3596640"/>
            <a:ext cx="1719072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49AB3-B66C-AF42-E38E-5288D27D109D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yellow circles&#10;&#10;Description automatically generated with medium confidence">
            <a:extLst>
              <a:ext uri="{FF2B5EF4-FFF2-40B4-BE49-F238E27FC236}">
                <a16:creationId xmlns:a16="http://schemas.microsoft.com/office/drawing/2014/main" id="{6D600AF4-9C66-4ED9-4955-00E6949BE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2993136"/>
            <a:ext cx="3305387" cy="1859280"/>
          </a:xfrm>
          <a:prstGeom prst="rect">
            <a:avLst/>
          </a:prstGeom>
        </p:spPr>
      </p:pic>
      <p:pic>
        <p:nvPicPr>
          <p:cNvPr id="7" name="Picture 6" descr="A picture containing shoji&#10;&#10;Description automatically generated">
            <a:extLst>
              <a:ext uri="{FF2B5EF4-FFF2-40B4-BE49-F238E27FC236}">
                <a16:creationId xmlns:a16="http://schemas.microsoft.com/office/drawing/2014/main" id="{2C4CF363-E3B8-B948-FAD8-F5FD03B7B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" y="4633595"/>
            <a:ext cx="3305387" cy="1859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5E169-1E54-8C03-0088-ACDB05835D20}"/>
              </a:ext>
            </a:extLst>
          </p:cNvPr>
          <p:cNvSpPr txBox="1"/>
          <p:nvPr/>
        </p:nvSpPr>
        <p:spPr>
          <a:xfrm>
            <a:off x="5356444" y="4001294"/>
            <a:ext cx="314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6B2EE-BE62-F446-B9CF-0F28B421AFE6}"/>
              </a:ext>
            </a:extLst>
          </p:cNvPr>
          <p:cNvSpPr txBox="1"/>
          <p:nvPr/>
        </p:nvSpPr>
        <p:spPr>
          <a:xfrm>
            <a:off x="8205216" y="4001294"/>
            <a:ext cx="314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twelve</a:t>
            </a:r>
          </a:p>
        </p:txBody>
      </p:sp>
    </p:spTree>
    <p:extLst>
      <p:ext uri="{BB962C8B-B14F-4D97-AF65-F5344CB8AC3E}">
        <p14:creationId xmlns:p14="http://schemas.microsoft.com/office/powerpoint/2010/main" val="322858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 is represented? Write the numeral and word.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3EAD0-3DB5-DBFD-905A-C9CD53B2513D}"/>
              </a:ext>
            </a:extLst>
          </p:cNvPr>
          <p:cNvSpPr/>
          <p:nvPr/>
        </p:nvSpPr>
        <p:spPr>
          <a:xfrm>
            <a:off x="5114128" y="3596640"/>
            <a:ext cx="1719072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49AB3-B66C-AF42-E38E-5288D27D109D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A9DF9EB-CE63-813B-938F-156B6139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52" y="3184334"/>
            <a:ext cx="2904744" cy="1633919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725A9F40-E55E-7287-81C4-E22F17A4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52" y="4711034"/>
            <a:ext cx="2904744" cy="1633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0BE975-5873-D5B4-D13A-A1CD08CA5336}"/>
              </a:ext>
            </a:extLst>
          </p:cNvPr>
          <p:cNvSpPr txBox="1"/>
          <p:nvPr/>
        </p:nvSpPr>
        <p:spPr>
          <a:xfrm>
            <a:off x="8302752" y="4443984"/>
            <a:ext cx="314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8919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write numbers to 20 in numerals and words, as well as represent these numerals using </a:t>
            </a:r>
            <a:r>
              <a:rPr lang="en-GB" sz="2200"/>
              <a:t>mathematic equipment</a:t>
            </a:r>
            <a:endParaRPr lang="en-GB" sz="2200" dirty="0"/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using and representing numbers 1 – 20 in numerals, words and mathematical equipment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 is represented? Write the numeral and word.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3EAD0-3DB5-DBFD-905A-C9CD53B2513D}"/>
              </a:ext>
            </a:extLst>
          </p:cNvPr>
          <p:cNvSpPr/>
          <p:nvPr/>
        </p:nvSpPr>
        <p:spPr>
          <a:xfrm>
            <a:off x="5114128" y="3596640"/>
            <a:ext cx="1719072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49AB3-B66C-AF42-E38E-5288D27D109D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5E169-1E54-8C03-0088-ACDB05835D20}"/>
              </a:ext>
            </a:extLst>
          </p:cNvPr>
          <p:cNvSpPr txBox="1"/>
          <p:nvPr/>
        </p:nvSpPr>
        <p:spPr>
          <a:xfrm>
            <a:off x="5356444" y="4001294"/>
            <a:ext cx="314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6B2EE-BE62-F446-B9CF-0F28B421AFE6}"/>
              </a:ext>
            </a:extLst>
          </p:cNvPr>
          <p:cNvSpPr txBox="1"/>
          <p:nvPr/>
        </p:nvSpPr>
        <p:spPr>
          <a:xfrm>
            <a:off x="8205216" y="4001294"/>
            <a:ext cx="314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fifteen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A9DF9EB-CE63-813B-938F-156B6139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52" y="3184334"/>
            <a:ext cx="2904744" cy="1633919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725A9F40-E55E-7287-81C4-E22F17A4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52" y="4711034"/>
            <a:ext cx="2904744" cy="16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 is represented? Write the numeral and word.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E054BC-F937-CFBA-3F67-C92B6DFE8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2" y="3346422"/>
            <a:ext cx="3391225" cy="162825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C202E98-CEC0-65B0-F3C8-F9097015E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12" y="4847880"/>
            <a:ext cx="3297936" cy="15834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0E241F-5B94-D037-6AA1-EC6A067198EE}"/>
              </a:ext>
            </a:extLst>
          </p:cNvPr>
          <p:cNvSpPr/>
          <p:nvPr/>
        </p:nvSpPr>
        <p:spPr>
          <a:xfrm>
            <a:off x="5114128" y="3596640"/>
            <a:ext cx="1719072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7B8F17-86E5-39A1-3165-B43891AF7908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2BF79-B00B-08A5-B5A0-EA4C35B64D34}"/>
              </a:ext>
            </a:extLst>
          </p:cNvPr>
          <p:cNvSpPr txBox="1"/>
          <p:nvPr/>
        </p:nvSpPr>
        <p:spPr>
          <a:xfrm>
            <a:off x="8302752" y="4443984"/>
            <a:ext cx="314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0560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 is represented? Write the numeral and word.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E054BC-F937-CFBA-3F67-C92B6DFE8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2" y="3346422"/>
            <a:ext cx="3391225" cy="162825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C202E98-CEC0-65B0-F3C8-F9097015E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12" y="4847880"/>
            <a:ext cx="3297936" cy="15834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0E241F-5B94-D037-6AA1-EC6A067198EE}"/>
              </a:ext>
            </a:extLst>
          </p:cNvPr>
          <p:cNvSpPr/>
          <p:nvPr/>
        </p:nvSpPr>
        <p:spPr>
          <a:xfrm>
            <a:off x="5114128" y="3596640"/>
            <a:ext cx="1719072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7B8F17-86E5-39A1-3165-B43891AF7908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636C0-6B29-8DF5-6578-E79F08EBFEA1}"/>
              </a:ext>
            </a:extLst>
          </p:cNvPr>
          <p:cNvSpPr txBox="1"/>
          <p:nvPr/>
        </p:nvSpPr>
        <p:spPr>
          <a:xfrm>
            <a:off x="5356444" y="4001294"/>
            <a:ext cx="314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C48AD-33F8-DB6B-8055-439160D3FD48}"/>
              </a:ext>
            </a:extLst>
          </p:cNvPr>
          <p:cNvSpPr txBox="1"/>
          <p:nvPr/>
        </p:nvSpPr>
        <p:spPr>
          <a:xfrm>
            <a:off x="8205216" y="4001294"/>
            <a:ext cx="314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3860"/>
                </a:solidFill>
                <a:latin typeface="OpenDyslexicAlta" pitchFamily="2" charset="77"/>
              </a:rPr>
              <a:t>seventeen</a:t>
            </a:r>
          </a:p>
        </p:txBody>
      </p:sp>
    </p:spTree>
    <p:extLst>
      <p:ext uri="{BB962C8B-B14F-4D97-AF65-F5344CB8AC3E}">
        <p14:creationId xmlns:p14="http://schemas.microsoft.com/office/powerpoint/2010/main" val="822865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make each number 3 different ways using mathematical equipment?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A9C8ABB-201E-E448-8612-05A234F53BC1}"/>
              </a:ext>
            </a:extLst>
          </p:cNvPr>
          <p:cNvSpPr/>
          <p:nvPr/>
        </p:nvSpPr>
        <p:spPr>
          <a:xfrm>
            <a:off x="7118981" y="3219081"/>
            <a:ext cx="4450573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85B46A-209F-476B-EBB4-0BD7F134ACAE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CFC98-324F-99D5-42F9-177CDED346C7}"/>
              </a:ext>
            </a:extLst>
          </p:cNvPr>
          <p:cNvSpPr txBox="1"/>
          <p:nvPr/>
        </p:nvSpPr>
        <p:spPr>
          <a:xfrm>
            <a:off x="8205216" y="4001294"/>
            <a:ext cx="314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seventeen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F42E0D-A3A4-2B5B-2EC0-E2141547F26E}"/>
              </a:ext>
            </a:extLst>
          </p:cNvPr>
          <p:cNvSpPr/>
          <p:nvPr/>
        </p:nvSpPr>
        <p:spPr>
          <a:xfrm>
            <a:off x="2776285" y="3164500"/>
            <a:ext cx="4450573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D5C20-6925-DD00-E40B-DFC870893986}"/>
              </a:ext>
            </a:extLst>
          </p:cNvPr>
          <p:cNvSpPr/>
          <p:nvPr/>
        </p:nvSpPr>
        <p:spPr>
          <a:xfrm>
            <a:off x="4546871" y="3592764"/>
            <a:ext cx="185857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5AFCD-4F04-31A5-F481-CDF62CAEF4AC}"/>
              </a:ext>
            </a:extLst>
          </p:cNvPr>
          <p:cNvSpPr txBox="1"/>
          <p:nvPr/>
        </p:nvSpPr>
        <p:spPr>
          <a:xfrm>
            <a:off x="4945987" y="3963054"/>
            <a:ext cx="129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latin typeface="OpenDyslexicAlta" pitchFamily="2" charset="77"/>
              </a:rPr>
              <a:t>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A6F653-6F3A-16DD-D20F-36F5735563CD}"/>
              </a:ext>
            </a:extLst>
          </p:cNvPr>
          <p:cNvSpPr/>
          <p:nvPr/>
        </p:nvSpPr>
        <p:spPr>
          <a:xfrm>
            <a:off x="969328" y="3592764"/>
            <a:ext cx="185857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AC8F2-D9D5-2E3E-82EE-A058A25D519F}"/>
              </a:ext>
            </a:extLst>
          </p:cNvPr>
          <p:cNvSpPr txBox="1"/>
          <p:nvPr/>
        </p:nvSpPr>
        <p:spPr>
          <a:xfrm>
            <a:off x="1368444" y="3963054"/>
            <a:ext cx="129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latin typeface="OpenDyslexicAlta" pitchFamily="2" charset="77"/>
              </a:rPr>
              <a:t>12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AD3E81B-085B-167C-1C95-F4078DBDF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23508">
            <a:off x="2658508" y="5348922"/>
            <a:ext cx="1883030" cy="904115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988DAB9E-50ED-19B3-08D3-ECABD67E2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89" y="5498055"/>
            <a:ext cx="1997625" cy="112366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64528E5-9912-773D-0FDD-524552F54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607" y="5487116"/>
            <a:ext cx="1583513" cy="10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5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100" dirty="0">
                <a:solidFill>
                  <a:srgbClr val="FF3860"/>
                </a:solidFill>
              </a:rPr>
              <a:t>You could have used number tiles, tens frames, straws</a:t>
            </a:r>
            <a:r>
              <a:rPr lang="en-GB" sz="2100">
                <a:solidFill>
                  <a:srgbClr val="FF3860"/>
                </a:solidFill>
              </a:rPr>
              <a:t>, base </a:t>
            </a:r>
            <a:r>
              <a:rPr lang="en-GB" sz="2100" dirty="0">
                <a:solidFill>
                  <a:srgbClr val="FF3860"/>
                </a:solidFill>
              </a:rPr>
              <a:t>10 etc..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100" dirty="0">
                <a:solidFill>
                  <a:srgbClr val="FF3860"/>
                </a:solidFill>
              </a:rPr>
              <a:t>What did you notice about the tens and ones? Did you see any patterns? How did you make the numbers differently?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100" dirty="0">
                <a:solidFill>
                  <a:srgbClr val="FF3860"/>
                </a:solidFill>
              </a:rPr>
              <a:t>Peer/teacher assessment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A9C8ABB-201E-E448-8612-05A234F53BC1}"/>
              </a:ext>
            </a:extLst>
          </p:cNvPr>
          <p:cNvSpPr/>
          <p:nvPr/>
        </p:nvSpPr>
        <p:spPr>
          <a:xfrm>
            <a:off x="7118981" y="3219081"/>
            <a:ext cx="4450573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85B46A-209F-476B-EBB4-0BD7F134ACAE}"/>
              </a:ext>
            </a:extLst>
          </p:cNvPr>
          <p:cNvSpPr/>
          <p:nvPr/>
        </p:nvSpPr>
        <p:spPr>
          <a:xfrm>
            <a:off x="8055864" y="3596640"/>
            <a:ext cx="329793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CFC98-324F-99D5-42F9-177CDED346C7}"/>
              </a:ext>
            </a:extLst>
          </p:cNvPr>
          <p:cNvSpPr txBox="1"/>
          <p:nvPr/>
        </p:nvSpPr>
        <p:spPr>
          <a:xfrm>
            <a:off x="8205216" y="4001294"/>
            <a:ext cx="314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seventeen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F42E0D-A3A4-2B5B-2EC0-E2141547F26E}"/>
              </a:ext>
            </a:extLst>
          </p:cNvPr>
          <p:cNvSpPr/>
          <p:nvPr/>
        </p:nvSpPr>
        <p:spPr>
          <a:xfrm>
            <a:off x="2776285" y="3164500"/>
            <a:ext cx="4450573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D5C20-6925-DD00-E40B-DFC870893986}"/>
              </a:ext>
            </a:extLst>
          </p:cNvPr>
          <p:cNvSpPr/>
          <p:nvPr/>
        </p:nvSpPr>
        <p:spPr>
          <a:xfrm>
            <a:off x="4546871" y="3592764"/>
            <a:ext cx="185857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5AFCD-4F04-31A5-F481-CDF62CAEF4AC}"/>
              </a:ext>
            </a:extLst>
          </p:cNvPr>
          <p:cNvSpPr txBox="1"/>
          <p:nvPr/>
        </p:nvSpPr>
        <p:spPr>
          <a:xfrm>
            <a:off x="4945987" y="3963054"/>
            <a:ext cx="129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latin typeface="OpenDyslexicAlta" pitchFamily="2" charset="77"/>
              </a:rPr>
              <a:t>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A6F653-6F3A-16DD-D20F-36F5735563CD}"/>
              </a:ext>
            </a:extLst>
          </p:cNvPr>
          <p:cNvSpPr/>
          <p:nvPr/>
        </p:nvSpPr>
        <p:spPr>
          <a:xfrm>
            <a:off x="969328" y="3592764"/>
            <a:ext cx="1858576" cy="1694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AC8F2-D9D5-2E3E-82EE-A058A25D519F}"/>
              </a:ext>
            </a:extLst>
          </p:cNvPr>
          <p:cNvSpPr txBox="1"/>
          <p:nvPr/>
        </p:nvSpPr>
        <p:spPr>
          <a:xfrm>
            <a:off x="1368444" y="3963054"/>
            <a:ext cx="129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latin typeface="OpenDyslexicAlta" pitchFamily="2" charset="77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392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1800" dirty="0"/>
              <a:t>Ruth has made a number – what do you think it is?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BAEA382-CB4F-B0E0-BC6E-60E50FBD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6" y="3429000"/>
            <a:ext cx="11493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C077A-71E5-7BB8-5F56-B87FAF3EF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210" y="2674026"/>
            <a:ext cx="4354694" cy="3295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CCE76E-6F6F-4792-7281-A543FC44AA4A}"/>
              </a:ext>
            </a:extLst>
          </p:cNvPr>
          <p:cNvSpPr txBox="1"/>
          <p:nvPr/>
        </p:nvSpPr>
        <p:spPr>
          <a:xfrm>
            <a:off x="4987349" y="3429000"/>
            <a:ext cx="31577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OpenDyslexicAlta" pitchFamily="2" charset="77"/>
              </a:rPr>
              <a:t>I have one full tens frame and another with one counter in it. What is my number?</a:t>
            </a:r>
          </a:p>
        </p:txBody>
      </p:sp>
    </p:spTree>
    <p:extLst>
      <p:ext uri="{BB962C8B-B14F-4D97-AF65-F5344CB8AC3E}">
        <p14:creationId xmlns:p14="http://schemas.microsoft.com/office/powerpoint/2010/main" val="2967853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1800" dirty="0"/>
              <a:t>Ruth has made a number – what do you think it is?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BAEA382-CB4F-B0E0-BC6E-60E50FBD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6" y="3429000"/>
            <a:ext cx="11493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C077A-71E5-7BB8-5F56-B87FAF3EF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866" y="2674026"/>
            <a:ext cx="4354694" cy="3295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CCE76E-6F6F-4792-7281-A543FC44AA4A}"/>
              </a:ext>
            </a:extLst>
          </p:cNvPr>
          <p:cNvSpPr txBox="1"/>
          <p:nvPr/>
        </p:nvSpPr>
        <p:spPr>
          <a:xfrm>
            <a:off x="4987349" y="3429000"/>
            <a:ext cx="31577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OpenDyslexicAlta" pitchFamily="2" charset="77"/>
              </a:rPr>
              <a:t>I have one full tens frame and another with one cube in. What is my number?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FE38B46-E9B7-2796-9CF0-76CAB37F0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904" y="4858956"/>
            <a:ext cx="2904744" cy="1633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61EE3D-AACC-68EA-02E0-E6215798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450" y="2773784"/>
            <a:ext cx="2342016" cy="2083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33750-9490-86D4-0C14-F8AC181E2DB0}"/>
              </a:ext>
            </a:extLst>
          </p:cNvPr>
          <p:cNvSpPr txBox="1"/>
          <p:nvPr/>
        </p:nvSpPr>
        <p:spPr>
          <a:xfrm>
            <a:off x="1414429" y="3384880"/>
            <a:ext cx="1365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FF3860"/>
                </a:solidFill>
                <a:latin typeface="OpenDyslexicAlta" pitchFamily="2" charset="77"/>
              </a:rPr>
              <a:t>11</a:t>
            </a:r>
          </a:p>
        </p:txBody>
      </p:sp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CCAFF746-AA59-AC49-F5B7-4DBA2371D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03" y="3309251"/>
            <a:ext cx="2904745" cy="16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3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1800" dirty="0"/>
              <a:t>Ruth has made a number – what do you think it is?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BAEA382-CB4F-B0E0-BC6E-60E50FBD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6" y="3429000"/>
            <a:ext cx="11493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C077A-71E5-7BB8-5F56-B87FAF3EF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210" y="2674026"/>
            <a:ext cx="4354694" cy="3295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CCE76E-6F6F-4792-7281-A543FC44AA4A}"/>
              </a:ext>
            </a:extLst>
          </p:cNvPr>
          <p:cNvSpPr txBox="1"/>
          <p:nvPr/>
        </p:nvSpPr>
        <p:spPr>
          <a:xfrm>
            <a:off x="4987349" y="3429000"/>
            <a:ext cx="31577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OpenDyslexicAlta" pitchFamily="2" charset="77"/>
              </a:rPr>
              <a:t>I have one full tens frame and another which is half full. What is my number?</a:t>
            </a:r>
          </a:p>
        </p:txBody>
      </p:sp>
    </p:spTree>
    <p:extLst>
      <p:ext uri="{BB962C8B-B14F-4D97-AF65-F5344CB8AC3E}">
        <p14:creationId xmlns:p14="http://schemas.microsoft.com/office/powerpoint/2010/main" val="982700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1800" dirty="0"/>
              <a:t>Ruth has made a number – what do you think it is?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BAEA382-CB4F-B0E0-BC6E-60E50FBD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6" y="3429000"/>
            <a:ext cx="11493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C077A-71E5-7BB8-5F56-B87FAF3EF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210" y="2674026"/>
            <a:ext cx="4354694" cy="3295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CCE76E-6F6F-4792-7281-A543FC44AA4A}"/>
              </a:ext>
            </a:extLst>
          </p:cNvPr>
          <p:cNvSpPr txBox="1"/>
          <p:nvPr/>
        </p:nvSpPr>
        <p:spPr>
          <a:xfrm>
            <a:off x="4987349" y="3429000"/>
            <a:ext cx="31577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OpenDyslexicAlta" pitchFamily="2" charset="77"/>
              </a:rPr>
              <a:t>I have one full tens frame and another which is half full. What is my number?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BC1FA92-7B2E-56C5-1DF5-904F75CEA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904" y="4858956"/>
            <a:ext cx="2904744" cy="1633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E17E0-9022-DCD1-372E-EAC9684D4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450" y="2773784"/>
            <a:ext cx="2342016" cy="2083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910EA-14C5-E96A-8C0D-E006CCE00A2D}"/>
              </a:ext>
            </a:extLst>
          </p:cNvPr>
          <p:cNvSpPr txBox="1"/>
          <p:nvPr/>
        </p:nvSpPr>
        <p:spPr>
          <a:xfrm>
            <a:off x="1414429" y="3384880"/>
            <a:ext cx="1365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4A8C4BE6-15C4-4821-F31C-4C4E451C7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904" y="3321367"/>
            <a:ext cx="2904745" cy="16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1800" dirty="0"/>
              <a:t>Ruth has made a number – what do you think it is?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BAEA382-CB4F-B0E0-BC6E-60E50FBD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6" y="3429000"/>
            <a:ext cx="11493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C077A-71E5-7BB8-5F56-B87FAF3EF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210" y="2674026"/>
            <a:ext cx="4354694" cy="3295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CCE76E-6F6F-4792-7281-A543FC44AA4A}"/>
              </a:ext>
            </a:extLst>
          </p:cNvPr>
          <p:cNvSpPr txBox="1"/>
          <p:nvPr/>
        </p:nvSpPr>
        <p:spPr>
          <a:xfrm>
            <a:off x="4987349" y="3429000"/>
            <a:ext cx="3157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OpenDyslexicAlta" pitchFamily="2" charset="77"/>
              </a:rPr>
              <a:t>I have two tens frames. Both are half full. What is my number?</a:t>
            </a:r>
          </a:p>
        </p:txBody>
      </p:sp>
    </p:spTree>
    <p:extLst>
      <p:ext uri="{BB962C8B-B14F-4D97-AF65-F5344CB8AC3E}">
        <p14:creationId xmlns:p14="http://schemas.microsoft.com/office/powerpoint/2010/main" val="406617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is incorrect? Explain your answer.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C03EB-9A20-9FD3-6B28-05F7EE3E5637}"/>
              </a:ext>
            </a:extLst>
          </p:cNvPr>
          <p:cNvSpPr txBox="1"/>
          <p:nvPr/>
        </p:nvSpPr>
        <p:spPr>
          <a:xfrm>
            <a:off x="987552" y="4001294"/>
            <a:ext cx="225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OpenDyslexicAlta" pitchFamily="2" charset="77"/>
              </a:rPr>
              <a:t>3 &gt;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C2855-2E66-A295-9EDC-54581AE3D7C5}"/>
              </a:ext>
            </a:extLst>
          </p:cNvPr>
          <p:cNvSpPr txBox="1"/>
          <p:nvPr/>
        </p:nvSpPr>
        <p:spPr>
          <a:xfrm>
            <a:off x="4639056" y="4001293"/>
            <a:ext cx="225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OpenDyslexicAlta" pitchFamily="2" charset="77"/>
              </a:rPr>
              <a:t>5 =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6BEDF-648B-7E31-2D60-0F44D006F96A}"/>
              </a:ext>
            </a:extLst>
          </p:cNvPr>
          <p:cNvSpPr txBox="1"/>
          <p:nvPr/>
        </p:nvSpPr>
        <p:spPr>
          <a:xfrm>
            <a:off x="8449056" y="4001293"/>
            <a:ext cx="247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OpenDyslexicAlta" pitchFamily="2" charset="77"/>
              </a:rPr>
              <a:t>9 &lt; 10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1800" dirty="0">
                <a:solidFill>
                  <a:srgbClr val="FF3860"/>
                </a:solidFill>
              </a:rPr>
              <a:t>How else could Ruth make 10 using the tens frames?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BAEA382-CB4F-B0E0-BC6E-60E50FBD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6" y="3429000"/>
            <a:ext cx="11493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C077A-71E5-7BB8-5F56-B87FAF3EF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210" y="2674026"/>
            <a:ext cx="4354694" cy="3295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E17E0-9022-DCD1-372E-EAC9684D4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450" y="2773784"/>
            <a:ext cx="2342016" cy="2083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910EA-14C5-E96A-8C0D-E006CCE00A2D}"/>
              </a:ext>
            </a:extLst>
          </p:cNvPr>
          <p:cNvSpPr txBox="1"/>
          <p:nvPr/>
        </p:nvSpPr>
        <p:spPr>
          <a:xfrm>
            <a:off x="1414429" y="3384880"/>
            <a:ext cx="1365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4A8C4BE6-15C4-4821-F31C-4C4E451C7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904" y="3321367"/>
            <a:ext cx="2904745" cy="163391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FA77B4D-C096-939A-4007-05A2BB477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904" y="4842055"/>
            <a:ext cx="2904745" cy="16339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DA5218-65D5-FB90-873C-4BC076C985CD}"/>
              </a:ext>
            </a:extLst>
          </p:cNvPr>
          <p:cNvSpPr txBox="1"/>
          <p:nvPr/>
        </p:nvSpPr>
        <p:spPr>
          <a:xfrm>
            <a:off x="4987349" y="3429000"/>
            <a:ext cx="3157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OpenDyslexicAlta" pitchFamily="2" charset="77"/>
              </a:rPr>
              <a:t>I have two tens frames. Both are half full. What is my number?</a:t>
            </a:r>
          </a:p>
        </p:txBody>
      </p:sp>
    </p:spTree>
    <p:extLst>
      <p:ext uri="{BB962C8B-B14F-4D97-AF65-F5344CB8AC3E}">
        <p14:creationId xmlns:p14="http://schemas.microsoft.com/office/powerpoint/2010/main" val="4258928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3412704-9153-4546-A1DD-0E2F340F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0AA4F8A-C163-C745-BD82-63ECF8CE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442494"/>
            <a:ext cx="1689100" cy="1244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599E3D-876C-8D43-AD3A-A74A91191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1257300"/>
            <a:ext cx="4354694" cy="32950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DC190F-38CA-0A4D-A034-3C225D94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B408F-2DCA-9147-82C5-9BB684557AEB}"/>
              </a:ext>
            </a:extLst>
          </p:cNvPr>
          <p:cNvSpPr/>
          <p:nvPr/>
        </p:nvSpPr>
        <p:spPr>
          <a:xfrm>
            <a:off x="3250502" y="2243106"/>
            <a:ext cx="2933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3273DC"/>
                </a:solidFill>
                <a:latin typeface="OpenDyslexicAlta" pitchFamily="2" charset="77"/>
              </a:rPr>
              <a:t>I have made the number 3.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3BB17F42-B542-AF1D-8B46-476B6483C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296" y="1767618"/>
            <a:ext cx="3391225" cy="1628256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8719B53-4F50-4D2A-F481-F587D8D8A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295" y="3250666"/>
            <a:ext cx="3391225" cy="162825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3DC07C-3EE3-2A4A-2750-FDAECA34E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296" y="4757776"/>
            <a:ext cx="3391225" cy="16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8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3412704-9153-4546-A1DD-0E2F340F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654909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wrong. Although there are 3 number tiles, each represents 10.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made 30.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0AA4F8A-C163-C745-BD82-63ECF8CE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442494"/>
            <a:ext cx="1689100" cy="1244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599E3D-876C-8D43-AD3A-A74A91191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1257300"/>
            <a:ext cx="4354694" cy="32950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DC190F-38CA-0A4D-A034-3C225D94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B408F-2DCA-9147-82C5-9BB684557AEB}"/>
              </a:ext>
            </a:extLst>
          </p:cNvPr>
          <p:cNvSpPr/>
          <p:nvPr/>
        </p:nvSpPr>
        <p:spPr>
          <a:xfrm>
            <a:off x="3250502" y="2243106"/>
            <a:ext cx="2933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3273DC"/>
                </a:solidFill>
                <a:latin typeface="OpenDyslexicAlta" pitchFamily="2" charset="77"/>
              </a:rPr>
              <a:t>I have made the number 3.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3BB17F42-B542-AF1D-8B46-476B6483C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296" y="1767618"/>
            <a:ext cx="3391225" cy="1628256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8719B53-4F50-4D2A-F481-F587D8D8A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295" y="3250666"/>
            <a:ext cx="3391225" cy="162825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3DC07C-3EE3-2A4A-2750-FDAECA34E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296" y="4757776"/>
            <a:ext cx="3391225" cy="16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9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write numbers to 20 in numerals and words, as well as represent these numerals using </a:t>
            </a:r>
            <a:r>
              <a:rPr lang="en-GB" sz="2200"/>
              <a:t>mathematic equipment</a:t>
            </a:r>
            <a:endParaRPr lang="en-GB" sz="2200" dirty="0"/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using and representing numbers 1 – 20 in numerals, words and mathematical equipment</a:t>
            </a:r>
          </a:p>
        </p:txBody>
      </p:sp>
    </p:spTree>
    <p:extLst>
      <p:ext uri="{BB962C8B-B14F-4D97-AF65-F5344CB8AC3E}">
        <p14:creationId xmlns:p14="http://schemas.microsoft.com/office/powerpoint/2010/main" val="226557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927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is incorrect?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n>
                  <a:solidFill>
                    <a:srgbClr val="FF3860"/>
                  </a:solidFill>
                </a:ln>
                <a:solidFill>
                  <a:srgbClr val="FF3860"/>
                </a:solidFill>
              </a:rPr>
              <a:t>The first number sentence is incorrect, as it states 3 is greater than 5. </a:t>
            </a:r>
            <a:br>
              <a:rPr lang="en-GB" sz="2200" dirty="0">
                <a:ln>
                  <a:solidFill>
                    <a:srgbClr val="FF3860"/>
                  </a:solidFill>
                </a:ln>
                <a:solidFill>
                  <a:srgbClr val="FF3860"/>
                </a:solidFill>
              </a:rPr>
            </a:br>
            <a:r>
              <a:rPr lang="en-GB" sz="2200" dirty="0">
                <a:ln>
                  <a:solidFill>
                    <a:srgbClr val="FF3860"/>
                  </a:solidFill>
                </a:ln>
                <a:solidFill>
                  <a:srgbClr val="FF3860"/>
                </a:solidFill>
              </a:rPr>
              <a:t>In fact, 3 is less than 5.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C03EB-9A20-9FD3-6B28-05F7EE3E5637}"/>
              </a:ext>
            </a:extLst>
          </p:cNvPr>
          <p:cNvSpPr txBox="1"/>
          <p:nvPr/>
        </p:nvSpPr>
        <p:spPr>
          <a:xfrm>
            <a:off x="987552" y="4001294"/>
            <a:ext cx="225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OpenDyslexicAlta" pitchFamily="2" charset="77"/>
              </a:rPr>
              <a:t>3 &gt;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C2855-2E66-A295-9EDC-54581AE3D7C5}"/>
              </a:ext>
            </a:extLst>
          </p:cNvPr>
          <p:cNvSpPr txBox="1"/>
          <p:nvPr/>
        </p:nvSpPr>
        <p:spPr>
          <a:xfrm>
            <a:off x="4639056" y="4001293"/>
            <a:ext cx="225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OpenDyslexicAlta" pitchFamily="2" charset="77"/>
              </a:rPr>
              <a:t>5 =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6BEDF-648B-7E31-2D60-0F44D006F96A}"/>
              </a:ext>
            </a:extLst>
          </p:cNvPr>
          <p:cNvSpPr txBox="1"/>
          <p:nvPr/>
        </p:nvSpPr>
        <p:spPr>
          <a:xfrm>
            <a:off x="8449056" y="4001293"/>
            <a:ext cx="247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OpenDyslexicAlta" pitchFamily="2" charset="77"/>
              </a:rPr>
              <a:t>9 &lt; 10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B057AB-7C18-BD62-33C0-9BBEAB6CE0BC}"/>
              </a:ext>
            </a:extLst>
          </p:cNvPr>
          <p:cNvSpPr/>
          <p:nvPr/>
        </p:nvSpPr>
        <p:spPr>
          <a:xfrm>
            <a:off x="736092" y="3545063"/>
            <a:ext cx="2758440" cy="1743456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4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17EF33-9A5D-BC05-7CE1-2AAD4CAC6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4204"/>
              </p:ext>
            </p:extLst>
          </p:nvPr>
        </p:nvGraphicFramePr>
        <p:xfrm>
          <a:off x="1491011" y="3169920"/>
          <a:ext cx="8128002" cy="115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187CFD-2AEE-AAA1-9967-0647B5B731B9}"/>
              </a:ext>
            </a:extLst>
          </p:cNvPr>
          <p:cNvSpPr txBox="1"/>
          <p:nvPr/>
        </p:nvSpPr>
        <p:spPr>
          <a:xfrm>
            <a:off x="1877568" y="3312496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6815C-CCB5-3193-D0A6-B32B4EBC6894}"/>
              </a:ext>
            </a:extLst>
          </p:cNvPr>
          <p:cNvSpPr txBox="1"/>
          <p:nvPr/>
        </p:nvSpPr>
        <p:spPr>
          <a:xfrm>
            <a:off x="4530884" y="3312495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7B58A-4695-49A7-AF31-C2C8727A1D88}"/>
              </a:ext>
            </a:extLst>
          </p:cNvPr>
          <p:cNvSpPr txBox="1"/>
          <p:nvPr/>
        </p:nvSpPr>
        <p:spPr>
          <a:xfrm>
            <a:off x="5910341" y="3312494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575C5-7B74-4096-A82E-9ABC01D95B8F}"/>
              </a:ext>
            </a:extLst>
          </p:cNvPr>
          <p:cNvSpPr txBox="1"/>
          <p:nvPr/>
        </p:nvSpPr>
        <p:spPr>
          <a:xfrm>
            <a:off x="8594885" y="3312493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7744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17EF33-9A5D-BC05-7CE1-2AAD4CAC622E}"/>
              </a:ext>
            </a:extLst>
          </p:cNvPr>
          <p:cNvGraphicFramePr>
            <a:graphicFrameLocks noGrp="1"/>
          </p:cNvGraphicFramePr>
          <p:nvPr/>
        </p:nvGraphicFramePr>
        <p:xfrm>
          <a:off x="1491011" y="3169920"/>
          <a:ext cx="8128002" cy="115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187CFD-2AEE-AAA1-9967-0647B5B731B9}"/>
              </a:ext>
            </a:extLst>
          </p:cNvPr>
          <p:cNvSpPr txBox="1"/>
          <p:nvPr/>
        </p:nvSpPr>
        <p:spPr>
          <a:xfrm>
            <a:off x="1877568" y="3312496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6815C-CCB5-3193-D0A6-B32B4EBC6894}"/>
              </a:ext>
            </a:extLst>
          </p:cNvPr>
          <p:cNvSpPr txBox="1"/>
          <p:nvPr/>
        </p:nvSpPr>
        <p:spPr>
          <a:xfrm>
            <a:off x="4530884" y="3312495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7B58A-4695-49A7-AF31-C2C8727A1D88}"/>
              </a:ext>
            </a:extLst>
          </p:cNvPr>
          <p:cNvSpPr txBox="1"/>
          <p:nvPr/>
        </p:nvSpPr>
        <p:spPr>
          <a:xfrm>
            <a:off x="5910341" y="3312494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575C5-7B74-4096-A82E-9ABC01D95B8F}"/>
              </a:ext>
            </a:extLst>
          </p:cNvPr>
          <p:cNvSpPr txBox="1"/>
          <p:nvPr/>
        </p:nvSpPr>
        <p:spPr>
          <a:xfrm>
            <a:off x="8594885" y="3312493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8D4D1-7B90-9F4B-6706-AF605F8A0C58}"/>
              </a:ext>
            </a:extLst>
          </p:cNvPr>
          <p:cNvSpPr txBox="1"/>
          <p:nvPr/>
        </p:nvSpPr>
        <p:spPr>
          <a:xfrm>
            <a:off x="3257025" y="3312493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DDF86-A6C1-7970-E0B1-90CE693E1CF0}"/>
              </a:ext>
            </a:extLst>
          </p:cNvPr>
          <p:cNvSpPr txBox="1"/>
          <p:nvPr/>
        </p:nvSpPr>
        <p:spPr>
          <a:xfrm>
            <a:off x="7289798" y="3312493"/>
            <a:ext cx="10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8728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17EF33-9A5D-BC05-7CE1-2AAD4CAC622E}"/>
              </a:ext>
            </a:extLst>
          </p:cNvPr>
          <p:cNvGraphicFramePr>
            <a:graphicFrameLocks noGrp="1"/>
          </p:cNvGraphicFramePr>
          <p:nvPr/>
        </p:nvGraphicFramePr>
        <p:xfrm>
          <a:off x="1491011" y="3169920"/>
          <a:ext cx="8128002" cy="115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187CFD-2AEE-AAA1-9967-0647B5B731B9}"/>
              </a:ext>
            </a:extLst>
          </p:cNvPr>
          <p:cNvSpPr txBox="1"/>
          <p:nvPr/>
        </p:nvSpPr>
        <p:spPr>
          <a:xfrm>
            <a:off x="1629830" y="3312492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FE771-8B99-B330-D2C3-324CD3C11C37}"/>
              </a:ext>
            </a:extLst>
          </p:cNvPr>
          <p:cNvSpPr txBox="1"/>
          <p:nvPr/>
        </p:nvSpPr>
        <p:spPr>
          <a:xfrm>
            <a:off x="2978059" y="33124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EA4C1-4693-116D-AB2F-F36231A8E75D}"/>
              </a:ext>
            </a:extLst>
          </p:cNvPr>
          <p:cNvSpPr txBox="1"/>
          <p:nvPr/>
        </p:nvSpPr>
        <p:spPr>
          <a:xfrm>
            <a:off x="5674517" y="334532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2531C-9580-42E0-C162-020C2A3EA7C5}"/>
              </a:ext>
            </a:extLst>
          </p:cNvPr>
          <p:cNvSpPr txBox="1"/>
          <p:nvPr/>
        </p:nvSpPr>
        <p:spPr>
          <a:xfrm>
            <a:off x="8409603" y="33124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7684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17EF33-9A5D-BC05-7CE1-2AAD4CAC622E}"/>
              </a:ext>
            </a:extLst>
          </p:cNvPr>
          <p:cNvGraphicFramePr>
            <a:graphicFrameLocks noGrp="1"/>
          </p:cNvGraphicFramePr>
          <p:nvPr/>
        </p:nvGraphicFramePr>
        <p:xfrm>
          <a:off x="1491011" y="3169920"/>
          <a:ext cx="8128002" cy="115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187CFD-2AEE-AAA1-9967-0647B5B731B9}"/>
              </a:ext>
            </a:extLst>
          </p:cNvPr>
          <p:cNvSpPr txBox="1"/>
          <p:nvPr/>
        </p:nvSpPr>
        <p:spPr>
          <a:xfrm>
            <a:off x="1629830" y="3312492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FE771-8B99-B330-D2C3-324CD3C11C37}"/>
              </a:ext>
            </a:extLst>
          </p:cNvPr>
          <p:cNvSpPr txBox="1"/>
          <p:nvPr/>
        </p:nvSpPr>
        <p:spPr>
          <a:xfrm>
            <a:off x="2978059" y="33124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EA4C1-4693-116D-AB2F-F36231A8E75D}"/>
              </a:ext>
            </a:extLst>
          </p:cNvPr>
          <p:cNvSpPr txBox="1"/>
          <p:nvPr/>
        </p:nvSpPr>
        <p:spPr>
          <a:xfrm>
            <a:off x="5674517" y="334532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2531C-9580-42E0-C162-020C2A3EA7C5}"/>
              </a:ext>
            </a:extLst>
          </p:cNvPr>
          <p:cNvSpPr txBox="1"/>
          <p:nvPr/>
        </p:nvSpPr>
        <p:spPr>
          <a:xfrm>
            <a:off x="8409603" y="33124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41E24-4118-137D-6E22-BC93BC6FA448}"/>
              </a:ext>
            </a:extLst>
          </p:cNvPr>
          <p:cNvSpPr txBox="1"/>
          <p:nvPr/>
        </p:nvSpPr>
        <p:spPr>
          <a:xfrm>
            <a:off x="4364916" y="3348376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3FC59-84C1-F0F9-89E9-B1BFA4385BC0}"/>
              </a:ext>
            </a:extLst>
          </p:cNvPr>
          <p:cNvSpPr txBox="1"/>
          <p:nvPr/>
        </p:nvSpPr>
        <p:spPr>
          <a:xfrm>
            <a:off x="7061374" y="33710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9536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missing numbers in the number track.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use numbers to 20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17EF33-9A5D-BC05-7CE1-2AAD4CAC622E}"/>
              </a:ext>
            </a:extLst>
          </p:cNvPr>
          <p:cNvGraphicFramePr>
            <a:graphicFrameLocks noGrp="1"/>
          </p:cNvGraphicFramePr>
          <p:nvPr/>
        </p:nvGraphicFramePr>
        <p:xfrm>
          <a:off x="1491011" y="3169920"/>
          <a:ext cx="8128002" cy="115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332470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91077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17606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939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374615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304222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130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187CFD-2AEE-AAA1-9967-0647B5B731B9}"/>
              </a:ext>
            </a:extLst>
          </p:cNvPr>
          <p:cNvSpPr txBox="1"/>
          <p:nvPr/>
        </p:nvSpPr>
        <p:spPr>
          <a:xfrm>
            <a:off x="1629830" y="3312492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FE771-8B99-B330-D2C3-324CD3C11C37}"/>
              </a:ext>
            </a:extLst>
          </p:cNvPr>
          <p:cNvSpPr txBox="1"/>
          <p:nvPr/>
        </p:nvSpPr>
        <p:spPr>
          <a:xfrm>
            <a:off x="2978059" y="33124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EA4C1-4693-116D-AB2F-F36231A8E75D}"/>
              </a:ext>
            </a:extLst>
          </p:cNvPr>
          <p:cNvSpPr txBox="1"/>
          <p:nvPr/>
        </p:nvSpPr>
        <p:spPr>
          <a:xfrm>
            <a:off x="5674517" y="334532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2531C-9580-42E0-C162-020C2A3EA7C5}"/>
              </a:ext>
            </a:extLst>
          </p:cNvPr>
          <p:cNvSpPr txBox="1"/>
          <p:nvPr/>
        </p:nvSpPr>
        <p:spPr>
          <a:xfrm>
            <a:off x="8409603" y="3312488"/>
            <a:ext cx="134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OpenDyslexicAlta" pitchFamily="2" charset="77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109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56E701-0723-4F12-AC46-0A65FA9A36B7}"/>
</file>

<file path=customXml/itemProps2.xml><?xml version="1.0" encoding="utf-8"?>
<ds:datastoreItem xmlns:ds="http://schemas.openxmlformats.org/officeDocument/2006/customXml" ds:itemID="{29C8C7AC-9D48-4C2E-AF6A-CA318AB339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42D1E8-EE34-4D84-8A5E-4D98A0A311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11210</TotalTime>
  <Words>1314</Words>
  <Application>Microsoft Office PowerPoint</Application>
  <PresentationFormat>Widescreen</PresentationFormat>
  <Paragraphs>325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Muli</vt:lpstr>
      <vt:lpstr>Lato</vt:lpstr>
      <vt:lpstr>Wingdings</vt:lpstr>
      <vt:lpstr>OpenDyslexicAlta</vt:lpstr>
      <vt:lpstr>Lato Light</vt:lpstr>
      <vt:lpstr>Arial</vt:lpstr>
      <vt:lpstr>Calibri</vt:lpstr>
      <vt:lpstr>Office Theme</vt:lpstr>
      <vt:lpstr>PowerPoint Presentation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  <vt:lpstr>To be able to use numbers to 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Gill Sloan</cp:lastModifiedBy>
  <cp:revision>428</cp:revision>
  <cp:lastPrinted>2019-06-17T16:19:05Z</cp:lastPrinted>
  <dcterms:created xsi:type="dcterms:W3CDTF">2018-08-06T08:16:18Z</dcterms:created>
  <dcterms:modified xsi:type="dcterms:W3CDTF">2023-06-08T08:19:49Z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