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16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17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20" r:id="rId5"/>
    <p:sldId id="321" r:id="rId6"/>
    <p:sldId id="346" r:id="rId7"/>
    <p:sldId id="349" r:id="rId8"/>
    <p:sldId id="342" r:id="rId9"/>
    <p:sldId id="350" r:id="rId10"/>
    <p:sldId id="351" r:id="rId11"/>
    <p:sldId id="352" r:id="rId12"/>
    <p:sldId id="345" r:id="rId13"/>
    <p:sldId id="362" r:id="rId14"/>
    <p:sldId id="341" r:id="rId15"/>
    <p:sldId id="353" r:id="rId16"/>
    <p:sldId id="354" r:id="rId17"/>
    <p:sldId id="343" r:id="rId18"/>
    <p:sldId id="355" r:id="rId19"/>
    <p:sldId id="356" r:id="rId20"/>
    <p:sldId id="357" r:id="rId21"/>
    <p:sldId id="359" r:id="rId22"/>
    <p:sldId id="347" r:id="rId23"/>
    <p:sldId id="360" r:id="rId24"/>
    <p:sldId id="344" r:id="rId25"/>
    <p:sldId id="361" r:id="rId26"/>
    <p:sldId id="348" r:id="rId27"/>
    <p:sldId id="365" r:id="rId28"/>
    <p:sldId id="364" r:id="rId29"/>
    <p:sldId id="366" r:id="rId30"/>
    <p:sldId id="363" r:id="rId31"/>
  </p:sldIdLst>
  <p:sldSz cx="12192000" cy="6858000"/>
  <p:notesSz cx="6858000" cy="9144000"/>
  <p:embeddedFontLst>
    <p:embeddedFont>
      <p:font typeface="Lato" panose="020F0502020204030203" pitchFamily="34" charset="0"/>
      <p:regular r:id="rId34"/>
      <p:bold r:id="rId35"/>
      <p:italic r:id="rId36"/>
      <p:boldItalic r:id="rId37"/>
    </p:embeddedFont>
    <p:embeddedFont>
      <p:font typeface="Lato Light" panose="020F0302020204030204" pitchFamily="34" charset="0"/>
      <p:regular r:id="rId38"/>
      <p:italic r:id="rId39"/>
    </p:embeddedFont>
    <p:embeddedFont>
      <p:font typeface="Muli" pitchFamily="2" charset="77"/>
      <p:regular r:id="rId40"/>
      <p:bold r:id="rId41"/>
      <p:italic r:id="rId42"/>
      <p:boldItalic r:id="rId43"/>
    </p:embeddedFont>
    <p:embeddedFont>
      <p:font typeface="OpenDyslexicAlta" pitchFamily="2" charset="77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7957D5"/>
    <a:srgbClr val="FFDD57"/>
    <a:srgbClr val="209CEE"/>
    <a:srgbClr val="23D160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49" autoAdjust="0"/>
    <p:restoredTop sz="87347" autoAdjust="0"/>
  </p:normalViewPr>
  <p:slideViewPr>
    <p:cSldViewPr snapToGrid="0" snapToObjects="1">
      <p:cViewPr varScale="1">
        <p:scale>
          <a:sx n="111" d="100"/>
          <a:sy n="111" d="100"/>
        </p:scale>
        <p:origin x="536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6.xml"/><Relationship Id="rId41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1:57.961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2:08.008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0 0 24575,'17'5'0,"-1"1"0,-5 6 0,7-1 0,0 1 0,7 0 0,-7 0 0,-1 0 0,-6-1 0,1 0 0,-1-5 0,0-1 0,0 0 0,0 1 0,0 5 0,0 0 0,0 0 0,-5 0 0,4-4 0,-4 2 0,1-2 0,2-1 0,-2-1 0,4-5 0,-5 5 0,4-4 0,-4 9 0,5-4 0,-5 5 0,-1 0 0,0 0 0,1 0 0,0 0 0,4 0 0,-4 1 0,1-1 0,2-5 0,-7 4 0,3-4 0,0 0 0,-4 4 0,4-4 0,0 0 0,-4 4 0,9-4 0,-9 5 0,9 0 0,-3 7 0,4 0 0,1 1 0,-5-2 0,3-6 0,-9 0 0,4 0 0,-5 0 0,-5-5 0,-2-6 0,1-6 0,-4-5 0,9 4 0,-4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7-12T10:43:41.622"/>
    </inkml:context>
    <inkml:brush xml:id="br0">
      <inkml:brushProperty name="width" value="0.2" units="cm"/>
      <inkml:brushProperty name="height" value="0.2" units="cm"/>
      <inkml:brushProperty name="color" value="#7957D5"/>
    </inkml:brush>
  </inkml:definitions>
  <inkml:trace contextRef="#ctx0" brushRef="#br0">1 1 24575,'39'39'0,"1"1"0,1 4 0,-7-8 0,-21-21 0,3 11 0,-6-20 0,-8 4 0,7-4 0,-7 5 0,7-5 0,-7 4 0,3-4 0,0 0 0,-4 4 0,4-4 0,0 6 0,-4-1 0,9 0 0,-9 0 0,9 0 0,-9 0 0,4 0 0,0-5 0,-4 4 0,4-4 0,0 0 0,-4 4 0,9-8 0,-9 7 0,9-2 0,-9 4 0,9-5 0,-3 4 0,-1-4 0,4 0 0,-9 4 0,9-9 0,-9 9 0,9-4 0,-9 5 0,9-5 0,-9 4 0,9-8 0,-9 7 0,9-7 0,-9 8 0,4-4 0,0 0 0,-4 4 0,4-4 0,0 0 0,-4 4 0,9-9 0,-8 9 0,7-9 0,-7 9 0,8-9 0,-9 9 0,9-9 0,-9 9 0,9-8 0,-9 7 0,-11-7 0,6 3 0,-11-5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1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copper coins and silver coins, while others might be able to sort into denominations: 1p, 2p, 5p and 10p.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923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copper coins and silver coins, while others might be able to sort into denominations: 1p, 2p, 5p and 10p.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18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- if you have access to toy money, you could set the task up for children to perform with the manipulatives. </a:t>
            </a:r>
          </a:p>
          <a:p>
            <a:r>
              <a:rPr lang="en-US" dirty="0"/>
              <a:t>Children might separate them into copper coins and silver coins</a:t>
            </a:r>
            <a:r>
              <a:rPr lang="en-US"/>
              <a:t>, while others </a:t>
            </a:r>
            <a:r>
              <a:rPr lang="en-US" dirty="0"/>
              <a:t>might be able to sort into denominations: 1p, 2p, 5p and 10p.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800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64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535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179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230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hands are holding up two; some are holding up three. </a:t>
            </a:r>
          </a:p>
          <a:p>
            <a:r>
              <a:rPr lang="en-US" dirty="0"/>
              <a:t>Some have a blue cuff; some don’t have a cuff.</a:t>
            </a:r>
          </a:p>
          <a:p>
            <a:r>
              <a:rPr lang="en-US" dirty="0"/>
              <a:t>Some are wearing  a purple ring; others don’t have a ring. </a:t>
            </a:r>
          </a:p>
          <a:p>
            <a:r>
              <a:rPr lang="en-US" dirty="0"/>
              <a:t>Some are left hands; some are right hands. 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780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8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 of red and yellow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9268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38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ps of red and yellow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382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ask children to sort cubes.</a:t>
            </a:r>
          </a:p>
          <a:p>
            <a:r>
              <a:rPr lang="en-US" dirty="0"/>
              <a:t>Extend by adding in different cubes, e.g. orange, green... </a:t>
            </a:r>
          </a:p>
          <a:p>
            <a:endParaRPr lang="en-US" dirty="0"/>
          </a:p>
          <a:p>
            <a:r>
              <a:rPr lang="en-US" dirty="0"/>
              <a:t>Share them into two groups – one purple group and a separate yellow group.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410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However, they could have been placed into groups of red, yellow and blue objects instead.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91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have been grouped by shape.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However, they could have been placed into groups of red, yellow and blue objects instead.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1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could be put into groups of red, yellow and blue. </a:t>
            </a:r>
            <a:br>
              <a:rPr lang="en-US" dirty="0"/>
            </a:br>
            <a:r>
              <a:rPr lang="en-US" dirty="0"/>
              <a:t>They could be grouped by shape.</a:t>
            </a:r>
          </a:p>
          <a:p>
            <a:r>
              <a:rPr lang="en-US" dirty="0"/>
              <a:t>They could be put into groups of 2s and 3s (including the Numicon Shapes).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19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96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05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05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ask children to sort cubes.</a:t>
            </a:r>
          </a:p>
          <a:p>
            <a:r>
              <a:rPr lang="en-US" dirty="0"/>
              <a:t>Extend by adding more </a:t>
            </a:r>
            <a:r>
              <a:rPr lang="en-US" dirty="0" err="1"/>
              <a:t>colours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Share them into two groups – one purple group and a separate yellow group.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679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451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539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462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Hands on task – children to use counters and cubes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They could be sorted into yellow objects and red objects.</a:t>
            </a:r>
          </a:p>
          <a:p>
            <a:r>
              <a:rPr lang="en-US" dirty="0"/>
              <a:t>They could be sorted into cubes and counters,</a:t>
            </a:r>
          </a:p>
          <a:p>
            <a:r>
              <a:rPr lang="en-US" dirty="0"/>
              <a:t>They could be sorted into red cubes, yellow cubes, yellow counters and red counter.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0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identify that some are green and others are blue</a:t>
            </a:r>
          </a:p>
          <a:p>
            <a:r>
              <a:rPr lang="en-US" dirty="0"/>
              <a:t>They could also group them into types of cars, e.g. top left-hand corner and bottom-right hand corners are the same (they are sports cars and could be grouped with the racecar), there are two pick-up or flatbed type cars in the middle…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439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could identify that some are green and others are blue</a:t>
            </a:r>
          </a:p>
          <a:p>
            <a:r>
              <a:rPr lang="en-US" dirty="0"/>
              <a:t>They could also group them into types of cars, e.g. top left-hand corner and bottom-right hand corners are the same (they are sports cars and could be grouped with the racecar), there are two pick-up or flatbed type cars in the middle…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84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28/01/2025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3.xml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6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9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2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customXml" Target="../ink/ink15.xml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customXml" Target="../ink/ink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tiff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Stage 1 </a:t>
            </a:r>
            <a:br>
              <a:rPr lang="en-GB" dirty="0"/>
            </a:br>
            <a:r>
              <a:rPr lang="en-GB" dirty="0"/>
              <a:t>Autumn Block 1: Place Value (Within 10)</a:t>
            </a:r>
            <a:br>
              <a:rPr lang="en-GB" dirty="0"/>
            </a:br>
            <a:r>
              <a:rPr lang="en-GB" dirty="0"/>
              <a:t>Lesson 1: To be able to sort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Block 1 – Place Value (Within 10)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Autumn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First, we can sort the cars into groups of green cars and blue cars.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Did you think of other ways too?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F812CE-CB6D-3B41-987E-EBED2B905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1" y="3263835"/>
            <a:ext cx="6433574" cy="32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28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bank are trying to sort out some of their coins. </a:t>
            </a:r>
            <a:br>
              <a:rPr lang="en-GB" sz="2200" dirty="0"/>
            </a:br>
            <a:r>
              <a:rPr lang="en-GB" sz="2200" dirty="0"/>
              <a:t>Decide with your partner how the coins should be grouped.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D64F2-FDF4-9248-B8A5-264C42BD1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131" y="3433977"/>
            <a:ext cx="1134634" cy="113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E621A-8EE1-3543-8601-CD508F547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5724" y="4045883"/>
            <a:ext cx="1744988" cy="1735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C6394-A82F-4040-93CC-C72C4E3E78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4293" y="4711615"/>
            <a:ext cx="1075687" cy="106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F7D8E-04DE-FE4E-B532-C2D71A6E4D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712" y="3006738"/>
            <a:ext cx="1570248" cy="1561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E6A5FF-60CC-124B-A380-7E49D5923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691" y="3251741"/>
            <a:ext cx="1134634" cy="1134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A9B40E-6BEB-A949-9588-7B004FDEA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456" y="4865838"/>
            <a:ext cx="1075687" cy="1069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0AF6F0-A161-3D4C-A477-BCE0DC6A83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7935" y="4386375"/>
            <a:ext cx="1570248" cy="156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2F7C4B-4ED0-8B4F-8807-1EC5A650C2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8959" y="3220357"/>
            <a:ext cx="1744988" cy="1735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BBE72E-973F-B54A-8FFF-948A98E1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112" y="3989910"/>
            <a:ext cx="1134634" cy="113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ED0315-2C6D-104F-86DC-0CDD032CB7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03" y="4820309"/>
            <a:ext cx="1075687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400" dirty="0">
                <a:solidFill>
                  <a:srgbClr val="FF3860"/>
                </a:solidFill>
              </a:rPr>
              <a:t>Children might separate them into copper coins and silver coins.</a:t>
            </a:r>
            <a:endParaRPr lang="en-GB" sz="2200" dirty="0">
              <a:solidFill>
                <a:srgbClr val="FF38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D64F2-FDF4-9248-B8A5-264C42BD1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20" y="3277874"/>
            <a:ext cx="1134634" cy="11346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1E621A-8EE1-3543-8601-CD508F547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07" y="4542213"/>
            <a:ext cx="1744988" cy="1735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C6394-A82F-4040-93CC-C72C4E3E78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342" y="3252699"/>
            <a:ext cx="1075687" cy="106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F7D8E-04DE-FE4E-B532-C2D71A6E4D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712" y="3006738"/>
            <a:ext cx="1570248" cy="1561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7E6A5FF-60CC-124B-A380-7E49D59233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1301" y="3422593"/>
            <a:ext cx="1134634" cy="1134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5A9B40E-6BEB-A949-9588-7B004FDEA7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6456" y="4865838"/>
            <a:ext cx="1075687" cy="1069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0AF6F0-A161-3D4C-A477-BCE0DC6A83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888" y="4542213"/>
            <a:ext cx="1570248" cy="156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2F7C4B-4ED0-8B4F-8807-1EC5A650C2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0155" y="3007284"/>
            <a:ext cx="1744988" cy="1735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BBE72E-973F-B54A-8FFF-948A98E1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622" y="4964572"/>
            <a:ext cx="1134634" cy="113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ED0315-2C6D-104F-86DC-0CDD032CB7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920" y="3785806"/>
            <a:ext cx="1075687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68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3860"/>
                </a:solidFill>
              </a:rPr>
              <a:t>Others might be able to sort into denominations: 1p, 2p, 5p and 10p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  <a:r>
              <a:rPr lang="en-GB" sz="2200" dirty="0">
                <a:solidFill>
                  <a:srgbClr val="FF3860"/>
                </a:solidFill>
              </a:rPr>
              <a:t> 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FD64F2-FDF4-9248-B8A5-264C42BD1A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20" y="3277874"/>
            <a:ext cx="1134634" cy="1134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C6394-A82F-4040-93CC-C72C4E3E78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2240" y="3130156"/>
            <a:ext cx="1075687" cy="1069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4F7D8E-04DE-FE4E-B532-C2D71A6E4DE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2840" y="3094188"/>
            <a:ext cx="1570248" cy="156187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0AF6F0-A161-3D4C-A477-BCE0DC6A8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485" y="4123668"/>
            <a:ext cx="1570248" cy="15618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42F7C4B-4ED0-8B4F-8807-1EC5A650C29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188" y="3042923"/>
            <a:ext cx="1744988" cy="17356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BBE72E-973F-B54A-8FFF-948A98E13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45" y="4001294"/>
            <a:ext cx="1134634" cy="113463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FED0315-2C6D-104F-86DC-0CDD032CB7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554" y="3786228"/>
            <a:ext cx="1075687" cy="10699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847DBB-0F0B-244D-B679-F4A7F772D3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18" y="4235745"/>
            <a:ext cx="1744988" cy="17356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F459BC-6C32-374E-AA09-BE288BAF16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352" y="4772972"/>
            <a:ext cx="1134634" cy="11346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1D0D9E-0E6B-924A-AA8B-69FFAA2FE65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5789" y="4568611"/>
            <a:ext cx="1075687" cy="10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4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hands into groups?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7901" y="2567928"/>
            <a:ext cx="2446389" cy="244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78887-B1A2-1640-AF7D-041C9C9BE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9889" y="3716946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0138" y="3791122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6214" y="4036313"/>
            <a:ext cx="2140650" cy="21406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375" y="2664520"/>
            <a:ext cx="2370939" cy="2370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B2F010-3135-6D49-BC67-A0CC146B3F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09139" y="277062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609706" y="3787847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066" y="3752207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9165106" y="4974407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129106" y="4938407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0608318" y="3871676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0572678" y="3836036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8AA13C9-8C76-2F4B-A0A6-4E1DFFFEBB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568" y="2938178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has a blue cuff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178887-B1A2-1640-AF7D-041C9C9BE9B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7603" y="3229760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165" y="3429000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324" y="3310283"/>
            <a:ext cx="2370939" cy="23709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B2F010-3135-6D49-BC67-A0CC146B3F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73291" y="3305210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8616133" y="4612285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80133" y="4576285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6289267" y="4517439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6253627" y="4481799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38AA13C9-8C76-2F4B-A0A6-4E1DFFFEBB3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365" y="332657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10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has a purple ring or not…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997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25" y="324424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3327965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965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884268" y="4451404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848628" y="4415764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561973" y="3260530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67661" y="3335980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735" y="335734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51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is a left hand or right hand…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6601" y="3209799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997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6325" y="3244248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441006" y="4429718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366" y="4394078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3327965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91965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1884268" y="4451404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1848628" y="4415764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6550" y="3209799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98784" y="3299303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049" y="3309214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25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hands can be sorted by whether each is showing 2 or 3 with its fingers…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238206-409B-7C44-A22C-631753F9E4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26" y="3244248"/>
            <a:ext cx="2446389" cy="2446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96BA31-02D3-E24B-8A65-C0BFFE1A19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1773" y="3410533"/>
            <a:ext cx="2317750" cy="23177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BF379F-E336-2246-9D23-23BA494708F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2332" y="3429000"/>
            <a:ext cx="2299283" cy="22992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9B9B99-A739-C844-A923-0FB24C570A2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5" y="3213731"/>
            <a:ext cx="2370939" cy="23709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14:cNvPr>
              <p14:cNvContentPartPr/>
              <p14:nvPr/>
            </p14:nvContentPartPr>
            <p14:xfrm>
              <a:off x="6067933" y="4464167"/>
              <a:ext cx="170280" cy="2282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00F8AEF-6289-974B-9463-B01D04854FB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32293" y="4428527"/>
                <a:ext cx="2419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14:cNvPr>
              <p14:cNvContentPartPr/>
              <p14:nvPr/>
            </p14:nvContentPartPr>
            <p14:xfrm>
              <a:off x="7356741" y="4593818"/>
              <a:ext cx="175680" cy="189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FC9C6A1-DD26-A84E-BB6F-768981861B9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20741" y="4557818"/>
                <a:ext cx="2473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14:cNvPr>
              <p14:cNvContentPartPr/>
              <p14:nvPr/>
            </p14:nvContentPartPr>
            <p14:xfrm rot="20265904">
              <a:off x="737538" y="4420887"/>
              <a:ext cx="170280" cy="2282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C515701-B4BA-A645-BFAC-CD75811CD6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 rot="20265904">
                <a:off x="701898" y="4385247"/>
                <a:ext cx="241920" cy="2998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337610A-1CF3-E349-A808-B7646E53DE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16550" y="3209799"/>
            <a:ext cx="2446389" cy="24463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F3CC476-187B-E04F-A903-E1D9CB7C28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58393" y="3191015"/>
            <a:ext cx="2370939" cy="23709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CBD7AB9-B504-1749-AA55-0596BF7D6C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7319" y="3278697"/>
            <a:ext cx="2370939" cy="23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Do you agree with </a:t>
            </a:r>
            <a:r>
              <a:rPr lang="en-GB" sz="2200" dirty="0" err="1"/>
              <a:t>Astrobee</a:t>
            </a:r>
            <a:r>
              <a:rPr lang="en-GB" sz="2200" dirty="0"/>
              <a:t>?</a:t>
            </a:r>
            <a:br>
              <a:rPr lang="en-GB" sz="2200" dirty="0"/>
            </a:br>
            <a:r>
              <a:rPr lang="en-GB" sz="2200" dirty="0"/>
              <a:t>Why? Why not?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3932F5-8CFC-0A47-92EA-D5E688D23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9013" y="2505581"/>
            <a:ext cx="2264400" cy="16628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E9824-1B30-EB4F-9E88-54BD8E16E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644" y="-356184"/>
            <a:ext cx="10198787" cy="50993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A1FCC32-BADC-454A-A4D2-63581EECD85A}"/>
              </a:ext>
            </a:extLst>
          </p:cNvPr>
          <p:cNvSpPr/>
          <p:nvPr/>
        </p:nvSpPr>
        <p:spPr>
          <a:xfrm>
            <a:off x="6945689" y="1224017"/>
            <a:ext cx="27302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latin typeface="OpenDyslexicAlta" pitchFamily="2" charset="77"/>
              </a:rPr>
              <a:t>The only way to sort these shapes is into groups of reds and yellows.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A2CDCAC-52D3-464D-9586-05A74E143E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6067" y="4995865"/>
            <a:ext cx="1060414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2F06C5-84F3-8E46-92E4-6C9E1DA431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98" y="4995865"/>
            <a:ext cx="1060909" cy="1080000"/>
          </a:xfrm>
          <a:prstGeom prst="rect">
            <a:avLst/>
          </a:prstGeom>
        </p:spPr>
      </p:pic>
      <p:sp>
        <p:nvSpPr>
          <p:cNvPr id="38" name="Triangle 37">
            <a:extLst>
              <a:ext uri="{FF2B5EF4-FFF2-40B4-BE49-F238E27FC236}">
                <a16:creationId xmlns:a16="http://schemas.microsoft.com/office/drawing/2014/main" id="{5F39D30A-F5E2-3941-9275-3936DF853311}"/>
              </a:ext>
            </a:extLst>
          </p:cNvPr>
          <p:cNvSpPr/>
          <p:nvPr/>
        </p:nvSpPr>
        <p:spPr>
          <a:xfrm>
            <a:off x="1009162" y="3443460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F770D998-0176-0C49-A55B-B7A8E65977F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B3FD2698-DCA0-BA41-88A3-84E268FE1FA9}"/>
              </a:ext>
            </a:extLst>
          </p:cNvPr>
          <p:cNvSpPr/>
          <p:nvPr/>
        </p:nvSpPr>
        <p:spPr>
          <a:xfrm>
            <a:off x="5751128" y="50207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6A73581F-6D87-B841-93E6-9EA97C3816C6}"/>
              </a:ext>
            </a:extLst>
          </p:cNvPr>
          <p:cNvSpPr/>
          <p:nvPr/>
        </p:nvSpPr>
        <p:spPr>
          <a:xfrm>
            <a:off x="4304112" y="343907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820FC6C-D990-3C46-90DC-D5FE4CAEB60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80" y="3429000"/>
            <a:ext cx="1060909" cy="1080000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id="{EC5676CB-45D1-CF40-BC67-20FE1D113637}"/>
              </a:ext>
            </a:extLst>
          </p:cNvPr>
          <p:cNvSpPr/>
          <p:nvPr/>
        </p:nvSpPr>
        <p:spPr>
          <a:xfrm>
            <a:off x="2311417" y="4982073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54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sort objects in a variety of ways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sorting objects in a variety of ways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</a:t>
            </a:r>
            <a:r>
              <a:rPr lang="en-GB" sz="2200" dirty="0">
                <a:solidFill>
                  <a:srgbClr val="FF3860"/>
                </a:solidFill>
              </a:rPr>
              <a:t>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The objects could have been sorted by shape.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C3932F5-8CFC-0A47-92EA-D5E688D238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19013" y="2505581"/>
            <a:ext cx="2264400" cy="16628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A2CDCAC-52D3-464D-9586-05A74E143E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906" y="4937947"/>
            <a:ext cx="1060414" cy="10800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2F06C5-84F3-8E46-92E4-6C9E1DA4319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98" y="4995865"/>
            <a:ext cx="1060909" cy="1080000"/>
          </a:xfrm>
          <a:prstGeom prst="rect">
            <a:avLst/>
          </a:prstGeom>
        </p:spPr>
      </p:pic>
      <p:sp>
        <p:nvSpPr>
          <p:cNvPr id="38" name="Triangle 37">
            <a:extLst>
              <a:ext uri="{FF2B5EF4-FFF2-40B4-BE49-F238E27FC236}">
                <a16:creationId xmlns:a16="http://schemas.microsoft.com/office/drawing/2014/main" id="{5F39D30A-F5E2-3941-9275-3936DF853311}"/>
              </a:ext>
            </a:extLst>
          </p:cNvPr>
          <p:cNvSpPr/>
          <p:nvPr/>
        </p:nvSpPr>
        <p:spPr>
          <a:xfrm>
            <a:off x="5022067" y="4353479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F770D998-0176-0C49-A55B-B7A8E65977F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B3FD2698-DCA0-BA41-88A3-84E268FE1FA9}"/>
              </a:ext>
            </a:extLst>
          </p:cNvPr>
          <p:cNvSpPr/>
          <p:nvPr/>
        </p:nvSpPr>
        <p:spPr>
          <a:xfrm>
            <a:off x="5751128" y="50207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6A73581F-6D87-B841-93E6-9EA97C3816C6}"/>
              </a:ext>
            </a:extLst>
          </p:cNvPr>
          <p:cNvSpPr/>
          <p:nvPr/>
        </p:nvSpPr>
        <p:spPr>
          <a:xfrm>
            <a:off x="4304112" y="343907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5820FC6C-D990-3C46-90DC-D5FE4CAEB60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2580" y="3429000"/>
            <a:ext cx="1060909" cy="1080000"/>
          </a:xfrm>
          <a:prstGeom prst="rect">
            <a:avLst/>
          </a:prstGeom>
        </p:spPr>
      </p:pic>
      <p:sp>
        <p:nvSpPr>
          <p:cNvPr id="43" name="Triangle 42">
            <a:extLst>
              <a:ext uri="{FF2B5EF4-FFF2-40B4-BE49-F238E27FC236}">
                <a16:creationId xmlns:a16="http://schemas.microsoft.com/office/drawing/2014/main" id="{EC5676CB-45D1-CF40-BC67-20FE1D113637}"/>
              </a:ext>
            </a:extLst>
          </p:cNvPr>
          <p:cNvSpPr/>
          <p:nvPr/>
        </p:nvSpPr>
        <p:spPr>
          <a:xfrm>
            <a:off x="4239056" y="4959305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1032F8E-684B-C846-9CCE-476DCFF4A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4644" y="-356184"/>
            <a:ext cx="10198787" cy="50993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CBF8C9-72C6-6144-9BC5-23FE47075487}"/>
              </a:ext>
            </a:extLst>
          </p:cNvPr>
          <p:cNvSpPr/>
          <p:nvPr/>
        </p:nvSpPr>
        <p:spPr>
          <a:xfrm>
            <a:off x="6772927" y="1563576"/>
            <a:ext cx="30758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You’re right… </a:t>
            </a:r>
            <a:b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</a:br>
            <a:r>
              <a:rPr lang="en-GB" sz="2400" dirty="0">
                <a:solidFill>
                  <a:srgbClr val="FF3860"/>
                </a:solidFill>
                <a:latin typeface="OpenDyslexicAlta" pitchFamily="2" charset="77"/>
              </a:rPr>
              <a:t>I could’ve sorted by shape too!</a:t>
            </a:r>
          </a:p>
        </p:txBody>
      </p:sp>
    </p:spTree>
    <p:extLst>
      <p:ext uri="{BB962C8B-B14F-4D97-AF65-F5344CB8AC3E}">
        <p14:creationId xmlns:p14="http://schemas.microsoft.com/office/powerpoint/2010/main" val="2849983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have the objects been grouped?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else might they have been grouped?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AE1733-08EE-CD4B-BD80-91AC1BCDFF69}"/>
              </a:ext>
            </a:extLst>
          </p:cNvPr>
          <p:cNvSpPr/>
          <p:nvPr/>
        </p:nvSpPr>
        <p:spPr>
          <a:xfrm>
            <a:off x="7404313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3254645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80" y="5056039"/>
            <a:ext cx="1060414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B5A33F-3552-FA4B-9A26-02A3BCE77D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24" y="4155342"/>
            <a:ext cx="1063636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3288986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2415" y="4202626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47" y="5110022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985" y="5076501"/>
            <a:ext cx="1060909" cy="10800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98208CC9-2AEC-CE47-AACB-D049237BE6F3}"/>
              </a:ext>
            </a:extLst>
          </p:cNvPr>
          <p:cNvSpPr/>
          <p:nvPr/>
        </p:nvSpPr>
        <p:spPr>
          <a:xfrm>
            <a:off x="4377671" y="3443460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4377671" y="4874645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5778488" y="4874645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766" y="3293819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5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shapes could have also been put into groupings of blue, red and yellow!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ABC5F-8AD7-374B-A5E8-E40F022B31C1}"/>
              </a:ext>
            </a:extLst>
          </p:cNvPr>
          <p:cNvSpPr/>
          <p:nvPr/>
        </p:nvSpPr>
        <p:spPr>
          <a:xfrm>
            <a:off x="838199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0527E2-4781-A54B-8001-0355B6539087}"/>
              </a:ext>
            </a:extLst>
          </p:cNvPr>
          <p:cNvSpPr/>
          <p:nvPr/>
        </p:nvSpPr>
        <p:spPr>
          <a:xfrm>
            <a:off x="4121256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AE1733-08EE-CD4B-BD80-91AC1BCDFF69}"/>
              </a:ext>
            </a:extLst>
          </p:cNvPr>
          <p:cNvSpPr/>
          <p:nvPr/>
        </p:nvSpPr>
        <p:spPr>
          <a:xfrm>
            <a:off x="7404313" y="3254645"/>
            <a:ext cx="2881394" cy="288139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891" y="3353711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8040" y="4300793"/>
            <a:ext cx="1060414" cy="108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6B5A33F-3552-FA4B-9A26-02A3BCE77D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9471" y="3466675"/>
            <a:ext cx="1063636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3288986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1398" y="4941545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557" y="5056039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098" y="5056039"/>
            <a:ext cx="1060909" cy="1080000"/>
          </a:xfrm>
          <a:prstGeom prst="rect">
            <a:avLst/>
          </a:prstGeom>
        </p:spPr>
      </p:pic>
      <p:sp>
        <p:nvSpPr>
          <p:cNvPr id="15" name="Triangle 14">
            <a:extLst>
              <a:ext uri="{FF2B5EF4-FFF2-40B4-BE49-F238E27FC236}">
                <a16:creationId xmlns:a16="http://schemas.microsoft.com/office/drawing/2014/main" id="{98208CC9-2AEC-CE47-AACB-D049237BE6F3}"/>
              </a:ext>
            </a:extLst>
          </p:cNvPr>
          <p:cNvSpPr/>
          <p:nvPr/>
        </p:nvSpPr>
        <p:spPr>
          <a:xfrm>
            <a:off x="2437965" y="3333154"/>
            <a:ext cx="1060704" cy="914400"/>
          </a:xfrm>
          <a:prstGeom prst="triangle">
            <a:avLst/>
          </a:prstGeom>
          <a:solidFill>
            <a:srgbClr val="FFDD57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7509098" y="332051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7552361" y="4987447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5778488" y="4874645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656" y="3466675"/>
            <a:ext cx="104765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84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How many different ways can the objects below be grouped?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226" y="3935953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9180" y="5056039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3108" y="4238834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582" y="3044091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072" y="5076501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2494" y="3352938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5782402" y="344346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860379" y="5056039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10429579" y="5165511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6741" y="4973239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2406" y="4212162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5982711" y="4825426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8208" y="2679323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9898" y="4113329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7810" y="4999911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156" y="3281104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8732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put into groups of red, yellow and blue objects.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003" y="4999911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556" y="4542711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1443" y="4833852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055" y="4002009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7" y="4449643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960" y="3352938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3441287" y="3350750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1323975" y="5046573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8259829" y="3593439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118" y="4731442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266" y="4212162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9502689" y="3429000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008" y="3329474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7855" y="4729567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367" y="5031532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808" y="3350750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0334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grouped by shape.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991" y="5031229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522" y="4525941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03" y="3277860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59" y="288080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73" y="4885015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217" y="4449643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049" y="2886921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445425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570772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4437408" y="453244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00" y="3865328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8949" y="2450993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44803" y="3694757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5741713" y="447410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8223" y="3311004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73" y="5205308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3374" y="3957093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31" y="404627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34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could be put into groups of 2s and 3s.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3FA239-4A0B-4B47-B6A5-DF1F169752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943" y="5031229"/>
            <a:ext cx="1060909" cy="108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89A5F84-30B6-1F4F-A189-6A669171F6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50" y="4550043"/>
            <a:ext cx="1060414" cy="108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CD35CCE-A0B5-3F4C-BCFC-3A632B1261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4471" y="2821784"/>
            <a:ext cx="1045161" cy="108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5D291C4-7539-AB43-BABE-2AFA66E002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59" y="2880807"/>
            <a:ext cx="1047650" cy="108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798288-F0A6-0F4D-895E-9801591D34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7873" y="4885015"/>
            <a:ext cx="1045161" cy="1080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86A62FC-3383-BB45-A830-5CA3E455CF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076" y="4117586"/>
            <a:ext cx="1045161" cy="108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85C1536-5535-3C4F-B179-BF4E4F5E3E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001" y="2886921"/>
            <a:ext cx="1060909" cy="1080000"/>
          </a:xfrm>
          <a:prstGeom prst="rect">
            <a:avLst/>
          </a:prstGeom>
        </p:spPr>
      </p:pic>
      <p:sp>
        <p:nvSpPr>
          <p:cNvPr id="33" name="Triangle 32">
            <a:extLst>
              <a:ext uri="{FF2B5EF4-FFF2-40B4-BE49-F238E27FC236}">
                <a16:creationId xmlns:a16="http://schemas.microsoft.com/office/drawing/2014/main" id="{D5536331-BA61-0D45-85DC-08E7028A9604}"/>
              </a:ext>
            </a:extLst>
          </p:cNvPr>
          <p:cNvSpPr/>
          <p:nvPr/>
        </p:nvSpPr>
        <p:spPr>
          <a:xfrm>
            <a:off x="445425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130F9D77-256B-4D4E-9BAC-1B79AC80F42C}"/>
              </a:ext>
            </a:extLst>
          </p:cNvPr>
          <p:cNvSpPr/>
          <p:nvPr/>
        </p:nvSpPr>
        <p:spPr>
          <a:xfrm>
            <a:off x="5707722" y="3229144"/>
            <a:ext cx="1060704" cy="914400"/>
          </a:xfrm>
          <a:prstGeom prst="triangle">
            <a:avLst/>
          </a:prstGeom>
          <a:solidFill>
            <a:srgbClr val="FF386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iangle 34">
            <a:extLst>
              <a:ext uri="{FF2B5EF4-FFF2-40B4-BE49-F238E27FC236}">
                <a16:creationId xmlns:a16="http://schemas.microsoft.com/office/drawing/2014/main" id="{F41E8E6A-F002-664A-8E8C-12981A2C3FCB}"/>
              </a:ext>
            </a:extLst>
          </p:cNvPr>
          <p:cNvSpPr/>
          <p:nvPr/>
        </p:nvSpPr>
        <p:spPr>
          <a:xfrm>
            <a:off x="4437408" y="453244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C460708-9E49-2E4A-9518-03A1D65E1A2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000" y="3865328"/>
            <a:ext cx="1047650" cy="10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662048-4193-754B-8C64-19B3817F79D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8" y="4091467"/>
            <a:ext cx="2155234" cy="10348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3F40E99-4D7C-9447-95C1-7D8A192353C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6635" y="5164502"/>
            <a:ext cx="2155234" cy="1034810"/>
          </a:xfrm>
          <a:prstGeom prst="rect">
            <a:avLst/>
          </a:prstGeom>
        </p:spPr>
      </p:pic>
      <p:sp>
        <p:nvSpPr>
          <p:cNvPr id="29" name="Triangle 28">
            <a:extLst>
              <a:ext uri="{FF2B5EF4-FFF2-40B4-BE49-F238E27FC236}">
                <a16:creationId xmlns:a16="http://schemas.microsoft.com/office/drawing/2014/main" id="{BF81F9CA-E9BE-2D44-B0D7-904F03A328EF}"/>
              </a:ext>
            </a:extLst>
          </p:cNvPr>
          <p:cNvSpPr/>
          <p:nvPr/>
        </p:nvSpPr>
        <p:spPr>
          <a:xfrm>
            <a:off x="5741713" y="4474103"/>
            <a:ext cx="1060704" cy="914400"/>
          </a:xfrm>
          <a:prstGeom prst="triangle">
            <a:avLst/>
          </a:prstGeom>
          <a:solidFill>
            <a:srgbClr val="3273DC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matte">
            <a:bevelB w="635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BAC9F76-743F-474F-AB0F-70EAE5EFAF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51" y="3335106"/>
            <a:ext cx="1060414" cy="1080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4AF0AB7-1A14-C74C-815F-C3CA3B04F3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1297" y="5168686"/>
            <a:ext cx="1045161" cy="10800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D47584F-60FD-CF41-83D7-848DCB469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7326" y="3957093"/>
            <a:ext cx="1060909" cy="108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F0D4A08-430A-D24E-92BC-84358A66EB0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7031" y="4046277"/>
            <a:ext cx="104516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8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dirty="0"/>
              <a:t> </a:t>
            </a:r>
            <a:r>
              <a:rPr lang="en-GB" sz="2200" dirty="0"/>
              <a:t>I can sort objects in a variety of ways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 I can explain my reasoning when sorting objects in a variety of ways</a:t>
            </a:r>
          </a:p>
        </p:txBody>
      </p:sp>
    </p:spTree>
    <p:extLst>
      <p:ext uri="{BB962C8B-B14F-4D97-AF65-F5344CB8AC3E}">
        <p14:creationId xmlns:p14="http://schemas.microsoft.com/office/powerpoint/2010/main" val="620319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cubes below into groups?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2A251E-6D0F-A34C-990F-7FF938E00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494" y="4427133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B417D3-AE07-0B4B-A9F4-F4DFBA9BE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855" y="4427133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DFC422-28EE-1E4E-A440-014B68B6B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292" y="2852196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0990" y="4413293"/>
            <a:ext cx="1393548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52" y="2852196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050" y="4413293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77" y="4427133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263" y="2852196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6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can be sorted in one way – into groups of yellow cubes and purple cubes.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2A251E-6D0F-A34C-990F-7FF938E00D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427" y="4473842"/>
            <a:ext cx="1393548" cy="144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3E4712C-0924-5949-90ED-5A0BE37B248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680" y="2852196"/>
            <a:ext cx="1393548" cy="14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B417D3-AE07-0B4B-A9F4-F4DFBA9BE8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17" y="4473842"/>
            <a:ext cx="1393548" cy="1440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1AA723-443D-A645-847A-3D1FC08369A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041" y="2852196"/>
            <a:ext cx="1393548" cy="1440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DFC422-28EE-1E4E-A440-014B68B6BE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366" y="2912745"/>
            <a:ext cx="1393548" cy="1440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B8C9C98-6B5E-8841-B134-EEA820449F6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69" y="4551410"/>
            <a:ext cx="1393548" cy="1440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529" y="2866036"/>
            <a:ext cx="1393548" cy="1440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D0F9D4-FE3E-AA40-AB97-51AE50143F5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874" y="4570262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607" y="4473842"/>
            <a:ext cx="1393548" cy="144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F755A1E-1A1E-E544-9A7F-230CA2EAE34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7497" y="4403561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cubes and counters below into groups?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788" y="4514579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9" y="4554627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1086" y="2951787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324" y="2988383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267" y="4554627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2986" y="3005553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55" y="2904512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86" y="451457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6734" y="4594675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25" y="2948334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80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One way is to sort them into groups of red objects and yellow objects.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66" y="3239670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659" y="4554627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4514" y="3075506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843" y="4594675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500" y="4634723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2" y="3139949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955" y="2904512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086" y="451457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886" y="3234771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047" y="4594675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Another way to sort them into groups by shape: cubes and counters.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866" y="3239670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729" y="4679670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45" y="3154675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784" y="3818273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722" y="4528834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02" y="3139949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78" y="319472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497" y="4584909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881" y="4594675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414" y="3768786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9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 third sorting would be into red counters, yellow counters, red cubes and yellow cubes.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0B5675E-9AA7-6443-BB8C-77D58259FF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5981" y="3154675"/>
            <a:ext cx="1393548" cy="1440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6063DCD-4B7B-B543-9989-5688F12521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7079" y="4357682"/>
            <a:ext cx="1393548" cy="144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B9CF7-7A54-AA46-B39F-6C646F7593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745" y="3154675"/>
            <a:ext cx="1335865" cy="13599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E04206A-94FB-AC47-83F5-C8243A9737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2746" y="3122778"/>
            <a:ext cx="1335865" cy="135990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93D4002-3279-584A-AF31-C900740B8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258" y="4624957"/>
            <a:ext cx="1335865" cy="13599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F56BBA4-29EB-5149-B5F4-FDF50D73DA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76" y="3139948"/>
            <a:ext cx="1301524" cy="13255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91B1055-77C6-AF41-BE3B-A7E25953EEC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1878" y="3194723"/>
            <a:ext cx="1393548" cy="144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ABBD969-318B-D043-8338-83FD290EBB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441" y="4630160"/>
            <a:ext cx="1393548" cy="14400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09ADE09-3D71-064C-BB5A-F2374AC942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4922" y="4584909"/>
            <a:ext cx="1335865" cy="135990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CC4AD6-65A6-E34C-9C5E-7F36E4519F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426" y="3179122"/>
            <a:ext cx="1393548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87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 be able to sort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How many ways can you sort the cars below into groups?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F8D9DF-D185-114E-95FB-F6A1B9F62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211" y="3263835"/>
            <a:ext cx="6433574" cy="32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8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4E839C-FFE6-45DD-A273-56BC492519D4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customXml/itemProps2.xml><?xml version="1.0" encoding="utf-8"?>
<ds:datastoreItem xmlns:ds="http://schemas.openxmlformats.org/officeDocument/2006/customXml" ds:itemID="{BA85C6C3-D584-4DFD-ACAB-E72B8AC73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25B84D-6A19-485D-907F-51B39AE0D0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8106</TotalTime>
  <Words>1785</Words>
  <Application>Microsoft Macintosh PowerPoint</Application>
  <PresentationFormat>Widescreen</PresentationFormat>
  <Paragraphs>218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Wingdings</vt:lpstr>
      <vt:lpstr>Muli</vt:lpstr>
      <vt:lpstr>Lato Light</vt:lpstr>
      <vt:lpstr>OpenDyslexicAlta</vt:lpstr>
      <vt:lpstr>Arial</vt:lpstr>
      <vt:lpstr>Lato</vt:lpstr>
      <vt:lpstr>Office Theme</vt:lpstr>
      <vt:lpstr>PowerPoint Presentation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  <vt:lpstr>To be able to sort objects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237</cp:revision>
  <cp:lastPrinted>2019-06-17T16:19:05Z</cp:lastPrinted>
  <dcterms:created xsi:type="dcterms:W3CDTF">2018-08-06T08:16:18Z</dcterms:created>
  <dcterms:modified xsi:type="dcterms:W3CDTF">2025-01-28T11:17:30Z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</Properties>
</file>