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2"/>
  </p:notesMasterIdLst>
  <p:handoutMasterIdLst>
    <p:handoutMasterId r:id="rId43"/>
  </p:handoutMasterIdLst>
  <p:sldIdLst>
    <p:sldId id="320" r:id="rId2"/>
    <p:sldId id="321" r:id="rId3"/>
    <p:sldId id="396" r:id="rId4"/>
    <p:sldId id="397" r:id="rId5"/>
    <p:sldId id="427" r:id="rId6"/>
    <p:sldId id="428" r:id="rId7"/>
    <p:sldId id="429" r:id="rId8"/>
    <p:sldId id="430" r:id="rId9"/>
    <p:sldId id="436" r:id="rId10"/>
    <p:sldId id="422" r:id="rId11"/>
    <p:sldId id="424" r:id="rId12"/>
    <p:sldId id="425" r:id="rId13"/>
    <p:sldId id="426" r:id="rId14"/>
    <p:sldId id="437" r:id="rId15"/>
    <p:sldId id="432" r:id="rId16"/>
    <p:sldId id="433" r:id="rId17"/>
    <p:sldId id="434" r:id="rId18"/>
    <p:sldId id="435" r:id="rId19"/>
    <p:sldId id="438" r:id="rId20"/>
    <p:sldId id="439" r:id="rId21"/>
    <p:sldId id="442" r:id="rId22"/>
    <p:sldId id="441" r:id="rId23"/>
    <p:sldId id="440" r:id="rId24"/>
    <p:sldId id="443" r:id="rId25"/>
    <p:sldId id="446" r:id="rId26"/>
    <p:sldId id="445" r:id="rId27"/>
    <p:sldId id="444" r:id="rId28"/>
    <p:sldId id="450" r:id="rId29"/>
    <p:sldId id="453" r:id="rId30"/>
    <p:sldId id="452" r:id="rId31"/>
    <p:sldId id="451" r:id="rId32"/>
    <p:sldId id="448" r:id="rId33"/>
    <p:sldId id="449" r:id="rId34"/>
    <p:sldId id="454" r:id="rId35"/>
    <p:sldId id="455" r:id="rId36"/>
    <p:sldId id="457" r:id="rId37"/>
    <p:sldId id="458" r:id="rId38"/>
    <p:sldId id="370" r:id="rId39"/>
    <p:sldId id="456" r:id="rId40"/>
    <p:sldId id="447" r:id="rId41"/>
  </p:sldIdLst>
  <p:sldSz cx="12192000" cy="6858000"/>
  <p:notesSz cx="6858000" cy="9144000"/>
  <p:embeddedFontLst>
    <p:embeddedFont>
      <p:font typeface="OpenDyslexicAlta" panose="00000500000000000000" pitchFamily="2" charset="0"/>
      <p:regular r:id="rId44"/>
      <p:bold r:id="rId45"/>
      <p:italic r:id="rId46"/>
      <p:boldItalic r:id="rId47"/>
    </p:embeddedFont>
    <p:embeddedFont>
      <p:font typeface="Lato Light" panose="020F0302020204030203" pitchFamily="34" charset="0"/>
      <p:regular r:id="rId48"/>
    </p:embeddedFont>
    <p:embeddedFont>
      <p:font typeface="OpenDyslexic" panose="00000500000000000000" pitchFamily="2" charset="0"/>
      <p:regular r:id="rId49"/>
      <p:bold r:id="rId50"/>
      <p:italic r:id="rId51"/>
      <p:boldItalic r:id="rId52"/>
    </p:embeddedFont>
    <p:embeddedFont>
      <p:font typeface="Lato" panose="020F0502020204030203" pitchFamily="34" charset="0"/>
      <p:regular r:id="rId53"/>
      <p:bold r:id="rId54"/>
    </p:embeddedFont>
    <p:embeddedFont>
      <p:font typeface="Cambria Math" panose="02040503050406030204" pitchFamily="18" charset="0"/>
      <p:regular r:id="rId55"/>
    </p:embeddedFont>
    <p:embeddedFont>
      <p:font typeface="Calibri" panose="020F0502020204030204" pitchFamily="34" charset="0"/>
      <p:regular r:id="rId56"/>
      <p:bold r:id="rId57"/>
      <p:italic r:id="rId58"/>
      <p:boldItalic r:id="rId59"/>
    </p:embeddedFont>
    <p:embeddedFont>
      <p:font typeface="Muli" panose="020B0604020202020204"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7" userDrawn="1">
          <p15:clr>
            <a:srgbClr val="A4A3A4"/>
          </p15:clr>
        </p15:guide>
        <p15:guide id="2" pos="3772"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23D160"/>
    <a:srgbClr val="7957D5"/>
    <a:srgbClr val="FFDD57"/>
    <a:srgbClr val="3273DC"/>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26" autoAdjust="0"/>
    <p:restoredTop sz="65510" autoAdjust="0"/>
  </p:normalViewPr>
  <p:slideViewPr>
    <p:cSldViewPr snapToGrid="0" snapToObjects="1">
      <p:cViewPr varScale="1">
        <p:scale>
          <a:sx n="70" d="100"/>
          <a:sy n="70" d="100"/>
        </p:scale>
        <p:origin x="-684" y="-96"/>
      </p:cViewPr>
      <p:guideLst>
        <p:guide orient="horz" pos="2137"/>
        <p:guide pos="3772"/>
      </p:guideLst>
    </p:cSldViewPr>
  </p:slideViewPr>
  <p:outlineViewPr>
    <p:cViewPr>
      <p:scale>
        <a:sx n="33" d="100"/>
        <a:sy n="33" d="100"/>
      </p:scale>
      <p:origin x="0" y="-65296"/>
    </p:cViewPr>
  </p:outlineViewPr>
  <p:notesTextViewPr>
    <p:cViewPr>
      <p:scale>
        <a:sx n="20" d="100"/>
        <a:sy n="20"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a:t>
            </a:fld>
            <a:endParaRPr lang="en-GB"/>
          </a:p>
        </p:txBody>
      </p:sp>
    </p:spTree>
    <p:extLst>
      <p:ext uri="{BB962C8B-B14F-4D97-AF65-F5344CB8AC3E}">
        <p14:creationId xmlns:p14="http://schemas.microsoft.com/office/powerpoint/2010/main" val="1625831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2376890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2389928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GB" sz="1200" dirty="0">
                <a:solidFill>
                  <a:prstClr val="black"/>
                </a:solidFill>
                <a:latin typeface="Muli" pitchFamily="2" charset="77"/>
              </a:rPr>
              <a:t>First, fold the paper into thirds.</a:t>
            </a:r>
          </a:p>
          <a:p>
            <a:pPr>
              <a:spcAft>
                <a:spcPts val="1000"/>
              </a:spcAft>
            </a:pPr>
            <a:r>
              <a:rPr lang="en-GB" sz="1200" dirty="0">
                <a:solidFill>
                  <a:prstClr val="black"/>
                </a:solidFill>
                <a:latin typeface="Muli" pitchFamily="2" charset="77"/>
              </a:rPr>
              <a:t>Next, fold the paper in half. </a:t>
            </a:r>
          </a:p>
          <a:p>
            <a:pPr>
              <a:spcAft>
                <a:spcPts val="1000"/>
              </a:spcAft>
            </a:pPr>
            <a:r>
              <a:rPr lang="en-GB" sz="1200" dirty="0">
                <a:solidFill>
                  <a:prstClr val="black"/>
                </a:solidFill>
                <a:latin typeface="Muli" pitchFamily="2" charset="77"/>
              </a:rPr>
              <a:t>Shade in half of the segments.</a:t>
            </a:r>
          </a:p>
          <a:p>
            <a:pPr>
              <a:spcAft>
                <a:spcPts val="1000"/>
              </a:spcAft>
            </a:pPr>
            <a:r>
              <a:rPr lang="en-GB" sz="1200" dirty="0">
                <a:solidFill>
                  <a:prstClr val="black"/>
                </a:solidFill>
                <a:latin typeface="Muli" pitchFamily="2" charset="77"/>
              </a:rPr>
              <a:t>Which fraction is half equivalent to? </a:t>
            </a:r>
            <a:endParaRPr lang="en-US" sz="900" dirty="0"/>
          </a:p>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2555967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271208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232546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1805263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3822269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GB" sz="1200" dirty="0">
                <a:solidFill>
                  <a:prstClr val="black"/>
                </a:solidFill>
                <a:latin typeface="Muli" pitchFamily="2" charset="77"/>
              </a:rPr>
              <a:t>First, fold the paper into thirds.</a:t>
            </a:r>
          </a:p>
          <a:p>
            <a:pPr>
              <a:spcAft>
                <a:spcPts val="1000"/>
              </a:spcAft>
            </a:pPr>
            <a:r>
              <a:rPr lang="en-GB" sz="1200" dirty="0">
                <a:solidFill>
                  <a:prstClr val="black"/>
                </a:solidFill>
                <a:latin typeface="Muli" pitchFamily="2" charset="77"/>
              </a:rPr>
              <a:t>Next, fold the paper in half. </a:t>
            </a:r>
          </a:p>
          <a:p>
            <a:pPr>
              <a:spcAft>
                <a:spcPts val="1000"/>
              </a:spcAft>
            </a:pPr>
            <a:r>
              <a:rPr lang="en-GB" sz="1200" dirty="0">
                <a:solidFill>
                  <a:prstClr val="black"/>
                </a:solidFill>
                <a:latin typeface="Muli" pitchFamily="2" charset="77"/>
              </a:rPr>
              <a:t>Shade in half of the segments.</a:t>
            </a:r>
          </a:p>
          <a:p>
            <a:pPr>
              <a:spcAft>
                <a:spcPts val="1000"/>
              </a:spcAft>
            </a:pPr>
            <a:r>
              <a:rPr lang="en-GB" sz="1200" dirty="0">
                <a:solidFill>
                  <a:prstClr val="black"/>
                </a:solidFill>
                <a:latin typeface="Muli" pitchFamily="2" charset="77"/>
              </a:rPr>
              <a:t>Which fraction is half equivalent to? </a:t>
            </a:r>
            <a:endParaRPr lang="en-US" sz="900" dirty="0"/>
          </a:p>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2767535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r>
              <a:rPr lang="en-GB" sz="1200" dirty="0">
                <a:solidFill>
                  <a:prstClr val="black"/>
                </a:solidFill>
                <a:latin typeface="Muli" pitchFamily="2" charset="77"/>
              </a:rPr>
              <a:t>First, fold the paper into thirds.</a:t>
            </a:r>
          </a:p>
          <a:p>
            <a:pPr>
              <a:spcAft>
                <a:spcPts val="1000"/>
              </a:spcAft>
            </a:pPr>
            <a:r>
              <a:rPr lang="en-GB" sz="1200" dirty="0">
                <a:solidFill>
                  <a:prstClr val="black"/>
                </a:solidFill>
                <a:latin typeface="Muli" pitchFamily="2" charset="77"/>
              </a:rPr>
              <a:t>Next, fold the paper in half. </a:t>
            </a:r>
          </a:p>
          <a:p>
            <a:pPr>
              <a:spcAft>
                <a:spcPts val="1000"/>
              </a:spcAft>
            </a:pPr>
            <a:r>
              <a:rPr lang="en-GB" sz="1200" dirty="0">
                <a:solidFill>
                  <a:prstClr val="black"/>
                </a:solidFill>
                <a:latin typeface="Muli" pitchFamily="2" charset="77"/>
              </a:rPr>
              <a:t>Shade in half of the segments.</a:t>
            </a:r>
          </a:p>
          <a:p>
            <a:pPr>
              <a:spcAft>
                <a:spcPts val="1000"/>
              </a:spcAft>
            </a:pPr>
            <a:r>
              <a:rPr lang="en-GB" sz="1200" dirty="0">
                <a:solidFill>
                  <a:prstClr val="black"/>
                </a:solidFill>
                <a:latin typeface="Muli" pitchFamily="2" charset="77"/>
              </a:rPr>
              <a:t>Which fraction is half equivalent to? </a:t>
            </a:r>
            <a:endParaRPr lang="en-US" sz="900" dirty="0"/>
          </a:p>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790556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163502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4147002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791299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3679788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15197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2951275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1360229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874670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562210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2905522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1760548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163959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83324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3605420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870825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3629229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4031320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4093585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365814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10281854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41394222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1677167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645770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807713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25524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3758795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4209314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701865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08/01/2021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0.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0.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3.png"/><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3.png"/><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6.emf"/><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13.png"/><Relationship Id="rId9" Type="http://schemas.openxmlformats.org/officeDocument/2006/relationships/image" Target="../media/image44.png"/></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7.emf"/><Relationship Id="rId7"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13.png"/><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8.emf"/><Relationship Id="rId7"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13.png"/><Relationship Id="rId9" Type="http://schemas.openxmlformats.org/officeDocument/2006/relationships/image" Target="../media/image44.png"/></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9.emf"/><Relationship Id="rId7"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0.png"/><Relationship Id="rId10" Type="http://schemas.openxmlformats.org/officeDocument/2006/relationships/image" Target="../media/image51.png"/><Relationship Id="rId4" Type="http://schemas.openxmlformats.org/officeDocument/2006/relationships/image" Target="../media/image13.png"/><Relationship Id="rId9" Type="http://schemas.openxmlformats.org/officeDocument/2006/relationships/image" Target="../media/image44.png"/></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0.emf"/><Relationship Id="rId7"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13.png"/><Relationship Id="rId9" Type="http://schemas.openxmlformats.org/officeDocument/2006/relationships/image" Target="../media/image57.png"/></Relationships>
</file>

<file path=ppt/slides/_rels/slide3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1.emf"/><Relationship Id="rId7"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3.png"/><Relationship Id="rId10" Type="http://schemas.openxmlformats.org/officeDocument/2006/relationships/image" Target="../media/image62.png"/><Relationship Id="rId4" Type="http://schemas.openxmlformats.org/officeDocument/2006/relationships/image" Target="../media/image13.png"/><Relationship Id="rId9" Type="http://schemas.openxmlformats.org/officeDocument/2006/relationships/image" Target="../media/image57.png"/></Relationships>
</file>

<file path=ppt/slides/_rels/slide3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9.png"/><Relationship Id="rId7" Type="http://schemas.openxmlformats.org/officeDocument/2006/relationships/image" Target="../media/image52.png"/><Relationship Id="rId12"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50.png"/><Relationship Id="rId11" Type="http://schemas.openxmlformats.org/officeDocument/2006/relationships/image" Target="../media/image65.png"/><Relationship Id="rId5" Type="http://schemas.openxmlformats.org/officeDocument/2006/relationships/image" Target="../media/image48.png"/><Relationship Id="rId10" Type="http://schemas.openxmlformats.org/officeDocument/2006/relationships/image" Target="../media/image64.png"/><Relationship Id="rId4" Type="http://schemas.openxmlformats.org/officeDocument/2006/relationships/image" Target="../media/image46.png"/><Relationship Id="rId9" Type="http://schemas.openxmlformats.org/officeDocument/2006/relationships/image" Target="../media/image63.png"/></Relationships>
</file>

<file path=ppt/slides/_rels/slide3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9.png"/><Relationship Id="rId7" Type="http://schemas.openxmlformats.org/officeDocument/2006/relationships/image" Target="../media/image52.png"/><Relationship Id="rId12"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50.png"/><Relationship Id="rId11" Type="http://schemas.openxmlformats.org/officeDocument/2006/relationships/image" Target="../media/image65.png"/><Relationship Id="rId5" Type="http://schemas.openxmlformats.org/officeDocument/2006/relationships/image" Target="../media/image48.png"/><Relationship Id="rId10" Type="http://schemas.openxmlformats.org/officeDocument/2006/relationships/image" Target="../media/image64.png"/><Relationship Id="rId4" Type="http://schemas.openxmlformats.org/officeDocument/2006/relationships/image" Target="../media/image67.png"/><Relationship Id="rId9"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3.tiff"/></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3.tif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0.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a:bodyPr>
          <a:lstStyle/>
          <a:p>
            <a:r>
              <a:rPr lang="en-GB" dirty="0" smtClean="0"/>
              <a:t>Stage </a:t>
            </a:r>
            <a:r>
              <a:rPr lang="en-GB" dirty="0"/>
              <a:t>5 </a:t>
            </a:r>
            <a:br>
              <a:rPr lang="en-GB" dirty="0"/>
            </a:br>
            <a:r>
              <a:rPr lang="en-GB" dirty="0"/>
              <a:t>Spring Block 2: Fractions</a:t>
            </a:r>
          </a:p>
          <a:p>
            <a:r>
              <a:rPr lang="en-GB" dirty="0"/>
              <a:t>Lesson 1: To be able to explore equivalent fractions</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2 – Fractions</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a:t>Spring</a:t>
            </a:r>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42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 </a:t>
            </a:r>
            <a:r>
              <a:rPr lang="en-GB" sz="2000" b="1" dirty="0" smtClean="0">
                <a:solidFill>
                  <a:schemeClr val="bg1"/>
                </a:solidFill>
              </a:rPr>
              <a:t>QQVOKNB</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pic>
        <p:nvPicPr>
          <p:cNvPr id="3" name="Picture 2">
            <a:extLst>
              <a:ext uri="{FF2B5EF4-FFF2-40B4-BE49-F238E27FC236}">
                <a16:creationId xmlns="" xmlns:a16="http://schemas.microsoft.com/office/drawing/2014/main" id="{395FC750-E68C-1A47-A555-9BA6C769AC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4" y="2997203"/>
            <a:ext cx="2554653" cy="3609975"/>
          </a:xfrm>
          <a:prstGeom prst="rect">
            <a:avLst/>
          </a:prstGeom>
        </p:spPr>
      </p:pic>
      <p:sp>
        <p:nvSpPr>
          <p:cNvPr id="6" name="Rounded Rectangle 5">
            <a:extLst>
              <a:ext uri="{FF2B5EF4-FFF2-40B4-BE49-F238E27FC236}">
                <a16:creationId xmlns="" xmlns:a16="http://schemas.microsoft.com/office/drawing/2014/main" id="{A18713A3-7673-C44D-98DD-C5D3B012685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endParaRPr lang="en-US" sz="1400" dirty="0"/>
          </a:p>
        </p:txBody>
      </p:sp>
    </p:spTree>
    <p:extLst>
      <p:ext uri="{BB962C8B-B14F-4D97-AF65-F5344CB8AC3E}">
        <p14:creationId xmlns:p14="http://schemas.microsoft.com/office/powerpoint/2010/main" val="4176419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pic>
        <p:nvPicPr>
          <p:cNvPr id="7" name="Picture 6">
            <a:extLst>
              <a:ext uri="{FF2B5EF4-FFF2-40B4-BE49-F238E27FC236}">
                <a16:creationId xmlns="" xmlns:a16="http://schemas.microsoft.com/office/drawing/2014/main" id="{E37EEC5C-CAC3-2749-8F44-28CE16B655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3" y="2997202"/>
            <a:ext cx="2554653" cy="3609975"/>
          </a:xfrm>
          <a:prstGeom prst="rect">
            <a:avLst/>
          </a:prstGeom>
        </p:spPr>
      </p:pic>
      <p:sp>
        <p:nvSpPr>
          <p:cNvPr id="6" name="Rounded Rectangle 5">
            <a:extLst>
              <a:ext uri="{FF2B5EF4-FFF2-40B4-BE49-F238E27FC236}">
                <a16:creationId xmlns="" xmlns:a16="http://schemas.microsoft.com/office/drawing/2014/main" id="{487A1111-F581-B343-9751-698E96B22A9E}"/>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endParaRPr lang="en-US" sz="1400" dirty="0"/>
          </a:p>
        </p:txBody>
      </p:sp>
    </p:spTree>
    <p:extLst>
      <p:ext uri="{BB962C8B-B14F-4D97-AF65-F5344CB8AC3E}">
        <p14:creationId xmlns:p14="http://schemas.microsoft.com/office/powerpoint/2010/main" val="3448224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pic>
        <p:nvPicPr>
          <p:cNvPr id="8" name="Picture 7">
            <a:extLst>
              <a:ext uri="{FF2B5EF4-FFF2-40B4-BE49-F238E27FC236}">
                <a16:creationId xmlns="" xmlns:a16="http://schemas.microsoft.com/office/drawing/2014/main" id="{85755C14-A0C8-0E45-A126-9AE140A376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2" y="2997202"/>
            <a:ext cx="2554653" cy="3609975"/>
          </a:xfrm>
          <a:prstGeom prst="rect">
            <a:avLst/>
          </a:prstGeom>
        </p:spPr>
      </p:pic>
      <p:sp>
        <p:nvSpPr>
          <p:cNvPr id="9" name="Rounded Rectangle 8">
            <a:extLst>
              <a:ext uri="{FF2B5EF4-FFF2-40B4-BE49-F238E27FC236}">
                <a16:creationId xmlns="" xmlns:a16="http://schemas.microsoft.com/office/drawing/2014/main" id="{7ED90D44-64B8-BB41-A9AB-4FEB2F80C24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p>
          <a:p>
            <a:pPr>
              <a:spcAft>
                <a:spcPts val="1000"/>
              </a:spcAft>
            </a:pPr>
            <a:r>
              <a:rPr lang="en-GB" sz="2400" dirty="0">
                <a:solidFill>
                  <a:prstClr val="black"/>
                </a:solidFill>
                <a:latin typeface="Muli" pitchFamily="2" charset="77"/>
              </a:rPr>
              <a:t>Now, shade in half of the segments.</a:t>
            </a:r>
          </a:p>
          <a:p>
            <a:pPr>
              <a:spcAft>
                <a:spcPts val="1000"/>
              </a:spcAft>
            </a:pPr>
            <a:r>
              <a:rPr lang="en-GB" sz="2400" dirty="0">
                <a:solidFill>
                  <a:prstClr val="black"/>
                </a:solidFill>
                <a:latin typeface="Muli" pitchFamily="2" charset="77"/>
              </a:rPr>
              <a:t> </a:t>
            </a:r>
            <a:endParaRPr lang="en-US" sz="1400" dirty="0"/>
          </a:p>
        </p:txBody>
      </p:sp>
    </p:spTree>
    <p:extLst>
      <p:ext uri="{BB962C8B-B14F-4D97-AF65-F5344CB8AC3E}">
        <p14:creationId xmlns:p14="http://schemas.microsoft.com/office/powerpoint/2010/main" val="3778622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5" name="Rounded Rectangle 4">
            <a:extLst>
              <a:ext uri="{FF2B5EF4-FFF2-40B4-BE49-F238E27FC236}">
                <a16:creationId xmlns="" xmlns:a16="http://schemas.microsoft.com/office/drawing/2014/main" id="{C467E101-D5F3-BB4F-AEFD-091C462C854A}"/>
              </a:ext>
            </a:extLst>
          </p:cNvPr>
          <p:cNvSpPr/>
          <p:nvPr/>
        </p:nvSpPr>
        <p:spPr>
          <a:xfrm>
            <a:off x="3752081" y="2997203"/>
            <a:ext cx="8155705" cy="36099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endParaRPr lang="en-GB" sz="2400" dirty="0">
              <a:solidFill>
                <a:prstClr val="black"/>
              </a:solidFill>
              <a:latin typeface="Muli" pitchFamily="2" charset="77"/>
            </a:endParaRPr>
          </a:p>
        </p:txBody>
      </p:sp>
      <p:sp>
        <p:nvSpPr>
          <p:cNvPr id="6" name="Rounded Rectangle 5">
            <a:extLst>
              <a:ext uri="{FF2B5EF4-FFF2-40B4-BE49-F238E27FC236}">
                <a16:creationId xmlns="" xmlns:a16="http://schemas.microsoft.com/office/drawing/2014/main" id="{2722CD90-637A-0C40-83EC-7E8FEE034666}"/>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p>
          <a:p>
            <a:pPr>
              <a:spcAft>
                <a:spcPts val="1000"/>
              </a:spcAft>
            </a:pPr>
            <a:r>
              <a:rPr lang="en-GB" sz="2400" dirty="0">
                <a:solidFill>
                  <a:prstClr val="black"/>
                </a:solidFill>
                <a:latin typeface="Muli" pitchFamily="2" charset="77"/>
              </a:rPr>
              <a:t>Now, shade in half of the segments.</a:t>
            </a:r>
          </a:p>
          <a:p>
            <a:pPr>
              <a:spcAft>
                <a:spcPts val="1000"/>
              </a:spcAft>
            </a:pPr>
            <a:r>
              <a:rPr lang="en-GB" sz="2400" dirty="0">
                <a:solidFill>
                  <a:prstClr val="black"/>
                </a:solidFill>
                <a:latin typeface="Muli" pitchFamily="2" charset="77"/>
              </a:rPr>
              <a:t>Which fraction is half equivalent to over 6? </a:t>
            </a:r>
            <a:endParaRPr lang="en-US" sz="1400" dirty="0"/>
          </a:p>
          <a:p>
            <a:pPr>
              <a:spcAft>
                <a:spcPts val="1000"/>
              </a:spcAft>
            </a:pPr>
            <a:r>
              <a:rPr lang="en-GB" sz="2400" dirty="0">
                <a:solidFill>
                  <a:prstClr val="black"/>
                </a:solidFill>
                <a:latin typeface="Muli" pitchFamily="2" charset="77"/>
              </a:rPr>
              <a:t> </a:t>
            </a:r>
            <a:endParaRPr lang="en-US" sz="1400" dirty="0"/>
          </a:p>
        </p:txBody>
      </p:sp>
      <p:pic>
        <p:nvPicPr>
          <p:cNvPr id="8" name="Picture 7">
            <a:extLst>
              <a:ext uri="{FF2B5EF4-FFF2-40B4-BE49-F238E27FC236}">
                <a16:creationId xmlns="" xmlns:a16="http://schemas.microsoft.com/office/drawing/2014/main" id="{47254A21-32DA-AC4B-B092-6146FE696A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2" y="2997202"/>
            <a:ext cx="2554653" cy="3609975"/>
          </a:xfrm>
          <a:prstGeom prst="rect">
            <a:avLst/>
          </a:prstGeom>
        </p:spPr>
      </p:pic>
      <p:sp>
        <p:nvSpPr>
          <p:cNvPr id="3" name="Rectangle 2">
            <a:extLst>
              <a:ext uri="{FF2B5EF4-FFF2-40B4-BE49-F238E27FC236}">
                <a16:creationId xmlns="" xmlns:a16="http://schemas.microsoft.com/office/drawing/2014/main" id="{46E3130F-3C9C-A44F-AB1C-DB3ADCD36A16}"/>
              </a:ext>
            </a:extLst>
          </p:cNvPr>
          <p:cNvSpPr/>
          <p:nvPr/>
        </p:nvSpPr>
        <p:spPr>
          <a:xfrm>
            <a:off x="1017810" y="2997201"/>
            <a:ext cx="1279525" cy="3609973"/>
          </a:xfrm>
          <a:prstGeom prst="rect">
            <a:avLst/>
          </a:prstGeom>
          <a:solidFill>
            <a:srgbClr val="23D1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67366D1B-2019-0A4C-A357-C9C177FEEF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7829" y="5272443"/>
            <a:ext cx="829983" cy="844918"/>
          </a:xfrm>
          <a:prstGeom prst="rect">
            <a:avLst/>
          </a:prstGeom>
        </p:spPr>
      </p:pic>
      <p:sp>
        <p:nvSpPr>
          <p:cNvPr id="10" name="Rectangle 9">
            <a:extLst>
              <a:ext uri="{FF2B5EF4-FFF2-40B4-BE49-F238E27FC236}">
                <a16:creationId xmlns="" xmlns:a16="http://schemas.microsoft.com/office/drawing/2014/main" id="{FB7E7427-2F05-234B-9A17-546156A1FFEB}"/>
              </a:ext>
            </a:extLst>
          </p:cNvPr>
          <p:cNvSpPr/>
          <p:nvPr/>
        </p:nvSpPr>
        <p:spPr>
          <a:xfrm>
            <a:off x="6082147" y="528238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1" name="Rounded Rectangle 10">
                <a:extLst>
                  <a:ext uri="{FF2B5EF4-FFF2-40B4-BE49-F238E27FC236}">
                    <a16:creationId xmlns="" xmlns:a16="http://schemas.microsoft.com/office/drawing/2014/main" id="{0ACF5F29-3A9C-4348-BA55-E2949A2E10D6}"/>
                  </a:ext>
                </a:extLst>
              </p:cNvPr>
              <p:cNvSpPr/>
              <p:nvPr/>
            </p:nvSpPr>
            <p:spPr>
              <a:xfrm>
                <a:off x="4236068" y="528238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2</m:t>
                          </m:r>
                        </m:den>
                      </m:f>
                    </m:oMath>
                  </m:oMathPara>
                </a14:m>
                <a:endParaRPr lang="en-US" sz="2400" dirty="0">
                  <a:solidFill>
                    <a:schemeClr val="bg1"/>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0ACF5F29-3A9C-4348-BA55-E2949A2E10D6}"/>
                  </a:ext>
                </a:extLst>
              </p:cNvPr>
              <p:cNvSpPr>
                <a:spLocks noRot="1" noChangeAspect="1" noMove="1" noResize="1" noEditPoints="1" noAdjustHandles="1" noChangeArrowheads="1" noChangeShapeType="1" noTextEdit="1"/>
              </p:cNvSpPr>
              <p:nvPr/>
            </p:nvSpPr>
            <p:spPr>
              <a:xfrm>
                <a:off x="4236068" y="5282387"/>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 xmlns:a16="http://schemas.microsoft.com/office/drawing/2014/main" id="{65AA8395-D334-2D43-B3C4-133D4E8A941A}"/>
                  </a:ext>
                </a:extLst>
              </p:cNvPr>
              <p:cNvSpPr/>
              <p:nvPr/>
            </p:nvSpPr>
            <p:spPr>
              <a:xfrm>
                <a:off x="7439246" y="528238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3</m:t>
                          </m:r>
                        </m:num>
                        <m:den>
                          <m:r>
                            <a:rPr lang="en-GB" sz="2400" b="0" i="1" smtClean="0">
                              <a:solidFill>
                                <a:schemeClr val="bg1"/>
                              </a:solidFill>
                              <a:latin typeface="Cambria Math" panose="02040503050406030204" pitchFamily="18" charset="0"/>
                            </a:rPr>
                            <m:t>6</m:t>
                          </m:r>
                        </m:den>
                      </m:f>
                    </m:oMath>
                  </m:oMathPara>
                </a14:m>
                <a:endParaRPr lang="en-US" sz="2400" dirty="0">
                  <a:solidFill>
                    <a:schemeClr val="bg1"/>
                  </a:solidFill>
                  <a:latin typeface="OpenDyslexicAlta" pitchFamily="2" charset="77"/>
                </a:endParaRPr>
              </a:p>
            </p:txBody>
          </p:sp>
        </mc:Choice>
        <mc:Fallback xmlns="">
          <p:sp>
            <p:nvSpPr>
              <p:cNvPr id="12" name="Rounded Rectangle 11">
                <a:extLst>
                  <a:ext uri="{FF2B5EF4-FFF2-40B4-BE49-F238E27FC236}">
                    <a16:creationId xmlns:a16="http://schemas.microsoft.com/office/drawing/2014/main" id="{65AA8395-D334-2D43-B3C4-133D4E8A941A}"/>
                  </a:ext>
                </a:extLst>
              </p:cNvPr>
              <p:cNvSpPr>
                <a:spLocks noRot="1" noChangeAspect="1" noMove="1" noResize="1" noEditPoints="1" noAdjustHandles="1" noChangeArrowheads="1" noChangeShapeType="1" noTextEdit="1"/>
              </p:cNvSpPr>
              <p:nvPr/>
            </p:nvSpPr>
            <p:spPr>
              <a:xfrm>
                <a:off x="7439246" y="5282387"/>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938934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5" name="Rounded Rectangle 4">
            <a:extLst>
              <a:ext uri="{FF2B5EF4-FFF2-40B4-BE49-F238E27FC236}">
                <a16:creationId xmlns="" xmlns:a16="http://schemas.microsoft.com/office/drawing/2014/main" id="{C467E101-D5F3-BB4F-AEFD-091C462C854A}"/>
              </a:ext>
            </a:extLst>
          </p:cNvPr>
          <p:cNvSpPr/>
          <p:nvPr/>
        </p:nvSpPr>
        <p:spPr>
          <a:xfrm>
            <a:off x="3752081" y="2997203"/>
            <a:ext cx="8155705" cy="36099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endParaRPr lang="en-GB" sz="2400" dirty="0">
              <a:solidFill>
                <a:prstClr val="black"/>
              </a:solidFill>
              <a:latin typeface="Muli" pitchFamily="2" charset="77"/>
            </a:endParaRPr>
          </a:p>
        </p:txBody>
      </p:sp>
      <p:sp>
        <p:nvSpPr>
          <p:cNvPr id="6" name="Rounded Rectangle 5">
            <a:extLst>
              <a:ext uri="{FF2B5EF4-FFF2-40B4-BE49-F238E27FC236}">
                <a16:creationId xmlns="" xmlns:a16="http://schemas.microsoft.com/office/drawing/2014/main" id="{2722CD90-637A-0C40-83EC-7E8FEE034666}"/>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p>
          <a:p>
            <a:pPr>
              <a:spcAft>
                <a:spcPts val="1000"/>
              </a:spcAft>
            </a:pPr>
            <a:r>
              <a:rPr lang="en-GB" sz="2400" dirty="0">
                <a:solidFill>
                  <a:prstClr val="black"/>
                </a:solidFill>
                <a:latin typeface="Muli" pitchFamily="2" charset="77"/>
              </a:rPr>
              <a:t>Now, shade in half of the segments.</a:t>
            </a:r>
          </a:p>
          <a:p>
            <a:pPr>
              <a:spcAft>
                <a:spcPts val="1000"/>
              </a:spcAft>
            </a:pPr>
            <a:r>
              <a:rPr lang="en-GB" sz="2400" dirty="0">
                <a:solidFill>
                  <a:prstClr val="black"/>
                </a:solidFill>
                <a:latin typeface="Muli" pitchFamily="2" charset="77"/>
              </a:rPr>
              <a:t>Which fraction is half equivalent to over 6? </a:t>
            </a:r>
            <a:endParaRPr lang="en-US" sz="1400" dirty="0"/>
          </a:p>
          <a:p>
            <a:pPr>
              <a:spcAft>
                <a:spcPts val="1000"/>
              </a:spcAft>
            </a:pPr>
            <a:r>
              <a:rPr lang="en-GB" sz="2400" dirty="0">
                <a:solidFill>
                  <a:prstClr val="black"/>
                </a:solidFill>
                <a:latin typeface="Muli" pitchFamily="2" charset="77"/>
              </a:rPr>
              <a:t> </a:t>
            </a:r>
            <a:endParaRPr lang="en-US" sz="1400" dirty="0"/>
          </a:p>
        </p:txBody>
      </p:sp>
      <p:pic>
        <p:nvPicPr>
          <p:cNvPr id="8" name="Picture 7">
            <a:extLst>
              <a:ext uri="{FF2B5EF4-FFF2-40B4-BE49-F238E27FC236}">
                <a16:creationId xmlns="" xmlns:a16="http://schemas.microsoft.com/office/drawing/2014/main" id="{47254A21-32DA-AC4B-B092-6146FE696A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2" y="2997202"/>
            <a:ext cx="2554653" cy="3609975"/>
          </a:xfrm>
          <a:prstGeom prst="rect">
            <a:avLst/>
          </a:prstGeom>
        </p:spPr>
      </p:pic>
      <p:sp>
        <p:nvSpPr>
          <p:cNvPr id="3" name="Rectangle 2">
            <a:extLst>
              <a:ext uri="{FF2B5EF4-FFF2-40B4-BE49-F238E27FC236}">
                <a16:creationId xmlns="" xmlns:a16="http://schemas.microsoft.com/office/drawing/2014/main" id="{46E3130F-3C9C-A44F-AB1C-DB3ADCD36A16}"/>
              </a:ext>
            </a:extLst>
          </p:cNvPr>
          <p:cNvSpPr/>
          <p:nvPr/>
        </p:nvSpPr>
        <p:spPr>
          <a:xfrm>
            <a:off x="1017810" y="2997201"/>
            <a:ext cx="1279525" cy="3609973"/>
          </a:xfrm>
          <a:prstGeom prst="rect">
            <a:avLst/>
          </a:prstGeom>
          <a:solidFill>
            <a:srgbClr val="23D1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1498A982-BB35-7D45-934D-34627F29B5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7829" y="5272443"/>
            <a:ext cx="829983" cy="844918"/>
          </a:xfrm>
          <a:prstGeom prst="rect">
            <a:avLst/>
          </a:prstGeom>
        </p:spPr>
      </p:pic>
      <p:sp>
        <p:nvSpPr>
          <p:cNvPr id="10" name="Rectangle 9">
            <a:extLst>
              <a:ext uri="{FF2B5EF4-FFF2-40B4-BE49-F238E27FC236}">
                <a16:creationId xmlns="" xmlns:a16="http://schemas.microsoft.com/office/drawing/2014/main" id="{7311BEC2-0266-DC42-A27A-F9754AA7F9A7}"/>
              </a:ext>
            </a:extLst>
          </p:cNvPr>
          <p:cNvSpPr/>
          <p:nvPr/>
        </p:nvSpPr>
        <p:spPr>
          <a:xfrm>
            <a:off x="6082147" y="528238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1" name="Rounded Rectangle 10">
                <a:extLst>
                  <a:ext uri="{FF2B5EF4-FFF2-40B4-BE49-F238E27FC236}">
                    <a16:creationId xmlns="" xmlns:a16="http://schemas.microsoft.com/office/drawing/2014/main" id="{22F62CDF-3A6F-0A47-9FA4-836A9C8B44C1}"/>
                  </a:ext>
                </a:extLst>
              </p:cNvPr>
              <p:cNvSpPr/>
              <p:nvPr/>
            </p:nvSpPr>
            <p:spPr>
              <a:xfrm>
                <a:off x="4236068" y="528238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2</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22F62CDF-3A6F-0A47-9FA4-836A9C8B44C1}"/>
                  </a:ext>
                </a:extLst>
              </p:cNvPr>
              <p:cNvSpPr>
                <a:spLocks noRot="1" noChangeAspect="1" noMove="1" noResize="1" noEditPoints="1" noAdjustHandles="1" noChangeArrowheads="1" noChangeShapeType="1" noTextEdit="1"/>
              </p:cNvSpPr>
              <p:nvPr/>
            </p:nvSpPr>
            <p:spPr>
              <a:xfrm>
                <a:off x="4236068" y="5282387"/>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 xmlns:a16="http://schemas.microsoft.com/office/drawing/2014/main" id="{1498C89F-20F2-7A49-BF24-602F1AB74657}"/>
                  </a:ext>
                </a:extLst>
              </p:cNvPr>
              <p:cNvSpPr/>
              <p:nvPr/>
            </p:nvSpPr>
            <p:spPr>
              <a:xfrm>
                <a:off x="7439246" y="528238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3</m:t>
                          </m:r>
                        </m:num>
                        <m:den>
                          <m:r>
                            <a:rPr lang="en-GB" sz="2400" b="0" i="1" smtClean="0">
                              <a:solidFill>
                                <a:srgbClr val="FF3860"/>
                              </a:solidFill>
                              <a:latin typeface="Cambria Math" panose="02040503050406030204" pitchFamily="18" charset="0"/>
                            </a:rPr>
                            <m:t>6</m:t>
                          </m:r>
                        </m:den>
                      </m:f>
                    </m:oMath>
                  </m:oMathPara>
                </a14:m>
                <a:endParaRPr lang="en-US" sz="2400" dirty="0">
                  <a:solidFill>
                    <a:srgbClr val="FF3860"/>
                  </a:solidFill>
                  <a:latin typeface="OpenDyslexicAlta" pitchFamily="2" charset="77"/>
                </a:endParaRPr>
              </a:p>
            </p:txBody>
          </p:sp>
        </mc:Choice>
        <mc:Fallback xmlns="">
          <p:sp>
            <p:nvSpPr>
              <p:cNvPr id="12" name="Rounded Rectangle 11">
                <a:extLst>
                  <a:ext uri="{FF2B5EF4-FFF2-40B4-BE49-F238E27FC236}">
                    <a16:creationId xmlns:a16="http://schemas.microsoft.com/office/drawing/2014/main" id="{1498C89F-20F2-7A49-BF24-602F1AB74657}"/>
                  </a:ext>
                </a:extLst>
              </p:cNvPr>
              <p:cNvSpPr>
                <a:spLocks noRot="1" noChangeAspect="1" noMove="1" noResize="1" noEditPoints="1" noAdjustHandles="1" noChangeArrowheads="1" noChangeShapeType="1" noTextEdit="1"/>
              </p:cNvSpPr>
              <p:nvPr/>
            </p:nvSpPr>
            <p:spPr>
              <a:xfrm>
                <a:off x="7439246" y="5282387"/>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731871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pic>
        <p:nvPicPr>
          <p:cNvPr id="3" name="Picture 2">
            <a:extLst>
              <a:ext uri="{FF2B5EF4-FFF2-40B4-BE49-F238E27FC236}">
                <a16:creationId xmlns="" xmlns:a16="http://schemas.microsoft.com/office/drawing/2014/main" id="{395FC750-E68C-1A47-A555-9BA6C769AC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4" y="2997203"/>
            <a:ext cx="2554653" cy="3609975"/>
          </a:xfrm>
          <a:prstGeom prst="rect">
            <a:avLst/>
          </a:prstGeom>
        </p:spPr>
      </p:pic>
      <p:sp>
        <p:nvSpPr>
          <p:cNvPr id="6" name="Rounded Rectangle 5">
            <a:extLst>
              <a:ext uri="{FF2B5EF4-FFF2-40B4-BE49-F238E27FC236}">
                <a16:creationId xmlns="" xmlns:a16="http://schemas.microsoft.com/office/drawing/2014/main" id="{A18713A3-7673-C44D-98DD-C5D3B012685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endParaRPr lang="en-US" sz="1400" dirty="0"/>
          </a:p>
        </p:txBody>
      </p:sp>
    </p:spTree>
    <p:extLst>
      <p:ext uri="{BB962C8B-B14F-4D97-AF65-F5344CB8AC3E}">
        <p14:creationId xmlns:p14="http://schemas.microsoft.com/office/powerpoint/2010/main" val="3116135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pic>
        <p:nvPicPr>
          <p:cNvPr id="7" name="Picture 6">
            <a:extLst>
              <a:ext uri="{FF2B5EF4-FFF2-40B4-BE49-F238E27FC236}">
                <a16:creationId xmlns="" xmlns:a16="http://schemas.microsoft.com/office/drawing/2014/main" id="{E37EEC5C-CAC3-2749-8F44-28CE16B655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3" y="2997202"/>
            <a:ext cx="2554653" cy="3609975"/>
          </a:xfrm>
          <a:prstGeom prst="rect">
            <a:avLst/>
          </a:prstGeom>
        </p:spPr>
      </p:pic>
      <p:sp>
        <p:nvSpPr>
          <p:cNvPr id="6" name="Rounded Rectangle 5">
            <a:extLst>
              <a:ext uri="{FF2B5EF4-FFF2-40B4-BE49-F238E27FC236}">
                <a16:creationId xmlns="" xmlns:a16="http://schemas.microsoft.com/office/drawing/2014/main" id="{487A1111-F581-B343-9751-698E96B22A9E}"/>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endParaRPr lang="en-US" sz="1400" dirty="0"/>
          </a:p>
        </p:txBody>
      </p:sp>
    </p:spTree>
    <p:extLst>
      <p:ext uri="{BB962C8B-B14F-4D97-AF65-F5344CB8AC3E}">
        <p14:creationId xmlns:p14="http://schemas.microsoft.com/office/powerpoint/2010/main" val="3658191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pic>
        <p:nvPicPr>
          <p:cNvPr id="8" name="Picture 7">
            <a:extLst>
              <a:ext uri="{FF2B5EF4-FFF2-40B4-BE49-F238E27FC236}">
                <a16:creationId xmlns="" xmlns:a16="http://schemas.microsoft.com/office/drawing/2014/main" id="{85755C14-A0C8-0E45-A126-9AE140A376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2" y="2997202"/>
            <a:ext cx="2554653" cy="3609975"/>
          </a:xfrm>
          <a:prstGeom prst="rect">
            <a:avLst/>
          </a:prstGeom>
        </p:spPr>
      </p:pic>
      <p:sp>
        <p:nvSpPr>
          <p:cNvPr id="9" name="Rounded Rectangle 8">
            <a:extLst>
              <a:ext uri="{FF2B5EF4-FFF2-40B4-BE49-F238E27FC236}">
                <a16:creationId xmlns="" xmlns:a16="http://schemas.microsoft.com/office/drawing/2014/main" id="{7ED90D44-64B8-BB41-A9AB-4FEB2F80C24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p>
          <a:p>
            <a:pPr>
              <a:spcAft>
                <a:spcPts val="1000"/>
              </a:spcAft>
            </a:pPr>
            <a:r>
              <a:rPr lang="en-GB" sz="2400" dirty="0">
                <a:solidFill>
                  <a:prstClr val="black"/>
                </a:solidFill>
                <a:latin typeface="Muli" pitchFamily="2" charset="77"/>
              </a:rPr>
              <a:t>Now, shade in a third of the segments.</a:t>
            </a:r>
          </a:p>
          <a:p>
            <a:pPr>
              <a:spcAft>
                <a:spcPts val="1000"/>
              </a:spcAft>
            </a:pPr>
            <a:r>
              <a:rPr lang="en-GB" sz="2400" dirty="0">
                <a:solidFill>
                  <a:prstClr val="black"/>
                </a:solidFill>
                <a:latin typeface="Muli" pitchFamily="2" charset="77"/>
              </a:rPr>
              <a:t> </a:t>
            </a:r>
            <a:endParaRPr lang="en-US" sz="1400" dirty="0"/>
          </a:p>
        </p:txBody>
      </p:sp>
    </p:spTree>
    <p:extLst>
      <p:ext uri="{BB962C8B-B14F-4D97-AF65-F5344CB8AC3E}">
        <p14:creationId xmlns:p14="http://schemas.microsoft.com/office/powerpoint/2010/main" val="3368409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5" name="Rounded Rectangle 4">
            <a:extLst>
              <a:ext uri="{FF2B5EF4-FFF2-40B4-BE49-F238E27FC236}">
                <a16:creationId xmlns="" xmlns:a16="http://schemas.microsoft.com/office/drawing/2014/main" id="{C467E101-D5F3-BB4F-AEFD-091C462C854A}"/>
              </a:ext>
            </a:extLst>
          </p:cNvPr>
          <p:cNvSpPr/>
          <p:nvPr/>
        </p:nvSpPr>
        <p:spPr>
          <a:xfrm>
            <a:off x="3752081" y="2997203"/>
            <a:ext cx="8155705" cy="36099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endParaRPr lang="en-GB" sz="2400" dirty="0">
              <a:solidFill>
                <a:prstClr val="black"/>
              </a:solidFill>
              <a:latin typeface="Muli" pitchFamily="2" charset="77"/>
            </a:endParaRPr>
          </a:p>
        </p:txBody>
      </p:sp>
      <p:sp>
        <p:nvSpPr>
          <p:cNvPr id="6" name="Rounded Rectangle 5">
            <a:extLst>
              <a:ext uri="{FF2B5EF4-FFF2-40B4-BE49-F238E27FC236}">
                <a16:creationId xmlns="" xmlns:a16="http://schemas.microsoft.com/office/drawing/2014/main" id="{2722CD90-637A-0C40-83EC-7E8FEE034666}"/>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p>
          <a:p>
            <a:pPr>
              <a:spcAft>
                <a:spcPts val="1000"/>
              </a:spcAft>
            </a:pPr>
            <a:r>
              <a:rPr lang="en-GB" sz="2400" dirty="0">
                <a:solidFill>
                  <a:prstClr val="black"/>
                </a:solidFill>
                <a:latin typeface="Muli" pitchFamily="2" charset="77"/>
              </a:rPr>
              <a:t>Now, shade in a third of the segments.</a:t>
            </a:r>
          </a:p>
          <a:p>
            <a:pPr>
              <a:spcAft>
                <a:spcPts val="1000"/>
              </a:spcAft>
            </a:pPr>
            <a:r>
              <a:rPr lang="en-GB" sz="2400" dirty="0">
                <a:solidFill>
                  <a:prstClr val="black"/>
                </a:solidFill>
                <a:latin typeface="Muli" pitchFamily="2" charset="77"/>
              </a:rPr>
              <a:t>Which fraction is a third equivalent to over 6? </a:t>
            </a:r>
            <a:endParaRPr lang="en-US" sz="1400" dirty="0"/>
          </a:p>
          <a:p>
            <a:pPr>
              <a:spcAft>
                <a:spcPts val="1000"/>
              </a:spcAft>
            </a:pPr>
            <a:r>
              <a:rPr lang="en-GB" sz="2400" dirty="0">
                <a:solidFill>
                  <a:prstClr val="black"/>
                </a:solidFill>
                <a:latin typeface="Muli" pitchFamily="2" charset="77"/>
              </a:rPr>
              <a:t> </a:t>
            </a:r>
            <a:endParaRPr lang="en-US" sz="1400" dirty="0"/>
          </a:p>
        </p:txBody>
      </p:sp>
      <p:pic>
        <p:nvPicPr>
          <p:cNvPr id="8" name="Picture 7">
            <a:extLst>
              <a:ext uri="{FF2B5EF4-FFF2-40B4-BE49-F238E27FC236}">
                <a16:creationId xmlns="" xmlns:a16="http://schemas.microsoft.com/office/drawing/2014/main" id="{47254A21-32DA-AC4B-B092-6146FE696A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2" y="2997202"/>
            <a:ext cx="2554653" cy="3609975"/>
          </a:xfrm>
          <a:prstGeom prst="rect">
            <a:avLst/>
          </a:prstGeom>
        </p:spPr>
      </p:pic>
      <p:sp>
        <p:nvSpPr>
          <p:cNvPr id="3" name="Rectangle 2">
            <a:extLst>
              <a:ext uri="{FF2B5EF4-FFF2-40B4-BE49-F238E27FC236}">
                <a16:creationId xmlns="" xmlns:a16="http://schemas.microsoft.com/office/drawing/2014/main" id="{46E3130F-3C9C-A44F-AB1C-DB3ADCD36A16}"/>
              </a:ext>
            </a:extLst>
          </p:cNvPr>
          <p:cNvSpPr/>
          <p:nvPr/>
        </p:nvSpPr>
        <p:spPr>
          <a:xfrm>
            <a:off x="1017810" y="2997201"/>
            <a:ext cx="2554653" cy="1193799"/>
          </a:xfrm>
          <a:prstGeom prst="rect">
            <a:avLst/>
          </a:prstGeom>
          <a:solidFill>
            <a:srgbClr val="23D1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80602B44-2389-934B-AAF8-889CB489C4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7829" y="5272443"/>
            <a:ext cx="829983" cy="844918"/>
          </a:xfrm>
          <a:prstGeom prst="rect">
            <a:avLst/>
          </a:prstGeom>
        </p:spPr>
      </p:pic>
      <p:sp>
        <p:nvSpPr>
          <p:cNvPr id="10" name="Rectangle 9">
            <a:extLst>
              <a:ext uri="{FF2B5EF4-FFF2-40B4-BE49-F238E27FC236}">
                <a16:creationId xmlns="" xmlns:a16="http://schemas.microsoft.com/office/drawing/2014/main" id="{046C2941-7C7F-7346-8315-2EA98E5D0F4F}"/>
              </a:ext>
            </a:extLst>
          </p:cNvPr>
          <p:cNvSpPr/>
          <p:nvPr/>
        </p:nvSpPr>
        <p:spPr>
          <a:xfrm>
            <a:off x="6082147" y="528238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1" name="Rounded Rectangle 10">
                <a:extLst>
                  <a:ext uri="{FF2B5EF4-FFF2-40B4-BE49-F238E27FC236}">
                    <a16:creationId xmlns="" xmlns:a16="http://schemas.microsoft.com/office/drawing/2014/main" id="{16746958-CAE4-6148-BC6A-88909419E95B}"/>
                  </a:ext>
                </a:extLst>
              </p:cNvPr>
              <p:cNvSpPr/>
              <p:nvPr/>
            </p:nvSpPr>
            <p:spPr>
              <a:xfrm>
                <a:off x="4236068" y="528238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3</m:t>
                          </m:r>
                        </m:den>
                      </m:f>
                    </m:oMath>
                  </m:oMathPara>
                </a14:m>
                <a:endParaRPr lang="en-US" sz="2400" dirty="0">
                  <a:solidFill>
                    <a:schemeClr val="bg1"/>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16746958-CAE4-6148-BC6A-88909419E95B}"/>
                  </a:ext>
                </a:extLst>
              </p:cNvPr>
              <p:cNvSpPr>
                <a:spLocks noRot="1" noChangeAspect="1" noMove="1" noResize="1" noEditPoints="1" noAdjustHandles="1" noChangeArrowheads="1" noChangeShapeType="1" noTextEdit="1"/>
              </p:cNvSpPr>
              <p:nvPr/>
            </p:nvSpPr>
            <p:spPr>
              <a:xfrm>
                <a:off x="4236068" y="5282387"/>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 xmlns:a16="http://schemas.microsoft.com/office/drawing/2014/main" id="{2F4FD7CA-2E6E-E14E-8A10-A2F0AEF0A041}"/>
                  </a:ext>
                </a:extLst>
              </p:cNvPr>
              <p:cNvSpPr/>
              <p:nvPr/>
            </p:nvSpPr>
            <p:spPr>
              <a:xfrm>
                <a:off x="7439246" y="528238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2</m:t>
                          </m:r>
                        </m:num>
                        <m:den>
                          <m:r>
                            <a:rPr lang="en-GB" sz="2400" b="0" i="1" smtClean="0">
                              <a:solidFill>
                                <a:schemeClr val="bg1"/>
                              </a:solidFill>
                              <a:latin typeface="Cambria Math" panose="02040503050406030204" pitchFamily="18" charset="0"/>
                            </a:rPr>
                            <m:t>6</m:t>
                          </m:r>
                        </m:den>
                      </m:f>
                    </m:oMath>
                  </m:oMathPara>
                </a14:m>
                <a:endParaRPr lang="en-US" sz="2400" dirty="0">
                  <a:solidFill>
                    <a:schemeClr val="bg1"/>
                  </a:solidFill>
                  <a:latin typeface="OpenDyslexicAlta" pitchFamily="2" charset="77"/>
                </a:endParaRPr>
              </a:p>
            </p:txBody>
          </p:sp>
        </mc:Choice>
        <mc:Fallback xmlns="">
          <p:sp>
            <p:nvSpPr>
              <p:cNvPr id="12" name="Rounded Rectangle 11">
                <a:extLst>
                  <a:ext uri="{FF2B5EF4-FFF2-40B4-BE49-F238E27FC236}">
                    <a16:creationId xmlns:a16="http://schemas.microsoft.com/office/drawing/2014/main" id="{2F4FD7CA-2E6E-E14E-8A10-A2F0AEF0A041}"/>
                  </a:ext>
                </a:extLst>
              </p:cNvPr>
              <p:cNvSpPr>
                <a:spLocks noRot="1" noChangeAspect="1" noMove="1" noResize="1" noEditPoints="1" noAdjustHandles="1" noChangeArrowheads="1" noChangeShapeType="1" noTextEdit="1"/>
              </p:cNvSpPr>
              <p:nvPr/>
            </p:nvSpPr>
            <p:spPr>
              <a:xfrm>
                <a:off x="7439246" y="5282387"/>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195692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5" name="Rounded Rectangle 4">
            <a:extLst>
              <a:ext uri="{FF2B5EF4-FFF2-40B4-BE49-F238E27FC236}">
                <a16:creationId xmlns="" xmlns:a16="http://schemas.microsoft.com/office/drawing/2014/main" id="{C467E101-D5F3-BB4F-AEFD-091C462C854A}"/>
              </a:ext>
            </a:extLst>
          </p:cNvPr>
          <p:cNvSpPr/>
          <p:nvPr/>
        </p:nvSpPr>
        <p:spPr>
          <a:xfrm>
            <a:off x="3752081" y="2997203"/>
            <a:ext cx="8155705" cy="36099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endParaRPr lang="en-GB" sz="2400" dirty="0">
              <a:solidFill>
                <a:prstClr val="black"/>
              </a:solidFill>
              <a:latin typeface="Muli" pitchFamily="2" charset="77"/>
            </a:endParaRPr>
          </a:p>
        </p:txBody>
      </p:sp>
      <p:sp>
        <p:nvSpPr>
          <p:cNvPr id="6" name="Rounded Rectangle 5">
            <a:extLst>
              <a:ext uri="{FF2B5EF4-FFF2-40B4-BE49-F238E27FC236}">
                <a16:creationId xmlns="" xmlns:a16="http://schemas.microsoft.com/office/drawing/2014/main" id="{2722CD90-637A-0C40-83EC-7E8FEE034666}"/>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into thirds.</a:t>
            </a:r>
          </a:p>
          <a:p>
            <a:pPr>
              <a:spcAft>
                <a:spcPts val="1000"/>
              </a:spcAft>
            </a:pPr>
            <a:r>
              <a:rPr lang="en-GB" sz="2400" dirty="0">
                <a:solidFill>
                  <a:prstClr val="black"/>
                </a:solidFill>
                <a:latin typeface="Muli" pitchFamily="2" charset="77"/>
              </a:rPr>
              <a:t>Next, fold the paper in half. </a:t>
            </a:r>
          </a:p>
          <a:p>
            <a:pPr>
              <a:spcAft>
                <a:spcPts val="1000"/>
              </a:spcAft>
            </a:pPr>
            <a:r>
              <a:rPr lang="en-GB" sz="2400" dirty="0">
                <a:solidFill>
                  <a:prstClr val="black"/>
                </a:solidFill>
                <a:latin typeface="Muli" pitchFamily="2" charset="77"/>
              </a:rPr>
              <a:t>Now, shade in a third of the segments.</a:t>
            </a:r>
          </a:p>
          <a:p>
            <a:pPr>
              <a:spcAft>
                <a:spcPts val="1000"/>
              </a:spcAft>
            </a:pPr>
            <a:r>
              <a:rPr lang="en-GB" sz="2400" dirty="0">
                <a:solidFill>
                  <a:prstClr val="black"/>
                </a:solidFill>
                <a:latin typeface="Muli" pitchFamily="2" charset="77"/>
              </a:rPr>
              <a:t>Which fraction is a third equivalent to over 6? </a:t>
            </a:r>
            <a:endParaRPr lang="en-US" sz="1400" dirty="0"/>
          </a:p>
          <a:p>
            <a:pPr>
              <a:spcAft>
                <a:spcPts val="1000"/>
              </a:spcAft>
            </a:pPr>
            <a:r>
              <a:rPr lang="en-GB" sz="2400" dirty="0">
                <a:solidFill>
                  <a:prstClr val="black"/>
                </a:solidFill>
                <a:latin typeface="Muli" pitchFamily="2" charset="77"/>
              </a:rPr>
              <a:t> </a:t>
            </a:r>
            <a:endParaRPr lang="en-US" sz="1400" dirty="0"/>
          </a:p>
        </p:txBody>
      </p:sp>
      <p:pic>
        <p:nvPicPr>
          <p:cNvPr id="8" name="Picture 7">
            <a:extLst>
              <a:ext uri="{FF2B5EF4-FFF2-40B4-BE49-F238E27FC236}">
                <a16:creationId xmlns="" xmlns:a16="http://schemas.microsoft.com/office/drawing/2014/main" id="{47254A21-32DA-AC4B-B092-6146FE696A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2" y="2997202"/>
            <a:ext cx="2554653" cy="3609975"/>
          </a:xfrm>
          <a:prstGeom prst="rect">
            <a:avLst/>
          </a:prstGeom>
        </p:spPr>
      </p:pic>
      <p:sp>
        <p:nvSpPr>
          <p:cNvPr id="3" name="Rectangle 2">
            <a:extLst>
              <a:ext uri="{FF2B5EF4-FFF2-40B4-BE49-F238E27FC236}">
                <a16:creationId xmlns="" xmlns:a16="http://schemas.microsoft.com/office/drawing/2014/main" id="{46E3130F-3C9C-A44F-AB1C-DB3ADCD36A16}"/>
              </a:ext>
            </a:extLst>
          </p:cNvPr>
          <p:cNvSpPr/>
          <p:nvPr/>
        </p:nvSpPr>
        <p:spPr>
          <a:xfrm>
            <a:off x="1017810" y="2997201"/>
            <a:ext cx="2554653" cy="1193799"/>
          </a:xfrm>
          <a:prstGeom prst="rect">
            <a:avLst/>
          </a:prstGeom>
          <a:solidFill>
            <a:srgbClr val="23D1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805164DD-642B-6D45-B230-796B1724B0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7829" y="5272443"/>
            <a:ext cx="829983" cy="844918"/>
          </a:xfrm>
          <a:prstGeom prst="rect">
            <a:avLst/>
          </a:prstGeom>
        </p:spPr>
      </p:pic>
      <p:sp>
        <p:nvSpPr>
          <p:cNvPr id="10" name="Rectangle 9">
            <a:extLst>
              <a:ext uri="{FF2B5EF4-FFF2-40B4-BE49-F238E27FC236}">
                <a16:creationId xmlns="" xmlns:a16="http://schemas.microsoft.com/office/drawing/2014/main" id="{47D3C2F7-31DE-C848-966A-E2BB12ABA1E9}"/>
              </a:ext>
            </a:extLst>
          </p:cNvPr>
          <p:cNvSpPr/>
          <p:nvPr/>
        </p:nvSpPr>
        <p:spPr>
          <a:xfrm>
            <a:off x="6082147" y="528238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1" name="Rounded Rectangle 10">
                <a:extLst>
                  <a:ext uri="{FF2B5EF4-FFF2-40B4-BE49-F238E27FC236}">
                    <a16:creationId xmlns="" xmlns:a16="http://schemas.microsoft.com/office/drawing/2014/main" id="{6C942FC9-ED02-3743-B7C9-BD662BDA2C39}"/>
                  </a:ext>
                </a:extLst>
              </p:cNvPr>
              <p:cNvSpPr/>
              <p:nvPr/>
            </p:nvSpPr>
            <p:spPr>
              <a:xfrm>
                <a:off x="4236068" y="528238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3</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6C942FC9-ED02-3743-B7C9-BD662BDA2C39}"/>
                  </a:ext>
                </a:extLst>
              </p:cNvPr>
              <p:cNvSpPr>
                <a:spLocks noRot="1" noChangeAspect="1" noMove="1" noResize="1" noEditPoints="1" noAdjustHandles="1" noChangeArrowheads="1" noChangeShapeType="1" noTextEdit="1"/>
              </p:cNvSpPr>
              <p:nvPr/>
            </p:nvSpPr>
            <p:spPr>
              <a:xfrm>
                <a:off x="4236068" y="5282387"/>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 xmlns:a16="http://schemas.microsoft.com/office/drawing/2014/main" id="{21B7F665-26D3-6D4A-A8CE-5491C96BEA96}"/>
                  </a:ext>
                </a:extLst>
              </p:cNvPr>
              <p:cNvSpPr/>
              <p:nvPr/>
            </p:nvSpPr>
            <p:spPr>
              <a:xfrm>
                <a:off x="7439246" y="528238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2</m:t>
                          </m:r>
                        </m:num>
                        <m:den>
                          <m:r>
                            <a:rPr lang="en-GB" sz="2400" b="0" i="1" smtClean="0">
                              <a:solidFill>
                                <a:srgbClr val="FF3860"/>
                              </a:solidFill>
                              <a:latin typeface="Cambria Math" panose="02040503050406030204" pitchFamily="18" charset="0"/>
                            </a:rPr>
                            <m:t>6</m:t>
                          </m:r>
                        </m:den>
                      </m:f>
                    </m:oMath>
                  </m:oMathPara>
                </a14:m>
                <a:endParaRPr lang="en-US" sz="2400" dirty="0">
                  <a:solidFill>
                    <a:srgbClr val="FF3860"/>
                  </a:solidFill>
                  <a:latin typeface="OpenDyslexicAlta" pitchFamily="2" charset="77"/>
                </a:endParaRPr>
              </a:p>
            </p:txBody>
          </p:sp>
        </mc:Choice>
        <mc:Fallback xmlns="">
          <p:sp>
            <p:nvSpPr>
              <p:cNvPr id="12" name="Rounded Rectangle 11">
                <a:extLst>
                  <a:ext uri="{FF2B5EF4-FFF2-40B4-BE49-F238E27FC236}">
                    <a16:creationId xmlns:a16="http://schemas.microsoft.com/office/drawing/2014/main" id="{21B7F665-26D3-6D4A-A8CE-5491C96BEA96}"/>
                  </a:ext>
                </a:extLst>
              </p:cNvPr>
              <p:cNvSpPr>
                <a:spLocks noRot="1" noChangeAspect="1" noMove="1" noResize="1" noEditPoints="1" noAdjustHandles="1" noChangeArrowheads="1" noChangeShapeType="1" noTextEdit="1"/>
              </p:cNvSpPr>
              <p:nvPr/>
            </p:nvSpPr>
            <p:spPr>
              <a:xfrm>
                <a:off x="7439246" y="5282387"/>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114204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to support using multiplication and division to find equivalent fractions</a:t>
            </a:r>
          </a:p>
          <a:p>
            <a:pPr>
              <a:buClr>
                <a:srgbClr val="23D160"/>
              </a:buClr>
              <a:buSzPct val="85000"/>
              <a:buFont typeface="Wingdings" pitchFamily="2" charset="2"/>
              <a:buChar char="ü"/>
            </a:pPr>
            <a:r>
              <a:rPr lang="en-GB" sz="2200" dirty="0"/>
              <a:t>I can explain my reasoning when using mathematical equipment and pictorial representations to support using multiplication and division to find equivalent fractions</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5 - Spring Block 2 –Fractions - Lesson 1 – To be able to explore equivalent fractions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 xmlns:a16="http://schemas.microsoft.com/office/drawing/2014/main" id="{954C6DF8-10BB-BD4F-821E-9E20A09B543B}"/>
              </a:ext>
            </a:extLst>
          </p:cNvPr>
          <p:cNvGraphicFramePr>
            <a:graphicFrameLocks noGrp="1"/>
          </p:cNvGraphicFramePr>
          <p:nvPr>
            <p:extLst>
              <p:ext uri="{D42A27DB-BD31-4B8C-83A1-F6EECF244321}">
                <p14:modId xmlns:p14="http://schemas.microsoft.com/office/powerpoint/2010/main" val="4259248875"/>
              </p:ext>
            </p:extLst>
          </p:nvPr>
        </p:nvGraphicFramePr>
        <p:xfrm>
          <a:off x="838199" y="2782406"/>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 xmlns:a16="http://schemas.microsoft.com/office/drawing/2014/main" val="2503987911"/>
                    </a:ext>
                  </a:extLst>
                </a:gridCol>
                <a:gridCol w="1123686">
                  <a:extLst>
                    <a:ext uri="{9D8B030D-6E8A-4147-A177-3AD203B41FA5}">
                      <a16:colId xmlns="" xmlns:a16="http://schemas.microsoft.com/office/drawing/2014/main" val="3746123684"/>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8" name="Picture 7">
            <a:extLst>
              <a:ext uri="{FF2B5EF4-FFF2-40B4-BE49-F238E27FC236}">
                <a16:creationId xmlns="" xmlns:a16="http://schemas.microsoft.com/office/drawing/2014/main"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 xmlns:a16="http://schemas.microsoft.com/office/drawing/2014/main"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 xmlns:a16="http://schemas.microsoft.com/office/drawing/2014/main"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2</m:t>
                          </m:r>
                        </m:den>
                      </m:f>
                    </m:oMath>
                  </m:oMathPara>
                </a14:m>
                <a:endParaRPr lang="en-US" sz="2400" dirty="0">
                  <a:solidFill>
                    <a:schemeClr val="bg1"/>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 xmlns:a16="http://schemas.microsoft.com/office/drawing/2014/main"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4</m:t>
                          </m:r>
                        </m:num>
                        <m:den>
                          <m:r>
                            <a:rPr lang="en-GB" sz="2400" b="0" i="1" smtClean="0">
                              <a:solidFill>
                                <a:schemeClr val="bg1"/>
                              </a:solidFill>
                              <a:latin typeface="Cambria Math" panose="02040503050406030204" pitchFamily="18" charset="0"/>
                            </a:rPr>
                            <m:t>8</m:t>
                          </m:r>
                        </m:den>
                      </m:f>
                    </m:oMath>
                  </m:oMathPara>
                </a14:m>
                <a:endParaRPr lang="en-US" sz="2400" dirty="0">
                  <a:solidFill>
                    <a:schemeClr val="bg1"/>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 xmlns:a16="http://schemas.microsoft.com/office/drawing/2014/main" id="{016B6D18-D9A5-3E4D-9F5C-27EBADDEAF40}"/>
              </a:ext>
            </a:extLst>
          </p:cNvPr>
          <p:cNvGraphicFramePr>
            <a:graphicFrameLocks noGrp="1"/>
          </p:cNvGraphicFramePr>
          <p:nvPr>
            <p:extLst>
              <p:ext uri="{D42A27DB-BD31-4B8C-83A1-F6EECF244321}">
                <p14:modId xmlns:p14="http://schemas.microsoft.com/office/powerpoint/2010/main" val="1440079119"/>
              </p:ext>
            </p:extLst>
          </p:nvPr>
        </p:nvGraphicFramePr>
        <p:xfrm>
          <a:off x="3494259" y="2783512"/>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 xmlns:a16="http://schemas.microsoft.com/office/drawing/2014/main" val="2503987911"/>
                    </a:ext>
                  </a:extLst>
                </a:gridCol>
                <a:gridCol w="1123686">
                  <a:extLst>
                    <a:ext uri="{9D8B030D-6E8A-4147-A177-3AD203B41FA5}">
                      <a16:colId xmlns="" xmlns:a16="http://schemas.microsoft.com/office/drawing/2014/main" val="3746123684"/>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960486231"/>
                  </a:ext>
                </a:extLst>
              </a:tr>
            </a:tbl>
          </a:graphicData>
        </a:graphic>
      </p:graphicFrame>
      <p:graphicFrame>
        <p:nvGraphicFramePr>
          <p:cNvPr id="13" name="Table 12">
            <a:extLst>
              <a:ext uri="{FF2B5EF4-FFF2-40B4-BE49-F238E27FC236}">
                <a16:creationId xmlns="" xmlns:a16="http://schemas.microsoft.com/office/drawing/2014/main" id="{004B03C4-6F78-F348-83C5-F687AB6B906F}"/>
              </a:ext>
            </a:extLst>
          </p:cNvPr>
          <p:cNvGraphicFramePr>
            <a:graphicFrameLocks noGrp="1"/>
          </p:cNvGraphicFramePr>
          <p:nvPr>
            <p:extLst>
              <p:ext uri="{D42A27DB-BD31-4B8C-83A1-F6EECF244321}">
                <p14:modId xmlns:p14="http://schemas.microsoft.com/office/powerpoint/2010/main" val="3417425310"/>
              </p:ext>
            </p:extLst>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4041933210"/>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3331347840"/>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14" name="Picture 13">
            <a:extLst>
              <a:ext uri="{FF2B5EF4-FFF2-40B4-BE49-F238E27FC236}">
                <a16:creationId xmlns="" xmlns:a16="http://schemas.microsoft.com/office/drawing/2014/main"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 xmlns:a16="http://schemas.microsoft.com/office/drawing/2014/main"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 xmlns:a16="http://schemas.microsoft.com/office/drawing/2014/main"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 xmlns:a16="http://schemas.microsoft.com/office/drawing/2014/main"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4</m:t>
                          </m:r>
                        </m:num>
                        <m:den>
                          <m:r>
                            <a:rPr lang="en-GB" sz="2400" b="0" i="1" smtClean="0">
                              <a:solidFill>
                                <a:schemeClr val="bg1"/>
                              </a:solidFill>
                              <a:latin typeface="Cambria Math" panose="02040503050406030204" pitchFamily="18" charset="0"/>
                            </a:rPr>
                            <m:t>16</m:t>
                          </m:r>
                        </m:den>
                      </m:f>
                    </m:oMath>
                  </m:oMathPara>
                </a14:m>
                <a:endParaRPr lang="en-US" sz="2400" dirty="0">
                  <a:solidFill>
                    <a:schemeClr val="bg1"/>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8" name="Table 17">
            <a:extLst>
              <a:ext uri="{FF2B5EF4-FFF2-40B4-BE49-F238E27FC236}">
                <a16:creationId xmlns="" xmlns:a16="http://schemas.microsoft.com/office/drawing/2014/main" id="{07F0E520-4F4E-E849-96B3-78FB1F6E6D81}"/>
              </a:ext>
            </a:extLst>
          </p:cNvPr>
          <p:cNvGraphicFramePr>
            <a:graphicFrameLocks noGrp="1"/>
          </p:cNvGraphicFramePr>
          <p:nvPr>
            <p:extLst>
              <p:ext uri="{D42A27DB-BD31-4B8C-83A1-F6EECF244321}">
                <p14:modId xmlns:p14="http://schemas.microsoft.com/office/powerpoint/2010/main" val="2570667655"/>
              </p:ext>
            </p:extLst>
          </p:nvPr>
        </p:nvGraphicFramePr>
        <p:xfrm>
          <a:off x="3494259" y="4102218"/>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1718561564"/>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4266372651"/>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960486231"/>
                  </a:ext>
                </a:extLst>
              </a:tr>
            </a:tbl>
          </a:graphicData>
        </a:graphic>
      </p:graphicFrame>
      <p:graphicFrame>
        <p:nvGraphicFramePr>
          <p:cNvPr id="19" name="Table 18">
            <a:extLst>
              <a:ext uri="{FF2B5EF4-FFF2-40B4-BE49-F238E27FC236}">
                <a16:creationId xmlns="" xmlns:a16="http://schemas.microsoft.com/office/drawing/2014/main" id="{0B0536AB-32F3-5746-B083-211463BE076D}"/>
              </a:ext>
            </a:extLst>
          </p:cNvPr>
          <p:cNvGraphicFramePr>
            <a:graphicFrameLocks noGrp="1"/>
          </p:cNvGraphicFramePr>
          <p:nvPr>
            <p:extLst>
              <p:ext uri="{D42A27DB-BD31-4B8C-83A1-F6EECF244321}">
                <p14:modId xmlns:p14="http://schemas.microsoft.com/office/powerpoint/2010/main" val="2033247577"/>
              </p:ext>
            </p:extLst>
          </p:nvPr>
        </p:nvGraphicFramePr>
        <p:xfrm>
          <a:off x="838199" y="5512947"/>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 xmlns:a16="http://schemas.microsoft.com/office/drawing/2014/main" val="2503987911"/>
                    </a:ext>
                  </a:extLst>
                </a:gridCol>
                <a:gridCol w="749124">
                  <a:extLst>
                    <a:ext uri="{9D8B030D-6E8A-4147-A177-3AD203B41FA5}">
                      <a16:colId xmlns="" xmlns:a16="http://schemas.microsoft.com/office/drawing/2014/main" val="3746123684"/>
                    </a:ext>
                  </a:extLst>
                </a:gridCol>
                <a:gridCol w="749124">
                  <a:extLst>
                    <a:ext uri="{9D8B030D-6E8A-4147-A177-3AD203B41FA5}">
                      <a16:colId xmlns="" xmlns:a16="http://schemas.microsoft.com/office/drawing/2014/main" val="1931107112"/>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20" name="Picture 19">
            <a:extLst>
              <a:ext uri="{FF2B5EF4-FFF2-40B4-BE49-F238E27FC236}">
                <a16:creationId xmlns="" xmlns:a16="http://schemas.microsoft.com/office/drawing/2014/main"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 xmlns:a16="http://schemas.microsoft.com/office/drawing/2014/main"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 xmlns:a16="http://schemas.microsoft.com/office/drawing/2014/main"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3</m:t>
                          </m:r>
                        </m:den>
                      </m:f>
                    </m:oMath>
                  </m:oMathPara>
                </a14:m>
                <a:endParaRPr lang="en-US" sz="2400" dirty="0">
                  <a:solidFill>
                    <a:schemeClr val="bg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 xmlns:a16="http://schemas.microsoft.com/office/drawing/2014/main"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8</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4" name="Table 23">
            <a:extLst>
              <a:ext uri="{FF2B5EF4-FFF2-40B4-BE49-F238E27FC236}">
                <a16:creationId xmlns="" xmlns:a16="http://schemas.microsoft.com/office/drawing/2014/main" id="{6F553963-C3F9-8141-A27B-98FB9136D3B1}"/>
              </a:ext>
            </a:extLst>
          </p:cNvPr>
          <p:cNvGraphicFramePr>
            <a:graphicFrameLocks noGrp="1"/>
          </p:cNvGraphicFramePr>
          <p:nvPr>
            <p:extLst>
              <p:ext uri="{D42A27DB-BD31-4B8C-83A1-F6EECF244321}">
                <p14:modId xmlns:p14="http://schemas.microsoft.com/office/powerpoint/2010/main" val="2158875787"/>
              </p:ext>
            </p:extLst>
          </p:nvPr>
        </p:nvGraphicFramePr>
        <p:xfrm>
          <a:off x="3494259" y="5514053"/>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 xmlns:a16="http://schemas.microsoft.com/office/drawing/2014/main" val="2503987911"/>
                    </a:ext>
                  </a:extLst>
                </a:gridCol>
                <a:gridCol w="749124">
                  <a:extLst>
                    <a:ext uri="{9D8B030D-6E8A-4147-A177-3AD203B41FA5}">
                      <a16:colId xmlns="" xmlns:a16="http://schemas.microsoft.com/office/drawing/2014/main" val="3746123684"/>
                    </a:ext>
                  </a:extLst>
                </a:gridCol>
                <a:gridCol w="749124">
                  <a:extLst>
                    <a:ext uri="{9D8B030D-6E8A-4147-A177-3AD203B41FA5}">
                      <a16:colId xmlns="" xmlns:a16="http://schemas.microsoft.com/office/drawing/2014/main" val="3955199105"/>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960486231"/>
                  </a:ext>
                </a:extLst>
              </a:tr>
            </a:tbl>
          </a:graphicData>
        </a:graphic>
      </p:graphicFrame>
    </p:spTree>
    <p:extLst>
      <p:ext uri="{BB962C8B-B14F-4D97-AF65-F5344CB8AC3E}">
        <p14:creationId xmlns:p14="http://schemas.microsoft.com/office/powerpoint/2010/main" val="981986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 xmlns:a16="http://schemas.microsoft.com/office/drawing/2014/main" id="{954C6DF8-10BB-BD4F-821E-9E20A09B543B}"/>
              </a:ext>
            </a:extLst>
          </p:cNvPr>
          <p:cNvGraphicFramePr>
            <a:graphicFrameLocks noGrp="1"/>
          </p:cNvGraphicFramePr>
          <p:nvPr/>
        </p:nvGraphicFramePr>
        <p:xfrm>
          <a:off x="838199" y="2782406"/>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 xmlns:a16="http://schemas.microsoft.com/office/drawing/2014/main" val="2503987911"/>
                    </a:ext>
                  </a:extLst>
                </a:gridCol>
                <a:gridCol w="1123686">
                  <a:extLst>
                    <a:ext uri="{9D8B030D-6E8A-4147-A177-3AD203B41FA5}">
                      <a16:colId xmlns="" xmlns:a16="http://schemas.microsoft.com/office/drawing/2014/main" val="3746123684"/>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8" name="Picture 7">
            <a:extLst>
              <a:ext uri="{FF2B5EF4-FFF2-40B4-BE49-F238E27FC236}">
                <a16:creationId xmlns="" xmlns:a16="http://schemas.microsoft.com/office/drawing/2014/main"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 xmlns:a16="http://schemas.microsoft.com/office/drawing/2014/main"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 xmlns:a16="http://schemas.microsoft.com/office/drawing/2014/main"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2</m:t>
                          </m:r>
                        </m:den>
                      </m:f>
                    </m:oMath>
                  </m:oMathPara>
                </a14:m>
                <a:endParaRPr lang="en-US" sz="2400" dirty="0">
                  <a:solidFill>
                    <a:srgbClr val="FF3860"/>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 xmlns:a16="http://schemas.microsoft.com/office/drawing/2014/main"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4</m:t>
                          </m:r>
                        </m:num>
                        <m:den>
                          <m:r>
                            <a:rPr lang="en-GB" sz="2400" b="0" i="1" smtClean="0">
                              <a:solidFill>
                                <a:srgbClr val="FF3860"/>
                              </a:solidFill>
                              <a:latin typeface="Cambria Math" panose="02040503050406030204" pitchFamily="18" charset="0"/>
                            </a:rPr>
                            <m:t>8</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 xmlns:a16="http://schemas.microsoft.com/office/drawing/2014/main" id="{016B6D18-D9A5-3E4D-9F5C-27EBADDEAF40}"/>
              </a:ext>
            </a:extLst>
          </p:cNvPr>
          <p:cNvGraphicFramePr>
            <a:graphicFrameLocks noGrp="1"/>
          </p:cNvGraphicFramePr>
          <p:nvPr/>
        </p:nvGraphicFramePr>
        <p:xfrm>
          <a:off x="3494259" y="2783512"/>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 xmlns:a16="http://schemas.microsoft.com/office/drawing/2014/main" val="2503987911"/>
                    </a:ext>
                  </a:extLst>
                </a:gridCol>
                <a:gridCol w="1123686">
                  <a:extLst>
                    <a:ext uri="{9D8B030D-6E8A-4147-A177-3AD203B41FA5}">
                      <a16:colId xmlns="" xmlns:a16="http://schemas.microsoft.com/office/drawing/2014/main" val="3746123684"/>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960486231"/>
                  </a:ext>
                </a:extLst>
              </a:tr>
            </a:tbl>
          </a:graphicData>
        </a:graphic>
      </p:graphicFrame>
      <p:graphicFrame>
        <p:nvGraphicFramePr>
          <p:cNvPr id="13" name="Table 12">
            <a:extLst>
              <a:ext uri="{FF2B5EF4-FFF2-40B4-BE49-F238E27FC236}">
                <a16:creationId xmlns="" xmlns:a16="http://schemas.microsoft.com/office/drawing/2014/main" id="{004B03C4-6F78-F348-83C5-F687AB6B906F}"/>
              </a:ext>
            </a:extLst>
          </p:cNvPr>
          <p:cNvGraphicFramePr>
            <a:graphicFrameLocks noGrp="1"/>
          </p:cNvGraphicFramePr>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4041933210"/>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3331347840"/>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14" name="Picture 13">
            <a:extLst>
              <a:ext uri="{FF2B5EF4-FFF2-40B4-BE49-F238E27FC236}">
                <a16:creationId xmlns="" xmlns:a16="http://schemas.microsoft.com/office/drawing/2014/main"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 xmlns:a16="http://schemas.microsoft.com/office/drawing/2014/main"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 xmlns:a16="http://schemas.microsoft.com/office/drawing/2014/main"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 xmlns:a16="http://schemas.microsoft.com/office/drawing/2014/main"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4</m:t>
                          </m:r>
                        </m:num>
                        <m:den>
                          <m:r>
                            <a:rPr lang="en-GB" sz="2400" b="0" i="1" smtClean="0">
                              <a:solidFill>
                                <a:schemeClr val="bg1"/>
                              </a:solidFill>
                              <a:latin typeface="Cambria Math" panose="02040503050406030204" pitchFamily="18" charset="0"/>
                            </a:rPr>
                            <m:t>16</m:t>
                          </m:r>
                        </m:den>
                      </m:f>
                    </m:oMath>
                  </m:oMathPara>
                </a14:m>
                <a:endParaRPr lang="en-US" sz="2400" dirty="0">
                  <a:solidFill>
                    <a:schemeClr val="bg1"/>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8" name="Table 17">
            <a:extLst>
              <a:ext uri="{FF2B5EF4-FFF2-40B4-BE49-F238E27FC236}">
                <a16:creationId xmlns="" xmlns:a16="http://schemas.microsoft.com/office/drawing/2014/main" id="{07F0E520-4F4E-E849-96B3-78FB1F6E6D81}"/>
              </a:ext>
            </a:extLst>
          </p:cNvPr>
          <p:cNvGraphicFramePr>
            <a:graphicFrameLocks noGrp="1"/>
          </p:cNvGraphicFramePr>
          <p:nvPr/>
        </p:nvGraphicFramePr>
        <p:xfrm>
          <a:off x="3494259" y="4102218"/>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1718561564"/>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4266372651"/>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960486231"/>
                  </a:ext>
                </a:extLst>
              </a:tr>
            </a:tbl>
          </a:graphicData>
        </a:graphic>
      </p:graphicFrame>
      <p:graphicFrame>
        <p:nvGraphicFramePr>
          <p:cNvPr id="19" name="Table 18">
            <a:extLst>
              <a:ext uri="{FF2B5EF4-FFF2-40B4-BE49-F238E27FC236}">
                <a16:creationId xmlns="" xmlns:a16="http://schemas.microsoft.com/office/drawing/2014/main" id="{0B0536AB-32F3-5746-B083-211463BE076D}"/>
              </a:ext>
            </a:extLst>
          </p:cNvPr>
          <p:cNvGraphicFramePr>
            <a:graphicFrameLocks noGrp="1"/>
          </p:cNvGraphicFramePr>
          <p:nvPr/>
        </p:nvGraphicFramePr>
        <p:xfrm>
          <a:off x="838199" y="5512947"/>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 xmlns:a16="http://schemas.microsoft.com/office/drawing/2014/main" val="2503987911"/>
                    </a:ext>
                  </a:extLst>
                </a:gridCol>
                <a:gridCol w="749124">
                  <a:extLst>
                    <a:ext uri="{9D8B030D-6E8A-4147-A177-3AD203B41FA5}">
                      <a16:colId xmlns="" xmlns:a16="http://schemas.microsoft.com/office/drawing/2014/main" val="3746123684"/>
                    </a:ext>
                  </a:extLst>
                </a:gridCol>
                <a:gridCol w="749124">
                  <a:extLst>
                    <a:ext uri="{9D8B030D-6E8A-4147-A177-3AD203B41FA5}">
                      <a16:colId xmlns="" xmlns:a16="http://schemas.microsoft.com/office/drawing/2014/main" val="1931107112"/>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20" name="Picture 19">
            <a:extLst>
              <a:ext uri="{FF2B5EF4-FFF2-40B4-BE49-F238E27FC236}">
                <a16:creationId xmlns="" xmlns:a16="http://schemas.microsoft.com/office/drawing/2014/main"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 xmlns:a16="http://schemas.microsoft.com/office/drawing/2014/main"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 xmlns:a16="http://schemas.microsoft.com/office/drawing/2014/main"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3</m:t>
                          </m:r>
                        </m:den>
                      </m:f>
                    </m:oMath>
                  </m:oMathPara>
                </a14:m>
                <a:endParaRPr lang="en-US" sz="2400" dirty="0">
                  <a:solidFill>
                    <a:schemeClr val="bg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 xmlns:a16="http://schemas.microsoft.com/office/drawing/2014/main"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8</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4" name="Table 23">
            <a:extLst>
              <a:ext uri="{FF2B5EF4-FFF2-40B4-BE49-F238E27FC236}">
                <a16:creationId xmlns="" xmlns:a16="http://schemas.microsoft.com/office/drawing/2014/main" id="{6F553963-C3F9-8141-A27B-98FB9136D3B1}"/>
              </a:ext>
            </a:extLst>
          </p:cNvPr>
          <p:cNvGraphicFramePr>
            <a:graphicFrameLocks noGrp="1"/>
          </p:cNvGraphicFramePr>
          <p:nvPr/>
        </p:nvGraphicFramePr>
        <p:xfrm>
          <a:off x="3494259" y="5514053"/>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 xmlns:a16="http://schemas.microsoft.com/office/drawing/2014/main" val="2503987911"/>
                    </a:ext>
                  </a:extLst>
                </a:gridCol>
                <a:gridCol w="749124">
                  <a:extLst>
                    <a:ext uri="{9D8B030D-6E8A-4147-A177-3AD203B41FA5}">
                      <a16:colId xmlns="" xmlns:a16="http://schemas.microsoft.com/office/drawing/2014/main" val="3746123684"/>
                    </a:ext>
                  </a:extLst>
                </a:gridCol>
                <a:gridCol w="749124">
                  <a:extLst>
                    <a:ext uri="{9D8B030D-6E8A-4147-A177-3AD203B41FA5}">
                      <a16:colId xmlns="" xmlns:a16="http://schemas.microsoft.com/office/drawing/2014/main" val="3955199105"/>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960486231"/>
                  </a:ext>
                </a:extLst>
              </a:tr>
            </a:tbl>
          </a:graphicData>
        </a:graphic>
      </p:graphicFrame>
    </p:spTree>
    <p:extLst>
      <p:ext uri="{BB962C8B-B14F-4D97-AF65-F5344CB8AC3E}">
        <p14:creationId xmlns:p14="http://schemas.microsoft.com/office/powerpoint/2010/main" val="4291335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 xmlns:a16="http://schemas.microsoft.com/office/drawing/2014/main" id="{954C6DF8-10BB-BD4F-821E-9E20A09B543B}"/>
              </a:ext>
            </a:extLst>
          </p:cNvPr>
          <p:cNvGraphicFramePr>
            <a:graphicFrameLocks noGrp="1"/>
          </p:cNvGraphicFramePr>
          <p:nvPr/>
        </p:nvGraphicFramePr>
        <p:xfrm>
          <a:off x="838199" y="2782406"/>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 xmlns:a16="http://schemas.microsoft.com/office/drawing/2014/main" val="2503987911"/>
                    </a:ext>
                  </a:extLst>
                </a:gridCol>
                <a:gridCol w="1123686">
                  <a:extLst>
                    <a:ext uri="{9D8B030D-6E8A-4147-A177-3AD203B41FA5}">
                      <a16:colId xmlns="" xmlns:a16="http://schemas.microsoft.com/office/drawing/2014/main" val="3746123684"/>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8" name="Picture 7">
            <a:extLst>
              <a:ext uri="{FF2B5EF4-FFF2-40B4-BE49-F238E27FC236}">
                <a16:creationId xmlns="" xmlns:a16="http://schemas.microsoft.com/office/drawing/2014/main"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 xmlns:a16="http://schemas.microsoft.com/office/drawing/2014/main"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 xmlns:a16="http://schemas.microsoft.com/office/drawing/2014/main"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2</m:t>
                          </m:r>
                        </m:den>
                      </m:f>
                    </m:oMath>
                  </m:oMathPara>
                </a14:m>
                <a:endParaRPr lang="en-US" sz="2400" dirty="0">
                  <a:solidFill>
                    <a:srgbClr val="FF3860"/>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 xmlns:a16="http://schemas.microsoft.com/office/drawing/2014/main"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4</m:t>
                          </m:r>
                        </m:num>
                        <m:den>
                          <m:r>
                            <a:rPr lang="en-GB" sz="2400" b="0" i="1" smtClean="0">
                              <a:solidFill>
                                <a:srgbClr val="FF3860"/>
                              </a:solidFill>
                              <a:latin typeface="Cambria Math" panose="02040503050406030204" pitchFamily="18" charset="0"/>
                            </a:rPr>
                            <m:t>8</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 xmlns:a16="http://schemas.microsoft.com/office/drawing/2014/main" id="{016B6D18-D9A5-3E4D-9F5C-27EBADDEAF40}"/>
              </a:ext>
            </a:extLst>
          </p:cNvPr>
          <p:cNvGraphicFramePr>
            <a:graphicFrameLocks noGrp="1"/>
          </p:cNvGraphicFramePr>
          <p:nvPr/>
        </p:nvGraphicFramePr>
        <p:xfrm>
          <a:off x="3494259" y="2783512"/>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 xmlns:a16="http://schemas.microsoft.com/office/drawing/2014/main" val="2503987911"/>
                    </a:ext>
                  </a:extLst>
                </a:gridCol>
                <a:gridCol w="1123686">
                  <a:extLst>
                    <a:ext uri="{9D8B030D-6E8A-4147-A177-3AD203B41FA5}">
                      <a16:colId xmlns="" xmlns:a16="http://schemas.microsoft.com/office/drawing/2014/main" val="3746123684"/>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960486231"/>
                  </a:ext>
                </a:extLst>
              </a:tr>
            </a:tbl>
          </a:graphicData>
        </a:graphic>
      </p:graphicFrame>
      <p:graphicFrame>
        <p:nvGraphicFramePr>
          <p:cNvPr id="13" name="Table 12">
            <a:extLst>
              <a:ext uri="{FF2B5EF4-FFF2-40B4-BE49-F238E27FC236}">
                <a16:creationId xmlns="" xmlns:a16="http://schemas.microsoft.com/office/drawing/2014/main" id="{004B03C4-6F78-F348-83C5-F687AB6B906F}"/>
              </a:ext>
            </a:extLst>
          </p:cNvPr>
          <p:cNvGraphicFramePr>
            <a:graphicFrameLocks noGrp="1"/>
          </p:cNvGraphicFramePr>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4041933210"/>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3331347840"/>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14" name="Picture 13">
            <a:extLst>
              <a:ext uri="{FF2B5EF4-FFF2-40B4-BE49-F238E27FC236}">
                <a16:creationId xmlns="" xmlns:a16="http://schemas.microsoft.com/office/drawing/2014/main"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 xmlns:a16="http://schemas.microsoft.com/office/drawing/2014/main"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 xmlns:a16="http://schemas.microsoft.com/office/drawing/2014/main"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4</m:t>
                          </m:r>
                        </m:den>
                      </m:f>
                    </m:oMath>
                  </m:oMathPara>
                </a14:m>
                <a:endParaRPr lang="en-US" sz="2400" dirty="0">
                  <a:solidFill>
                    <a:srgbClr val="FF3860"/>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 xmlns:a16="http://schemas.microsoft.com/office/drawing/2014/main"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4</m:t>
                          </m:r>
                        </m:num>
                        <m:den>
                          <m:r>
                            <a:rPr lang="en-GB" sz="2400" b="0" i="1" smtClean="0">
                              <a:solidFill>
                                <a:srgbClr val="FF3860"/>
                              </a:solidFill>
                              <a:latin typeface="Cambria Math" panose="02040503050406030204" pitchFamily="18" charset="0"/>
                            </a:rPr>
                            <m:t>16</m:t>
                          </m:r>
                        </m:den>
                      </m:f>
                    </m:oMath>
                  </m:oMathPara>
                </a14:m>
                <a:endParaRPr lang="en-US" sz="2400" dirty="0">
                  <a:solidFill>
                    <a:srgbClr val="FF3860"/>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8" name="Table 17">
            <a:extLst>
              <a:ext uri="{FF2B5EF4-FFF2-40B4-BE49-F238E27FC236}">
                <a16:creationId xmlns="" xmlns:a16="http://schemas.microsoft.com/office/drawing/2014/main" id="{07F0E520-4F4E-E849-96B3-78FB1F6E6D81}"/>
              </a:ext>
            </a:extLst>
          </p:cNvPr>
          <p:cNvGraphicFramePr>
            <a:graphicFrameLocks noGrp="1"/>
          </p:cNvGraphicFramePr>
          <p:nvPr/>
        </p:nvGraphicFramePr>
        <p:xfrm>
          <a:off x="3494259" y="4102218"/>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1718561564"/>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4266372651"/>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960486231"/>
                  </a:ext>
                </a:extLst>
              </a:tr>
            </a:tbl>
          </a:graphicData>
        </a:graphic>
      </p:graphicFrame>
      <p:graphicFrame>
        <p:nvGraphicFramePr>
          <p:cNvPr id="19" name="Table 18">
            <a:extLst>
              <a:ext uri="{FF2B5EF4-FFF2-40B4-BE49-F238E27FC236}">
                <a16:creationId xmlns="" xmlns:a16="http://schemas.microsoft.com/office/drawing/2014/main" id="{0B0536AB-32F3-5746-B083-211463BE076D}"/>
              </a:ext>
            </a:extLst>
          </p:cNvPr>
          <p:cNvGraphicFramePr>
            <a:graphicFrameLocks noGrp="1"/>
          </p:cNvGraphicFramePr>
          <p:nvPr/>
        </p:nvGraphicFramePr>
        <p:xfrm>
          <a:off x="838199" y="5512947"/>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 xmlns:a16="http://schemas.microsoft.com/office/drawing/2014/main" val="2503987911"/>
                    </a:ext>
                  </a:extLst>
                </a:gridCol>
                <a:gridCol w="749124">
                  <a:extLst>
                    <a:ext uri="{9D8B030D-6E8A-4147-A177-3AD203B41FA5}">
                      <a16:colId xmlns="" xmlns:a16="http://schemas.microsoft.com/office/drawing/2014/main" val="3746123684"/>
                    </a:ext>
                  </a:extLst>
                </a:gridCol>
                <a:gridCol w="749124">
                  <a:extLst>
                    <a:ext uri="{9D8B030D-6E8A-4147-A177-3AD203B41FA5}">
                      <a16:colId xmlns="" xmlns:a16="http://schemas.microsoft.com/office/drawing/2014/main" val="1931107112"/>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20" name="Picture 19">
            <a:extLst>
              <a:ext uri="{FF2B5EF4-FFF2-40B4-BE49-F238E27FC236}">
                <a16:creationId xmlns="" xmlns:a16="http://schemas.microsoft.com/office/drawing/2014/main"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 xmlns:a16="http://schemas.microsoft.com/office/drawing/2014/main"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 xmlns:a16="http://schemas.microsoft.com/office/drawing/2014/main"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3</m:t>
                          </m:r>
                        </m:den>
                      </m:f>
                    </m:oMath>
                  </m:oMathPara>
                </a14:m>
                <a:endParaRPr lang="en-US" sz="2400" dirty="0">
                  <a:solidFill>
                    <a:schemeClr val="bg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 xmlns:a16="http://schemas.microsoft.com/office/drawing/2014/main"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8</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4" name="Table 23">
            <a:extLst>
              <a:ext uri="{FF2B5EF4-FFF2-40B4-BE49-F238E27FC236}">
                <a16:creationId xmlns="" xmlns:a16="http://schemas.microsoft.com/office/drawing/2014/main" id="{6F553963-C3F9-8141-A27B-98FB9136D3B1}"/>
              </a:ext>
            </a:extLst>
          </p:cNvPr>
          <p:cNvGraphicFramePr>
            <a:graphicFrameLocks noGrp="1"/>
          </p:cNvGraphicFramePr>
          <p:nvPr/>
        </p:nvGraphicFramePr>
        <p:xfrm>
          <a:off x="3494259" y="5514053"/>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 xmlns:a16="http://schemas.microsoft.com/office/drawing/2014/main" val="2503987911"/>
                    </a:ext>
                  </a:extLst>
                </a:gridCol>
                <a:gridCol w="749124">
                  <a:extLst>
                    <a:ext uri="{9D8B030D-6E8A-4147-A177-3AD203B41FA5}">
                      <a16:colId xmlns="" xmlns:a16="http://schemas.microsoft.com/office/drawing/2014/main" val="3746123684"/>
                    </a:ext>
                  </a:extLst>
                </a:gridCol>
                <a:gridCol w="749124">
                  <a:extLst>
                    <a:ext uri="{9D8B030D-6E8A-4147-A177-3AD203B41FA5}">
                      <a16:colId xmlns="" xmlns:a16="http://schemas.microsoft.com/office/drawing/2014/main" val="3955199105"/>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960486231"/>
                  </a:ext>
                </a:extLst>
              </a:tr>
            </a:tbl>
          </a:graphicData>
        </a:graphic>
      </p:graphicFrame>
    </p:spTree>
    <p:extLst>
      <p:ext uri="{BB962C8B-B14F-4D97-AF65-F5344CB8AC3E}">
        <p14:creationId xmlns:p14="http://schemas.microsoft.com/office/powerpoint/2010/main" val="1322892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 xmlns:a16="http://schemas.microsoft.com/office/drawing/2014/main" id="{954C6DF8-10BB-BD4F-821E-9E20A09B543B}"/>
              </a:ext>
            </a:extLst>
          </p:cNvPr>
          <p:cNvGraphicFramePr>
            <a:graphicFrameLocks noGrp="1"/>
          </p:cNvGraphicFramePr>
          <p:nvPr/>
        </p:nvGraphicFramePr>
        <p:xfrm>
          <a:off x="838199" y="2782406"/>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 xmlns:a16="http://schemas.microsoft.com/office/drawing/2014/main" val="2503987911"/>
                    </a:ext>
                  </a:extLst>
                </a:gridCol>
                <a:gridCol w="1123686">
                  <a:extLst>
                    <a:ext uri="{9D8B030D-6E8A-4147-A177-3AD203B41FA5}">
                      <a16:colId xmlns="" xmlns:a16="http://schemas.microsoft.com/office/drawing/2014/main" val="3746123684"/>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8" name="Picture 7">
            <a:extLst>
              <a:ext uri="{FF2B5EF4-FFF2-40B4-BE49-F238E27FC236}">
                <a16:creationId xmlns="" xmlns:a16="http://schemas.microsoft.com/office/drawing/2014/main"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 xmlns:a16="http://schemas.microsoft.com/office/drawing/2014/main"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 xmlns:a16="http://schemas.microsoft.com/office/drawing/2014/main"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2</m:t>
                          </m:r>
                        </m:den>
                      </m:f>
                    </m:oMath>
                  </m:oMathPara>
                </a14:m>
                <a:endParaRPr lang="en-US" sz="2400" dirty="0">
                  <a:solidFill>
                    <a:srgbClr val="FF3860"/>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 xmlns:a16="http://schemas.microsoft.com/office/drawing/2014/main"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4</m:t>
                          </m:r>
                        </m:num>
                        <m:den>
                          <m:r>
                            <a:rPr lang="en-GB" sz="2400" b="0" i="1" smtClean="0">
                              <a:solidFill>
                                <a:srgbClr val="FF3860"/>
                              </a:solidFill>
                              <a:latin typeface="Cambria Math" panose="02040503050406030204" pitchFamily="18" charset="0"/>
                            </a:rPr>
                            <m:t>8</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 xmlns:a16="http://schemas.microsoft.com/office/drawing/2014/main" id="{016B6D18-D9A5-3E4D-9F5C-27EBADDEAF40}"/>
              </a:ext>
            </a:extLst>
          </p:cNvPr>
          <p:cNvGraphicFramePr>
            <a:graphicFrameLocks noGrp="1"/>
          </p:cNvGraphicFramePr>
          <p:nvPr/>
        </p:nvGraphicFramePr>
        <p:xfrm>
          <a:off x="3494259" y="2783512"/>
          <a:ext cx="2247372" cy="1146360"/>
        </p:xfrm>
        <a:graphic>
          <a:graphicData uri="http://schemas.openxmlformats.org/drawingml/2006/table">
            <a:tbl>
              <a:tblPr firstRow="1" bandRow="1">
                <a:tableStyleId>{5940675A-B579-460E-94D1-54222C63F5DA}</a:tableStyleId>
              </a:tblPr>
              <a:tblGrid>
                <a:gridCol w="1123686">
                  <a:extLst>
                    <a:ext uri="{9D8B030D-6E8A-4147-A177-3AD203B41FA5}">
                      <a16:colId xmlns="" xmlns:a16="http://schemas.microsoft.com/office/drawing/2014/main" val="2503987911"/>
                    </a:ext>
                  </a:extLst>
                </a:gridCol>
                <a:gridCol w="1123686">
                  <a:extLst>
                    <a:ext uri="{9D8B030D-6E8A-4147-A177-3AD203B41FA5}">
                      <a16:colId xmlns="" xmlns:a16="http://schemas.microsoft.com/office/drawing/2014/main" val="3746123684"/>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960486231"/>
                  </a:ext>
                </a:extLst>
              </a:tr>
            </a:tbl>
          </a:graphicData>
        </a:graphic>
      </p:graphicFrame>
      <p:graphicFrame>
        <p:nvGraphicFramePr>
          <p:cNvPr id="13" name="Table 12">
            <a:extLst>
              <a:ext uri="{FF2B5EF4-FFF2-40B4-BE49-F238E27FC236}">
                <a16:creationId xmlns="" xmlns:a16="http://schemas.microsoft.com/office/drawing/2014/main" id="{004B03C4-6F78-F348-83C5-F687AB6B906F}"/>
              </a:ext>
            </a:extLst>
          </p:cNvPr>
          <p:cNvGraphicFramePr>
            <a:graphicFrameLocks noGrp="1"/>
          </p:cNvGraphicFramePr>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4041933210"/>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3331347840"/>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14" name="Picture 13">
            <a:extLst>
              <a:ext uri="{FF2B5EF4-FFF2-40B4-BE49-F238E27FC236}">
                <a16:creationId xmlns="" xmlns:a16="http://schemas.microsoft.com/office/drawing/2014/main"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 xmlns:a16="http://schemas.microsoft.com/office/drawing/2014/main"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 xmlns:a16="http://schemas.microsoft.com/office/drawing/2014/main"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4</m:t>
                          </m:r>
                        </m:den>
                      </m:f>
                    </m:oMath>
                  </m:oMathPara>
                </a14:m>
                <a:endParaRPr lang="en-US" sz="2400" dirty="0">
                  <a:solidFill>
                    <a:srgbClr val="FF3860"/>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 xmlns:a16="http://schemas.microsoft.com/office/drawing/2014/main"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4</m:t>
                          </m:r>
                        </m:num>
                        <m:den>
                          <m:r>
                            <a:rPr lang="en-GB" sz="2400" b="0" i="1" smtClean="0">
                              <a:solidFill>
                                <a:srgbClr val="FF3860"/>
                              </a:solidFill>
                              <a:latin typeface="Cambria Math" panose="02040503050406030204" pitchFamily="18" charset="0"/>
                            </a:rPr>
                            <m:t>16</m:t>
                          </m:r>
                        </m:den>
                      </m:f>
                    </m:oMath>
                  </m:oMathPara>
                </a14:m>
                <a:endParaRPr lang="en-US" sz="2400" dirty="0">
                  <a:solidFill>
                    <a:srgbClr val="FF3860"/>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8" name="Table 17">
            <a:extLst>
              <a:ext uri="{FF2B5EF4-FFF2-40B4-BE49-F238E27FC236}">
                <a16:creationId xmlns="" xmlns:a16="http://schemas.microsoft.com/office/drawing/2014/main" id="{07F0E520-4F4E-E849-96B3-78FB1F6E6D81}"/>
              </a:ext>
            </a:extLst>
          </p:cNvPr>
          <p:cNvGraphicFramePr>
            <a:graphicFrameLocks noGrp="1"/>
          </p:cNvGraphicFramePr>
          <p:nvPr/>
        </p:nvGraphicFramePr>
        <p:xfrm>
          <a:off x="3494259" y="4102218"/>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1718561564"/>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4266372651"/>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960486231"/>
                  </a:ext>
                </a:extLst>
              </a:tr>
            </a:tbl>
          </a:graphicData>
        </a:graphic>
      </p:graphicFrame>
      <p:graphicFrame>
        <p:nvGraphicFramePr>
          <p:cNvPr id="19" name="Table 18">
            <a:extLst>
              <a:ext uri="{FF2B5EF4-FFF2-40B4-BE49-F238E27FC236}">
                <a16:creationId xmlns="" xmlns:a16="http://schemas.microsoft.com/office/drawing/2014/main" id="{0B0536AB-32F3-5746-B083-211463BE076D}"/>
              </a:ext>
            </a:extLst>
          </p:cNvPr>
          <p:cNvGraphicFramePr>
            <a:graphicFrameLocks noGrp="1"/>
          </p:cNvGraphicFramePr>
          <p:nvPr/>
        </p:nvGraphicFramePr>
        <p:xfrm>
          <a:off x="838199" y="5512947"/>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 xmlns:a16="http://schemas.microsoft.com/office/drawing/2014/main" val="2503987911"/>
                    </a:ext>
                  </a:extLst>
                </a:gridCol>
                <a:gridCol w="749124">
                  <a:extLst>
                    <a:ext uri="{9D8B030D-6E8A-4147-A177-3AD203B41FA5}">
                      <a16:colId xmlns="" xmlns:a16="http://schemas.microsoft.com/office/drawing/2014/main" val="3746123684"/>
                    </a:ext>
                  </a:extLst>
                </a:gridCol>
                <a:gridCol w="749124">
                  <a:extLst>
                    <a:ext uri="{9D8B030D-6E8A-4147-A177-3AD203B41FA5}">
                      <a16:colId xmlns="" xmlns:a16="http://schemas.microsoft.com/office/drawing/2014/main" val="1931107112"/>
                    </a:ext>
                  </a:extLst>
                </a:gridCol>
              </a:tblGrid>
              <a:tr h="1146360">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rgbClr val="7957D5"/>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20" name="Picture 19">
            <a:extLst>
              <a:ext uri="{FF2B5EF4-FFF2-40B4-BE49-F238E27FC236}">
                <a16:creationId xmlns="" xmlns:a16="http://schemas.microsoft.com/office/drawing/2014/main"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 xmlns:a16="http://schemas.microsoft.com/office/drawing/2014/main"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 xmlns:a16="http://schemas.microsoft.com/office/drawing/2014/main"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3</m:t>
                          </m:r>
                        </m:den>
                      </m:f>
                    </m:oMath>
                  </m:oMathPara>
                </a14:m>
                <a:endParaRPr lang="en-US" sz="2400" dirty="0">
                  <a:solidFill>
                    <a:srgbClr val="FF3860"/>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 xmlns:a16="http://schemas.microsoft.com/office/drawing/2014/main"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8</m:t>
                          </m:r>
                        </m:num>
                        <m:den>
                          <m:r>
                            <a:rPr lang="en-GB" sz="2400" b="0" i="1" smtClean="0">
                              <a:solidFill>
                                <a:srgbClr val="FF3860"/>
                              </a:solidFill>
                              <a:latin typeface="Cambria Math" panose="02040503050406030204" pitchFamily="18" charset="0"/>
                            </a:rPr>
                            <m:t>12</m:t>
                          </m:r>
                        </m:den>
                      </m:f>
                    </m:oMath>
                  </m:oMathPara>
                </a14:m>
                <a:endParaRPr lang="en-US" sz="2400" dirty="0">
                  <a:solidFill>
                    <a:srgbClr val="FF3860"/>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4" name="Table 23">
            <a:extLst>
              <a:ext uri="{FF2B5EF4-FFF2-40B4-BE49-F238E27FC236}">
                <a16:creationId xmlns="" xmlns:a16="http://schemas.microsoft.com/office/drawing/2014/main" id="{6F553963-C3F9-8141-A27B-98FB9136D3B1}"/>
              </a:ext>
            </a:extLst>
          </p:cNvPr>
          <p:cNvGraphicFramePr>
            <a:graphicFrameLocks noGrp="1"/>
          </p:cNvGraphicFramePr>
          <p:nvPr/>
        </p:nvGraphicFramePr>
        <p:xfrm>
          <a:off x="3494259" y="5514053"/>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 xmlns:a16="http://schemas.microsoft.com/office/drawing/2014/main" val="2503987911"/>
                    </a:ext>
                  </a:extLst>
                </a:gridCol>
                <a:gridCol w="749124">
                  <a:extLst>
                    <a:ext uri="{9D8B030D-6E8A-4147-A177-3AD203B41FA5}">
                      <a16:colId xmlns="" xmlns:a16="http://schemas.microsoft.com/office/drawing/2014/main" val="3746123684"/>
                    </a:ext>
                  </a:extLst>
                </a:gridCol>
                <a:gridCol w="749124">
                  <a:extLst>
                    <a:ext uri="{9D8B030D-6E8A-4147-A177-3AD203B41FA5}">
                      <a16:colId xmlns="" xmlns:a16="http://schemas.microsoft.com/office/drawing/2014/main" val="3955199105"/>
                    </a:ext>
                  </a:extLst>
                </a:gridCol>
              </a:tblGrid>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531257406"/>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737511224"/>
                  </a:ext>
                </a:extLst>
              </a:tr>
              <a:tr h="286590">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rgbClr val="7957D5"/>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960486231"/>
                  </a:ext>
                </a:extLst>
              </a:tr>
            </a:tbl>
          </a:graphicData>
        </a:graphic>
      </p:graphicFrame>
    </p:spTree>
    <p:extLst>
      <p:ext uri="{BB962C8B-B14F-4D97-AF65-F5344CB8AC3E}">
        <p14:creationId xmlns:p14="http://schemas.microsoft.com/office/powerpoint/2010/main" val="1312854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 xmlns:a16="http://schemas.microsoft.com/office/drawing/2014/main" id="{954C6DF8-10BB-BD4F-821E-9E20A09B543B}"/>
              </a:ext>
            </a:extLst>
          </p:cNvPr>
          <p:cNvGraphicFramePr>
            <a:graphicFrameLocks noGrp="1"/>
          </p:cNvGraphicFramePr>
          <p:nvPr>
            <p:extLst>
              <p:ext uri="{D42A27DB-BD31-4B8C-83A1-F6EECF244321}">
                <p14:modId xmlns:p14="http://schemas.microsoft.com/office/powerpoint/2010/main" val="3081606016"/>
              </p:ext>
            </p:extLst>
          </p:nvPr>
        </p:nvGraphicFramePr>
        <p:xfrm>
          <a:off x="838199" y="2782406"/>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 xmlns:a16="http://schemas.microsoft.com/office/drawing/2014/main" val="2503987911"/>
                    </a:ext>
                  </a:extLst>
                </a:gridCol>
                <a:gridCol w="749124">
                  <a:extLst>
                    <a:ext uri="{9D8B030D-6E8A-4147-A177-3AD203B41FA5}">
                      <a16:colId xmlns="" xmlns:a16="http://schemas.microsoft.com/office/drawing/2014/main" val="3746123684"/>
                    </a:ext>
                  </a:extLst>
                </a:gridCol>
                <a:gridCol w="749124">
                  <a:extLst>
                    <a:ext uri="{9D8B030D-6E8A-4147-A177-3AD203B41FA5}">
                      <a16:colId xmlns="" xmlns:a16="http://schemas.microsoft.com/office/drawing/2014/main" val="1413543702"/>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8" name="Picture 7">
            <a:extLst>
              <a:ext uri="{FF2B5EF4-FFF2-40B4-BE49-F238E27FC236}">
                <a16:creationId xmlns="" xmlns:a16="http://schemas.microsoft.com/office/drawing/2014/main"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 xmlns:a16="http://schemas.microsoft.com/office/drawing/2014/main"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 xmlns:a16="http://schemas.microsoft.com/office/drawing/2014/main"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3</m:t>
                          </m:r>
                        </m:den>
                      </m:f>
                    </m:oMath>
                  </m:oMathPara>
                </a14:m>
                <a:endParaRPr lang="en-US" sz="2400" dirty="0">
                  <a:solidFill>
                    <a:schemeClr val="bg1"/>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 xmlns:a16="http://schemas.microsoft.com/office/drawing/2014/main"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3</m:t>
                          </m:r>
                        </m:num>
                        <m:den>
                          <m:r>
                            <a:rPr lang="en-GB" sz="2400" b="0" i="1" smtClean="0">
                              <a:solidFill>
                                <a:schemeClr val="bg1"/>
                              </a:solidFill>
                              <a:latin typeface="Cambria Math" panose="02040503050406030204" pitchFamily="18" charset="0"/>
                            </a:rPr>
                            <m:t>9</m:t>
                          </m:r>
                        </m:den>
                      </m:f>
                    </m:oMath>
                  </m:oMathPara>
                </a14:m>
                <a:endParaRPr lang="en-US" sz="2400" dirty="0">
                  <a:solidFill>
                    <a:schemeClr val="bg1"/>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 xmlns:a16="http://schemas.microsoft.com/office/drawing/2014/main" id="{016B6D18-D9A5-3E4D-9F5C-27EBADDEAF40}"/>
              </a:ext>
            </a:extLst>
          </p:cNvPr>
          <p:cNvGraphicFramePr>
            <a:graphicFrameLocks noGrp="1"/>
          </p:cNvGraphicFramePr>
          <p:nvPr>
            <p:extLst>
              <p:ext uri="{D42A27DB-BD31-4B8C-83A1-F6EECF244321}">
                <p14:modId xmlns:p14="http://schemas.microsoft.com/office/powerpoint/2010/main" val="3731694056"/>
              </p:ext>
            </p:extLst>
          </p:nvPr>
        </p:nvGraphicFramePr>
        <p:xfrm>
          <a:off x="3494259" y="2783512"/>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 xmlns:a16="http://schemas.microsoft.com/office/drawing/2014/main" val="2503987911"/>
                    </a:ext>
                  </a:extLst>
                </a:gridCol>
                <a:gridCol w="749124">
                  <a:extLst>
                    <a:ext uri="{9D8B030D-6E8A-4147-A177-3AD203B41FA5}">
                      <a16:colId xmlns="" xmlns:a16="http://schemas.microsoft.com/office/drawing/2014/main" val="3746123684"/>
                    </a:ext>
                  </a:extLst>
                </a:gridCol>
                <a:gridCol w="749124">
                  <a:extLst>
                    <a:ext uri="{9D8B030D-6E8A-4147-A177-3AD203B41FA5}">
                      <a16:colId xmlns="" xmlns:a16="http://schemas.microsoft.com/office/drawing/2014/main" val="2939993183"/>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1536989447"/>
                  </a:ext>
                </a:extLst>
              </a:tr>
            </a:tbl>
          </a:graphicData>
        </a:graphic>
      </p:graphicFrame>
      <p:graphicFrame>
        <p:nvGraphicFramePr>
          <p:cNvPr id="13" name="Table 12">
            <a:extLst>
              <a:ext uri="{FF2B5EF4-FFF2-40B4-BE49-F238E27FC236}">
                <a16:creationId xmlns="" xmlns:a16="http://schemas.microsoft.com/office/drawing/2014/main" id="{004B03C4-6F78-F348-83C5-F687AB6B906F}"/>
              </a:ext>
            </a:extLst>
          </p:cNvPr>
          <p:cNvGraphicFramePr>
            <a:graphicFrameLocks noGrp="1"/>
          </p:cNvGraphicFramePr>
          <p:nvPr>
            <p:extLst>
              <p:ext uri="{D42A27DB-BD31-4B8C-83A1-F6EECF244321}">
                <p14:modId xmlns:p14="http://schemas.microsoft.com/office/powerpoint/2010/main" val="3195136092"/>
              </p:ext>
            </p:extLst>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4041933210"/>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3331347840"/>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14" name="Picture 13">
            <a:extLst>
              <a:ext uri="{FF2B5EF4-FFF2-40B4-BE49-F238E27FC236}">
                <a16:creationId xmlns="" xmlns:a16="http://schemas.microsoft.com/office/drawing/2014/main"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 xmlns:a16="http://schemas.microsoft.com/office/drawing/2014/main"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 xmlns:a16="http://schemas.microsoft.com/office/drawing/2014/main"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 xmlns:a16="http://schemas.microsoft.com/office/drawing/2014/main"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3</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9" name="Table 18">
            <a:extLst>
              <a:ext uri="{FF2B5EF4-FFF2-40B4-BE49-F238E27FC236}">
                <a16:creationId xmlns="" xmlns:a16="http://schemas.microsoft.com/office/drawing/2014/main" id="{0B0536AB-32F3-5746-B083-211463BE076D}"/>
              </a:ext>
            </a:extLst>
          </p:cNvPr>
          <p:cNvGraphicFramePr>
            <a:graphicFrameLocks noGrp="1"/>
          </p:cNvGraphicFramePr>
          <p:nvPr>
            <p:extLst>
              <p:ext uri="{D42A27DB-BD31-4B8C-83A1-F6EECF244321}">
                <p14:modId xmlns:p14="http://schemas.microsoft.com/office/powerpoint/2010/main" val="3184175095"/>
              </p:ext>
            </p:extLst>
          </p:nvPr>
        </p:nvGraphicFramePr>
        <p:xfrm>
          <a:off x="838199"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1931107112"/>
                    </a:ext>
                  </a:extLst>
                </a:gridCol>
                <a:gridCol w="561843">
                  <a:extLst>
                    <a:ext uri="{9D8B030D-6E8A-4147-A177-3AD203B41FA5}">
                      <a16:colId xmlns="" xmlns:a16="http://schemas.microsoft.com/office/drawing/2014/main" val="1791476253"/>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20" name="Picture 19">
            <a:extLst>
              <a:ext uri="{FF2B5EF4-FFF2-40B4-BE49-F238E27FC236}">
                <a16:creationId xmlns="" xmlns:a16="http://schemas.microsoft.com/office/drawing/2014/main"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 xmlns:a16="http://schemas.microsoft.com/office/drawing/2014/main"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 xmlns:a16="http://schemas.microsoft.com/office/drawing/2014/main"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3</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 xmlns:a16="http://schemas.microsoft.com/office/drawing/2014/main"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9</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6" name="Table 25">
            <a:extLst>
              <a:ext uri="{FF2B5EF4-FFF2-40B4-BE49-F238E27FC236}">
                <a16:creationId xmlns="" xmlns:a16="http://schemas.microsoft.com/office/drawing/2014/main" id="{1516C050-009D-C240-A05C-F41C39B8601F}"/>
              </a:ext>
            </a:extLst>
          </p:cNvPr>
          <p:cNvGraphicFramePr>
            <a:graphicFrameLocks noGrp="1"/>
          </p:cNvGraphicFramePr>
          <p:nvPr>
            <p:extLst>
              <p:ext uri="{D42A27DB-BD31-4B8C-83A1-F6EECF244321}">
                <p14:modId xmlns:p14="http://schemas.microsoft.com/office/powerpoint/2010/main" val="1988423648"/>
              </p:ext>
            </p:extLst>
          </p:nvPr>
        </p:nvGraphicFramePr>
        <p:xfrm>
          <a:off x="3494259" y="410575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2939993183"/>
                    </a:ext>
                  </a:extLst>
                </a:gridCol>
                <a:gridCol w="561843">
                  <a:extLst>
                    <a:ext uri="{9D8B030D-6E8A-4147-A177-3AD203B41FA5}">
                      <a16:colId xmlns="" xmlns:a16="http://schemas.microsoft.com/office/drawing/2014/main"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1536989447"/>
                  </a:ext>
                </a:extLst>
              </a:tr>
            </a:tbl>
          </a:graphicData>
        </a:graphic>
      </p:graphicFrame>
      <p:graphicFrame>
        <p:nvGraphicFramePr>
          <p:cNvPr id="27" name="Table 26">
            <a:extLst>
              <a:ext uri="{FF2B5EF4-FFF2-40B4-BE49-F238E27FC236}">
                <a16:creationId xmlns="" xmlns:a16="http://schemas.microsoft.com/office/drawing/2014/main" id="{1F2ADC88-4ADD-5F4A-A32A-D08AADDFF48F}"/>
              </a:ext>
            </a:extLst>
          </p:cNvPr>
          <p:cNvGraphicFramePr>
            <a:graphicFrameLocks noGrp="1"/>
          </p:cNvGraphicFramePr>
          <p:nvPr>
            <p:extLst>
              <p:ext uri="{D42A27DB-BD31-4B8C-83A1-F6EECF244321}">
                <p14:modId xmlns:p14="http://schemas.microsoft.com/office/powerpoint/2010/main" val="3947618310"/>
              </p:ext>
            </p:extLst>
          </p:nvPr>
        </p:nvGraphicFramePr>
        <p:xfrm>
          <a:off x="3470797"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2939993183"/>
                    </a:ext>
                  </a:extLst>
                </a:gridCol>
                <a:gridCol w="561843">
                  <a:extLst>
                    <a:ext uri="{9D8B030D-6E8A-4147-A177-3AD203B41FA5}">
                      <a16:colId xmlns="" xmlns:a16="http://schemas.microsoft.com/office/drawing/2014/main"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1536989447"/>
                  </a:ext>
                </a:extLst>
              </a:tr>
            </a:tbl>
          </a:graphicData>
        </a:graphic>
      </p:graphicFrame>
    </p:spTree>
    <p:extLst>
      <p:ext uri="{BB962C8B-B14F-4D97-AF65-F5344CB8AC3E}">
        <p14:creationId xmlns:p14="http://schemas.microsoft.com/office/powerpoint/2010/main" val="2320306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 xmlns:a16="http://schemas.microsoft.com/office/drawing/2014/main" id="{954C6DF8-10BB-BD4F-821E-9E20A09B543B}"/>
              </a:ext>
            </a:extLst>
          </p:cNvPr>
          <p:cNvGraphicFramePr>
            <a:graphicFrameLocks noGrp="1"/>
          </p:cNvGraphicFramePr>
          <p:nvPr/>
        </p:nvGraphicFramePr>
        <p:xfrm>
          <a:off x="838199" y="2782406"/>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 xmlns:a16="http://schemas.microsoft.com/office/drawing/2014/main" val="2503987911"/>
                    </a:ext>
                  </a:extLst>
                </a:gridCol>
                <a:gridCol w="749124">
                  <a:extLst>
                    <a:ext uri="{9D8B030D-6E8A-4147-A177-3AD203B41FA5}">
                      <a16:colId xmlns="" xmlns:a16="http://schemas.microsoft.com/office/drawing/2014/main" val="3746123684"/>
                    </a:ext>
                  </a:extLst>
                </a:gridCol>
                <a:gridCol w="749124">
                  <a:extLst>
                    <a:ext uri="{9D8B030D-6E8A-4147-A177-3AD203B41FA5}">
                      <a16:colId xmlns="" xmlns:a16="http://schemas.microsoft.com/office/drawing/2014/main" val="1413543702"/>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8" name="Picture 7">
            <a:extLst>
              <a:ext uri="{FF2B5EF4-FFF2-40B4-BE49-F238E27FC236}">
                <a16:creationId xmlns="" xmlns:a16="http://schemas.microsoft.com/office/drawing/2014/main"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 xmlns:a16="http://schemas.microsoft.com/office/drawing/2014/main"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 xmlns:a16="http://schemas.microsoft.com/office/drawing/2014/main"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3</m:t>
                          </m:r>
                        </m:den>
                      </m:f>
                    </m:oMath>
                  </m:oMathPara>
                </a14:m>
                <a:endParaRPr lang="en-US" sz="2400" dirty="0">
                  <a:solidFill>
                    <a:srgbClr val="FF3860"/>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 xmlns:a16="http://schemas.microsoft.com/office/drawing/2014/main"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3</m:t>
                          </m:r>
                        </m:num>
                        <m:den>
                          <m:r>
                            <a:rPr lang="en-GB" sz="2400" b="0" i="1" smtClean="0">
                              <a:solidFill>
                                <a:srgbClr val="FF3860"/>
                              </a:solidFill>
                              <a:latin typeface="Cambria Math" panose="02040503050406030204" pitchFamily="18" charset="0"/>
                            </a:rPr>
                            <m:t>9</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 xmlns:a16="http://schemas.microsoft.com/office/drawing/2014/main" id="{016B6D18-D9A5-3E4D-9F5C-27EBADDEAF40}"/>
              </a:ext>
            </a:extLst>
          </p:cNvPr>
          <p:cNvGraphicFramePr>
            <a:graphicFrameLocks noGrp="1"/>
          </p:cNvGraphicFramePr>
          <p:nvPr/>
        </p:nvGraphicFramePr>
        <p:xfrm>
          <a:off x="3494259" y="2783512"/>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 xmlns:a16="http://schemas.microsoft.com/office/drawing/2014/main" val="2503987911"/>
                    </a:ext>
                  </a:extLst>
                </a:gridCol>
                <a:gridCol w="749124">
                  <a:extLst>
                    <a:ext uri="{9D8B030D-6E8A-4147-A177-3AD203B41FA5}">
                      <a16:colId xmlns="" xmlns:a16="http://schemas.microsoft.com/office/drawing/2014/main" val="3746123684"/>
                    </a:ext>
                  </a:extLst>
                </a:gridCol>
                <a:gridCol w="749124">
                  <a:extLst>
                    <a:ext uri="{9D8B030D-6E8A-4147-A177-3AD203B41FA5}">
                      <a16:colId xmlns="" xmlns:a16="http://schemas.microsoft.com/office/drawing/2014/main" val="2939993183"/>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1536989447"/>
                  </a:ext>
                </a:extLst>
              </a:tr>
            </a:tbl>
          </a:graphicData>
        </a:graphic>
      </p:graphicFrame>
      <p:graphicFrame>
        <p:nvGraphicFramePr>
          <p:cNvPr id="13" name="Table 12">
            <a:extLst>
              <a:ext uri="{FF2B5EF4-FFF2-40B4-BE49-F238E27FC236}">
                <a16:creationId xmlns="" xmlns:a16="http://schemas.microsoft.com/office/drawing/2014/main" id="{004B03C4-6F78-F348-83C5-F687AB6B906F}"/>
              </a:ext>
            </a:extLst>
          </p:cNvPr>
          <p:cNvGraphicFramePr>
            <a:graphicFrameLocks noGrp="1"/>
          </p:cNvGraphicFramePr>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4041933210"/>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3331347840"/>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14" name="Picture 13">
            <a:extLst>
              <a:ext uri="{FF2B5EF4-FFF2-40B4-BE49-F238E27FC236}">
                <a16:creationId xmlns="" xmlns:a16="http://schemas.microsoft.com/office/drawing/2014/main"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 xmlns:a16="http://schemas.microsoft.com/office/drawing/2014/main"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 xmlns:a16="http://schemas.microsoft.com/office/drawing/2014/main"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 xmlns:a16="http://schemas.microsoft.com/office/drawing/2014/main"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3</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9" name="Table 18">
            <a:extLst>
              <a:ext uri="{FF2B5EF4-FFF2-40B4-BE49-F238E27FC236}">
                <a16:creationId xmlns="" xmlns:a16="http://schemas.microsoft.com/office/drawing/2014/main" id="{0B0536AB-32F3-5746-B083-211463BE076D}"/>
              </a:ext>
            </a:extLst>
          </p:cNvPr>
          <p:cNvGraphicFramePr>
            <a:graphicFrameLocks noGrp="1"/>
          </p:cNvGraphicFramePr>
          <p:nvPr/>
        </p:nvGraphicFramePr>
        <p:xfrm>
          <a:off x="838199"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1931107112"/>
                    </a:ext>
                  </a:extLst>
                </a:gridCol>
                <a:gridCol w="561843">
                  <a:extLst>
                    <a:ext uri="{9D8B030D-6E8A-4147-A177-3AD203B41FA5}">
                      <a16:colId xmlns="" xmlns:a16="http://schemas.microsoft.com/office/drawing/2014/main" val="1791476253"/>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20" name="Picture 19">
            <a:extLst>
              <a:ext uri="{FF2B5EF4-FFF2-40B4-BE49-F238E27FC236}">
                <a16:creationId xmlns="" xmlns:a16="http://schemas.microsoft.com/office/drawing/2014/main"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 xmlns:a16="http://schemas.microsoft.com/office/drawing/2014/main"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 xmlns:a16="http://schemas.microsoft.com/office/drawing/2014/main"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3</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 xmlns:a16="http://schemas.microsoft.com/office/drawing/2014/main"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9</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6" name="Table 25">
            <a:extLst>
              <a:ext uri="{FF2B5EF4-FFF2-40B4-BE49-F238E27FC236}">
                <a16:creationId xmlns="" xmlns:a16="http://schemas.microsoft.com/office/drawing/2014/main" id="{1516C050-009D-C240-A05C-F41C39B8601F}"/>
              </a:ext>
            </a:extLst>
          </p:cNvPr>
          <p:cNvGraphicFramePr>
            <a:graphicFrameLocks noGrp="1"/>
          </p:cNvGraphicFramePr>
          <p:nvPr/>
        </p:nvGraphicFramePr>
        <p:xfrm>
          <a:off x="3494259" y="410575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2939993183"/>
                    </a:ext>
                  </a:extLst>
                </a:gridCol>
                <a:gridCol w="561843">
                  <a:extLst>
                    <a:ext uri="{9D8B030D-6E8A-4147-A177-3AD203B41FA5}">
                      <a16:colId xmlns="" xmlns:a16="http://schemas.microsoft.com/office/drawing/2014/main"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1536989447"/>
                  </a:ext>
                </a:extLst>
              </a:tr>
            </a:tbl>
          </a:graphicData>
        </a:graphic>
      </p:graphicFrame>
      <p:graphicFrame>
        <p:nvGraphicFramePr>
          <p:cNvPr id="25" name="Table 24">
            <a:extLst>
              <a:ext uri="{FF2B5EF4-FFF2-40B4-BE49-F238E27FC236}">
                <a16:creationId xmlns="" xmlns:a16="http://schemas.microsoft.com/office/drawing/2014/main" id="{4FE47BF1-17EB-B648-804F-BCEF643FE5A7}"/>
              </a:ext>
            </a:extLst>
          </p:cNvPr>
          <p:cNvGraphicFramePr>
            <a:graphicFrameLocks noGrp="1"/>
          </p:cNvGraphicFramePr>
          <p:nvPr>
            <p:extLst>
              <p:ext uri="{D42A27DB-BD31-4B8C-83A1-F6EECF244321}">
                <p14:modId xmlns:p14="http://schemas.microsoft.com/office/powerpoint/2010/main" val="3947618310"/>
              </p:ext>
            </p:extLst>
          </p:nvPr>
        </p:nvGraphicFramePr>
        <p:xfrm>
          <a:off x="3470797"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2939993183"/>
                    </a:ext>
                  </a:extLst>
                </a:gridCol>
                <a:gridCol w="561843">
                  <a:extLst>
                    <a:ext uri="{9D8B030D-6E8A-4147-A177-3AD203B41FA5}">
                      <a16:colId xmlns="" xmlns:a16="http://schemas.microsoft.com/office/drawing/2014/main"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1536989447"/>
                  </a:ext>
                </a:extLst>
              </a:tr>
            </a:tbl>
          </a:graphicData>
        </a:graphic>
      </p:graphicFrame>
    </p:spTree>
    <p:extLst>
      <p:ext uri="{BB962C8B-B14F-4D97-AF65-F5344CB8AC3E}">
        <p14:creationId xmlns:p14="http://schemas.microsoft.com/office/powerpoint/2010/main" val="3452148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 xmlns:a16="http://schemas.microsoft.com/office/drawing/2014/main" id="{954C6DF8-10BB-BD4F-821E-9E20A09B543B}"/>
              </a:ext>
            </a:extLst>
          </p:cNvPr>
          <p:cNvGraphicFramePr>
            <a:graphicFrameLocks noGrp="1"/>
          </p:cNvGraphicFramePr>
          <p:nvPr/>
        </p:nvGraphicFramePr>
        <p:xfrm>
          <a:off x="838199" y="2782406"/>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 xmlns:a16="http://schemas.microsoft.com/office/drawing/2014/main" val="2503987911"/>
                    </a:ext>
                  </a:extLst>
                </a:gridCol>
                <a:gridCol w="749124">
                  <a:extLst>
                    <a:ext uri="{9D8B030D-6E8A-4147-A177-3AD203B41FA5}">
                      <a16:colId xmlns="" xmlns:a16="http://schemas.microsoft.com/office/drawing/2014/main" val="3746123684"/>
                    </a:ext>
                  </a:extLst>
                </a:gridCol>
                <a:gridCol w="749124">
                  <a:extLst>
                    <a:ext uri="{9D8B030D-6E8A-4147-A177-3AD203B41FA5}">
                      <a16:colId xmlns="" xmlns:a16="http://schemas.microsoft.com/office/drawing/2014/main" val="1413543702"/>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8" name="Picture 7">
            <a:extLst>
              <a:ext uri="{FF2B5EF4-FFF2-40B4-BE49-F238E27FC236}">
                <a16:creationId xmlns="" xmlns:a16="http://schemas.microsoft.com/office/drawing/2014/main"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 xmlns:a16="http://schemas.microsoft.com/office/drawing/2014/main"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 xmlns:a16="http://schemas.microsoft.com/office/drawing/2014/main"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3</m:t>
                          </m:r>
                        </m:den>
                      </m:f>
                    </m:oMath>
                  </m:oMathPara>
                </a14:m>
                <a:endParaRPr lang="en-US" sz="2400" dirty="0">
                  <a:solidFill>
                    <a:srgbClr val="FF3860"/>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 xmlns:a16="http://schemas.microsoft.com/office/drawing/2014/main"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3</m:t>
                          </m:r>
                        </m:num>
                        <m:den>
                          <m:r>
                            <a:rPr lang="en-GB" sz="2400" b="0" i="1" smtClean="0">
                              <a:solidFill>
                                <a:srgbClr val="FF3860"/>
                              </a:solidFill>
                              <a:latin typeface="Cambria Math" panose="02040503050406030204" pitchFamily="18" charset="0"/>
                            </a:rPr>
                            <m:t>9</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 xmlns:a16="http://schemas.microsoft.com/office/drawing/2014/main" id="{016B6D18-D9A5-3E4D-9F5C-27EBADDEAF40}"/>
              </a:ext>
            </a:extLst>
          </p:cNvPr>
          <p:cNvGraphicFramePr>
            <a:graphicFrameLocks noGrp="1"/>
          </p:cNvGraphicFramePr>
          <p:nvPr/>
        </p:nvGraphicFramePr>
        <p:xfrm>
          <a:off x="3494259" y="2783512"/>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 xmlns:a16="http://schemas.microsoft.com/office/drawing/2014/main" val="2503987911"/>
                    </a:ext>
                  </a:extLst>
                </a:gridCol>
                <a:gridCol w="749124">
                  <a:extLst>
                    <a:ext uri="{9D8B030D-6E8A-4147-A177-3AD203B41FA5}">
                      <a16:colId xmlns="" xmlns:a16="http://schemas.microsoft.com/office/drawing/2014/main" val="3746123684"/>
                    </a:ext>
                  </a:extLst>
                </a:gridCol>
                <a:gridCol w="749124">
                  <a:extLst>
                    <a:ext uri="{9D8B030D-6E8A-4147-A177-3AD203B41FA5}">
                      <a16:colId xmlns="" xmlns:a16="http://schemas.microsoft.com/office/drawing/2014/main" val="2939993183"/>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1536989447"/>
                  </a:ext>
                </a:extLst>
              </a:tr>
            </a:tbl>
          </a:graphicData>
        </a:graphic>
      </p:graphicFrame>
      <p:graphicFrame>
        <p:nvGraphicFramePr>
          <p:cNvPr id="13" name="Table 12">
            <a:extLst>
              <a:ext uri="{FF2B5EF4-FFF2-40B4-BE49-F238E27FC236}">
                <a16:creationId xmlns="" xmlns:a16="http://schemas.microsoft.com/office/drawing/2014/main" id="{004B03C4-6F78-F348-83C5-F687AB6B906F}"/>
              </a:ext>
            </a:extLst>
          </p:cNvPr>
          <p:cNvGraphicFramePr>
            <a:graphicFrameLocks noGrp="1"/>
          </p:cNvGraphicFramePr>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4041933210"/>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3331347840"/>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14" name="Picture 13">
            <a:extLst>
              <a:ext uri="{FF2B5EF4-FFF2-40B4-BE49-F238E27FC236}">
                <a16:creationId xmlns="" xmlns:a16="http://schemas.microsoft.com/office/drawing/2014/main"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 xmlns:a16="http://schemas.microsoft.com/office/drawing/2014/main"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 xmlns:a16="http://schemas.microsoft.com/office/drawing/2014/main"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4</m:t>
                          </m:r>
                        </m:den>
                      </m:f>
                    </m:oMath>
                  </m:oMathPara>
                </a14:m>
                <a:endParaRPr lang="en-US" sz="2400" dirty="0">
                  <a:solidFill>
                    <a:srgbClr val="FF3860"/>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 xmlns:a16="http://schemas.microsoft.com/office/drawing/2014/main"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3</m:t>
                          </m:r>
                        </m:num>
                        <m:den>
                          <m:r>
                            <a:rPr lang="en-GB" sz="2400" b="0" i="1" smtClean="0">
                              <a:solidFill>
                                <a:srgbClr val="FF3860"/>
                              </a:solidFill>
                              <a:latin typeface="Cambria Math" panose="02040503050406030204" pitchFamily="18" charset="0"/>
                            </a:rPr>
                            <m:t>12</m:t>
                          </m:r>
                        </m:den>
                      </m:f>
                    </m:oMath>
                  </m:oMathPara>
                </a14:m>
                <a:endParaRPr lang="en-US" sz="2400" dirty="0">
                  <a:solidFill>
                    <a:srgbClr val="FF3860"/>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9" name="Table 18">
            <a:extLst>
              <a:ext uri="{FF2B5EF4-FFF2-40B4-BE49-F238E27FC236}">
                <a16:creationId xmlns="" xmlns:a16="http://schemas.microsoft.com/office/drawing/2014/main" id="{0B0536AB-32F3-5746-B083-211463BE076D}"/>
              </a:ext>
            </a:extLst>
          </p:cNvPr>
          <p:cNvGraphicFramePr>
            <a:graphicFrameLocks noGrp="1"/>
          </p:cNvGraphicFramePr>
          <p:nvPr/>
        </p:nvGraphicFramePr>
        <p:xfrm>
          <a:off x="838199"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1931107112"/>
                    </a:ext>
                  </a:extLst>
                </a:gridCol>
                <a:gridCol w="561843">
                  <a:extLst>
                    <a:ext uri="{9D8B030D-6E8A-4147-A177-3AD203B41FA5}">
                      <a16:colId xmlns="" xmlns:a16="http://schemas.microsoft.com/office/drawing/2014/main" val="1791476253"/>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20" name="Picture 19">
            <a:extLst>
              <a:ext uri="{FF2B5EF4-FFF2-40B4-BE49-F238E27FC236}">
                <a16:creationId xmlns="" xmlns:a16="http://schemas.microsoft.com/office/drawing/2014/main"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 xmlns:a16="http://schemas.microsoft.com/office/drawing/2014/main"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 xmlns:a16="http://schemas.microsoft.com/office/drawing/2014/main"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3</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 xmlns:a16="http://schemas.microsoft.com/office/drawing/2014/main"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9</m:t>
                          </m:r>
                        </m:num>
                        <m:den>
                          <m:r>
                            <a:rPr lang="en-GB" sz="2400" b="0" i="1" smtClean="0">
                              <a:solidFill>
                                <a:schemeClr val="bg1"/>
                              </a:solidFill>
                              <a:latin typeface="Cambria Math" panose="02040503050406030204" pitchFamily="18" charset="0"/>
                            </a:rPr>
                            <m:t>12</m:t>
                          </m:r>
                        </m:den>
                      </m:f>
                    </m:oMath>
                  </m:oMathPara>
                </a14:m>
                <a:endParaRPr lang="en-US" sz="2400" dirty="0">
                  <a:solidFill>
                    <a:schemeClr val="bg1"/>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6" name="Table 25">
            <a:extLst>
              <a:ext uri="{FF2B5EF4-FFF2-40B4-BE49-F238E27FC236}">
                <a16:creationId xmlns="" xmlns:a16="http://schemas.microsoft.com/office/drawing/2014/main" id="{1516C050-009D-C240-A05C-F41C39B8601F}"/>
              </a:ext>
            </a:extLst>
          </p:cNvPr>
          <p:cNvGraphicFramePr>
            <a:graphicFrameLocks noGrp="1"/>
          </p:cNvGraphicFramePr>
          <p:nvPr/>
        </p:nvGraphicFramePr>
        <p:xfrm>
          <a:off x="3494259" y="410575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2939993183"/>
                    </a:ext>
                  </a:extLst>
                </a:gridCol>
                <a:gridCol w="561843">
                  <a:extLst>
                    <a:ext uri="{9D8B030D-6E8A-4147-A177-3AD203B41FA5}">
                      <a16:colId xmlns="" xmlns:a16="http://schemas.microsoft.com/office/drawing/2014/main"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1536989447"/>
                  </a:ext>
                </a:extLst>
              </a:tr>
            </a:tbl>
          </a:graphicData>
        </a:graphic>
      </p:graphicFrame>
      <p:graphicFrame>
        <p:nvGraphicFramePr>
          <p:cNvPr id="25" name="Table 24">
            <a:extLst>
              <a:ext uri="{FF2B5EF4-FFF2-40B4-BE49-F238E27FC236}">
                <a16:creationId xmlns="" xmlns:a16="http://schemas.microsoft.com/office/drawing/2014/main" id="{0EED015B-BC8C-334D-B116-0A1E25529955}"/>
              </a:ext>
            </a:extLst>
          </p:cNvPr>
          <p:cNvGraphicFramePr>
            <a:graphicFrameLocks noGrp="1"/>
          </p:cNvGraphicFramePr>
          <p:nvPr>
            <p:extLst>
              <p:ext uri="{D42A27DB-BD31-4B8C-83A1-F6EECF244321}">
                <p14:modId xmlns:p14="http://schemas.microsoft.com/office/powerpoint/2010/main" val="3947618310"/>
              </p:ext>
            </p:extLst>
          </p:nvPr>
        </p:nvGraphicFramePr>
        <p:xfrm>
          <a:off x="3470797"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2939993183"/>
                    </a:ext>
                  </a:extLst>
                </a:gridCol>
                <a:gridCol w="561843">
                  <a:extLst>
                    <a:ext uri="{9D8B030D-6E8A-4147-A177-3AD203B41FA5}">
                      <a16:colId xmlns="" xmlns:a16="http://schemas.microsoft.com/office/drawing/2014/main"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1536989447"/>
                  </a:ext>
                </a:extLst>
              </a:tr>
            </a:tbl>
          </a:graphicData>
        </a:graphic>
      </p:graphicFrame>
    </p:spTree>
    <p:extLst>
      <p:ext uri="{BB962C8B-B14F-4D97-AF65-F5344CB8AC3E}">
        <p14:creationId xmlns:p14="http://schemas.microsoft.com/office/powerpoint/2010/main" val="1236962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Use the model below to help you write equivalent fraction statements. </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graphicFrame>
        <p:nvGraphicFramePr>
          <p:cNvPr id="7" name="Table 6">
            <a:extLst>
              <a:ext uri="{FF2B5EF4-FFF2-40B4-BE49-F238E27FC236}">
                <a16:creationId xmlns="" xmlns:a16="http://schemas.microsoft.com/office/drawing/2014/main" id="{954C6DF8-10BB-BD4F-821E-9E20A09B543B}"/>
              </a:ext>
            </a:extLst>
          </p:cNvPr>
          <p:cNvGraphicFramePr>
            <a:graphicFrameLocks noGrp="1"/>
          </p:cNvGraphicFramePr>
          <p:nvPr/>
        </p:nvGraphicFramePr>
        <p:xfrm>
          <a:off x="838199" y="2782406"/>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 xmlns:a16="http://schemas.microsoft.com/office/drawing/2014/main" val="2503987911"/>
                    </a:ext>
                  </a:extLst>
                </a:gridCol>
                <a:gridCol w="749124">
                  <a:extLst>
                    <a:ext uri="{9D8B030D-6E8A-4147-A177-3AD203B41FA5}">
                      <a16:colId xmlns="" xmlns:a16="http://schemas.microsoft.com/office/drawing/2014/main" val="3746123684"/>
                    </a:ext>
                  </a:extLst>
                </a:gridCol>
                <a:gridCol w="749124">
                  <a:extLst>
                    <a:ext uri="{9D8B030D-6E8A-4147-A177-3AD203B41FA5}">
                      <a16:colId xmlns="" xmlns:a16="http://schemas.microsoft.com/office/drawing/2014/main" val="1413543702"/>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8" name="Picture 7">
            <a:extLst>
              <a:ext uri="{FF2B5EF4-FFF2-40B4-BE49-F238E27FC236}">
                <a16:creationId xmlns="" xmlns:a16="http://schemas.microsoft.com/office/drawing/2014/main" id="{BF098677-A614-3F46-BA3A-1B5F493E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2996597"/>
            <a:ext cx="829983" cy="844918"/>
          </a:xfrm>
          <a:prstGeom prst="rect">
            <a:avLst/>
          </a:prstGeom>
        </p:spPr>
      </p:pic>
      <p:sp>
        <p:nvSpPr>
          <p:cNvPr id="9" name="Rectangle 8">
            <a:extLst>
              <a:ext uri="{FF2B5EF4-FFF2-40B4-BE49-F238E27FC236}">
                <a16:creationId xmlns="" xmlns:a16="http://schemas.microsoft.com/office/drawing/2014/main" id="{3C9FD2CD-91F9-734A-A0DC-AE2A2D07B160}"/>
              </a:ext>
            </a:extLst>
          </p:cNvPr>
          <p:cNvSpPr/>
          <p:nvPr/>
        </p:nvSpPr>
        <p:spPr>
          <a:xfrm>
            <a:off x="7942079" y="3006541"/>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0" name="Rounded Rectangle 9">
                <a:extLst>
                  <a:ext uri="{FF2B5EF4-FFF2-40B4-BE49-F238E27FC236}">
                    <a16:creationId xmlns="" xmlns:a16="http://schemas.microsoft.com/office/drawing/2014/main" id="{E798C7EB-E6B4-E847-921A-CAC97D6F7D7B}"/>
                  </a:ext>
                </a:extLst>
              </p:cNvPr>
              <p:cNvSpPr/>
              <p:nvPr/>
            </p:nvSpPr>
            <p:spPr>
              <a:xfrm>
                <a:off x="6096000" y="300654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3</m:t>
                          </m:r>
                        </m:den>
                      </m:f>
                    </m:oMath>
                  </m:oMathPara>
                </a14:m>
                <a:endParaRPr lang="en-US" sz="2400" dirty="0">
                  <a:solidFill>
                    <a:srgbClr val="FF3860"/>
                  </a:solidFill>
                  <a:latin typeface="OpenDyslexicAlta" pitchFamily="2" charset="77"/>
                </a:endParaRPr>
              </a:p>
            </p:txBody>
          </p:sp>
        </mc:Choice>
        <mc:Fallback xmlns="">
          <p:sp>
            <p:nvSpPr>
              <p:cNvPr id="10" name="Rounded Rectangle 9">
                <a:extLst>
                  <a:ext uri="{FF2B5EF4-FFF2-40B4-BE49-F238E27FC236}">
                    <a16:creationId xmlns:a16="http://schemas.microsoft.com/office/drawing/2014/main" id="{E798C7EB-E6B4-E847-921A-CAC97D6F7D7B}"/>
                  </a:ext>
                </a:extLst>
              </p:cNvPr>
              <p:cNvSpPr>
                <a:spLocks noRot="1" noChangeAspect="1" noMove="1" noResize="1" noEditPoints="1" noAdjustHandles="1" noChangeArrowheads="1" noChangeShapeType="1" noTextEdit="1"/>
              </p:cNvSpPr>
              <p:nvPr/>
            </p:nvSpPr>
            <p:spPr>
              <a:xfrm>
                <a:off x="6096000" y="3006541"/>
                <a:ext cx="1264644"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ounded Rectangle 10">
                <a:extLst>
                  <a:ext uri="{FF2B5EF4-FFF2-40B4-BE49-F238E27FC236}">
                    <a16:creationId xmlns="" xmlns:a16="http://schemas.microsoft.com/office/drawing/2014/main" id="{448EC7B0-B62D-F347-8ED2-4B365DCE710F}"/>
                  </a:ext>
                </a:extLst>
              </p:cNvPr>
              <p:cNvSpPr/>
              <p:nvPr/>
            </p:nvSpPr>
            <p:spPr>
              <a:xfrm>
                <a:off x="9299178" y="300654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3</m:t>
                          </m:r>
                        </m:num>
                        <m:den>
                          <m:r>
                            <a:rPr lang="en-GB" sz="2400" b="0" i="1" smtClean="0">
                              <a:solidFill>
                                <a:srgbClr val="FF3860"/>
                              </a:solidFill>
                              <a:latin typeface="Cambria Math" panose="02040503050406030204" pitchFamily="18" charset="0"/>
                            </a:rPr>
                            <m:t>9</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448EC7B0-B62D-F347-8ED2-4B365DCE710F}"/>
                  </a:ext>
                </a:extLst>
              </p:cNvPr>
              <p:cNvSpPr>
                <a:spLocks noRot="1" noChangeAspect="1" noMove="1" noResize="1" noEditPoints="1" noAdjustHandles="1" noChangeArrowheads="1" noChangeShapeType="1" noTextEdit="1"/>
              </p:cNvSpPr>
              <p:nvPr/>
            </p:nvSpPr>
            <p:spPr>
              <a:xfrm>
                <a:off x="9299178" y="3006541"/>
                <a:ext cx="1283478"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p:graphicFrame>
        <p:nvGraphicFramePr>
          <p:cNvPr id="12" name="Table 11">
            <a:extLst>
              <a:ext uri="{FF2B5EF4-FFF2-40B4-BE49-F238E27FC236}">
                <a16:creationId xmlns="" xmlns:a16="http://schemas.microsoft.com/office/drawing/2014/main" id="{016B6D18-D9A5-3E4D-9F5C-27EBADDEAF40}"/>
              </a:ext>
            </a:extLst>
          </p:cNvPr>
          <p:cNvGraphicFramePr>
            <a:graphicFrameLocks noGrp="1"/>
          </p:cNvGraphicFramePr>
          <p:nvPr/>
        </p:nvGraphicFramePr>
        <p:xfrm>
          <a:off x="3494259" y="2783512"/>
          <a:ext cx="2247372" cy="1146360"/>
        </p:xfrm>
        <a:graphic>
          <a:graphicData uri="http://schemas.openxmlformats.org/drawingml/2006/table">
            <a:tbl>
              <a:tblPr firstRow="1" bandRow="1">
                <a:tableStyleId>{5940675A-B579-460E-94D1-54222C63F5DA}</a:tableStyleId>
              </a:tblPr>
              <a:tblGrid>
                <a:gridCol w="749124">
                  <a:extLst>
                    <a:ext uri="{9D8B030D-6E8A-4147-A177-3AD203B41FA5}">
                      <a16:colId xmlns="" xmlns:a16="http://schemas.microsoft.com/office/drawing/2014/main" val="2503987911"/>
                    </a:ext>
                  </a:extLst>
                </a:gridCol>
                <a:gridCol w="749124">
                  <a:extLst>
                    <a:ext uri="{9D8B030D-6E8A-4147-A177-3AD203B41FA5}">
                      <a16:colId xmlns="" xmlns:a16="http://schemas.microsoft.com/office/drawing/2014/main" val="3746123684"/>
                    </a:ext>
                  </a:extLst>
                </a:gridCol>
                <a:gridCol w="749124">
                  <a:extLst>
                    <a:ext uri="{9D8B030D-6E8A-4147-A177-3AD203B41FA5}">
                      <a16:colId xmlns="" xmlns:a16="http://schemas.microsoft.com/office/drawing/2014/main" val="2939993183"/>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1536989447"/>
                  </a:ext>
                </a:extLst>
              </a:tr>
            </a:tbl>
          </a:graphicData>
        </a:graphic>
      </p:graphicFrame>
      <p:graphicFrame>
        <p:nvGraphicFramePr>
          <p:cNvPr id="13" name="Table 12">
            <a:extLst>
              <a:ext uri="{FF2B5EF4-FFF2-40B4-BE49-F238E27FC236}">
                <a16:creationId xmlns="" xmlns:a16="http://schemas.microsoft.com/office/drawing/2014/main" id="{004B03C4-6F78-F348-83C5-F687AB6B906F}"/>
              </a:ext>
            </a:extLst>
          </p:cNvPr>
          <p:cNvGraphicFramePr>
            <a:graphicFrameLocks noGrp="1"/>
          </p:cNvGraphicFramePr>
          <p:nvPr/>
        </p:nvGraphicFramePr>
        <p:xfrm>
          <a:off x="838199" y="410111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4041933210"/>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3331347840"/>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14" name="Picture 13">
            <a:extLst>
              <a:ext uri="{FF2B5EF4-FFF2-40B4-BE49-F238E27FC236}">
                <a16:creationId xmlns="" xmlns:a16="http://schemas.microsoft.com/office/drawing/2014/main" id="{4A0904BE-A31E-8845-A169-192C72910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4315303"/>
            <a:ext cx="829983" cy="844918"/>
          </a:xfrm>
          <a:prstGeom prst="rect">
            <a:avLst/>
          </a:prstGeom>
        </p:spPr>
      </p:pic>
      <p:sp>
        <p:nvSpPr>
          <p:cNvPr id="15" name="Rectangle 14">
            <a:extLst>
              <a:ext uri="{FF2B5EF4-FFF2-40B4-BE49-F238E27FC236}">
                <a16:creationId xmlns="" xmlns:a16="http://schemas.microsoft.com/office/drawing/2014/main" id="{48C5FBD0-C8D6-6D41-82CC-9FBDD54D2DCE}"/>
              </a:ext>
            </a:extLst>
          </p:cNvPr>
          <p:cNvSpPr/>
          <p:nvPr/>
        </p:nvSpPr>
        <p:spPr>
          <a:xfrm>
            <a:off x="7942079" y="432524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6" name="Rounded Rectangle 15">
                <a:extLst>
                  <a:ext uri="{FF2B5EF4-FFF2-40B4-BE49-F238E27FC236}">
                    <a16:creationId xmlns="" xmlns:a16="http://schemas.microsoft.com/office/drawing/2014/main" id="{7140E585-B0E0-8045-BF4B-26F2CB8BE51C}"/>
                  </a:ext>
                </a:extLst>
              </p:cNvPr>
              <p:cNvSpPr/>
              <p:nvPr/>
            </p:nvSpPr>
            <p:spPr>
              <a:xfrm>
                <a:off x="6096000" y="432524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4</m:t>
                          </m:r>
                        </m:den>
                      </m:f>
                    </m:oMath>
                  </m:oMathPara>
                </a14:m>
                <a:endParaRPr lang="en-US" sz="2400" dirty="0">
                  <a:solidFill>
                    <a:srgbClr val="FF3860"/>
                  </a:solidFill>
                  <a:latin typeface="OpenDyslexicAlta" pitchFamily="2" charset="77"/>
                </a:endParaRPr>
              </a:p>
            </p:txBody>
          </p:sp>
        </mc:Choice>
        <mc:Fallback xmlns="">
          <p:sp>
            <p:nvSpPr>
              <p:cNvPr id="16" name="Rounded Rectangle 15">
                <a:extLst>
                  <a:ext uri="{FF2B5EF4-FFF2-40B4-BE49-F238E27FC236}">
                    <a16:creationId xmlns:a16="http://schemas.microsoft.com/office/drawing/2014/main" id="{7140E585-B0E0-8045-BF4B-26F2CB8BE51C}"/>
                  </a:ext>
                </a:extLst>
              </p:cNvPr>
              <p:cNvSpPr>
                <a:spLocks noRot="1" noChangeAspect="1" noMove="1" noResize="1" noEditPoints="1" noAdjustHandles="1" noChangeArrowheads="1" noChangeShapeType="1" noTextEdit="1"/>
              </p:cNvSpPr>
              <p:nvPr/>
            </p:nvSpPr>
            <p:spPr>
              <a:xfrm>
                <a:off x="6096000" y="4325247"/>
                <a:ext cx="1264644" cy="844918"/>
              </a:xfrm>
              <a:prstGeom prst="round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 xmlns:a16="http://schemas.microsoft.com/office/drawing/2014/main" id="{F6FE2CC9-9967-2B48-B7F7-1522719E06CD}"/>
                  </a:ext>
                </a:extLst>
              </p:cNvPr>
              <p:cNvSpPr/>
              <p:nvPr/>
            </p:nvSpPr>
            <p:spPr>
              <a:xfrm>
                <a:off x="9299178" y="432524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3</m:t>
                          </m:r>
                        </m:num>
                        <m:den>
                          <m:r>
                            <a:rPr lang="en-GB" sz="2400" b="0" i="1" smtClean="0">
                              <a:solidFill>
                                <a:srgbClr val="FF3860"/>
                              </a:solidFill>
                              <a:latin typeface="Cambria Math" panose="02040503050406030204" pitchFamily="18" charset="0"/>
                            </a:rPr>
                            <m:t>12</m:t>
                          </m:r>
                        </m:den>
                      </m:f>
                    </m:oMath>
                  </m:oMathPara>
                </a14:m>
                <a:endParaRPr lang="en-US" sz="2400" dirty="0">
                  <a:solidFill>
                    <a:srgbClr val="FF3860"/>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F6FE2CC9-9967-2B48-B7F7-1522719E06CD}"/>
                  </a:ext>
                </a:extLst>
              </p:cNvPr>
              <p:cNvSpPr>
                <a:spLocks noRot="1" noChangeAspect="1" noMove="1" noResize="1" noEditPoints="1" noAdjustHandles="1" noChangeArrowheads="1" noChangeShapeType="1" noTextEdit="1"/>
              </p:cNvSpPr>
              <p:nvPr/>
            </p:nvSpPr>
            <p:spPr>
              <a:xfrm>
                <a:off x="9299178" y="4325247"/>
                <a:ext cx="1283478" cy="844918"/>
              </a:xfrm>
              <a:prstGeom prst="roundRect">
                <a:avLst/>
              </a:prstGeom>
              <a:blipFill>
                <a:blip r:embed="rId7"/>
                <a:stretch>
                  <a:fillRect/>
                </a:stretch>
              </a:blipFill>
              <a:ln w="19050">
                <a:solidFill>
                  <a:schemeClr val="tx1"/>
                </a:solidFill>
              </a:ln>
            </p:spPr>
            <p:txBody>
              <a:bodyPr/>
              <a:lstStyle/>
              <a:p>
                <a:r>
                  <a:rPr lang="en-US">
                    <a:noFill/>
                  </a:rPr>
                  <a:t> </a:t>
                </a:r>
              </a:p>
            </p:txBody>
          </p:sp>
        </mc:Fallback>
      </mc:AlternateContent>
      <p:graphicFrame>
        <p:nvGraphicFramePr>
          <p:cNvPr id="19" name="Table 18">
            <a:extLst>
              <a:ext uri="{FF2B5EF4-FFF2-40B4-BE49-F238E27FC236}">
                <a16:creationId xmlns="" xmlns:a16="http://schemas.microsoft.com/office/drawing/2014/main" id="{0B0536AB-32F3-5746-B083-211463BE076D}"/>
              </a:ext>
            </a:extLst>
          </p:cNvPr>
          <p:cNvGraphicFramePr>
            <a:graphicFrameLocks noGrp="1"/>
          </p:cNvGraphicFramePr>
          <p:nvPr/>
        </p:nvGraphicFramePr>
        <p:xfrm>
          <a:off x="838199"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1931107112"/>
                    </a:ext>
                  </a:extLst>
                </a:gridCol>
                <a:gridCol w="561843">
                  <a:extLst>
                    <a:ext uri="{9D8B030D-6E8A-4147-A177-3AD203B41FA5}">
                      <a16:colId xmlns="" xmlns:a16="http://schemas.microsoft.com/office/drawing/2014/main" val="1791476253"/>
                    </a:ext>
                  </a:extLst>
                </a:gridCol>
              </a:tblGrid>
              <a:tr h="114636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bl>
          </a:graphicData>
        </a:graphic>
      </p:graphicFrame>
      <p:pic>
        <p:nvPicPr>
          <p:cNvPr id="20" name="Picture 19">
            <a:extLst>
              <a:ext uri="{FF2B5EF4-FFF2-40B4-BE49-F238E27FC236}">
                <a16:creationId xmlns="" xmlns:a16="http://schemas.microsoft.com/office/drawing/2014/main" id="{751126B1-D5FA-D340-A082-A175239CAC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761" y="5727138"/>
            <a:ext cx="829983" cy="844918"/>
          </a:xfrm>
          <a:prstGeom prst="rect">
            <a:avLst/>
          </a:prstGeom>
        </p:spPr>
      </p:pic>
      <p:sp>
        <p:nvSpPr>
          <p:cNvPr id="21" name="Rectangle 20">
            <a:extLst>
              <a:ext uri="{FF2B5EF4-FFF2-40B4-BE49-F238E27FC236}">
                <a16:creationId xmlns="" xmlns:a16="http://schemas.microsoft.com/office/drawing/2014/main" id="{81F6FAC7-5122-1643-8E0E-E370CBA1E919}"/>
              </a:ext>
            </a:extLst>
          </p:cNvPr>
          <p:cNvSpPr/>
          <p:nvPr/>
        </p:nvSpPr>
        <p:spPr>
          <a:xfrm>
            <a:off x="7942079" y="5737082"/>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22" name="Rounded Rectangle 21">
                <a:extLst>
                  <a:ext uri="{FF2B5EF4-FFF2-40B4-BE49-F238E27FC236}">
                    <a16:creationId xmlns="" xmlns:a16="http://schemas.microsoft.com/office/drawing/2014/main" id="{CC054ACF-8227-8A41-ADD6-187B46F60E4C}"/>
                  </a:ext>
                </a:extLst>
              </p:cNvPr>
              <p:cNvSpPr/>
              <p:nvPr/>
            </p:nvSpPr>
            <p:spPr>
              <a:xfrm>
                <a:off x="6096000" y="5737082"/>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3</m:t>
                          </m:r>
                        </m:num>
                        <m:den>
                          <m:r>
                            <a:rPr lang="en-GB" sz="2400" b="0" i="1" smtClean="0">
                              <a:solidFill>
                                <a:srgbClr val="FF3860"/>
                              </a:solidFill>
                              <a:latin typeface="Cambria Math" panose="02040503050406030204" pitchFamily="18" charset="0"/>
                            </a:rPr>
                            <m:t>4</m:t>
                          </m:r>
                        </m:den>
                      </m:f>
                    </m:oMath>
                  </m:oMathPara>
                </a14:m>
                <a:endParaRPr lang="en-US" sz="2400" dirty="0">
                  <a:solidFill>
                    <a:srgbClr val="FF3860"/>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CC054ACF-8227-8A41-ADD6-187B46F60E4C}"/>
                  </a:ext>
                </a:extLst>
              </p:cNvPr>
              <p:cNvSpPr>
                <a:spLocks noRot="1" noChangeAspect="1" noMove="1" noResize="1" noEditPoints="1" noAdjustHandles="1" noChangeArrowheads="1" noChangeShapeType="1" noTextEdit="1"/>
              </p:cNvSpPr>
              <p:nvPr/>
            </p:nvSpPr>
            <p:spPr>
              <a:xfrm>
                <a:off x="6096000" y="5737082"/>
                <a:ext cx="1264644"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a:extLst>
                  <a:ext uri="{FF2B5EF4-FFF2-40B4-BE49-F238E27FC236}">
                    <a16:creationId xmlns="" xmlns:a16="http://schemas.microsoft.com/office/drawing/2014/main" id="{482A2935-58D8-9D44-917E-79D92D45B27F}"/>
                  </a:ext>
                </a:extLst>
              </p:cNvPr>
              <p:cNvSpPr/>
              <p:nvPr/>
            </p:nvSpPr>
            <p:spPr>
              <a:xfrm>
                <a:off x="9299178" y="5737082"/>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9</m:t>
                          </m:r>
                        </m:num>
                        <m:den>
                          <m:r>
                            <a:rPr lang="en-GB" sz="2400" b="0" i="1" smtClean="0">
                              <a:solidFill>
                                <a:srgbClr val="FF3860"/>
                              </a:solidFill>
                              <a:latin typeface="Cambria Math" panose="02040503050406030204" pitchFamily="18" charset="0"/>
                            </a:rPr>
                            <m:t>12</m:t>
                          </m:r>
                        </m:den>
                      </m:f>
                    </m:oMath>
                  </m:oMathPara>
                </a14:m>
                <a:endParaRPr lang="en-US" sz="2400" dirty="0">
                  <a:solidFill>
                    <a:srgbClr val="FF3860"/>
                  </a:solidFill>
                  <a:latin typeface="OpenDyslexicAlta" pitchFamily="2" charset="77"/>
                </a:endParaRPr>
              </a:p>
            </p:txBody>
          </p:sp>
        </mc:Choice>
        <mc:Fallback xmlns="">
          <p:sp>
            <p:nvSpPr>
              <p:cNvPr id="23" name="Rounded Rectangle 22">
                <a:extLst>
                  <a:ext uri="{FF2B5EF4-FFF2-40B4-BE49-F238E27FC236}">
                    <a16:creationId xmlns:a16="http://schemas.microsoft.com/office/drawing/2014/main" id="{482A2935-58D8-9D44-917E-79D92D45B27F}"/>
                  </a:ext>
                </a:extLst>
              </p:cNvPr>
              <p:cNvSpPr>
                <a:spLocks noRot="1" noChangeAspect="1" noMove="1" noResize="1" noEditPoints="1" noAdjustHandles="1" noChangeArrowheads="1" noChangeShapeType="1" noTextEdit="1"/>
              </p:cNvSpPr>
              <p:nvPr/>
            </p:nvSpPr>
            <p:spPr>
              <a:xfrm>
                <a:off x="9299178" y="5737082"/>
                <a:ext cx="1283478"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p:graphicFrame>
        <p:nvGraphicFramePr>
          <p:cNvPr id="26" name="Table 25">
            <a:extLst>
              <a:ext uri="{FF2B5EF4-FFF2-40B4-BE49-F238E27FC236}">
                <a16:creationId xmlns="" xmlns:a16="http://schemas.microsoft.com/office/drawing/2014/main" id="{1516C050-009D-C240-A05C-F41C39B8601F}"/>
              </a:ext>
            </a:extLst>
          </p:cNvPr>
          <p:cNvGraphicFramePr>
            <a:graphicFrameLocks noGrp="1"/>
          </p:cNvGraphicFramePr>
          <p:nvPr/>
        </p:nvGraphicFramePr>
        <p:xfrm>
          <a:off x="3494259" y="4105752"/>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2939993183"/>
                    </a:ext>
                  </a:extLst>
                </a:gridCol>
                <a:gridCol w="561843">
                  <a:extLst>
                    <a:ext uri="{9D8B030D-6E8A-4147-A177-3AD203B41FA5}">
                      <a16:colId xmlns="" xmlns:a16="http://schemas.microsoft.com/office/drawing/2014/main"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1536989447"/>
                  </a:ext>
                </a:extLst>
              </a:tr>
            </a:tbl>
          </a:graphicData>
        </a:graphic>
      </p:graphicFrame>
      <p:graphicFrame>
        <p:nvGraphicFramePr>
          <p:cNvPr id="27" name="Table 26">
            <a:extLst>
              <a:ext uri="{FF2B5EF4-FFF2-40B4-BE49-F238E27FC236}">
                <a16:creationId xmlns="" xmlns:a16="http://schemas.microsoft.com/office/drawing/2014/main" id="{110456D2-9B5A-0F4B-83DB-D63A3631033A}"/>
              </a:ext>
            </a:extLst>
          </p:cNvPr>
          <p:cNvGraphicFramePr>
            <a:graphicFrameLocks noGrp="1"/>
          </p:cNvGraphicFramePr>
          <p:nvPr>
            <p:extLst>
              <p:ext uri="{D42A27DB-BD31-4B8C-83A1-F6EECF244321}">
                <p14:modId xmlns:p14="http://schemas.microsoft.com/office/powerpoint/2010/main" val="3947618310"/>
              </p:ext>
            </p:extLst>
          </p:nvPr>
        </p:nvGraphicFramePr>
        <p:xfrm>
          <a:off x="3470797" y="5512947"/>
          <a:ext cx="2247372" cy="1146360"/>
        </p:xfrm>
        <a:graphic>
          <a:graphicData uri="http://schemas.openxmlformats.org/drawingml/2006/table">
            <a:tbl>
              <a:tblPr firstRow="1" bandRow="1">
                <a:tableStyleId>{5940675A-B579-460E-94D1-54222C63F5DA}</a:tableStyleId>
              </a:tblPr>
              <a:tblGrid>
                <a:gridCol w="561843">
                  <a:extLst>
                    <a:ext uri="{9D8B030D-6E8A-4147-A177-3AD203B41FA5}">
                      <a16:colId xmlns="" xmlns:a16="http://schemas.microsoft.com/office/drawing/2014/main" val="2503987911"/>
                    </a:ext>
                  </a:extLst>
                </a:gridCol>
                <a:gridCol w="561843">
                  <a:extLst>
                    <a:ext uri="{9D8B030D-6E8A-4147-A177-3AD203B41FA5}">
                      <a16:colId xmlns="" xmlns:a16="http://schemas.microsoft.com/office/drawing/2014/main" val="3746123684"/>
                    </a:ext>
                  </a:extLst>
                </a:gridCol>
                <a:gridCol w="561843">
                  <a:extLst>
                    <a:ext uri="{9D8B030D-6E8A-4147-A177-3AD203B41FA5}">
                      <a16:colId xmlns="" xmlns:a16="http://schemas.microsoft.com/office/drawing/2014/main" val="2939993183"/>
                    </a:ext>
                  </a:extLst>
                </a:gridCol>
                <a:gridCol w="561843">
                  <a:extLst>
                    <a:ext uri="{9D8B030D-6E8A-4147-A177-3AD203B41FA5}">
                      <a16:colId xmlns="" xmlns:a16="http://schemas.microsoft.com/office/drawing/2014/main" val="3545738771"/>
                    </a:ext>
                  </a:extLst>
                </a:gridCol>
              </a:tblGrid>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2732850992"/>
                  </a:ext>
                </a:extLst>
              </a:tr>
              <a:tr h="382120">
                <a:tc>
                  <a:txBody>
                    <a:bodyPr/>
                    <a:lstStyle/>
                    <a:p>
                      <a:endParaRPr lang="en-US" sz="1200" dirty="0">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solidFill>
                          <a:srgbClr val="23D160"/>
                        </a:solidFill>
                        <a:latin typeface="OpenDyslexicAlta" pitchFamily="2" charset="77"/>
                      </a:endParaRPr>
                    </a:p>
                  </a:txBody>
                  <a:tcPr>
                    <a:solidFill>
                      <a:srgbClr val="23D160"/>
                    </a:solidFill>
                  </a:tcPr>
                </a:tc>
                <a:tc>
                  <a:txBody>
                    <a:bodyPr/>
                    <a:lstStyle/>
                    <a:p>
                      <a:endParaRPr lang="en-US" sz="1200" dirty="0">
                        <a:latin typeface="OpenDyslexicAlta" pitchFamily="2" charset="77"/>
                      </a:endParaRPr>
                    </a:p>
                  </a:txBody>
                  <a:tcPr>
                    <a:solidFill>
                      <a:schemeClr val="bg1"/>
                    </a:solidFill>
                  </a:tcPr>
                </a:tc>
                <a:extLst>
                  <a:ext uri="{0D108BD9-81ED-4DB2-BD59-A6C34878D82A}">
                    <a16:rowId xmlns="" xmlns:a16="http://schemas.microsoft.com/office/drawing/2014/main" val="1536989447"/>
                  </a:ext>
                </a:extLst>
              </a:tr>
            </a:tbl>
          </a:graphicData>
        </a:graphic>
      </p:graphicFrame>
    </p:spTree>
    <p:extLst>
      <p:ext uri="{BB962C8B-B14F-4D97-AF65-F5344CB8AC3E}">
        <p14:creationId xmlns:p14="http://schemas.microsoft.com/office/powerpoint/2010/main" val="1585001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Ruth uses area models to support her understanding of using multiplication or division to find equivalent fractions.</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0" indent="0" algn="just">
              <a:buClr>
                <a:srgbClr val="23D160"/>
              </a:buClr>
              <a:buSzPct val="85000"/>
              <a:buNone/>
            </a:pPr>
            <a:endParaRPr lang="en-GB" sz="2200" dirty="0"/>
          </a:p>
        </p:txBody>
      </p:sp>
      <p:pic>
        <p:nvPicPr>
          <p:cNvPr id="5" name="Picture 4">
            <a:extLst>
              <a:ext uri="{FF2B5EF4-FFF2-40B4-BE49-F238E27FC236}">
                <a16:creationId xmlns="" xmlns:a16="http://schemas.microsoft.com/office/drawing/2014/main" id="{F27F4C18-7676-774B-8825-C94D63D42340}"/>
              </a:ext>
            </a:extLst>
          </p:cNvPr>
          <p:cNvPicPr>
            <a:picLocks noChangeAspect="1"/>
          </p:cNvPicPr>
          <p:nvPr/>
        </p:nvPicPr>
        <p:blipFill>
          <a:blip r:embed="rId3"/>
          <a:stretch>
            <a:fillRect/>
          </a:stretch>
        </p:blipFill>
        <p:spPr>
          <a:xfrm>
            <a:off x="5518382" y="2840292"/>
            <a:ext cx="6209792" cy="1615629"/>
          </a:xfrm>
          <a:prstGeom prst="rect">
            <a:avLst/>
          </a:prstGeom>
        </p:spPr>
      </p:pic>
      <p:pic>
        <p:nvPicPr>
          <p:cNvPr id="37" name="Picture 36">
            <a:extLst>
              <a:ext uri="{FF2B5EF4-FFF2-40B4-BE49-F238E27FC236}">
                <a16:creationId xmlns="" xmlns:a16="http://schemas.microsoft.com/office/drawing/2014/main" id="{546E3374-A1FE-A64F-970F-095E448C27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3303585"/>
            <a:ext cx="829983" cy="844918"/>
          </a:xfrm>
          <a:prstGeom prst="rect">
            <a:avLst/>
          </a:prstGeom>
        </p:spPr>
      </p:pic>
      <p:sp>
        <p:nvSpPr>
          <p:cNvPr id="38" name="Rectangle 37">
            <a:extLst>
              <a:ext uri="{FF2B5EF4-FFF2-40B4-BE49-F238E27FC236}">
                <a16:creationId xmlns="" xmlns:a16="http://schemas.microsoft.com/office/drawing/2014/main" id="{9FA1BFEA-0603-C84C-8F70-06A05534551E}"/>
              </a:ext>
            </a:extLst>
          </p:cNvPr>
          <p:cNvSpPr/>
          <p:nvPr/>
        </p:nvSpPr>
        <p:spPr>
          <a:xfrm>
            <a:off x="2654533" y="3313529"/>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39" name="Rounded Rectangle 38">
                <a:extLst>
                  <a:ext uri="{FF2B5EF4-FFF2-40B4-BE49-F238E27FC236}">
                    <a16:creationId xmlns="" xmlns:a16="http://schemas.microsoft.com/office/drawing/2014/main" id="{D6805DA6-039E-2447-952A-3FED4765A6A0}"/>
                  </a:ext>
                </a:extLst>
              </p:cNvPr>
              <p:cNvSpPr/>
              <p:nvPr/>
            </p:nvSpPr>
            <p:spPr>
              <a:xfrm>
                <a:off x="1320518" y="331352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m:t>
                          </m:r>
                        </m:num>
                        <m:den>
                          <m:r>
                            <a:rPr lang="en-GB" sz="2400" b="0" i="1" smtClean="0">
                              <a:solidFill>
                                <a:schemeClr val="tx1"/>
                              </a:solidFill>
                              <a:latin typeface="Cambria Math" panose="02040503050406030204" pitchFamily="18" charset="0"/>
                            </a:rPr>
                            <m:t>3</m:t>
                          </m:r>
                        </m:den>
                      </m:f>
                    </m:oMath>
                  </m:oMathPara>
                </a14:m>
                <a:endParaRPr lang="en-US" sz="2400" dirty="0">
                  <a:solidFill>
                    <a:schemeClr val="tx1"/>
                  </a:solidFill>
                  <a:latin typeface="OpenDyslexicAlta" pitchFamily="2" charset="77"/>
                </a:endParaRPr>
              </a:p>
            </p:txBody>
          </p:sp>
        </mc:Choice>
        <mc:Fallback xmlns="">
          <p:sp>
            <p:nvSpPr>
              <p:cNvPr id="39" name="Rounded Rectangle 38">
                <a:extLst>
                  <a:ext uri="{FF2B5EF4-FFF2-40B4-BE49-F238E27FC236}">
                    <a16:creationId xmlns:a16="http://schemas.microsoft.com/office/drawing/2014/main" id="{D6805DA6-039E-2447-952A-3FED4765A6A0}"/>
                  </a:ext>
                </a:extLst>
              </p:cNvPr>
              <p:cNvSpPr>
                <a:spLocks noRot="1" noChangeAspect="1" noMove="1" noResize="1" noEditPoints="1" noAdjustHandles="1" noChangeArrowheads="1" noChangeShapeType="1" noTextEdit="1"/>
              </p:cNvSpPr>
              <p:nvPr/>
            </p:nvSpPr>
            <p:spPr>
              <a:xfrm>
                <a:off x="1320518" y="3313529"/>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 xmlns:a16="http://schemas.microsoft.com/office/drawing/2014/main" id="{B4A043B9-B31F-1D40-A0F8-96D6824F0A9B}"/>
                  </a:ext>
                </a:extLst>
              </p:cNvPr>
              <p:cNvSpPr/>
              <p:nvPr/>
            </p:nvSpPr>
            <p:spPr>
              <a:xfrm>
                <a:off x="3475184" y="331352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den>
                          <m:r>
                            <a:rPr lang="en-GB" sz="2400" b="0" i="1" smtClean="0">
                              <a:solidFill>
                                <a:schemeClr val="tx1"/>
                              </a:solidFill>
                              <a:latin typeface="Cambria Math" panose="02040503050406030204" pitchFamily="18" charset="0"/>
                            </a:rPr>
                            <m:t>30</m:t>
                          </m:r>
                        </m:den>
                      </m:f>
                    </m:oMath>
                  </m:oMathPara>
                </a14:m>
                <a:endParaRPr lang="en-US" sz="2400" dirty="0">
                  <a:solidFill>
                    <a:schemeClr val="tx1"/>
                  </a:solidFill>
                  <a:latin typeface="OpenDyslexicAlta" pitchFamily="2" charset="77"/>
                </a:endParaRPr>
              </a:p>
            </p:txBody>
          </p:sp>
        </mc:Choice>
        <mc:Fallback xmlns="">
          <p:sp>
            <p:nvSpPr>
              <p:cNvPr id="40" name="Rounded Rectangle 39">
                <a:extLst>
                  <a:ext uri="{FF2B5EF4-FFF2-40B4-BE49-F238E27FC236}">
                    <a16:creationId xmlns:a16="http://schemas.microsoft.com/office/drawing/2014/main" id="{B4A043B9-B31F-1D40-A0F8-96D6824F0A9B}"/>
                  </a:ext>
                </a:extLst>
              </p:cNvPr>
              <p:cNvSpPr>
                <a:spLocks noRot="1" noChangeAspect="1" noMove="1" noResize="1" noEditPoints="1" noAdjustHandles="1" noChangeArrowheads="1" noChangeShapeType="1" noTextEdit="1"/>
              </p:cNvSpPr>
              <p:nvPr/>
            </p:nvSpPr>
            <p:spPr>
              <a:xfrm>
                <a:off x="3475184" y="3313529"/>
                <a:ext cx="1283478" cy="844918"/>
              </a:xfrm>
              <a:prstGeom prst="roundRect">
                <a:avLst/>
              </a:prstGeom>
              <a:blipFill>
                <a:blip r:embed="rId6"/>
                <a:stretch>
                  <a:fillRect b="-2899"/>
                </a:stretch>
              </a:blipFill>
              <a:ln w="19050">
                <a:solidFill>
                  <a:schemeClr val="tx1"/>
                </a:solidFill>
              </a:ln>
            </p:spPr>
            <p:txBody>
              <a:bodyPr/>
              <a:lstStyle/>
              <a:p>
                <a:r>
                  <a:rPr lang="en-US">
                    <a:noFill/>
                  </a:rPr>
                  <a:t> </a:t>
                </a:r>
              </a:p>
            </p:txBody>
          </p:sp>
        </mc:Fallback>
      </mc:AlternateContent>
      <p:pic>
        <p:nvPicPr>
          <p:cNvPr id="42" name="Picture 41">
            <a:extLst>
              <a:ext uri="{FF2B5EF4-FFF2-40B4-BE49-F238E27FC236}">
                <a16:creationId xmlns="" xmlns:a16="http://schemas.microsoft.com/office/drawing/2014/main" id="{FC2FC096-E6B1-8249-ACC9-48B67EE023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4558331"/>
            <a:ext cx="829983" cy="844918"/>
          </a:xfrm>
          <a:prstGeom prst="rect">
            <a:avLst/>
          </a:prstGeom>
        </p:spPr>
      </p:pic>
      <p:sp>
        <p:nvSpPr>
          <p:cNvPr id="43" name="Rectangle 42">
            <a:extLst>
              <a:ext uri="{FF2B5EF4-FFF2-40B4-BE49-F238E27FC236}">
                <a16:creationId xmlns="" xmlns:a16="http://schemas.microsoft.com/office/drawing/2014/main" id="{CDB7791F-A4DD-5B46-85EC-7F405C5D0881}"/>
              </a:ext>
            </a:extLst>
          </p:cNvPr>
          <p:cNvSpPr/>
          <p:nvPr/>
        </p:nvSpPr>
        <p:spPr>
          <a:xfrm>
            <a:off x="2654533" y="4568275"/>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 xmlns:a16="http://schemas.microsoft.com/office/drawing/2014/main" id="{A1352F74-3FFC-F242-889A-98FE98F8A41B}"/>
                  </a:ext>
                </a:extLst>
              </p:cNvPr>
              <p:cNvSpPr/>
              <p:nvPr/>
            </p:nvSpPr>
            <p:spPr>
              <a:xfrm>
                <a:off x="1320518" y="456827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4568275"/>
                <a:ext cx="1264644" cy="844918"/>
              </a:xfrm>
              <a:prstGeom prst="roundRect">
                <a:avLst/>
              </a:prstGeom>
              <a:blipFill>
                <a:blip r:embed="rId7"/>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 xmlns:a16="http://schemas.microsoft.com/office/drawing/2014/main" id="{69AABD6C-33F3-E743-A0F4-8657E730A73B}"/>
                  </a:ext>
                </a:extLst>
              </p:cNvPr>
              <p:cNvSpPr/>
              <p:nvPr/>
            </p:nvSpPr>
            <p:spPr>
              <a:xfrm>
                <a:off x="3475184" y="456827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25</m:t>
                          </m:r>
                        </m:den>
                      </m:f>
                    </m:oMath>
                  </m:oMathPara>
                </a14:m>
                <a:endParaRPr lang="en-US" sz="2400" dirty="0">
                  <a:solidFill>
                    <a:schemeClr val="tx1"/>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4568275"/>
                <a:ext cx="1283478"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p:pic>
        <p:nvPicPr>
          <p:cNvPr id="47" name="Picture 46">
            <a:extLst>
              <a:ext uri="{FF2B5EF4-FFF2-40B4-BE49-F238E27FC236}">
                <a16:creationId xmlns="" xmlns:a16="http://schemas.microsoft.com/office/drawing/2014/main" id="{93301472-92FE-D347-A2AE-F946BA71FC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5821639"/>
            <a:ext cx="829983" cy="844918"/>
          </a:xfrm>
          <a:prstGeom prst="rect">
            <a:avLst/>
          </a:prstGeom>
        </p:spPr>
      </p:pic>
      <p:sp>
        <p:nvSpPr>
          <p:cNvPr id="48" name="Rectangle 47">
            <a:extLst>
              <a:ext uri="{FF2B5EF4-FFF2-40B4-BE49-F238E27FC236}">
                <a16:creationId xmlns="" xmlns:a16="http://schemas.microsoft.com/office/drawing/2014/main" id="{5EF3D7A9-2342-6145-9DD5-330E7749C46A}"/>
              </a:ext>
            </a:extLst>
          </p:cNvPr>
          <p:cNvSpPr/>
          <p:nvPr/>
        </p:nvSpPr>
        <p:spPr>
          <a:xfrm>
            <a:off x="2654533" y="5831583"/>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9" name="Rounded Rectangle 48">
                <a:extLst>
                  <a:ext uri="{FF2B5EF4-FFF2-40B4-BE49-F238E27FC236}">
                    <a16:creationId xmlns="" xmlns:a16="http://schemas.microsoft.com/office/drawing/2014/main" id="{BD147EFB-E639-8849-8BA2-D3E243DB70F7}"/>
                  </a:ext>
                </a:extLst>
              </p:cNvPr>
              <p:cNvSpPr/>
              <p:nvPr/>
            </p:nvSpPr>
            <p:spPr>
              <a:xfrm>
                <a:off x="1320518" y="5831583"/>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7</m:t>
                          </m:r>
                        </m:num>
                        <m:den>
                          <m:r>
                            <a:rPr lang="en-GB" sz="2400" b="0" i="1" smtClean="0">
                              <a:solidFill>
                                <a:schemeClr val="tx1"/>
                              </a:solidFill>
                              <a:latin typeface="Cambria Math" panose="02040503050406030204" pitchFamily="18" charset="0"/>
                            </a:rPr>
                            <m:t>14</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831583"/>
                <a:ext cx="1264644" cy="844918"/>
              </a:xfrm>
              <a:prstGeom prst="roundRect">
                <a:avLst/>
              </a:prstGeom>
              <a:blipFill>
                <a:blip r:embed="rId9"/>
                <a:stretch>
                  <a:fillRect b="-142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 xmlns:a16="http://schemas.microsoft.com/office/drawing/2014/main" id="{E314CE3F-2750-DA42-B1AC-3C29303D1E77}"/>
                  </a:ext>
                </a:extLst>
              </p:cNvPr>
              <p:cNvSpPr/>
              <p:nvPr/>
            </p:nvSpPr>
            <p:spPr>
              <a:xfrm>
                <a:off x="3475184" y="5831583"/>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den>
                          <m:r>
                            <a:rPr lang="en-GB" sz="2400" b="0" i="1" smtClean="0">
                              <a:solidFill>
                                <a:schemeClr val="tx1"/>
                              </a:solidFill>
                              <a:latin typeface="Cambria Math" panose="02040503050406030204" pitchFamily="18" charset="0"/>
                            </a:rPr>
                            <m:t>2</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831583"/>
                <a:ext cx="1283478" cy="844918"/>
              </a:xfrm>
              <a:prstGeom prst="roundRect">
                <a:avLst/>
              </a:prstGeom>
              <a:blipFill>
                <a:blip r:embed="rId10"/>
                <a:stretch>
                  <a:fillRect b="-142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919830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Ruth uses area models to support her understanding of using multiplication or division to find equivalent fractions.</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0" indent="0" algn="just">
              <a:buClr>
                <a:srgbClr val="23D160"/>
              </a:buClr>
              <a:buSzPct val="85000"/>
              <a:buNone/>
            </a:pPr>
            <a:endParaRPr lang="en-GB" sz="2200" dirty="0"/>
          </a:p>
        </p:txBody>
      </p:sp>
      <p:pic>
        <p:nvPicPr>
          <p:cNvPr id="5" name="Picture 4">
            <a:extLst>
              <a:ext uri="{FF2B5EF4-FFF2-40B4-BE49-F238E27FC236}">
                <a16:creationId xmlns="" xmlns:a16="http://schemas.microsoft.com/office/drawing/2014/main" id="{F27F4C18-7676-774B-8825-C94D63D42340}"/>
              </a:ext>
            </a:extLst>
          </p:cNvPr>
          <p:cNvPicPr>
            <a:picLocks noChangeAspect="1"/>
          </p:cNvPicPr>
          <p:nvPr/>
        </p:nvPicPr>
        <p:blipFill>
          <a:blip r:embed="rId3"/>
          <a:stretch>
            <a:fillRect/>
          </a:stretch>
        </p:blipFill>
        <p:spPr>
          <a:xfrm>
            <a:off x="5518382" y="2840292"/>
            <a:ext cx="6209792" cy="1615629"/>
          </a:xfrm>
          <a:prstGeom prst="rect">
            <a:avLst/>
          </a:prstGeom>
        </p:spPr>
      </p:pic>
      <p:pic>
        <p:nvPicPr>
          <p:cNvPr id="37" name="Picture 36">
            <a:extLst>
              <a:ext uri="{FF2B5EF4-FFF2-40B4-BE49-F238E27FC236}">
                <a16:creationId xmlns="" xmlns:a16="http://schemas.microsoft.com/office/drawing/2014/main" id="{546E3374-A1FE-A64F-970F-095E448C27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3303585"/>
            <a:ext cx="829983" cy="844918"/>
          </a:xfrm>
          <a:prstGeom prst="rect">
            <a:avLst/>
          </a:prstGeom>
        </p:spPr>
      </p:pic>
      <p:sp>
        <p:nvSpPr>
          <p:cNvPr id="38" name="Rectangle 37">
            <a:extLst>
              <a:ext uri="{FF2B5EF4-FFF2-40B4-BE49-F238E27FC236}">
                <a16:creationId xmlns="" xmlns:a16="http://schemas.microsoft.com/office/drawing/2014/main" id="{9FA1BFEA-0603-C84C-8F70-06A05534551E}"/>
              </a:ext>
            </a:extLst>
          </p:cNvPr>
          <p:cNvSpPr/>
          <p:nvPr/>
        </p:nvSpPr>
        <p:spPr>
          <a:xfrm>
            <a:off x="2654533" y="3313529"/>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39" name="Rounded Rectangle 38">
                <a:extLst>
                  <a:ext uri="{FF2B5EF4-FFF2-40B4-BE49-F238E27FC236}">
                    <a16:creationId xmlns="" xmlns:a16="http://schemas.microsoft.com/office/drawing/2014/main" id="{D6805DA6-039E-2447-952A-3FED4765A6A0}"/>
                  </a:ext>
                </a:extLst>
              </p:cNvPr>
              <p:cNvSpPr/>
              <p:nvPr/>
            </p:nvSpPr>
            <p:spPr>
              <a:xfrm>
                <a:off x="1320518" y="331352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m:t>
                          </m:r>
                        </m:num>
                        <m:den>
                          <m:r>
                            <a:rPr lang="en-GB" sz="2400" b="0" i="1" smtClean="0">
                              <a:solidFill>
                                <a:schemeClr val="tx1"/>
                              </a:solidFill>
                              <a:latin typeface="Cambria Math" panose="02040503050406030204" pitchFamily="18" charset="0"/>
                            </a:rPr>
                            <m:t>3</m:t>
                          </m:r>
                        </m:den>
                      </m:f>
                    </m:oMath>
                  </m:oMathPara>
                </a14:m>
                <a:endParaRPr lang="en-US" sz="2400" dirty="0">
                  <a:solidFill>
                    <a:schemeClr val="tx1"/>
                  </a:solidFill>
                  <a:latin typeface="OpenDyslexicAlta" pitchFamily="2" charset="77"/>
                </a:endParaRPr>
              </a:p>
            </p:txBody>
          </p:sp>
        </mc:Choice>
        <mc:Fallback xmlns="">
          <p:sp>
            <p:nvSpPr>
              <p:cNvPr id="39" name="Rounded Rectangle 38">
                <a:extLst>
                  <a:ext uri="{FF2B5EF4-FFF2-40B4-BE49-F238E27FC236}">
                    <a16:creationId xmlns:a16="http://schemas.microsoft.com/office/drawing/2014/main" id="{D6805DA6-039E-2447-952A-3FED4765A6A0}"/>
                  </a:ext>
                </a:extLst>
              </p:cNvPr>
              <p:cNvSpPr>
                <a:spLocks noRot="1" noChangeAspect="1" noMove="1" noResize="1" noEditPoints="1" noAdjustHandles="1" noChangeArrowheads="1" noChangeShapeType="1" noTextEdit="1"/>
              </p:cNvSpPr>
              <p:nvPr/>
            </p:nvSpPr>
            <p:spPr>
              <a:xfrm>
                <a:off x="1320518" y="3313529"/>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 xmlns:a16="http://schemas.microsoft.com/office/drawing/2014/main" id="{B4A043B9-B31F-1D40-A0F8-96D6824F0A9B}"/>
                  </a:ext>
                </a:extLst>
              </p:cNvPr>
              <p:cNvSpPr/>
              <p:nvPr/>
            </p:nvSpPr>
            <p:spPr>
              <a:xfrm>
                <a:off x="3475184" y="331352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rgbClr val="FF3860"/>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30</m:t>
                          </m:r>
                        </m:den>
                      </m:f>
                    </m:oMath>
                  </m:oMathPara>
                </a14:m>
                <a:endParaRPr lang="en-US" sz="2400" dirty="0">
                  <a:solidFill>
                    <a:schemeClr val="tx1"/>
                  </a:solidFill>
                  <a:latin typeface="OpenDyslexicAlta" pitchFamily="2" charset="77"/>
                </a:endParaRPr>
              </a:p>
            </p:txBody>
          </p:sp>
        </mc:Choice>
        <mc:Fallback xmlns="">
          <p:sp>
            <p:nvSpPr>
              <p:cNvPr id="40" name="Rounded Rectangle 39">
                <a:extLst>
                  <a:ext uri="{FF2B5EF4-FFF2-40B4-BE49-F238E27FC236}">
                    <a16:creationId xmlns:a16="http://schemas.microsoft.com/office/drawing/2014/main" id="{B4A043B9-B31F-1D40-A0F8-96D6824F0A9B}"/>
                  </a:ext>
                </a:extLst>
              </p:cNvPr>
              <p:cNvSpPr>
                <a:spLocks noRot="1" noChangeAspect="1" noMove="1" noResize="1" noEditPoints="1" noAdjustHandles="1" noChangeArrowheads="1" noChangeShapeType="1" noTextEdit="1"/>
              </p:cNvSpPr>
              <p:nvPr/>
            </p:nvSpPr>
            <p:spPr>
              <a:xfrm>
                <a:off x="3475184" y="3313529"/>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pic>
        <p:nvPicPr>
          <p:cNvPr id="42" name="Picture 41">
            <a:extLst>
              <a:ext uri="{FF2B5EF4-FFF2-40B4-BE49-F238E27FC236}">
                <a16:creationId xmlns="" xmlns:a16="http://schemas.microsoft.com/office/drawing/2014/main" id="{FC2FC096-E6B1-8249-ACC9-48B67EE023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4558331"/>
            <a:ext cx="829983" cy="844918"/>
          </a:xfrm>
          <a:prstGeom prst="rect">
            <a:avLst/>
          </a:prstGeom>
        </p:spPr>
      </p:pic>
      <p:sp>
        <p:nvSpPr>
          <p:cNvPr id="43" name="Rectangle 42">
            <a:extLst>
              <a:ext uri="{FF2B5EF4-FFF2-40B4-BE49-F238E27FC236}">
                <a16:creationId xmlns="" xmlns:a16="http://schemas.microsoft.com/office/drawing/2014/main" id="{CDB7791F-A4DD-5B46-85EC-7F405C5D0881}"/>
              </a:ext>
            </a:extLst>
          </p:cNvPr>
          <p:cNvSpPr/>
          <p:nvPr/>
        </p:nvSpPr>
        <p:spPr>
          <a:xfrm>
            <a:off x="2654533" y="4568275"/>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 xmlns:a16="http://schemas.microsoft.com/office/drawing/2014/main" id="{A1352F74-3FFC-F242-889A-98FE98F8A41B}"/>
                  </a:ext>
                </a:extLst>
              </p:cNvPr>
              <p:cNvSpPr/>
              <p:nvPr/>
            </p:nvSpPr>
            <p:spPr>
              <a:xfrm>
                <a:off x="1320518" y="456827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4568275"/>
                <a:ext cx="1264644" cy="844918"/>
              </a:xfrm>
              <a:prstGeom prst="roundRect">
                <a:avLst/>
              </a:prstGeom>
              <a:blipFill>
                <a:blip r:embed="rId7"/>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 xmlns:a16="http://schemas.microsoft.com/office/drawing/2014/main" id="{69AABD6C-33F3-E743-A0F4-8657E730A73B}"/>
                  </a:ext>
                </a:extLst>
              </p:cNvPr>
              <p:cNvSpPr/>
              <p:nvPr/>
            </p:nvSpPr>
            <p:spPr>
              <a:xfrm>
                <a:off x="3475184" y="456827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25</m:t>
                          </m:r>
                        </m:den>
                      </m:f>
                    </m:oMath>
                  </m:oMathPara>
                </a14:m>
                <a:endParaRPr lang="en-US" sz="2400" dirty="0">
                  <a:solidFill>
                    <a:schemeClr val="tx1"/>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4568275"/>
                <a:ext cx="1283478"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p:pic>
        <p:nvPicPr>
          <p:cNvPr id="47" name="Picture 46">
            <a:extLst>
              <a:ext uri="{FF2B5EF4-FFF2-40B4-BE49-F238E27FC236}">
                <a16:creationId xmlns="" xmlns:a16="http://schemas.microsoft.com/office/drawing/2014/main" id="{93301472-92FE-D347-A2AE-F946BA71FC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5821639"/>
            <a:ext cx="829983" cy="844918"/>
          </a:xfrm>
          <a:prstGeom prst="rect">
            <a:avLst/>
          </a:prstGeom>
        </p:spPr>
      </p:pic>
      <p:sp>
        <p:nvSpPr>
          <p:cNvPr id="48" name="Rectangle 47">
            <a:extLst>
              <a:ext uri="{FF2B5EF4-FFF2-40B4-BE49-F238E27FC236}">
                <a16:creationId xmlns="" xmlns:a16="http://schemas.microsoft.com/office/drawing/2014/main" id="{5EF3D7A9-2342-6145-9DD5-330E7749C46A}"/>
              </a:ext>
            </a:extLst>
          </p:cNvPr>
          <p:cNvSpPr/>
          <p:nvPr/>
        </p:nvSpPr>
        <p:spPr>
          <a:xfrm>
            <a:off x="2654533" y="5831583"/>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9" name="Rounded Rectangle 48">
                <a:extLst>
                  <a:ext uri="{FF2B5EF4-FFF2-40B4-BE49-F238E27FC236}">
                    <a16:creationId xmlns="" xmlns:a16="http://schemas.microsoft.com/office/drawing/2014/main" id="{BD147EFB-E639-8849-8BA2-D3E243DB70F7}"/>
                  </a:ext>
                </a:extLst>
              </p:cNvPr>
              <p:cNvSpPr/>
              <p:nvPr/>
            </p:nvSpPr>
            <p:spPr>
              <a:xfrm>
                <a:off x="1320518" y="5831583"/>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7</m:t>
                          </m:r>
                        </m:num>
                        <m:den>
                          <m:r>
                            <a:rPr lang="en-GB" sz="2400" b="0" i="1" smtClean="0">
                              <a:solidFill>
                                <a:schemeClr val="tx1"/>
                              </a:solidFill>
                              <a:latin typeface="Cambria Math" panose="02040503050406030204" pitchFamily="18" charset="0"/>
                            </a:rPr>
                            <m:t>14</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831583"/>
                <a:ext cx="1264644" cy="844918"/>
              </a:xfrm>
              <a:prstGeom prst="roundRect">
                <a:avLst/>
              </a:prstGeom>
              <a:blipFill>
                <a:blip r:embed="rId9"/>
                <a:stretch>
                  <a:fillRect b="-142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 xmlns:a16="http://schemas.microsoft.com/office/drawing/2014/main" id="{E314CE3F-2750-DA42-B1AC-3C29303D1E77}"/>
                  </a:ext>
                </a:extLst>
              </p:cNvPr>
              <p:cNvSpPr/>
              <p:nvPr/>
            </p:nvSpPr>
            <p:spPr>
              <a:xfrm>
                <a:off x="3475184" y="5831583"/>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den>
                          <m:r>
                            <a:rPr lang="en-GB" sz="2400" b="0" i="1" smtClean="0">
                              <a:solidFill>
                                <a:schemeClr val="tx1"/>
                              </a:solidFill>
                              <a:latin typeface="Cambria Math" panose="02040503050406030204" pitchFamily="18" charset="0"/>
                            </a:rPr>
                            <m:t>2</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831583"/>
                <a:ext cx="1283478" cy="844918"/>
              </a:xfrm>
              <a:prstGeom prst="roundRect">
                <a:avLst/>
              </a:prstGeom>
              <a:blipFill>
                <a:blip r:embed="rId10"/>
                <a:stretch>
                  <a:fillRect b="-142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797615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4" name="5-point Star 3">
            <a:extLst>
              <a:ext uri="{FF2B5EF4-FFF2-40B4-BE49-F238E27FC236}">
                <a16:creationId xmlns="" xmlns:a16="http://schemas.microsoft.com/office/drawing/2014/main" id="{C3B5592E-E2B8-5D43-81B4-1F615C3E76F6}"/>
              </a:ext>
            </a:extLst>
          </p:cNvPr>
          <p:cNvSpPr/>
          <p:nvPr/>
        </p:nvSpPr>
        <p:spPr>
          <a:xfrm>
            <a:off x="838200" y="2935288"/>
            <a:ext cx="914400" cy="914400"/>
          </a:xfrm>
          <a:prstGeom prst="star5">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 xmlns:a16="http://schemas.microsoft.com/office/drawing/2014/main" id="{B28EF21D-B5DD-B14D-9D14-8CB89DC69663}"/>
              </a:ext>
            </a:extLst>
          </p:cNvPr>
          <p:cNvSpPr/>
          <p:nvPr/>
        </p:nvSpPr>
        <p:spPr>
          <a:xfrm>
            <a:off x="1905000" y="2935288"/>
            <a:ext cx="914400" cy="914400"/>
          </a:xfrm>
          <a:prstGeom prst="star5">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 xmlns:a16="http://schemas.microsoft.com/office/drawing/2014/main" id="{CB5BF841-7A04-5144-9025-D87F6D2E005D}"/>
              </a:ext>
            </a:extLst>
          </p:cNvPr>
          <p:cNvSpPr/>
          <p:nvPr/>
        </p:nvSpPr>
        <p:spPr>
          <a:xfrm>
            <a:off x="838200" y="4048697"/>
            <a:ext cx="914400" cy="914400"/>
          </a:xfrm>
          <a:prstGeom prst="star5">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 xmlns:a16="http://schemas.microsoft.com/office/drawing/2014/main" id="{978EF513-5AE8-7941-A5D0-89D18806743F}"/>
              </a:ext>
            </a:extLst>
          </p:cNvPr>
          <p:cNvSpPr/>
          <p:nvPr/>
        </p:nvSpPr>
        <p:spPr>
          <a:xfrm>
            <a:off x="1905000" y="4048697"/>
            <a:ext cx="914400" cy="914400"/>
          </a:xfrm>
          <a:prstGeom prst="star5">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 xmlns:a16="http://schemas.microsoft.com/office/drawing/2014/main" id="{482DCAE7-6557-E843-9348-5E8F3F079C05}"/>
              </a:ext>
            </a:extLst>
          </p:cNvPr>
          <p:cNvGraphicFramePr>
            <a:graphicFrameLocks noGrp="1"/>
          </p:cNvGraphicFramePr>
          <p:nvPr>
            <p:extLst>
              <p:ext uri="{D42A27DB-BD31-4B8C-83A1-F6EECF244321}">
                <p14:modId xmlns:p14="http://schemas.microsoft.com/office/powerpoint/2010/main" val="100768017"/>
              </p:ext>
            </p:extLst>
          </p:nvPr>
        </p:nvGraphicFramePr>
        <p:xfrm>
          <a:off x="9012361" y="3032488"/>
          <a:ext cx="2667000" cy="1371600"/>
        </p:xfrm>
        <a:graphic>
          <a:graphicData uri="http://schemas.openxmlformats.org/drawingml/2006/table">
            <a:tbl>
              <a:tblPr firstRow="1" bandRow="1">
                <a:tableStyleId>{5940675A-B579-460E-94D1-54222C63F5DA}</a:tableStyleId>
              </a:tblPr>
              <a:tblGrid>
                <a:gridCol w="1333500">
                  <a:extLst>
                    <a:ext uri="{9D8B030D-6E8A-4147-A177-3AD203B41FA5}">
                      <a16:colId xmlns="" xmlns:a16="http://schemas.microsoft.com/office/drawing/2014/main" val="2503987911"/>
                    </a:ext>
                  </a:extLst>
                </a:gridCol>
                <a:gridCol w="1333500">
                  <a:extLst>
                    <a:ext uri="{9D8B030D-6E8A-4147-A177-3AD203B41FA5}">
                      <a16:colId xmlns="" xmlns:a16="http://schemas.microsoft.com/office/drawing/2014/main" val="3746123684"/>
                    </a:ext>
                  </a:extLst>
                </a:gridCol>
              </a:tblGrid>
              <a:tr h="37084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370840">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rgbClr val="23D160"/>
                    </a:solidFill>
                  </a:tcPr>
                </a:tc>
                <a:extLst>
                  <a:ext uri="{0D108BD9-81ED-4DB2-BD59-A6C34878D82A}">
                    <a16:rowId xmlns="" xmlns:a16="http://schemas.microsoft.com/office/drawing/2014/main" val="531257406"/>
                  </a:ext>
                </a:extLst>
              </a:tr>
              <a:tr h="37084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737511224"/>
                  </a:ext>
                </a:extLst>
              </a:tr>
            </a:tbl>
          </a:graphicData>
        </a:graphic>
      </p:graphicFrame>
      <p:sp>
        <p:nvSpPr>
          <p:cNvPr id="13" name="Rectangle 12">
            <a:extLst>
              <a:ext uri="{FF2B5EF4-FFF2-40B4-BE49-F238E27FC236}">
                <a16:creationId xmlns="" xmlns:a16="http://schemas.microsoft.com/office/drawing/2014/main" id="{0DB49261-18F7-624F-94DF-E5E270D5A9BA}"/>
              </a:ext>
            </a:extLst>
          </p:cNvPr>
          <p:cNvSpPr/>
          <p:nvPr/>
        </p:nvSpPr>
        <p:spPr>
          <a:xfrm>
            <a:off x="3797844" y="2935288"/>
            <a:ext cx="900000" cy="900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50A367C6-D649-2245-BC0F-E1F292CC6EDA}"/>
              </a:ext>
            </a:extLst>
          </p:cNvPr>
          <p:cNvSpPr/>
          <p:nvPr/>
        </p:nvSpPr>
        <p:spPr>
          <a:xfrm>
            <a:off x="4864644" y="2935288"/>
            <a:ext cx="900000" cy="90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789BE024-AD56-AD42-A55D-2887F2B9AAF8}"/>
              </a:ext>
            </a:extLst>
          </p:cNvPr>
          <p:cNvSpPr/>
          <p:nvPr/>
        </p:nvSpPr>
        <p:spPr>
          <a:xfrm>
            <a:off x="3797844" y="4063097"/>
            <a:ext cx="900000" cy="90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 xmlns:a16="http://schemas.microsoft.com/office/drawing/2014/main" id="{0FA9BA8F-8BB1-C147-B33C-4718C40635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3032488"/>
            <a:ext cx="709091" cy="720000"/>
          </a:xfrm>
          <a:prstGeom prst="rect">
            <a:avLst/>
          </a:prstGeom>
        </p:spPr>
      </p:pic>
      <p:pic>
        <p:nvPicPr>
          <p:cNvPr id="18" name="Picture 17">
            <a:extLst>
              <a:ext uri="{FF2B5EF4-FFF2-40B4-BE49-F238E27FC236}">
                <a16:creationId xmlns="" xmlns:a16="http://schemas.microsoft.com/office/drawing/2014/main" id="{4CBDB630-22B9-9248-B896-CDAB54F5A2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3032488"/>
            <a:ext cx="707273" cy="720000"/>
          </a:xfrm>
          <a:prstGeom prst="rect">
            <a:avLst/>
          </a:prstGeom>
        </p:spPr>
      </p:pic>
      <p:pic>
        <p:nvPicPr>
          <p:cNvPr id="19" name="Picture 18">
            <a:extLst>
              <a:ext uri="{FF2B5EF4-FFF2-40B4-BE49-F238E27FC236}">
                <a16:creationId xmlns="" xmlns:a16="http://schemas.microsoft.com/office/drawing/2014/main" id="{962070B3-91E8-F342-993F-1AAB8D1417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3748133"/>
            <a:ext cx="709091" cy="720000"/>
          </a:xfrm>
          <a:prstGeom prst="rect">
            <a:avLst/>
          </a:prstGeom>
        </p:spPr>
      </p:pic>
      <p:pic>
        <p:nvPicPr>
          <p:cNvPr id="20" name="Picture 19">
            <a:extLst>
              <a:ext uri="{FF2B5EF4-FFF2-40B4-BE49-F238E27FC236}">
                <a16:creationId xmlns="" xmlns:a16="http://schemas.microsoft.com/office/drawing/2014/main" id="{9F24B9CC-CD78-FB45-84E0-5E1426F2F0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3748133"/>
            <a:ext cx="707273" cy="720000"/>
          </a:xfrm>
          <a:prstGeom prst="rect">
            <a:avLst/>
          </a:prstGeom>
        </p:spPr>
      </p:pic>
      <p:pic>
        <p:nvPicPr>
          <p:cNvPr id="21" name="Picture 20">
            <a:extLst>
              <a:ext uri="{FF2B5EF4-FFF2-40B4-BE49-F238E27FC236}">
                <a16:creationId xmlns="" xmlns:a16="http://schemas.microsoft.com/office/drawing/2014/main" id="{E33AB54E-4B19-604C-B55A-9EB62E1040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6650" y="4463778"/>
            <a:ext cx="709091" cy="720000"/>
          </a:xfrm>
          <a:prstGeom prst="rect">
            <a:avLst/>
          </a:prstGeom>
        </p:spPr>
      </p:pic>
      <p:pic>
        <p:nvPicPr>
          <p:cNvPr id="22" name="Picture 21">
            <a:extLst>
              <a:ext uri="{FF2B5EF4-FFF2-40B4-BE49-F238E27FC236}">
                <a16:creationId xmlns="" xmlns:a16="http://schemas.microsoft.com/office/drawing/2014/main" id="{5F691705-A584-9A4E-8D0B-EF534FA39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6823" y="4463778"/>
            <a:ext cx="707273" cy="720000"/>
          </a:xfrm>
          <a:prstGeom prst="rect">
            <a:avLst/>
          </a:prstGeom>
        </p:spPr>
      </p:pic>
      <p:pic>
        <p:nvPicPr>
          <p:cNvPr id="23" name="Picture 22">
            <a:extLst>
              <a:ext uri="{FF2B5EF4-FFF2-40B4-BE49-F238E27FC236}">
                <a16:creationId xmlns="" xmlns:a16="http://schemas.microsoft.com/office/drawing/2014/main" id="{8CE1D9C7-9F88-0649-8ABA-3449FD9B4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2316843"/>
            <a:ext cx="709091" cy="720000"/>
          </a:xfrm>
          <a:prstGeom prst="rect">
            <a:avLst/>
          </a:prstGeom>
        </p:spPr>
      </p:pic>
      <p:pic>
        <p:nvPicPr>
          <p:cNvPr id="24" name="Picture 23">
            <a:extLst>
              <a:ext uri="{FF2B5EF4-FFF2-40B4-BE49-F238E27FC236}">
                <a16:creationId xmlns="" xmlns:a16="http://schemas.microsoft.com/office/drawing/2014/main" id="{4E103E02-699E-F84A-81B0-C34ACBA892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2316843"/>
            <a:ext cx="707273" cy="720000"/>
          </a:xfrm>
          <a:prstGeom prst="rect">
            <a:avLst/>
          </a:prstGeom>
        </p:spPr>
      </p:pic>
      <p:sp>
        <p:nvSpPr>
          <p:cNvPr id="25" name="Rectangle 24">
            <a:extLst>
              <a:ext uri="{FF2B5EF4-FFF2-40B4-BE49-F238E27FC236}">
                <a16:creationId xmlns="" xmlns:a16="http://schemas.microsoft.com/office/drawing/2014/main" id="{6E8A39A5-9B56-FE45-892F-FC3CBF97BE99}"/>
              </a:ext>
            </a:extLst>
          </p:cNvPr>
          <p:cNvSpPr/>
          <p:nvPr/>
        </p:nvSpPr>
        <p:spPr>
          <a:xfrm>
            <a:off x="4909175" y="4063097"/>
            <a:ext cx="900000" cy="90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368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Ruth uses area models to support her understanding of using multiplication or division to find equivalent fractions.</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0" indent="0" algn="just">
              <a:buClr>
                <a:srgbClr val="23D160"/>
              </a:buClr>
              <a:buSzPct val="85000"/>
              <a:buNone/>
            </a:pPr>
            <a:endParaRPr lang="en-GB" sz="2200" dirty="0"/>
          </a:p>
        </p:txBody>
      </p:sp>
      <p:pic>
        <p:nvPicPr>
          <p:cNvPr id="5" name="Picture 4">
            <a:extLst>
              <a:ext uri="{FF2B5EF4-FFF2-40B4-BE49-F238E27FC236}">
                <a16:creationId xmlns="" xmlns:a16="http://schemas.microsoft.com/office/drawing/2014/main" id="{F27F4C18-7676-774B-8825-C94D63D42340}"/>
              </a:ext>
            </a:extLst>
          </p:cNvPr>
          <p:cNvPicPr>
            <a:picLocks noChangeAspect="1"/>
          </p:cNvPicPr>
          <p:nvPr/>
        </p:nvPicPr>
        <p:blipFill>
          <a:blip r:embed="rId3"/>
          <a:stretch>
            <a:fillRect/>
          </a:stretch>
        </p:blipFill>
        <p:spPr>
          <a:xfrm>
            <a:off x="5518382" y="2840292"/>
            <a:ext cx="6209792" cy="1615629"/>
          </a:xfrm>
          <a:prstGeom prst="rect">
            <a:avLst/>
          </a:prstGeom>
        </p:spPr>
      </p:pic>
      <p:pic>
        <p:nvPicPr>
          <p:cNvPr id="37" name="Picture 36">
            <a:extLst>
              <a:ext uri="{FF2B5EF4-FFF2-40B4-BE49-F238E27FC236}">
                <a16:creationId xmlns="" xmlns:a16="http://schemas.microsoft.com/office/drawing/2014/main" id="{546E3374-A1FE-A64F-970F-095E448C27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3303585"/>
            <a:ext cx="829983" cy="844918"/>
          </a:xfrm>
          <a:prstGeom prst="rect">
            <a:avLst/>
          </a:prstGeom>
        </p:spPr>
      </p:pic>
      <p:sp>
        <p:nvSpPr>
          <p:cNvPr id="38" name="Rectangle 37">
            <a:extLst>
              <a:ext uri="{FF2B5EF4-FFF2-40B4-BE49-F238E27FC236}">
                <a16:creationId xmlns="" xmlns:a16="http://schemas.microsoft.com/office/drawing/2014/main" id="{9FA1BFEA-0603-C84C-8F70-06A05534551E}"/>
              </a:ext>
            </a:extLst>
          </p:cNvPr>
          <p:cNvSpPr/>
          <p:nvPr/>
        </p:nvSpPr>
        <p:spPr>
          <a:xfrm>
            <a:off x="2654533" y="3313529"/>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39" name="Rounded Rectangle 38">
                <a:extLst>
                  <a:ext uri="{FF2B5EF4-FFF2-40B4-BE49-F238E27FC236}">
                    <a16:creationId xmlns="" xmlns:a16="http://schemas.microsoft.com/office/drawing/2014/main" id="{D6805DA6-039E-2447-952A-3FED4765A6A0}"/>
                  </a:ext>
                </a:extLst>
              </p:cNvPr>
              <p:cNvSpPr/>
              <p:nvPr/>
            </p:nvSpPr>
            <p:spPr>
              <a:xfrm>
                <a:off x="1320518" y="331352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m:t>
                          </m:r>
                        </m:num>
                        <m:den>
                          <m:r>
                            <a:rPr lang="en-GB" sz="2400" b="0" i="1" smtClean="0">
                              <a:solidFill>
                                <a:schemeClr val="tx1"/>
                              </a:solidFill>
                              <a:latin typeface="Cambria Math" panose="02040503050406030204" pitchFamily="18" charset="0"/>
                            </a:rPr>
                            <m:t>3</m:t>
                          </m:r>
                        </m:den>
                      </m:f>
                    </m:oMath>
                  </m:oMathPara>
                </a14:m>
                <a:endParaRPr lang="en-US" sz="2400" dirty="0">
                  <a:solidFill>
                    <a:schemeClr val="tx1"/>
                  </a:solidFill>
                  <a:latin typeface="OpenDyslexicAlta" pitchFamily="2" charset="77"/>
                </a:endParaRPr>
              </a:p>
            </p:txBody>
          </p:sp>
        </mc:Choice>
        <mc:Fallback xmlns="">
          <p:sp>
            <p:nvSpPr>
              <p:cNvPr id="39" name="Rounded Rectangle 38">
                <a:extLst>
                  <a:ext uri="{FF2B5EF4-FFF2-40B4-BE49-F238E27FC236}">
                    <a16:creationId xmlns:a16="http://schemas.microsoft.com/office/drawing/2014/main" id="{D6805DA6-039E-2447-952A-3FED4765A6A0}"/>
                  </a:ext>
                </a:extLst>
              </p:cNvPr>
              <p:cNvSpPr>
                <a:spLocks noRot="1" noChangeAspect="1" noMove="1" noResize="1" noEditPoints="1" noAdjustHandles="1" noChangeArrowheads="1" noChangeShapeType="1" noTextEdit="1"/>
              </p:cNvSpPr>
              <p:nvPr/>
            </p:nvSpPr>
            <p:spPr>
              <a:xfrm>
                <a:off x="1320518" y="3313529"/>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 xmlns:a16="http://schemas.microsoft.com/office/drawing/2014/main" id="{B4A043B9-B31F-1D40-A0F8-96D6824F0A9B}"/>
                  </a:ext>
                </a:extLst>
              </p:cNvPr>
              <p:cNvSpPr/>
              <p:nvPr/>
            </p:nvSpPr>
            <p:spPr>
              <a:xfrm>
                <a:off x="3475184" y="331352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rgbClr val="FF3860"/>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30</m:t>
                          </m:r>
                        </m:den>
                      </m:f>
                    </m:oMath>
                  </m:oMathPara>
                </a14:m>
                <a:endParaRPr lang="en-US" sz="2400" dirty="0">
                  <a:solidFill>
                    <a:schemeClr val="tx1"/>
                  </a:solidFill>
                  <a:latin typeface="OpenDyslexicAlta" pitchFamily="2" charset="77"/>
                </a:endParaRPr>
              </a:p>
            </p:txBody>
          </p:sp>
        </mc:Choice>
        <mc:Fallback xmlns="">
          <p:sp>
            <p:nvSpPr>
              <p:cNvPr id="40" name="Rounded Rectangle 39">
                <a:extLst>
                  <a:ext uri="{FF2B5EF4-FFF2-40B4-BE49-F238E27FC236}">
                    <a16:creationId xmlns:a16="http://schemas.microsoft.com/office/drawing/2014/main" id="{B4A043B9-B31F-1D40-A0F8-96D6824F0A9B}"/>
                  </a:ext>
                </a:extLst>
              </p:cNvPr>
              <p:cNvSpPr>
                <a:spLocks noRot="1" noChangeAspect="1" noMove="1" noResize="1" noEditPoints="1" noAdjustHandles="1" noChangeArrowheads="1" noChangeShapeType="1" noTextEdit="1"/>
              </p:cNvSpPr>
              <p:nvPr/>
            </p:nvSpPr>
            <p:spPr>
              <a:xfrm>
                <a:off x="3475184" y="3313529"/>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pic>
        <p:nvPicPr>
          <p:cNvPr id="42" name="Picture 41">
            <a:extLst>
              <a:ext uri="{FF2B5EF4-FFF2-40B4-BE49-F238E27FC236}">
                <a16:creationId xmlns="" xmlns:a16="http://schemas.microsoft.com/office/drawing/2014/main" id="{FC2FC096-E6B1-8249-ACC9-48B67EE023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4558331"/>
            <a:ext cx="829983" cy="844918"/>
          </a:xfrm>
          <a:prstGeom prst="rect">
            <a:avLst/>
          </a:prstGeom>
        </p:spPr>
      </p:pic>
      <p:sp>
        <p:nvSpPr>
          <p:cNvPr id="43" name="Rectangle 42">
            <a:extLst>
              <a:ext uri="{FF2B5EF4-FFF2-40B4-BE49-F238E27FC236}">
                <a16:creationId xmlns="" xmlns:a16="http://schemas.microsoft.com/office/drawing/2014/main" id="{CDB7791F-A4DD-5B46-85EC-7F405C5D0881}"/>
              </a:ext>
            </a:extLst>
          </p:cNvPr>
          <p:cNvSpPr/>
          <p:nvPr/>
        </p:nvSpPr>
        <p:spPr>
          <a:xfrm>
            <a:off x="2654533" y="4568275"/>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 xmlns:a16="http://schemas.microsoft.com/office/drawing/2014/main" id="{A1352F74-3FFC-F242-889A-98FE98F8A41B}"/>
                  </a:ext>
                </a:extLst>
              </p:cNvPr>
              <p:cNvSpPr/>
              <p:nvPr/>
            </p:nvSpPr>
            <p:spPr>
              <a:xfrm>
                <a:off x="1320518" y="456827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rgbClr val="FF3860"/>
                              </a:solidFill>
                              <a:latin typeface="Cambria Math" panose="02040503050406030204" pitchFamily="18" charset="0"/>
                            </a:rPr>
                            <m:t>2</m:t>
                          </m: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4568275"/>
                <a:ext cx="1264644" cy="844918"/>
              </a:xfrm>
              <a:prstGeom prst="roundRect">
                <a:avLst/>
              </a:prstGeom>
              <a:blipFill>
                <a:blip r:embed="rId7"/>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 xmlns:a16="http://schemas.microsoft.com/office/drawing/2014/main" id="{69AABD6C-33F3-E743-A0F4-8657E730A73B}"/>
                  </a:ext>
                </a:extLst>
              </p:cNvPr>
              <p:cNvSpPr/>
              <p:nvPr/>
            </p:nvSpPr>
            <p:spPr>
              <a:xfrm>
                <a:off x="3475184" y="456827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25</m:t>
                          </m:r>
                        </m:den>
                      </m:f>
                    </m:oMath>
                  </m:oMathPara>
                </a14:m>
                <a:endParaRPr lang="en-US" sz="2400" dirty="0">
                  <a:solidFill>
                    <a:schemeClr val="tx1"/>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4568275"/>
                <a:ext cx="1283478"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p:pic>
        <p:nvPicPr>
          <p:cNvPr id="47" name="Picture 46">
            <a:extLst>
              <a:ext uri="{FF2B5EF4-FFF2-40B4-BE49-F238E27FC236}">
                <a16:creationId xmlns="" xmlns:a16="http://schemas.microsoft.com/office/drawing/2014/main" id="{93301472-92FE-D347-A2AE-F946BA71FC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5821639"/>
            <a:ext cx="829983" cy="844918"/>
          </a:xfrm>
          <a:prstGeom prst="rect">
            <a:avLst/>
          </a:prstGeom>
        </p:spPr>
      </p:pic>
      <p:sp>
        <p:nvSpPr>
          <p:cNvPr id="48" name="Rectangle 47">
            <a:extLst>
              <a:ext uri="{FF2B5EF4-FFF2-40B4-BE49-F238E27FC236}">
                <a16:creationId xmlns="" xmlns:a16="http://schemas.microsoft.com/office/drawing/2014/main" id="{5EF3D7A9-2342-6145-9DD5-330E7749C46A}"/>
              </a:ext>
            </a:extLst>
          </p:cNvPr>
          <p:cNvSpPr/>
          <p:nvPr/>
        </p:nvSpPr>
        <p:spPr>
          <a:xfrm>
            <a:off x="2654533" y="5831583"/>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9" name="Rounded Rectangle 48">
                <a:extLst>
                  <a:ext uri="{FF2B5EF4-FFF2-40B4-BE49-F238E27FC236}">
                    <a16:creationId xmlns="" xmlns:a16="http://schemas.microsoft.com/office/drawing/2014/main" id="{BD147EFB-E639-8849-8BA2-D3E243DB70F7}"/>
                  </a:ext>
                </a:extLst>
              </p:cNvPr>
              <p:cNvSpPr/>
              <p:nvPr/>
            </p:nvSpPr>
            <p:spPr>
              <a:xfrm>
                <a:off x="1320518" y="5831583"/>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7</m:t>
                          </m:r>
                        </m:num>
                        <m:den>
                          <m:r>
                            <a:rPr lang="en-GB" sz="2400" b="0" i="1" smtClean="0">
                              <a:solidFill>
                                <a:schemeClr val="tx1"/>
                              </a:solidFill>
                              <a:latin typeface="Cambria Math" panose="02040503050406030204" pitchFamily="18" charset="0"/>
                            </a:rPr>
                            <m:t>14</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831583"/>
                <a:ext cx="1264644" cy="844918"/>
              </a:xfrm>
              <a:prstGeom prst="roundRect">
                <a:avLst/>
              </a:prstGeom>
              <a:blipFill>
                <a:blip r:embed="rId9"/>
                <a:stretch>
                  <a:fillRect b="-142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 xmlns:a16="http://schemas.microsoft.com/office/drawing/2014/main" id="{E314CE3F-2750-DA42-B1AC-3C29303D1E77}"/>
                  </a:ext>
                </a:extLst>
              </p:cNvPr>
              <p:cNvSpPr/>
              <p:nvPr/>
            </p:nvSpPr>
            <p:spPr>
              <a:xfrm>
                <a:off x="3475184" y="5831583"/>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den>
                          <m:r>
                            <a:rPr lang="en-GB" sz="2400" b="0" i="1" smtClean="0">
                              <a:solidFill>
                                <a:schemeClr val="tx1"/>
                              </a:solidFill>
                              <a:latin typeface="Cambria Math" panose="02040503050406030204" pitchFamily="18" charset="0"/>
                            </a:rPr>
                            <m:t>2</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831583"/>
                <a:ext cx="1283478" cy="844918"/>
              </a:xfrm>
              <a:prstGeom prst="roundRect">
                <a:avLst/>
              </a:prstGeom>
              <a:blipFill>
                <a:blip r:embed="rId10"/>
                <a:stretch>
                  <a:fillRect b="-142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164659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Ruth uses area models to support her understanding of using multiplication or division to find equivalent fractions.</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0" indent="0" algn="just">
              <a:buClr>
                <a:srgbClr val="23D160"/>
              </a:buClr>
              <a:buSzPct val="85000"/>
              <a:buNone/>
            </a:pPr>
            <a:endParaRPr lang="en-GB" sz="2200" dirty="0"/>
          </a:p>
        </p:txBody>
      </p:sp>
      <p:pic>
        <p:nvPicPr>
          <p:cNvPr id="5" name="Picture 4">
            <a:extLst>
              <a:ext uri="{FF2B5EF4-FFF2-40B4-BE49-F238E27FC236}">
                <a16:creationId xmlns="" xmlns:a16="http://schemas.microsoft.com/office/drawing/2014/main" id="{F27F4C18-7676-774B-8825-C94D63D42340}"/>
              </a:ext>
            </a:extLst>
          </p:cNvPr>
          <p:cNvPicPr>
            <a:picLocks noChangeAspect="1"/>
          </p:cNvPicPr>
          <p:nvPr/>
        </p:nvPicPr>
        <p:blipFill>
          <a:blip r:embed="rId3"/>
          <a:stretch>
            <a:fillRect/>
          </a:stretch>
        </p:blipFill>
        <p:spPr>
          <a:xfrm>
            <a:off x="5518382" y="2840292"/>
            <a:ext cx="6209792" cy="1615629"/>
          </a:xfrm>
          <a:prstGeom prst="rect">
            <a:avLst/>
          </a:prstGeom>
        </p:spPr>
      </p:pic>
      <p:pic>
        <p:nvPicPr>
          <p:cNvPr id="37" name="Picture 36">
            <a:extLst>
              <a:ext uri="{FF2B5EF4-FFF2-40B4-BE49-F238E27FC236}">
                <a16:creationId xmlns="" xmlns:a16="http://schemas.microsoft.com/office/drawing/2014/main" id="{546E3374-A1FE-A64F-970F-095E448C27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3303585"/>
            <a:ext cx="829983" cy="844918"/>
          </a:xfrm>
          <a:prstGeom prst="rect">
            <a:avLst/>
          </a:prstGeom>
        </p:spPr>
      </p:pic>
      <p:sp>
        <p:nvSpPr>
          <p:cNvPr id="38" name="Rectangle 37">
            <a:extLst>
              <a:ext uri="{FF2B5EF4-FFF2-40B4-BE49-F238E27FC236}">
                <a16:creationId xmlns="" xmlns:a16="http://schemas.microsoft.com/office/drawing/2014/main" id="{9FA1BFEA-0603-C84C-8F70-06A05534551E}"/>
              </a:ext>
            </a:extLst>
          </p:cNvPr>
          <p:cNvSpPr/>
          <p:nvPr/>
        </p:nvSpPr>
        <p:spPr>
          <a:xfrm>
            <a:off x="2654533" y="3313529"/>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39" name="Rounded Rectangle 38">
                <a:extLst>
                  <a:ext uri="{FF2B5EF4-FFF2-40B4-BE49-F238E27FC236}">
                    <a16:creationId xmlns="" xmlns:a16="http://schemas.microsoft.com/office/drawing/2014/main" id="{D6805DA6-039E-2447-952A-3FED4765A6A0}"/>
                  </a:ext>
                </a:extLst>
              </p:cNvPr>
              <p:cNvSpPr/>
              <p:nvPr/>
            </p:nvSpPr>
            <p:spPr>
              <a:xfrm>
                <a:off x="1320518" y="331352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m:t>
                          </m:r>
                        </m:num>
                        <m:den>
                          <m:r>
                            <a:rPr lang="en-GB" sz="2400" b="0" i="1" smtClean="0">
                              <a:solidFill>
                                <a:schemeClr val="tx1"/>
                              </a:solidFill>
                              <a:latin typeface="Cambria Math" panose="02040503050406030204" pitchFamily="18" charset="0"/>
                            </a:rPr>
                            <m:t>3</m:t>
                          </m:r>
                        </m:den>
                      </m:f>
                    </m:oMath>
                  </m:oMathPara>
                </a14:m>
                <a:endParaRPr lang="en-US" sz="2400" dirty="0">
                  <a:solidFill>
                    <a:schemeClr val="tx1"/>
                  </a:solidFill>
                  <a:latin typeface="OpenDyslexicAlta" pitchFamily="2" charset="77"/>
                </a:endParaRPr>
              </a:p>
            </p:txBody>
          </p:sp>
        </mc:Choice>
        <mc:Fallback xmlns="">
          <p:sp>
            <p:nvSpPr>
              <p:cNvPr id="39" name="Rounded Rectangle 38">
                <a:extLst>
                  <a:ext uri="{FF2B5EF4-FFF2-40B4-BE49-F238E27FC236}">
                    <a16:creationId xmlns:a16="http://schemas.microsoft.com/office/drawing/2014/main" id="{D6805DA6-039E-2447-952A-3FED4765A6A0}"/>
                  </a:ext>
                </a:extLst>
              </p:cNvPr>
              <p:cNvSpPr>
                <a:spLocks noRot="1" noChangeAspect="1" noMove="1" noResize="1" noEditPoints="1" noAdjustHandles="1" noChangeArrowheads="1" noChangeShapeType="1" noTextEdit="1"/>
              </p:cNvSpPr>
              <p:nvPr/>
            </p:nvSpPr>
            <p:spPr>
              <a:xfrm>
                <a:off x="1320518" y="3313529"/>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 xmlns:a16="http://schemas.microsoft.com/office/drawing/2014/main" id="{B4A043B9-B31F-1D40-A0F8-96D6824F0A9B}"/>
                  </a:ext>
                </a:extLst>
              </p:cNvPr>
              <p:cNvSpPr/>
              <p:nvPr/>
            </p:nvSpPr>
            <p:spPr>
              <a:xfrm>
                <a:off x="3475184" y="331352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rgbClr val="FF3860"/>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30</m:t>
                          </m:r>
                        </m:den>
                      </m:f>
                    </m:oMath>
                  </m:oMathPara>
                </a14:m>
                <a:endParaRPr lang="en-US" sz="2400" dirty="0">
                  <a:solidFill>
                    <a:schemeClr val="tx1"/>
                  </a:solidFill>
                  <a:latin typeface="OpenDyslexicAlta" pitchFamily="2" charset="77"/>
                </a:endParaRPr>
              </a:p>
            </p:txBody>
          </p:sp>
        </mc:Choice>
        <mc:Fallback xmlns="">
          <p:sp>
            <p:nvSpPr>
              <p:cNvPr id="40" name="Rounded Rectangle 39">
                <a:extLst>
                  <a:ext uri="{FF2B5EF4-FFF2-40B4-BE49-F238E27FC236}">
                    <a16:creationId xmlns:a16="http://schemas.microsoft.com/office/drawing/2014/main" id="{B4A043B9-B31F-1D40-A0F8-96D6824F0A9B}"/>
                  </a:ext>
                </a:extLst>
              </p:cNvPr>
              <p:cNvSpPr>
                <a:spLocks noRot="1" noChangeAspect="1" noMove="1" noResize="1" noEditPoints="1" noAdjustHandles="1" noChangeArrowheads="1" noChangeShapeType="1" noTextEdit="1"/>
              </p:cNvSpPr>
              <p:nvPr/>
            </p:nvSpPr>
            <p:spPr>
              <a:xfrm>
                <a:off x="3475184" y="3313529"/>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pic>
        <p:nvPicPr>
          <p:cNvPr id="42" name="Picture 41">
            <a:extLst>
              <a:ext uri="{FF2B5EF4-FFF2-40B4-BE49-F238E27FC236}">
                <a16:creationId xmlns="" xmlns:a16="http://schemas.microsoft.com/office/drawing/2014/main" id="{FC2FC096-E6B1-8249-ACC9-48B67EE023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4558331"/>
            <a:ext cx="829983" cy="844918"/>
          </a:xfrm>
          <a:prstGeom prst="rect">
            <a:avLst/>
          </a:prstGeom>
        </p:spPr>
      </p:pic>
      <p:sp>
        <p:nvSpPr>
          <p:cNvPr id="43" name="Rectangle 42">
            <a:extLst>
              <a:ext uri="{FF2B5EF4-FFF2-40B4-BE49-F238E27FC236}">
                <a16:creationId xmlns="" xmlns:a16="http://schemas.microsoft.com/office/drawing/2014/main" id="{CDB7791F-A4DD-5B46-85EC-7F405C5D0881}"/>
              </a:ext>
            </a:extLst>
          </p:cNvPr>
          <p:cNvSpPr/>
          <p:nvPr/>
        </p:nvSpPr>
        <p:spPr>
          <a:xfrm>
            <a:off x="2654533" y="4568275"/>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 xmlns:a16="http://schemas.microsoft.com/office/drawing/2014/main" id="{A1352F74-3FFC-F242-889A-98FE98F8A41B}"/>
                  </a:ext>
                </a:extLst>
              </p:cNvPr>
              <p:cNvSpPr/>
              <p:nvPr/>
            </p:nvSpPr>
            <p:spPr>
              <a:xfrm>
                <a:off x="1320518" y="456827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rgbClr val="FF3860"/>
                              </a:solidFill>
                              <a:latin typeface="Cambria Math" panose="02040503050406030204" pitchFamily="18" charset="0"/>
                            </a:rPr>
                            <m:t>2</m:t>
                          </m: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4568275"/>
                <a:ext cx="1264644" cy="844918"/>
              </a:xfrm>
              <a:prstGeom prst="roundRect">
                <a:avLst/>
              </a:prstGeom>
              <a:blipFill>
                <a:blip r:embed="rId7"/>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 xmlns:a16="http://schemas.microsoft.com/office/drawing/2014/main" id="{69AABD6C-33F3-E743-A0F4-8657E730A73B}"/>
                  </a:ext>
                </a:extLst>
              </p:cNvPr>
              <p:cNvSpPr/>
              <p:nvPr/>
            </p:nvSpPr>
            <p:spPr>
              <a:xfrm>
                <a:off x="3475184" y="456827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25</m:t>
                          </m:r>
                        </m:den>
                      </m:f>
                    </m:oMath>
                  </m:oMathPara>
                </a14:m>
                <a:endParaRPr lang="en-US" sz="2400" dirty="0">
                  <a:solidFill>
                    <a:schemeClr val="tx1"/>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4568275"/>
                <a:ext cx="1283478"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p:pic>
        <p:nvPicPr>
          <p:cNvPr id="47" name="Picture 46">
            <a:extLst>
              <a:ext uri="{FF2B5EF4-FFF2-40B4-BE49-F238E27FC236}">
                <a16:creationId xmlns="" xmlns:a16="http://schemas.microsoft.com/office/drawing/2014/main" id="{93301472-92FE-D347-A2AE-F946BA71FC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5821639"/>
            <a:ext cx="829983" cy="844918"/>
          </a:xfrm>
          <a:prstGeom prst="rect">
            <a:avLst/>
          </a:prstGeom>
        </p:spPr>
      </p:pic>
      <p:sp>
        <p:nvSpPr>
          <p:cNvPr id="48" name="Rectangle 47">
            <a:extLst>
              <a:ext uri="{FF2B5EF4-FFF2-40B4-BE49-F238E27FC236}">
                <a16:creationId xmlns="" xmlns:a16="http://schemas.microsoft.com/office/drawing/2014/main" id="{5EF3D7A9-2342-6145-9DD5-330E7749C46A}"/>
              </a:ext>
            </a:extLst>
          </p:cNvPr>
          <p:cNvSpPr/>
          <p:nvPr/>
        </p:nvSpPr>
        <p:spPr>
          <a:xfrm>
            <a:off x="2654533" y="5831583"/>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9" name="Rounded Rectangle 48">
                <a:extLst>
                  <a:ext uri="{FF2B5EF4-FFF2-40B4-BE49-F238E27FC236}">
                    <a16:creationId xmlns="" xmlns:a16="http://schemas.microsoft.com/office/drawing/2014/main" id="{BD147EFB-E639-8849-8BA2-D3E243DB70F7}"/>
                  </a:ext>
                </a:extLst>
              </p:cNvPr>
              <p:cNvSpPr/>
              <p:nvPr/>
            </p:nvSpPr>
            <p:spPr>
              <a:xfrm>
                <a:off x="1320518" y="5831583"/>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7</m:t>
                          </m:r>
                        </m:num>
                        <m:den>
                          <m:r>
                            <a:rPr lang="en-GB" sz="2400" b="0" i="1" smtClean="0">
                              <a:solidFill>
                                <a:schemeClr val="tx1"/>
                              </a:solidFill>
                              <a:latin typeface="Cambria Math" panose="02040503050406030204" pitchFamily="18" charset="0"/>
                            </a:rPr>
                            <m:t>14</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831583"/>
                <a:ext cx="1264644" cy="844918"/>
              </a:xfrm>
              <a:prstGeom prst="roundRect">
                <a:avLst/>
              </a:prstGeom>
              <a:blipFill>
                <a:blip r:embed="rId9"/>
                <a:stretch>
                  <a:fillRect b="-142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 xmlns:a16="http://schemas.microsoft.com/office/drawing/2014/main" id="{E314CE3F-2750-DA42-B1AC-3C29303D1E77}"/>
                  </a:ext>
                </a:extLst>
              </p:cNvPr>
              <p:cNvSpPr/>
              <p:nvPr/>
            </p:nvSpPr>
            <p:spPr>
              <a:xfrm>
                <a:off x="3475184" y="5831583"/>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chemeClr val="tx1"/>
                              </a:solidFill>
                              <a:latin typeface="Cambria Math" panose="02040503050406030204" pitchFamily="18" charset="0"/>
                            </a:rPr>
                            <m:t>2</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831583"/>
                <a:ext cx="1283478" cy="844918"/>
              </a:xfrm>
              <a:prstGeom prst="roundRect">
                <a:avLst/>
              </a:prstGeom>
              <a:blipFill>
                <a:blip r:embed="rId10"/>
                <a:stretch>
                  <a:fillRect b="-142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108205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Activity 2:</a:t>
            </a:r>
          </a:p>
          <a:p>
            <a:pPr marL="0" indent="0" algn="just">
              <a:buClr>
                <a:srgbClr val="23D160"/>
              </a:buClr>
              <a:buSzPct val="85000"/>
              <a:buNone/>
            </a:pPr>
            <a:r>
              <a:rPr lang="en-GB" sz="2200" dirty="0"/>
              <a:t>Ruth uses area models to support her understanding of using multiplication or division to find equivalent fractions.</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0" indent="0" algn="just">
              <a:buClr>
                <a:srgbClr val="23D160"/>
              </a:buClr>
              <a:buSzPct val="85000"/>
              <a:buNone/>
            </a:pPr>
            <a:endParaRPr lang="en-GB" sz="2200" dirty="0"/>
          </a:p>
        </p:txBody>
      </p:sp>
      <p:pic>
        <p:nvPicPr>
          <p:cNvPr id="5" name="Picture 4">
            <a:extLst>
              <a:ext uri="{FF2B5EF4-FFF2-40B4-BE49-F238E27FC236}">
                <a16:creationId xmlns="" xmlns:a16="http://schemas.microsoft.com/office/drawing/2014/main" id="{F27F4C18-7676-774B-8825-C94D63D42340}"/>
              </a:ext>
            </a:extLst>
          </p:cNvPr>
          <p:cNvPicPr>
            <a:picLocks noChangeAspect="1"/>
          </p:cNvPicPr>
          <p:nvPr/>
        </p:nvPicPr>
        <p:blipFill>
          <a:blip r:embed="rId3"/>
          <a:stretch>
            <a:fillRect/>
          </a:stretch>
        </p:blipFill>
        <p:spPr>
          <a:xfrm>
            <a:off x="5518382" y="2840292"/>
            <a:ext cx="6209792" cy="1615629"/>
          </a:xfrm>
          <a:prstGeom prst="rect">
            <a:avLst/>
          </a:prstGeom>
        </p:spPr>
      </p:pic>
      <p:pic>
        <p:nvPicPr>
          <p:cNvPr id="37" name="Picture 36">
            <a:extLst>
              <a:ext uri="{FF2B5EF4-FFF2-40B4-BE49-F238E27FC236}">
                <a16:creationId xmlns="" xmlns:a16="http://schemas.microsoft.com/office/drawing/2014/main" id="{546E3374-A1FE-A64F-970F-095E448C27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3303585"/>
            <a:ext cx="829983" cy="844918"/>
          </a:xfrm>
          <a:prstGeom prst="rect">
            <a:avLst/>
          </a:prstGeom>
        </p:spPr>
      </p:pic>
      <p:sp>
        <p:nvSpPr>
          <p:cNvPr id="38" name="Rectangle 37">
            <a:extLst>
              <a:ext uri="{FF2B5EF4-FFF2-40B4-BE49-F238E27FC236}">
                <a16:creationId xmlns="" xmlns:a16="http://schemas.microsoft.com/office/drawing/2014/main" id="{9FA1BFEA-0603-C84C-8F70-06A05534551E}"/>
              </a:ext>
            </a:extLst>
          </p:cNvPr>
          <p:cNvSpPr/>
          <p:nvPr/>
        </p:nvSpPr>
        <p:spPr>
          <a:xfrm>
            <a:off x="2654533" y="3313529"/>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39" name="Rounded Rectangle 38">
                <a:extLst>
                  <a:ext uri="{FF2B5EF4-FFF2-40B4-BE49-F238E27FC236}">
                    <a16:creationId xmlns="" xmlns:a16="http://schemas.microsoft.com/office/drawing/2014/main" id="{D6805DA6-039E-2447-952A-3FED4765A6A0}"/>
                  </a:ext>
                </a:extLst>
              </p:cNvPr>
              <p:cNvSpPr/>
              <p:nvPr/>
            </p:nvSpPr>
            <p:spPr>
              <a:xfrm>
                <a:off x="1320518" y="331352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m:t>
                          </m: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39" name="Rounded Rectangle 38">
                <a:extLst>
                  <a:ext uri="{FF2B5EF4-FFF2-40B4-BE49-F238E27FC236}">
                    <a16:creationId xmlns:a16="http://schemas.microsoft.com/office/drawing/2014/main" id="{D6805DA6-039E-2447-952A-3FED4765A6A0}"/>
                  </a:ext>
                </a:extLst>
              </p:cNvPr>
              <p:cNvSpPr>
                <a:spLocks noRot="1" noChangeAspect="1" noMove="1" noResize="1" noEditPoints="1" noAdjustHandles="1" noChangeArrowheads="1" noChangeShapeType="1" noTextEdit="1"/>
              </p:cNvSpPr>
              <p:nvPr/>
            </p:nvSpPr>
            <p:spPr>
              <a:xfrm>
                <a:off x="1320518" y="3313529"/>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 xmlns:a16="http://schemas.microsoft.com/office/drawing/2014/main" id="{B4A043B9-B31F-1D40-A0F8-96D6824F0A9B}"/>
                  </a:ext>
                </a:extLst>
              </p:cNvPr>
              <p:cNvSpPr/>
              <p:nvPr/>
            </p:nvSpPr>
            <p:spPr>
              <a:xfrm>
                <a:off x="3475184" y="331352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den>
                          <m:r>
                            <a:rPr lang="en-GB" sz="2400" b="0" i="1" smtClean="0">
                              <a:solidFill>
                                <a:schemeClr val="tx1"/>
                              </a:solidFill>
                              <a:latin typeface="Cambria Math" panose="02040503050406030204" pitchFamily="18" charset="0"/>
                            </a:rPr>
                            <m:t>20</m:t>
                          </m:r>
                        </m:den>
                      </m:f>
                    </m:oMath>
                  </m:oMathPara>
                </a14:m>
                <a:endParaRPr lang="en-US" sz="2400" dirty="0">
                  <a:solidFill>
                    <a:schemeClr val="tx1"/>
                  </a:solidFill>
                  <a:latin typeface="OpenDyslexicAlta" pitchFamily="2" charset="77"/>
                </a:endParaRPr>
              </a:p>
            </p:txBody>
          </p:sp>
        </mc:Choice>
        <mc:Fallback xmlns="">
          <p:sp>
            <p:nvSpPr>
              <p:cNvPr id="40" name="Rounded Rectangle 39">
                <a:extLst>
                  <a:ext uri="{FF2B5EF4-FFF2-40B4-BE49-F238E27FC236}">
                    <a16:creationId xmlns:a16="http://schemas.microsoft.com/office/drawing/2014/main" id="{B4A043B9-B31F-1D40-A0F8-96D6824F0A9B}"/>
                  </a:ext>
                </a:extLst>
              </p:cNvPr>
              <p:cNvSpPr>
                <a:spLocks noRot="1" noChangeAspect="1" noMove="1" noResize="1" noEditPoints="1" noAdjustHandles="1" noChangeArrowheads="1" noChangeShapeType="1" noTextEdit="1"/>
              </p:cNvSpPr>
              <p:nvPr/>
            </p:nvSpPr>
            <p:spPr>
              <a:xfrm>
                <a:off x="3475184" y="3313529"/>
                <a:ext cx="1283478" cy="844918"/>
              </a:xfrm>
              <a:prstGeom prst="roundRect">
                <a:avLst/>
              </a:prstGeom>
              <a:blipFill>
                <a:blip r:embed="rId6"/>
                <a:stretch>
                  <a:fillRect b="-2899"/>
                </a:stretch>
              </a:blipFill>
              <a:ln w="19050">
                <a:solidFill>
                  <a:schemeClr val="tx1"/>
                </a:solidFill>
              </a:ln>
            </p:spPr>
            <p:txBody>
              <a:bodyPr/>
              <a:lstStyle/>
              <a:p>
                <a:r>
                  <a:rPr lang="en-US">
                    <a:noFill/>
                  </a:rPr>
                  <a:t> </a:t>
                </a:r>
              </a:p>
            </p:txBody>
          </p:sp>
        </mc:Fallback>
      </mc:AlternateContent>
      <p:pic>
        <p:nvPicPr>
          <p:cNvPr id="42" name="Picture 41">
            <a:extLst>
              <a:ext uri="{FF2B5EF4-FFF2-40B4-BE49-F238E27FC236}">
                <a16:creationId xmlns="" xmlns:a16="http://schemas.microsoft.com/office/drawing/2014/main" id="{FC2FC096-E6B1-8249-ACC9-48B67EE023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4558331"/>
            <a:ext cx="829983" cy="844918"/>
          </a:xfrm>
          <a:prstGeom prst="rect">
            <a:avLst/>
          </a:prstGeom>
        </p:spPr>
      </p:pic>
      <p:sp>
        <p:nvSpPr>
          <p:cNvPr id="43" name="Rectangle 42">
            <a:extLst>
              <a:ext uri="{FF2B5EF4-FFF2-40B4-BE49-F238E27FC236}">
                <a16:creationId xmlns="" xmlns:a16="http://schemas.microsoft.com/office/drawing/2014/main" id="{CDB7791F-A4DD-5B46-85EC-7F405C5D0881}"/>
              </a:ext>
            </a:extLst>
          </p:cNvPr>
          <p:cNvSpPr/>
          <p:nvPr/>
        </p:nvSpPr>
        <p:spPr>
          <a:xfrm>
            <a:off x="2654533" y="4568275"/>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 xmlns:a16="http://schemas.microsoft.com/office/drawing/2014/main" id="{A1352F74-3FFC-F242-889A-98FE98F8A41B}"/>
                  </a:ext>
                </a:extLst>
              </p:cNvPr>
              <p:cNvSpPr/>
              <p:nvPr/>
            </p:nvSpPr>
            <p:spPr>
              <a:xfrm>
                <a:off x="1320518" y="456827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den>
                          <m:r>
                            <a:rPr lang="en-GB" sz="2400" b="0" i="1" smtClean="0">
                              <a:solidFill>
                                <a:schemeClr val="tx1"/>
                              </a:solidFill>
                              <a:latin typeface="Cambria Math" panose="02040503050406030204" pitchFamily="18" charset="0"/>
                            </a:rPr>
                            <m:t>3</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4568275"/>
                <a:ext cx="1264644" cy="844918"/>
              </a:xfrm>
              <a:prstGeom prst="roundRect">
                <a:avLst/>
              </a:prstGeom>
              <a:blipFill>
                <a:blip r:embed="rId7"/>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 xmlns:a16="http://schemas.microsoft.com/office/drawing/2014/main" id="{69AABD6C-33F3-E743-A0F4-8657E730A73B}"/>
                  </a:ext>
                </a:extLst>
              </p:cNvPr>
              <p:cNvSpPr/>
              <p:nvPr/>
            </p:nvSpPr>
            <p:spPr>
              <a:xfrm>
                <a:off x="3475184" y="456827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15</m:t>
                          </m:r>
                        </m:den>
                      </m:f>
                    </m:oMath>
                  </m:oMathPara>
                </a14:m>
                <a:endParaRPr lang="en-US" sz="2400" dirty="0">
                  <a:solidFill>
                    <a:schemeClr val="tx1"/>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4568275"/>
                <a:ext cx="1283478"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p:pic>
        <p:nvPicPr>
          <p:cNvPr id="47" name="Picture 46">
            <a:extLst>
              <a:ext uri="{FF2B5EF4-FFF2-40B4-BE49-F238E27FC236}">
                <a16:creationId xmlns="" xmlns:a16="http://schemas.microsoft.com/office/drawing/2014/main" id="{93301472-92FE-D347-A2AE-F946BA71FC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5821639"/>
            <a:ext cx="829983" cy="844918"/>
          </a:xfrm>
          <a:prstGeom prst="rect">
            <a:avLst/>
          </a:prstGeom>
        </p:spPr>
      </p:pic>
      <p:sp>
        <p:nvSpPr>
          <p:cNvPr id="48" name="Rectangle 47">
            <a:extLst>
              <a:ext uri="{FF2B5EF4-FFF2-40B4-BE49-F238E27FC236}">
                <a16:creationId xmlns="" xmlns:a16="http://schemas.microsoft.com/office/drawing/2014/main" id="{5EF3D7A9-2342-6145-9DD5-330E7749C46A}"/>
              </a:ext>
            </a:extLst>
          </p:cNvPr>
          <p:cNvSpPr/>
          <p:nvPr/>
        </p:nvSpPr>
        <p:spPr>
          <a:xfrm>
            <a:off x="2654533" y="5831583"/>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9" name="Rounded Rectangle 48">
                <a:extLst>
                  <a:ext uri="{FF2B5EF4-FFF2-40B4-BE49-F238E27FC236}">
                    <a16:creationId xmlns="" xmlns:a16="http://schemas.microsoft.com/office/drawing/2014/main" id="{BD147EFB-E639-8849-8BA2-D3E243DB70F7}"/>
                  </a:ext>
                </a:extLst>
              </p:cNvPr>
              <p:cNvSpPr/>
              <p:nvPr/>
            </p:nvSpPr>
            <p:spPr>
              <a:xfrm>
                <a:off x="1320518" y="5831583"/>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9</m:t>
                          </m:r>
                        </m:num>
                        <m:den>
                          <m:r>
                            <a:rPr lang="en-GB" sz="2400" b="0" i="1" smtClean="0">
                              <a:solidFill>
                                <a:schemeClr val="tx1"/>
                              </a:solidFill>
                              <a:latin typeface="Cambria Math" panose="02040503050406030204" pitchFamily="18" charset="0"/>
                            </a:rPr>
                            <m:t>21</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831583"/>
                <a:ext cx="1264644" cy="844918"/>
              </a:xfrm>
              <a:prstGeom prst="roundRect">
                <a:avLst/>
              </a:prstGeom>
              <a:blipFill>
                <a:blip r:embed="rId9"/>
                <a:stretch>
                  <a:fillRect b="-142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 xmlns:a16="http://schemas.microsoft.com/office/drawing/2014/main" id="{E314CE3F-2750-DA42-B1AC-3C29303D1E77}"/>
                  </a:ext>
                </a:extLst>
              </p:cNvPr>
              <p:cNvSpPr/>
              <p:nvPr/>
            </p:nvSpPr>
            <p:spPr>
              <a:xfrm>
                <a:off x="3475184" y="5831583"/>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den>
                          <m:r>
                            <a:rPr lang="en-GB" sz="2400" b="0" i="1" smtClean="0">
                              <a:solidFill>
                                <a:schemeClr val="tx1"/>
                              </a:solidFill>
                              <a:latin typeface="Cambria Math" panose="02040503050406030204" pitchFamily="18" charset="0"/>
                            </a:rPr>
                            <m:t>7</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831583"/>
                <a:ext cx="1283478" cy="844918"/>
              </a:xfrm>
              <a:prstGeom prst="roundRect">
                <a:avLst/>
              </a:prstGeom>
              <a:blipFill>
                <a:blip r:embed="rId10"/>
                <a:stretch>
                  <a:fillRect b="-142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221862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Activity 2:</a:t>
            </a:r>
          </a:p>
          <a:p>
            <a:pPr marL="0" indent="0" algn="just">
              <a:buClr>
                <a:srgbClr val="23D160"/>
              </a:buClr>
              <a:buSzPct val="85000"/>
              <a:buNone/>
            </a:pPr>
            <a:r>
              <a:rPr lang="en-GB" sz="2200" dirty="0"/>
              <a:t>Ruth uses area models to support her understanding of using multiplication or division to find equivalent fractions.</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a:p>
            <a:pPr marL="0" indent="0" algn="just">
              <a:buClr>
                <a:srgbClr val="23D160"/>
              </a:buClr>
              <a:buSzPct val="85000"/>
              <a:buNone/>
            </a:pPr>
            <a:endParaRPr lang="en-GB" sz="2200" dirty="0"/>
          </a:p>
        </p:txBody>
      </p:sp>
      <p:pic>
        <p:nvPicPr>
          <p:cNvPr id="5" name="Picture 4">
            <a:extLst>
              <a:ext uri="{FF2B5EF4-FFF2-40B4-BE49-F238E27FC236}">
                <a16:creationId xmlns="" xmlns:a16="http://schemas.microsoft.com/office/drawing/2014/main" id="{F27F4C18-7676-774B-8825-C94D63D42340}"/>
              </a:ext>
            </a:extLst>
          </p:cNvPr>
          <p:cNvPicPr>
            <a:picLocks noChangeAspect="1"/>
          </p:cNvPicPr>
          <p:nvPr/>
        </p:nvPicPr>
        <p:blipFill>
          <a:blip r:embed="rId3"/>
          <a:stretch>
            <a:fillRect/>
          </a:stretch>
        </p:blipFill>
        <p:spPr>
          <a:xfrm>
            <a:off x="5518382" y="2840292"/>
            <a:ext cx="6209792" cy="1615629"/>
          </a:xfrm>
          <a:prstGeom prst="rect">
            <a:avLst/>
          </a:prstGeom>
        </p:spPr>
      </p:pic>
      <p:pic>
        <p:nvPicPr>
          <p:cNvPr id="37" name="Picture 36">
            <a:extLst>
              <a:ext uri="{FF2B5EF4-FFF2-40B4-BE49-F238E27FC236}">
                <a16:creationId xmlns="" xmlns:a16="http://schemas.microsoft.com/office/drawing/2014/main" id="{546E3374-A1FE-A64F-970F-095E448C27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3303585"/>
            <a:ext cx="829983" cy="844918"/>
          </a:xfrm>
          <a:prstGeom prst="rect">
            <a:avLst/>
          </a:prstGeom>
        </p:spPr>
      </p:pic>
      <p:sp>
        <p:nvSpPr>
          <p:cNvPr id="38" name="Rectangle 37">
            <a:extLst>
              <a:ext uri="{FF2B5EF4-FFF2-40B4-BE49-F238E27FC236}">
                <a16:creationId xmlns="" xmlns:a16="http://schemas.microsoft.com/office/drawing/2014/main" id="{9FA1BFEA-0603-C84C-8F70-06A05534551E}"/>
              </a:ext>
            </a:extLst>
          </p:cNvPr>
          <p:cNvSpPr/>
          <p:nvPr/>
        </p:nvSpPr>
        <p:spPr>
          <a:xfrm>
            <a:off x="2654533" y="3313529"/>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39" name="Rounded Rectangle 38">
                <a:extLst>
                  <a:ext uri="{FF2B5EF4-FFF2-40B4-BE49-F238E27FC236}">
                    <a16:creationId xmlns="" xmlns:a16="http://schemas.microsoft.com/office/drawing/2014/main" id="{D6805DA6-039E-2447-952A-3FED4765A6A0}"/>
                  </a:ext>
                </a:extLst>
              </p:cNvPr>
              <p:cNvSpPr/>
              <p:nvPr/>
            </p:nvSpPr>
            <p:spPr>
              <a:xfrm>
                <a:off x="1320518" y="331352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m:t>
                          </m: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39" name="Rounded Rectangle 38">
                <a:extLst>
                  <a:ext uri="{FF2B5EF4-FFF2-40B4-BE49-F238E27FC236}">
                    <a16:creationId xmlns:a16="http://schemas.microsoft.com/office/drawing/2014/main" id="{D6805DA6-039E-2447-952A-3FED4765A6A0}"/>
                  </a:ext>
                </a:extLst>
              </p:cNvPr>
              <p:cNvSpPr>
                <a:spLocks noRot="1" noChangeAspect="1" noMove="1" noResize="1" noEditPoints="1" noAdjustHandles="1" noChangeArrowheads="1" noChangeShapeType="1" noTextEdit="1"/>
              </p:cNvSpPr>
              <p:nvPr/>
            </p:nvSpPr>
            <p:spPr>
              <a:xfrm>
                <a:off x="1320518" y="3313529"/>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ounded Rectangle 39">
                <a:extLst>
                  <a:ext uri="{FF2B5EF4-FFF2-40B4-BE49-F238E27FC236}">
                    <a16:creationId xmlns="" xmlns:a16="http://schemas.microsoft.com/office/drawing/2014/main" id="{B4A043B9-B31F-1D40-A0F8-96D6824F0A9B}"/>
                  </a:ext>
                </a:extLst>
              </p:cNvPr>
              <p:cNvSpPr/>
              <p:nvPr/>
            </p:nvSpPr>
            <p:spPr>
              <a:xfrm>
                <a:off x="3475184" y="331352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rgbClr val="FF3860"/>
                              </a:solidFill>
                              <a:latin typeface="Cambria Math" panose="02040503050406030204" pitchFamily="18" charset="0"/>
                            </a:rPr>
                            <m:t>4</m:t>
                          </m:r>
                        </m:num>
                        <m:den>
                          <m:r>
                            <a:rPr lang="en-GB" sz="2400" b="0" i="1" smtClean="0">
                              <a:solidFill>
                                <a:schemeClr val="tx1"/>
                              </a:solidFill>
                              <a:latin typeface="Cambria Math" panose="02040503050406030204" pitchFamily="18" charset="0"/>
                            </a:rPr>
                            <m:t>20</m:t>
                          </m:r>
                        </m:den>
                      </m:f>
                    </m:oMath>
                  </m:oMathPara>
                </a14:m>
                <a:endParaRPr lang="en-US" sz="2400" dirty="0">
                  <a:solidFill>
                    <a:schemeClr val="tx1"/>
                  </a:solidFill>
                  <a:latin typeface="OpenDyslexicAlta" pitchFamily="2" charset="77"/>
                </a:endParaRPr>
              </a:p>
            </p:txBody>
          </p:sp>
        </mc:Choice>
        <mc:Fallback xmlns="">
          <p:sp>
            <p:nvSpPr>
              <p:cNvPr id="40" name="Rounded Rectangle 39">
                <a:extLst>
                  <a:ext uri="{FF2B5EF4-FFF2-40B4-BE49-F238E27FC236}">
                    <a16:creationId xmlns:a16="http://schemas.microsoft.com/office/drawing/2014/main" id="{B4A043B9-B31F-1D40-A0F8-96D6824F0A9B}"/>
                  </a:ext>
                </a:extLst>
              </p:cNvPr>
              <p:cNvSpPr>
                <a:spLocks noRot="1" noChangeAspect="1" noMove="1" noResize="1" noEditPoints="1" noAdjustHandles="1" noChangeArrowheads="1" noChangeShapeType="1" noTextEdit="1"/>
              </p:cNvSpPr>
              <p:nvPr/>
            </p:nvSpPr>
            <p:spPr>
              <a:xfrm>
                <a:off x="3475184" y="3313529"/>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pic>
        <p:nvPicPr>
          <p:cNvPr id="42" name="Picture 41">
            <a:extLst>
              <a:ext uri="{FF2B5EF4-FFF2-40B4-BE49-F238E27FC236}">
                <a16:creationId xmlns="" xmlns:a16="http://schemas.microsoft.com/office/drawing/2014/main" id="{FC2FC096-E6B1-8249-ACC9-48B67EE023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4558331"/>
            <a:ext cx="829983" cy="844918"/>
          </a:xfrm>
          <a:prstGeom prst="rect">
            <a:avLst/>
          </a:prstGeom>
        </p:spPr>
      </p:pic>
      <p:sp>
        <p:nvSpPr>
          <p:cNvPr id="43" name="Rectangle 42">
            <a:extLst>
              <a:ext uri="{FF2B5EF4-FFF2-40B4-BE49-F238E27FC236}">
                <a16:creationId xmlns="" xmlns:a16="http://schemas.microsoft.com/office/drawing/2014/main" id="{CDB7791F-A4DD-5B46-85EC-7F405C5D0881}"/>
              </a:ext>
            </a:extLst>
          </p:cNvPr>
          <p:cNvSpPr/>
          <p:nvPr/>
        </p:nvSpPr>
        <p:spPr>
          <a:xfrm>
            <a:off x="2654533" y="4568275"/>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 xmlns:a16="http://schemas.microsoft.com/office/drawing/2014/main" id="{A1352F74-3FFC-F242-889A-98FE98F8A41B}"/>
                  </a:ext>
                </a:extLst>
              </p:cNvPr>
              <p:cNvSpPr/>
              <p:nvPr/>
            </p:nvSpPr>
            <p:spPr>
              <a:xfrm>
                <a:off x="1320518" y="456827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rgbClr val="FF3860"/>
                              </a:solidFill>
                              <a:latin typeface="Cambria Math" panose="02040503050406030204" pitchFamily="18" charset="0"/>
                            </a:rPr>
                            <m:t>2</m:t>
                          </m:r>
                        </m:num>
                        <m:den>
                          <m:r>
                            <a:rPr lang="en-GB" sz="2400" b="0" i="1" smtClean="0">
                              <a:solidFill>
                                <a:schemeClr val="tx1"/>
                              </a:solidFill>
                              <a:latin typeface="Cambria Math" panose="02040503050406030204" pitchFamily="18" charset="0"/>
                            </a:rPr>
                            <m:t>3</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4568275"/>
                <a:ext cx="1264644" cy="844918"/>
              </a:xfrm>
              <a:prstGeom prst="roundRect">
                <a:avLst/>
              </a:prstGeom>
              <a:blipFill>
                <a:blip r:embed="rId7"/>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 xmlns:a16="http://schemas.microsoft.com/office/drawing/2014/main" id="{69AABD6C-33F3-E743-A0F4-8657E730A73B}"/>
                  </a:ext>
                </a:extLst>
              </p:cNvPr>
              <p:cNvSpPr/>
              <p:nvPr/>
            </p:nvSpPr>
            <p:spPr>
              <a:xfrm>
                <a:off x="3475184" y="456827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10</m:t>
                          </m:r>
                        </m:num>
                        <m:den>
                          <m:r>
                            <a:rPr lang="en-GB" sz="2400" b="0" i="1" smtClean="0">
                              <a:solidFill>
                                <a:schemeClr val="tx1"/>
                              </a:solidFill>
                              <a:latin typeface="Cambria Math" panose="02040503050406030204" pitchFamily="18" charset="0"/>
                            </a:rPr>
                            <m:t>15</m:t>
                          </m:r>
                        </m:den>
                      </m:f>
                    </m:oMath>
                  </m:oMathPara>
                </a14:m>
                <a:endParaRPr lang="en-US" sz="2400" dirty="0">
                  <a:solidFill>
                    <a:schemeClr val="tx1"/>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4568275"/>
                <a:ext cx="1283478" cy="844918"/>
              </a:xfrm>
              <a:prstGeom prst="roundRect">
                <a:avLst/>
              </a:prstGeom>
              <a:blipFill>
                <a:blip r:embed="rId8"/>
                <a:stretch>
                  <a:fillRect b="-1449"/>
                </a:stretch>
              </a:blipFill>
              <a:ln w="19050">
                <a:solidFill>
                  <a:schemeClr val="tx1"/>
                </a:solidFill>
              </a:ln>
            </p:spPr>
            <p:txBody>
              <a:bodyPr/>
              <a:lstStyle/>
              <a:p>
                <a:r>
                  <a:rPr lang="en-US">
                    <a:noFill/>
                  </a:rPr>
                  <a:t> </a:t>
                </a:r>
              </a:p>
            </p:txBody>
          </p:sp>
        </mc:Fallback>
      </mc:AlternateContent>
      <p:pic>
        <p:nvPicPr>
          <p:cNvPr id="47" name="Picture 46">
            <a:extLst>
              <a:ext uri="{FF2B5EF4-FFF2-40B4-BE49-F238E27FC236}">
                <a16:creationId xmlns="" xmlns:a16="http://schemas.microsoft.com/office/drawing/2014/main" id="{93301472-92FE-D347-A2AE-F946BA71FC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0215" y="5821639"/>
            <a:ext cx="829983" cy="844918"/>
          </a:xfrm>
          <a:prstGeom prst="rect">
            <a:avLst/>
          </a:prstGeom>
        </p:spPr>
      </p:pic>
      <p:sp>
        <p:nvSpPr>
          <p:cNvPr id="48" name="Rectangle 47">
            <a:extLst>
              <a:ext uri="{FF2B5EF4-FFF2-40B4-BE49-F238E27FC236}">
                <a16:creationId xmlns="" xmlns:a16="http://schemas.microsoft.com/office/drawing/2014/main" id="{5EF3D7A9-2342-6145-9DD5-330E7749C46A}"/>
              </a:ext>
            </a:extLst>
          </p:cNvPr>
          <p:cNvSpPr/>
          <p:nvPr/>
        </p:nvSpPr>
        <p:spPr>
          <a:xfrm>
            <a:off x="2654533" y="5831583"/>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49" name="Rounded Rectangle 48">
                <a:extLst>
                  <a:ext uri="{FF2B5EF4-FFF2-40B4-BE49-F238E27FC236}">
                    <a16:creationId xmlns="" xmlns:a16="http://schemas.microsoft.com/office/drawing/2014/main" id="{BD147EFB-E639-8849-8BA2-D3E243DB70F7}"/>
                  </a:ext>
                </a:extLst>
              </p:cNvPr>
              <p:cNvSpPr/>
              <p:nvPr/>
            </p:nvSpPr>
            <p:spPr>
              <a:xfrm>
                <a:off x="1320518" y="5831583"/>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9</m:t>
                          </m:r>
                        </m:num>
                        <m:den>
                          <m:r>
                            <a:rPr lang="en-GB" sz="2400" b="0" i="1" smtClean="0">
                              <a:solidFill>
                                <a:schemeClr val="tx1"/>
                              </a:solidFill>
                              <a:latin typeface="Cambria Math" panose="02040503050406030204" pitchFamily="18" charset="0"/>
                            </a:rPr>
                            <m:t>21</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831583"/>
                <a:ext cx="1264644" cy="844918"/>
              </a:xfrm>
              <a:prstGeom prst="roundRect">
                <a:avLst/>
              </a:prstGeom>
              <a:blipFill>
                <a:blip r:embed="rId9"/>
                <a:stretch>
                  <a:fillRect b="-142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 xmlns:a16="http://schemas.microsoft.com/office/drawing/2014/main" id="{E314CE3F-2750-DA42-B1AC-3C29303D1E77}"/>
                  </a:ext>
                </a:extLst>
              </p:cNvPr>
              <p:cNvSpPr/>
              <p:nvPr/>
            </p:nvSpPr>
            <p:spPr>
              <a:xfrm>
                <a:off x="3475184" y="5831583"/>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rgbClr val="FF3860"/>
                              </a:solidFill>
                              <a:latin typeface="Cambria Math" panose="02040503050406030204" pitchFamily="18" charset="0"/>
                            </a:rPr>
                            <m:t>3</m:t>
                          </m:r>
                        </m:num>
                        <m:den>
                          <m:r>
                            <a:rPr lang="en-GB" sz="2400" b="0" i="1" smtClean="0">
                              <a:solidFill>
                                <a:schemeClr val="tx1"/>
                              </a:solidFill>
                              <a:latin typeface="Cambria Math" panose="02040503050406030204" pitchFamily="18" charset="0"/>
                            </a:rPr>
                            <m:t>7</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831583"/>
                <a:ext cx="1283478" cy="844918"/>
              </a:xfrm>
              <a:prstGeom prst="roundRect">
                <a:avLst/>
              </a:prstGeom>
              <a:blipFill>
                <a:blip r:embed="rId10"/>
                <a:stretch>
                  <a:fillRect/>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628389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920985" cy="4351338"/>
          </a:xfrm>
        </p:spPr>
        <p:txBody>
          <a:bodyPr>
            <a:noAutofit/>
          </a:bodyPr>
          <a:lstStyle/>
          <a:p>
            <a:pPr marL="0" indent="0" algn="just">
              <a:buNone/>
            </a:pPr>
            <a:r>
              <a:rPr lang="en-GB" dirty="0"/>
              <a:t>Activity 3:</a:t>
            </a:r>
          </a:p>
          <a:p>
            <a:pPr marL="0" indent="0" algn="just">
              <a:buClr>
                <a:srgbClr val="23D160"/>
              </a:buClr>
              <a:buSzPct val="85000"/>
              <a:buNone/>
            </a:pPr>
            <a:r>
              <a:rPr lang="en-GB" sz="2200" dirty="0"/>
              <a:t>Applying the concept that to find equivalent fraction that the numerator and  denominator are multiplied or divided by the same number, eliminate fractions that are not equivalent fractions within each of the lists below. </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 xmlns:a16="http://schemas.microsoft.com/office/drawing/2014/main" id="{A1352F74-3FFC-F242-889A-98FE98F8A41B}"/>
                  </a:ext>
                </a:extLst>
              </p:cNvPr>
              <p:cNvSpPr/>
              <p:nvPr/>
            </p:nvSpPr>
            <p:spPr>
              <a:xfrm>
                <a:off x="1320518" y="369045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15</m:t>
                          </m:r>
                        </m:num>
                        <m:den>
                          <m:r>
                            <a:rPr lang="en-GB" sz="2400" b="0" i="1" smtClean="0">
                              <a:solidFill>
                                <a:schemeClr val="tx1"/>
                              </a:solidFill>
                              <a:latin typeface="Cambria Math" panose="02040503050406030204" pitchFamily="18" charset="0"/>
                            </a:rPr>
                            <m:t>25</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3690451"/>
                <a:ext cx="1264644" cy="844918"/>
              </a:xfrm>
              <a:prstGeom prst="roundRect">
                <a:avLst/>
              </a:prstGeom>
              <a:blipFill>
                <a:blip r:embed="rId3"/>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 xmlns:a16="http://schemas.microsoft.com/office/drawing/2014/main" id="{69AABD6C-33F3-E743-A0F4-8657E730A73B}"/>
                  </a:ext>
                </a:extLst>
              </p:cNvPr>
              <p:cNvSpPr/>
              <p:nvPr/>
            </p:nvSpPr>
            <p:spPr>
              <a:xfrm>
                <a:off x="3475184" y="369045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16</m:t>
                          </m:r>
                        </m:num>
                        <m:den>
                          <m:r>
                            <a:rPr lang="en-GB" sz="2400" b="0" i="1" smtClean="0">
                              <a:solidFill>
                                <a:schemeClr val="tx1"/>
                              </a:solidFill>
                              <a:latin typeface="Cambria Math" panose="02040503050406030204" pitchFamily="18" charset="0"/>
                            </a:rPr>
                            <m:t>40</m:t>
                          </m:r>
                        </m:den>
                      </m:f>
                    </m:oMath>
                  </m:oMathPara>
                </a14:m>
                <a:endParaRPr lang="en-US" sz="2400" dirty="0">
                  <a:solidFill>
                    <a:schemeClr val="tx1"/>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3690451"/>
                <a:ext cx="1283478"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ounded Rectangle 48">
                <a:extLst>
                  <a:ext uri="{FF2B5EF4-FFF2-40B4-BE49-F238E27FC236}">
                    <a16:creationId xmlns="" xmlns:a16="http://schemas.microsoft.com/office/drawing/2014/main" id="{BD147EFB-E639-8849-8BA2-D3E243DB70F7}"/>
                  </a:ext>
                </a:extLst>
              </p:cNvPr>
              <p:cNvSpPr/>
              <p:nvPr/>
            </p:nvSpPr>
            <p:spPr>
              <a:xfrm>
                <a:off x="1320518" y="534198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60</m:t>
                          </m:r>
                        </m:num>
                        <m:den>
                          <m:r>
                            <a:rPr lang="en-GB" sz="2400" b="0" i="1" smtClean="0">
                              <a:solidFill>
                                <a:schemeClr val="tx1"/>
                              </a:solidFill>
                              <a:latin typeface="Cambria Math" panose="02040503050406030204" pitchFamily="18" charset="0"/>
                            </a:rPr>
                            <m:t>84</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341989"/>
                <a:ext cx="1264644" cy="844918"/>
              </a:xfrm>
              <a:prstGeom prst="roundRect">
                <a:avLst/>
              </a:prstGeom>
              <a:blipFill>
                <a:blip r:embed="rId5"/>
                <a:stretch>
                  <a:fillRect b="-1471"/>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 xmlns:a16="http://schemas.microsoft.com/office/drawing/2014/main" id="{E314CE3F-2750-DA42-B1AC-3C29303D1E77}"/>
                  </a:ext>
                </a:extLst>
              </p:cNvPr>
              <p:cNvSpPr/>
              <p:nvPr/>
            </p:nvSpPr>
            <p:spPr>
              <a:xfrm>
                <a:off x="3475184" y="534198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5</m:t>
                          </m:r>
                        </m:num>
                        <m:den>
                          <m:r>
                            <a:rPr lang="en-GB" sz="2400" b="0" i="1" smtClean="0">
                              <a:solidFill>
                                <a:schemeClr val="tx1"/>
                              </a:solidFill>
                              <a:latin typeface="Cambria Math" panose="02040503050406030204" pitchFamily="18" charset="0"/>
                            </a:rPr>
                            <m:t>7</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341989"/>
                <a:ext cx="1283478" cy="844918"/>
              </a:xfrm>
              <a:prstGeom prst="roundRect">
                <a:avLst/>
              </a:prstGeom>
              <a:blipFill>
                <a:blip r:embed="rId6"/>
                <a:stretch>
                  <a:fillRect b="-1471"/>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 xmlns:a16="http://schemas.microsoft.com/office/drawing/2014/main" id="{C8451316-D671-EB41-B83E-6AF511DB1F19}"/>
                  </a:ext>
                </a:extLst>
              </p:cNvPr>
              <p:cNvSpPr/>
              <p:nvPr/>
            </p:nvSpPr>
            <p:spPr>
              <a:xfrm>
                <a:off x="5597602" y="368050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3</m:t>
                          </m: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C8451316-D671-EB41-B83E-6AF511DB1F19}"/>
                  </a:ext>
                </a:extLst>
              </p:cNvPr>
              <p:cNvSpPr>
                <a:spLocks noRot="1" noChangeAspect="1" noMove="1" noResize="1" noEditPoints="1" noAdjustHandles="1" noChangeArrowheads="1" noChangeShapeType="1" noTextEdit="1"/>
              </p:cNvSpPr>
              <p:nvPr/>
            </p:nvSpPr>
            <p:spPr>
              <a:xfrm>
                <a:off x="5597602" y="3680507"/>
                <a:ext cx="1264644" cy="844918"/>
              </a:xfrm>
              <a:prstGeom prst="roundRect">
                <a:avLst/>
              </a:prstGeom>
              <a:blipFill>
                <a:blip r:embed="rId7"/>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le 17">
                <a:extLst>
                  <a:ext uri="{FF2B5EF4-FFF2-40B4-BE49-F238E27FC236}">
                    <a16:creationId xmlns="" xmlns:a16="http://schemas.microsoft.com/office/drawing/2014/main" id="{2AC156ED-CA90-A949-9E88-E3A1B321A10F}"/>
                  </a:ext>
                </a:extLst>
              </p:cNvPr>
              <p:cNvSpPr/>
              <p:nvPr/>
            </p:nvSpPr>
            <p:spPr>
              <a:xfrm>
                <a:off x="7752268" y="368050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27</m:t>
                          </m:r>
                        </m:num>
                        <m:den>
                          <m:r>
                            <a:rPr lang="en-GB" sz="2400" b="0" i="1" smtClean="0">
                              <a:solidFill>
                                <a:schemeClr val="tx1"/>
                              </a:solidFill>
                              <a:latin typeface="Cambria Math" panose="02040503050406030204" pitchFamily="18" charset="0"/>
                            </a:rPr>
                            <m:t>45</m:t>
                          </m:r>
                        </m:den>
                      </m:f>
                    </m:oMath>
                  </m:oMathPara>
                </a14:m>
                <a:endParaRPr lang="en-US" sz="2400" dirty="0">
                  <a:solidFill>
                    <a:schemeClr val="tx1"/>
                  </a:solidFill>
                  <a:latin typeface="OpenDyslexicAlta" pitchFamily="2" charset="77"/>
                </a:endParaRPr>
              </a:p>
            </p:txBody>
          </p:sp>
        </mc:Choice>
        <mc:Fallback xmlns="">
          <p:sp>
            <p:nvSpPr>
              <p:cNvPr id="18" name="Rounded Rectangle 17">
                <a:extLst>
                  <a:ext uri="{FF2B5EF4-FFF2-40B4-BE49-F238E27FC236}">
                    <a16:creationId xmlns:a16="http://schemas.microsoft.com/office/drawing/2014/main" id="{2AC156ED-CA90-A949-9E88-E3A1B321A10F}"/>
                  </a:ext>
                </a:extLst>
              </p:cNvPr>
              <p:cNvSpPr>
                <a:spLocks noRot="1" noChangeAspect="1" noMove="1" noResize="1" noEditPoints="1" noAdjustHandles="1" noChangeArrowheads="1" noChangeShapeType="1" noTextEdit="1"/>
              </p:cNvSpPr>
              <p:nvPr/>
            </p:nvSpPr>
            <p:spPr>
              <a:xfrm>
                <a:off x="7752268" y="3680507"/>
                <a:ext cx="1283478" cy="844918"/>
              </a:xfrm>
              <a:prstGeom prst="roundRect">
                <a:avLst/>
              </a:prstGeom>
              <a:blipFill>
                <a:blip r:embed="rId8"/>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ounded Rectangle 18">
                <a:extLst>
                  <a:ext uri="{FF2B5EF4-FFF2-40B4-BE49-F238E27FC236}">
                    <a16:creationId xmlns="" xmlns:a16="http://schemas.microsoft.com/office/drawing/2014/main" id="{DAEC203F-3380-874B-9CD0-1DCD8455A39E}"/>
                  </a:ext>
                </a:extLst>
              </p:cNvPr>
              <p:cNvSpPr/>
              <p:nvPr/>
            </p:nvSpPr>
            <p:spPr>
              <a:xfrm>
                <a:off x="5597602" y="533204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6</m:t>
                          </m:r>
                        </m:num>
                        <m:den>
                          <m:r>
                            <a:rPr lang="en-GB" sz="2400" b="0" i="1" smtClean="0">
                              <a:solidFill>
                                <a:schemeClr val="tx1"/>
                              </a:solidFill>
                              <a:latin typeface="Cambria Math" panose="02040503050406030204" pitchFamily="18" charset="0"/>
                            </a:rPr>
                            <m:t>14</m:t>
                          </m:r>
                        </m:den>
                      </m:f>
                    </m:oMath>
                  </m:oMathPara>
                </a14:m>
                <a:endParaRPr lang="en-US" sz="2400" dirty="0">
                  <a:solidFill>
                    <a:schemeClr val="tx1"/>
                  </a:solidFill>
                  <a:latin typeface="OpenDyslexicAlta" pitchFamily="2" charset="77"/>
                </a:endParaRPr>
              </a:p>
            </p:txBody>
          </p:sp>
        </mc:Choice>
        <mc:Fallback xmlns="">
          <p:sp>
            <p:nvSpPr>
              <p:cNvPr id="19" name="Rounded Rectangle 18">
                <a:extLst>
                  <a:ext uri="{FF2B5EF4-FFF2-40B4-BE49-F238E27FC236}">
                    <a16:creationId xmlns:a16="http://schemas.microsoft.com/office/drawing/2014/main" id="{DAEC203F-3380-874B-9CD0-1DCD8455A39E}"/>
                  </a:ext>
                </a:extLst>
              </p:cNvPr>
              <p:cNvSpPr>
                <a:spLocks noRot="1" noChangeAspect="1" noMove="1" noResize="1" noEditPoints="1" noAdjustHandles="1" noChangeArrowheads="1" noChangeShapeType="1" noTextEdit="1"/>
              </p:cNvSpPr>
              <p:nvPr/>
            </p:nvSpPr>
            <p:spPr>
              <a:xfrm>
                <a:off x="5597602" y="5332045"/>
                <a:ext cx="1264644"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a:extLst>
                  <a:ext uri="{FF2B5EF4-FFF2-40B4-BE49-F238E27FC236}">
                    <a16:creationId xmlns="" xmlns:a16="http://schemas.microsoft.com/office/drawing/2014/main" id="{A3D7E6EA-FD0E-4843-9099-540325E5194F}"/>
                  </a:ext>
                </a:extLst>
              </p:cNvPr>
              <p:cNvSpPr/>
              <p:nvPr/>
            </p:nvSpPr>
            <p:spPr>
              <a:xfrm>
                <a:off x="7752268" y="533204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20</m:t>
                          </m:r>
                        </m:num>
                        <m:den>
                          <m:r>
                            <a:rPr lang="en-GB" sz="2400" b="0" i="1" smtClean="0">
                              <a:solidFill>
                                <a:schemeClr val="tx1"/>
                              </a:solidFill>
                              <a:latin typeface="Cambria Math" panose="02040503050406030204" pitchFamily="18" charset="0"/>
                            </a:rPr>
                            <m:t>28</m:t>
                          </m:r>
                        </m:den>
                      </m:f>
                    </m:oMath>
                  </m:oMathPara>
                </a14:m>
                <a:endParaRPr lang="en-US" sz="2400" dirty="0">
                  <a:solidFill>
                    <a:schemeClr val="tx1"/>
                  </a:solidFill>
                  <a:latin typeface="OpenDyslexicAlta" pitchFamily="2" charset="77"/>
                </a:endParaRPr>
              </a:p>
            </p:txBody>
          </p:sp>
        </mc:Choice>
        <mc:Fallback xmlns="">
          <p:sp>
            <p:nvSpPr>
              <p:cNvPr id="20" name="Rounded Rectangle 19">
                <a:extLst>
                  <a:ext uri="{FF2B5EF4-FFF2-40B4-BE49-F238E27FC236}">
                    <a16:creationId xmlns:a16="http://schemas.microsoft.com/office/drawing/2014/main" id="{A3D7E6EA-FD0E-4843-9099-540325E5194F}"/>
                  </a:ext>
                </a:extLst>
              </p:cNvPr>
              <p:cNvSpPr>
                <a:spLocks noRot="1" noChangeAspect="1" noMove="1" noResize="1" noEditPoints="1" noAdjustHandles="1" noChangeArrowheads="1" noChangeShapeType="1" noTextEdit="1"/>
              </p:cNvSpPr>
              <p:nvPr/>
            </p:nvSpPr>
            <p:spPr>
              <a:xfrm>
                <a:off x="7752268" y="5332045"/>
                <a:ext cx="1283478" cy="844918"/>
              </a:xfrm>
              <a:prstGeom prst="roundRect">
                <a:avLst/>
              </a:prstGeom>
              <a:blipFill>
                <a:blip r:embed="rId10"/>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le 20">
                <a:extLst>
                  <a:ext uri="{FF2B5EF4-FFF2-40B4-BE49-F238E27FC236}">
                    <a16:creationId xmlns="" xmlns:a16="http://schemas.microsoft.com/office/drawing/2014/main" id="{8EF10CDB-A400-F046-A60E-78702CB7DEE3}"/>
                  </a:ext>
                </a:extLst>
              </p:cNvPr>
              <p:cNvSpPr/>
              <p:nvPr/>
            </p:nvSpPr>
            <p:spPr>
              <a:xfrm>
                <a:off x="9874686" y="368050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21</m:t>
                          </m:r>
                        </m:num>
                        <m:den>
                          <m:r>
                            <a:rPr lang="en-GB" sz="2400" b="0" i="1" smtClean="0">
                              <a:solidFill>
                                <a:schemeClr val="tx1"/>
                              </a:solidFill>
                              <a:latin typeface="Cambria Math" panose="02040503050406030204" pitchFamily="18" charset="0"/>
                            </a:rPr>
                            <m:t>35</m:t>
                          </m:r>
                        </m:den>
                      </m:f>
                    </m:oMath>
                  </m:oMathPara>
                </a14:m>
                <a:endParaRPr lang="en-US" sz="2400" dirty="0">
                  <a:solidFill>
                    <a:schemeClr val="tx1"/>
                  </a:solidFill>
                  <a:latin typeface="OpenDyslexicAlta" pitchFamily="2" charset="77"/>
                </a:endParaRPr>
              </a:p>
            </p:txBody>
          </p:sp>
        </mc:Choice>
        <mc:Fallback xmlns="">
          <p:sp>
            <p:nvSpPr>
              <p:cNvPr id="21" name="Rounded Rectangle 20">
                <a:extLst>
                  <a:ext uri="{FF2B5EF4-FFF2-40B4-BE49-F238E27FC236}">
                    <a16:creationId xmlns:a16="http://schemas.microsoft.com/office/drawing/2014/main" id="{8EF10CDB-A400-F046-A60E-78702CB7DEE3}"/>
                  </a:ext>
                </a:extLst>
              </p:cNvPr>
              <p:cNvSpPr>
                <a:spLocks noRot="1" noChangeAspect="1" noMove="1" noResize="1" noEditPoints="1" noAdjustHandles="1" noChangeArrowheads="1" noChangeShapeType="1" noTextEdit="1"/>
              </p:cNvSpPr>
              <p:nvPr/>
            </p:nvSpPr>
            <p:spPr>
              <a:xfrm>
                <a:off x="9874686" y="3680507"/>
                <a:ext cx="1283478" cy="844918"/>
              </a:xfrm>
              <a:prstGeom prst="roundRect">
                <a:avLst/>
              </a:prstGeom>
              <a:blipFill>
                <a:blip r:embed="rId11"/>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le 21">
                <a:extLst>
                  <a:ext uri="{FF2B5EF4-FFF2-40B4-BE49-F238E27FC236}">
                    <a16:creationId xmlns="" xmlns:a16="http://schemas.microsoft.com/office/drawing/2014/main" id="{5CCE7060-9E85-E14A-BD4C-A42B59FD5375}"/>
                  </a:ext>
                </a:extLst>
              </p:cNvPr>
              <p:cNvSpPr/>
              <p:nvPr/>
            </p:nvSpPr>
            <p:spPr>
              <a:xfrm>
                <a:off x="9874686" y="533204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55</m:t>
                          </m:r>
                        </m:num>
                        <m:den>
                          <m:r>
                            <a:rPr lang="en-GB" sz="2400" b="0" i="1" smtClean="0">
                              <a:solidFill>
                                <a:schemeClr val="tx1"/>
                              </a:solidFill>
                              <a:latin typeface="Cambria Math" panose="02040503050406030204" pitchFamily="18" charset="0"/>
                            </a:rPr>
                            <m:t>77</m:t>
                          </m:r>
                        </m:den>
                      </m:f>
                    </m:oMath>
                  </m:oMathPara>
                </a14:m>
                <a:endParaRPr lang="en-US" sz="2400" dirty="0">
                  <a:solidFill>
                    <a:schemeClr val="tx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5CCE7060-9E85-E14A-BD4C-A42B59FD5375}"/>
                  </a:ext>
                </a:extLst>
              </p:cNvPr>
              <p:cNvSpPr>
                <a:spLocks noRot="1" noChangeAspect="1" noMove="1" noResize="1" noEditPoints="1" noAdjustHandles="1" noChangeArrowheads="1" noChangeShapeType="1" noTextEdit="1"/>
              </p:cNvSpPr>
              <p:nvPr/>
            </p:nvSpPr>
            <p:spPr>
              <a:xfrm>
                <a:off x="9874686" y="5332045"/>
                <a:ext cx="1283478" cy="844918"/>
              </a:xfrm>
              <a:prstGeom prst="roundRect">
                <a:avLst/>
              </a:prstGeom>
              <a:blipFill>
                <a:blip r:embed="rId12"/>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851746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920985" cy="4351338"/>
          </a:xfrm>
        </p:spPr>
        <p:txBody>
          <a:bodyPr>
            <a:noAutofit/>
          </a:bodyPr>
          <a:lstStyle/>
          <a:p>
            <a:pPr marL="0" indent="0" algn="just">
              <a:buNone/>
            </a:pPr>
            <a:r>
              <a:rPr lang="en-GB" dirty="0"/>
              <a:t>Activity 3:</a:t>
            </a:r>
          </a:p>
          <a:p>
            <a:pPr marL="0" indent="0" algn="just">
              <a:buClr>
                <a:srgbClr val="23D160"/>
              </a:buClr>
              <a:buSzPct val="85000"/>
              <a:buNone/>
            </a:pPr>
            <a:r>
              <a:rPr lang="en-GB" sz="2200" dirty="0"/>
              <a:t>Applying the concept that to find equivalent fraction that the numerator and  denominator are multiplied or divided by the same number, eliminate fractions that are not equivalent fractions within each of the lists below. </a:t>
            </a:r>
          </a:p>
          <a:p>
            <a:pPr marL="0" indent="0" algn="just">
              <a:buClr>
                <a:srgbClr val="23D160"/>
              </a:buClr>
              <a:buSzPct val="85000"/>
              <a:buNone/>
            </a:pPr>
            <a:endParaRPr lang="en-GB" sz="2200" dirty="0"/>
          </a:p>
          <a:p>
            <a:pPr marL="457200" indent="-457200" algn="just">
              <a:buClr>
                <a:srgbClr val="23D160"/>
              </a:buClr>
              <a:buSzPct val="85000"/>
              <a:buFont typeface="+mj-lt"/>
              <a:buAutoNum type="alphaLcParenR"/>
            </a:pPr>
            <a:r>
              <a:rPr lang="en-GB" sz="2200" dirty="0"/>
              <a:t>.</a:t>
            </a:r>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endParaRPr lang="en-GB" sz="2200" dirty="0"/>
          </a:p>
          <a:p>
            <a:pPr marL="457200" indent="-457200" algn="just">
              <a:buClr>
                <a:srgbClr val="23D160"/>
              </a:buClr>
              <a:buSzPct val="85000"/>
              <a:buFont typeface="+mj-lt"/>
              <a:buAutoNum type="alphaLcParenR"/>
            </a:pPr>
            <a:r>
              <a:rPr lang="en-GB" sz="2200" dirty="0"/>
              <a:t>.</a:t>
            </a:r>
          </a:p>
        </p:txBody>
      </p:sp>
      <mc:AlternateContent xmlns:mc="http://schemas.openxmlformats.org/markup-compatibility/2006" xmlns:a14="http://schemas.microsoft.com/office/drawing/2010/main">
        <mc:Choice Requires="a14">
          <p:sp>
            <p:nvSpPr>
              <p:cNvPr id="44" name="Rounded Rectangle 43">
                <a:extLst>
                  <a:ext uri="{FF2B5EF4-FFF2-40B4-BE49-F238E27FC236}">
                    <a16:creationId xmlns="" xmlns:a16="http://schemas.microsoft.com/office/drawing/2014/main" id="{A1352F74-3FFC-F242-889A-98FE98F8A41B}"/>
                  </a:ext>
                </a:extLst>
              </p:cNvPr>
              <p:cNvSpPr/>
              <p:nvPr/>
            </p:nvSpPr>
            <p:spPr>
              <a:xfrm>
                <a:off x="1320518" y="3690451"/>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15</m:t>
                          </m:r>
                        </m:num>
                        <m:den>
                          <m:r>
                            <a:rPr lang="en-GB" sz="2400" b="0" i="1" smtClean="0">
                              <a:solidFill>
                                <a:schemeClr val="tx1"/>
                              </a:solidFill>
                              <a:latin typeface="Cambria Math" panose="02040503050406030204" pitchFamily="18" charset="0"/>
                            </a:rPr>
                            <m:t>25</m:t>
                          </m:r>
                        </m:den>
                      </m:f>
                    </m:oMath>
                  </m:oMathPara>
                </a14:m>
                <a:endParaRPr lang="en-US" sz="2400" dirty="0">
                  <a:solidFill>
                    <a:schemeClr val="tx1"/>
                  </a:solidFill>
                  <a:latin typeface="OpenDyslexicAlta" pitchFamily="2" charset="77"/>
                </a:endParaRPr>
              </a:p>
            </p:txBody>
          </p:sp>
        </mc:Choice>
        <mc:Fallback xmlns="">
          <p:sp>
            <p:nvSpPr>
              <p:cNvPr id="44" name="Rounded Rectangle 43">
                <a:extLst>
                  <a:ext uri="{FF2B5EF4-FFF2-40B4-BE49-F238E27FC236}">
                    <a16:creationId xmlns:a16="http://schemas.microsoft.com/office/drawing/2014/main" id="{A1352F74-3FFC-F242-889A-98FE98F8A41B}"/>
                  </a:ext>
                </a:extLst>
              </p:cNvPr>
              <p:cNvSpPr>
                <a:spLocks noRot="1" noChangeAspect="1" noMove="1" noResize="1" noEditPoints="1" noAdjustHandles="1" noChangeArrowheads="1" noChangeShapeType="1" noTextEdit="1"/>
              </p:cNvSpPr>
              <p:nvPr/>
            </p:nvSpPr>
            <p:spPr>
              <a:xfrm>
                <a:off x="1320518" y="3690451"/>
                <a:ext cx="1264644" cy="844918"/>
              </a:xfrm>
              <a:prstGeom prst="roundRect">
                <a:avLst/>
              </a:prstGeom>
              <a:blipFill>
                <a:blip r:embed="rId3"/>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5">
                <a:extLst>
                  <a:ext uri="{FF2B5EF4-FFF2-40B4-BE49-F238E27FC236}">
                    <a16:creationId xmlns="" xmlns:a16="http://schemas.microsoft.com/office/drawing/2014/main" id="{69AABD6C-33F3-E743-A0F4-8657E730A73B}"/>
                  </a:ext>
                </a:extLst>
              </p:cNvPr>
              <p:cNvSpPr/>
              <p:nvPr/>
            </p:nvSpPr>
            <p:spPr>
              <a:xfrm>
                <a:off x="3475184" y="3690451"/>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trike="sngStrike" smtClean="0">
                              <a:solidFill>
                                <a:srgbClr val="FF3860"/>
                              </a:solidFill>
                              <a:latin typeface="Cambria Math"/>
                            </a:rPr>
                          </m:ctrlPr>
                        </m:fPr>
                        <m:num>
                          <m:r>
                            <a:rPr lang="en-GB" sz="2400" b="0" i="1" strike="sngStrike" smtClean="0">
                              <a:solidFill>
                                <a:srgbClr val="FF3860"/>
                              </a:solidFill>
                              <a:latin typeface="Cambria Math" panose="02040503050406030204" pitchFamily="18" charset="0"/>
                            </a:rPr>
                            <m:t>16</m:t>
                          </m:r>
                        </m:num>
                        <m:den>
                          <m:r>
                            <a:rPr lang="en-GB" sz="2400" b="0" i="1" strike="sngStrike" smtClean="0">
                              <a:solidFill>
                                <a:srgbClr val="FF3860"/>
                              </a:solidFill>
                              <a:latin typeface="Cambria Math" panose="02040503050406030204" pitchFamily="18" charset="0"/>
                            </a:rPr>
                            <m:t>40</m:t>
                          </m:r>
                        </m:den>
                      </m:f>
                    </m:oMath>
                  </m:oMathPara>
                </a14:m>
                <a:endParaRPr lang="en-US" sz="2400" strike="sngStrike" dirty="0">
                  <a:solidFill>
                    <a:srgbClr val="FF3860"/>
                  </a:solidFill>
                  <a:latin typeface="OpenDyslexicAlta" pitchFamily="2" charset="77"/>
                </a:endParaRPr>
              </a:p>
            </p:txBody>
          </p:sp>
        </mc:Choice>
        <mc:Fallback xmlns="">
          <p:sp>
            <p:nvSpPr>
              <p:cNvPr id="46" name="Rounded Rectangle 45">
                <a:extLst>
                  <a:ext uri="{FF2B5EF4-FFF2-40B4-BE49-F238E27FC236}">
                    <a16:creationId xmlns:a16="http://schemas.microsoft.com/office/drawing/2014/main" id="{69AABD6C-33F3-E743-A0F4-8657E730A73B}"/>
                  </a:ext>
                </a:extLst>
              </p:cNvPr>
              <p:cNvSpPr>
                <a:spLocks noRot="1" noChangeAspect="1" noMove="1" noResize="1" noEditPoints="1" noAdjustHandles="1" noChangeArrowheads="1" noChangeShapeType="1" noTextEdit="1"/>
              </p:cNvSpPr>
              <p:nvPr/>
            </p:nvSpPr>
            <p:spPr>
              <a:xfrm>
                <a:off x="3475184" y="3690451"/>
                <a:ext cx="1283478" cy="844918"/>
              </a:xfrm>
              <a:prstGeom prst="roundRect">
                <a:avLst/>
              </a:prstGeom>
              <a:blipFill>
                <a:blip r:embed="rId4"/>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ounded Rectangle 48">
                <a:extLst>
                  <a:ext uri="{FF2B5EF4-FFF2-40B4-BE49-F238E27FC236}">
                    <a16:creationId xmlns="" xmlns:a16="http://schemas.microsoft.com/office/drawing/2014/main" id="{BD147EFB-E639-8849-8BA2-D3E243DB70F7}"/>
                  </a:ext>
                </a:extLst>
              </p:cNvPr>
              <p:cNvSpPr/>
              <p:nvPr/>
            </p:nvSpPr>
            <p:spPr>
              <a:xfrm>
                <a:off x="1320518" y="5341989"/>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60</m:t>
                          </m:r>
                        </m:num>
                        <m:den>
                          <m:r>
                            <a:rPr lang="en-GB" sz="2400" b="0" i="1" smtClean="0">
                              <a:solidFill>
                                <a:schemeClr val="tx1"/>
                              </a:solidFill>
                              <a:latin typeface="Cambria Math" panose="02040503050406030204" pitchFamily="18" charset="0"/>
                            </a:rPr>
                            <m:t>84</m:t>
                          </m:r>
                        </m:den>
                      </m:f>
                    </m:oMath>
                  </m:oMathPara>
                </a14:m>
                <a:endParaRPr lang="en-US" sz="2400" dirty="0">
                  <a:solidFill>
                    <a:schemeClr val="tx1"/>
                  </a:solidFill>
                  <a:latin typeface="OpenDyslexicAlta" pitchFamily="2" charset="77"/>
                </a:endParaRPr>
              </a:p>
            </p:txBody>
          </p:sp>
        </mc:Choice>
        <mc:Fallback xmlns="">
          <p:sp>
            <p:nvSpPr>
              <p:cNvPr id="49" name="Rounded Rectangle 48">
                <a:extLst>
                  <a:ext uri="{FF2B5EF4-FFF2-40B4-BE49-F238E27FC236}">
                    <a16:creationId xmlns:a16="http://schemas.microsoft.com/office/drawing/2014/main" id="{BD147EFB-E639-8849-8BA2-D3E243DB70F7}"/>
                  </a:ext>
                </a:extLst>
              </p:cNvPr>
              <p:cNvSpPr>
                <a:spLocks noRot="1" noChangeAspect="1" noMove="1" noResize="1" noEditPoints="1" noAdjustHandles="1" noChangeArrowheads="1" noChangeShapeType="1" noTextEdit="1"/>
              </p:cNvSpPr>
              <p:nvPr/>
            </p:nvSpPr>
            <p:spPr>
              <a:xfrm>
                <a:off x="1320518" y="5341989"/>
                <a:ext cx="1264644" cy="844918"/>
              </a:xfrm>
              <a:prstGeom prst="roundRect">
                <a:avLst/>
              </a:prstGeom>
              <a:blipFill>
                <a:blip r:embed="rId5"/>
                <a:stretch>
                  <a:fillRect b="-1471"/>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ounded Rectangle 49">
                <a:extLst>
                  <a:ext uri="{FF2B5EF4-FFF2-40B4-BE49-F238E27FC236}">
                    <a16:creationId xmlns="" xmlns:a16="http://schemas.microsoft.com/office/drawing/2014/main" id="{E314CE3F-2750-DA42-B1AC-3C29303D1E77}"/>
                  </a:ext>
                </a:extLst>
              </p:cNvPr>
              <p:cNvSpPr/>
              <p:nvPr/>
            </p:nvSpPr>
            <p:spPr>
              <a:xfrm>
                <a:off x="3475184" y="5341989"/>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5</m:t>
                          </m:r>
                        </m:num>
                        <m:den>
                          <m:r>
                            <a:rPr lang="en-GB" sz="2400" b="0" i="1" smtClean="0">
                              <a:solidFill>
                                <a:schemeClr val="tx1"/>
                              </a:solidFill>
                              <a:latin typeface="Cambria Math" panose="02040503050406030204" pitchFamily="18" charset="0"/>
                            </a:rPr>
                            <m:t>7</m:t>
                          </m:r>
                        </m:den>
                      </m:f>
                    </m:oMath>
                  </m:oMathPara>
                </a14:m>
                <a:endParaRPr lang="en-US" sz="2400" dirty="0">
                  <a:solidFill>
                    <a:schemeClr val="tx1"/>
                  </a:solidFill>
                  <a:latin typeface="OpenDyslexicAlta" pitchFamily="2" charset="77"/>
                </a:endParaRPr>
              </a:p>
            </p:txBody>
          </p:sp>
        </mc:Choice>
        <mc:Fallback xmlns="">
          <p:sp>
            <p:nvSpPr>
              <p:cNvPr id="50" name="Rounded Rectangle 49">
                <a:extLst>
                  <a:ext uri="{FF2B5EF4-FFF2-40B4-BE49-F238E27FC236}">
                    <a16:creationId xmlns:a16="http://schemas.microsoft.com/office/drawing/2014/main" id="{E314CE3F-2750-DA42-B1AC-3C29303D1E77}"/>
                  </a:ext>
                </a:extLst>
              </p:cNvPr>
              <p:cNvSpPr>
                <a:spLocks noRot="1" noChangeAspect="1" noMove="1" noResize="1" noEditPoints="1" noAdjustHandles="1" noChangeArrowheads="1" noChangeShapeType="1" noTextEdit="1"/>
              </p:cNvSpPr>
              <p:nvPr/>
            </p:nvSpPr>
            <p:spPr>
              <a:xfrm>
                <a:off x="3475184" y="5341989"/>
                <a:ext cx="1283478" cy="844918"/>
              </a:xfrm>
              <a:prstGeom prst="roundRect">
                <a:avLst/>
              </a:prstGeom>
              <a:blipFill>
                <a:blip r:embed="rId6"/>
                <a:stretch>
                  <a:fillRect b="-1471"/>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 xmlns:a16="http://schemas.microsoft.com/office/drawing/2014/main" id="{C8451316-D671-EB41-B83E-6AF511DB1F19}"/>
                  </a:ext>
                </a:extLst>
              </p:cNvPr>
              <p:cNvSpPr/>
              <p:nvPr/>
            </p:nvSpPr>
            <p:spPr>
              <a:xfrm>
                <a:off x="5597602" y="368050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3</m:t>
                          </m:r>
                        </m:num>
                        <m:den>
                          <m:r>
                            <a:rPr lang="en-GB" sz="2400" b="0" i="1" smtClean="0">
                              <a:solidFill>
                                <a:schemeClr val="tx1"/>
                              </a:solidFill>
                              <a:latin typeface="Cambria Math" panose="02040503050406030204" pitchFamily="18" charset="0"/>
                            </a:rPr>
                            <m:t>5</m:t>
                          </m:r>
                        </m:den>
                      </m:f>
                    </m:oMath>
                  </m:oMathPara>
                </a14:m>
                <a:endParaRPr lang="en-US" sz="2400" dirty="0">
                  <a:solidFill>
                    <a:schemeClr val="tx1"/>
                  </a:solidFill>
                  <a:latin typeface="OpenDyslexicAlta" pitchFamily="2" charset="77"/>
                </a:endParaRPr>
              </a:p>
            </p:txBody>
          </p:sp>
        </mc:Choice>
        <mc:Fallback xmlns="">
          <p:sp>
            <p:nvSpPr>
              <p:cNvPr id="17" name="Rounded Rectangle 16">
                <a:extLst>
                  <a:ext uri="{FF2B5EF4-FFF2-40B4-BE49-F238E27FC236}">
                    <a16:creationId xmlns:a16="http://schemas.microsoft.com/office/drawing/2014/main" id="{C8451316-D671-EB41-B83E-6AF511DB1F19}"/>
                  </a:ext>
                </a:extLst>
              </p:cNvPr>
              <p:cNvSpPr>
                <a:spLocks noRot="1" noChangeAspect="1" noMove="1" noResize="1" noEditPoints="1" noAdjustHandles="1" noChangeArrowheads="1" noChangeShapeType="1" noTextEdit="1"/>
              </p:cNvSpPr>
              <p:nvPr/>
            </p:nvSpPr>
            <p:spPr>
              <a:xfrm>
                <a:off x="5597602" y="3680507"/>
                <a:ext cx="1264644" cy="844918"/>
              </a:xfrm>
              <a:prstGeom prst="roundRect">
                <a:avLst/>
              </a:prstGeom>
              <a:blipFill>
                <a:blip r:embed="rId7"/>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le 17">
                <a:extLst>
                  <a:ext uri="{FF2B5EF4-FFF2-40B4-BE49-F238E27FC236}">
                    <a16:creationId xmlns="" xmlns:a16="http://schemas.microsoft.com/office/drawing/2014/main" id="{2AC156ED-CA90-A949-9E88-E3A1B321A10F}"/>
                  </a:ext>
                </a:extLst>
              </p:cNvPr>
              <p:cNvSpPr/>
              <p:nvPr/>
            </p:nvSpPr>
            <p:spPr>
              <a:xfrm>
                <a:off x="7752268" y="368050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27</m:t>
                          </m:r>
                        </m:num>
                        <m:den>
                          <m:r>
                            <a:rPr lang="en-GB" sz="2400" b="0" i="1" smtClean="0">
                              <a:solidFill>
                                <a:schemeClr val="tx1"/>
                              </a:solidFill>
                              <a:latin typeface="Cambria Math" panose="02040503050406030204" pitchFamily="18" charset="0"/>
                            </a:rPr>
                            <m:t>45</m:t>
                          </m:r>
                        </m:den>
                      </m:f>
                    </m:oMath>
                  </m:oMathPara>
                </a14:m>
                <a:endParaRPr lang="en-US" sz="2400" dirty="0">
                  <a:solidFill>
                    <a:schemeClr val="tx1"/>
                  </a:solidFill>
                  <a:latin typeface="OpenDyslexicAlta" pitchFamily="2" charset="77"/>
                </a:endParaRPr>
              </a:p>
            </p:txBody>
          </p:sp>
        </mc:Choice>
        <mc:Fallback xmlns="">
          <p:sp>
            <p:nvSpPr>
              <p:cNvPr id="18" name="Rounded Rectangle 17">
                <a:extLst>
                  <a:ext uri="{FF2B5EF4-FFF2-40B4-BE49-F238E27FC236}">
                    <a16:creationId xmlns:a16="http://schemas.microsoft.com/office/drawing/2014/main" id="{2AC156ED-CA90-A949-9E88-E3A1B321A10F}"/>
                  </a:ext>
                </a:extLst>
              </p:cNvPr>
              <p:cNvSpPr>
                <a:spLocks noRot="1" noChangeAspect="1" noMove="1" noResize="1" noEditPoints="1" noAdjustHandles="1" noChangeArrowheads="1" noChangeShapeType="1" noTextEdit="1"/>
              </p:cNvSpPr>
              <p:nvPr/>
            </p:nvSpPr>
            <p:spPr>
              <a:xfrm>
                <a:off x="7752268" y="3680507"/>
                <a:ext cx="1283478" cy="844918"/>
              </a:xfrm>
              <a:prstGeom prst="roundRect">
                <a:avLst/>
              </a:prstGeom>
              <a:blipFill>
                <a:blip r:embed="rId8"/>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ounded Rectangle 18">
                <a:extLst>
                  <a:ext uri="{FF2B5EF4-FFF2-40B4-BE49-F238E27FC236}">
                    <a16:creationId xmlns="" xmlns:a16="http://schemas.microsoft.com/office/drawing/2014/main" id="{DAEC203F-3380-874B-9CD0-1DCD8455A39E}"/>
                  </a:ext>
                </a:extLst>
              </p:cNvPr>
              <p:cNvSpPr/>
              <p:nvPr/>
            </p:nvSpPr>
            <p:spPr>
              <a:xfrm>
                <a:off x="5597602" y="5332045"/>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trike="sngStrike" smtClean="0">
                              <a:solidFill>
                                <a:srgbClr val="FF3860"/>
                              </a:solidFill>
                              <a:latin typeface="Cambria Math"/>
                            </a:rPr>
                          </m:ctrlPr>
                        </m:fPr>
                        <m:num>
                          <m:r>
                            <a:rPr lang="en-GB" sz="2400" b="0" i="1" strike="sngStrike" smtClean="0">
                              <a:solidFill>
                                <a:srgbClr val="FF3860"/>
                              </a:solidFill>
                              <a:latin typeface="Cambria Math" panose="02040503050406030204" pitchFamily="18" charset="0"/>
                            </a:rPr>
                            <m:t>6</m:t>
                          </m:r>
                        </m:num>
                        <m:den>
                          <m:r>
                            <a:rPr lang="en-GB" sz="2400" b="0" i="1" strike="sngStrike" smtClean="0">
                              <a:solidFill>
                                <a:srgbClr val="FF3860"/>
                              </a:solidFill>
                              <a:latin typeface="Cambria Math" panose="02040503050406030204" pitchFamily="18" charset="0"/>
                            </a:rPr>
                            <m:t>14</m:t>
                          </m:r>
                        </m:den>
                      </m:f>
                    </m:oMath>
                  </m:oMathPara>
                </a14:m>
                <a:endParaRPr lang="en-US" sz="2400" strike="sngStrike" dirty="0">
                  <a:solidFill>
                    <a:srgbClr val="FF3860"/>
                  </a:solidFill>
                  <a:latin typeface="OpenDyslexicAlta" pitchFamily="2" charset="77"/>
                </a:endParaRPr>
              </a:p>
            </p:txBody>
          </p:sp>
        </mc:Choice>
        <mc:Fallback xmlns="">
          <p:sp>
            <p:nvSpPr>
              <p:cNvPr id="19" name="Rounded Rectangle 18">
                <a:extLst>
                  <a:ext uri="{FF2B5EF4-FFF2-40B4-BE49-F238E27FC236}">
                    <a16:creationId xmlns:a16="http://schemas.microsoft.com/office/drawing/2014/main" id="{DAEC203F-3380-874B-9CD0-1DCD8455A39E}"/>
                  </a:ext>
                </a:extLst>
              </p:cNvPr>
              <p:cNvSpPr>
                <a:spLocks noRot="1" noChangeAspect="1" noMove="1" noResize="1" noEditPoints="1" noAdjustHandles="1" noChangeArrowheads="1" noChangeShapeType="1" noTextEdit="1"/>
              </p:cNvSpPr>
              <p:nvPr/>
            </p:nvSpPr>
            <p:spPr>
              <a:xfrm>
                <a:off x="5597602" y="5332045"/>
                <a:ext cx="1264644" cy="844918"/>
              </a:xfrm>
              <a:prstGeom prst="roundRect">
                <a:avLst/>
              </a:prstGeom>
              <a:blipFill>
                <a:blip r:embed="rId9"/>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ounded Rectangle 19">
                <a:extLst>
                  <a:ext uri="{FF2B5EF4-FFF2-40B4-BE49-F238E27FC236}">
                    <a16:creationId xmlns="" xmlns:a16="http://schemas.microsoft.com/office/drawing/2014/main" id="{A3D7E6EA-FD0E-4843-9099-540325E5194F}"/>
                  </a:ext>
                </a:extLst>
              </p:cNvPr>
              <p:cNvSpPr/>
              <p:nvPr/>
            </p:nvSpPr>
            <p:spPr>
              <a:xfrm>
                <a:off x="7752268" y="533204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20</m:t>
                          </m:r>
                        </m:num>
                        <m:den>
                          <m:r>
                            <a:rPr lang="en-GB" sz="2400" b="0" i="1" smtClean="0">
                              <a:solidFill>
                                <a:schemeClr val="tx1"/>
                              </a:solidFill>
                              <a:latin typeface="Cambria Math" panose="02040503050406030204" pitchFamily="18" charset="0"/>
                            </a:rPr>
                            <m:t>28</m:t>
                          </m:r>
                        </m:den>
                      </m:f>
                    </m:oMath>
                  </m:oMathPara>
                </a14:m>
                <a:endParaRPr lang="en-US" sz="2400" dirty="0">
                  <a:solidFill>
                    <a:schemeClr val="tx1"/>
                  </a:solidFill>
                  <a:latin typeface="OpenDyslexicAlta" pitchFamily="2" charset="77"/>
                </a:endParaRPr>
              </a:p>
            </p:txBody>
          </p:sp>
        </mc:Choice>
        <mc:Fallback xmlns="">
          <p:sp>
            <p:nvSpPr>
              <p:cNvPr id="20" name="Rounded Rectangle 19">
                <a:extLst>
                  <a:ext uri="{FF2B5EF4-FFF2-40B4-BE49-F238E27FC236}">
                    <a16:creationId xmlns:a16="http://schemas.microsoft.com/office/drawing/2014/main" id="{A3D7E6EA-FD0E-4843-9099-540325E5194F}"/>
                  </a:ext>
                </a:extLst>
              </p:cNvPr>
              <p:cNvSpPr>
                <a:spLocks noRot="1" noChangeAspect="1" noMove="1" noResize="1" noEditPoints="1" noAdjustHandles="1" noChangeArrowheads="1" noChangeShapeType="1" noTextEdit="1"/>
              </p:cNvSpPr>
              <p:nvPr/>
            </p:nvSpPr>
            <p:spPr>
              <a:xfrm>
                <a:off x="7752268" y="5332045"/>
                <a:ext cx="1283478" cy="844918"/>
              </a:xfrm>
              <a:prstGeom prst="roundRect">
                <a:avLst/>
              </a:prstGeom>
              <a:blipFill>
                <a:blip r:embed="rId10"/>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le 20">
                <a:extLst>
                  <a:ext uri="{FF2B5EF4-FFF2-40B4-BE49-F238E27FC236}">
                    <a16:creationId xmlns="" xmlns:a16="http://schemas.microsoft.com/office/drawing/2014/main" id="{8EF10CDB-A400-F046-A60E-78702CB7DEE3}"/>
                  </a:ext>
                </a:extLst>
              </p:cNvPr>
              <p:cNvSpPr/>
              <p:nvPr/>
            </p:nvSpPr>
            <p:spPr>
              <a:xfrm>
                <a:off x="9874686" y="368050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21</m:t>
                          </m:r>
                        </m:num>
                        <m:den>
                          <m:r>
                            <a:rPr lang="en-GB" sz="2400" b="0" i="1" smtClean="0">
                              <a:solidFill>
                                <a:schemeClr val="tx1"/>
                              </a:solidFill>
                              <a:latin typeface="Cambria Math" panose="02040503050406030204" pitchFamily="18" charset="0"/>
                            </a:rPr>
                            <m:t>35</m:t>
                          </m:r>
                        </m:den>
                      </m:f>
                    </m:oMath>
                  </m:oMathPara>
                </a14:m>
                <a:endParaRPr lang="en-US" sz="2400" dirty="0">
                  <a:solidFill>
                    <a:schemeClr val="tx1"/>
                  </a:solidFill>
                  <a:latin typeface="OpenDyslexicAlta" pitchFamily="2" charset="77"/>
                </a:endParaRPr>
              </a:p>
            </p:txBody>
          </p:sp>
        </mc:Choice>
        <mc:Fallback xmlns="">
          <p:sp>
            <p:nvSpPr>
              <p:cNvPr id="21" name="Rounded Rectangle 20">
                <a:extLst>
                  <a:ext uri="{FF2B5EF4-FFF2-40B4-BE49-F238E27FC236}">
                    <a16:creationId xmlns:a16="http://schemas.microsoft.com/office/drawing/2014/main" id="{8EF10CDB-A400-F046-A60E-78702CB7DEE3}"/>
                  </a:ext>
                </a:extLst>
              </p:cNvPr>
              <p:cNvSpPr>
                <a:spLocks noRot="1" noChangeAspect="1" noMove="1" noResize="1" noEditPoints="1" noAdjustHandles="1" noChangeArrowheads="1" noChangeShapeType="1" noTextEdit="1"/>
              </p:cNvSpPr>
              <p:nvPr/>
            </p:nvSpPr>
            <p:spPr>
              <a:xfrm>
                <a:off x="9874686" y="3680507"/>
                <a:ext cx="1283478" cy="844918"/>
              </a:xfrm>
              <a:prstGeom prst="roundRect">
                <a:avLst/>
              </a:prstGeom>
              <a:blipFill>
                <a:blip r:embed="rId11"/>
                <a:stretch>
                  <a:fillRect b="-289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le 21">
                <a:extLst>
                  <a:ext uri="{FF2B5EF4-FFF2-40B4-BE49-F238E27FC236}">
                    <a16:creationId xmlns="" xmlns:a16="http://schemas.microsoft.com/office/drawing/2014/main" id="{5CCE7060-9E85-E14A-BD4C-A42B59FD5375}"/>
                  </a:ext>
                </a:extLst>
              </p:cNvPr>
              <p:cNvSpPr/>
              <p:nvPr/>
            </p:nvSpPr>
            <p:spPr>
              <a:xfrm>
                <a:off x="9874686" y="5332045"/>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a:rPr>
                          </m:ctrlPr>
                        </m:fPr>
                        <m:num>
                          <m:r>
                            <a:rPr lang="en-GB" sz="2400" b="0" i="1" smtClean="0">
                              <a:solidFill>
                                <a:schemeClr val="tx1"/>
                              </a:solidFill>
                              <a:latin typeface="Cambria Math" panose="02040503050406030204" pitchFamily="18" charset="0"/>
                            </a:rPr>
                            <m:t>55</m:t>
                          </m:r>
                        </m:num>
                        <m:den>
                          <m:r>
                            <a:rPr lang="en-GB" sz="2400" b="0" i="1" smtClean="0">
                              <a:solidFill>
                                <a:schemeClr val="tx1"/>
                              </a:solidFill>
                              <a:latin typeface="Cambria Math" panose="02040503050406030204" pitchFamily="18" charset="0"/>
                            </a:rPr>
                            <m:t>77</m:t>
                          </m:r>
                        </m:den>
                      </m:f>
                    </m:oMath>
                  </m:oMathPara>
                </a14:m>
                <a:endParaRPr lang="en-US" sz="2400" dirty="0">
                  <a:solidFill>
                    <a:schemeClr val="tx1"/>
                  </a:solidFill>
                  <a:latin typeface="OpenDyslexicAlta" pitchFamily="2" charset="77"/>
                </a:endParaRPr>
              </a:p>
            </p:txBody>
          </p:sp>
        </mc:Choice>
        <mc:Fallback xmlns="">
          <p:sp>
            <p:nvSpPr>
              <p:cNvPr id="22" name="Rounded Rectangle 21">
                <a:extLst>
                  <a:ext uri="{FF2B5EF4-FFF2-40B4-BE49-F238E27FC236}">
                    <a16:creationId xmlns:a16="http://schemas.microsoft.com/office/drawing/2014/main" id="{5CCE7060-9E85-E14A-BD4C-A42B59FD5375}"/>
                  </a:ext>
                </a:extLst>
              </p:cNvPr>
              <p:cNvSpPr>
                <a:spLocks noRot="1" noChangeAspect="1" noMove="1" noResize="1" noEditPoints="1" noAdjustHandles="1" noChangeArrowheads="1" noChangeShapeType="1" noTextEdit="1"/>
              </p:cNvSpPr>
              <p:nvPr/>
            </p:nvSpPr>
            <p:spPr>
              <a:xfrm>
                <a:off x="9874686" y="5332045"/>
                <a:ext cx="1283478" cy="844918"/>
              </a:xfrm>
              <a:prstGeom prst="roundRect">
                <a:avLst/>
              </a:prstGeom>
              <a:blipFill>
                <a:blip r:embed="rId12"/>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930079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920985" cy="4351338"/>
          </a:xfrm>
        </p:spPr>
        <p:txBody>
          <a:bodyPr>
            <a:noAutofit/>
          </a:bodyPr>
          <a:lstStyle/>
          <a:p>
            <a:pPr marL="0" indent="0" algn="just">
              <a:buNone/>
            </a:pPr>
            <a:r>
              <a:rPr lang="en-GB" dirty="0"/>
              <a:t>Activity 4:</a:t>
            </a:r>
          </a:p>
          <a:p>
            <a:pPr marL="0" indent="0" algn="just">
              <a:buClr>
                <a:srgbClr val="23D160"/>
              </a:buClr>
              <a:buSzPct val="85000"/>
              <a:buNone/>
            </a:pPr>
            <a:r>
              <a:rPr lang="en-GB" sz="2200" dirty="0"/>
              <a:t>Which of the following doesn’t belong?</a:t>
            </a:r>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r>
              <a:rPr lang="en-GB" sz="2200" dirty="0"/>
              <a:t>Explain your answer. </a:t>
            </a:r>
          </a:p>
        </p:txBody>
      </p:sp>
      <p:pic>
        <p:nvPicPr>
          <p:cNvPr id="5" name="Picture 4">
            <a:extLst>
              <a:ext uri="{FF2B5EF4-FFF2-40B4-BE49-F238E27FC236}">
                <a16:creationId xmlns="" xmlns:a16="http://schemas.microsoft.com/office/drawing/2014/main" id="{50EBE424-76B3-7542-9202-11CA9AD0D356}"/>
              </a:ext>
            </a:extLst>
          </p:cNvPr>
          <p:cNvPicPr>
            <a:picLocks noChangeAspect="1"/>
          </p:cNvPicPr>
          <p:nvPr/>
        </p:nvPicPr>
        <p:blipFill>
          <a:blip r:embed="rId3"/>
          <a:stretch>
            <a:fillRect/>
          </a:stretch>
        </p:blipFill>
        <p:spPr>
          <a:xfrm>
            <a:off x="730248" y="3429000"/>
            <a:ext cx="10515603" cy="1570452"/>
          </a:xfrm>
          <a:prstGeom prst="rect">
            <a:avLst/>
          </a:prstGeom>
        </p:spPr>
      </p:pic>
      <p:sp>
        <p:nvSpPr>
          <p:cNvPr id="102" name="Rounded Rectangle 101">
            <a:extLst>
              <a:ext uri="{FF2B5EF4-FFF2-40B4-BE49-F238E27FC236}">
                <a16:creationId xmlns="" xmlns:a16="http://schemas.microsoft.com/office/drawing/2014/main" id="{B180BD53-0F3A-E442-985A-F7EA21B7C27D}"/>
              </a:ext>
            </a:extLst>
          </p:cNvPr>
          <p:cNvSpPr/>
          <p:nvPr/>
        </p:nvSpPr>
        <p:spPr>
          <a:xfrm>
            <a:off x="1292658" y="2906829"/>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A</a:t>
            </a:r>
          </a:p>
        </p:txBody>
      </p:sp>
      <p:sp>
        <p:nvSpPr>
          <p:cNvPr id="103" name="Rounded Rectangle 102">
            <a:extLst>
              <a:ext uri="{FF2B5EF4-FFF2-40B4-BE49-F238E27FC236}">
                <a16:creationId xmlns="" xmlns:a16="http://schemas.microsoft.com/office/drawing/2014/main" id="{9A7F3A5F-685F-4B45-B0CE-717598534A6B}"/>
              </a:ext>
            </a:extLst>
          </p:cNvPr>
          <p:cNvSpPr/>
          <p:nvPr/>
        </p:nvSpPr>
        <p:spPr>
          <a:xfrm>
            <a:off x="1302283" y="2906829"/>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A</a:t>
            </a:r>
          </a:p>
        </p:txBody>
      </p:sp>
      <p:sp>
        <p:nvSpPr>
          <p:cNvPr id="104" name="Rounded Rectangle 103">
            <a:extLst>
              <a:ext uri="{FF2B5EF4-FFF2-40B4-BE49-F238E27FC236}">
                <a16:creationId xmlns="" xmlns:a16="http://schemas.microsoft.com/office/drawing/2014/main" id="{1A670503-1181-734E-8968-0D0850586BD8}"/>
              </a:ext>
            </a:extLst>
          </p:cNvPr>
          <p:cNvSpPr/>
          <p:nvPr/>
        </p:nvSpPr>
        <p:spPr>
          <a:xfrm>
            <a:off x="3071728" y="2906828"/>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B</a:t>
            </a:r>
          </a:p>
        </p:txBody>
      </p:sp>
      <p:sp>
        <p:nvSpPr>
          <p:cNvPr id="105" name="Rounded Rectangle 104">
            <a:extLst>
              <a:ext uri="{FF2B5EF4-FFF2-40B4-BE49-F238E27FC236}">
                <a16:creationId xmlns="" xmlns:a16="http://schemas.microsoft.com/office/drawing/2014/main" id="{16CF507C-1152-6E40-90FE-0B5888AE2B88}"/>
              </a:ext>
            </a:extLst>
          </p:cNvPr>
          <p:cNvSpPr/>
          <p:nvPr/>
        </p:nvSpPr>
        <p:spPr>
          <a:xfrm>
            <a:off x="4832017" y="2906827"/>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C</a:t>
            </a:r>
          </a:p>
        </p:txBody>
      </p:sp>
      <p:sp>
        <p:nvSpPr>
          <p:cNvPr id="106" name="Rounded Rectangle 105">
            <a:extLst>
              <a:ext uri="{FF2B5EF4-FFF2-40B4-BE49-F238E27FC236}">
                <a16:creationId xmlns="" xmlns:a16="http://schemas.microsoft.com/office/drawing/2014/main" id="{03AFE3FF-655B-7A42-9D33-1F0632D2AF3C}"/>
              </a:ext>
            </a:extLst>
          </p:cNvPr>
          <p:cNvSpPr/>
          <p:nvPr/>
        </p:nvSpPr>
        <p:spPr>
          <a:xfrm>
            <a:off x="6838576" y="2906826"/>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D</a:t>
            </a:r>
          </a:p>
        </p:txBody>
      </p:sp>
      <p:sp>
        <p:nvSpPr>
          <p:cNvPr id="107" name="Rounded Rectangle 106">
            <a:extLst>
              <a:ext uri="{FF2B5EF4-FFF2-40B4-BE49-F238E27FC236}">
                <a16:creationId xmlns="" xmlns:a16="http://schemas.microsoft.com/office/drawing/2014/main" id="{EC521EE0-0157-E541-A4F2-218B29738532}"/>
              </a:ext>
            </a:extLst>
          </p:cNvPr>
          <p:cNvSpPr/>
          <p:nvPr/>
        </p:nvSpPr>
        <p:spPr>
          <a:xfrm>
            <a:off x="9619013" y="2943341"/>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E</a:t>
            </a:r>
          </a:p>
        </p:txBody>
      </p:sp>
    </p:spTree>
    <p:extLst>
      <p:ext uri="{BB962C8B-B14F-4D97-AF65-F5344CB8AC3E}">
        <p14:creationId xmlns:p14="http://schemas.microsoft.com/office/powerpoint/2010/main" val="3699100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920985" cy="4351338"/>
          </a:xfrm>
        </p:spPr>
        <p:txBody>
          <a:bodyPr>
            <a:noAutofit/>
          </a:bodyPr>
          <a:lstStyle/>
          <a:p>
            <a:pPr marL="0" indent="0" algn="just">
              <a:buNone/>
            </a:pPr>
            <a:r>
              <a:rPr lang="en-GB" dirty="0"/>
              <a:t>Activity 4:</a:t>
            </a:r>
          </a:p>
          <a:p>
            <a:pPr marL="0" indent="0" algn="just">
              <a:buClr>
                <a:srgbClr val="23D160"/>
              </a:buClr>
              <a:buSzPct val="85000"/>
              <a:buNone/>
            </a:pPr>
            <a:r>
              <a:rPr lang="en-GB" sz="2200" dirty="0"/>
              <a:t>Which of the following doesn’t belong?</a:t>
            </a:r>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endParaRPr lang="en-GB" sz="2200" dirty="0"/>
          </a:p>
          <a:p>
            <a:pPr marL="0" indent="0" algn="just">
              <a:buClr>
                <a:srgbClr val="23D160"/>
              </a:buClr>
              <a:buSzPct val="85000"/>
              <a:buNone/>
            </a:pPr>
            <a:r>
              <a:rPr lang="en-GB" sz="2200" dirty="0">
                <a:solidFill>
                  <a:srgbClr val="FF3860"/>
                </a:solidFill>
              </a:rPr>
              <a:t>D doesn’t belong as it shows five ninths, whereas A shows two quarters, B shows four eighths, C shows three sixths and E shows six twelfths, which are all equivalent fractions to one half. </a:t>
            </a:r>
          </a:p>
        </p:txBody>
      </p:sp>
      <p:pic>
        <p:nvPicPr>
          <p:cNvPr id="5" name="Picture 4">
            <a:extLst>
              <a:ext uri="{FF2B5EF4-FFF2-40B4-BE49-F238E27FC236}">
                <a16:creationId xmlns="" xmlns:a16="http://schemas.microsoft.com/office/drawing/2014/main" id="{50EBE424-76B3-7542-9202-11CA9AD0D356}"/>
              </a:ext>
            </a:extLst>
          </p:cNvPr>
          <p:cNvPicPr>
            <a:picLocks noChangeAspect="1"/>
          </p:cNvPicPr>
          <p:nvPr/>
        </p:nvPicPr>
        <p:blipFill>
          <a:blip r:embed="rId3"/>
          <a:stretch>
            <a:fillRect/>
          </a:stretch>
        </p:blipFill>
        <p:spPr>
          <a:xfrm>
            <a:off x="730248" y="3429000"/>
            <a:ext cx="10515603" cy="1570452"/>
          </a:xfrm>
          <a:prstGeom prst="rect">
            <a:avLst/>
          </a:prstGeom>
        </p:spPr>
      </p:pic>
      <p:sp>
        <p:nvSpPr>
          <p:cNvPr id="102" name="Rounded Rectangle 101">
            <a:extLst>
              <a:ext uri="{FF2B5EF4-FFF2-40B4-BE49-F238E27FC236}">
                <a16:creationId xmlns="" xmlns:a16="http://schemas.microsoft.com/office/drawing/2014/main" id="{B180BD53-0F3A-E442-985A-F7EA21B7C27D}"/>
              </a:ext>
            </a:extLst>
          </p:cNvPr>
          <p:cNvSpPr/>
          <p:nvPr/>
        </p:nvSpPr>
        <p:spPr>
          <a:xfrm>
            <a:off x="1292658" y="2906829"/>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A</a:t>
            </a:r>
          </a:p>
        </p:txBody>
      </p:sp>
      <p:sp>
        <p:nvSpPr>
          <p:cNvPr id="103" name="Rounded Rectangle 102">
            <a:extLst>
              <a:ext uri="{FF2B5EF4-FFF2-40B4-BE49-F238E27FC236}">
                <a16:creationId xmlns="" xmlns:a16="http://schemas.microsoft.com/office/drawing/2014/main" id="{9A7F3A5F-685F-4B45-B0CE-717598534A6B}"/>
              </a:ext>
            </a:extLst>
          </p:cNvPr>
          <p:cNvSpPr/>
          <p:nvPr/>
        </p:nvSpPr>
        <p:spPr>
          <a:xfrm>
            <a:off x="1302283" y="2906829"/>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A</a:t>
            </a:r>
          </a:p>
        </p:txBody>
      </p:sp>
      <p:sp>
        <p:nvSpPr>
          <p:cNvPr id="104" name="Rounded Rectangle 103">
            <a:extLst>
              <a:ext uri="{FF2B5EF4-FFF2-40B4-BE49-F238E27FC236}">
                <a16:creationId xmlns="" xmlns:a16="http://schemas.microsoft.com/office/drawing/2014/main" id="{1A670503-1181-734E-8968-0D0850586BD8}"/>
              </a:ext>
            </a:extLst>
          </p:cNvPr>
          <p:cNvSpPr/>
          <p:nvPr/>
        </p:nvSpPr>
        <p:spPr>
          <a:xfrm>
            <a:off x="3071728" y="2906828"/>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B</a:t>
            </a:r>
          </a:p>
        </p:txBody>
      </p:sp>
      <p:sp>
        <p:nvSpPr>
          <p:cNvPr id="105" name="Rounded Rectangle 104">
            <a:extLst>
              <a:ext uri="{FF2B5EF4-FFF2-40B4-BE49-F238E27FC236}">
                <a16:creationId xmlns="" xmlns:a16="http://schemas.microsoft.com/office/drawing/2014/main" id="{16CF507C-1152-6E40-90FE-0B5888AE2B88}"/>
              </a:ext>
            </a:extLst>
          </p:cNvPr>
          <p:cNvSpPr/>
          <p:nvPr/>
        </p:nvSpPr>
        <p:spPr>
          <a:xfrm>
            <a:off x="4832017" y="2906827"/>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C</a:t>
            </a:r>
          </a:p>
        </p:txBody>
      </p:sp>
      <p:sp>
        <p:nvSpPr>
          <p:cNvPr id="106" name="Rounded Rectangle 105">
            <a:extLst>
              <a:ext uri="{FF2B5EF4-FFF2-40B4-BE49-F238E27FC236}">
                <a16:creationId xmlns="" xmlns:a16="http://schemas.microsoft.com/office/drawing/2014/main" id="{03AFE3FF-655B-7A42-9D33-1F0632D2AF3C}"/>
              </a:ext>
            </a:extLst>
          </p:cNvPr>
          <p:cNvSpPr/>
          <p:nvPr/>
        </p:nvSpPr>
        <p:spPr>
          <a:xfrm>
            <a:off x="6838576" y="2906826"/>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D</a:t>
            </a:r>
          </a:p>
        </p:txBody>
      </p:sp>
      <p:sp>
        <p:nvSpPr>
          <p:cNvPr id="107" name="Rounded Rectangle 106">
            <a:extLst>
              <a:ext uri="{FF2B5EF4-FFF2-40B4-BE49-F238E27FC236}">
                <a16:creationId xmlns="" xmlns:a16="http://schemas.microsoft.com/office/drawing/2014/main" id="{EC521EE0-0157-E541-A4F2-218B29738532}"/>
              </a:ext>
            </a:extLst>
          </p:cNvPr>
          <p:cNvSpPr/>
          <p:nvPr/>
        </p:nvSpPr>
        <p:spPr>
          <a:xfrm>
            <a:off x="9619013" y="2943341"/>
            <a:ext cx="478390" cy="48565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E</a:t>
            </a:r>
          </a:p>
        </p:txBody>
      </p:sp>
    </p:spTree>
    <p:extLst>
      <p:ext uri="{BB962C8B-B14F-4D97-AF65-F5344CB8AC3E}">
        <p14:creationId xmlns:p14="http://schemas.microsoft.com/office/powerpoint/2010/main" val="2064697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1033502" cy="4351338"/>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570124" y="2214829"/>
            <a:ext cx="3255264" cy="2246769"/>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To find a fraction in its simplest, you halve a fraction’s numerator and denominator, and then keep on halving if necessary.</a:t>
            </a:r>
          </a:p>
        </p:txBody>
      </p:sp>
    </p:spTree>
    <p:extLst>
      <p:ext uri="{BB962C8B-B14F-4D97-AF65-F5344CB8AC3E}">
        <p14:creationId xmlns:p14="http://schemas.microsoft.com/office/powerpoint/2010/main" val="2710030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8104" cy="4351338"/>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sometimes true. For example, two quarters can be simplified to a half by halving, and four eighths can be simplified to a half by halving and halving again; however, three ninths can be simplified to a third by dividing by three and five tenths can be simplified to a half by dividing by five…</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570124" y="2214829"/>
            <a:ext cx="3255264" cy="2246769"/>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To find a fraction in its simplest, you halve a fraction’s numerator and denominator, and then keep on halving if necessary.</a:t>
            </a:r>
          </a:p>
        </p:txBody>
      </p:sp>
    </p:spTree>
    <p:extLst>
      <p:ext uri="{BB962C8B-B14F-4D97-AF65-F5344CB8AC3E}">
        <p14:creationId xmlns:p14="http://schemas.microsoft.com/office/powerpoint/2010/main" val="3005137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351338"/>
          </a:xfrm>
        </p:spPr>
        <p:txBody>
          <a:bodyPr>
            <a:noAutofit/>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squares don’t belong as only one of the four – or a quarter – of the squares are orange, whereas the other representations are all shaded half and half. Half of the stars are yellow; the other half are purple. Half of the counters are pink; the other half are blue. Half of the bars are green; the other half are white. </a:t>
            </a:r>
          </a:p>
        </p:txBody>
      </p:sp>
      <p:sp>
        <p:nvSpPr>
          <p:cNvPr id="4" name="5-point Star 3">
            <a:extLst>
              <a:ext uri="{FF2B5EF4-FFF2-40B4-BE49-F238E27FC236}">
                <a16:creationId xmlns="" xmlns:a16="http://schemas.microsoft.com/office/drawing/2014/main" id="{C3B5592E-E2B8-5D43-81B4-1F615C3E76F6}"/>
              </a:ext>
            </a:extLst>
          </p:cNvPr>
          <p:cNvSpPr/>
          <p:nvPr/>
        </p:nvSpPr>
        <p:spPr>
          <a:xfrm>
            <a:off x="838200" y="2935288"/>
            <a:ext cx="914400" cy="914400"/>
          </a:xfrm>
          <a:prstGeom prst="star5">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 xmlns:a16="http://schemas.microsoft.com/office/drawing/2014/main" id="{B28EF21D-B5DD-B14D-9D14-8CB89DC69663}"/>
              </a:ext>
            </a:extLst>
          </p:cNvPr>
          <p:cNvSpPr/>
          <p:nvPr/>
        </p:nvSpPr>
        <p:spPr>
          <a:xfrm>
            <a:off x="1905000" y="2935288"/>
            <a:ext cx="914400" cy="914400"/>
          </a:xfrm>
          <a:prstGeom prst="star5">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 xmlns:a16="http://schemas.microsoft.com/office/drawing/2014/main" id="{CB5BF841-7A04-5144-9025-D87F6D2E005D}"/>
              </a:ext>
            </a:extLst>
          </p:cNvPr>
          <p:cNvSpPr/>
          <p:nvPr/>
        </p:nvSpPr>
        <p:spPr>
          <a:xfrm>
            <a:off x="838200" y="4048697"/>
            <a:ext cx="914400" cy="914400"/>
          </a:xfrm>
          <a:prstGeom prst="star5">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 xmlns:a16="http://schemas.microsoft.com/office/drawing/2014/main" id="{978EF513-5AE8-7941-A5D0-89D18806743F}"/>
              </a:ext>
            </a:extLst>
          </p:cNvPr>
          <p:cNvSpPr/>
          <p:nvPr/>
        </p:nvSpPr>
        <p:spPr>
          <a:xfrm>
            <a:off x="1905000" y="4048697"/>
            <a:ext cx="914400" cy="914400"/>
          </a:xfrm>
          <a:prstGeom prst="star5">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 xmlns:a16="http://schemas.microsoft.com/office/drawing/2014/main" id="{482DCAE7-6557-E843-9348-5E8F3F079C05}"/>
              </a:ext>
            </a:extLst>
          </p:cNvPr>
          <p:cNvGraphicFramePr>
            <a:graphicFrameLocks noGrp="1"/>
          </p:cNvGraphicFramePr>
          <p:nvPr/>
        </p:nvGraphicFramePr>
        <p:xfrm>
          <a:off x="9012361" y="3032488"/>
          <a:ext cx="2667000" cy="1371600"/>
        </p:xfrm>
        <a:graphic>
          <a:graphicData uri="http://schemas.openxmlformats.org/drawingml/2006/table">
            <a:tbl>
              <a:tblPr firstRow="1" bandRow="1">
                <a:tableStyleId>{5940675A-B579-460E-94D1-54222C63F5DA}</a:tableStyleId>
              </a:tblPr>
              <a:tblGrid>
                <a:gridCol w="1333500">
                  <a:extLst>
                    <a:ext uri="{9D8B030D-6E8A-4147-A177-3AD203B41FA5}">
                      <a16:colId xmlns="" xmlns:a16="http://schemas.microsoft.com/office/drawing/2014/main" val="2503987911"/>
                    </a:ext>
                  </a:extLst>
                </a:gridCol>
                <a:gridCol w="1333500">
                  <a:extLst>
                    <a:ext uri="{9D8B030D-6E8A-4147-A177-3AD203B41FA5}">
                      <a16:colId xmlns="" xmlns:a16="http://schemas.microsoft.com/office/drawing/2014/main" val="3746123684"/>
                    </a:ext>
                  </a:extLst>
                </a:gridCol>
              </a:tblGrid>
              <a:tr h="37084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3686403811"/>
                  </a:ext>
                </a:extLst>
              </a:tr>
              <a:tr h="370840">
                <a:tc>
                  <a:txBody>
                    <a:bodyPr/>
                    <a:lstStyle/>
                    <a:p>
                      <a:endParaRPr lang="en-US" sz="2400" dirty="0">
                        <a:latin typeface="OpenDyslexicAlta" pitchFamily="2" charset="77"/>
                      </a:endParaRPr>
                    </a:p>
                  </a:txBody>
                  <a:tcPr>
                    <a:solidFill>
                      <a:schemeClr val="bg1"/>
                    </a:solidFill>
                  </a:tcPr>
                </a:tc>
                <a:tc>
                  <a:txBody>
                    <a:bodyPr/>
                    <a:lstStyle/>
                    <a:p>
                      <a:endParaRPr lang="en-US" sz="2400" dirty="0">
                        <a:latin typeface="OpenDyslexicAlta" pitchFamily="2" charset="77"/>
                      </a:endParaRPr>
                    </a:p>
                  </a:txBody>
                  <a:tcPr>
                    <a:solidFill>
                      <a:srgbClr val="23D160"/>
                    </a:solidFill>
                  </a:tcPr>
                </a:tc>
                <a:extLst>
                  <a:ext uri="{0D108BD9-81ED-4DB2-BD59-A6C34878D82A}">
                    <a16:rowId xmlns="" xmlns:a16="http://schemas.microsoft.com/office/drawing/2014/main" val="531257406"/>
                  </a:ext>
                </a:extLst>
              </a:tr>
              <a:tr h="370840">
                <a:tc>
                  <a:txBody>
                    <a:bodyPr/>
                    <a:lstStyle/>
                    <a:p>
                      <a:endParaRPr lang="en-US" sz="2400" dirty="0">
                        <a:latin typeface="OpenDyslexicAlta" pitchFamily="2" charset="77"/>
                      </a:endParaRPr>
                    </a:p>
                  </a:txBody>
                  <a:tcPr>
                    <a:solidFill>
                      <a:srgbClr val="23D160"/>
                    </a:solidFill>
                  </a:tcPr>
                </a:tc>
                <a:tc>
                  <a:txBody>
                    <a:bodyPr/>
                    <a:lstStyle/>
                    <a:p>
                      <a:endParaRPr lang="en-US" sz="2400" dirty="0">
                        <a:latin typeface="OpenDyslexicAlta" pitchFamily="2" charset="77"/>
                      </a:endParaRPr>
                    </a:p>
                  </a:txBody>
                  <a:tcPr>
                    <a:solidFill>
                      <a:schemeClr val="bg1"/>
                    </a:solidFill>
                  </a:tcPr>
                </a:tc>
                <a:extLst>
                  <a:ext uri="{0D108BD9-81ED-4DB2-BD59-A6C34878D82A}">
                    <a16:rowId xmlns="" xmlns:a16="http://schemas.microsoft.com/office/drawing/2014/main" val="737511224"/>
                  </a:ext>
                </a:extLst>
              </a:tr>
            </a:tbl>
          </a:graphicData>
        </a:graphic>
      </p:graphicFrame>
      <p:sp>
        <p:nvSpPr>
          <p:cNvPr id="13" name="Rectangle 12">
            <a:extLst>
              <a:ext uri="{FF2B5EF4-FFF2-40B4-BE49-F238E27FC236}">
                <a16:creationId xmlns="" xmlns:a16="http://schemas.microsoft.com/office/drawing/2014/main" id="{0DB49261-18F7-624F-94DF-E5E270D5A9BA}"/>
              </a:ext>
            </a:extLst>
          </p:cNvPr>
          <p:cNvSpPr/>
          <p:nvPr/>
        </p:nvSpPr>
        <p:spPr>
          <a:xfrm>
            <a:off x="3797844" y="2935288"/>
            <a:ext cx="900000" cy="900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50A367C6-D649-2245-BC0F-E1F292CC6EDA}"/>
              </a:ext>
            </a:extLst>
          </p:cNvPr>
          <p:cNvSpPr/>
          <p:nvPr/>
        </p:nvSpPr>
        <p:spPr>
          <a:xfrm>
            <a:off x="4864644" y="2935288"/>
            <a:ext cx="900000" cy="90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789BE024-AD56-AD42-A55D-2887F2B9AAF8}"/>
              </a:ext>
            </a:extLst>
          </p:cNvPr>
          <p:cNvSpPr/>
          <p:nvPr/>
        </p:nvSpPr>
        <p:spPr>
          <a:xfrm>
            <a:off x="3797844" y="4063097"/>
            <a:ext cx="900000" cy="90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 xmlns:a16="http://schemas.microsoft.com/office/drawing/2014/main" id="{0FA9BA8F-8BB1-C147-B33C-4718C40635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3032488"/>
            <a:ext cx="709091" cy="720000"/>
          </a:xfrm>
          <a:prstGeom prst="rect">
            <a:avLst/>
          </a:prstGeom>
        </p:spPr>
      </p:pic>
      <p:pic>
        <p:nvPicPr>
          <p:cNvPr id="18" name="Picture 17">
            <a:extLst>
              <a:ext uri="{FF2B5EF4-FFF2-40B4-BE49-F238E27FC236}">
                <a16:creationId xmlns="" xmlns:a16="http://schemas.microsoft.com/office/drawing/2014/main" id="{4CBDB630-22B9-9248-B896-CDAB54F5A2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3032488"/>
            <a:ext cx="707273" cy="720000"/>
          </a:xfrm>
          <a:prstGeom prst="rect">
            <a:avLst/>
          </a:prstGeom>
        </p:spPr>
      </p:pic>
      <p:pic>
        <p:nvPicPr>
          <p:cNvPr id="19" name="Picture 18">
            <a:extLst>
              <a:ext uri="{FF2B5EF4-FFF2-40B4-BE49-F238E27FC236}">
                <a16:creationId xmlns="" xmlns:a16="http://schemas.microsoft.com/office/drawing/2014/main" id="{962070B3-91E8-F342-993F-1AAB8D1417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3748133"/>
            <a:ext cx="709091" cy="720000"/>
          </a:xfrm>
          <a:prstGeom prst="rect">
            <a:avLst/>
          </a:prstGeom>
        </p:spPr>
      </p:pic>
      <p:pic>
        <p:nvPicPr>
          <p:cNvPr id="20" name="Picture 19">
            <a:extLst>
              <a:ext uri="{FF2B5EF4-FFF2-40B4-BE49-F238E27FC236}">
                <a16:creationId xmlns="" xmlns:a16="http://schemas.microsoft.com/office/drawing/2014/main" id="{9F24B9CC-CD78-FB45-84E0-5E1426F2F0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3748133"/>
            <a:ext cx="707273" cy="720000"/>
          </a:xfrm>
          <a:prstGeom prst="rect">
            <a:avLst/>
          </a:prstGeom>
        </p:spPr>
      </p:pic>
      <p:pic>
        <p:nvPicPr>
          <p:cNvPr id="21" name="Picture 20">
            <a:extLst>
              <a:ext uri="{FF2B5EF4-FFF2-40B4-BE49-F238E27FC236}">
                <a16:creationId xmlns="" xmlns:a16="http://schemas.microsoft.com/office/drawing/2014/main" id="{E33AB54E-4B19-604C-B55A-9EB62E1040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6650" y="4463778"/>
            <a:ext cx="709091" cy="720000"/>
          </a:xfrm>
          <a:prstGeom prst="rect">
            <a:avLst/>
          </a:prstGeom>
        </p:spPr>
      </p:pic>
      <p:pic>
        <p:nvPicPr>
          <p:cNvPr id="22" name="Picture 21">
            <a:extLst>
              <a:ext uri="{FF2B5EF4-FFF2-40B4-BE49-F238E27FC236}">
                <a16:creationId xmlns="" xmlns:a16="http://schemas.microsoft.com/office/drawing/2014/main" id="{5F691705-A584-9A4E-8D0B-EF534FA39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6823" y="4463778"/>
            <a:ext cx="707273" cy="720000"/>
          </a:xfrm>
          <a:prstGeom prst="rect">
            <a:avLst/>
          </a:prstGeom>
        </p:spPr>
      </p:pic>
      <p:pic>
        <p:nvPicPr>
          <p:cNvPr id="23" name="Picture 22">
            <a:extLst>
              <a:ext uri="{FF2B5EF4-FFF2-40B4-BE49-F238E27FC236}">
                <a16:creationId xmlns="" xmlns:a16="http://schemas.microsoft.com/office/drawing/2014/main" id="{8CE1D9C7-9F88-0649-8ABA-3449FD9B4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5427" y="2316843"/>
            <a:ext cx="709091" cy="720000"/>
          </a:xfrm>
          <a:prstGeom prst="rect">
            <a:avLst/>
          </a:prstGeom>
        </p:spPr>
      </p:pic>
      <p:pic>
        <p:nvPicPr>
          <p:cNvPr id="24" name="Picture 23">
            <a:extLst>
              <a:ext uri="{FF2B5EF4-FFF2-40B4-BE49-F238E27FC236}">
                <a16:creationId xmlns="" xmlns:a16="http://schemas.microsoft.com/office/drawing/2014/main" id="{4E103E02-699E-F84A-81B0-C34ACBA892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2316843"/>
            <a:ext cx="707273" cy="720000"/>
          </a:xfrm>
          <a:prstGeom prst="rect">
            <a:avLst/>
          </a:prstGeom>
        </p:spPr>
      </p:pic>
      <p:sp>
        <p:nvSpPr>
          <p:cNvPr id="25" name="Rectangle 24">
            <a:extLst>
              <a:ext uri="{FF2B5EF4-FFF2-40B4-BE49-F238E27FC236}">
                <a16:creationId xmlns="" xmlns:a16="http://schemas.microsoft.com/office/drawing/2014/main" id="{6E8A39A5-9B56-FE45-892F-FC3CBF97BE99}"/>
              </a:ext>
            </a:extLst>
          </p:cNvPr>
          <p:cNvSpPr/>
          <p:nvPr/>
        </p:nvSpPr>
        <p:spPr>
          <a:xfrm>
            <a:off x="4909175" y="4063097"/>
            <a:ext cx="900000" cy="900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505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to support using multiplication and division to find equivalent fractions</a:t>
            </a:r>
          </a:p>
          <a:p>
            <a:pPr>
              <a:buClr>
                <a:srgbClr val="23D160"/>
              </a:buClr>
              <a:buSzPct val="85000"/>
              <a:buFont typeface="Wingdings" pitchFamily="2" charset="2"/>
              <a:buChar char="ü"/>
            </a:pPr>
            <a:r>
              <a:rPr lang="en-GB" sz="2200" dirty="0"/>
              <a:t>I can explain my reasoning when using mathematical equipment and pictorial representations to support using multiplication and division to find equivalent fractions</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5 - Spring Block 2 –Fractions - Lesson 1 – To be able to explore equivalent fractions</a:t>
            </a:r>
          </a:p>
        </p:txBody>
      </p:sp>
    </p:spTree>
    <p:extLst>
      <p:ext uri="{BB962C8B-B14F-4D97-AF65-F5344CB8AC3E}">
        <p14:creationId xmlns:p14="http://schemas.microsoft.com/office/powerpoint/2010/main" val="1706118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pic>
        <p:nvPicPr>
          <p:cNvPr id="3" name="Picture 2">
            <a:extLst>
              <a:ext uri="{FF2B5EF4-FFF2-40B4-BE49-F238E27FC236}">
                <a16:creationId xmlns="" xmlns:a16="http://schemas.microsoft.com/office/drawing/2014/main" id="{395FC750-E68C-1A47-A555-9BA6C769AC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4" y="2997203"/>
            <a:ext cx="2554653" cy="3609975"/>
          </a:xfrm>
          <a:prstGeom prst="rect">
            <a:avLst/>
          </a:prstGeom>
        </p:spPr>
      </p:pic>
      <p:sp>
        <p:nvSpPr>
          <p:cNvPr id="6" name="Rounded Rectangle 5">
            <a:extLst>
              <a:ext uri="{FF2B5EF4-FFF2-40B4-BE49-F238E27FC236}">
                <a16:creationId xmlns="" xmlns:a16="http://schemas.microsoft.com/office/drawing/2014/main" id="{A18713A3-7673-C44D-98DD-C5D3B012685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 half.</a:t>
            </a:r>
            <a:endParaRPr lang="en-US" sz="1400" dirty="0"/>
          </a:p>
        </p:txBody>
      </p:sp>
    </p:spTree>
    <p:extLst>
      <p:ext uri="{BB962C8B-B14F-4D97-AF65-F5344CB8AC3E}">
        <p14:creationId xmlns:p14="http://schemas.microsoft.com/office/powerpoint/2010/main" val="3470244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6" name="Rounded Rectangle 5">
            <a:extLst>
              <a:ext uri="{FF2B5EF4-FFF2-40B4-BE49-F238E27FC236}">
                <a16:creationId xmlns="" xmlns:a16="http://schemas.microsoft.com/office/drawing/2014/main" id="{A18713A3-7673-C44D-98DD-C5D3B012685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 half.</a:t>
            </a:r>
          </a:p>
          <a:p>
            <a:pPr>
              <a:spcAft>
                <a:spcPts val="1000"/>
              </a:spcAft>
            </a:pPr>
            <a:r>
              <a:rPr lang="en-GB" sz="2400" dirty="0">
                <a:solidFill>
                  <a:prstClr val="black"/>
                </a:solidFill>
                <a:latin typeface="Muli" pitchFamily="2" charset="77"/>
              </a:rPr>
              <a:t>Next, fold the paper in half again. </a:t>
            </a:r>
            <a:endParaRPr lang="en-US" sz="1400" dirty="0"/>
          </a:p>
        </p:txBody>
      </p:sp>
      <p:pic>
        <p:nvPicPr>
          <p:cNvPr id="10" name="Picture 9" descr="A close up of a logo&#10;&#10;Description automatically generated">
            <a:extLst>
              <a:ext uri="{FF2B5EF4-FFF2-40B4-BE49-F238E27FC236}">
                <a16:creationId xmlns="" xmlns:a16="http://schemas.microsoft.com/office/drawing/2014/main" id="{F31881A4-1F14-5748-A6C8-E2173D6101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813" y="2992103"/>
            <a:ext cx="2554653" cy="3615075"/>
          </a:xfrm>
          <a:prstGeom prst="rect">
            <a:avLst/>
          </a:prstGeom>
        </p:spPr>
      </p:pic>
    </p:spTree>
    <p:extLst>
      <p:ext uri="{BB962C8B-B14F-4D97-AF65-F5344CB8AC3E}">
        <p14:creationId xmlns:p14="http://schemas.microsoft.com/office/powerpoint/2010/main" val="3282618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6" name="Rounded Rectangle 5">
            <a:extLst>
              <a:ext uri="{FF2B5EF4-FFF2-40B4-BE49-F238E27FC236}">
                <a16:creationId xmlns="" xmlns:a16="http://schemas.microsoft.com/office/drawing/2014/main" id="{A18713A3-7673-C44D-98DD-C5D3B012685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 half.</a:t>
            </a:r>
          </a:p>
          <a:p>
            <a:pPr>
              <a:spcAft>
                <a:spcPts val="1000"/>
              </a:spcAft>
            </a:pPr>
            <a:r>
              <a:rPr lang="en-GB" sz="2400" dirty="0">
                <a:solidFill>
                  <a:prstClr val="black"/>
                </a:solidFill>
                <a:latin typeface="Muli" pitchFamily="2" charset="77"/>
              </a:rPr>
              <a:t>Next, fold the paper in half again. </a:t>
            </a:r>
          </a:p>
          <a:p>
            <a:pPr>
              <a:spcAft>
                <a:spcPts val="1000"/>
              </a:spcAft>
            </a:pPr>
            <a:r>
              <a:rPr lang="en-GB" sz="2400" dirty="0">
                <a:solidFill>
                  <a:prstClr val="black"/>
                </a:solidFill>
                <a:latin typeface="Muli" pitchFamily="2" charset="77"/>
              </a:rPr>
              <a:t>Shade in half of the segments. </a:t>
            </a:r>
            <a:endParaRPr lang="en-US" sz="1400" dirty="0"/>
          </a:p>
        </p:txBody>
      </p:sp>
      <p:pic>
        <p:nvPicPr>
          <p:cNvPr id="8" name="Picture 7" descr="A close up of a logo&#10;&#10;Description automatically generated">
            <a:extLst>
              <a:ext uri="{FF2B5EF4-FFF2-40B4-BE49-F238E27FC236}">
                <a16:creationId xmlns="" xmlns:a16="http://schemas.microsoft.com/office/drawing/2014/main" id="{FA2CF66B-DEC1-A040-866E-829BA9D603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418" y="2997202"/>
            <a:ext cx="2551049" cy="3609975"/>
          </a:xfrm>
          <a:prstGeom prst="rect">
            <a:avLst/>
          </a:prstGeom>
        </p:spPr>
      </p:pic>
    </p:spTree>
    <p:extLst>
      <p:ext uri="{BB962C8B-B14F-4D97-AF65-F5344CB8AC3E}">
        <p14:creationId xmlns:p14="http://schemas.microsoft.com/office/powerpoint/2010/main" val="2217515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6" name="Rounded Rectangle 5">
            <a:extLst>
              <a:ext uri="{FF2B5EF4-FFF2-40B4-BE49-F238E27FC236}">
                <a16:creationId xmlns="" xmlns:a16="http://schemas.microsoft.com/office/drawing/2014/main" id="{A18713A3-7673-C44D-98DD-C5D3B012685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 half.</a:t>
            </a:r>
          </a:p>
          <a:p>
            <a:pPr>
              <a:spcAft>
                <a:spcPts val="1000"/>
              </a:spcAft>
            </a:pPr>
            <a:r>
              <a:rPr lang="en-GB" sz="2400" dirty="0">
                <a:solidFill>
                  <a:prstClr val="black"/>
                </a:solidFill>
                <a:latin typeface="Muli" pitchFamily="2" charset="77"/>
              </a:rPr>
              <a:t>Next, fold the paper in half again. </a:t>
            </a:r>
          </a:p>
          <a:p>
            <a:pPr>
              <a:spcAft>
                <a:spcPts val="1000"/>
              </a:spcAft>
            </a:pPr>
            <a:r>
              <a:rPr lang="en-GB" sz="2400" dirty="0">
                <a:solidFill>
                  <a:prstClr val="black"/>
                </a:solidFill>
                <a:latin typeface="Muli" pitchFamily="2" charset="77"/>
              </a:rPr>
              <a:t>Shade in half of the segments.</a:t>
            </a:r>
          </a:p>
          <a:p>
            <a:pPr>
              <a:spcAft>
                <a:spcPts val="1000"/>
              </a:spcAft>
            </a:pPr>
            <a:r>
              <a:rPr lang="en-GB" sz="2400" dirty="0">
                <a:solidFill>
                  <a:prstClr val="black"/>
                </a:solidFill>
                <a:latin typeface="Muli" pitchFamily="2" charset="77"/>
              </a:rPr>
              <a:t>Which fraction is half equivalent to over 4? </a:t>
            </a:r>
            <a:endParaRPr lang="en-US" sz="1400" dirty="0"/>
          </a:p>
          <a:p>
            <a:pPr>
              <a:spcAft>
                <a:spcPts val="1000"/>
              </a:spcAft>
            </a:pPr>
            <a:r>
              <a:rPr lang="en-GB" sz="2400" dirty="0">
                <a:solidFill>
                  <a:prstClr val="black"/>
                </a:solidFill>
                <a:latin typeface="Muli" pitchFamily="2" charset="77"/>
              </a:rPr>
              <a:t> </a:t>
            </a:r>
            <a:endParaRPr lang="en-US" sz="1400" dirty="0"/>
          </a:p>
        </p:txBody>
      </p:sp>
      <p:pic>
        <p:nvPicPr>
          <p:cNvPr id="7" name="Picture 6" descr="A close up of a logo&#10;&#10;Description automatically generated">
            <a:extLst>
              <a:ext uri="{FF2B5EF4-FFF2-40B4-BE49-F238E27FC236}">
                <a16:creationId xmlns="" xmlns:a16="http://schemas.microsoft.com/office/drawing/2014/main" id="{E2A4B35E-43C8-DD43-A73D-39351E7F49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418" y="2997202"/>
            <a:ext cx="2551049" cy="3609975"/>
          </a:xfrm>
          <a:prstGeom prst="rect">
            <a:avLst/>
          </a:prstGeom>
        </p:spPr>
      </p:pic>
      <p:sp>
        <p:nvSpPr>
          <p:cNvPr id="8" name="Rectangle 7">
            <a:extLst>
              <a:ext uri="{FF2B5EF4-FFF2-40B4-BE49-F238E27FC236}">
                <a16:creationId xmlns="" xmlns:a16="http://schemas.microsoft.com/office/drawing/2014/main" id="{B00A22EB-C571-D04D-AB3E-2ADAF138C960}"/>
              </a:ext>
            </a:extLst>
          </p:cNvPr>
          <p:cNvSpPr/>
          <p:nvPr/>
        </p:nvSpPr>
        <p:spPr>
          <a:xfrm>
            <a:off x="1017810" y="2997201"/>
            <a:ext cx="2551049" cy="1812543"/>
          </a:xfrm>
          <a:prstGeom prst="rect">
            <a:avLst/>
          </a:prstGeom>
          <a:solidFill>
            <a:srgbClr val="23D1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668477FD-F3BF-FE46-858E-D26B8F1B0A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7829" y="5272443"/>
            <a:ext cx="829983" cy="844918"/>
          </a:xfrm>
          <a:prstGeom prst="rect">
            <a:avLst/>
          </a:prstGeom>
        </p:spPr>
      </p:pic>
      <p:sp>
        <p:nvSpPr>
          <p:cNvPr id="10" name="Rectangle 9">
            <a:extLst>
              <a:ext uri="{FF2B5EF4-FFF2-40B4-BE49-F238E27FC236}">
                <a16:creationId xmlns="" xmlns:a16="http://schemas.microsoft.com/office/drawing/2014/main" id="{EF8245DD-085A-FE47-8D8A-C8B02553D649}"/>
              </a:ext>
            </a:extLst>
          </p:cNvPr>
          <p:cNvSpPr/>
          <p:nvPr/>
        </p:nvSpPr>
        <p:spPr>
          <a:xfrm>
            <a:off x="6082147" y="528238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1" name="Rounded Rectangle 10">
                <a:extLst>
                  <a:ext uri="{FF2B5EF4-FFF2-40B4-BE49-F238E27FC236}">
                    <a16:creationId xmlns="" xmlns:a16="http://schemas.microsoft.com/office/drawing/2014/main" id="{C6562886-6D26-0F4D-A600-7AE0B2D0EB58}"/>
                  </a:ext>
                </a:extLst>
              </p:cNvPr>
              <p:cNvSpPr/>
              <p:nvPr/>
            </p:nvSpPr>
            <p:spPr>
              <a:xfrm>
                <a:off x="4236068" y="528238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1</m:t>
                          </m:r>
                        </m:num>
                        <m:den>
                          <m:r>
                            <a:rPr lang="en-GB" sz="2400" b="0" i="1" smtClean="0">
                              <a:solidFill>
                                <a:schemeClr val="bg1"/>
                              </a:solidFill>
                              <a:latin typeface="Cambria Math" panose="02040503050406030204" pitchFamily="18" charset="0"/>
                            </a:rPr>
                            <m:t>2</m:t>
                          </m:r>
                        </m:den>
                      </m:f>
                    </m:oMath>
                  </m:oMathPara>
                </a14:m>
                <a:endParaRPr lang="en-US" sz="2400" dirty="0">
                  <a:solidFill>
                    <a:schemeClr val="bg1"/>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C6562886-6D26-0F4D-A600-7AE0B2D0EB58}"/>
                  </a:ext>
                </a:extLst>
              </p:cNvPr>
              <p:cNvSpPr>
                <a:spLocks noRot="1" noChangeAspect="1" noMove="1" noResize="1" noEditPoints="1" noAdjustHandles="1" noChangeArrowheads="1" noChangeShapeType="1" noTextEdit="1"/>
              </p:cNvSpPr>
              <p:nvPr/>
            </p:nvSpPr>
            <p:spPr>
              <a:xfrm>
                <a:off x="4236068" y="5282387"/>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 xmlns:a16="http://schemas.microsoft.com/office/drawing/2014/main" id="{314FB9FE-0282-E84E-8381-2B6F7D9284A2}"/>
                  </a:ext>
                </a:extLst>
              </p:cNvPr>
              <p:cNvSpPr/>
              <p:nvPr/>
            </p:nvSpPr>
            <p:spPr>
              <a:xfrm>
                <a:off x="7439246" y="528238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a:rPr>
                          </m:ctrlPr>
                        </m:fPr>
                        <m:num>
                          <m:r>
                            <a:rPr lang="en-GB" sz="2400" b="0" i="1" smtClean="0">
                              <a:solidFill>
                                <a:schemeClr val="bg1"/>
                              </a:solidFill>
                              <a:latin typeface="Cambria Math" panose="02040503050406030204" pitchFamily="18" charset="0"/>
                            </a:rPr>
                            <m:t>2</m:t>
                          </m:r>
                        </m:num>
                        <m:den>
                          <m:r>
                            <a:rPr lang="en-GB" sz="2400" b="0" i="1" smtClean="0">
                              <a:solidFill>
                                <a:schemeClr val="bg1"/>
                              </a:solidFill>
                              <a:latin typeface="Cambria Math" panose="02040503050406030204" pitchFamily="18" charset="0"/>
                            </a:rPr>
                            <m:t>4</m:t>
                          </m:r>
                        </m:den>
                      </m:f>
                    </m:oMath>
                  </m:oMathPara>
                </a14:m>
                <a:endParaRPr lang="en-US" sz="2400" dirty="0">
                  <a:solidFill>
                    <a:schemeClr val="bg1"/>
                  </a:solidFill>
                  <a:latin typeface="OpenDyslexicAlta" pitchFamily="2" charset="77"/>
                </a:endParaRPr>
              </a:p>
            </p:txBody>
          </p:sp>
        </mc:Choice>
        <mc:Fallback xmlns="">
          <p:sp>
            <p:nvSpPr>
              <p:cNvPr id="12" name="Rounded Rectangle 11">
                <a:extLst>
                  <a:ext uri="{FF2B5EF4-FFF2-40B4-BE49-F238E27FC236}">
                    <a16:creationId xmlns:a16="http://schemas.microsoft.com/office/drawing/2014/main" id="{314FB9FE-0282-E84E-8381-2B6F7D9284A2}"/>
                  </a:ext>
                </a:extLst>
              </p:cNvPr>
              <p:cNvSpPr>
                <a:spLocks noRot="1" noChangeAspect="1" noMove="1" noResize="1" noEditPoints="1" noAdjustHandles="1" noChangeArrowheads="1" noChangeShapeType="1" noTextEdit="1"/>
              </p:cNvSpPr>
              <p:nvPr/>
            </p:nvSpPr>
            <p:spPr>
              <a:xfrm>
                <a:off x="7439246" y="5282387"/>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091834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equivalent fractions</a:t>
            </a:r>
            <a:endParaRPr lang="en-GB" sz="3200" dirty="0"/>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10889975" cy="4351338"/>
          </a:xfrm>
        </p:spPr>
        <p:txBody>
          <a:bodyPr>
            <a:noAutofit/>
          </a:bodyPr>
          <a:lstStyle/>
          <a:p>
            <a:pPr marL="0" indent="0" algn="just">
              <a:buNone/>
            </a:pPr>
            <a:r>
              <a:rPr lang="en-GB" dirty="0"/>
              <a:t>Talking Time:</a:t>
            </a:r>
          </a:p>
          <a:p>
            <a:pPr marL="0" indent="0" algn="just">
              <a:buClr>
                <a:srgbClr val="23D160"/>
              </a:buClr>
              <a:buSzPct val="85000"/>
              <a:buNone/>
            </a:pPr>
            <a:r>
              <a:rPr lang="en-GB" sz="2200" dirty="0"/>
              <a:t>Use a piece of paper to explore equivalent fractions.</a:t>
            </a:r>
          </a:p>
          <a:p>
            <a:pPr marL="0" indent="0" algn="just">
              <a:buClr>
                <a:srgbClr val="23D160"/>
              </a:buClr>
              <a:buSzPct val="85000"/>
              <a:buNone/>
            </a:pPr>
            <a:endParaRPr lang="en-GB" sz="2200" dirty="0"/>
          </a:p>
          <a:p>
            <a:pPr marL="0" indent="0" algn="just">
              <a:buClr>
                <a:srgbClr val="23D160"/>
              </a:buClr>
              <a:buSzPct val="85000"/>
              <a:buNone/>
            </a:pPr>
            <a:endParaRPr lang="en-GB" sz="2200" dirty="0"/>
          </a:p>
        </p:txBody>
      </p:sp>
      <p:sp>
        <p:nvSpPr>
          <p:cNvPr id="6" name="Rounded Rectangle 5">
            <a:extLst>
              <a:ext uri="{FF2B5EF4-FFF2-40B4-BE49-F238E27FC236}">
                <a16:creationId xmlns="" xmlns:a16="http://schemas.microsoft.com/office/drawing/2014/main" id="{A18713A3-7673-C44D-98DD-C5D3B0126858}"/>
              </a:ext>
            </a:extLst>
          </p:cNvPr>
          <p:cNvSpPr/>
          <p:nvPr/>
        </p:nvSpPr>
        <p:spPr>
          <a:xfrm>
            <a:off x="3752082" y="2997203"/>
            <a:ext cx="7422104" cy="2275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000"/>
              </a:spcAft>
            </a:pPr>
            <a:r>
              <a:rPr lang="en-GB" sz="2400" dirty="0">
                <a:solidFill>
                  <a:prstClr val="black"/>
                </a:solidFill>
                <a:latin typeface="Muli" pitchFamily="2" charset="77"/>
              </a:rPr>
              <a:t>First, fold the paper in half.</a:t>
            </a:r>
          </a:p>
          <a:p>
            <a:pPr>
              <a:spcAft>
                <a:spcPts val="1000"/>
              </a:spcAft>
            </a:pPr>
            <a:r>
              <a:rPr lang="en-GB" sz="2400" dirty="0">
                <a:solidFill>
                  <a:prstClr val="black"/>
                </a:solidFill>
                <a:latin typeface="Muli" pitchFamily="2" charset="77"/>
              </a:rPr>
              <a:t>Next, fold the paper in half again. </a:t>
            </a:r>
          </a:p>
          <a:p>
            <a:pPr>
              <a:spcAft>
                <a:spcPts val="1000"/>
              </a:spcAft>
            </a:pPr>
            <a:r>
              <a:rPr lang="en-GB" sz="2400" dirty="0">
                <a:solidFill>
                  <a:prstClr val="black"/>
                </a:solidFill>
                <a:latin typeface="Muli" pitchFamily="2" charset="77"/>
              </a:rPr>
              <a:t>Shade in half of the segments.</a:t>
            </a:r>
          </a:p>
          <a:p>
            <a:pPr>
              <a:spcAft>
                <a:spcPts val="1000"/>
              </a:spcAft>
            </a:pPr>
            <a:r>
              <a:rPr lang="en-GB" sz="2400" dirty="0">
                <a:solidFill>
                  <a:prstClr val="black"/>
                </a:solidFill>
                <a:latin typeface="Muli" pitchFamily="2" charset="77"/>
              </a:rPr>
              <a:t>Which fraction is half equivalent to over 4? </a:t>
            </a:r>
            <a:endParaRPr lang="en-US" sz="1400" dirty="0"/>
          </a:p>
          <a:p>
            <a:pPr>
              <a:spcAft>
                <a:spcPts val="1000"/>
              </a:spcAft>
            </a:pPr>
            <a:r>
              <a:rPr lang="en-GB" sz="2400" dirty="0">
                <a:solidFill>
                  <a:prstClr val="black"/>
                </a:solidFill>
                <a:latin typeface="Muli" pitchFamily="2" charset="77"/>
              </a:rPr>
              <a:t> </a:t>
            </a:r>
            <a:endParaRPr lang="en-US" sz="1400" dirty="0"/>
          </a:p>
        </p:txBody>
      </p:sp>
      <p:pic>
        <p:nvPicPr>
          <p:cNvPr id="7" name="Picture 6" descr="A close up of a logo&#10;&#10;Description automatically generated">
            <a:extLst>
              <a:ext uri="{FF2B5EF4-FFF2-40B4-BE49-F238E27FC236}">
                <a16:creationId xmlns="" xmlns:a16="http://schemas.microsoft.com/office/drawing/2014/main" id="{E2A4B35E-43C8-DD43-A73D-39351E7F49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418" y="2997202"/>
            <a:ext cx="2551049" cy="3609975"/>
          </a:xfrm>
          <a:prstGeom prst="rect">
            <a:avLst/>
          </a:prstGeom>
        </p:spPr>
      </p:pic>
      <p:sp>
        <p:nvSpPr>
          <p:cNvPr id="8" name="Rectangle 7">
            <a:extLst>
              <a:ext uri="{FF2B5EF4-FFF2-40B4-BE49-F238E27FC236}">
                <a16:creationId xmlns="" xmlns:a16="http://schemas.microsoft.com/office/drawing/2014/main" id="{B00A22EB-C571-D04D-AB3E-2ADAF138C960}"/>
              </a:ext>
            </a:extLst>
          </p:cNvPr>
          <p:cNvSpPr/>
          <p:nvPr/>
        </p:nvSpPr>
        <p:spPr>
          <a:xfrm>
            <a:off x="1017810" y="2997201"/>
            <a:ext cx="2551049" cy="1812543"/>
          </a:xfrm>
          <a:prstGeom prst="rect">
            <a:avLst/>
          </a:prstGeom>
          <a:solidFill>
            <a:srgbClr val="23D1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A59347AE-EC0D-4F41-B612-6A59E56495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7829" y="5272443"/>
            <a:ext cx="829983" cy="844918"/>
          </a:xfrm>
          <a:prstGeom prst="rect">
            <a:avLst/>
          </a:prstGeom>
        </p:spPr>
      </p:pic>
      <p:sp>
        <p:nvSpPr>
          <p:cNvPr id="10" name="Rectangle 9">
            <a:extLst>
              <a:ext uri="{FF2B5EF4-FFF2-40B4-BE49-F238E27FC236}">
                <a16:creationId xmlns="" xmlns:a16="http://schemas.microsoft.com/office/drawing/2014/main" id="{2E7B84C6-75D4-A740-8D6E-01B2A8711CCD}"/>
              </a:ext>
            </a:extLst>
          </p:cNvPr>
          <p:cNvSpPr/>
          <p:nvPr/>
        </p:nvSpPr>
        <p:spPr>
          <a:xfrm>
            <a:off x="6082147" y="5282387"/>
            <a:ext cx="721346" cy="923330"/>
          </a:xfrm>
          <a:prstGeom prst="rect">
            <a:avLst/>
          </a:prstGeom>
        </p:spPr>
        <p:txBody>
          <a:bodyPr wrap="square">
            <a:spAutoFit/>
          </a:bodyPr>
          <a:lstStyle/>
          <a:p>
            <a:r>
              <a:rPr lang="en-US" sz="5400" dirty="0">
                <a:latin typeface="OpenDyslexic" pitchFamily="2" charset="77"/>
              </a:rPr>
              <a:t>=</a:t>
            </a:r>
            <a:endParaRPr lang="en-US" sz="400" dirty="0"/>
          </a:p>
        </p:txBody>
      </p:sp>
      <mc:AlternateContent xmlns:mc="http://schemas.openxmlformats.org/markup-compatibility/2006" xmlns:a14="http://schemas.microsoft.com/office/drawing/2010/main">
        <mc:Choice Requires="a14">
          <p:sp>
            <p:nvSpPr>
              <p:cNvPr id="11" name="Rounded Rectangle 10">
                <a:extLst>
                  <a:ext uri="{FF2B5EF4-FFF2-40B4-BE49-F238E27FC236}">
                    <a16:creationId xmlns="" xmlns:a16="http://schemas.microsoft.com/office/drawing/2014/main" id="{594478F7-3147-194F-99D1-5531DA54AA4E}"/>
                  </a:ext>
                </a:extLst>
              </p:cNvPr>
              <p:cNvSpPr/>
              <p:nvPr/>
            </p:nvSpPr>
            <p:spPr>
              <a:xfrm>
                <a:off x="4236068" y="5282387"/>
                <a:ext cx="1264644"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1</m:t>
                          </m:r>
                        </m:num>
                        <m:den>
                          <m:r>
                            <a:rPr lang="en-GB" sz="2400" b="0" i="1" smtClean="0">
                              <a:solidFill>
                                <a:srgbClr val="FF3860"/>
                              </a:solidFill>
                              <a:latin typeface="Cambria Math" panose="02040503050406030204" pitchFamily="18" charset="0"/>
                            </a:rPr>
                            <m:t>2</m:t>
                          </m:r>
                        </m:den>
                      </m:f>
                    </m:oMath>
                  </m:oMathPara>
                </a14:m>
                <a:endParaRPr lang="en-US" sz="2400" dirty="0">
                  <a:solidFill>
                    <a:srgbClr val="FF3860"/>
                  </a:solidFill>
                  <a:latin typeface="OpenDyslexicAlta" pitchFamily="2" charset="77"/>
                </a:endParaRPr>
              </a:p>
            </p:txBody>
          </p:sp>
        </mc:Choice>
        <mc:Fallback xmlns="">
          <p:sp>
            <p:nvSpPr>
              <p:cNvPr id="11" name="Rounded Rectangle 10">
                <a:extLst>
                  <a:ext uri="{FF2B5EF4-FFF2-40B4-BE49-F238E27FC236}">
                    <a16:creationId xmlns:a16="http://schemas.microsoft.com/office/drawing/2014/main" id="{594478F7-3147-194F-99D1-5531DA54AA4E}"/>
                  </a:ext>
                </a:extLst>
              </p:cNvPr>
              <p:cNvSpPr>
                <a:spLocks noRot="1" noChangeAspect="1" noMove="1" noResize="1" noEditPoints="1" noAdjustHandles="1" noChangeArrowheads="1" noChangeShapeType="1" noTextEdit="1"/>
              </p:cNvSpPr>
              <p:nvPr/>
            </p:nvSpPr>
            <p:spPr>
              <a:xfrm>
                <a:off x="4236068" y="5282387"/>
                <a:ext cx="1264644" cy="844918"/>
              </a:xfrm>
              <a:prstGeom prst="roundRect">
                <a:avLst/>
              </a:prstGeom>
              <a:blipFill>
                <a:blip r:embed="rId5"/>
                <a:stretch>
                  <a:fillRect b="-1449"/>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 xmlns:a16="http://schemas.microsoft.com/office/drawing/2014/main" id="{03E56C8A-13CB-AD4C-9607-2865A021B71A}"/>
                  </a:ext>
                </a:extLst>
              </p:cNvPr>
              <p:cNvSpPr/>
              <p:nvPr/>
            </p:nvSpPr>
            <p:spPr>
              <a:xfrm>
                <a:off x="7439246" y="5282387"/>
                <a:ext cx="1283478" cy="84491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3860"/>
                              </a:solidFill>
                              <a:latin typeface="Cambria Math"/>
                            </a:rPr>
                          </m:ctrlPr>
                        </m:fPr>
                        <m:num>
                          <m:r>
                            <a:rPr lang="en-GB" sz="2400" b="0" i="1" smtClean="0">
                              <a:solidFill>
                                <a:srgbClr val="FF3860"/>
                              </a:solidFill>
                              <a:latin typeface="Cambria Math" panose="02040503050406030204" pitchFamily="18" charset="0"/>
                            </a:rPr>
                            <m:t>2</m:t>
                          </m:r>
                        </m:num>
                        <m:den>
                          <m:r>
                            <a:rPr lang="en-GB" sz="2400" b="0" i="1" smtClean="0">
                              <a:solidFill>
                                <a:srgbClr val="FF3860"/>
                              </a:solidFill>
                              <a:latin typeface="Cambria Math" panose="02040503050406030204" pitchFamily="18" charset="0"/>
                            </a:rPr>
                            <m:t>4</m:t>
                          </m:r>
                        </m:den>
                      </m:f>
                    </m:oMath>
                  </m:oMathPara>
                </a14:m>
                <a:endParaRPr lang="en-US" sz="2400" dirty="0">
                  <a:solidFill>
                    <a:srgbClr val="FF3860"/>
                  </a:solidFill>
                  <a:latin typeface="OpenDyslexicAlta" pitchFamily="2" charset="77"/>
                </a:endParaRPr>
              </a:p>
            </p:txBody>
          </p:sp>
        </mc:Choice>
        <mc:Fallback xmlns="">
          <p:sp>
            <p:nvSpPr>
              <p:cNvPr id="12" name="Rounded Rectangle 11">
                <a:extLst>
                  <a:ext uri="{FF2B5EF4-FFF2-40B4-BE49-F238E27FC236}">
                    <a16:creationId xmlns:a16="http://schemas.microsoft.com/office/drawing/2014/main" id="{03E56C8A-13CB-AD4C-9607-2865A021B71A}"/>
                  </a:ext>
                </a:extLst>
              </p:cNvPr>
              <p:cNvSpPr>
                <a:spLocks noRot="1" noChangeAspect="1" noMove="1" noResize="1" noEditPoints="1" noAdjustHandles="1" noChangeArrowheads="1" noChangeShapeType="1" noTextEdit="1"/>
              </p:cNvSpPr>
              <p:nvPr/>
            </p:nvSpPr>
            <p:spPr>
              <a:xfrm>
                <a:off x="7439246" y="5282387"/>
                <a:ext cx="1283478" cy="844918"/>
              </a:xfrm>
              <a:prstGeom prst="roundRect">
                <a:avLst/>
              </a:prstGeom>
              <a:blipFill>
                <a:blip r:embed="rId6"/>
                <a:stretch>
                  <a:fillRect b="-1449"/>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547770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13869</TotalTime>
  <Words>2538</Words>
  <Application>Microsoft Office PowerPoint</Application>
  <PresentationFormat>Custom</PresentationFormat>
  <Paragraphs>587</Paragraphs>
  <Slides>40</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OpenDyslexicAlta</vt:lpstr>
      <vt:lpstr>Lato Light</vt:lpstr>
      <vt:lpstr>OpenDyslexic</vt:lpstr>
      <vt:lpstr>Wingdings</vt:lpstr>
      <vt:lpstr>Lato</vt:lpstr>
      <vt:lpstr>Cambria Math</vt:lpstr>
      <vt:lpstr>Calibri</vt:lpstr>
      <vt:lpstr>Muli</vt:lpstr>
      <vt:lpstr>Office Theme</vt:lpstr>
      <vt:lpstr>PowerPoint Presentation</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lpstr>To be able to explore equivalent fractions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718</cp:revision>
  <cp:lastPrinted>2019-06-17T16:19:05Z</cp:lastPrinted>
  <dcterms:created xsi:type="dcterms:W3CDTF">2018-08-06T08:16:18Z</dcterms:created>
  <dcterms:modified xsi:type="dcterms:W3CDTF">2021-01-08T12:32:38Z</dcterms:modified>
</cp:coreProperties>
</file>