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embeddedFontLst>
    <p:embeddedFont>
      <p:font typeface="EdShed" pitchFamily="2" charset="77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81" userDrawn="1">
          <p15:clr>
            <a:srgbClr val="A4A3A4"/>
          </p15:clr>
        </p15:guide>
        <p15:guide id="2" pos="5858" userDrawn="1">
          <p15:clr>
            <a:srgbClr val="A4A3A4"/>
          </p15:clr>
        </p15:guide>
        <p15:guide id="3" orient="horz" pos="27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7"/>
    <a:srgbClr val="FF3760"/>
    <a:srgbClr val="4A4A4A"/>
    <a:srgbClr val="7956D6"/>
    <a:srgbClr val="219CEE"/>
    <a:srgbClr val="25D160"/>
    <a:srgbClr val="337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/>
    <p:restoredTop sz="95694"/>
  </p:normalViewPr>
  <p:slideViewPr>
    <p:cSldViewPr snapToGrid="0" snapToObjects="1">
      <p:cViewPr varScale="1">
        <p:scale>
          <a:sx n="103" d="100"/>
          <a:sy n="103" d="100"/>
        </p:scale>
        <p:origin x="1000" y="184"/>
      </p:cViewPr>
      <p:guideLst>
        <p:guide pos="1481"/>
        <p:guide pos="5858"/>
        <p:guide orient="horz" pos="2727"/>
      </p:guideLst>
    </p:cSldViewPr>
  </p:slid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77"/>
              </a:rPr>
              <a:t>8/18/25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77"/>
              </a:rPr>
              <a:t>‹#›</a:t>
            </a:fld>
            <a:endParaRPr lang="en-US" dirty="0"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7AEF229B-8876-6441-8901-E5E5390D5590}" type="datetimeFigureOut">
              <a:rPr lang="en-US" smtClean="0"/>
              <a:pPr/>
              <a:t>8/18/25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77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5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0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35237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2 Li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Activit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3403252C-7E3D-1749-8409-A4F8F98D5649}" type="datetime1">
              <a:rPr lang="en-GB" smtClean="0"/>
              <a:pPr/>
              <a:t>18/08/2025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77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To be able to segment words into the correct syllables and phonemes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To spell w</a:t>
            </a:r>
            <a:r>
              <a:rPr lang="en-GB" sz="2000" i="0" dirty="0">
                <a:effectLst/>
              </a:rPr>
              <a:t>ords with the /k/ sound spelled ‘k’ and the ‘</a:t>
            </a:r>
            <a:r>
              <a:rPr lang="en-GB" sz="2000" i="0" dirty="0" err="1">
                <a:effectLst/>
              </a:rPr>
              <a:t>nk</a:t>
            </a:r>
            <a:r>
              <a:rPr lang="en-GB" sz="2000" i="0" dirty="0">
                <a:effectLst/>
              </a:rPr>
              <a:t>’ spelling pattern</a:t>
            </a:r>
            <a:endParaRPr lang="en-GB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This week’s words: </a:t>
            </a:r>
            <a:r>
              <a:rPr lang="en-GB" sz="1800" dirty="0"/>
              <a:t>bank, honk, tank, pink, think, kit, skin, mask, kick, basket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E93E2C6-0200-9897-1D33-7FA211A7C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 Match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210638-04A7-A7D2-F099-15618B619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the word that matches the picture.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374B37-B7CE-A1FA-75FB-3A0293F7406E}"/>
              </a:ext>
            </a:extLst>
          </p:cNvPr>
          <p:cNvGrpSpPr/>
          <p:nvPr/>
        </p:nvGrpSpPr>
        <p:grpSpPr>
          <a:xfrm>
            <a:off x="462987" y="5817448"/>
            <a:ext cx="11240196" cy="557939"/>
            <a:chOff x="573437" y="5805873"/>
            <a:chExt cx="11019295" cy="5579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80700B-FF03-F134-8100-3E27A2954D53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5805873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8FC040-7F63-1B3D-ABCA-3DB530A78F67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6363812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D3B2ADF-FA4E-C69F-FDA9-FA17929C662A}"/>
              </a:ext>
            </a:extLst>
          </p:cNvPr>
          <p:cNvSpPr txBox="1">
            <a:spLocks/>
          </p:cNvSpPr>
          <p:nvPr/>
        </p:nvSpPr>
        <p:spPr>
          <a:xfrm>
            <a:off x="1749404" y="4814443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1F394B-20C5-7745-1489-E8E81497B0B7}"/>
              </a:ext>
            </a:extLst>
          </p:cNvPr>
          <p:cNvGrpSpPr/>
          <p:nvPr/>
        </p:nvGrpSpPr>
        <p:grpSpPr>
          <a:xfrm>
            <a:off x="1315031" y="4262850"/>
            <a:ext cx="9561939" cy="0"/>
            <a:chOff x="1359926" y="4262850"/>
            <a:chExt cx="9561939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2C72313-A88D-01ED-4602-FD7EFFA121F5}"/>
                </a:ext>
              </a:extLst>
            </p:cNvPr>
            <p:cNvCxnSpPr>
              <a:cxnSpLocks/>
            </p:cNvCxnSpPr>
            <p:nvPr/>
          </p:nvCxnSpPr>
          <p:spPr>
            <a:xfrm>
              <a:off x="1359926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19609E-8F85-6D87-98A5-7844B1108185}"/>
                </a:ext>
              </a:extLst>
            </p:cNvPr>
            <p:cNvCxnSpPr>
              <a:cxnSpLocks/>
            </p:cNvCxnSpPr>
            <p:nvPr/>
          </p:nvCxnSpPr>
          <p:spPr>
            <a:xfrm>
              <a:off x="5028522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79A637-0473-06C5-FFE0-3892ADF431D6}"/>
                </a:ext>
              </a:extLst>
            </p:cNvPr>
            <p:cNvCxnSpPr>
              <a:cxnSpLocks/>
            </p:cNvCxnSpPr>
            <p:nvPr/>
          </p:nvCxnSpPr>
          <p:spPr>
            <a:xfrm>
              <a:off x="8697117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06B667D-AB8F-4F09-674C-11E3BAB7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3293">
            <a:off x="5165745" y="2068906"/>
            <a:ext cx="1828800" cy="1593516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53A97C4-08B9-482C-A99C-D606E1D1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91" y="2080276"/>
            <a:ext cx="1709439" cy="1538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16AAD7-6D2D-7E5A-64F6-8645BC44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594" y="2044157"/>
            <a:ext cx="1781900" cy="14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5111" y="342478"/>
            <a:ext cx="6366875" cy="32067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EdShed" pitchFamily="2" charset="77"/>
                <a:cs typeface="Arial" panose="020B0604020202020204" pitchFamily="34" charset="0"/>
              </a:rPr>
              <a:t>Word Match</a:t>
            </a:r>
            <a:endParaRPr lang="en-GB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94AC3-B73F-44F1-A4BE-6867FE75E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64A602-BBD7-6124-74F2-C29FBFC14BF0}"/>
              </a:ext>
            </a:extLst>
          </p:cNvPr>
          <p:cNvCxnSpPr>
            <a:cxnSpLocks/>
          </p:cNvCxnSpPr>
          <p:nvPr/>
        </p:nvCxnSpPr>
        <p:spPr>
          <a:xfrm>
            <a:off x="517741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E902D8-0A2D-66A0-2F9E-9F53BC3AD13F}"/>
              </a:ext>
            </a:extLst>
          </p:cNvPr>
          <p:cNvCxnSpPr>
            <a:cxnSpLocks/>
          </p:cNvCxnSpPr>
          <p:nvPr/>
        </p:nvCxnSpPr>
        <p:spPr>
          <a:xfrm>
            <a:off x="942349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9DE20-0A6D-45D4-7F4B-46C588EBEE28}"/>
              </a:ext>
            </a:extLst>
          </p:cNvPr>
          <p:cNvCxnSpPr>
            <a:cxnSpLocks/>
          </p:cNvCxnSpPr>
          <p:nvPr/>
        </p:nvCxnSpPr>
        <p:spPr>
          <a:xfrm>
            <a:off x="6454913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47D1FF-A056-DE7A-016B-8BC81C72167E}"/>
              </a:ext>
            </a:extLst>
          </p:cNvPr>
          <p:cNvCxnSpPr>
            <a:cxnSpLocks/>
          </p:cNvCxnSpPr>
          <p:nvPr/>
        </p:nvCxnSpPr>
        <p:spPr>
          <a:xfrm>
            <a:off x="348632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1F0E69-34D4-4B08-4E2D-204C8ECBFDBC}"/>
              </a:ext>
            </a:extLst>
          </p:cNvPr>
          <p:cNvCxnSpPr>
            <a:cxnSpLocks/>
          </p:cNvCxnSpPr>
          <p:nvPr/>
        </p:nvCxnSpPr>
        <p:spPr>
          <a:xfrm>
            <a:off x="2002034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8B81DC-9FD2-36C0-3BB6-E8CAB0BD3532}"/>
              </a:ext>
            </a:extLst>
          </p:cNvPr>
          <p:cNvCxnSpPr>
            <a:cxnSpLocks/>
          </p:cNvCxnSpPr>
          <p:nvPr/>
        </p:nvCxnSpPr>
        <p:spPr>
          <a:xfrm>
            <a:off x="4970620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57BF21-6C9F-D655-74A4-14BE6480229C}"/>
              </a:ext>
            </a:extLst>
          </p:cNvPr>
          <p:cNvCxnSpPr>
            <a:cxnSpLocks/>
          </p:cNvCxnSpPr>
          <p:nvPr/>
        </p:nvCxnSpPr>
        <p:spPr>
          <a:xfrm>
            <a:off x="7939206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F896477-951F-625A-8CDB-D75C76E4950D}"/>
              </a:ext>
            </a:extLst>
          </p:cNvPr>
          <p:cNvSpPr txBox="1"/>
          <p:nvPr/>
        </p:nvSpPr>
        <p:spPr>
          <a:xfrm>
            <a:off x="865810" y="3646147"/>
            <a:ext cx="151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mask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7838F5-4E92-FEBA-EE6B-9E6004CAEB60}"/>
              </a:ext>
            </a:extLst>
          </p:cNvPr>
          <p:cNvSpPr txBox="1"/>
          <p:nvPr/>
        </p:nvSpPr>
        <p:spPr>
          <a:xfrm>
            <a:off x="3684301" y="3646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kit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F2A84-FD96-7B37-0DB6-032A694482AB}"/>
              </a:ext>
            </a:extLst>
          </p:cNvPr>
          <p:cNvSpPr txBox="1"/>
          <p:nvPr/>
        </p:nvSpPr>
        <p:spPr>
          <a:xfrm>
            <a:off x="6643440" y="365005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think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EBCDA-A939-C91D-F9EF-971263A51C03}"/>
              </a:ext>
            </a:extLst>
          </p:cNvPr>
          <p:cNvSpPr txBox="1"/>
          <p:nvPr/>
        </p:nvSpPr>
        <p:spPr>
          <a:xfrm>
            <a:off x="9612026" y="36461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pink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5CAB79-DA09-3BBA-7A37-FC2CE86D3D4A}"/>
              </a:ext>
            </a:extLst>
          </p:cNvPr>
          <p:cNvSpPr txBox="1"/>
          <p:nvPr/>
        </p:nvSpPr>
        <p:spPr>
          <a:xfrm>
            <a:off x="5168594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skin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1F0882-0F78-B894-33A4-140FC9023A5A}"/>
              </a:ext>
            </a:extLst>
          </p:cNvPr>
          <p:cNvSpPr txBox="1"/>
          <p:nvPr/>
        </p:nvSpPr>
        <p:spPr>
          <a:xfrm>
            <a:off x="2200008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bank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C755D6-8ED8-DB53-FF58-A270D07CA697}"/>
              </a:ext>
            </a:extLst>
          </p:cNvPr>
          <p:cNvSpPr txBox="1"/>
          <p:nvPr/>
        </p:nvSpPr>
        <p:spPr>
          <a:xfrm>
            <a:off x="8163192" y="598587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basket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pic>
        <p:nvPicPr>
          <p:cNvPr id="40" name="Picture 39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114E7199-8625-F1F1-33A4-8B049B66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55" y="2129728"/>
            <a:ext cx="1285658" cy="1272698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CC459332-D1F5-9B1D-919D-2607D3C21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90" y="1925881"/>
            <a:ext cx="1582583" cy="1560338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2E30D880-F04C-A219-0CDA-559B895F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49168">
            <a:off x="9707931" y="1948967"/>
            <a:ext cx="1636990" cy="1573644"/>
          </a:xfrm>
          <a:prstGeom prst="rect">
            <a:avLst/>
          </a:prstGeom>
        </p:spPr>
      </p:pic>
      <p:pic>
        <p:nvPicPr>
          <p:cNvPr id="43" name="Picture 42" descr="Icon&#10;&#10;Description automatically generated with medium confidence">
            <a:extLst>
              <a:ext uri="{FF2B5EF4-FFF2-40B4-BE49-F238E27FC236}">
                <a16:creationId xmlns:a16="http://schemas.microsoft.com/office/drawing/2014/main" id="{B30DF49A-B963-53D5-4078-C8939A182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818" y="1957320"/>
            <a:ext cx="1582583" cy="1445106"/>
          </a:xfrm>
          <a:prstGeom prst="rect">
            <a:avLst/>
          </a:prstGeom>
        </p:spPr>
      </p:pic>
      <p:pic>
        <p:nvPicPr>
          <p:cNvPr id="44" name="Picture 4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B62548CB-7F64-D6DE-81E7-E1A590C72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0885" y="4421233"/>
            <a:ext cx="1367048" cy="1312779"/>
          </a:xfrm>
          <a:prstGeom prst="rect">
            <a:avLst/>
          </a:prstGeom>
        </p:spPr>
      </p:pic>
      <p:pic>
        <p:nvPicPr>
          <p:cNvPr id="45" name="Picture 44" descr="Shape, rectangle&#10;&#10;Description automatically generated">
            <a:extLst>
              <a:ext uri="{FF2B5EF4-FFF2-40B4-BE49-F238E27FC236}">
                <a16:creationId xmlns:a16="http://schemas.microsoft.com/office/drawing/2014/main" id="{E009A09C-5E52-0F0A-7251-497A506B0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068" y="4476032"/>
            <a:ext cx="1367048" cy="1237837"/>
          </a:xfrm>
          <a:prstGeom prst="rect">
            <a:avLst/>
          </a:prstGeom>
        </p:spPr>
      </p:pic>
      <p:pic>
        <p:nvPicPr>
          <p:cNvPr id="46" name="Picture 2" descr="Hands, Arms, Skin Tones, Fist, Race, Skin Colors">
            <a:extLst>
              <a:ext uri="{FF2B5EF4-FFF2-40B4-BE49-F238E27FC236}">
                <a16:creationId xmlns:a16="http://schemas.microsoft.com/office/drawing/2014/main" id="{AA2213BC-820F-B504-1B59-63FD39BE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2827" y="4322409"/>
            <a:ext cx="1070354" cy="1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5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9F0766D-D5CF-4F76-689C-24BA7AF65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5111" y="342478"/>
            <a:ext cx="6366875" cy="32067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EdShed" pitchFamily="2" charset="77"/>
                <a:cs typeface="Arial" panose="020B0604020202020204" pitchFamily="34" charset="0"/>
              </a:rPr>
              <a:t>Word Match</a:t>
            </a:r>
            <a:endParaRPr lang="en-GB" dirty="0">
              <a:latin typeface="EdShed" pitchFamily="2" charset="77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68209DE-E348-1C3E-A728-6862CDE0D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7717" y="770233"/>
            <a:ext cx="8376562" cy="365127"/>
          </a:xfrm>
        </p:spPr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33F17F-97E2-F265-D98D-A8E0CF7134B6}"/>
              </a:ext>
            </a:extLst>
          </p:cNvPr>
          <p:cNvGrpSpPr/>
          <p:nvPr/>
        </p:nvGrpSpPr>
        <p:grpSpPr>
          <a:xfrm>
            <a:off x="462987" y="5817448"/>
            <a:ext cx="11240196" cy="557939"/>
            <a:chOff x="573437" y="5805873"/>
            <a:chExt cx="11019295" cy="55793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3EF8C1-0F9E-10DB-2929-D2C787DE7438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5805873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59E194-B784-7104-7258-40FC74D37B49}"/>
                </a:ext>
              </a:extLst>
            </p:cNvPr>
            <p:cNvCxnSpPr>
              <a:cxnSpLocks/>
            </p:cNvCxnSpPr>
            <p:nvPr/>
          </p:nvCxnSpPr>
          <p:spPr>
            <a:xfrm>
              <a:off x="573437" y="6363812"/>
              <a:ext cx="110192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BB3D7A-C3A6-69B3-EA6D-7B2A59B22DD3}"/>
              </a:ext>
            </a:extLst>
          </p:cNvPr>
          <p:cNvSpPr txBox="1"/>
          <p:nvPr/>
        </p:nvSpPr>
        <p:spPr>
          <a:xfrm>
            <a:off x="2841872" y="5376752"/>
            <a:ext cx="664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There is a fish in the </a:t>
            </a:r>
            <a:r>
              <a:rPr lang="en-US" sz="2800" dirty="0">
                <a:latin typeface="EdShed" pitchFamily="2" charset="77"/>
              </a:rPr>
              <a:t>tank</a:t>
            </a:r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.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0A234-F907-B956-2D28-94AB1F55B42C}"/>
              </a:ext>
            </a:extLst>
          </p:cNvPr>
          <p:cNvSpPr txBox="1"/>
          <p:nvPr/>
        </p:nvSpPr>
        <p:spPr>
          <a:xfrm>
            <a:off x="5165745" y="38176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honk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BF703-F636-398B-B44F-4EFCDDD562DA}"/>
              </a:ext>
            </a:extLst>
          </p:cNvPr>
          <p:cNvSpPr txBox="1"/>
          <p:nvPr/>
        </p:nvSpPr>
        <p:spPr>
          <a:xfrm>
            <a:off x="1513005" y="381628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tank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D961B-7230-820B-5E97-C488F69903F1}"/>
              </a:ext>
            </a:extLst>
          </p:cNvPr>
          <p:cNvSpPr txBox="1"/>
          <p:nvPr/>
        </p:nvSpPr>
        <p:spPr>
          <a:xfrm>
            <a:off x="8847594" y="3817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0"/>
              </a:rPr>
              <a:t>kick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5A74D93-9E87-A570-B936-F6A001A0DD73}"/>
              </a:ext>
            </a:extLst>
          </p:cNvPr>
          <p:cNvSpPr txBox="1">
            <a:spLocks/>
          </p:cNvSpPr>
          <p:nvPr/>
        </p:nvSpPr>
        <p:spPr>
          <a:xfrm>
            <a:off x="1749404" y="4814443"/>
            <a:ext cx="8693187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Choose one of this week’s words to write in a sentence.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B6A0D3-7E25-E617-0993-65F92EA19B89}"/>
              </a:ext>
            </a:extLst>
          </p:cNvPr>
          <p:cNvGrpSpPr/>
          <p:nvPr/>
        </p:nvGrpSpPr>
        <p:grpSpPr>
          <a:xfrm>
            <a:off x="1315031" y="4262850"/>
            <a:ext cx="9561939" cy="0"/>
            <a:chOff x="1359926" y="4262850"/>
            <a:chExt cx="9561939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3346C9-4EBB-52C3-932E-E9F2DC10734C}"/>
                </a:ext>
              </a:extLst>
            </p:cNvPr>
            <p:cNvCxnSpPr>
              <a:cxnSpLocks/>
            </p:cNvCxnSpPr>
            <p:nvPr/>
          </p:nvCxnSpPr>
          <p:spPr>
            <a:xfrm>
              <a:off x="1359926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22DAFFA-656B-5F03-3D02-B1B3E3113304}"/>
                </a:ext>
              </a:extLst>
            </p:cNvPr>
            <p:cNvCxnSpPr>
              <a:cxnSpLocks/>
            </p:cNvCxnSpPr>
            <p:nvPr/>
          </p:nvCxnSpPr>
          <p:spPr>
            <a:xfrm>
              <a:off x="5028522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B8937-D4D6-8CA5-B71A-EA32564470CE}"/>
                </a:ext>
              </a:extLst>
            </p:cNvPr>
            <p:cNvCxnSpPr>
              <a:cxnSpLocks/>
            </p:cNvCxnSpPr>
            <p:nvPr/>
          </p:nvCxnSpPr>
          <p:spPr>
            <a:xfrm>
              <a:off x="8697117" y="4262850"/>
              <a:ext cx="22247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4DFFB984-9DD3-337D-13C1-90AB40B4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3293">
            <a:off x="5165745" y="2068906"/>
            <a:ext cx="1828800" cy="1593516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D28E949-984C-CB54-CEB7-071FB20DB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891" y="2080276"/>
            <a:ext cx="1709439" cy="15388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2D793B-D4B1-6ADF-D51D-67324446A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594" y="2044157"/>
            <a:ext cx="1781900" cy="14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856BDFD-FEF2-084C-D18D-C2080433B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829" y="550678"/>
            <a:ext cx="9100593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Choose one of your words to complete the two sentences. </a:t>
            </a:r>
            <a:br>
              <a:rPr lang="en-GB" dirty="0">
                <a:solidFill>
                  <a:schemeClr val="tx1"/>
                </a:solidFill>
                <a:latin typeface="EdShed" pitchFamily="2" charset="77"/>
              </a:rPr>
            </a:b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Try to write three sentences of your own.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4BCC6C0-C216-9FE9-267E-6B07374AB7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438" y="211731"/>
            <a:ext cx="6434364" cy="320675"/>
          </a:xfrm>
        </p:spPr>
        <p:txBody>
          <a:bodyPr/>
          <a:lstStyle/>
          <a:p>
            <a:r>
              <a:rPr lang="en-GB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a Sentence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E9BDA8-8386-3A11-9BBD-CDDBD091E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16393"/>
              </p:ext>
            </p:extLst>
          </p:nvPr>
        </p:nvGraphicFramePr>
        <p:xfrm>
          <a:off x="377137" y="1776350"/>
          <a:ext cx="1297316" cy="476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316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honk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skin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mask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basket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3" name="Table 27">
            <a:extLst>
              <a:ext uri="{FF2B5EF4-FFF2-40B4-BE49-F238E27FC236}">
                <a16:creationId xmlns:a16="http://schemas.microsoft.com/office/drawing/2014/main" id="{5CB1934C-4439-E675-FAD9-8B7F32B71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98064"/>
              </p:ext>
            </p:extLst>
          </p:nvPr>
        </p:nvGraphicFramePr>
        <p:xfrm>
          <a:off x="1884567" y="1776350"/>
          <a:ext cx="9930296" cy="4763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7399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7422897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25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77"/>
                        </a:rPr>
                        <a:t>I need to go to the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</a:t>
                      </a:r>
                      <a:r>
                        <a:rPr lang="en-US" sz="2400" b="0" i="0" dirty="0"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will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77"/>
                          <a:cs typeface="Calibri" panose="020F0502020204030204" pitchFamily="34" charset="0"/>
                        </a:rPr>
                        <a:t>the horn.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75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F4C93-DF79-323A-DD31-5FC47BD00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5282" y="342478"/>
            <a:ext cx="6406204" cy="32067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EdShed" pitchFamily="2" charset="77"/>
                <a:cs typeface="Arial" panose="020B0604020202020204" pitchFamily="34" charset="0"/>
              </a:rPr>
              <a:t>In a Sentence</a:t>
            </a:r>
            <a:endParaRPr lang="en-GB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F560B-805C-5B23-233B-8B2972761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3409D3-3494-6870-ADAA-CE5E2871A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16393"/>
              </p:ext>
            </p:extLst>
          </p:nvPr>
        </p:nvGraphicFramePr>
        <p:xfrm>
          <a:off x="377137" y="1776350"/>
          <a:ext cx="1297316" cy="476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316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honk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tank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skin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mask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76335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basket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  <p:graphicFrame>
        <p:nvGraphicFramePr>
          <p:cNvPr id="8" name="Table 27">
            <a:extLst>
              <a:ext uri="{FF2B5EF4-FFF2-40B4-BE49-F238E27FC236}">
                <a16:creationId xmlns:a16="http://schemas.microsoft.com/office/drawing/2014/main" id="{56B06961-3206-DF61-C9B8-C818F608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98064"/>
              </p:ext>
            </p:extLst>
          </p:nvPr>
        </p:nvGraphicFramePr>
        <p:xfrm>
          <a:off x="1884567" y="1776350"/>
          <a:ext cx="9930296" cy="47633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7399">
                  <a:extLst>
                    <a:ext uri="{9D8B030D-6E8A-4147-A177-3AD203B41FA5}">
                      <a16:colId xmlns:a16="http://schemas.microsoft.com/office/drawing/2014/main" val="1401758981"/>
                    </a:ext>
                  </a:extLst>
                </a:gridCol>
                <a:gridCol w="7422897">
                  <a:extLst>
                    <a:ext uri="{9D8B030D-6E8A-4147-A177-3AD203B41FA5}">
                      <a16:colId xmlns:a16="http://schemas.microsoft.com/office/drawing/2014/main" val="3049100000"/>
                    </a:ext>
                  </a:extLst>
                </a:gridCol>
              </a:tblGrid>
              <a:tr h="62538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Your Sentence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59061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EdShed" pitchFamily="2" charset="77"/>
                        </a:rPr>
                        <a:t>I need to go to the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</a:t>
                      </a:r>
                      <a:r>
                        <a:rPr lang="en-US" sz="2400" b="0" i="0" dirty="0">
                          <a:latin typeface="EdShed" pitchFamily="2" charset="77"/>
                          <a:cs typeface="Calibri" panose="020F0502020204030204" pitchFamily="34" charset="0"/>
                        </a:rPr>
                        <a:t>.</a:t>
                      </a:r>
                      <a:endParaRPr lang="en-GB" sz="2400" b="0" i="0" dirty="0"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3020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I will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prstClr val="black"/>
                          </a:solidFill>
                          <a:latin typeface="EdShed" pitchFamily="2" charset="77"/>
                          <a:cs typeface="Calibri" panose="020F0502020204030204" pitchFamily="34" charset="0"/>
                        </a:rPr>
                        <a:t>the horn.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 </a:t>
                      </a:r>
                      <a:endParaRPr lang="en-GB" sz="2400" b="0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19774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68403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50696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539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3BE7605-3D1B-241A-6435-89EB30B11295}"/>
              </a:ext>
            </a:extLst>
          </p:cNvPr>
          <p:cNvSpPr txBox="1"/>
          <p:nvPr/>
        </p:nvSpPr>
        <p:spPr>
          <a:xfrm>
            <a:off x="5418549" y="338859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honk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98C3C-AE50-EE56-9C26-1E760937B41E}"/>
              </a:ext>
            </a:extLst>
          </p:cNvPr>
          <p:cNvSpPr txBox="1"/>
          <p:nvPr/>
        </p:nvSpPr>
        <p:spPr>
          <a:xfrm>
            <a:off x="2473081" y="343507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honk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10B99-8F41-3199-81F2-674593905904}"/>
              </a:ext>
            </a:extLst>
          </p:cNvPr>
          <p:cNvSpPr txBox="1"/>
          <p:nvPr/>
        </p:nvSpPr>
        <p:spPr>
          <a:xfrm>
            <a:off x="2473081" y="2610702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bank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DD5838-483D-767B-B14F-92DDF134C377}"/>
              </a:ext>
            </a:extLst>
          </p:cNvPr>
          <p:cNvSpPr txBox="1"/>
          <p:nvPr/>
        </p:nvSpPr>
        <p:spPr>
          <a:xfrm>
            <a:off x="2473081" y="4250754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basket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8DE294-CC62-59CA-B4AF-466E23493587}"/>
              </a:ext>
            </a:extLst>
          </p:cNvPr>
          <p:cNvSpPr txBox="1"/>
          <p:nvPr/>
        </p:nvSpPr>
        <p:spPr>
          <a:xfrm>
            <a:off x="2473081" y="5080180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think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9ACD2C-4B11-8641-132E-2AB260A15043}"/>
              </a:ext>
            </a:extLst>
          </p:cNvPr>
          <p:cNvSpPr txBox="1"/>
          <p:nvPr/>
        </p:nvSpPr>
        <p:spPr>
          <a:xfrm>
            <a:off x="2473081" y="5882108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kick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9E62B-19A1-7B59-FDF0-E8D5E8E3A976}"/>
              </a:ext>
            </a:extLst>
          </p:cNvPr>
          <p:cNvSpPr txBox="1"/>
          <p:nvPr/>
        </p:nvSpPr>
        <p:spPr>
          <a:xfrm>
            <a:off x="7111696" y="2564277"/>
            <a:ext cx="135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bank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374EE4-28F2-CF63-9DCE-16AD44FB0ED5}"/>
              </a:ext>
            </a:extLst>
          </p:cNvPr>
          <p:cNvSpPr txBox="1"/>
          <p:nvPr/>
        </p:nvSpPr>
        <p:spPr>
          <a:xfrm>
            <a:off x="4448050" y="4250754"/>
            <a:ext cx="3676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Tom put eggs in his </a:t>
            </a:r>
            <a:r>
              <a:rPr lang="en-US" sz="2400" dirty="0">
                <a:latin typeface="EdShed" pitchFamily="2" charset="0"/>
              </a:rPr>
              <a:t>basket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82E36C-22FC-1480-7E1D-A3C42F09E16F}"/>
              </a:ext>
            </a:extLst>
          </p:cNvPr>
          <p:cNvSpPr txBox="1"/>
          <p:nvPr/>
        </p:nvSpPr>
        <p:spPr>
          <a:xfrm>
            <a:off x="4448050" y="5079680"/>
            <a:ext cx="3780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I </a:t>
            </a:r>
            <a:r>
              <a:rPr lang="en-US" sz="2400" dirty="0">
                <a:latin typeface="EdShed" pitchFamily="2" charset="0"/>
              </a:rPr>
              <a:t>think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Sam is in the garden.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6666E9-48AC-71FC-9260-732393AA2519}"/>
              </a:ext>
            </a:extLst>
          </p:cNvPr>
          <p:cNvSpPr txBox="1"/>
          <p:nvPr/>
        </p:nvSpPr>
        <p:spPr>
          <a:xfrm>
            <a:off x="4448050" y="5901328"/>
            <a:ext cx="3122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We like to </a:t>
            </a:r>
            <a:r>
              <a:rPr lang="en-US" sz="2400" dirty="0">
                <a:latin typeface="EdShed" pitchFamily="2" charset="0"/>
              </a:rPr>
              <a:t>kick</a:t>
            </a:r>
            <a:r>
              <a:rPr lang="en-US" sz="2400" dirty="0">
                <a:solidFill>
                  <a:srgbClr val="FF3760"/>
                </a:solidFill>
                <a:latin typeface="EdShed" pitchFamily="2" charset="0"/>
              </a:rPr>
              <a:t> the ball.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80182" y="205751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fish are in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832189" y="1988566"/>
            <a:ext cx="115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tank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05578" y="5403368"/>
            <a:ext cx="1226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EdShed" pitchFamily="2" charset="77"/>
              </a:rPr>
              <a:t>tank</a:t>
            </a:r>
            <a:endParaRPr lang="en-GB" sz="2400" dirty="0">
              <a:latin typeface="EdShed" pitchFamily="2" charset="7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AD3559A-CE48-2BA1-B0A5-ABA302C4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251" y="2674526"/>
            <a:ext cx="2905220" cy="26152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61D72C-1CA2-B679-9507-F41E0228DCE5}"/>
              </a:ext>
            </a:extLst>
          </p:cNvPr>
          <p:cNvGrpSpPr/>
          <p:nvPr/>
        </p:nvGrpSpPr>
        <p:grpSpPr>
          <a:xfrm>
            <a:off x="5553096" y="6018949"/>
            <a:ext cx="908354" cy="137636"/>
            <a:chOff x="4415562" y="3199988"/>
            <a:chExt cx="1089666" cy="16510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83BC9E-98C2-43B0-685D-2613C547FB43}"/>
                </a:ext>
              </a:extLst>
            </p:cNvPr>
            <p:cNvSpPr/>
            <p:nvPr/>
          </p:nvSpPr>
          <p:spPr>
            <a:xfrm>
              <a:off x="4415562" y="3199988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7B567F9-77ED-C5E1-3B12-451E9D02E3D7}"/>
                </a:ext>
              </a:extLst>
            </p:cNvPr>
            <p:cNvSpPr/>
            <p:nvPr/>
          </p:nvSpPr>
          <p:spPr>
            <a:xfrm>
              <a:off x="4683709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7FE301-7EFB-F50D-ADE1-D69C52E27879}"/>
                </a:ext>
              </a:extLst>
            </p:cNvPr>
            <p:cNvSpPr/>
            <p:nvPr/>
          </p:nvSpPr>
          <p:spPr>
            <a:xfrm>
              <a:off x="5018124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B345D8-8547-EF2C-87F5-DC6897F26480}"/>
                </a:ext>
              </a:extLst>
            </p:cNvPr>
            <p:cNvSpPr/>
            <p:nvPr/>
          </p:nvSpPr>
          <p:spPr>
            <a:xfrm>
              <a:off x="5347695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54D052-BD37-ED35-5FC5-24F6EC5C1262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4C6C4493-73D2-AF31-A730-5C2171CF8116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F85ED3D2-C8F3-9B68-6C4D-86E953CE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872FCD-D28B-964F-D6BA-D51A83FF8A25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055140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doll has 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en-GB" sz="2800" dirty="0">
                <a:latin typeface="EdShed" pitchFamily="2" charset="77"/>
              </a:rPr>
              <a:t>dress.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107906" y="1986190"/>
            <a:ext cx="115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pink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532361" y="5400992"/>
            <a:ext cx="1148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pink</a:t>
            </a:r>
            <a:endParaRPr lang="en-GB" sz="2400" dirty="0">
              <a:latin typeface="EdShed" pitchFamily="2" charset="77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49A35D-C278-2365-A2D7-9F1F2C35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67" y="2713931"/>
            <a:ext cx="1698119" cy="25333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776DF1-ECD6-4CA3-75F4-37D5800E79B2}"/>
              </a:ext>
            </a:extLst>
          </p:cNvPr>
          <p:cNvGrpSpPr/>
          <p:nvPr/>
        </p:nvGrpSpPr>
        <p:grpSpPr>
          <a:xfrm>
            <a:off x="5737318" y="6021895"/>
            <a:ext cx="773831" cy="125098"/>
            <a:chOff x="4393337" y="3203777"/>
            <a:chExt cx="974453" cy="1575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CA69F1-634A-EEC6-8FF7-9949CE36F003}"/>
                </a:ext>
              </a:extLst>
            </p:cNvPr>
            <p:cNvSpPr/>
            <p:nvPr/>
          </p:nvSpPr>
          <p:spPr>
            <a:xfrm>
              <a:off x="4393337" y="3203777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643E24-35FE-F14E-E4EE-6A6F372B54CF}"/>
                </a:ext>
              </a:extLst>
            </p:cNvPr>
            <p:cNvSpPr/>
            <p:nvPr/>
          </p:nvSpPr>
          <p:spPr>
            <a:xfrm>
              <a:off x="4613556" y="3203777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9E2BBD6-EA5A-EE28-9F5F-68CBC24A88E5}"/>
                </a:ext>
              </a:extLst>
            </p:cNvPr>
            <p:cNvSpPr/>
            <p:nvPr/>
          </p:nvSpPr>
          <p:spPr>
            <a:xfrm>
              <a:off x="4876720" y="3203777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B8D5E8-E385-107A-DC16-7088BF62EFD6}"/>
                </a:ext>
              </a:extLst>
            </p:cNvPr>
            <p:cNvSpPr/>
            <p:nvPr/>
          </p:nvSpPr>
          <p:spPr>
            <a:xfrm>
              <a:off x="5210257" y="3203777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5001FF-177F-4B42-8D8D-79F1193430FE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EEA001CF-B35D-D109-46C7-A60556BAEE2B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B15E0DF-4E54-A4EA-8CD7-16A513258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4072C6-5D09-3288-37BD-2C11104210CF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7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52047" y="2055140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I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 it </a:t>
            </a:r>
            <a:r>
              <a:rPr lang="en-GB" sz="2800" dirty="0">
                <a:latin typeface="EdShed" pitchFamily="2" charset="77"/>
              </a:rPr>
              <a:t>is going to rain today.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3930650" y="199465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think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33765" y="5486336"/>
            <a:ext cx="1344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think</a:t>
            </a:r>
            <a:endParaRPr lang="en-GB" sz="2400" dirty="0">
              <a:latin typeface="EdShed" pitchFamily="2" charset="77"/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EF74CC5E-AAAD-7D86-0640-B29CF83E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38" y="2694132"/>
            <a:ext cx="2815599" cy="257101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601FBE7-B5D6-D075-D19C-0E350947E9EA}"/>
              </a:ext>
            </a:extLst>
          </p:cNvPr>
          <p:cNvGrpSpPr/>
          <p:nvPr/>
        </p:nvGrpSpPr>
        <p:grpSpPr>
          <a:xfrm>
            <a:off x="5559082" y="6104762"/>
            <a:ext cx="1061110" cy="121147"/>
            <a:chOff x="5391038" y="6070554"/>
            <a:chExt cx="1261285" cy="144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EA1DA1-A2F5-4F36-9AD1-9F10790C20F3}"/>
                </a:ext>
              </a:extLst>
            </p:cNvPr>
            <p:cNvGrpSpPr/>
            <p:nvPr/>
          </p:nvGrpSpPr>
          <p:grpSpPr>
            <a:xfrm>
              <a:off x="5391038" y="6070555"/>
              <a:ext cx="683902" cy="144000"/>
              <a:chOff x="5267812" y="2949588"/>
              <a:chExt cx="351414" cy="72000"/>
            </a:xfrm>
            <a:solidFill>
              <a:srgbClr val="3372DC"/>
            </a:solidFill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DBEEAE8-F59D-29BA-8481-B540D426676C}"/>
                  </a:ext>
                </a:extLst>
              </p:cNvPr>
              <p:cNvSpPr/>
              <p:nvPr/>
            </p:nvSpPr>
            <p:spPr>
              <a:xfrm>
                <a:off x="5545233" y="2949588"/>
                <a:ext cx="73993" cy="7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77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D9FF1D6-1D4A-54E1-33B9-4DDBFB043544}"/>
                  </a:ext>
                </a:extLst>
              </p:cNvPr>
              <p:cNvSpPr/>
              <p:nvPr/>
            </p:nvSpPr>
            <p:spPr>
              <a:xfrm>
                <a:off x="5267812" y="2968772"/>
                <a:ext cx="258973" cy="45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3372DC"/>
                    </a:solidFill>
                  </a:ln>
                  <a:latin typeface="EdShed" pitchFamily="2" charset="77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D802E6-656B-9064-C636-72C15FE5945F}"/>
                </a:ext>
              </a:extLst>
            </p:cNvPr>
            <p:cNvSpPr/>
            <p:nvPr/>
          </p:nvSpPr>
          <p:spPr>
            <a:xfrm>
              <a:off x="6172747" y="6070554"/>
              <a:ext cx="144000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62CA60-B5FA-707F-B03F-001C5BE28885}"/>
                </a:ext>
              </a:extLst>
            </p:cNvPr>
            <p:cNvSpPr/>
            <p:nvPr/>
          </p:nvSpPr>
          <p:spPr>
            <a:xfrm>
              <a:off x="6508323" y="6070554"/>
              <a:ext cx="144000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16ECF8-08AA-327A-F829-33BDA13D350E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047ADAEF-1F78-16D5-A88D-893037EE97C8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4B57773-4389-A5F7-9B22-12FFB5FAE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FEA5FA-6396-7A1C-BFAB-2C503AFF272F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2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40EFB6A-523C-A20B-3B44-D8C43D27C482}"/>
              </a:ext>
            </a:extLst>
          </p:cNvPr>
          <p:cNvSpPr txBox="1">
            <a:spLocks/>
          </p:cNvSpPr>
          <p:nvPr/>
        </p:nvSpPr>
        <p:spPr>
          <a:xfrm>
            <a:off x="3152047" y="2055140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My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en-GB" sz="2800" dirty="0">
                <a:latin typeface="EdShed" pitchFamily="2" charset="77"/>
              </a:rPr>
              <a:t>is sun burnt.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A1AF9-F243-6547-C1BD-30347C8CC0A5}"/>
              </a:ext>
            </a:extLst>
          </p:cNvPr>
          <p:cNvSpPr txBox="1"/>
          <p:nvPr/>
        </p:nvSpPr>
        <p:spPr>
          <a:xfrm>
            <a:off x="4893733" y="1994657"/>
            <a:ext cx="115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skin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C0DE4-EC40-E597-7A12-1392E23A3AAD}"/>
              </a:ext>
            </a:extLst>
          </p:cNvPr>
          <p:cNvSpPr txBox="1"/>
          <p:nvPr/>
        </p:nvSpPr>
        <p:spPr>
          <a:xfrm>
            <a:off x="5645273" y="5441730"/>
            <a:ext cx="108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skin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0C749C-11C0-9D1B-28F4-D92F10CBFDC3}"/>
              </a:ext>
            </a:extLst>
          </p:cNvPr>
          <p:cNvGrpSpPr/>
          <p:nvPr/>
        </p:nvGrpSpPr>
        <p:grpSpPr>
          <a:xfrm>
            <a:off x="5806774" y="6072880"/>
            <a:ext cx="748061" cy="118645"/>
            <a:chOff x="5593018" y="6067171"/>
            <a:chExt cx="907925" cy="144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56C0D0-FAE8-6376-6104-760969B758BE}"/>
                </a:ext>
              </a:extLst>
            </p:cNvPr>
            <p:cNvSpPr/>
            <p:nvPr/>
          </p:nvSpPr>
          <p:spPr>
            <a:xfrm>
              <a:off x="5593018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02B285-122B-B5F2-5431-EDEDD08258F7}"/>
                </a:ext>
              </a:extLst>
            </p:cNvPr>
            <p:cNvSpPr/>
            <p:nvPr/>
          </p:nvSpPr>
          <p:spPr>
            <a:xfrm>
              <a:off x="5865849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F7155D-8049-64B6-615D-83F4974B7100}"/>
                </a:ext>
              </a:extLst>
            </p:cNvPr>
            <p:cNvSpPr/>
            <p:nvPr/>
          </p:nvSpPr>
          <p:spPr>
            <a:xfrm>
              <a:off x="6118098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D5BD60-228C-9D0F-79B7-DD1FCAD1843F}"/>
                </a:ext>
              </a:extLst>
            </p:cNvPr>
            <p:cNvSpPr/>
            <p:nvPr/>
          </p:nvSpPr>
          <p:spPr>
            <a:xfrm>
              <a:off x="6360821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pic>
        <p:nvPicPr>
          <p:cNvPr id="28" name="Picture 2" descr="Hands, Arms, Skin Tones, Fist, Race, Skin Colors">
            <a:extLst>
              <a:ext uri="{FF2B5EF4-FFF2-40B4-BE49-F238E27FC236}">
                <a16:creationId xmlns:a16="http://schemas.microsoft.com/office/drawing/2014/main" id="{A84E68D6-899F-09A5-19C4-7144AFF5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19" y="2755628"/>
            <a:ext cx="1711680" cy="27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381A70-61F5-8E5B-7B5A-AEFD04DC415D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587EC018-167A-B51C-7E2C-07110F524118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25AFCF5C-594C-465E-A61F-156C0D9E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119F2C-6A51-4E37-F8D8-71BAFCD61F93}"/>
                </a:ext>
              </a:extLst>
            </p:cNvPr>
            <p:cNvSpPr txBox="1"/>
            <p:nvPr/>
          </p:nvSpPr>
          <p:spPr>
            <a:xfrm>
              <a:off x="5964650" y="6695785"/>
              <a:ext cx="141224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spell it like this? Did you remember ‘k’ in the middle?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05751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car horn went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783979" y="1988566"/>
            <a:ext cx="11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honk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25370" y="5403368"/>
            <a:ext cx="1304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honk</a:t>
            </a:r>
            <a:endParaRPr lang="en-GB" sz="2400" dirty="0">
              <a:latin typeface="EdShed" pitchFamily="2" charset="77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7B7B58B-958A-AA72-9736-99C97029D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3293">
            <a:off x="4574035" y="2593102"/>
            <a:ext cx="3300345" cy="28757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893CDF-2ED6-F771-60C5-9C61FDD940CA}"/>
              </a:ext>
            </a:extLst>
          </p:cNvPr>
          <p:cNvGrpSpPr/>
          <p:nvPr/>
        </p:nvGrpSpPr>
        <p:grpSpPr>
          <a:xfrm>
            <a:off x="5601807" y="6016145"/>
            <a:ext cx="971630" cy="143244"/>
            <a:chOff x="4364762" y="3199988"/>
            <a:chExt cx="1119936" cy="16510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5B0AD2-C493-645C-7A47-26F74A4D3949}"/>
                </a:ext>
              </a:extLst>
            </p:cNvPr>
            <p:cNvSpPr/>
            <p:nvPr/>
          </p:nvSpPr>
          <p:spPr>
            <a:xfrm>
              <a:off x="4364762" y="3199988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4A771F-337B-F2A0-54B6-4C51AB6C2754}"/>
                </a:ext>
              </a:extLst>
            </p:cNvPr>
            <p:cNvSpPr/>
            <p:nvPr/>
          </p:nvSpPr>
          <p:spPr>
            <a:xfrm>
              <a:off x="4681288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A32AC0-C494-943C-CC2B-45C6B1EFD821}"/>
                </a:ext>
              </a:extLst>
            </p:cNvPr>
            <p:cNvSpPr/>
            <p:nvPr/>
          </p:nvSpPr>
          <p:spPr>
            <a:xfrm>
              <a:off x="5007773" y="3207565"/>
              <a:ext cx="157533" cy="157532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7ACAE5-1070-8B72-9DFE-81B22C07A9E7}"/>
                </a:ext>
              </a:extLst>
            </p:cNvPr>
            <p:cNvSpPr/>
            <p:nvPr/>
          </p:nvSpPr>
          <p:spPr>
            <a:xfrm>
              <a:off x="5327165" y="3207565"/>
              <a:ext cx="157533" cy="157532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4F35CD-8BAB-E73F-70E9-1E1CB61BCBE7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EEC21661-2E3A-1028-11D5-CAA9F61C4B33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BAB88807-5885-0890-566E-334A0DB8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C4DF6B-04ED-D07B-023B-ED744A9D27C2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write the words to match the pictures?</a:t>
            </a:r>
          </a:p>
        </p:txBody>
      </p:sp>
      <p:pic>
        <p:nvPicPr>
          <p:cNvPr id="6" name="Picture 6" descr="Lawn, Green, Grama, Grass, Nature, Colour, Sheets">
            <a:extLst>
              <a:ext uri="{FF2B5EF4-FFF2-40B4-BE49-F238E27FC236}">
                <a16:creationId xmlns:a16="http://schemas.microsoft.com/office/drawing/2014/main" id="{E9F60724-022D-62F7-32D5-8BE9230F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04" y="2136297"/>
            <a:ext cx="1164965" cy="12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91E36E-4F3B-40CC-6E90-4BB224F1E2AE}"/>
              </a:ext>
            </a:extLst>
          </p:cNvPr>
          <p:cNvCxnSpPr>
            <a:cxnSpLocks/>
          </p:cNvCxnSpPr>
          <p:nvPr/>
        </p:nvCxnSpPr>
        <p:spPr>
          <a:xfrm>
            <a:off x="848652" y="403449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611ED2-73FA-F9C0-A02B-03744EBBE4A5}"/>
              </a:ext>
            </a:extLst>
          </p:cNvPr>
          <p:cNvCxnSpPr>
            <a:cxnSpLocks/>
          </p:cNvCxnSpPr>
          <p:nvPr/>
        </p:nvCxnSpPr>
        <p:spPr>
          <a:xfrm>
            <a:off x="3723761" y="4034491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2E46C-1A80-F628-5B87-27024D4DA142}"/>
              </a:ext>
            </a:extLst>
          </p:cNvPr>
          <p:cNvCxnSpPr>
            <a:cxnSpLocks/>
          </p:cNvCxnSpPr>
          <p:nvPr/>
        </p:nvCxnSpPr>
        <p:spPr>
          <a:xfrm>
            <a:off x="6643440" y="4034491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5B6CC1-8CD1-D0E3-1B35-9A06CB4706C6}"/>
              </a:ext>
            </a:extLst>
          </p:cNvPr>
          <p:cNvCxnSpPr>
            <a:cxnSpLocks/>
          </p:cNvCxnSpPr>
          <p:nvPr/>
        </p:nvCxnSpPr>
        <p:spPr>
          <a:xfrm>
            <a:off x="9581872" y="4034491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AA0196-7362-EDE5-7B3D-CBB68FBEB50A}"/>
              </a:ext>
            </a:extLst>
          </p:cNvPr>
          <p:cNvCxnSpPr>
            <a:cxnSpLocks/>
          </p:cNvCxnSpPr>
          <p:nvPr/>
        </p:nvCxnSpPr>
        <p:spPr>
          <a:xfrm>
            <a:off x="2034156" y="6233999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73B77C-A26E-2D42-CB98-3EA023298503}"/>
              </a:ext>
            </a:extLst>
          </p:cNvPr>
          <p:cNvCxnSpPr>
            <a:cxnSpLocks/>
          </p:cNvCxnSpPr>
          <p:nvPr/>
        </p:nvCxnSpPr>
        <p:spPr>
          <a:xfrm>
            <a:off x="5142000" y="6247132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C21F9-DC9C-D564-2A12-23038B9AAA33}"/>
              </a:ext>
            </a:extLst>
          </p:cNvPr>
          <p:cNvCxnSpPr>
            <a:cxnSpLocks/>
          </p:cNvCxnSpPr>
          <p:nvPr/>
        </p:nvCxnSpPr>
        <p:spPr>
          <a:xfrm>
            <a:off x="8437866" y="6247132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4F71C2-3E82-511D-5946-7ADEBF57E139}"/>
              </a:ext>
            </a:extLst>
          </p:cNvPr>
          <p:cNvGrpSpPr/>
          <p:nvPr/>
        </p:nvGrpSpPr>
        <p:grpSpPr>
          <a:xfrm>
            <a:off x="8451462" y="4350544"/>
            <a:ext cx="2061937" cy="1493044"/>
            <a:chOff x="2994177" y="4577166"/>
            <a:chExt cx="2061937" cy="149304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2334482-4ED1-A6DA-95C8-E14F0B62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994177" y="4577166"/>
              <a:ext cx="1424835" cy="1493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3A61E9-E96A-E561-838F-4AACAFE9819F}"/>
                </a:ext>
              </a:extLst>
            </p:cNvPr>
            <p:cNvSpPr txBox="1"/>
            <p:nvPr/>
          </p:nvSpPr>
          <p:spPr>
            <a:xfrm>
              <a:off x="4349079" y="5029230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77"/>
                </a:rPr>
                <a:t>z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A8EE1E-1FD6-BCD2-9A39-C2764CA2A5DC}"/>
                </a:ext>
              </a:extLst>
            </p:cNvPr>
            <p:cNvSpPr txBox="1"/>
            <p:nvPr/>
          </p:nvSpPr>
          <p:spPr>
            <a:xfrm>
              <a:off x="4534061" y="4864032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77"/>
                </a:rPr>
                <a:t>z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445873-7193-7166-BBB6-BA52A4A744BC}"/>
                </a:ext>
              </a:extLst>
            </p:cNvPr>
            <p:cNvSpPr txBox="1"/>
            <p:nvPr/>
          </p:nvSpPr>
          <p:spPr>
            <a:xfrm>
              <a:off x="4748016" y="4724457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EdShed" pitchFamily="2" charset="77"/>
                </a:rPr>
                <a:t>z</a:t>
              </a:r>
            </a:p>
          </p:txBody>
        </p:sp>
      </p:grpSp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7A48FA4-BA04-FFFD-E3A5-8D42C2F83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2" y="2095311"/>
            <a:ext cx="1061119" cy="1303442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933382C8-5C84-BD25-CCB6-FA3E4D6C9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513" y="2193678"/>
            <a:ext cx="1426654" cy="1232230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4657ADF8-4189-7712-281C-CD3C711B6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191" y="1847400"/>
            <a:ext cx="469361" cy="162610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3CDDBF57-8CFD-663F-66A9-9081EE9F2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422" y="4508062"/>
            <a:ext cx="1146445" cy="1146445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DCB58286-CCD5-8692-6F1F-1C67B93F7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861" y="4470716"/>
            <a:ext cx="1265926" cy="119264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8EAF2AC-6111-55AE-C4D0-7FEC2E484A37}"/>
              </a:ext>
            </a:extLst>
          </p:cNvPr>
          <p:cNvSpPr txBox="1"/>
          <p:nvPr/>
        </p:nvSpPr>
        <p:spPr>
          <a:xfrm>
            <a:off x="3749889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grass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342E1C-E5E7-AF5D-93B5-8D00D3BF16B6}"/>
              </a:ext>
            </a:extLst>
          </p:cNvPr>
          <p:cNvSpPr txBox="1"/>
          <p:nvPr/>
        </p:nvSpPr>
        <p:spPr>
          <a:xfrm>
            <a:off x="883756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bell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568305-015C-B6C6-BCE5-17BF1D76463B}"/>
              </a:ext>
            </a:extLst>
          </p:cNvPr>
          <p:cNvSpPr txBox="1"/>
          <p:nvPr/>
        </p:nvSpPr>
        <p:spPr>
          <a:xfrm>
            <a:off x="6682867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puff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838C1EE-C63E-8048-6E0F-26AC650FAAAD}"/>
              </a:ext>
            </a:extLst>
          </p:cNvPr>
          <p:cNvSpPr txBox="1"/>
          <p:nvPr/>
        </p:nvSpPr>
        <p:spPr>
          <a:xfrm>
            <a:off x="9584329" y="359322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fizz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0DC787-8958-09D2-23E4-C23A4EE4E791}"/>
              </a:ext>
            </a:extLst>
          </p:cNvPr>
          <p:cNvSpPr txBox="1"/>
          <p:nvPr/>
        </p:nvSpPr>
        <p:spPr>
          <a:xfrm>
            <a:off x="5195244" y="58088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clock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CF4399-4EF8-50DF-7D23-7005F53016A3}"/>
              </a:ext>
            </a:extLst>
          </p:cNvPr>
          <p:cNvSpPr txBox="1"/>
          <p:nvPr/>
        </p:nvSpPr>
        <p:spPr>
          <a:xfrm>
            <a:off x="2026756" y="58088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kiss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4F1A4D-A877-05C1-5C71-5313E70A4AA6}"/>
              </a:ext>
            </a:extLst>
          </p:cNvPr>
          <p:cNvSpPr txBox="1"/>
          <p:nvPr/>
        </p:nvSpPr>
        <p:spPr>
          <a:xfrm>
            <a:off x="8476497" y="58088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760"/>
                </a:solidFill>
                <a:latin typeface="EdShed" pitchFamily="2" charset="77"/>
              </a:rPr>
              <a:t>buzz</a:t>
            </a:r>
            <a:endParaRPr lang="en-GB" sz="2800" dirty="0">
              <a:solidFill>
                <a:srgbClr val="FF3760"/>
              </a:solidFill>
              <a:latin typeface="EdSh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g, Drawstring, Sack, Design, Blank">
            <a:extLst>
              <a:ext uri="{FF2B5EF4-FFF2-40B4-BE49-F238E27FC236}">
                <a16:creationId xmlns:a16="http://schemas.microsoft.com/office/drawing/2014/main" id="{10226702-DB1C-5D86-43F4-EADF63A1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516">
            <a:off x="4392934" y="1660004"/>
            <a:ext cx="3344135" cy="44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19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40EFB6A-523C-A20B-3B44-D8C43D27C482}"/>
              </a:ext>
            </a:extLst>
          </p:cNvPr>
          <p:cNvSpPr txBox="1">
            <a:spLocks/>
          </p:cNvSpPr>
          <p:nvPr/>
        </p:nvSpPr>
        <p:spPr>
          <a:xfrm>
            <a:off x="3152047" y="2055140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I have lost my PE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A1AF9-F243-6547-C1BD-30347C8CC0A5}"/>
              </a:ext>
            </a:extLst>
          </p:cNvPr>
          <p:cNvSpPr txBox="1"/>
          <p:nvPr/>
        </p:nvSpPr>
        <p:spPr>
          <a:xfrm>
            <a:off x="6702425" y="1995715"/>
            <a:ext cx="1152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kit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C0DE4-EC40-E597-7A12-1392E23A3AAD}"/>
              </a:ext>
            </a:extLst>
          </p:cNvPr>
          <p:cNvSpPr txBox="1"/>
          <p:nvPr/>
        </p:nvSpPr>
        <p:spPr>
          <a:xfrm>
            <a:off x="5708030" y="5493555"/>
            <a:ext cx="748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kit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0C749C-11C0-9D1B-28F4-D92F10CBFDC3}"/>
              </a:ext>
            </a:extLst>
          </p:cNvPr>
          <p:cNvGrpSpPr/>
          <p:nvPr/>
        </p:nvGrpSpPr>
        <p:grpSpPr>
          <a:xfrm>
            <a:off x="5861196" y="6126392"/>
            <a:ext cx="492361" cy="128009"/>
            <a:chOff x="5776336" y="6067171"/>
            <a:chExt cx="553868" cy="144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56C0D0-FAE8-6376-6104-760969B758BE}"/>
                </a:ext>
              </a:extLst>
            </p:cNvPr>
            <p:cNvSpPr/>
            <p:nvPr/>
          </p:nvSpPr>
          <p:spPr>
            <a:xfrm>
              <a:off x="5776336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02B285-122B-B5F2-5431-EDEDD08258F7}"/>
                </a:ext>
              </a:extLst>
            </p:cNvPr>
            <p:cNvSpPr/>
            <p:nvPr/>
          </p:nvSpPr>
          <p:spPr>
            <a:xfrm>
              <a:off x="6010242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F7155D-8049-64B6-615D-83F4974B7100}"/>
                </a:ext>
              </a:extLst>
            </p:cNvPr>
            <p:cNvSpPr/>
            <p:nvPr/>
          </p:nvSpPr>
          <p:spPr>
            <a:xfrm>
              <a:off x="6190081" y="6067171"/>
              <a:ext cx="140123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861EC7-0852-184D-D660-ACD3CB6BCD75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1" name="Oval Callout 10">
              <a:extLst>
                <a:ext uri="{FF2B5EF4-FFF2-40B4-BE49-F238E27FC236}">
                  <a16:creationId xmlns:a16="http://schemas.microsoft.com/office/drawing/2014/main" id="{E74895CB-7CDB-61D6-F7B3-0D4E5179BFB3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E2A1F630-7ED9-EB0E-39A0-E49D286E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A03595-7468-56CB-3721-A01B4D71C815}"/>
                </a:ext>
              </a:extLst>
            </p:cNvPr>
            <p:cNvSpPr txBox="1"/>
            <p:nvPr/>
          </p:nvSpPr>
          <p:spPr>
            <a:xfrm>
              <a:off x="5964650" y="6695785"/>
              <a:ext cx="141224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spell it like this? Did you remember ‘k’ at the start?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8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20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FD9498-4652-9B35-255E-7512313942D6}"/>
              </a:ext>
            </a:extLst>
          </p:cNvPr>
          <p:cNvSpPr txBox="1">
            <a:spLocks/>
          </p:cNvSpPr>
          <p:nvPr/>
        </p:nvSpPr>
        <p:spPr>
          <a:xfrm>
            <a:off x="3141788" y="2057516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money is in 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800" dirty="0">
                <a:latin typeface="EdShed" pitchFamily="2" charset="7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BD321-E3FE-5AAF-8C40-2F11030AEF85}"/>
              </a:ext>
            </a:extLst>
          </p:cNvPr>
          <p:cNvSpPr txBox="1"/>
          <p:nvPr/>
        </p:nvSpPr>
        <p:spPr>
          <a:xfrm>
            <a:off x="6863338" y="2002798"/>
            <a:ext cx="115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bank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6189A-B909-CFC4-227F-CECEEDED7948}"/>
              </a:ext>
            </a:extLst>
          </p:cNvPr>
          <p:cNvSpPr txBox="1"/>
          <p:nvPr/>
        </p:nvSpPr>
        <p:spPr>
          <a:xfrm>
            <a:off x="5432487" y="5403368"/>
            <a:ext cx="132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bank</a:t>
            </a:r>
            <a:endParaRPr lang="en-GB" sz="2400" dirty="0">
              <a:latin typeface="EdShed" pitchFamily="2" charset="77"/>
            </a:endParaRPr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43E8C276-3E8A-8FEE-39E6-D4D9D0CF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17" y="2737452"/>
            <a:ext cx="2593162" cy="24902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88D684-138D-4B0E-FCEF-6429524FA58C}"/>
              </a:ext>
            </a:extLst>
          </p:cNvPr>
          <p:cNvGrpSpPr/>
          <p:nvPr/>
        </p:nvGrpSpPr>
        <p:grpSpPr>
          <a:xfrm>
            <a:off x="5588271" y="6022983"/>
            <a:ext cx="1013180" cy="155334"/>
            <a:chOff x="4420557" y="3199988"/>
            <a:chExt cx="1076936" cy="16510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B891FE-AF16-0D32-86E4-889302B3A939}"/>
                </a:ext>
              </a:extLst>
            </p:cNvPr>
            <p:cNvSpPr/>
            <p:nvPr/>
          </p:nvSpPr>
          <p:spPr>
            <a:xfrm>
              <a:off x="4420557" y="3199988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61BD5B-41CE-630B-7349-554CA29B8784}"/>
                </a:ext>
              </a:extLst>
            </p:cNvPr>
            <p:cNvSpPr/>
            <p:nvPr/>
          </p:nvSpPr>
          <p:spPr>
            <a:xfrm>
              <a:off x="4729407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F32F78-12A4-E799-30C7-A501C3646531}"/>
                </a:ext>
              </a:extLst>
            </p:cNvPr>
            <p:cNvSpPr/>
            <p:nvPr/>
          </p:nvSpPr>
          <p:spPr>
            <a:xfrm>
              <a:off x="5054655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215E31-FDB3-9FEA-564E-9CB1B9892590}"/>
                </a:ext>
              </a:extLst>
            </p:cNvPr>
            <p:cNvSpPr/>
            <p:nvPr/>
          </p:nvSpPr>
          <p:spPr>
            <a:xfrm>
              <a:off x="5339955" y="3207566"/>
              <a:ext cx="157538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B8B5D-E84C-377B-0ECA-F1B78DAC377D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8" name="Oval Callout 7">
              <a:extLst>
                <a:ext uri="{FF2B5EF4-FFF2-40B4-BE49-F238E27FC236}">
                  <a16:creationId xmlns:a16="http://schemas.microsoft.com/office/drawing/2014/main" id="{4BEBEA15-3265-A836-2155-92C99FFF4504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1CFFF423-62E7-5A7E-21DD-C7599FDC4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18F994-67A9-FA43-BBEC-824BA2A0FF03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4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21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40EFB6A-523C-A20B-3B44-D8C43D27C482}"/>
              </a:ext>
            </a:extLst>
          </p:cNvPr>
          <p:cNvSpPr txBox="1">
            <a:spLocks/>
          </p:cNvSpPr>
          <p:nvPr/>
        </p:nvSpPr>
        <p:spPr>
          <a:xfrm>
            <a:off x="2441343" y="2055140"/>
            <a:ext cx="7309309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I am going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________ </a:t>
            </a:r>
            <a:r>
              <a:rPr lang="en-GB" sz="2800" dirty="0">
                <a:latin typeface="EdShed" pitchFamily="2" charset="77"/>
              </a:rPr>
              <a:t>the ball.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A1AF9-F243-6547-C1BD-30347C8CC0A5}"/>
              </a:ext>
            </a:extLst>
          </p:cNvPr>
          <p:cNvSpPr txBox="1"/>
          <p:nvPr/>
        </p:nvSpPr>
        <p:spPr>
          <a:xfrm>
            <a:off x="5703437" y="2007960"/>
            <a:ext cx="155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kick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C0DE4-EC40-E597-7A12-1392E23A3AAD}"/>
              </a:ext>
            </a:extLst>
          </p:cNvPr>
          <p:cNvSpPr txBox="1"/>
          <p:nvPr/>
        </p:nvSpPr>
        <p:spPr>
          <a:xfrm>
            <a:off x="5523479" y="5441730"/>
            <a:ext cx="1113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kick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B3A21-25E0-E5AC-59D3-5FCEF3E5247D}"/>
              </a:ext>
            </a:extLst>
          </p:cNvPr>
          <p:cNvGrpSpPr/>
          <p:nvPr/>
        </p:nvGrpSpPr>
        <p:grpSpPr>
          <a:xfrm>
            <a:off x="5687716" y="6057392"/>
            <a:ext cx="834844" cy="125734"/>
            <a:chOff x="5382763" y="2947896"/>
            <a:chExt cx="491295" cy="72000"/>
          </a:xfrm>
          <a:solidFill>
            <a:srgbClr val="3372DC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C32803-17EE-94D9-C30F-418E3C1FE4A9}"/>
                </a:ext>
              </a:extLst>
            </p:cNvPr>
            <p:cNvSpPr/>
            <p:nvPr/>
          </p:nvSpPr>
          <p:spPr>
            <a:xfrm>
              <a:off x="5382763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9FEF69-8CD0-B058-3FB4-436167174880}"/>
                </a:ext>
              </a:extLst>
            </p:cNvPr>
            <p:cNvSpPr/>
            <p:nvPr/>
          </p:nvSpPr>
          <p:spPr>
            <a:xfrm>
              <a:off x="5596584" y="2965896"/>
              <a:ext cx="277474" cy="4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042213-A80B-6B1F-88A7-E659F225036F}"/>
                </a:ext>
              </a:extLst>
            </p:cNvPr>
            <p:cNvSpPr/>
            <p:nvPr/>
          </p:nvSpPr>
          <p:spPr>
            <a:xfrm>
              <a:off x="5498391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A04DD-6A66-99A0-BF30-FDF1EDA4E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95" y="2957581"/>
            <a:ext cx="2570258" cy="21550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7DCBCF-5CF4-A62B-E046-89EC0D1432C9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A31DE7D7-3777-E993-786E-98B8B242ECA3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972ECEB4-36CB-95AD-A81E-04BAC38C1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4FED6-0211-86FE-9660-AC48CCEFC68D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‘ck’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5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40EFB6A-523C-A20B-3B44-D8C43D27C482}"/>
              </a:ext>
            </a:extLst>
          </p:cNvPr>
          <p:cNvSpPr txBox="1">
            <a:spLocks/>
          </p:cNvSpPr>
          <p:nvPr/>
        </p:nvSpPr>
        <p:spPr>
          <a:xfrm>
            <a:off x="1875657" y="1992076"/>
            <a:ext cx="8484962" cy="10821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sz="2500" dirty="0">
                <a:latin typeface="EdShed" pitchFamily="2" charset="77"/>
              </a:rPr>
              <a:t>Red Riding Hood had treats for Grandma in her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GB" sz="2500" dirty="0">
                <a:latin typeface="EdShed" pitchFamily="2" charset="7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A1AF9-F243-6547-C1BD-30347C8CC0A5}"/>
              </a:ext>
            </a:extLst>
          </p:cNvPr>
          <p:cNvSpPr txBox="1"/>
          <p:nvPr/>
        </p:nvSpPr>
        <p:spPr>
          <a:xfrm>
            <a:off x="8326080" y="1983409"/>
            <a:ext cx="136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basket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C0DE4-EC40-E597-7A12-1392E23A3AAD}"/>
              </a:ext>
            </a:extLst>
          </p:cNvPr>
          <p:cNvSpPr txBox="1"/>
          <p:nvPr/>
        </p:nvSpPr>
        <p:spPr>
          <a:xfrm>
            <a:off x="5264436" y="5441730"/>
            <a:ext cx="1682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basket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B3A21-25E0-E5AC-59D3-5FCEF3E5247D}"/>
              </a:ext>
            </a:extLst>
          </p:cNvPr>
          <p:cNvGrpSpPr/>
          <p:nvPr/>
        </p:nvGrpSpPr>
        <p:grpSpPr>
          <a:xfrm>
            <a:off x="5444391" y="6087767"/>
            <a:ext cx="1393140" cy="130706"/>
            <a:chOff x="5218433" y="2947896"/>
            <a:chExt cx="788655" cy="72000"/>
          </a:xfrm>
          <a:solidFill>
            <a:srgbClr val="3372DC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C32803-17EE-94D9-C30F-418E3C1FE4A9}"/>
                </a:ext>
              </a:extLst>
            </p:cNvPr>
            <p:cNvSpPr/>
            <p:nvPr/>
          </p:nvSpPr>
          <p:spPr>
            <a:xfrm>
              <a:off x="5383748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042213-A80B-6B1F-88A7-E659F225036F}"/>
                </a:ext>
              </a:extLst>
            </p:cNvPr>
            <p:cNvSpPr/>
            <p:nvPr/>
          </p:nvSpPr>
          <p:spPr>
            <a:xfrm>
              <a:off x="5521412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E8D2FE-E770-6634-083C-11DCF8027BAB}"/>
                </a:ext>
              </a:extLst>
            </p:cNvPr>
            <p:cNvSpPr/>
            <p:nvPr/>
          </p:nvSpPr>
          <p:spPr>
            <a:xfrm>
              <a:off x="5218433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7B90FB-2380-3059-8CCE-714C591FB1DE}"/>
                </a:ext>
              </a:extLst>
            </p:cNvPr>
            <p:cNvSpPr/>
            <p:nvPr/>
          </p:nvSpPr>
          <p:spPr>
            <a:xfrm>
              <a:off x="5663656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16327D-0E5F-6938-EB25-568D601B4EF6}"/>
                </a:ext>
              </a:extLst>
            </p:cNvPr>
            <p:cNvSpPr/>
            <p:nvPr/>
          </p:nvSpPr>
          <p:spPr>
            <a:xfrm>
              <a:off x="5805899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4D5F83-04FF-29B2-7E26-E009D4FAE3B6}"/>
                </a:ext>
              </a:extLst>
            </p:cNvPr>
            <p:cNvSpPr/>
            <p:nvPr/>
          </p:nvSpPr>
          <p:spPr>
            <a:xfrm>
              <a:off x="5935088" y="29478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pic>
        <p:nvPicPr>
          <p:cNvPr id="11" name="Picture 2" descr="Little Red Riding Hood, Cute, Girl">
            <a:extLst>
              <a:ext uri="{FF2B5EF4-FFF2-40B4-BE49-F238E27FC236}">
                <a16:creationId xmlns:a16="http://schemas.microsoft.com/office/drawing/2014/main" id="{271C8AD5-915B-C49D-DE0F-4B0A9EB2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12" y="2792032"/>
            <a:ext cx="1230972" cy="242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7135A27-DE73-A166-229F-35F92E59F87F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8500E38A-A011-F3DD-10AC-12B73ABAEFB4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7E87A4B-F612-1B89-F4EC-7CD2C092B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18B17B-9634-2310-8B68-25CBE432F1FE}"/>
                </a:ext>
              </a:extLst>
            </p:cNvPr>
            <p:cNvSpPr txBox="1"/>
            <p:nvPr/>
          </p:nvSpPr>
          <p:spPr>
            <a:xfrm>
              <a:off x="5964650" y="6695785"/>
              <a:ext cx="141224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spell it like this? Did you remember ‘k’ in the middle?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7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73787-749B-64CD-A7EF-465E9EF669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Missing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CD2B-7D74-F493-3B00-7700424C2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Can you write the missing word to finish the sentence?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40EFB6A-523C-A20B-3B44-D8C43D27C482}"/>
              </a:ext>
            </a:extLst>
          </p:cNvPr>
          <p:cNvSpPr txBox="1">
            <a:spLocks/>
          </p:cNvSpPr>
          <p:nvPr/>
        </p:nvSpPr>
        <p:spPr>
          <a:xfrm>
            <a:off x="3152047" y="2055140"/>
            <a:ext cx="5908420" cy="6799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77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______ </a:t>
            </a:r>
            <a:r>
              <a:rPr lang="en-GB" sz="2800" dirty="0">
                <a:latin typeface="EdShed" pitchFamily="2" charset="77"/>
              </a:rPr>
              <a:t>has green feathers.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4A1AF9-F243-6547-C1BD-30347C8CC0A5}"/>
              </a:ext>
            </a:extLst>
          </p:cNvPr>
          <p:cNvSpPr txBox="1"/>
          <p:nvPr/>
        </p:nvSpPr>
        <p:spPr>
          <a:xfrm>
            <a:off x="4448174" y="1998890"/>
            <a:ext cx="115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77"/>
              </a:rPr>
              <a:t>mask</a:t>
            </a:r>
            <a:endParaRPr lang="en-GB" sz="2400" dirty="0">
              <a:solidFill>
                <a:srgbClr val="FF3760"/>
              </a:solidFill>
              <a:latin typeface="EdShe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C0DE4-EC40-E597-7A12-1392E23A3AAD}"/>
              </a:ext>
            </a:extLst>
          </p:cNvPr>
          <p:cNvSpPr txBox="1"/>
          <p:nvPr/>
        </p:nvSpPr>
        <p:spPr>
          <a:xfrm>
            <a:off x="5388304" y="5441730"/>
            <a:ext cx="1415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>
                <a:latin typeface="EdShed" pitchFamily="2" charset="77"/>
              </a:rPr>
              <a:t>mask</a:t>
            </a:r>
            <a:endParaRPr lang="en-GB" sz="2400" dirty="0">
              <a:latin typeface="EdShed" pitchFamily="2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0C749C-11C0-9D1B-28F4-D92F10CBFDC3}"/>
              </a:ext>
            </a:extLst>
          </p:cNvPr>
          <p:cNvGrpSpPr/>
          <p:nvPr/>
        </p:nvGrpSpPr>
        <p:grpSpPr>
          <a:xfrm>
            <a:off x="5628509" y="6073788"/>
            <a:ext cx="1021089" cy="144000"/>
            <a:chOff x="5598930" y="6067171"/>
            <a:chExt cx="1021089" cy="144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56C0D0-FAE8-6376-6104-760969B758BE}"/>
                </a:ext>
              </a:extLst>
            </p:cNvPr>
            <p:cNvSpPr/>
            <p:nvPr/>
          </p:nvSpPr>
          <p:spPr>
            <a:xfrm>
              <a:off x="5598930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02B285-122B-B5F2-5431-EDEDD08258F7}"/>
                </a:ext>
              </a:extLst>
            </p:cNvPr>
            <p:cNvSpPr/>
            <p:nvPr/>
          </p:nvSpPr>
          <p:spPr>
            <a:xfrm>
              <a:off x="5979257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F7155D-8049-64B6-615D-83F4974B7100}"/>
                </a:ext>
              </a:extLst>
            </p:cNvPr>
            <p:cNvSpPr/>
            <p:nvPr/>
          </p:nvSpPr>
          <p:spPr>
            <a:xfrm>
              <a:off x="6240614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D5BD60-228C-9D0F-79B7-DD1FCAD1843F}"/>
                </a:ext>
              </a:extLst>
            </p:cNvPr>
            <p:cNvSpPr/>
            <p:nvPr/>
          </p:nvSpPr>
          <p:spPr>
            <a:xfrm>
              <a:off x="6479897" y="6067171"/>
              <a:ext cx="140122" cy="144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3372DC"/>
                  </a:solidFill>
                </a:ln>
                <a:latin typeface="EdShed" pitchFamily="2" charset="77"/>
              </a:endParaRPr>
            </a:p>
          </p:txBody>
        </p: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1646C4-1AB0-683E-1C98-1E749725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19" y="2699131"/>
            <a:ext cx="2711824" cy="267370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C84FAD-720F-8BFB-558A-91EBAD1BF5E7}"/>
              </a:ext>
            </a:extLst>
          </p:cNvPr>
          <p:cNvGrpSpPr/>
          <p:nvPr/>
        </p:nvGrpSpPr>
        <p:grpSpPr>
          <a:xfrm>
            <a:off x="517039" y="3607317"/>
            <a:ext cx="3004255" cy="2679737"/>
            <a:chOff x="4567134" y="6501164"/>
            <a:chExt cx="3004255" cy="2679737"/>
          </a:xfrm>
        </p:grpSpPr>
        <p:sp>
          <p:nvSpPr>
            <p:cNvPr id="11" name="Oval Callout 10">
              <a:extLst>
                <a:ext uri="{FF2B5EF4-FFF2-40B4-BE49-F238E27FC236}">
                  <a16:creationId xmlns:a16="http://schemas.microsoft.com/office/drawing/2014/main" id="{F8E5A8C4-F49D-875B-CA93-FA472828098C}"/>
                </a:ext>
              </a:extLst>
            </p:cNvPr>
            <p:cNvSpPr/>
            <p:nvPr/>
          </p:nvSpPr>
          <p:spPr>
            <a:xfrm flipH="1">
              <a:off x="5755119" y="6501164"/>
              <a:ext cx="1816270" cy="1736652"/>
            </a:xfrm>
            <a:prstGeom prst="wedgeEllipseCallout">
              <a:avLst>
                <a:gd name="adj1" fmla="val 50226"/>
                <a:gd name="adj2" fmla="val 4128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00" dirty="0">
                <a:latin typeface="EdShed" pitchFamily="2" charset="0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8530FD70-7A45-C159-C7F2-1DDE1A9C6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134" y="7249653"/>
              <a:ext cx="1065441" cy="19312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0CCC48-4A02-0265-CEBC-168B7D14E2E9}"/>
                </a:ext>
              </a:extLst>
            </p:cNvPr>
            <p:cNvSpPr txBox="1"/>
            <p:nvPr/>
          </p:nvSpPr>
          <p:spPr>
            <a:xfrm>
              <a:off x="5925717" y="6840337"/>
              <a:ext cx="14750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Did you spell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it like this? Did you remember ‘k’ at the end?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9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1018EA5-D574-8ADE-4DDD-113D27FEAD45}"/>
              </a:ext>
            </a:extLst>
          </p:cNvPr>
          <p:cNvGrpSpPr/>
          <p:nvPr/>
        </p:nvGrpSpPr>
        <p:grpSpPr>
          <a:xfrm>
            <a:off x="2110160" y="2006600"/>
            <a:ext cx="8093868" cy="2680196"/>
            <a:chOff x="2110160" y="2006600"/>
            <a:chExt cx="8093868" cy="26801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332275C-6243-1B88-DF1C-655565DE7588}"/>
                </a:ext>
              </a:extLst>
            </p:cNvPr>
            <p:cNvSpPr/>
            <p:nvPr/>
          </p:nvSpPr>
          <p:spPr>
            <a:xfrm>
              <a:off x="6061075" y="2006600"/>
              <a:ext cx="358775" cy="393700"/>
            </a:xfrm>
            <a:prstGeom prst="roundRect">
              <a:avLst/>
            </a:prstGeom>
            <a:solidFill>
              <a:srgbClr val="25D1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963287F-2938-1183-634C-5C63171CEC2C}"/>
                </a:ext>
              </a:extLst>
            </p:cNvPr>
            <p:cNvSpPr/>
            <p:nvPr/>
          </p:nvSpPr>
          <p:spPr>
            <a:xfrm>
              <a:off x="9781753" y="2006600"/>
              <a:ext cx="358775" cy="393700"/>
            </a:xfrm>
            <a:prstGeom prst="roundRect">
              <a:avLst/>
            </a:prstGeom>
            <a:solidFill>
              <a:srgbClr val="25D1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465DFF7-F7E4-D7F3-3472-E191187BF1DF}"/>
                </a:ext>
              </a:extLst>
            </p:cNvPr>
            <p:cNvSpPr/>
            <p:nvPr/>
          </p:nvSpPr>
          <p:spPr>
            <a:xfrm>
              <a:off x="9845253" y="2761878"/>
              <a:ext cx="358775" cy="393700"/>
            </a:xfrm>
            <a:prstGeom prst="roundRect">
              <a:avLst/>
            </a:prstGeom>
            <a:solidFill>
              <a:srgbClr val="25D1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6758CFC-9D07-3EC4-EC02-649B0A957B3F}"/>
                </a:ext>
              </a:extLst>
            </p:cNvPr>
            <p:cNvSpPr/>
            <p:nvPr/>
          </p:nvSpPr>
          <p:spPr>
            <a:xfrm>
              <a:off x="9845253" y="3515742"/>
              <a:ext cx="358775" cy="393700"/>
            </a:xfrm>
            <a:prstGeom prst="roundRect">
              <a:avLst/>
            </a:prstGeom>
            <a:solidFill>
              <a:srgbClr val="25D1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6269C21-9CAE-197C-E222-A76F9F2B6025}"/>
                </a:ext>
              </a:extLst>
            </p:cNvPr>
            <p:cNvSpPr/>
            <p:nvPr/>
          </p:nvSpPr>
          <p:spPr>
            <a:xfrm>
              <a:off x="5775325" y="3515742"/>
              <a:ext cx="179437" cy="393700"/>
            </a:xfrm>
            <a:prstGeom prst="roundRect">
              <a:avLst/>
            </a:prstGeom>
            <a:solidFill>
              <a:srgbClr val="7956D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48CE514-6DDA-C24F-FDB7-82A1E3F63F10}"/>
                </a:ext>
              </a:extLst>
            </p:cNvPr>
            <p:cNvSpPr/>
            <p:nvPr/>
          </p:nvSpPr>
          <p:spPr>
            <a:xfrm>
              <a:off x="2110160" y="3515742"/>
              <a:ext cx="179437" cy="393700"/>
            </a:xfrm>
            <a:prstGeom prst="roundRect">
              <a:avLst/>
            </a:prstGeom>
            <a:solidFill>
              <a:srgbClr val="7956D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FD832CC-7C09-3C89-011C-E5F104B06788}"/>
                </a:ext>
              </a:extLst>
            </p:cNvPr>
            <p:cNvSpPr/>
            <p:nvPr/>
          </p:nvSpPr>
          <p:spPr>
            <a:xfrm>
              <a:off x="6302375" y="4293096"/>
              <a:ext cx="179437" cy="393700"/>
            </a:xfrm>
            <a:prstGeom prst="roundRect">
              <a:avLst/>
            </a:prstGeom>
            <a:solidFill>
              <a:srgbClr val="7956D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800D879-0F3A-3079-EC40-17350D9C95A4}"/>
                </a:ext>
              </a:extLst>
            </p:cNvPr>
            <p:cNvSpPr/>
            <p:nvPr/>
          </p:nvSpPr>
          <p:spPr>
            <a:xfrm>
              <a:off x="5934075" y="2764036"/>
              <a:ext cx="179437" cy="393700"/>
            </a:xfrm>
            <a:prstGeom prst="roundRect">
              <a:avLst/>
            </a:prstGeom>
            <a:solidFill>
              <a:srgbClr val="7956D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0028A28-06C4-4263-6242-C863DFBBE5F5}"/>
                </a:ext>
              </a:extLst>
            </p:cNvPr>
            <p:cNvSpPr/>
            <p:nvPr/>
          </p:nvSpPr>
          <p:spPr>
            <a:xfrm>
              <a:off x="2324398" y="2764036"/>
              <a:ext cx="179437" cy="393700"/>
            </a:xfrm>
            <a:prstGeom prst="roundRect">
              <a:avLst/>
            </a:prstGeom>
            <a:solidFill>
              <a:srgbClr val="7956D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16FED29-9A33-99BC-54E8-5FF7F06EE962}"/>
                </a:ext>
              </a:extLst>
            </p:cNvPr>
            <p:cNvSpPr/>
            <p:nvPr/>
          </p:nvSpPr>
          <p:spPr>
            <a:xfrm>
              <a:off x="2303438" y="2006600"/>
              <a:ext cx="358775" cy="393700"/>
            </a:xfrm>
            <a:prstGeom prst="roundRect">
              <a:avLst/>
            </a:prstGeom>
            <a:solidFill>
              <a:srgbClr val="25D16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2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33322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honk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579505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tank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187200" y="2793957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skin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8325510" y="279395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think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796629" y="279395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basket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62051" y="354939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kit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4444927" y="354939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kick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8190932" y="354939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bank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190932" y="203851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pink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444927" y="430483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77"/>
              </a:rPr>
              <a:t>mask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0CAB9C-11BC-E668-35AC-7554EB826FD7}"/>
              </a:ext>
            </a:extLst>
          </p:cNvPr>
          <p:cNvGrpSpPr/>
          <p:nvPr/>
        </p:nvGrpSpPr>
        <p:grpSpPr>
          <a:xfrm>
            <a:off x="420384" y="4512662"/>
            <a:ext cx="2981992" cy="1959454"/>
            <a:chOff x="698757" y="4512662"/>
            <a:chExt cx="2981992" cy="1959454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A3B948D-6ACD-97DC-FACC-324567B8B8FA}"/>
                </a:ext>
              </a:extLst>
            </p:cNvPr>
            <p:cNvSpPr/>
            <p:nvPr/>
          </p:nvSpPr>
          <p:spPr>
            <a:xfrm>
              <a:off x="1596919" y="4782236"/>
              <a:ext cx="2083830" cy="1181630"/>
            </a:xfrm>
            <a:custGeom>
              <a:avLst/>
              <a:gdLst>
                <a:gd name="connsiteX0" fmla="*/ 0 w 1504950"/>
                <a:gd name="connsiteY0" fmla="*/ 173570 h 1041400"/>
                <a:gd name="connsiteX1" fmla="*/ 173570 w 1504950"/>
                <a:gd name="connsiteY1" fmla="*/ 0 h 1041400"/>
                <a:gd name="connsiteX2" fmla="*/ 1331380 w 1504950"/>
                <a:gd name="connsiteY2" fmla="*/ 0 h 1041400"/>
                <a:gd name="connsiteX3" fmla="*/ 1504950 w 1504950"/>
                <a:gd name="connsiteY3" fmla="*/ 173570 h 1041400"/>
                <a:gd name="connsiteX4" fmla="*/ 1504950 w 1504950"/>
                <a:gd name="connsiteY4" fmla="*/ 867830 h 1041400"/>
                <a:gd name="connsiteX5" fmla="*/ 1331380 w 1504950"/>
                <a:gd name="connsiteY5" fmla="*/ 1041400 h 1041400"/>
                <a:gd name="connsiteX6" fmla="*/ 173570 w 1504950"/>
                <a:gd name="connsiteY6" fmla="*/ 1041400 h 1041400"/>
                <a:gd name="connsiteX7" fmla="*/ 0 w 1504950"/>
                <a:gd name="connsiteY7" fmla="*/ 867830 h 1041400"/>
                <a:gd name="connsiteX8" fmla="*/ 0 w 1504950"/>
                <a:gd name="connsiteY8" fmla="*/ 173570 h 1041400"/>
                <a:gd name="connsiteX0" fmla="*/ 0 w 1504950"/>
                <a:gd name="connsiteY0" fmla="*/ 173570 h 1041400"/>
                <a:gd name="connsiteX1" fmla="*/ 173570 w 1504950"/>
                <a:gd name="connsiteY1" fmla="*/ 0 h 1041400"/>
                <a:gd name="connsiteX2" fmla="*/ 1331380 w 1504950"/>
                <a:gd name="connsiteY2" fmla="*/ 0 h 1041400"/>
                <a:gd name="connsiteX3" fmla="*/ 1504950 w 1504950"/>
                <a:gd name="connsiteY3" fmla="*/ 173570 h 1041400"/>
                <a:gd name="connsiteX4" fmla="*/ 1504950 w 1504950"/>
                <a:gd name="connsiteY4" fmla="*/ 867830 h 1041400"/>
                <a:gd name="connsiteX5" fmla="*/ 1331380 w 1504950"/>
                <a:gd name="connsiteY5" fmla="*/ 1041400 h 1041400"/>
                <a:gd name="connsiteX6" fmla="*/ 173570 w 1504950"/>
                <a:gd name="connsiteY6" fmla="*/ 1041400 h 1041400"/>
                <a:gd name="connsiteX7" fmla="*/ 0 w 1504950"/>
                <a:gd name="connsiteY7" fmla="*/ 867830 h 1041400"/>
                <a:gd name="connsiteX8" fmla="*/ 19050 w 1504950"/>
                <a:gd name="connsiteY8" fmla="*/ 736600 h 1041400"/>
                <a:gd name="connsiteX9" fmla="*/ 0 w 1504950"/>
                <a:gd name="connsiteY9" fmla="*/ 173570 h 1041400"/>
                <a:gd name="connsiteX0" fmla="*/ 0 w 1504950"/>
                <a:gd name="connsiteY0" fmla="*/ 173570 h 1041400"/>
                <a:gd name="connsiteX1" fmla="*/ 173570 w 1504950"/>
                <a:gd name="connsiteY1" fmla="*/ 0 h 1041400"/>
                <a:gd name="connsiteX2" fmla="*/ 1331380 w 1504950"/>
                <a:gd name="connsiteY2" fmla="*/ 0 h 1041400"/>
                <a:gd name="connsiteX3" fmla="*/ 1504950 w 1504950"/>
                <a:gd name="connsiteY3" fmla="*/ 173570 h 1041400"/>
                <a:gd name="connsiteX4" fmla="*/ 1504950 w 1504950"/>
                <a:gd name="connsiteY4" fmla="*/ 867830 h 1041400"/>
                <a:gd name="connsiteX5" fmla="*/ 1331380 w 1504950"/>
                <a:gd name="connsiteY5" fmla="*/ 1041400 h 1041400"/>
                <a:gd name="connsiteX6" fmla="*/ 173570 w 1504950"/>
                <a:gd name="connsiteY6" fmla="*/ 1041400 h 1041400"/>
                <a:gd name="connsiteX7" fmla="*/ 19050 w 1504950"/>
                <a:gd name="connsiteY7" fmla="*/ 871005 h 1041400"/>
                <a:gd name="connsiteX8" fmla="*/ 19050 w 1504950"/>
                <a:gd name="connsiteY8" fmla="*/ 736600 h 1041400"/>
                <a:gd name="connsiteX9" fmla="*/ 0 w 1504950"/>
                <a:gd name="connsiteY9" fmla="*/ 173570 h 1041400"/>
                <a:gd name="connsiteX0" fmla="*/ 0 w 1504950"/>
                <a:gd name="connsiteY0" fmla="*/ 173570 h 1041400"/>
                <a:gd name="connsiteX1" fmla="*/ 173570 w 1504950"/>
                <a:gd name="connsiteY1" fmla="*/ 0 h 1041400"/>
                <a:gd name="connsiteX2" fmla="*/ 1331380 w 1504950"/>
                <a:gd name="connsiteY2" fmla="*/ 0 h 1041400"/>
                <a:gd name="connsiteX3" fmla="*/ 1504950 w 1504950"/>
                <a:gd name="connsiteY3" fmla="*/ 173570 h 1041400"/>
                <a:gd name="connsiteX4" fmla="*/ 1504950 w 1504950"/>
                <a:gd name="connsiteY4" fmla="*/ 867830 h 1041400"/>
                <a:gd name="connsiteX5" fmla="*/ 1331380 w 1504950"/>
                <a:gd name="connsiteY5" fmla="*/ 1041400 h 1041400"/>
                <a:gd name="connsiteX6" fmla="*/ 173570 w 1504950"/>
                <a:gd name="connsiteY6" fmla="*/ 1041400 h 1041400"/>
                <a:gd name="connsiteX7" fmla="*/ 19050 w 1504950"/>
                <a:gd name="connsiteY7" fmla="*/ 871005 h 1041400"/>
                <a:gd name="connsiteX8" fmla="*/ 19050 w 1504950"/>
                <a:gd name="connsiteY8" fmla="*/ 736600 h 1041400"/>
                <a:gd name="connsiteX9" fmla="*/ 9525 w 1504950"/>
                <a:gd name="connsiteY9" fmla="*/ 612775 h 1041400"/>
                <a:gd name="connsiteX10" fmla="*/ 0 w 1504950"/>
                <a:gd name="connsiteY10" fmla="*/ 173570 h 1041400"/>
                <a:gd name="connsiteX0" fmla="*/ 355600 w 1860550"/>
                <a:gd name="connsiteY0" fmla="*/ 173570 h 1041400"/>
                <a:gd name="connsiteX1" fmla="*/ 529170 w 1860550"/>
                <a:gd name="connsiteY1" fmla="*/ 0 h 1041400"/>
                <a:gd name="connsiteX2" fmla="*/ 1686980 w 1860550"/>
                <a:gd name="connsiteY2" fmla="*/ 0 h 1041400"/>
                <a:gd name="connsiteX3" fmla="*/ 1860550 w 1860550"/>
                <a:gd name="connsiteY3" fmla="*/ 173570 h 1041400"/>
                <a:gd name="connsiteX4" fmla="*/ 1860550 w 1860550"/>
                <a:gd name="connsiteY4" fmla="*/ 867830 h 1041400"/>
                <a:gd name="connsiteX5" fmla="*/ 1686980 w 1860550"/>
                <a:gd name="connsiteY5" fmla="*/ 1041400 h 1041400"/>
                <a:gd name="connsiteX6" fmla="*/ 529170 w 1860550"/>
                <a:gd name="connsiteY6" fmla="*/ 1041400 h 1041400"/>
                <a:gd name="connsiteX7" fmla="*/ 374650 w 1860550"/>
                <a:gd name="connsiteY7" fmla="*/ 871005 h 1041400"/>
                <a:gd name="connsiteX8" fmla="*/ 0 w 1860550"/>
                <a:gd name="connsiteY8" fmla="*/ 612775 h 1041400"/>
                <a:gd name="connsiteX9" fmla="*/ 365125 w 1860550"/>
                <a:gd name="connsiteY9" fmla="*/ 612775 h 1041400"/>
                <a:gd name="connsiteX10" fmla="*/ 355600 w 1860550"/>
                <a:gd name="connsiteY10" fmla="*/ 1735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0550" h="1041400">
                  <a:moveTo>
                    <a:pt x="355600" y="173570"/>
                  </a:moveTo>
                  <a:cubicBezTo>
                    <a:pt x="355600" y="77710"/>
                    <a:pt x="433310" y="0"/>
                    <a:pt x="529170" y="0"/>
                  </a:cubicBezTo>
                  <a:lnTo>
                    <a:pt x="1686980" y="0"/>
                  </a:lnTo>
                  <a:cubicBezTo>
                    <a:pt x="1782840" y="0"/>
                    <a:pt x="1860550" y="77710"/>
                    <a:pt x="1860550" y="173570"/>
                  </a:cubicBezTo>
                  <a:lnTo>
                    <a:pt x="1860550" y="867830"/>
                  </a:lnTo>
                  <a:cubicBezTo>
                    <a:pt x="1860550" y="963690"/>
                    <a:pt x="1782840" y="1041400"/>
                    <a:pt x="1686980" y="1041400"/>
                  </a:cubicBezTo>
                  <a:lnTo>
                    <a:pt x="529170" y="1041400"/>
                  </a:lnTo>
                  <a:cubicBezTo>
                    <a:pt x="433310" y="1041400"/>
                    <a:pt x="374650" y="966865"/>
                    <a:pt x="374650" y="871005"/>
                  </a:cubicBezTo>
                  <a:lnTo>
                    <a:pt x="0" y="612775"/>
                  </a:lnTo>
                  <a:lnTo>
                    <a:pt x="365125" y="612775"/>
                  </a:lnTo>
                  <a:lnTo>
                    <a:pt x="355600" y="17357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037D63-B4C4-9B15-13A8-F719A71C510D}"/>
                </a:ext>
              </a:extLst>
            </p:cNvPr>
            <p:cNvSpPr txBox="1"/>
            <p:nvPr/>
          </p:nvSpPr>
          <p:spPr>
            <a:xfrm>
              <a:off x="2110160" y="4911276"/>
              <a:ext cx="1498600" cy="923330"/>
            </a:xfrm>
            <a:custGeom>
              <a:avLst/>
              <a:gdLst>
                <a:gd name="connsiteX0" fmla="*/ 0 w 1498600"/>
                <a:gd name="connsiteY0" fmla="*/ 0 h 830997"/>
                <a:gd name="connsiteX1" fmla="*/ 1498600 w 1498600"/>
                <a:gd name="connsiteY1" fmla="*/ 0 h 830997"/>
                <a:gd name="connsiteX2" fmla="*/ 1498600 w 1498600"/>
                <a:gd name="connsiteY2" fmla="*/ 830997 h 830997"/>
                <a:gd name="connsiteX3" fmla="*/ 0 w 1498600"/>
                <a:gd name="connsiteY3" fmla="*/ 830997 h 830997"/>
                <a:gd name="connsiteX4" fmla="*/ 0 w 1498600"/>
                <a:gd name="connsiteY4" fmla="*/ 0 h 830997"/>
                <a:gd name="connsiteX0" fmla="*/ 0 w 1498600"/>
                <a:gd name="connsiteY0" fmla="*/ 0 h 830997"/>
                <a:gd name="connsiteX1" fmla="*/ 1498600 w 1498600"/>
                <a:gd name="connsiteY1" fmla="*/ 0 h 830997"/>
                <a:gd name="connsiteX2" fmla="*/ 1498600 w 1498600"/>
                <a:gd name="connsiteY2" fmla="*/ 830997 h 830997"/>
                <a:gd name="connsiteX3" fmla="*/ 0 w 1498600"/>
                <a:gd name="connsiteY3" fmla="*/ 830997 h 830997"/>
                <a:gd name="connsiteX4" fmla="*/ 0 w 1498600"/>
                <a:gd name="connsiteY4" fmla="*/ 394174 h 830997"/>
                <a:gd name="connsiteX5" fmla="*/ 0 w 1498600"/>
                <a:gd name="connsiteY5" fmla="*/ 0 h 83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8600" h="830997">
                  <a:moveTo>
                    <a:pt x="0" y="0"/>
                  </a:moveTo>
                  <a:lnTo>
                    <a:pt x="1498600" y="0"/>
                  </a:lnTo>
                  <a:lnTo>
                    <a:pt x="1498600" y="830997"/>
                  </a:lnTo>
                  <a:lnTo>
                    <a:pt x="0" y="830997"/>
                  </a:lnTo>
                  <a:lnTo>
                    <a:pt x="0" y="394174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How many syllables are in each word?</a:t>
              </a: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EF6F60F7-4B38-C398-F30E-7650D823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757" y="4512662"/>
              <a:ext cx="929668" cy="1959454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9A5BA5-8537-A9C7-8853-D3306BCB0CE8}"/>
              </a:ext>
            </a:extLst>
          </p:cNvPr>
          <p:cNvGrpSpPr/>
          <p:nvPr/>
        </p:nvGrpSpPr>
        <p:grpSpPr>
          <a:xfrm>
            <a:off x="7988355" y="4542649"/>
            <a:ext cx="3704079" cy="1959454"/>
            <a:chOff x="7988355" y="4542649"/>
            <a:chExt cx="3704079" cy="1959454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80FFDD6E-CE30-F854-10C5-38E00CD6DBBA}"/>
                </a:ext>
              </a:extLst>
            </p:cNvPr>
            <p:cNvSpPr/>
            <p:nvPr/>
          </p:nvSpPr>
          <p:spPr>
            <a:xfrm>
              <a:off x="7988355" y="4806950"/>
              <a:ext cx="2606503" cy="1431356"/>
            </a:xfrm>
            <a:custGeom>
              <a:avLst/>
              <a:gdLst>
                <a:gd name="connsiteX0" fmla="*/ 0 w 1939826"/>
                <a:gd name="connsiteY0" fmla="*/ 215904 h 1295400"/>
                <a:gd name="connsiteX1" fmla="*/ 215904 w 1939826"/>
                <a:gd name="connsiteY1" fmla="*/ 0 h 1295400"/>
                <a:gd name="connsiteX2" fmla="*/ 1723922 w 1939826"/>
                <a:gd name="connsiteY2" fmla="*/ 0 h 1295400"/>
                <a:gd name="connsiteX3" fmla="*/ 1939826 w 1939826"/>
                <a:gd name="connsiteY3" fmla="*/ 215904 h 1295400"/>
                <a:gd name="connsiteX4" fmla="*/ 1939826 w 1939826"/>
                <a:gd name="connsiteY4" fmla="*/ 1079496 h 1295400"/>
                <a:gd name="connsiteX5" fmla="*/ 1723922 w 1939826"/>
                <a:gd name="connsiteY5" fmla="*/ 1295400 h 1295400"/>
                <a:gd name="connsiteX6" fmla="*/ 215904 w 1939826"/>
                <a:gd name="connsiteY6" fmla="*/ 1295400 h 1295400"/>
                <a:gd name="connsiteX7" fmla="*/ 0 w 1939826"/>
                <a:gd name="connsiteY7" fmla="*/ 1079496 h 1295400"/>
                <a:gd name="connsiteX8" fmla="*/ 0 w 1939826"/>
                <a:gd name="connsiteY8" fmla="*/ 215904 h 1295400"/>
                <a:gd name="connsiteX0" fmla="*/ 0 w 1939826"/>
                <a:gd name="connsiteY0" fmla="*/ 215904 h 1295400"/>
                <a:gd name="connsiteX1" fmla="*/ 215904 w 1939826"/>
                <a:gd name="connsiteY1" fmla="*/ 0 h 1295400"/>
                <a:gd name="connsiteX2" fmla="*/ 1723922 w 1939826"/>
                <a:gd name="connsiteY2" fmla="*/ 0 h 1295400"/>
                <a:gd name="connsiteX3" fmla="*/ 1939826 w 1939826"/>
                <a:gd name="connsiteY3" fmla="*/ 215904 h 1295400"/>
                <a:gd name="connsiteX4" fmla="*/ 1939826 w 1939826"/>
                <a:gd name="connsiteY4" fmla="*/ 704850 h 1295400"/>
                <a:gd name="connsiteX5" fmla="*/ 1939826 w 1939826"/>
                <a:gd name="connsiteY5" fmla="*/ 1079496 h 1295400"/>
                <a:gd name="connsiteX6" fmla="*/ 1723922 w 1939826"/>
                <a:gd name="connsiteY6" fmla="*/ 1295400 h 1295400"/>
                <a:gd name="connsiteX7" fmla="*/ 215904 w 1939826"/>
                <a:gd name="connsiteY7" fmla="*/ 1295400 h 1295400"/>
                <a:gd name="connsiteX8" fmla="*/ 0 w 1939826"/>
                <a:gd name="connsiteY8" fmla="*/ 1079496 h 1295400"/>
                <a:gd name="connsiteX9" fmla="*/ 0 w 1939826"/>
                <a:gd name="connsiteY9" fmla="*/ 215904 h 1295400"/>
                <a:gd name="connsiteX0" fmla="*/ 0 w 1939826"/>
                <a:gd name="connsiteY0" fmla="*/ 215904 h 1295400"/>
                <a:gd name="connsiteX1" fmla="*/ 215904 w 1939826"/>
                <a:gd name="connsiteY1" fmla="*/ 0 h 1295400"/>
                <a:gd name="connsiteX2" fmla="*/ 1723922 w 1939826"/>
                <a:gd name="connsiteY2" fmla="*/ 0 h 1295400"/>
                <a:gd name="connsiteX3" fmla="*/ 1939826 w 1939826"/>
                <a:gd name="connsiteY3" fmla="*/ 215904 h 1295400"/>
                <a:gd name="connsiteX4" fmla="*/ 1939826 w 1939826"/>
                <a:gd name="connsiteY4" fmla="*/ 704850 h 1295400"/>
                <a:gd name="connsiteX5" fmla="*/ 1939826 w 1939826"/>
                <a:gd name="connsiteY5" fmla="*/ 781050 h 1295400"/>
                <a:gd name="connsiteX6" fmla="*/ 1939826 w 1939826"/>
                <a:gd name="connsiteY6" fmla="*/ 1079496 h 1295400"/>
                <a:gd name="connsiteX7" fmla="*/ 1723922 w 1939826"/>
                <a:gd name="connsiteY7" fmla="*/ 1295400 h 1295400"/>
                <a:gd name="connsiteX8" fmla="*/ 215904 w 1939826"/>
                <a:gd name="connsiteY8" fmla="*/ 1295400 h 1295400"/>
                <a:gd name="connsiteX9" fmla="*/ 0 w 1939826"/>
                <a:gd name="connsiteY9" fmla="*/ 1079496 h 1295400"/>
                <a:gd name="connsiteX10" fmla="*/ 0 w 1939826"/>
                <a:gd name="connsiteY10" fmla="*/ 215904 h 1295400"/>
                <a:gd name="connsiteX0" fmla="*/ 0 w 1939826"/>
                <a:gd name="connsiteY0" fmla="*/ 215904 h 1295400"/>
                <a:gd name="connsiteX1" fmla="*/ 215904 w 1939826"/>
                <a:gd name="connsiteY1" fmla="*/ 0 h 1295400"/>
                <a:gd name="connsiteX2" fmla="*/ 1723922 w 1939826"/>
                <a:gd name="connsiteY2" fmla="*/ 0 h 1295400"/>
                <a:gd name="connsiteX3" fmla="*/ 1939826 w 1939826"/>
                <a:gd name="connsiteY3" fmla="*/ 215904 h 1295400"/>
                <a:gd name="connsiteX4" fmla="*/ 1939826 w 1939826"/>
                <a:gd name="connsiteY4" fmla="*/ 704850 h 1295400"/>
                <a:gd name="connsiteX5" fmla="*/ 1939826 w 1939826"/>
                <a:gd name="connsiteY5" fmla="*/ 781050 h 1295400"/>
                <a:gd name="connsiteX6" fmla="*/ 1939826 w 1939826"/>
                <a:gd name="connsiteY6" fmla="*/ 965200 h 1295400"/>
                <a:gd name="connsiteX7" fmla="*/ 1939826 w 1939826"/>
                <a:gd name="connsiteY7" fmla="*/ 1079496 h 1295400"/>
                <a:gd name="connsiteX8" fmla="*/ 1723922 w 1939826"/>
                <a:gd name="connsiteY8" fmla="*/ 1295400 h 1295400"/>
                <a:gd name="connsiteX9" fmla="*/ 215904 w 1939826"/>
                <a:gd name="connsiteY9" fmla="*/ 1295400 h 1295400"/>
                <a:gd name="connsiteX10" fmla="*/ 0 w 1939826"/>
                <a:gd name="connsiteY10" fmla="*/ 1079496 h 1295400"/>
                <a:gd name="connsiteX11" fmla="*/ 0 w 1939826"/>
                <a:gd name="connsiteY11" fmla="*/ 215904 h 1295400"/>
                <a:gd name="connsiteX0" fmla="*/ 0 w 2358926"/>
                <a:gd name="connsiteY0" fmla="*/ 215904 h 1295400"/>
                <a:gd name="connsiteX1" fmla="*/ 215904 w 2358926"/>
                <a:gd name="connsiteY1" fmla="*/ 0 h 1295400"/>
                <a:gd name="connsiteX2" fmla="*/ 1723922 w 2358926"/>
                <a:gd name="connsiteY2" fmla="*/ 0 h 1295400"/>
                <a:gd name="connsiteX3" fmla="*/ 1939826 w 2358926"/>
                <a:gd name="connsiteY3" fmla="*/ 215904 h 1295400"/>
                <a:gd name="connsiteX4" fmla="*/ 1939826 w 2358926"/>
                <a:gd name="connsiteY4" fmla="*/ 704850 h 1295400"/>
                <a:gd name="connsiteX5" fmla="*/ 2358926 w 2358926"/>
                <a:gd name="connsiteY5" fmla="*/ 736600 h 1295400"/>
                <a:gd name="connsiteX6" fmla="*/ 1939826 w 2358926"/>
                <a:gd name="connsiteY6" fmla="*/ 965200 h 1295400"/>
                <a:gd name="connsiteX7" fmla="*/ 1939826 w 2358926"/>
                <a:gd name="connsiteY7" fmla="*/ 1079496 h 1295400"/>
                <a:gd name="connsiteX8" fmla="*/ 1723922 w 2358926"/>
                <a:gd name="connsiteY8" fmla="*/ 1295400 h 1295400"/>
                <a:gd name="connsiteX9" fmla="*/ 215904 w 2358926"/>
                <a:gd name="connsiteY9" fmla="*/ 1295400 h 1295400"/>
                <a:gd name="connsiteX10" fmla="*/ 0 w 2358926"/>
                <a:gd name="connsiteY10" fmla="*/ 1079496 h 1295400"/>
                <a:gd name="connsiteX11" fmla="*/ 0 w 2358926"/>
                <a:gd name="connsiteY11" fmla="*/ 215904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8926" h="1295400">
                  <a:moveTo>
                    <a:pt x="0" y="215904"/>
                  </a:moveTo>
                  <a:cubicBezTo>
                    <a:pt x="0" y="96664"/>
                    <a:pt x="96664" y="0"/>
                    <a:pt x="215904" y="0"/>
                  </a:cubicBezTo>
                  <a:lnTo>
                    <a:pt x="1723922" y="0"/>
                  </a:lnTo>
                  <a:cubicBezTo>
                    <a:pt x="1843162" y="0"/>
                    <a:pt x="1939826" y="96664"/>
                    <a:pt x="1939826" y="215904"/>
                  </a:cubicBezTo>
                  <a:lnTo>
                    <a:pt x="1939826" y="704850"/>
                  </a:lnTo>
                  <a:lnTo>
                    <a:pt x="2358926" y="736600"/>
                  </a:lnTo>
                  <a:lnTo>
                    <a:pt x="1939826" y="965200"/>
                  </a:lnTo>
                  <a:lnTo>
                    <a:pt x="1939826" y="1079496"/>
                  </a:lnTo>
                  <a:cubicBezTo>
                    <a:pt x="1939826" y="1198736"/>
                    <a:pt x="1843162" y="1295400"/>
                    <a:pt x="1723922" y="1295400"/>
                  </a:cubicBezTo>
                  <a:lnTo>
                    <a:pt x="215904" y="1295400"/>
                  </a:lnTo>
                  <a:cubicBezTo>
                    <a:pt x="96664" y="1295400"/>
                    <a:pt x="0" y="1198736"/>
                    <a:pt x="0" y="1079496"/>
                  </a:cubicBezTo>
                  <a:lnTo>
                    <a:pt x="0" y="2159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EEBD29-78F9-71C5-5B89-7E297ED3D966}"/>
                </a:ext>
              </a:extLst>
            </p:cNvPr>
            <p:cNvSpPr txBox="1"/>
            <p:nvPr/>
          </p:nvSpPr>
          <p:spPr>
            <a:xfrm>
              <a:off x="8060640" y="4937511"/>
              <a:ext cx="20218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This week’s words all have either a ‘k’ or an ‘</a:t>
              </a:r>
              <a:r>
                <a:rPr lang="en-GB" dirty="0" err="1">
                  <a:latin typeface="EdShed" pitchFamily="2" charset="77"/>
                </a:rPr>
                <a:t>nk</a:t>
              </a:r>
              <a:r>
                <a:rPr lang="en-GB" dirty="0">
                  <a:latin typeface="EdShed" pitchFamily="2" charset="77"/>
                </a:rPr>
                <a:t>’. Can you spot them?</a:t>
              </a:r>
            </a:p>
          </p:txBody>
        </p: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E96CF91-D676-CFF9-4A99-780544E91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2609" y="4542649"/>
              <a:ext cx="1129825" cy="1959454"/>
            </a:xfrm>
            <a:prstGeom prst="rect">
              <a:avLst/>
            </a:prstGeom>
          </p:spPr>
        </p:pic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C2053EB-9D94-89E1-8E87-122B9C6F73E0}"/>
              </a:ext>
            </a:extLst>
          </p:cNvPr>
          <p:cNvSpPr/>
          <p:nvPr/>
        </p:nvSpPr>
        <p:spPr>
          <a:xfrm>
            <a:off x="3700426" y="5045014"/>
            <a:ext cx="3989878" cy="1384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EdShed" pitchFamily="2" charset="77"/>
              </a:rPr>
              <a:t>‘basket’ has two syllables:</a:t>
            </a:r>
          </a:p>
          <a:p>
            <a:pPr algn="ctr"/>
            <a:r>
              <a:rPr lang="en-GB" sz="3600" dirty="0" err="1">
                <a:latin typeface="EdShed" pitchFamily="2" charset="77"/>
              </a:rPr>
              <a:t>bas</a:t>
            </a:r>
            <a:r>
              <a:rPr lang="en-GB" sz="2800" dirty="0" err="1">
                <a:solidFill>
                  <a:srgbClr val="FF3760"/>
                </a:solidFill>
                <a:latin typeface="EdShed" pitchFamily="2" charset="77"/>
              </a:rPr>
              <a:t>|</a:t>
            </a:r>
            <a:r>
              <a:rPr lang="en-GB" sz="3600" dirty="0" err="1">
                <a:latin typeface="EdShed" pitchFamily="2" charset="77"/>
              </a:rPr>
              <a:t>ket</a:t>
            </a:r>
            <a:endParaRPr lang="en-GB" dirty="0">
              <a:latin typeface="EdShed" pitchFamily="2" charset="77"/>
            </a:endParaRPr>
          </a:p>
          <a:p>
            <a:pPr algn="ctr"/>
            <a:r>
              <a:rPr lang="en-GB" dirty="0">
                <a:latin typeface="EdShed" pitchFamily="2" charset="77"/>
              </a:rPr>
              <a:t> All other words have just one syllable.</a:t>
            </a:r>
          </a:p>
        </p:txBody>
      </p: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3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Can you sort the words into those with a ‘k’ and those with an ‘</a:t>
            </a:r>
            <a:r>
              <a:rPr lang="en-GB" dirty="0" err="1"/>
              <a:t>nk</a:t>
            </a:r>
            <a:r>
              <a:rPr lang="en-GB" dirty="0"/>
              <a:t>’?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A3720F-D583-7C32-FC87-4550843ABEB4}"/>
              </a:ext>
            </a:extLst>
          </p:cNvPr>
          <p:cNvSpPr txBox="1"/>
          <p:nvPr/>
        </p:nvSpPr>
        <p:spPr>
          <a:xfrm>
            <a:off x="1791730" y="5840639"/>
            <a:ext cx="8646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EdShed" pitchFamily="2" charset="77"/>
              </a:rPr>
              <a:t>Do you notice any patterns for where the ‘</a:t>
            </a:r>
            <a:r>
              <a:rPr lang="en-GB" sz="2000" b="1" dirty="0" err="1">
                <a:solidFill>
                  <a:srgbClr val="3372DC"/>
                </a:solidFill>
                <a:latin typeface="EdShed" pitchFamily="2" charset="77"/>
              </a:rPr>
              <a:t>nk</a:t>
            </a:r>
            <a:r>
              <a:rPr lang="en-GB" sz="2000" b="1" dirty="0">
                <a:solidFill>
                  <a:srgbClr val="3372DC"/>
                </a:solidFill>
                <a:latin typeface="EdShed" pitchFamily="2" charset="77"/>
              </a:rPr>
              <a:t>’ and ‘k’ occur in the words?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5351CC8-6633-4D1D-5EBD-C1F3322018A8}"/>
              </a:ext>
            </a:extLst>
          </p:cNvPr>
          <p:cNvSpPr/>
          <p:nvPr/>
        </p:nvSpPr>
        <p:spPr>
          <a:xfrm>
            <a:off x="4343731" y="26029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kit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88A18C5-6771-D860-2D33-BC53E139D5EC}"/>
              </a:ext>
            </a:extLst>
          </p:cNvPr>
          <p:cNvSpPr/>
          <p:nvPr/>
        </p:nvSpPr>
        <p:spPr>
          <a:xfrm>
            <a:off x="4343731" y="321917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skin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3DFDFF7-EA76-9680-BEBC-12340E699E1F}"/>
              </a:ext>
            </a:extLst>
          </p:cNvPr>
          <p:cNvSpPr/>
          <p:nvPr/>
        </p:nvSpPr>
        <p:spPr>
          <a:xfrm>
            <a:off x="4343731" y="445155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mask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096B4BC-4F84-2975-9457-0E9CF6BDAC86}"/>
              </a:ext>
            </a:extLst>
          </p:cNvPr>
          <p:cNvSpPr/>
          <p:nvPr/>
        </p:nvSpPr>
        <p:spPr>
          <a:xfrm>
            <a:off x="4343731" y="198680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bank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337F83B-BAE5-1C28-2E11-0DB16646E4C8}"/>
              </a:ext>
            </a:extLst>
          </p:cNvPr>
          <p:cNvSpPr/>
          <p:nvPr/>
        </p:nvSpPr>
        <p:spPr>
          <a:xfrm>
            <a:off x="4343731" y="383536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tank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5A5572-332A-6425-AF48-454445C630A2}"/>
              </a:ext>
            </a:extLst>
          </p:cNvPr>
          <p:cNvSpPr/>
          <p:nvPr/>
        </p:nvSpPr>
        <p:spPr>
          <a:xfrm>
            <a:off x="760988" y="1986808"/>
            <a:ext cx="3188498" cy="3137048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A6442-428B-D29C-6B6B-AB0DEFB0DC1E}"/>
              </a:ext>
            </a:extLst>
          </p:cNvPr>
          <p:cNvSpPr/>
          <p:nvPr/>
        </p:nvSpPr>
        <p:spPr>
          <a:xfrm>
            <a:off x="1747187" y="2143811"/>
            <a:ext cx="120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3760"/>
                </a:solidFill>
                <a:latin typeface="EdShed" pitchFamily="2" charset="77"/>
                <a:cs typeface="Rubik" pitchFamily="2" charset="-79"/>
              </a:rPr>
              <a:t>‘</a:t>
            </a:r>
            <a:r>
              <a:rPr lang="en-GB" sz="2800" b="1" dirty="0" err="1">
                <a:solidFill>
                  <a:srgbClr val="FF3760"/>
                </a:solidFill>
                <a:latin typeface="EdShed" pitchFamily="2" charset="77"/>
                <a:cs typeface="Rubik" pitchFamily="2" charset="-79"/>
              </a:rPr>
              <a:t>nk</a:t>
            </a:r>
            <a:r>
              <a:rPr lang="en-GB" sz="2800" b="1" dirty="0">
                <a:solidFill>
                  <a:srgbClr val="FF3760"/>
                </a:solidFill>
                <a:latin typeface="EdShed" pitchFamily="2" charset="77"/>
                <a:cs typeface="Rubik" pitchFamily="2" charset="-79"/>
              </a:rPr>
              <a:t>’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9D4FA6-A7F8-F534-EEC7-5CA02D3F061F}"/>
              </a:ext>
            </a:extLst>
          </p:cNvPr>
          <p:cNvSpPr/>
          <p:nvPr/>
        </p:nvSpPr>
        <p:spPr>
          <a:xfrm>
            <a:off x="8254881" y="1994438"/>
            <a:ext cx="3188498" cy="3137048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dShed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E1FE397-97B5-4912-163D-8AF657B88C95}"/>
              </a:ext>
            </a:extLst>
          </p:cNvPr>
          <p:cNvSpPr/>
          <p:nvPr/>
        </p:nvSpPr>
        <p:spPr>
          <a:xfrm>
            <a:off x="9237012" y="2153260"/>
            <a:ext cx="120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25D160"/>
                </a:solidFill>
                <a:latin typeface="EdShed" pitchFamily="2" charset="77"/>
                <a:cs typeface="Rubik" pitchFamily="2" charset="-79"/>
              </a:rPr>
              <a:t>‘k’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32A2F7D-6CA1-EC2F-7C15-034CA66B03AC}"/>
              </a:ext>
            </a:extLst>
          </p:cNvPr>
          <p:cNvSpPr/>
          <p:nvPr/>
        </p:nvSpPr>
        <p:spPr>
          <a:xfrm>
            <a:off x="6049313" y="260299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kick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D7E8011-3D5A-4211-2D54-B9814DAA2896}"/>
              </a:ext>
            </a:extLst>
          </p:cNvPr>
          <p:cNvSpPr/>
          <p:nvPr/>
        </p:nvSpPr>
        <p:spPr>
          <a:xfrm>
            <a:off x="6049313" y="321917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pink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7CDD3F0-9220-3544-5E23-7BEC5A17C30F}"/>
              </a:ext>
            </a:extLst>
          </p:cNvPr>
          <p:cNvSpPr/>
          <p:nvPr/>
        </p:nvSpPr>
        <p:spPr>
          <a:xfrm>
            <a:off x="6049313" y="4451550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basket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8ACC5F-6577-04B4-FB3A-028BACB1559E}"/>
              </a:ext>
            </a:extLst>
          </p:cNvPr>
          <p:cNvSpPr/>
          <p:nvPr/>
        </p:nvSpPr>
        <p:spPr>
          <a:xfrm>
            <a:off x="6049313" y="1986808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honk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4E04E2E-8B5A-C095-72A2-84A619633F43}"/>
              </a:ext>
            </a:extLst>
          </p:cNvPr>
          <p:cNvSpPr/>
          <p:nvPr/>
        </p:nvSpPr>
        <p:spPr>
          <a:xfrm>
            <a:off x="6049313" y="3835363"/>
            <a:ext cx="1758452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EdShed" pitchFamily="2" charset="77"/>
              </a:rPr>
              <a:t>think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4C3413-F627-BA79-E119-06BF287E1EB3}"/>
              </a:ext>
            </a:extLst>
          </p:cNvPr>
          <p:cNvGrpSpPr/>
          <p:nvPr/>
        </p:nvGrpSpPr>
        <p:grpSpPr>
          <a:xfrm>
            <a:off x="4083089" y="2857500"/>
            <a:ext cx="3253542" cy="2716612"/>
            <a:chOff x="4083089" y="2857500"/>
            <a:chExt cx="3253542" cy="271661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B2337F5-3FE9-290A-62F4-8C9A796F6486}"/>
                </a:ext>
              </a:extLst>
            </p:cNvPr>
            <p:cNvSpPr/>
            <p:nvPr/>
          </p:nvSpPr>
          <p:spPr>
            <a:xfrm>
              <a:off x="4779169" y="2857500"/>
              <a:ext cx="2557462" cy="2028825"/>
            </a:xfrm>
            <a:custGeom>
              <a:avLst/>
              <a:gdLst>
                <a:gd name="connsiteX0" fmla="*/ 0 w 2557462"/>
                <a:gd name="connsiteY0" fmla="*/ 284565 h 1707356"/>
                <a:gd name="connsiteX1" fmla="*/ 284565 w 2557462"/>
                <a:gd name="connsiteY1" fmla="*/ 0 h 1707356"/>
                <a:gd name="connsiteX2" fmla="*/ 2272897 w 2557462"/>
                <a:gd name="connsiteY2" fmla="*/ 0 h 1707356"/>
                <a:gd name="connsiteX3" fmla="*/ 2557462 w 2557462"/>
                <a:gd name="connsiteY3" fmla="*/ 284565 h 1707356"/>
                <a:gd name="connsiteX4" fmla="*/ 2557462 w 2557462"/>
                <a:gd name="connsiteY4" fmla="*/ 1422791 h 1707356"/>
                <a:gd name="connsiteX5" fmla="*/ 2272897 w 2557462"/>
                <a:gd name="connsiteY5" fmla="*/ 1707356 h 1707356"/>
                <a:gd name="connsiteX6" fmla="*/ 284565 w 2557462"/>
                <a:gd name="connsiteY6" fmla="*/ 1707356 h 1707356"/>
                <a:gd name="connsiteX7" fmla="*/ 0 w 2557462"/>
                <a:gd name="connsiteY7" fmla="*/ 1422791 h 1707356"/>
                <a:gd name="connsiteX8" fmla="*/ 0 w 2557462"/>
                <a:gd name="connsiteY8" fmla="*/ 284565 h 1707356"/>
                <a:gd name="connsiteX0" fmla="*/ 0 w 2557462"/>
                <a:gd name="connsiteY0" fmla="*/ 284565 h 1714500"/>
                <a:gd name="connsiteX1" fmla="*/ 284565 w 2557462"/>
                <a:gd name="connsiteY1" fmla="*/ 0 h 1714500"/>
                <a:gd name="connsiteX2" fmla="*/ 2272897 w 2557462"/>
                <a:gd name="connsiteY2" fmla="*/ 0 h 1714500"/>
                <a:gd name="connsiteX3" fmla="*/ 2557462 w 2557462"/>
                <a:gd name="connsiteY3" fmla="*/ 284565 h 1714500"/>
                <a:gd name="connsiteX4" fmla="*/ 2557462 w 2557462"/>
                <a:gd name="connsiteY4" fmla="*/ 1422791 h 1714500"/>
                <a:gd name="connsiteX5" fmla="*/ 2272897 w 2557462"/>
                <a:gd name="connsiteY5" fmla="*/ 1707356 h 1714500"/>
                <a:gd name="connsiteX6" fmla="*/ 542925 w 2557462"/>
                <a:gd name="connsiteY6" fmla="*/ 1714500 h 1714500"/>
                <a:gd name="connsiteX7" fmla="*/ 284565 w 2557462"/>
                <a:gd name="connsiteY7" fmla="*/ 1707356 h 1714500"/>
                <a:gd name="connsiteX8" fmla="*/ 0 w 2557462"/>
                <a:gd name="connsiteY8" fmla="*/ 1422791 h 1714500"/>
                <a:gd name="connsiteX9" fmla="*/ 0 w 2557462"/>
                <a:gd name="connsiteY9" fmla="*/ 284565 h 1714500"/>
                <a:gd name="connsiteX0" fmla="*/ 0 w 2557462"/>
                <a:gd name="connsiteY0" fmla="*/ 284565 h 1714500"/>
                <a:gd name="connsiteX1" fmla="*/ 284565 w 2557462"/>
                <a:gd name="connsiteY1" fmla="*/ 0 h 1714500"/>
                <a:gd name="connsiteX2" fmla="*/ 2272897 w 2557462"/>
                <a:gd name="connsiteY2" fmla="*/ 0 h 1714500"/>
                <a:gd name="connsiteX3" fmla="*/ 2557462 w 2557462"/>
                <a:gd name="connsiteY3" fmla="*/ 284565 h 1714500"/>
                <a:gd name="connsiteX4" fmla="*/ 2557462 w 2557462"/>
                <a:gd name="connsiteY4" fmla="*/ 1422791 h 1714500"/>
                <a:gd name="connsiteX5" fmla="*/ 2272897 w 2557462"/>
                <a:gd name="connsiteY5" fmla="*/ 1707356 h 1714500"/>
                <a:gd name="connsiteX6" fmla="*/ 707231 w 2557462"/>
                <a:gd name="connsiteY6" fmla="*/ 1714500 h 1714500"/>
                <a:gd name="connsiteX7" fmla="*/ 542925 w 2557462"/>
                <a:gd name="connsiteY7" fmla="*/ 1714500 h 1714500"/>
                <a:gd name="connsiteX8" fmla="*/ 284565 w 2557462"/>
                <a:gd name="connsiteY8" fmla="*/ 1707356 h 1714500"/>
                <a:gd name="connsiteX9" fmla="*/ 0 w 2557462"/>
                <a:gd name="connsiteY9" fmla="*/ 1422791 h 1714500"/>
                <a:gd name="connsiteX10" fmla="*/ 0 w 2557462"/>
                <a:gd name="connsiteY10" fmla="*/ 284565 h 1714500"/>
                <a:gd name="connsiteX0" fmla="*/ 0 w 2557462"/>
                <a:gd name="connsiteY0" fmla="*/ 284565 h 1721644"/>
                <a:gd name="connsiteX1" fmla="*/ 284565 w 2557462"/>
                <a:gd name="connsiteY1" fmla="*/ 0 h 1721644"/>
                <a:gd name="connsiteX2" fmla="*/ 2272897 w 2557462"/>
                <a:gd name="connsiteY2" fmla="*/ 0 h 1721644"/>
                <a:gd name="connsiteX3" fmla="*/ 2557462 w 2557462"/>
                <a:gd name="connsiteY3" fmla="*/ 284565 h 1721644"/>
                <a:gd name="connsiteX4" fmla="*/ 2557462 w 2557462"/>
                <a:gd name="connsiteY4" fmla="*/ 1422791 h 1721644"/>
                <a:gd name="connsiteX5" fmla="*/ 2272897 w 2557462"/>
                <a:gd name="connsiteY5" fmla="*/ 1707356 h 1721644"/>
                <a:gd name="connsiteX6" fmla="*/ 907256 w 2557462"/>
                <a:gd name="connsiteY6" fmla="*/ 1721644 h 1721644"/>
                <a:gd name="connsiteX7" fmla="*/ 707231 w 2557462"/>
                <a:gd name="connsiteY7" fmla="*/ 1714500 h 1721644"/>
                <a:gd name="connsiteX8" fmla="*/ 542925 w 2557462"/>
                <a:gd name="connsiteY8" fmla="*/ 1714500 h 1721644"/>
                <a:gd name="connsiteX9" fmla="*/ 284565 w 2557462"/>
                <a:gd name="connsiteY9" fmla="*/ 1707356 h 1721644"/>
                <a:gd name="connsiteX10" fmla="*/ 0 w 2557462"/>
                <a:gd name="connsiteY10" fmla="*/ 1422791 h 1721644"/>
                <a:gd name="connsiteX11" fmla="*/ 0 w 2557462"/>
                <a:gd name="connsiteY11" fmla="*/ 284565 h 1721644"/>
                <a:gd name="connsiteX0" fmla="*/ 0 w 2557462"/>
                <a:gd name="connsiteY0" fmla="*/ 284565 h 2028825"/>
                <a:gd name="connsiteX1" fmla="*/ 284565 w 2557462"/>
                <a:gd name="connsiteY1" fmla="*/ 0 h 2028825"/>
                <a:gd name="connsiteX2" fmla="*/ 2272897 w 2557462"/>
                <a:gd name="connsiteY2" fmla="*/ 0 h 2028825"/>
                <a:gd name="connsiteX3" fmla="*/ 2557462 w 2557462"/>
                <a:gd name="connsiteY3" fmla="*/ 284565 h 2028825"/>
                <a:gd name="connsiteX4" fmla="*/ 2557462 w 2557462"/>
                <a:gd name="connsiteY4" fmla="*/ 1422791 h 2028825"/>
                <a:gd name="connsiteX5" fmla="*/ 2272897 w 2557462"/>
                <a:gd name="connsiteY5" fmla="*/ 1707356 h 2028825"/>
                <a:gd name="connsiteX6" fmla="*/ 907256 w 2557462"/>
                <a:gd name="connsiteY6" fmla="*/ 1721644 h 2028825"/>
                <a:gd name="connsiteX7" fmla="*/ 285750 w 2557462"/>
                <a:gd name="connsiteY7" fmla="*/ 2028825 h 2028825"/>
                <a:gd name="connsiteX8" fmla="*/ 542925 w 2557462"/>
                <a:gd name="connsiteY8" fmla="*/ 1714500 h 2028825"/>
                <a:gd name="connsiteX9" fmla="*/ 284565 w 2557462"/>
                <a:gd name="connsiteY9" fmla="*/ 1707356 h 2028825"/>
                <a:gd name="connsiteX10" fmla="*/ 0 w 2557462"/>
                <a:gd name="connsiteY10" fmla="*/ 1422791 h 2028825"/>
                <a:gd name="connsiteX11" fmla="*/ 0 w 2557462"/>
                <a:gd name="connsiteY11" fmla="*/ 284565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462" h="2028825">
                  <a:moveTo>
                    <a:pt x="0" y="284565"/>
                  </a:moveTo>
                  <a:cubicBezTo>
                    <a:pt x="0" y="127404"/>
                    <a:pt x="127404" y="0"/>
                    <a:pt x="284565" y="0"/>
                  </a:cubicBezTo>
                  <a:lnTo>
                    <a:pt x="2272897" y="0"/>
                  </a:lnTo>
                  <a:cubicBezTo>
                    <a:pt x="2430058" y="0"/>
                    <a:pt x="2557462" y="127404"/>
                    <a:pt x="2557462" y="284565"/>
                  </a:cubicBezTo>
                  <a:lnTo>
                    <a:pt x="2557462" y="1422791"/>
                  </a:lnTo>
                  <a:cubicBezTo>
                    <a:pt x="2557462" y="1579952"/>
                    <a:pt x="2430058" y="1707356"/>
                    <a:pt x="2272897" y="1707356"/>
                  </a:cubicBezTo>
                  <a:lnTo>
                    <a:pt x="907256" y="1721644"/>
                  </a:lnTo>
                  <a:lnTo>
                    <a:pt x="285750" y="2028825"/>
                  </a:lnTo>
                  <a:lnTo>
                    <a:pt x="542925" y="1714500"/>
                  </a:lnTo>
                  <a:lnTo>
                    <a:pt x="284565" y="1707356"/>
                  </a:lnTo>
                  <a:cubicBezTo>
                    <a:pt x="127404" y="1707356"/>
                    <a:pt x="0" y="1579952"/>
                    <a:pt x="0" y="1422791"/>
                  </a:cubicBezTo>
                  <a:lnTo>
                    <a:pt x="0" y="28456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1249F60-5EB0-AF86-DAD7-AAFF8486D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295" b="1295"/>
            <a:stretch/>
          </p:blipFill>
          <p:spPr>
            <a:xfrm>
              <a:off x="4083089" y="4618452"/>
              <a:ext cx="936245" cy="955660"/>
            </a:xfrm>
            <a:prstGeom prst="ellipse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1D425B-D63F-ED84-F213-42D909677A35}"/>
                </a:ext>
              </a:extLst>
            </p:cNvPr>
            <p:cNvSpPr txBox="1"/>
            <p:nvPr/>
          </p:nvSpPr>
          <p:spPr>
            <a:xfrm>
              <a:off x="4910811" y="2957513"/>
              <a:ext cx="23101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The adjacent consonants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only appears at the end of a base word and always follow a vowel. </a:t>
              </a:r>
            </a:p>
            <a:p>
              <a:pPr algn="ctr"/>
              <a:r>
                <a:rPr lang="en-GB" sz="1600" dirty="0">
                  <a:latin typeface="EdShed" pitchFamily="2" charset="77"/>
                </a:rPr>
                <a:t>‘k’ can appear anywhere in a word.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9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28737 0.1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43645 0.2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1.48148E-6 L 0.43528 -0.064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209 L -0.18829 -0.1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33437 -0.0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7539 0.2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4023 0.1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42721 0.109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463 L -0.32813 0.02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9219 -0.24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  <p:bldP spid="35" grpId="0"/>
      <p:bldP spid="44" grpId="0"/>
      <p:bldP spid="4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4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sound out and write the word ‘bank’?</a:t>
            </a:r>
          </a:p>
          <a:p>
            <a:r>
              <a:rPr lang="en-US" dirty="0"/>
              <a:t>Can you add the sound buttons underneath?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It, Squash It, Say It, Scribe 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D9A9A7-0234-0E4F-13BF-7F8FE484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36" y="3994253"/>
            <a:ext cx="5478061" cy="23130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3C5804A-506B-43D7-C1F8-3855E37F0D42}"/>
              </a:ext>
            </a:extLst>
          </p:cNvPr>
          <p:cNvSpPr/>
          <p:nvPr/>
        </p:nvSpPr>
        <p:spPr>
          <a:xfrm>
            <a:off x="4014547" y="2335543"/>
            <a:ext cx="158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dirty="0">
                <a:ln w="0"/>
                <a:latin typeface="EdShed" pitchFamily="2" charset="77"/>
              </a:rPr>
              <a:t>bank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5D0A10-55EE-CA89-1E22-F4CDBB0329EA}"/>
              </a:ext>
            </a:extLst>
          </p:cNvPr>
          <p:cNvSpPr/>
          <p:nvPr/>
        </p:nvSpPr>
        <p:spPr>
          <a:xfrm>
            <a:off x="6717761" y="2335543"/>
            <a:ext cx="1664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dirty="0">
                <a:ln w="0"/>
                <a:solidFill>
                  <a:schemeClr val="tx1"/>
                </a:solidFill>
                <a:latin typeface="EdShed" pitchFamily="2" charset="77"/>
              </a:rPr>
              <a:t>bank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3A03C6-DC3E-1F30-E779-10ADAA4AEA94}"/>
              </a:ext>
            </a:extLst>
          </p:cNvPr>
          <p:cNvGrpSpPr/>
          <p:nvPr/>
        </p:nvGrpSpPr>
        <p:grpSpPr>
          <a:xfrm>
            <a:off x="4211323" y="3101342"/>
            <a:ext cx="1212476" cy="157531"/>
            <a:chOff x="3998970" y="3207566"/>
            <a:chExt cx="1212476" cy="1575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D4A0BFD-F917-1A0F-6812-D18255417C99}"/>
                </a:ext>
              </a:extLst>
            </p:cNvPr>
            <p:cNvSpPr/>
            <p:nvPr/>
          </p:nvSpPr>
          <p:spPr>
            <a:xfrm>
              <a:off x="3998970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BB3468-D846-43FC-7246-46D888B970FA}"/>
                </a:ext>
              </a:extLst>
            </p:cNvPr>
            <p:cNvSpPr/>
            <p:nvPr/>
          </p:nvSpPr>
          <p:spPr>
            <a:xfrm>
              <a:off x="4353279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E2955B2-EC04-EEA1-52D4-7DFD45DD11B7}"/>
                </a:ext>
              </a:extLst>
            </p:cNvPr>
            <p:cNvSpPr/>
            <p:nvPr/>
          </p:nvSpPr>
          <p:spPr>
            <a:xfrm>
              <a:off x="4703596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0B658CE-9BBE-D880-90F9-1626E7072B93}"/>
                </a:ext>
              </a:extLst>
            </p:cNvPr>
            <p:cNvSpPr/>
            <p:nvPr/>
          </p:nvSpPr>
          <p:spPr>
            <a:xfrm>
              <a:off x="5053913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EA9DB2-42BC-5096-75E6-5E6F309550C2}"/>
              </a:ext>
            </a:extLst>
          </p:cNvPr>
          <p:cNvGrpSpPr/>
          <p:nvPr/>
        </p:nvGrpSpPr>
        <p:grpSpPr>
          <a:xfrm>
            <a:off x="6982279" y="4096592"/>
            <a:ext cx="4591785" cy="2210730"/>
            <a:chOff x="6897415" y="4102928"/>
            <a:chExt cx="4591785" cy="2210730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37F2835D-BE35-CD3E-FF8B-A02BCDE48E45}"/>
                </a:ext>
              </a:extLst>
            </p:cNvPr>
            <p:cNvSpPr/>
            <p:nvPr/>
          </p:nvSpPr>
          <p:spPr>
            <a:xfrm>
              <a:off x="6897415" y="4335517"/>
              <a:ext cx="3329428" cy="1791744"/>
            </a:xfrm>
            <a:custGeom>
              <a:avLst/>
              <a:gdLst>
                <a:gd name="connsiteX0" fmla="*/ 0 w 3334407"/>
                <a:gd name="connsiteY0" fmla="*/ 227291 h 1363717"/>
                <a:gd name="connsiteX1" fmla="*/ 227291 w 3334407"/>
                <a:gd name="connsiteY1" fmla="*/ 0 h 1363717"/>
                <a:gd name="connsiteX2" fmla="*/ 3107116 w 3334407"/>
                <a:gd name="connsiteY2" fmla="*/ 0 h 1363717"/>
                <a:gd name="connsiteX3" fmla="*/ 3334407 w 3334407"/>
                <a:gd name="connsiteY3" fmla="*/ 227291 h 1363717"/>
                <a:gd name="connsiteX4" fmla="*/ 3334407 w 3334407"/>
                <a:gd name="connsiteY4" fmla="*/ 1136426 h 1363717"/>
                <a:gd name="connsiteX5" fmla="*/ 3107116 w 3334407"/>
                <a:gd name="connsiteY5" fmla="*/ 1363717 h 1363717"/>
                <a:gd name="connsiteX6" fmla="*/ 227291 w 3334407"/>
                <a:gd name="connsiteY6" fmla="*/ 1363717 h 1363717"/>
                <a:gd name="connsiteX7" fmla="*/ 0 w 3334407"/>
                <a:gd name="connsiteY7" fmla="*/ 1136426 h 1363717"/>
                <a:gd name="connsiteX8" fmla="*/ 0 w 3334407"/>
                <a:gd name="connsiteY8" fmla="*/ 227291 h 1363717"/>
                <a:gd name="connsiteX0" fmla="*/ 0 w 3334407"/>
                <a:gd name="connsiteY0" fmla="*/ 227291 h 1363717"/>
                <a:gd name="connsiteX1" fmla="*/ 227291 w 3334407"/>
                <a:gd name="connsiteY1" fmla="*/ 0 h 1363717"/>
                <a:gd name="connsiteX2" fmla="*/ 3107116 w 3334407"/>
                <a:gd name="connsiteY2" fmla="*/ 0 h 1363717"/>
                <a:gd name="connsiteX3" fmla="*/ 3334407 w 3334407"/>
                <a:gd name="connsiteY3" fmla="*/ 227291 h 1363717"/>
                <a:gd name="connsiteX4" fmla="*/ 3326524 w 3334407"/>
                <a:gd name="connsiteY4" fmla="*/ 362607 h 1363717"/>
                <a:gd name="connsiteX5" fmla="*/ 3334407 w 3334407"/>
                <a:gd name="connsiteY5" fmla="*/ 1136426 h 1363717"/>
                <a:gd name="connsiteX6" fmla="*/ 3107116 w 3334407"/>
                <a:gd name="connsiteY6" fmla="*/ 1363717 h 1363717"/>
                <a:gd name="connsiteX7" fmla="*/ 227291 w 3334407"/>
                <a:gd name="connsiteY7" fmla="*/ 1363717 h 1363717"/>
                <a:gd name="connsiteX8" fmla="*/ 0 w 3334407"/>
                <a:gd name="connsiteY8" fmla="*/ 1136426 h 1363717"/>
                <a:gd name="connsiteX9" fmla="*/ 0 w 3334407"/>
                <a:gd name="connsiteY9" fmla="*/ 227291 h 1363717"/>
                <a:gd name="connsiteX0" fmla="*/ 0 w 3347019"/>
                <a:gd name="connsiteY0" fmla="*/ 227291 h 1363717"/>
                <a:gd name="connsiteX1" fmla="*/ 227291 w 3347019"/>
                <a:gd name="connsiteY1" fmla="*/ 0 h 1363717"/>
                <a:gd name="connsiteX2" fmla="*/ 3107116 w 3347019"/>
                <a:gd name="connsiteY2" fmla="*/ 0 h 1363717"/>
                <a:gd name="connsiteX3" fmla="*/ 3334407 w 3347019"/>
                <a:gd name="connsiteY3" fmla="*/ 227291 h 1363717"/>
                <a:gd name="connsiteX4" fmla="*/ 3326524 w 3347019"/>
                <a:gd name="connsiteY4" fmla="*/ 362607 h 1363717"/>
                <a:gd name="connsiteX5" fmla="*/ 3318641 w 3347019"/>
                <a:gd name="connsiteY5" fmla="*/ 480849 h 1363717"/>
                <a:gd name="connsiteX6" fmla="*/ 3334407 w 3347019"/>
                <a:gd name="connsiteY6" fmla="*/ 1136426 h 1363717"/>
                <a:gd name="connsiteX7" fmla="*/ 3107116 w 3347019"/>
                <a:gd name="connsiteY7" fmla="*/ 1363717 h 1363717"/>
                <a:gd name="connsiteX8" fmla="*/ 227291 w 3347019"/>
                <a:gd name="connsiteY8" fmla="*/ 1363717 h 1363717"/>
                <a:gd name="connsiteX9" fmla="*/ 0 w 3347019"/>
                <a:gd name="connsiteY9" fmla="*/ 1136426 h 1363717"/>
                <a:gd name="connsiteX10" fmla="*/ 0 w 3347019"/>
                <a:gd name="connsiteY10" fmla="*/ 227291 h 1363717"/>
                <a:gd name="connsiteX0" fmla="*/ 0 w 3349327"/>
                <a:gd name="connsiteY0" fmla="*/ 227291 h 1363717"/>
                <a:gd name="connsiteX1" fmla="*/ 227291 w 3349327"/>
                <a:gd name="connsiteY1" fmla="*/ 0 h 1363717"/>
                <a:gd name="connsiteX2" fmla="*/ 3107116 w 3349327"/>
                <a:gd name="connsiteY2" fmla="*/ 0 h 1363717"/>
                <a:gd name="connsiteX3" fmla="*/ 3334407 w 3349327"/>
                <a:gd name="connsiteY3" fmla="*/ 227291 h 1363717"/>
                <a:gd name="connsiteX4" fmla="*/ 3326524 w 3349327"/>
                <a:gd name="connsiteY4" fmla="*/ 362607 h 1363717"/>
                <a:gd name="connsiteX5" fmla="*/ 3318641 w 3349327"/>
                <a:gd name="connsiteY5" fmla="*/ 480849 h 1363717"/>
                <a:gd name="connsiteX6" fmla="*/ 3326524 w 3349327"/>
                <a:gd name="connsiteY6" fmla="*/ 677917 h 1363717"/>
                <a:gd name="connsiteX7" fmla="*/ 3334407 w 3349327"/>
                <a:gd name="connsiteY7" fmla="*/ 1136426 h 1363717"/>
                <a:gd name="connsiteX8" fmla="*/ 3107116 w 3349327"/>
                <a:gd name="connsiteY8" fmla="*/ 1363717 h 1363717"/>
                <a:gd name="connsiteX9" fmla="*/ 227291 w 3349327"/>
                <a:gd name="connsiteY9" fmla="*/ 1363717 h 1363717"/>
                <a:gd name="connsiteX10" fmla="*/ 0 w 3349327"/>
                <a:gd name="connsiteY10" fmla="*/ 1136426 h 1363717"/>
                <a:gd name="connsiteX11" fmla="*/ 0 w 3349327"/>
                <a:gd name="connsiteY11" fmla="*/ 227291 h 1363717"/>
                <a:gd name="connsiteX0" fmla="*/ 0 w 3547241"/>
                <a:gd name="connsiteY0" fmla="*/ 227291 h 1363717"/>
                <a:gd name="connsiteX1" fmla="*/ 227291 w 3547241"/>
                <a:gd name="connsiteY1" fmla="*/ 0 h 1363717"/>
                <a:gd name="connsiteX2" fmla="*/ 3107116 w 3547241"/>
                <a:gd name="connsiteY2" fmla="*/ 0 h 1363717"/>
                <a:gd name="connsiteX3" fmla="*/ 3334407 w 3547241"/>
                <a:gd name="connsiteY3" fmla="*/ 227291 h 1363717"/>
                <a:gd name="connsiteX4" fmla="*/ 3326524 w 3547241"/>
                <a:gd name="connsiteY4" fmla="*/ 362607 h 1363717"/>
                <a:gd name="connsiteX5" fmla="*/ 3547241 w 3547241"/>
                <a:gd name="connsiteY5" fmla="*/ 496615 h 1363717"/>
                <a:gd name="connsiteX6" fmla="*/ 3326524 w 3547241"/>
                <a:gd name="connsiteY6" fmla="*/ 677917 h 1363717"/>
                <a:gd name="connsiteX7" fmla="*/ 3334407 w 3547241"/>
                <a:gd name="connsiteY7" fmla="*/ 1136426 h 1363717"/>
                <a:gd name="connsiteX8" fmla="*/ 3107116 w 3547241"/>
                <a:gd name="connsiteY8" fmla="*/ 1363717 h 1363717"/>
                <a:gd name="connsiteX9" fmla="*/ 227291 w 3547241"/>
                <a:gd name="connsiteY9" fmla="*/ 1363717 h 1363717"/>
                <a:gd name="connsiteX10" fmla="*/ 0 w 3547241"/>
                <a:gd name="connsiteY10" fmla="*/ 1136426 h 1363717"/>
                <a:gd name="connsiteX11" fmla="*/ 0 w 3547241"/>
                <a:gd name="connsiteY11" fmla="*/ 227291 h 1363717"/>
                <a:gd name="connsiteX0" fmla="*/ 0 w 3547241"/>
                <a:gd name="connsiteY0" fmla="*/ 227291 h 1363717"/>
                <a:gd name="connsiteX1" fmla="*/ 227291 w 3547241"/>
                <a:gd name="connsiteY1" fmla="*/ 0 h 1363717"/>
                <a:gd name="connsiteX2" fmla="*/ 3107116 w 3547241"/>
                <a:gd name="connsiteY2" fmla="*/ 0 h 1363717"/>
                <a:gd name="connsiteX3" fmla="*/ 3334407 w 3547241"/>
                <a:gd name="connsiteY3" fmla="*/ 227291 h 1363717"/>
                <a:gd name="connsiteX4" fmla="*/ 3326524 w 3547241"/>
                <a:gd name="connsiteY4" fmla="*/ 362607 h 1363717"/>
                <a:gd name="connsiteX5" fmla="*/ 3547241 w 3547241"/>
                <a:gd name="connsiteY5" fmla="*/ 496615 h 1363717"/>
                <a:gd name="connsiteX6" fmla="*/ 3326524 w 3547241"/>
                <a:gd name="connsiteY6" fmla="*/ 677917 h 1363717"/>
                <a:gd name="connsiteX7" fmla="*/ 3334407 w 3547241"/>
                <a:gd name="connsiteY7" fmla="*/ 1136426 h 1363717"/>
                <a:gd name="connsiteX8" fmla="*/ 3107116 w 3547241"/>
                <a:gd name="connsiteY8" fmla="*/ 1363717 h 1363717"/>
                <a:gd name="connsiteX9" fmla="*/ 227291 w 3547241"/>
                <a:gd name="connsiteY9" fmla="*/ 1363717 h 1363717"/>
                <a:gd name="connsiteX10" fmla="*/ 0 w 3547241"/>
                <a:gd name="connsiteY10" fmla="*/ 1136426 h 1363717"/>
                <a:gd name="connsiteX11" fmla="*/ 0 w 3547241"/>
                <a:gd name="connsiteY11" fmla="*/ 227291 h 1363717"/>
                <a:gd name="connsiteX0" fmla="*/ 0 w 3547241"/>
                <a:gd name="connsiteY0" fmla="*/ 227291 h 1363717"/>
                <a:gd name="connsiteX1" fmla="*/ 227291 w 3547241"/>
                <a:gd name="connsiteY1" fmla="*/ 0 h 1363717"/>
                <a:gd name="connsiteX2" fmla="*/ 3107116 w 3547241"/>
                <a:gd name="connsiteY2" fmla="*/ 0 h 1363717"/>
                <a:gd name="connsiteX3" fmla="*/ 3334407 w 3547241"/>
                <a:gd name="connsiteY3" fmla="*/ 227291 h 1363717"/>
                <a:gd name="connsiteX4" fmla="*/ 3326524 w 3547241"/>
                <a:gd name="connsiteY4" fmla="*/ 362607 h 1363717"/>
                <a:gd name="connsiteX5" fmla="*/ 3547241 w 3547241"/>
                <a:gd name="connsiteY5" fmla="*/ 496615 h 1363717"/>
                <a:gd name="connsiteX6" fmla="*/ 3342290 w 3547241"/>
                <a:gd name="connsiteY6" fmla="*/ 677917 h 1363717"/>
                <a:gd name="connsiteX7" fmla="*/ 3334407 w 3547241"/>
                <a:gd name="connsiteY7" fmla="*/ 1136426 h 1363717"/>
                <a:gd name="connsiteX8" fmla="*/ 3107116 w 3547241"/>
                <a:gd name="connsiteY8" fmla="*/ 1363717 h 1363717"/>
                <a:gd name="connsiteX9" fmla="*/ 227291 w 3547241"/>
                <a:gd name="connsiteY9" fmla="*/ 1363717 h 1363717"/>
                <a:gd name="connsiteX10" fmla="*/ 0 w 3547241"/>
                <a:gd name="connsiteY10" fmla="*/ 1136426 h 1363717"/>
                <a:gd name="connsiteX11" fmla="*/ 0 w 3547241"/>
                <a:gd name="connsiteY11" fmla="*/ 227291 h 1363717"/>
                <a:gd name="connsiteX0" fmla="*/ 0 w 3547241"/>
                <a:gd name="connsiteY0" fmla="*/ 227291 h 1363717"/>
                <a:gd name="connsiteX1" fmla="*/ 227291 w 3547241"/>
                <a:gd name="connsiteY1" fmla="*/ 0 h 1363717"/>
                <a:gd name="connsiteX2" fmla="*/ 3107116 w 3547241"/>
                <a:gd name="connsiteY2" fmla="*/ 0 h 1363717"/>
                <a:gd name="connsiteX3" fmla="*/ 3334407 w 3547241"/>
                <a:gd name="connsiteY3" fmla="*/ 227291 h 1363717"/>
                <a:gd name="connsiteX4" fmla="*/ 3326524 w 3547241"/>
                <a:gd name="connsiteY4" fmla="*/ 362607 h 1363717"/>
                <a:gd name="connsiteX5" fmla="*/ 3547241 w 3547241"/>
                <a:gd name="connsiteY5" fmla="*/ 496615 h 1363717"/>
                <a:gd name="connsiteX6" fmla="*/ 3342290 w 3547241"/>
                <a:gd name="connsiteY6" fmla="*/ 677917 h 1363717"/>
                <a:gd name="connsiteX7" fmla="*/ 3334407 w 3547241"/>
                <a:gd name="connsiteY7" fmla="*/ 1136426 h 1363717"/>
                <a:gd name="connsiteX8" fmla="*/ 3107116 w 3547241"/>
                <a:gd name="connsiteY8" fmla="*/ 1363717 h 1363717"/>
                <a:gd name="connsiteX9" fmla="*/ 227291 w 3547241"/>
                <a:gd name="connsiteY9" fmla="*/ 1363717 h 1363717"/>
                <a:gd name="connsiteX10" fmla="*/ 0 w 3547241"/>
                <a:gd name="connsiteY10" fmla="*/ 1136426 h 1363717"/>
                <a:gd name="connsiteX11" fmla="*/ 0 w 3547241"/>
                <a:gd name="connsiteY11" fmla="*/ 227291 h 1363717"/>
                <a:gd name="connsiteX0" fmla="*/ 0 w 3547241"/>
                <a:gd name="connsiteY0" fmla="*/ 227291 h 1363717"/>
                <a:gd name="connsiteX1" fmla="*/ 227291 w 3547241"/>
                <a:gd name="connsiteY1" fmla="*/ 0 h 1363717"/>
                <a:gd name="connsiteX2" fmla="*/ 3107116 w 3547241"/>
                <a:gd name="connsiteY2" fmla="*/ 0 h 1363717"/>
                <a:gd name="connsiteX3" fmla="*/ 3334407 w 3547241"/>
                <a:gd name="connsiteY3" fmla="*/ 227291 h 1363717"/>
                <a:gd name="connsiteX4" fmla="*/ 3326524 w 3547241"/>
                <a:gd name="connsiteY4" fmla="*/ 362607 h 1363717"/>
                <a:gd name="connsiteX5" fmla="*/ 3547241 w 3547241"/>
                <a:gd name="connsiteY5" fmla="*/ 496615 h 1363717"/>
                <a:gd name="connsiteX6" fmla="*/ 3342290 w 3547241"/>
                <a:gd name="connsiteY6" fmla="*/ 677917 h 1363717"/>
                <a:gd name="connsiteX7" fmla="*/ 3334407 w 3547241"/>
                <a:gd name="connsiteY7" fmla="*/ 1136426 h 1363717"/>
                <a:gd name="connsiteX8" fmla="*/ 3107116 w 3547241"/>
                <a:gd name="connsiteY8" fmla="*/ 1363717 h 1363717"/>
                <a:gd name="connsiteX9" fmla="*/ 227291 w 3547241"/>
                <a:gd name="connsiteY9" fmla="*/ 1363717 h 1363717"/>
                <a:gd name="connsiteX10" fmla="*/ 0 w 3547241"/>
                <a:gd name="connsiteY10" fmla="*/ 1136426 h 1363717"/>
                <a:gd name="connsiteX11" fmla="*/ 0 w 3547241"/>
                <a:gd name="connsiteY11" fmla="*/ 227291 h 136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47241" h="1363717">
                  <a:moveTo>
                    <a:pt x="0" y="227291"/>
                  </a:moveTo>
                  <a:cubicBezTo>
                    <a:pt x="0" y="101762"/>
                    <a:pt x="101762" y="0"/>
                    <a:pt x="227291" y="0"/>
                  </a:cubicBezTo>
                  <a:lnTo>
                    <a:pt x="3107116" y="0"/>
                  </a:lnTo>
                  <a:cubicBezTo>
                    <a:pt x="3232645" y="0"/>
                    <a:pt x="3334407" y="101762"/>
                    <a:pt x="3334407" y="227291"/>
                  </a:cubicBezTo>
                  <a:lnTo>
                    <a:pt x="3326524" y="362607"/>
                  </a:lnTo>
                  <a:cubicBezTo>
                    <a:pt x="3323896" y="404867"/>
                    <a:pt x="3411920" y="422825"/>
                    <a:pt x="3547241" y="496615"/>
                  </a:cubicBezTo>
                  <a:cubicBezTo>
                    <a:pt x="3430010" y="578909"/>
                    <a:pt x="3339662" y="568654"/>
                    <a:pt x="3342290" y="677917"/>
                  </a:cubicBezTo>
                  <a:cubicBezTo>
                    <a:pt x="3344918" y="787180"/>
                    <a:pt x="3323679" y="951182"/>
                    <a:pt x="3334407" y="1136426"/>
                  </a:cubicBezTo>
                  <a:cubicBezTo>
                    <a:pt x="3334407" y="1261955"/>
                    <a:pt x="3232645" y="1363717"/>
                    <a:pt x="3107116" y="1363717"/>
                  </a:cubicBezTo>
                  <a:lnTo>
                    <a:pt x="227291" y="1363717"/>
                  </a:lnTo>
                  <a:cubicBezTo>
                    <a:pt x="101762" y="1363717"/>
                    <a:pt x="0" y="1261955"/>
                    <a:pt x="0" y="1136426"/>
                  </a:cubicBezTo>
                  <a:lnTo>
                    <a:pt x="0" y="227291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87A6CC-2D8F-3EAF-6A8F-852AA18A2943}"/>
                </a:ext>
              </a:extLst>
            </p:cNvPr>
            <p:cNvSpPr txBox="1"/>
            <p:nvPr/>
          </p:nvSpPr>
          <p:spPr>
            <a:xfrm>
              <a:off x="6940145" y="4453067"/>
              <a:ext cx="30220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EdShed" pitchFamily="2" charset="77"/>
                </a:rPr>
                <a:t>Use sound buttons for each phoneme. Draw a dot for each single letter sound and a line when two or more letters make one sound. ‘</a:t>
              </a:r>
              <a:r>
                <a:rPr lang="en-GB" sz="1600" dirty="0" err="1">
                  <a:latin typeface="EdShed" pitchFamily="2" charset="77"/>
                </a:rPr>
                <a:t>nk</a:t>
              </a:r>
              <a:r>
                <a:rPr lang="en-GB" sz="1600" dirty="0">
                  <a:latin typeface="EdShed" pitchFamily="2" charset="77"/>
                </a:rPr>
                <a:t>’ contains two sounds, so will need two dots.</a:t>
              </a: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203E2CF4-6A30-EFC8-458C-4E64EFF8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69573" y="4102928"/>
              <a:ext cx="1219627" cy="221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5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sound out and write the words below?</a:t>
            </a:r>
          </a:p>
          <a:p>
            <a:r>
              <a:rPr lang="en-US" dirty="0"/>
              <a:t>Can you add the sound buttons underneath?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Sound It, Squash It, Say It, Scribe 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D9A9A7-0234-0E4F-13BF-7F8FE484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51" y="4093098"/>
            <a:ext cx="5478061" cy="2313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4D1D1C-6BF7-8759-88DA-131D7F173D4F}"/>
              </a:ext>
            </a:extLst>
          </p:cNvPr>
          <p:cNvSpPr/>
          <p:nvPr/>
        </p:nvSpPr>
        <p:spPr>
          <a:xfrm>
            <a:off x="1650522" y="2264422"/>
            <a:ext cx="17149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dirty="0">
                <a:ln w="0"/>
                <a:latin typeface="EdShed" pitchFamily="2" charset="77"/>
              </a:rPr>
              <a:t>honk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B75C6-6284-74F9-E0BA-F0C250CFA97B}"/>
              </a:ext>
            </a:extLst>
          </p:cNvPr>
          <p:cNvSpPr/>
          <p:nvPr/>
        </p:nvSpPr>
        <p:spPr>
          <a:xfrm>
            <a:off x="5308054" y="2264422"/>
            <a:ext cx="16083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dirty="0">
                <a:ln w="0"/>
                <a:latin typeface="EdShed" pitchFamily="2" charset="77"/>
              </a:rPr>
              <a:t>tank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6E8D0-E4C8-D5A2-5919-185C2733F663}"/>
              </a:ext>
            </a:extLst>
          </p:cNvPr>
          <p:cNvSpPr/>
          <p:nvPr/>
        </p:nvSpPr>
        <p:spPr>
          <a:xfrm>
            <a:off x="8974941" y="2264422"/>
            <a:ext cx="1453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cap="none" dirty="0">
                <a:ln w="0"/>
                <a:latin typeface="EdShed" pitchFamily="2" charset="77"/>
              </a:rPr>
              <a:t>kick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812FA8-C1D2-2A0E-1BBB-810C1B978262}"/>
              </a:ext>
            </a:extLst>
          </p:cNvPr>
          <p:cNvGrpSpPr/>
          <p:nvPr/>
        </p:nvGrpSpPr>
        <p:grpSpPr>
          <a:xfrm>
            <a:off x="9124216" y="3114067"/>
            <a:ext cx="1186592" cy="161061"/>
            <a:chOff x="7680131" y="6014687"/>
            <a:chExt cx="1186592" cy="161061"/>
          </a:xfrm>
          <a:solidFill>
            <a:srgbClr val="3372DC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D1B4249-4AC0-3DF1-85F2-823023D7DD46}"/>
                </a:ext>
              </a:extLst>
            </p:cNvPr>
            <p:cNvSpPr/>
            <p:nvPr/>
          </p:nvSpPr>
          <p:spPr>
            <a:xfrm>
              <a:off x="7680131" y="601468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000CAE1-6CBE-B106-A5C6-6760F95D6D02}"/>
                </a:ext>
              </a:extLst>
            </p:cNvPr>
            <p:cNvSpPr/>
            <p:nvPr/>
          </p:nvSpPr>
          <p:spPr>
            <a:xfrm>
              <a:off x="7967082" y="6018217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CDB16-1991-7B3A-2C11-0F55E9660D40}"/>
                </a:ext>
              </a:extLst>
            </p:cNvPr>
            <p:cNvSpPr/>
            <p:nvPr/>
          </p:nvSpPr>
          <p:spPr>
            <a:xfrm>
              <a:off x="8182723" y="6032769"/>
              <a:ext cx="684000" cy="131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FB22AB-F255-02A5-6D46-974D9F066C39}"/>
              </a:ext>
            </a:extLst>
          </p:cNvPr>
          <p:cNvGrpSpPr/>
          <p:nvPr/>
        </p:nvGrpSpPr>
        <p:grpSpPr>
          <a:xfrm>
            <a:off x="1838888" y="3115832"/>
            <a:ext cx="1311600" cy="157531"/>
            <a:chOff x="4049962" y="3207566"/>
            <a:chExt cx="1311600" cy="1575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88574B-25D0-5AD4-54A0-34C5ABAFDE6E}"/>
                </a:ext>
              </a:extLst>
            </p:cNvPr>
            <p:cNvSpPr/>
            <p:nvPr/>
          </p:nvSpPr>
          <p:spPr>
            <a:xfrm>
              <a:off x="4049962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CDC63D-D8A5-43CE-DFD6-AFF7B81A405C}"/>
                </a:ext>
              </a:extLst>
            </p:cNvPr>
            <p:cNvSpPr/>
            <p:nvPr/>
          </p:nvSpPr>
          <p:spPr>
            <a:xfrm>
              <a:off x="4424106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69BEF6-B159-E6E3-A169-5D6F6914D818}"/>
                </a:ext>
              </a:extLst>
            </p:cNvPr>
            <p:cNvSpPr/>
            <p:nvPr/>
          </p:nvSpPr>
          <p:spPr>
            <a:xfrm>
              <a:off x="4833060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79B30C-556B-3D05-446A-7698A0239150}"/>
                </a:ext>
              </a:extLst>
            </p:cNvPr>
            <p:cNvSpPr/>
            <p:nvPr/>
          </p:nvSpPr>
          <p:spPr>
            <a:xfrm>
              <a:off x="5204029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ADBD86-1399-2934-5596-2A232D56BAFB}"/>
              </a:ext>
            </a:extLst>
          </p:cNvPr>
          <p:cNvGrpSpPr/>
          <p:nvPr/>
        </p:nvGrpSpPr>
        <p:grpSpPr>
          <a:xfrm>
            <a:off x="5470393" y="3115832"/>
            <a:ext cx="1273500" cy="157531"/>
            <a:chOff x="4326187" y="3207566"/>
            <a:chExt cx="1273500" cy="15753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5143B6-5F38-F66C-4FE4-DFE618F1C3C4}"/>
                </a:ext>
              </a:extLst>
            </p:cNvPr>
            <p:cNvSpPr/>
            <p:nvPr/>
          </p:nvSpPr>
          <p:spPr>
            <a:xfrm>
              <a:off x="4326187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FE434BB-1ED7-0715-A12B-E5B75D37725C}"/>
                </a:ext>
              </a:extLst>
            </p:cNvPr>
            <p:cNvSpPr/>
            <p:nvPr/>
          </p:nvSpPr>
          <p:spPr>
            <a:xfrm>
              <a:off x="4662231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314B27-17AC-277E-6760-E82435285451}"/>
                </a:ext>
              </a:extLst>
            </p:cNvPr>
            <p:cNvSpPr/>
            <p:nvPr/>
          </p:nvSpPr>
          <p:spPr>
            <a:xfrm>
              <a:off x="5042610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85EE0C4-2BE3-13FC-4060-87B622EADA9E}"/>
                </a:ext>
              </a:extLst>
            </p:cNvPr>
            <p:cNvSpPr/>
            <p:nvPr/>
          </p:nvSpPr>
          <p:spPr>
            <a:xfrm>
              <a:off x="5442154" y="3207566"/>
              <a:ext cx="157533" cy="157531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23B2B-E3D6-4BEB-0A62-8E8105EA3133}"/>
              </a:ext>
            </a:extLst>
          </p:cNvPr>
          <p:cNvGrpSpPr/>
          <p:nvPr/>
        </p:nvGrpSpPr>
        <p:grpSpPr>
          <a:xfrm>
            <a:off x="7224576" y="4293780"/>
            <a:ext cx="4445373" cy="2151926"/>
            <a:chOff x="7246464" y="4191165"/>
            <a:chExt cx="4445373" cy="2151926"/>
          </a:xfrm>
        </p:grpSpPr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505A3A48-19EB-B37A-F605-8AFC0AFAD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82532" y="4191165"/>
              <a:ext cx="1309305" cy="2151926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F704FAE-9171-F56E-67B6-1D07CA18FD50}"/>
                </a:ext>
              </a:extLst>
            </p:cNvPr>
            <p:cNvSpPr/>
            <p:nvPr/>
          </p:nvSpPr>
          <p:spPr>
            <a:xfrm>
              <a:off x="7246464" y="4311862"/>
              <a:ext cx="3048501" cy="1449548"/>
            </a:xfrm>
            <a:custGeom>
              <a:avLst/>
              <a:gdLst>
                <a:gd name="connsiteX0" fmla="*/ 0 w 2891692"/>
                <a:gd name="connsiteY0" fmla="*/ 168034 h 1008184"/>
                <a:gd name="connsiteX1" fmla="*/ 168034 w 2891692"/>
                <a:gd name="connsiteY1" fmla="*/ 0 h 1008184"/>
                <a:gd name="connsiteX2" fmla="*/ 2723658 w 2891692"/>
                <a:gd name="connsiteY2" fmla="*/ 0 h 1008184"/>
                <a:gd name="connsiteX3" fmla="*/ 2891692 w 2891692"/>
                <a:gd name="connsiteY3" fmla="*/ 168034 h 1008184"/>
                <a:gd name="connsiteX4" fmla="*/ 2891692 w 2891692"/>
                <a:gd name="connsiteY4" fmla="*/ 840150 h 1008184"/>
                <a:gd name="connsiteX5" fmla="*/ 2723658 w 2891692"/>
                <a:gd name="connsiteY5" fmla="*/ 1008184 h 1008184"/>
                <a:gd name="connsiteX6" fmla="*/ 168034 w 2891692"/>
                <a:gd name="connsiteY6" fmla="*/ 1008184 h 1008184"/>
                <a:gd name="connsiteX7" fmla="*/ 0 w 2891692"/>
                <a:gd name="connsiteY7" fmla="*/ 840150 h 1008184"/>
                <a:gd name="connsiteX8" fmla="*/ 0 w 2891692"/>
                <a:gd name="connsiteY8" fmla="*/ 168034 h 1008184"/>
                <a:gd name="connsiteX0" fmla="*/ 0 w 2891692"/>
                <a:gd name="connsiteY0" fmla="*/ 168034 h 1008184"/>
                <a:gd name="connsiteX1" fmla="*/ 168034 w 2891692"/>
                <a:gd name="connsiteY1" fmla="*/ 0 h 1008184"/>
                <a:gd name="connsiteX2" fmla="*/ 2723658 w 2891692"/>
                <a:gd name="connsiteY2" fmla="*/ 0 h 1008184"/>
                <a:gd name="connsiteX3" fmla="*/ 2891692 w 2891692"/>
                <a:gd name="connsiteY3" fmla="*/ 168034 h 1008184"/>
                <a:gd name="connsiteX4" fmla="*/ 2889739 w 2891692"/>
                <a:gd name="connsiteY4" fmla="*/ 784469 h 1008184"/>
                <a:gd name="connsiteX5" fmla="*/ 2891692 w 2891692"/>
                <a:gd name="connsiteY5" fmla="*/ 840150 h 1008184"/>
                <a:gd name="connsiteX6" fmla="*/ 2723658 w 2891692"/>
                <a:gd name="connsiteY6" fmla="*/ 1008184 h 1008184"/>
                <a:gd name="connsiteX7" fmla="*/ 168034 w 2891692"/>
                <a:gd name="connsiteY7" fmla="*/ 1008184 h 1008184"/>
                <a:gd name="connsiteX8" fmla="*/ 0 w 2891692"/>
                <a:gd name="connsiteY8" fmla="*/ 840150 h 1008184"/>
                <a:gd name="connsiteX9" fmla="*/ 0 w 2891692"/>
                <a:gd name="connsiteY9" fmla="*/ 168034 h 1008184"/>
                <a:gd name="connsiteX0" fmla="*/ 0 w 2891692"/>
                <a:gd name="connsiteY0" fmla="*/ 168034 h 1008184"/>
                <a:gd name="connsiteX1" fmla="*/ 168034 w 2891692"/>
                <a:gd name="connsiteY1" fmla="*/ 0 h 1008184"/>
                <a:gd name="connsiteX2" fmla="*/ 2723658 w 2891692"/>
                <a:gd name="connsiteY2" fmla="*/ 0 h 1008184"/>
                <a:gd name="connsiteX3" fmla="*/ 2891692 w 2891692"/>
                <a:gd name="connsiteY3" fmla="*/ 168034 h 1008184"/>
                <a:gd name="connsiteX4" fmla="*/ 2889739 w 2891692"/>
                <a:gd name="connsiteY4" fmla="*/ 717794 h 1008184"/>
                <a:gd name="connsiteX5" fmla="*/ 2889739 w 2891692"/>
                <a:gd name="connsiteY5" fmla="*/ 784469 h 1008184"/>
                <a:gd name="connsiteX6" fmla="*/ 2891692 w 2891692"/>
                <a:gd name="connsiteY6" fmla="*/ 840150 h 1008184"/>
                <a:gd name="connsiteX7" fmla="*/ 2723658 w 2891692"/>
                <a:gd name="connsiteY7" fmla="*/ 1008184 h 1008184"/>
                <a:gd name="connsiteX8" fmla="*/ 168034 w 2891692"/>
                <a:gd name="connsiteY8" fmla="*/ 1008184 h 1008184"/>
                <a:gd name="connsiteX9" fmla="*/ 0 w 2891692"/>
                <a:gd name="connsiteY9" fmla="*/ 840150 h 1008184"/>
                <a:gd name="connsiteX10" fmla="*/ 0 w 2891692"/>
                <a:gd name="connsiteY10" fmla="*/ 168034 h 1008184"/>
                <a:gd name="connsiteX0" fmla="*/ 0 w 2891692"/>
                <a:gd name="connsiteY0" fmla="*/ 168034 h 1008184"/>
                <a:gd name="connsiteX1" fmla="*/ 168034 w 2891692"/>
                <a:gd name="connsiteY1" fmla="*/ 0 h 1008184"/>
                <a:gd name="connsiteX2" fmla="*/ 2723658 w 2891692"/>
                <a:gd name="connsiteY2" fmla="*/ 0 h 1008184"/>
                <a:gd name="connsiteX3" fmla="*/ 2891692 w 2891692"/>
                <a:gd name="connsiteY3" fmla="*/ 168034 h 1008184"/>
                <a:gd name="connsiteX4" fmla="*/ 2886564 w 2891692"/>
                <a:gd name="connsiteY4" fmla="*/ 616194 h 1008184"/>
                <a:gd name="connsiteX5" fmla="*/ 2889739 w 2891692"/>
                <a:gd name="connsiteY5" fmla="*/ 717794 h 1008184"/>
                <a:gd name="connsiteX6" fmla="*/ 2889739 w 2891692"/>
                <a:gd name="connsiteY6" fmla="*/ 784469 h 1008184"/>
                <a:gd name="connsiteX7" fmla="*/ 2891692 w 2891692"/>
                <a:gd name="connsiteY7" fmla="*/ 840150 h 1008184"/>
                <a:gd name="connsiteX8" fmla="*/ 2723658 w 2891692"/>
                <a:gd name="connsiteY8" fmla="*/ 1008184 h 1008184"/>
                <a:gd name="connsiteX9" fmla="*/ 168034 w 2891692"/>
                <a:gd name="connsiteY9" fmla="*/ 1008184 h 1008184"/>
                <a:gd name="connsiteX10" fmla="*/ 0 w 2891692"/>
                <a:gd name="connsiteY10" fmla="*/ 840150 h 1008184"/>
                <a:gd name="connsiteX11" fmla="*/ 0 w 2891692"/>
                <a:gd name="connsiteY11" fmla="*/ 168034 h 1008184"/>
                <a:gd name="connsiteX0" fmla="*/ 0 w 3261214"/>
                <a:gd name="connsiteY0" fmla="*/ 168034 h 1008184"/>
                <a:gd name="connsiteX1" fmla="*/ 168034 w 3261214"/>
                <a:gd name="connsiteY1" fmla="*/ 0 h 1008184"/>
                <a:gd name="connsiteX2" fmla="*/ 2723658 w 3261214"/>
                <a:gd name="connsiteY2" fmla="*/ 0 h 1008184"/>
                <a:gd name="connsiteX3" fmla="*/ 2891692 w 3261214"/>
                <a:gd name="connsiteY3" fmla="*/ 168034 h 1008184"/>
                <a:gd name="connsiteX4" fmla="*/ 2886564 w 3261214"/>
                <a:gd name="connsiteY4" fmla="*/ 616194 h 1008184"/>
                <a:gd name="connsiteX5" fmla="*/ 3261214 w 3261214"/>
                <a:gd name="connsiteY5" fmla="*/ 752719 h 1008184"/>
                <a:gd name="connsiteX6" fmla="*/ 2889739 w 3261214"/>
                <a:gd name="connsiteY6" fmla="*/ 784469 h 1008184"/>
                <a:gd name="connsiteX7" fmla="*/ 2891692 w 3261214"/>
                <a:gd name="connsiteY7" fmla="*/ 840150 h 1008184"/>
                <a:gd name="connsiteX8" fmla="*/ 2723658 w 3261214"/>
                <a:gd name="connsiteY8" fmla="*/ 1008184 h 1008184"/>
                <a:gd name="connsiteX9" fmla="*/ 168034 w 3261214"/>
                <a:gd name="connsiteY9" fmla="*/ 1008184 h 1008184"/>
                <a:gd name="connsiteX10" fmla="*/ 0 w 3261214"/>
                <a:gd name="connsiteY10" fmla="*/ 840150 h 1008184"/>
                <a:gd name="connsiteX11" fmla="*/ 0 w 3261214"/>
                <a:gd name="connsiteY11" fmla="*/ 168034 h 1008184"/>
                <a:gd name="connsiteX0" fmla="*/ 0 w 3261214"/>
                <a:gd name="connsiteY0" fmla="*/ 168034 h 1008184"/>
                <a:gd name="connsiteX1" fmla="*/ 168034 w 3261214"/>
                <a:gd name="connsiteY1" fmla="*/ 0 h 1008184"/>
                <a:gd name="connsiteX2" fmla="*/ 2723658 w 3261214"/>
                <a:gd name="connsiteY2" fmla="*/ 0 h 1008184"/>
                <a:gd name="connsiteX3" fmla="*/ 2891692 w 3261214"/>
                <a:gd name="connsiteY3" fmla="*/ 168034 h 1008184"/>
                <a:gd name="connsiteX4" fmla="*/ 2886564 w 3261214"/>
                <a:gd name="connsiteY4" fmla="*/ 616194 h 1008184"/>
                <a:gd name="connsiteX5" fmla="*/ 3261214 w 3261214"/>
                <a:gd name="connsiteY5" fmla="*/ 752719 h 1008184"/>
                <a:gd name="connsiteX6" fmla="*/ 2889739 w 3261214"/>
                <a:gd name="connsiteY6" fmla="*/ 784469 h 1008184"/>
                <a:gd name="connsiteX7" fmla="*/ 2891692 w 3261214"/>
                <a:gd name="connsiteY7" fmla="*/ 840150 h 1008184"/>
                <a:gd name="connsiteX8" fmla="*/ 2723658 w 3261214"/>
                <a:gd name="connsiteY8" fmla="*/ 1008184 h 1008184"/>
                <a:gd name="connsiteX9" fmla="*/ 168034 w 3261214"/>
                <a:gd name="connsiteY9" fmla="*/ 1008184 h 1008184"/>
                <a:gd name="connsiteX10" fmla="*/ 0 w 3261214"/>
                <a:gd name="connsiteY10" fmla="*/ 840150 h 1008184"/>
                <a:gd name="connsiteX11" fmla="*/ 0 w 3261214"/>
                <a:gd name="connsiteY11" fmla="*/ 168034 h 1008184"/>
                <a:gd name="connsiteX0" fmla="*/ 0 w 3172314"/>
                <a:gd name="connsiteY0" fmla="*/ 168034 h 1008184"/>
                <a:gd name="connsiteX1" fmla="*/ 168034 w 3172314"/>
                <a:gd name="connsiteY1" fmla="*/ 0 h 1008184"/>
                <a:gd name="connsiteX2" fmla="*/ 2723658 w 3172314"/>
                <a:gd name="connsiteY2" fmla="*/ 0 h 1008184"/>
                <a:gd name="connsiteX3" fmla="*/ 2891692 w 3172314"/>
                <a:gd name="connsiteY3" fmla="*/ 168034 h 1008184"/>
                <a:gd name="connsiteX4" fmla="*/ 2886564 w 3172314"/>
                <a:gd name="connsiteY4" fmla="*/ 616194 h 1008184"/>
                <a:gd name="connsiteX5" fmla="*/ 3172314 w 3172314"/>
                <a:gd name="connsiteY5" fmla="*/ 736844 h 1008184"/>
                <a:gd name="connsiteX6" fmla="*/ 2889739 w 3172314"/>
                <a:gd name="connsiteY6" fmla="*/ 784469 h 1008184"/>
                <a:gd name="connsiteX7" fmla="*/ 2891692 w 3172314"/>
                <a:gd name="connsiteY7" fmla="*/ 840150 h 1008184"/>
                <a:gd name="connsiteX8" fmla="*/ 2723658 w 3172314"/>
                <a:gd name="connsiteY8" fmla="*/ 1008184 h 1008184"/>
                <a:gd name="connsiteX9" fmla="*/ 168034 w 3172314"/>
                <a:gd name="connsiteY9" fmla="*/ 1008184 h 1008184"/>
                <a:gd name="connsiteX10" fmla="*/ 0 w 3172314"/>
                <a:gd name="connsiteY10" fmla="*/ 840150 h 1008184"/>
                <a:gd name="connsiteX11" fmla="*/ 0 w 3172314"/>
                <a:gd name="connsiteY11" fmla="*/ 168034 h 1008184"/>
                <a:gd name="connsiteX0" fmla="*/ 0 w 3172314"/>
                <a:gd name="connsiteY0" fmla="*/ 168034 h 1008184"/>
                <a:gd name="connsiteX1" fmla="*/ 168034 w 3172314"/>
                <a:gd name="connsiteY1" fmla="*/ 0 h 1008184"/>
                <a:gd name="connsiteX2" fmla="*/ 2723658 w 3172314"/>
                <a:gd name="connsiteY2" fmla="*/ 0 h 1008184"/>
                <a:gd name="connsiteX3" fmla="*/ 2891692 w 3172314"/>
                <a:gd name="connsiteY3" fmla="*/ 168034 h 1008184"/>
                <a:gd name="connsiteX4" fmla="*/ 2889739 w 3172314"/>
                <a:gd name="connsiteY4" fmla="*/ 524119 h 1008184"/>
                <a:gd name="connsiteX5" fmla="*/ 3172314 w 3172314"/>
                <a:gd name="connsiteY5" fmla="*/ 736844 h 1008184"/>
                <a:gd name="connsiteX6" fmla="*/ 2889739 w 3172314"/>
                <a:gd name="connsiteY6" fmla="*/ 784469 h 1008184"/>
                <a:gd name="connsiteX7" fmla="*/ 2891692 w 3172314"/>
                <a:gd name="connsiteY7" fmla="*/ 840150 h 1008184"/>
                <a:gd name="connsiteX8" fmla="*/ 2723658 w 3172314"/>
                <a:gd name="connsiteY8" fmla="*/ 1008184 h 1008184"/>
                <a:gd name="connsiteX9" fmla="*/ 168034 w 3172314"/>
                <a:gd name="connsiteY9" fmla="*/ 1008184 h 1008184"/>
                <a:gd name="connsiteX10" fmla="*/ 0 w 3172314"/>
                <a:gd name="connsiteY10" fmla="*/ 840150 h 1008184"/>
                <a:gd name="connsiteX11" fmla="*/ 0 w 3172314"/>
                <a:gd name="connsiteY11" fmla="*/ 168034 h 1008184"/>
                <a:gd name="connsiteX0" fmla="*/ 0 w 3172314"/>
                <a:gd name="connsiteY0" fmla="*/ 168034 h 1008184"/>
                <a:gd name="connsiteX1" fmla="*/ 168034 w 3172314"/>
                <a:gd name="connsiteY1" fmla="*/ 0 h 1008184"/>
                <a:gd name="connsiteX2" fmla="*/ 2723658 w 3172314"/>
                <a:gd name="connsiteY2" fmla="*/ 0 h 1008184"/>
                <a:gd name="connsiteX3" fmla="*/ 2891692 w 3172314"/>
                <a:gd name="connsiteY3" fmla="*/ 168034 h 1008184"/>
                <a:gd name="connsiteX4" fmla="*/ 2889739 w 3172314"/>
                <a:gd name="connsiteY4" fmla="*/ 524119 h 1008184"/>
                <a:gd name="connsiteX5" fmla="*/ 3172314 w 3172314"/>
                <a:gd name="connsiteY5" fmla="*/ 736844 h 1008184"/>
                <a:gd name="connsiteX6" fmla="*/ 2889739 w 3172314"/>
                <a:gd name="connsiteY6" fmla="*/ 784469 h 1008184"/>
                <a:gd name="connsiteX7" fmla="*/ 2891692 w 3172314"/>
                <a:gd name="connsiteY7" fmla="*/ 840150 h 1008184"/>
                <a:gd name="connsiteX8" fmla="*/ 2723658 w 3172314"/>
                <a:gd name="connsiteY8" fmla="*/ 1008184 h 1008184"/>
                <a:gd name="connsiteX9" fmla="*/ 168034 w 3172314"/>
                <a:gd name="connsiteY9" fmla="*/ 1008184 h 1008184"/>
                <a:gd name="connsiteX10" fmla="*/ 0 w 3172314"/>
                <a:gd name="connsiteY10" fmla="*/ 840150 h 1008184"/>
                <a:gd name="connsiteX11" fmla="*/ 0 w 3172314"/>
                <a:gd name="connsiteY11" fmla="*/ 168034 h 100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2314" h="1008184">
                  <a:moveTo>
                    <a:pt x="0" y="168034"/>
                  </a:moveTo>
                  <a:cubicBezTo>
                    <a:pt x="0" y="75231"/>
                    <a:pt x="75231" y="0"/>
                    <a:pt x="168034" y="0"/>
                  </a:cubicBezTo>
                  <a:lnTo>
                    <a:pt x="2723658" y="0"/>
                  </a:lnTo>
                  <a:cubicBezTo>
                    <a:pt x="2816461" y="0"/>
                    <a:pt x="2891692" y="75231"/>
                    <a:pt x="2891692" y="168034"/>
                  </a:cubicBezTo>
                  <a:cubicBezTo>
                    <a:pt x="2889983" y="317421"/>
                    <a:pt x="2891448" y="374732"/>
                    <a:pt x="2889739" y="524119"/>
                  </a:cubicBezTo>
                  <a:cubicBezTo>
                    <a:pt x="2890797" y="557986"/>
                    <a:pt x="2990281" y="629952"/>
                    <a:pt x="3172314" y="736844"/>
                  </a:cubicBezTo>
                  <a:lnTo>
                    <a:pt x="2889739" y="784469"/>
                  </a:lnTo>
                  <a:lnTo>
                    <a:pt x="2891692" y="840150"/>
                  </a:lnTo>
                  <a:cubicBezTo>
                    <a:pt x="2891692" y="932953"/>
                    <a:pt x="2816461" y="1008184"/>
                    <a:pt x="2723658" y="1008184"/>
                  </a:cubicBezTo>
                  <a:lnTo>
                    <a:pt x="168034" y="1008184"/>
                  </a:lnTo>
                  <a:cubicBezTo>
                    <a:pt x="75231" y="1008184"/>
                    <a:pt x="0" y="932953"/>
                    <a:pt x="0" y="840150"/>
                  </a:cubicBezTo>
                  <a:lnTo>
                    <a:pt x="0" y="16803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465ECB-FB95-751A-D40E-44D83BAA5350}"/>
                </a:ext>
              </a:extLst>
            </p:cNvPr>
            <p:cNvSpPr txBox="1"/>
            <p:nvPr/>
          </p:nvSpPr>
          <p:spPr>
            <a:xfrm>
              <a:off x="7388510" y="4442493"/>
              <a:ext cx="2503803" cy="122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77"/>
                </a:rPr>
                <a:t>Here, ‘ck’ sounds like /k/. We looked at this pattern last week in the words ‘clock’ and ‘back’.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2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6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F2DF95-C832-ED31-4353-E39DF69F1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4975" y="550678"/>
            <a:ext cx="6730302" cy="749135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the word with the sound buttons underneath the phonemes and then rewrite the whole word.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B9F62F8-FDFA-8329-FAC0-803EF311B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0438" y="211731"/>
            <a:ext cx="6434364" cy="320675"/>
          </a:xfrm>
        </p:spPr>
        <p:txBody>
          <a:bodyPr/>
          <a:lstStyle/>
          <a:p>
            <a:r>
              <a:rPr lang="en-GB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 Maps</a:t>
            </a:r>
            <a:endParaRPr lang="en-GB" dirty="0"/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08248E1E-E0D0-6F83-0433-67F3CABCF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27130"/>
              </p:ext>
            </p:extLst>
          </p:nvPr>
        </p:nvGraphicFramePr>
        <p:xfrm>
          <a:off x="294512" y="1743200"/>
          <a:ext cx="11570654" cy="481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1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8047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880472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642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Phonemes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basket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spc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 dirty="0">
                        <a:solidFill>
                          <a:srgbClr val="FF3760"/>
                        </a:solidFill>
                        <a:latin typeface="EdShed" pitchFamily="2" charset="77"/>
                        <a:ea typeface="OpenDyslexic" charset="0"/>
                        <a:cs typeface="Freestyle Script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8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2764D-9CBD-6DE3-3CC9-35AD075AEC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7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269096-5EEF-DE34-C9E1-D9D7DA7DB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0E197E-E307-1FC4-6681-238165C47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27E72E80-3A54-B001-D43F-E065F9CFF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58237"/>
              </p:ext>
            </p:extLst>
          </p:nvPr>
        </p:nvGraphicFramePr>
        <p:xfrm>
          <a:off x="294512" y="1743200"/>
          <a:ext cx="11570654" cy="481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1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8047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4880472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59642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77"/>
                          <a:ea typeface="+mn-ea"/>
                          <a:cs typeface="+mn-cs"/>
                        </a:rPr>
                        <a:t>Phonemes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77"/>
                        </a:rPr>
                        <a:t>My 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bank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pink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pink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kick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kick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702568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basket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spc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OpenDyslexic" charset="0"/>
                        </a:rPr>
                        <a:t>basket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solidFill>
                            <a:srgbClr val="FF3760"/>
                          </a:solidFill>
                          <a:latin typeface="EdShed" pitchFamily="2" charset="77"/>
                          <a:ea typeface="OpenDyslexic" charset="0"/>
                          <a:cs typeface="Freestyle Script" panose="020F0502020204030204" pitchFamily="34" charset="0"/>
                        </a:rPr>
                        <a:t>basket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</a:tbl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5CC10FC9-B1A5-71C6-49A2-CAC9EB4D135D}"/>
              </a:ext>
            </a:extLst>
          </p:cNvPr>
          <p:cNvGrpSpPr/>
          <p:nvPr/>
        </p:nvGrpSpPr>
        <p:grpSpPr>
          <a:xfrm>
            <a:off x="4291864" y="5641091"/>
            <a:ext cx="530337" cy="68678"/>
            <a:chOff x="7539687" y="6038611"/>
            <a:chExt cx="1216516" cy="157538"/>
          </a:xfrm>
          <a:solidFill>
            <a:srgbClr val="3372DC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79C175-4301-915C-BADC-4190482FC129}"/>
                </a:ext>
              </a:extLst>
            </p:cNvPr>
            <p:cNvSpPr/>
            <p:nvPr/>
          </p:nvSpPr>
          <p:spPr>
            <a:xfrm>
              <a:off x="7539687" y="6038611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0DC9D51-9C5D-2A6D-0C14-47A848135A36}"/>
                </a:ext>
              </a:extLst>
            </p:cNvPr>
            <p:cNvSpPr/>
            <p:nvPr/>
          </p:nvSpPr>
          <p:spPr>
            <a:xfrm>
              <a:off x="7837143" y="6038618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CE62FDA-32EB-5CD5-6421-C965399B522A}"/>
                </a:ext>
              </a:extLst>
            </p:cNvPr>
            <p:cNvSpPr/>
            <p:nvPr/>
          </p:nvSpPr>
          <p:spPr>
            <a:xfrm>
              <a:off x="8095573" y="6049073"/>
              <a:ext cx="660630" cy="1366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472B25-4DE0-D447-2D57-202D76A7CC8A}"/>
              </a:ext>
            </a:extLst>
          </p:cNvPr>
          <p:cNvGrpSpPr/>
          <p:nvPr/>
        </p:nvGrpSpPr>
        <p:grpSpPr>
          <a:xfrm>
            <a:off x="4117145" y="6341897"/>
            <a:ext cx="873702" cy="68675"/>
            <a:chOff x="7189996" y="6016453"/>
            <a:chExt cx="2004146" cy="157531"/>
          </a:xfrm>
          <a:solidFill>
            <a:srgbClr val="3372DC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141123B-A0E0-3411-429A-94DD2A199B83}"/>
                </a:ext>
              </a:extLst>
            </p:cNvPr>
            <p:cNvSpPr/>
            <p:nvPr/>
          </p:nvSpPr>
          <p:spPr>
            <a:xfrm>
              <a:off x="7622858" y="6016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40E863-42C6-8557-311C-DCDEA78035D4}"/>
                </a:ext>
              </a:extLst>
            </p:cNvPr>
            <p:cNvSpPr/>
            <p:nvPr/>
          </p:nvSpPr>
          <p:spPr>
            <a:xfrm>
              <a:off x="7994944" y="6016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E6A5C9-DDF9-9BD0-921E-23B24D1175B5}"/>
                </a:ext>
              </a:extLst>
            </p:cNvPr>
            <p:cNvSpPr/>
            <p:nvPr/>
          </p:nvSpPr>
          <p:spPr>
            <a:xfrm>
              <a:off x="7189996" y="6016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88911A-C67C-7342-BF70-67F9729C47F8}"/>
                </a:ext>
              </a:extLst>
            </p:cNvPr>
            <p:cNvSpPr/>
            <p:nvPr/>
          </p:nvSpPr>
          <p:spPr>
            <a:xfrm>
              <a:off x="8349040" y="6016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65A092-0996-9CF7-BA97-836184C66876}"/>
                </a:ext>
              </a:extLst>
            </p:cNvPr>
            <p:cNvSpPr/>
            <p:nvPr/>
          </p:nvSpPr>
          <p:spPr>
            <a:xfrm>
              <a:off x="8721128" y="6016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547712-BDDC-6410-D34C-E713E4E8B400}"/>
                </a:ext>
              </a:extLst>
            </p:cNvPr>
            <p:cNvSpPr/>
            <p:nvPr/>
          </p:nvSpPr>
          <p:spPr>
            <a:xfrm>
              <a:off x="9036609" y="6016453"/>
              <a:ext cx="157533" cy="1575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77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19DF316-1502-CE01-69B7-34A5A6423D79}"/>
              </a:ext>
            </a:extLst>
          </p:cNvPr>
          <p:cNvGrpSpPr/>
          <p:nvPr/>
        </p:nvGrpSpPr>
        <p:grpSpPr>
          <a:xfrm>
            <a:off x="4299621" y="4941273"/>
            <a:ext cx="468810" cy="68688"/>
            <a:chOff x="5811204" y="4890295"/>
            <a:chExt cx="468810" cy="6868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1A0CA03-B1B1-5E2C-3AAD-584F1A9AC822}"/>
                </a:ext>
              </a:extLst>
            </p:cNvPr>
            <p:cNvGrpSpPr/>
            <p:nvPr/>
          </p:nvGrpSpPr>
          <p:grpSpPr>
            <a:xfrm>
              <a:off x="5811204" y="4890295"/>
              <a:ext cx="215087" cy="68688"/>
              <a:chOff x="7557311" y="6031225"/>
              <a:chExt cx="493380" cy="157561"/>
            </a:xfrm>
            <a:solidFill>
              <a:srgbClr val="3372DC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9F8CD88-6D22-E97B-C3F7-1A8EDAF94971}"/>
                  </a:ext>
                </a:extLst>
              </p:cNvPr>
              <p:cNvSpPr/>
              <p:nvPr/>
            </p:nvSpPr>
            <p:spPr>
              <a:xfrm>
                <a:off x="7557311" y="6031225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833F92B-7FCE-4BB8-2450-21029CAC8EF5}"/>
                  </a:ext>
                </a:extLst>
              </p:cNvPr>
              <p:cNvSpPr/>
              <p:nvPr/>
            </p:nvSpPr>
            <p:spPr>
              <a:xfrm>
                <a:off x="7893158" y="6031255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1CAA39-8C88-A341-476D-6BDCAB7B08BF}"/>
                </a:ext>
              </a:extLst>
            </p:cNvPr>
            <p:cNvGrpSpPr/>
            <p:nvPr/>
          </p:nvGrpSpPr>
          <p:grpSpPr>
            <a:xfrm>
              <a:off x="6086995" y="4890295"/>
              <a:ext cx="193019" cy="68688"/>
              <a:chOff x="7454323" y="6031225"/>
              <a:chExt cx="442757" cy="157561"/>
            </a:xfrm>
            <a:solidFill>
              <a:srgbClr val="3372DC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7BD52E-2AB2-B87B-24B1-426C6ED9896D}"/>
                  </a:ext>
                </a:extLst>
              </p:cNvPr>
              <p:cNvSpPr/>
              <p:nvPr/>
            </p:nvSpPr>
            <p:spPr>
              <a:xfrm>
                <a:off x="7454323" y="6031225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4009F9-8F0D-C47F-C266-D86A921FDF05}"/>
                  </a:ext>
                </a:extLst>
              </p:cNvPr>
              <p:cNvSpPr/>
              <p:nvPr/>
            </p:nvSpPr>
            <p:spPr>
              <a:xfrm>
                <a:off x="7739547" y="6031255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F511DB-AFD4-385D-FE35-01ED3BD35507}"/>
              </a:ext>
            </a:extLst>
          </p:cNvPr>
          <p:cNvGrpSpPr/>
          <p:nvPr/>
        </p:nvGrpSpPr>
        <p:grpSpPr>
          <a:xfrm>
            <a:off x="4299627" y="3530616"/>
            <a:ext cx="496296" cy="68675"/>
            <a:chOff x="5782634" y="4883858"/>
            <a:chExt cx="496296" cy="686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7DB159C-732E-D876-54DD-98A20CDF5109}"/>
                </a:ext>
              </a:extLst>
            </p:cNvPr>
            <p:cNvGrpSpPr/>
            <p:nvPr/>
          </p:nvGrpSpPr>
          <p:grpSpPr>
            <a:xfrm>
              <a:off x="5782634" y="4883858"/>
              <a:ext cx="194984" cy="68675"/>
              <a:chOff x="7491764" y="6016453"/>
              <a:chExt cx="447266" cy="157531"/>
            </a:xfrm>
            <a:solidFill>
              <a:srgbClr val="3372DC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B10253C-41A9-C5E5-21E9-A305E5910E95}"/>
                  </a:ext>
                </a:extLst>
              </p:cNvPr>
              <p:cNvSpPr/>
              <p:nvPr/>
            </p:nvSpPr>
            <p:spPr>
              <a:xfrm>
                <a:off x="7491764" y="6016453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EA3CC2E-FAA3-4EAC-1C92-3264F08EBF16}"/>
                  </a:ext>
                </a:extLst>
              </p:cNvPr>
              <p:cNvSpPr/>
              <p:nvPr/>
            </p:nvSpPr>
            <p:spPr>
              <a:xfrm>
                <a:off x="7781497" y="6016453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DBB094-A5D6-1066-749D-87D3A53A37AC}"/>
                </a:ext>
              </a:extLst>
            </p:cNvPr>
            <p:cNvGrpSpPr/>
            <p:nvPr/>
          </p:nvGrpSpPr>
          <p:grpSpPr>
            <a:xfrm>
              <a:off x="6037154" y="4883858"/>
              <a:ext cx="241776" cy="68675"/>
              <a:chOff x="7340016" y="6016453"/>
              <a:chExt cx="554600" cy="157531"/>
            </a:xfrm>
            <a:solidFill>
              <a:srgbClr val="3372DC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281506C-8DF7-2741-D261-DAD7A2FF62DB}"/>
                  </a:ext>
                </a:extLst>
              </p:cNvPr>
              <p:cNvSpPr/>
              <p:nvPr/>
            </p:nvSpPr>
            <p:spPr>
              <a:xfrm>
                <a:off x="7340016" y="6016453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21910C-2CD0-CCA6-452C-5C236A3F5AE6}"/>
                  </a:ext>
                </a:extLst>
              </p:cNvPr>
              <p:cNvSpPr/>
              <p:nvPr/>
            </p:nvSpPr>
            <p:spPr>
              <a:xfrm>
                <a:off x="7737083" y="6016453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102F5-4AE0-40A1-2CDE-CDD8F0F1A0B4}"/>
              </a:ext>
            </a:extLst>
          </p:cNvPr>
          <p:cNvGrpSpPr/>
          <p:nvPr/>
        </p:nvGrpSpPr>
        <p:grpSpPr>
          <a:xfrm>
            <a:off x="4241153" y="2834175"/>
            <a:ext cx="615560" cy="68680"/>
            <a:chOff x="5798864" y="4883866"/>
            <a:chExt cx="615560" cy="686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4F132EB-C04A-2E9C-B6AE-D9F6FE3A0365}"/>
                </a:ext>
              </a:extLst>
            </p:cNvPr>
            <p:cNvGrpSpPr/>
            <p:nvPr/>
          </p:nvGrpSpPr>
          <p:grpSpPr>
            <a:xfrm>
              <a:off x="5798864" y="4883866"/>
              <a:ext cx="246747" cy="68680"/>
              <a:chOff x="7529003" y="6016453"/>
              <a:chExt cx="566004" cy="157542"/>
            </a:xfrm>
            <a:solidFill>
              <a:srgbClr val="3372DC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807614E-3EE8-46E5-3BF3-FC8DD0309538}"/>
                  </a:ext>
                </a:extLst>
              </p:cNvPr>
              <p:cNvSpPr/>
              <p:nvPr/>
            </p:nvSpPr>
            <p:spPr>
              <a:xfrm>
                <a:off x="7529003" y="6016453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708582-AB8C-9526-31EF-88290EBD25F2}"/>
                  </a:ext>
                </a:extLst>
              </p:cNvPr>
              <p:cNvSpPr/>
              <p:nvPr/>
            </p:nvSpPr>
            <p:spPr>
              <a:xfrm>
                <a:off x="7937474" y="6016464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E5E196C-E637-DAF5-4E4E-063F16C4DB4F}"/>
                </a:ext>
              </a:extLst>
            </p:cNvPr>
            <p:cNvGrpSpPr/>
            <p:nvPr/>
          </p:nvGrpSpPr>
          <p:grpSpPr>
            <a:xfrm>
              <a:off x="6170264" y="4883866"/>
              <a:ext cx="244160" cy="68680"/>
              <a:chOff x="7645349" y="6016453"/>
              <a:chExt cx="560069" cy="157542"/>
            </a:xfrm>
            <a:solidFill>
              <a:srgbClr val="3372DC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D0D587B-0C89-2A50-EE77-76709A9F1D13}"/>
                  </a:ext>
                </a:extLst>
              </p:cNvPr>
              <p:cNvSpPr/>
              <p:nvPr/>
            </p:nvSpPr>
            <p:spPr>
              <a:xfrm>
                <a:off x="7645349" y="6016453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47DB8F3-2A5B-ECFF-5CAB-F67F5F534D6D}"/>
                  </a:ext>
                </a:extLst>
              </p:cNvPr>
              <p:cNvSpPr/>
              <p:nvPr/>
            </p:nvSpPr>
            <p:spPr>
              <a:xfrm>
                <a:off x="8047885" y="6016464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36AA6A-6532-1F02-B586-277BC7336DEC}"/>
              </a:ext>
            </a:extLst>
          </p:cNvPr>
          <p:cNvGrpSpPr/>
          <p:nvPr/>
        </p:nvGrpSpPr>
        <p:grpSpPr>
          <a:xfrm>
            <a:off x="4185824" y="4237635"/>
            <a:ext cx="670890" cy="68685"/>
            <a:chOff x="5686426" y="4232912"/>
            <a:chExt cx="670890" cy="6868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EECCD2A-6C65-4591-0ADB-B035666C9AC8}"/>
                </a:ext>
              </a:extLst>
            </p:cNvPr>
            <p:cNvGrpSpPr/>
            <p:nvPr/>
          </p:nvGrpSpPr>
          <p:grpSpPr>
            <a:xfrm>
              <a:off x="5686426" y="4232918"/>
              <a:ext cx="372891" cy="68675"/>
              <a:chOff x="7212338" y="6025837"/>
              <a:chExt cx="855359" cy="157531"/>
            </a:xfrm>
            <a:solidFill>
              <a:srgbClr val="3372DC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A32FE2D-EB4C-8F8E-7695-F8AA804A27A9}"/>
                  </a:ext>
                </a:extLst>
              </p:cNvPr>
              <p:cNvSpPr/>
              <p:nvPr/>
            </p:nvSpPr>
            <p:spPr>
              <a:xfrm>
                <a:off x="7910164" y="6025837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DA921F7-8EF1-352F-3686-051E61C5C6AB}"/>
                  </a:ext>
                </a:extLst>
              </p:cNvPr>
              <p:cNvSpPr/>
              <p:nvPr/>
            </p:nvSpPr>
            <p:spPr>
              <a:xfrm>
                <a:off x="7212338" y="6037547"/>
                <a:ext cx="645492" cy="1341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DDA7BA3-3D5F-97A7-D59E-F363A789DEC7}"/>
                </a:ext>
              </a:extLst>
            </p:cNvPr>
            <p:cNvGrpSpPr/>
            <p:nvPr/>
          </p:nvGrpSpPr>
          <p:grpSpPr>
            <a:xfrm>
              <a:off x="6113154" y="4232912"/>
              <a:ext cx="244162" cy="68685"/>
              <a:chOff x="7452541" y="6010599"/>
              <a:chExt cx="560073" cy="157554"/>
            </a:xfrm>
            <a:solidFill>
              <a:srgbClr val="3372DC"/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C7A526-C799-197F-CEBF-BF1A053FC7BC}"/>
                  </a:ext>
                </a:extLst>
              </p:cNvPr>
              <p:cNvSpPr/>
              <p:nvPr/>
            </p:nvSpPr>
            <p:spPr>
              <a:xfrm>
                <a:off x="7452541" y="6010622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8F7769B-06D5-B687-E3D0-1402842B0161}"/>
                  </a:ext>
                </a:extLst>
              </p:cNvPr>
              <p:cNvSpPr/>
              <p:nvPr/>
            </p:nvSpPr>
            <p:spPr>
              <a:xfrm>
                <a:off x="7855081" y="6010599"/>
                <a:ext cx="157533" cy="1575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788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77"/>
              </a:rPr>
              <a:t>2.</a:t>
            </a:r>
            <a:fld id="{46F6552A-941E-B249-8E39-1E2EE7BF53B4}" type="slidenum">
              <a:rPr lang="en-US" smtClean="0">
                <a:latin typeface="EdShed" pitchFamily="2" charset="77"/>
              </a:rPr>
              <a:pPr/>
              <a:t>8</a:t>
            </a:fld>
            <a:endParaRPr lang="en-US" dirty="0">
              <a:latin typeface="EdShed" pitchFamily="2" charset="77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0795BAD-02AF-A0E0-02E2-98C7FCAF8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Word Match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57FAF-04AD-73A1-784E-2DC686C0F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77"/>
              </a:rPr>
              <a:t>Write the word that matches the picture.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60A127-239A-04C2-B157-722383FD0685}"/>
              </a:ext>
            </a:extLst>
          </p:cNvPr>
          <p:cNvCxnSpPr>
            <a:cxnSpLocks/>
          </p:cNvCxnSpPr>
          <p:nvPr/>
        </p:nvCxnSpPr>
        <p:spPr>
          <a:xfrm>
            <a:off x="517741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4E63B4-5D36-6617-6FDA-C0A11063E1D0}"/>
              </a:ext>
            </a:extLst>
          </p:cNvPr>
          <p:cNvCxnSpPr>
            <a:cxnSpLocks/>
          </p:cNvCxnSpPr>
          <p:nvPr/>
        </p:nvCxnSpPr>
        <p:spPr>
          <a:xfrm>
            <a:off x="942349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9EAE9F-FF15-1B2A-8D09-A8724317236C}"/>
              </a:ext>
            </a:extLst>
          </p:cNvPr>
          <p:cNvCxnSpPr>
            <a:cxnSpLocks/>
          </p:cNvCxnSpPr>
          <p:nvPr/>
        </p:nvCxnSpPr>
        <p:spPr>
          <a:xfrm>
            <a:off x="6454913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6D9034-AD96-7CE3-F30B-285780623CA9}"/>
              </a:ext>
            </a:extLst>
          </p:cNvPr>
          <p:cNvCxnSpPr>
            <a:cxnSpLocks/>
          </p:cNvCxnSpPr>
          <p:nvPr/>
        </p:nvCxnSpPr>
        <p:spPr>
          <a:xfrm>
            <a:off x="3486327" y="408979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8231F-35A7-7BF3-443D-381A77DF25A0}"/>
              </a:ext>
            </a:extLst>
          </p:cNvPr>
          <p:cNvCxnSpPr>
            <a:cxnSpLocks/>
          </p:cNvCxnSpPr>
          <p:nvPr/>
        </p:nvCxnSpPr>
        <p:spPr>
          <a:xfrm>
            <a:off x="2002034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8AC5DB-B4D2-FF76-B6C0-EC4E1FA70070}"/>
              </a:ext>
            </a:extLst>
          </p:cNvPr>
          <p:cNvCxnSpPr>
            <a:cxnSpLocks/>
          </p:cNvCxnSpPr>
          <p:nvPr/>
        </p:nvCxnSpPr>
        <p:spPr>
          <a:xfrm>
            <a:off x="4970620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CD213D-54F0-A455-2CC4-BB6AFB304C58}"/>
              </a:ext>
            </a:extLst>
          </p:cNvPr>
          <p:cNvCxnSpPr>
            <a:cxnSpLocks/>
          </p:cNvCxnSpPr>
          <p:nvPr/>
        </p:nvCxnSpPr>
        <p:spPr>
          <a:xfrm>
            <a:off x="7939206" y="6415741"/>
            <a:ext cx="22247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0E24D906-38FB-0005-79DF-CADD53C1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055" y="2129728"/>
            <a:ext cx="1285658" cy="1272698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B01D6FB4-EE85-0F1F-8851-14C6407B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90" y="1925881"/>
            <a:ext cx="1582583" cy="1560338"/>
          </a:xfrm>
          <a:prstGeom prst="rect">
            <a:avLst/>
          </a:prstGeom>
        </p:spPr>
      </p:pic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6C4190E6-1143-AC5D-FAC0-738EF5664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49168">
            <a:off x="9707931" y="1948967"/>
            <a:ext cx="1636990" cy="1573644"/>
          </a:xfrm>
          <a:prstGeom prst="rect">
            <a:avLst/>
          </a:prstGeom>
        </p:spPr>
      </p:pic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id="{1D3BAB80-F3BD-881E-2DAB-8F45DCA5B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818" y="1957320"/>
            <a:ext cx="1582583" cy="1445106"/>
          </a:xfrm>
          <a:prstGeom prst="rect">
            <a:avLst/>
          </a:prstGeom>
        </p:spPr>
      </p:pic>
      <p:pic>
        <p:nvPicPr>
          <p:cNvPr id="37" name="Picture 36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1D57C16-29A3-FB08-6F5E-0ED6B4F97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885" y="4421233"/>
            <a:ext cx="1367048" cy="1312779"/>
          </a:xfrm>
          <a:prstGeom prst="rect">
            <a:avLst/>
          </a:prstGeom>
        </p:spPr>
      </p:pic>
      <p:pic>
        <p:nvPicPr>
          <p:cNvPr id="38" name="Picture 37" descr="Shape, rectangle&#10;&#10;Description automatically generated">
            <a:extLst>
              <a:ext uri="{FF2B5EF4-FFF2-40B4-BE49-F238E27FC236}">
                <a16:creationId xmlns:a16="http://schemas.microsoft.com/office/drawing/2014/main" id="{B9B6DD6C-F57D-6FF1-649B-2C5D551D3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068" y="4476032"/>
            <a:ext cx="1367048" cy="1237837"/>
          </a:xfrm>
          <a:prstGeom prst="rect">
            <a:avLst/>
          </a:prstGeom>
        </p:spPr>
      </p:pic>
      <p:pic>
        <p:nvPicPr>
          <p:cNvPr id="39" name="Picture 2" descr="Hands, Arms, Skin Tones, Fist, Race, Skin Colors">
            <a:extLst>
              <a:ext uri="{FF2B5EF4-FFF2-40B4-BE49-F238E27FC236}">
                <a16:creationId xmlns:a16="http://schemas.microsoft.com/office/drawing/2014/main" id="{616B32BB-C913-2C6D-E6B5-0D51C42A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2827" y="4322409"/>
            <a:ext cx="1070354" cy="17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30539"/>
      </p:ext>
    </p:extLst>
  </p:cSld>
  <p:clrMapOvr>
    <a:masterClrMapping/>
  </p:clrMapOvr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8D45BF7E88C4CBF195B716E08D65A" ma:contentTypeVersion="12" ma:contentTypeDescription="Create a new document." ma:contentTypeScope="" ma:versionID="2fdd791a52d91e5138b36fe924e49726">
  <xsd:schema xmlns:xsd="http://www.w3.org/2001/XMLSchema" xmlns:xs="http://www.w3.org/2001/XMLSchema" xmlns:p="http://schemas.microsoft.com/office/2006/metadata/properties" xmlns:ns2="fa511a29-b952-40e4-9e4b-59b1579a09a0" xmlns:ns3="2713a64c-b708-418b-a5af-1b0d489f796a" targetNamespace="http://schemas.microsoft.com/office/2006/metadata/properties" ma:root="true" ma:fieldsID="f9a5d50ded2000f004c7e763eb7e8286" ns2:_="" ns3:_="">
    <xsd:import namespace="fa511a29-b952-40e4-9e4b-59b1579a09a0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11a29-b952-40e4-9e4b-59b1579a0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511a29-b952-40e4-9e4b-59b1579a09a0">
      <Terms xmlns="http://schemas.microsoft.com/office/infopath/2007/PartnerControls"/>
    </lcf76f155ced4ddcb4097134ff3c332f>
    <TaxCatchAll xmlns="2713a64c-b708-418b-a5af-1b0d489f796a" xsi:nil="true"/>
  </documentManagement>
</p:properties>
</file>

<file path=customXml/itemProps1.xml><?xml version="1.0" encoding="utf-8"?>
<ds:datastoreItem xmlns:ds="http://schemas.openxmlformats.org/officeDocument/2006/customXml" ds:itemID="{7A9D0085-3982-4A4D-86EA-F9EC50A11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65D6C8-6A80-4CFE-B7C2-0B41C38DF130}"/>
</file>

<file path=customXml/itemProps3.xml><?xml version="1.0" encoding="utf-8"?>
<ds:datastoreItem xmlns:ds="http://schemas.openxmlformats.org/officeDocument/2006/customXml" ds:itemID="{6828748A-7C22-4DE3-9FFF-1C418127BBC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</TotalTime>
  <Words>1029</Words>
  <Application>Microsoft Macintosh PowerPoint</Application>
  <PresentationFormat>Widescreen</PresentationFormat>
  <Paragraphs>265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EdShed</vt:lpstr>
      <vt:lpstr>Arial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125</cp:revision>
  <dcterms:created xsi:type="dcterms:W3CDTF">2022-07-19T20:08:30Z</dcterms:created>
  <dcterms:modified xsi:type="dcterms:W3CDTF">2025-08-18T08:35:47Z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0x01010057E8D45BF7E88C4CBF195B716E08D65A</vt:lpwstr>
  </property>
</Properties>
</file>