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uli" pitchFamily="2" charset="77"/>
      <p:regular r:id="rId34"/>
      <p:bold r:id="rId35"/>
      <p:italic r:id="rId36"/>
      <p:boldItalic r:id="rId37"/>
    </p:embeddedFont>
    <p:embeddedFont>
      <p:font typeface="OpenDyslexicAlta" pitchFamily="2" charset="77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2DC"/>
    <a:srgbClr val="FF3760"/>
    <a:srgbClr val="7956D6"/>
    <a:srgbClr val="219CEE"/>
    <a:srgbClr val="25D160"/>
    <a:srgbClr val="FFDE57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82109"/>
  </p:normalViewPr>
  <p:slideViewPr>
    <p:cSldViewPr snapToGrid="0" snapToObjects="1">
      <p:cViewPr varScale="1">
        <p:scale>
          <a:sx n="104" d="100"/>
          <a:sy n="104" d="100"/>
        </p:scale>
        <p:origin x="1456" y="192"/>
      </p:cViewPr>
      <p:guideLst/>
    </p:cSldViewPr>
  </p:slid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8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50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04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4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13/10/2022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IAAKM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01456"/>
            <a:ext cx="9105272" cy="312190"/>
          </a:xfrm>
        </p:spPr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3372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dirty="0">
              <a:solidFill>
                <a:srgbClr val="3372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495225"/>
            <a:ext cx="9105272" cy="312190"/>
          </a:xfrm>
        </p:spPr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altLang="en-US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GB" i="0" dirty="0">
                <a:solidFill>
                  <a:srgbClr val="000000"/>
                </a:solidFill>
                <a:effectLst/>
              </a:rPr>
              <a:t>ords with the /k/ sound spelled ‘k’ and the ‘</a:t>
            </a:r>
            <a:r>
              <a:rPr lang="en-GB" i="0" dirty="0" err="1">
                <a:solidFill>
                  <a:srgbClr val="000000"/>
                </a:solidFill>
                <a:effectLst/>
              </a:rPr>
              <a:t>nk</a:t>
            </a:r>
            <a:r>
              <a:rPr lang="en-GB" i="0" dirty="0">
                <a:solidFill>
                  <a:srgbClr val="000000"/>
                </a:solidFill>
                <a:effectLst/>
              </a:rPr>
              <a:t>’ spelling pattern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43364" y="6050335"/>
            <a:ext cx="9105272" cy="312191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This week’s words: bank, honk, tank, pink, think, kit, skin, mask, sketch, basket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26281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</a:rPr>
              <a:t>Write the word that matches the picture.</a:t>
            </a:r>
            <a:endParaRPr lang="en-GB" sz="18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1483382" y="4410227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142000" y="4423360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8766850" y="4423360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AB383E4-8B85-FCA6-A757-123ED92A2F50}"/>
              </a:ext>
            </a:extLst>
          </p:cNvPr>
          <p:cNvSpPr txBox="1">
            <a:spLocks/>
          </p:cNvSpPr>
          <p:nvPr/>
        </p:nvSpPr>
        <p:spPr>
          <a:xfrm>
            <a:off x="1763052" y="4948894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</a:rPr>
              <a:t>Choose one of this week’s words to write in a sentence.</a:t>
            </a:r>
            <a:endParaRPr lang="en-GB" sz="18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9013E8-BBC5-E420-FEF8-8DCC549BC77F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49771C-D719-D449-D23E-50AA7C4A1C2D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3545A4E3-D821-8CE7-6E42-740B06E90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3293">
            <a:off x="5243669" y="2306071"/>
            <a:ext cx="1828800" cy="159351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A18DACE-1FC7-9277-3042-9C9AED7B8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350" y="2332738"/>
            <a:ext cx="1709439" cy="1538823"/>
          </a:xfrm>
          <a:prstGeom prst="rect">
            <a:avLst/>
          </a:prstGeom>
        </p:spPr>
      </p:pic>
      <p:pic>
        <p:nvPicPr>
          <p:cNvPr id="7" name="Picture 6" descr="Colored Pencil, Color Pencil, Pencil, Eraser, Sharpener">
            <a:extLst>
              <a:ext uri="{FF2B5EF4-FFF2-40B4-BE49-F238E27FC236}">
                <a16:creationId xmlns:a16="http://schemas.microsoft.com/office/drawing/2014/main" id="{21A7E941-323C-2A50-A9DC-632577A4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850" y="2588998"/>
            <a:ext cx="1828800" cy="12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D1A4F9C-BE6D-B2A3-B15C-3934A2E0F0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5342" y="743023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To be able to segment words into the correct syllables and phonemes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400" dirty="0"/>
              <a:t>with ‘k’ and ‘</a:t>
            </a:r>
            <a:r>
              <a:rPr lang="en-GB" sz="1400" dirty="0" err="1"/>
              <a:t>nk</a:t>
            </a:r>
            <a:r>
              <a:rPr lang="en-GB" sz="1400" dirty="0"/>
              <a:t>’</a:t>
            </a:r>
            <a:endParaRPr lang="en-GB" altLang="en-US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F186A9A-6A4B-7693-0938-FD968D27B277}"/>
              </a:ext>
            </a:extLst>
          </p:cNvPr>
          <p:cNvSpPr txBox="1">
            <a:spLocks/>
          </p:cNvSpPr>
          <p:nvPr/>
        </p:nvSpPr>
        <p:spPr>
          <a:xfrm>
            <a:off x="3261591" y="273878"/>
            <a:ext cx="5908612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W</a:t>
            </a:r>
            <a:r>
              <a:rPr lang="en-GB" dirty="0">
                <a:solidFill>
                  <a:srgbClr val="000000"/>
                </a:solidFill>
              </a:rPr>
              <a:t>ords with the /k/ sound spelled ‘k’ and the ‘</a:t>
            </a:r>
            <a:r>
              <a:rPr lang="en-GB" dirty="0" err="1">
                <a:solidFill>
                  <a:srgbClr val="000000"/>
                </a:solidFill>
              </a:rPr>
              <a:t>nk</a:t>
            </a:r>
            <a:r>
              <a:rPr lang="en-GB" dirty="0">
                <a:solidFill>
                  <a:srgbClr val="000000"/>
                </a:solidFill>
              </a:rPr>
              <a:t>’ spelling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06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64112-64F4-069D-03C0-651DD8AD97B8}"/>
              </a:ext>
            </a:extLst>
          </p:cNvPr>
          <p:cNvCxnSpPr>
            <a:cxnSpLocks/>
          </p:cNvCxnSpPr>
          <p:nvPr/>
        </p:nvCxnSpPr>
        <p:spPr>
          <a:xfrm>
            <a:off x="848652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F4791E-8494-B15F-F04B-AAE04B9B486E}"/>
              </a:ext>
            </a:extLst>
          </p:cNvPr>
          <p:cNvCxnSpPr>
            <a:cxnSpLocks/>
          </p:cNvCxnSpPr>
          <p:nvPr/>
        </p:nvCxnSpPr>
        <p:spPr>
          <a:xfrm>
            <a:off x="3723761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0FF1BC-176E-D5FA-550C-B6EC7D803FE1}"/>
              </a:ext>
            </a:extLst>
          </p:cNvPr>
          <p:cNvCxnSpPr>
            <a:cxnSpLocks/>
          </p:cNvCxnSpPr>
          <p:nvPr/>
        </p:nvCxnSpPr>
        <p:spPr>
          <a:xfrm>
            <a:off x="6643440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479D8F-BCC7-1184-3044-6283A44185C9}"/>
              </a:ext>
            </a:extLst>
          </p:cNvPr>
          <p:cNvCxnSpPr>
            <a:cxnSpLocks/>
          </p:cNvCxnSpPr>
          <p:nvPr/>
        </p:nvCxnSpPr>
        <p:spPr>
          <a:xfrm>
            <a:off x="9581872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372220-9315-EFBD-11B7-AFED13D11DEE}"/>
              </a:ext>
            </a:extLst>
          </p:cNvPr>
          <p:cNvCxnSpPr>
            <a:cxnSpLocks/>
          </p:cNvCxnSpPr>
          <p:nvPr/>
        </p:nvCxnSpPr>
        <p:spPr>
          <a:xfrm>
            <a:off x="2034156" y="623399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F7EE6D-01FA-77E7-725A-DCA228308BC1}"/>
              </a:ext>
            </a:extLst>
          </p:cNvPr>
          <p:cNvCxnSpPr>
            <a:cxnSpLocks/>
          </p:cNvCxnSpPr>
          <p:nvPr/>
        </p:nvCxnSpPr>
        <p:spPr>
          <a:xfrm>
            <a:off x="5142000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6AEA12-366D-9D3E-4AEF-E8D9A211D109}"/>
              </a:ext>
            </a:extLst>
          </p:cNvPr>
          <p:cNvCxnSpPr>
            <a:cxnSpLocks/>
          </p:cNvCxnSpPr>
          <p:nvPr/>
        </p:nvCxnSpPr>
        <p:spPr>
          <a:xfrm>
            <a:off x="8437866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3E28BC5-E080-ECF8-F60E-19450C437409}"/>
              </a:ext>
            </a:extLst>
          </p:cNvPr>
          <p:cNvSpPr txBox="1"/>
          <p:nvPr/>
        </p:nvSpPr>
        <p:spPr>
          <a:xfrm>
            <a:off x="3749889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kit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BE5119-4BB3-43C9-F980-C8C9F2A07A42}"/>
              </a:ext>
            </a:extLst>
          </p:cNvPr>
          <p:cNvSpPr txBox="1"/>
          <p:nvPr/>
        </p:nvSpPr>
        <p:spPr>
          <a:xfrm>
            <a:off x="883756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mask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180A20-3B60-B921-421E-2D87791C1382}"/>
              </a:ext>
            </a:extLst>
          </p:cNvPr>
          <p:cNvSpPr txBox="1"/>
          <p:nvPr/>
        </p:nvSpPr>
        <p:spPr>
          <a:xfrm>
            <a:off x="6682867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think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B96132-8651-C9DD-18AF-694E72B81C99}"/>
              </a:ext>
            </a:extLst>
          </p:cNvPr>
          <p:cNvSpPr txBox="1"/>
          <p:nvPr/>
        </p:nvSpPr>
        <p:spPr>
          <a:xfrm>
            <a:off x="9584329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pink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7F4E0D-4525-6D86-41CE-492EEC53FF6F}"/>
              </a:ext>
            </a:extLst>
          </p:cNvPr>
          <p:cNvSpPr txBox="1"/>
          <p:nvPr/>
        </p:nvSpPr>
        <p:spPr>
          <a:xfrm>
            <a:off x="5195244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skin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5CD79C-C11C-F9E3-D18D-B91AA8A5002D}"/>
              </a:ext>
            </a:extLst>
          </p:cNvPr>
          <p:cNvSpPr txBox="1"/>
          <p:nvPr/>
        </p:nvSpPr>
        <p:spPr>
          <a:xfrm>
            <a:off x="2026756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bank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D198-7157-7ACE-6A8F-176012012EDD}"/>
              </a:ext>
            </a:extLst>
          </p:cNvPr>
          <p:cNvSpPr txBox="1"/>
          <p:nvPr/>
        </p:nvSpPr>
        <p:spPr>
          <a:xfrm>
            <a:off x="8476497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basket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pic>
        <p:nvPicPr>
          <p:cNvPr id="7" name="Picture 6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7A590B02-81A1-9F38-2C9B-47CD18001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932" y="2189971"/>
            <a:ext cx="1285658" cy="127269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A57BEC7-24B2-3387-9761-1861C94A8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73" y="1925881"/>
            <a:ext cx="1582583" cy="1560338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089E8A74-838C-BDF6-2417-E19665422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49168">
            <a:off x="9696189" y="1940774"/>
            <a:ext cx="1636990" cy="1573644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65ED9566-4E8B-DF88-D0A3-AC5D52C7B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8080" y="2043524"/>
            <a:ext cx="1582583" cy="1445106"/>
          </a:xfrm>
          <a:prstGeom prst="rect">
            <a:avLst/>
          </a:prstGeom>
        </p:spPr>
      </p:pic>
      <p:pic>
        <p:nvPicPr>
          <p:cNvPr id="37" name="Picture 36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1C511BE-9666-7F08-AD4A-11F750DAA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032" y="4336219"/>
            <a:ext cx="1367048" cy="1312779"/>
          </a:xfrm>
          <a:prstGeom prst="rect">
            <a:avLst/>
          </a:prstGeom>
        </p:spPr>
      </p:pic>
      <p:pic>
        <p:nvPicPr>
          <p:cNvPr id="38" name="Picture 37" descr="Shape, rectangle&#10;&#10;Description automatically generated">
            <a:extLst>
              <a:ext uri="{FF2B5EF4-FFF2-40B4-BE49-F238E27FC236}">
                <a16:creationId xmlns:a16="http://schemas.microsoft.com/office/drawing/2014/main" id="{C4BA68CE-FD34-83C5-846A-0F996AB46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448" y="4411162"/>
            <a:ext cx="1367048" cy="1237837"/>
          </a:xfrm>
          <a:prstGeom prst="rect">
            <a:avLst/>
          </a:prstGeom>
        </p:spPr>
      </p:pic>
      <p:pic>
        <p:nvPicPr>
          <p:cNvPr id="39" name="Picture 10" descr="Pulse, Hand, Health Care Workers, Doctor, Medical Care">
            <a:extLst>
              <a:ext uri="{FF2B5EF4-FFF2-40B4-BE49-F238E27FC236}">
                <a16:creationId xmlns:a16="http://schemas.microsoft.com/office/drawing/2014/main" id="{FF76E0F3-A706-97FB-E4AB-3D044F8F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72" y="4442656"/>
            <a:ext cx="1785864" cy="11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F0E459E-045B-A529-BC32-711D95CA58FF}"/>
              </a:ext>
            </a:extLst>
          </p:cNvPr>
          <p:cNvSpPr txBox="1">
            <a:spLocks/>
          </p:cNvSpPr>
          <p:nvPr/>
        </p:nvSpPr>
        <p:spPr>
          <a:xfrm>
            <a:off x="3261591" y="273878"/>
            <a:ext cx="5908612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W</a:t>
            </a:r>
            <a:r>
              <a:rPr lang="en-GB" dirty="0">
                <a:solidFill>
                  <a:srgbClr val="000000"/>
                </a:solidFill>
              </a:rPr>
              <a:t>ords with the /k/ sound spelled ‘k’ and the ‘</a:t>
            </a:r>
            <a:r>
              <a:rPr lang="en-GB" dirty="0" err="1">
                <a:solidFill>
                  <a:srgbClr val="000000"/>
                </a:solidFill>
              </a:rPr>
              <a:t>nk</a:t>
            </a:r>
            <a:r>
              <a:rPr lang="en-GB" dirty="0">
                <a:solidFill>
                  <a:srgbClr val="000000"/>
                </a:solidFill>
              </a:rPr>
              <a:t>’ spelling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2BE7-CB42-66E7-70A7-A9B1B18541AD}"/>
              </a:ext>
            </a:extLst>
          </p:cNvPr>
          <p:cNvCxnSpPr>
            <a:cxnSpLocks/>
          </p:cNvCxnSpPr>
          <p:nvPr/>
        </p:nvCxnSpPr>
        <p:spPr>
          <a:xfrm>
            <a:off x="1483382" y="4357473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2494E0-80D9-A94E-BA9F-DFBEDA9D85F9}"/>
              </a:ext>
            </a:extLst>
          </p:cNvPr>
          <p:cNvCxnSpPr>
            <a:cxnSpLocks/>
          </p:cNvCxnSpPr>
          <p:nvPr/>
        </p:nvCxnSpPr>
        <p:spPr>
          <a:xfrm>
            <a:off x="5142000" y="43706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08FCE0-A5C3-21A2-C7BC-C1D02098F176}"/>
              </a:ext>
            </a:extLst>
          </p:cNvPr>
          <p:cNvCxnSpPr>
            <a:cxnSpLocks/>
          </p:cNvCxnSpPr>
          <p:nvPr/>
        </p:nvCxnSpPr>
        <p:spPr>
          <a:xfrm>
            <a:off x="9037425" y="43706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5666405-7408-E8D2-9C47-F07C4726037A}"/>
              </a:ext>
            </a:extLst>
          </p:cNvPr>
          <p:cNvSpPr txBox="1">
            <a:spLocks/>
          </p:cNvSpPr>
          <p:nvPr/>
        </p:nvSpPr>
        <p:spPr>
          <a:xfrm>
            <a:off x="1763052" y="4913724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</a:rPr>
              <a:t>Choose one of this week’s words to write in a sentence.</a:t>
            </a:r>
            <a:endParaRPr lang="en-GB" sz="18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9CBEAA-443F-3E8A-A1B8-53D20D9271B4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A92FD-5167-F30E-C1B8-4CB54C1CFCF3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78BF677-B238-866C-93A8-A884019396AB}"/>
              </a:ext>
            </a:extLst>
          </p:cNvPr>
          <p:cNvSpPr txBox="1"/>
          <p:nvPr/>
        </p:nvSpPr>
        <p:spPr>
          <a:xfrm>
            <a:off x="2841872" y="5350248"/>
            <a:ext cx="664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There is a fish in the </a:t>
            </a:r>
            <a:r>
              <a:rPr lang="en-US" sz="2800" dirty="0">
                <a:latin typeface="OpenDyslexicAlta" pitchFamily="2" charset="77"/>
              </a:rPr>
              <a:t>tank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.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9CF307-5417-40A3-D7C2-A0BA15016493}"/>
              </a:ext>
            </a:extLst>
          </p:cNvPr>
          <p:cNvSpPr txBox="1"/>
          <p:nvPr/>
        </p:nvSpPr>
        <p:spPr>
          <a:xfrm>
            <a:off x="5132779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honk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2698E-1722-3681-8F81-733881BD47D2}"/>
              </a:ext>
            </a:extLst>
          </p:cNvPr>
          <p:cNvSpPr txBox="1"/>
          <p:nvPr/>
        </p:nvSpPr>
        <p:spPr>
          <a:xfrm>
            <a:off x="1475179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tank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81D00-F86C-54F2-93AC-69DF0D13D1DB}"/>
              </a:ext>
            </a:extLst>
          </p:cNvPr>
          <p:cNvSpPr txBox="1"/>
          <p:nvPr/>
        </p:nvSpPr>
        <p:spPr>
          <a:xfrm>
            <a:off x="9089317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sketch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1CD4C026-390E-D172-97E3-6977F67E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3293">
            <a:off x="5243669" y="2069586"/>
            <a:ext cx="1828800" cy="1593516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CC6C6E6-7AD1-8794-94A7-60B00EF0A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350" y="2096253"/>
            <a:ext cx="1709439" cy="1538823"/>
          </a:xfrm>
          <a:prstGeom prst="rect">
            <a:avLst/>
          </a:prstGeom>
        </p:spPr>
      </p:pic>
      <p:pic>
        <p:nvPicPr>
          <p:cNvPr id="12" name="Picture 11" descr="Colored Pencil, Color Pencil, Pencil, Eraser, Sharpener">
            <a:extLst>
              <a:ext uri="{FF2B5EF4-FFF2-40B4-BE49-F238E27FC236}">
                <a16:creationId xmlns:a16="http://schemas.microsoft.com/office/drawing/2014/main" id="{488CF266-D339-0C22-C1FB-4DFE0D224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25" y="2352513"/>
            <a:ext cx="1828800" cy="12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DADA5A-1C45-6115-FE3F-D5A1A18DF156}"/>
              </a:ext>
            </a:extLst>
          </p:cNvPr>
          <p:cNvSpPr txBox="1">
            <a:spLocks/>
          </p:cNvSpPr>
          <p:nvPr/>
        </p:nvSpPr>
        <p:spPr>
          <a:xfrm>
            <a:off x="3261591" y="273878"/>
            <a:ext cx="5908612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W</a:t>
            </a:r>
            <a:r>
              <a:rPr lang="en-GB" dirty="0">
                <a:solidFill>
                  <a:srgbClr val="000000"/>
                </a:solidFill>
              </a:rPr>
              <a:t>ords with the /k/ sound spelled ‘k’ and the ‘</a:t>
            </a:r>
            <a:r>
              <a:rPr lang="en-GB" dirty="0" err="1">
                <a:solidFill>
                  <a:srgbClr val="000000"/>
                </a:solidFill>
              </a:rPr>
              <a:t>nk</a:t>
            </a:r>
            <a:r>
              <a:rPr lang="en-GB" dirty="0">
                <a:solidFill>
                  <a:srgbClr val="000000"/>
                </a:solidFill>
              </a:rPr>
              <a:t>’ spelling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2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294740" y="1773864"/>
            <a:ext cx="1163769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</a:rPr>
              <a:t>Choose one of your words to complete the two sentences. Try to write three sentences of your own.</a:t>
            </a:r>
            <a:endParaRPr lang="en-GB" sz="14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960F0E-B594-579D-CE10-4CAD6CF4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741211"/>
              </p:ext>
            </p:extLst>
          </p:nvPr>
        </p:nvGraphicFramePr>
        <p:xfrm>
          <a:off x="490359" y="2255519"/>
          <a:ext cx="1681240" cy="4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honk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tank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kit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mask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sketch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basket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B16A8BEA-BD07-97A0-5E8D-9589C27FE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493804"/>
              </p:ext>
            </p:extLst>
          </p:nvPr>
        </p:nvGraphicFramePr>
        <p:xfrm>
          <a:off x="2497856" y="2255517"/>
          <a:ext cx="9227681" cy="42352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5604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OpenDyslexicAlta" pitchFamily="2" charset="77"/>
                        </a:rPr>
                        <a:t>I need to go to the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b="0" i="0" dirty="0">
                          <a:latin typeface="OpenDyslexicAlta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 will </a:t>
                      </a:r>
                      <a:r>
                        <a:rPr lang="en-US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 </a:t>
                      </a:r>
                      <a:r>
                        <a:rPr lang="en-US" b="0" i="0" dirty="0">
                          <a:solidFill>
                            <a:prstClr val="black"/>
                          </a:solidFill>
                          <a:latin typeface="OpenDyslexicAlta" pitchFamily="2" charset="77"/>
                          <a:cs typeface="Calibri" panose="020F0502020204030204" pitchFamily="34" charset="0"/>
                        </a:rPr>
                        <a:t>the horn.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</a:t>
                      </a:r>
                      <a:endParaRPr lang="en-GB" b="0" i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CCDABF7-A899-1C36-D9C2-72BB9260C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5342" y="743023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To be able to segment words into the correct syllables and phonemes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400" dirty="0"/>
              <a:t>with ‘k’ and ‘</a:t>
            </a:r>
            <a:r>
              <a:rPr lang="en-GB" sz="1400" dirty="0" err="1"/>
              <a:t>nk</a:t>
            </a:r>
            <a:r>
              <a:rPr lang="en-GB" sz="1400" dirty="0"/>
              <a:t>’</a:t>
            </a:r>
            <a:endParaRPr lang="en-GB" altLang="en-US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AD61A68-3F94-8CF1-C7F2-68501765A460}"/>
              </a:ext>
            </a:extLst>
          </p:cNvPr>
          <p:cNvSpPr txBox="1">
            <a:spLocks/>
          </p:cNvSpPr>
          <p:nvPr/>
        </p:nvSpPr>
        <p:spPr>
          <a:xfrm>
            <a:off x="3261591" y="273878"/>
            <a:ext cx="5908612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W</a:t>
            </a:r>
            <a:r>
              <a:rPr lang="en-GB" dirty="0">
                <a:solidFill>
                  <a:srgbClr val="000000"/>
                </a:solidFill>
              </a:rPr>
              <a:t>ords with the /k/ sound spelled ‘k’ and the ‘</a:t>
            </a:r>
            <a:r>
              <a:rPr lang="en-GB" dirty="0" err="1">
                <a:solidFill>
                  <a:srgbClr val="000000"/>
                </a:solidFill>
              </a:rPr>
              <a:t>nk</a:t>
            </a:r>
            <a:r>
              <a:rPr lang="en-GB" dirty="0">
                <a:solidFill>
                  <a:srgbClr val="000000"/>
                </a:solidFill>
              </a:rPr>
              <a:t>’ spelling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759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3F127C-8745-8DB0-C3C1-E9B8DB615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06597"/>
              </p:ext>
            </p:extLst>
          </p:nvPr>
        </p:nvGraphicFramePr>
        <p:xfrm>
          <a:off x="490359" y="1857377"/>
          <a:ext cx="1681240" cy="461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honk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tank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kit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mask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sketch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basket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3" name="Table 27">
            <a:extLst>
              <a:ext uri="{FF2B5EF4-FFF2-40B4-BE49-F238E27FC236}">
                <a16:creationId xmlns:a16="http://schemas.microsoft.com/office/drawing/2014/main" id="{1895D366-7A90-94C7-1286-021E6CEB2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929416"/>
              </p:ext>
            </p:extLst>
          </p:nvPr>
        </p:nvGraphicFramePr>
        <p:xfrm>
          <a:off x="2497856" y="1857375"/>
          <a:ext cx="9227681" cy="4619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60644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OpenDyslexicAlta" pitchFamily="2" charset="77"/>
                        </a:rPr>
                        <a:t>I need to go to the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b="0" i="0" dirty="0">
                          <a:latin typeface="OpenDyslexicAlta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 will </a:t>
                      </a:r>
                      <a:r>
                        <a:rPr lang="en-US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b="0" i="0" dirty="0">
                          <a:solidFill>
                            <a:prstClr val="black"/>
                          </a:solidFill>
                          <a:latin typeface="OpenDyslexicAlta" pitchFamily="2" charset="77"/>
                          <a:cs typeface="Calibri" panose="020F0502020204030204" pitchFamily="34" charset="0"/>
                        </a:rPr>
                        <a:t>the horn.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</a:t>
                      </a:r>
                      <a:endParaRPr lang="en-GB" b="0" i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Tom puts eggs in his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.</a:t>
                      </a:r>
                      <a:endParaRPr lang="en-GB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I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 Sam is in the garden.</a:t>
                      </a:r>
                      <a:endParaRPr lang="en-GB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We like to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  <a:cs typeface="Arial" panose="020B0604020202020204" pitchFamily="34" charset="0"/>
                        </a:rPr>
                        <a:t>the trees and flowers.</a:t>
                      </a:r>
                      <a:endParaRPr lang="en-GB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23629F9-58EB-0988-E998-07F87748AC91}"/>
              </a:ext>
            </a:extLst>
          </p:cNvPr>
          <p:cNvSpPr txBox="1"/>
          <p:nvPr/>
        </p:nvSpPr>
        <p:spPr>
          <a:xfrm>
            <a:off x="5418552" y="3457576"/>
            <a:ext cx="135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honk</a:t>
            </a:r>
            <a:endParaRPr lang="en-GB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00B51-B551-D0E3-2B4C-7E7D1D7CD8A5}"/>
              </a:ext>
            </a:extLst>
          </p:cNvPr>
          <p:cNvSpPr txBox="1"/>
          <p:nvPr/>
        </p:nvSpPr>
        <p:spPr>
          <a:xfrm>
            <a:off x="3005248" y="34575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honk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17CD7-F947-71F2-D020-EF0FA24C7D28}"/>
              </a:ext>
            </a:extLst>
          </p:cNvPr>
          <p:cNvSpPr txBox="1"/>
          <p:nvPr/>
        </p:nvSpPr>
        <p:spPr>
          <a:xfrm>
            <a:off x="3005248" y="26574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bank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5798-B01C-FCF3-4015-0B276C96BB7B}"/>
              </a:ext>
            </a:extLst>
          </p:cNvPr>
          <p:cNvSpPr txBox="1"/>
          <p:nvPr/>
        </p:nvSpPr>
        <p:spPr>
          <a:xfrm>
            <a:off x="3005248" y="4243388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basket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14C7B-873C-DF95-1DA7-71E240704B46}"/>
              </a:ext>
            </a:extLst>
          </p:cNvPr>
          <p:cNvSpPr txBox="1"/>
          <p:nvPr/>
        </p:nvSpPr>
        <p:spPr>
          <a:xfrm>
            <a:off x="3005248" y="5072063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think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9D000-C2C5-B2F3-7F25-7D1E6EAE314C}"/>
              </a:ext>
            </a:extLst>
          </p:cNvPr>
          <p:cNvSpPr txBox="1"/>
          <p:nvPr/>
        </p:nvSpPr>
        <p:spPr>
          <a:xfrm>
            <a:off x="3005248" y="5857875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sketch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27F484-EE43-365E-1EB5-DA2E0BE62507}"/>
              </a:ext>
            </a:extLst>
          </p:cNvPr>
          <p:cNvSpPr txBox="1"/>
          <p:nvPr/>
        </p:nvSpPr>
        <p:spPr>
          <a:xfrm>
            <a:off x="7134388" y="2673701"/>
            <a:ext cx="135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bank</a:t>
            </a:r>
            <a:endParaRPr lang="en-GB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CFF59-31E5-6578-4ABD-C6690B90E0DC}"/>
              </a:ext>
            </a:extLst>
          </p:cNvPr>
          <p:cNvSpPr txBox="1"/>
          <p:nvPr/>
        </p:nvSpPr>
        <p:spPr>
          <a:xfrm>
            <a:off x="7357088" y="4271964"/>
            <a:ext cx="135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basket</a:t>
            </a:r>
            <a:endParaRPr lang="en-GB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155473-7CAA-D93F-3D50-57E60FB1F48A}"/>
              </a:ext>
            </a:extLst>
          </p:cNvPr>
          <p:cNvSpPr txBox="1"/>
          <p:nvPr/>
        </p:nvSpPr>
        <p:spPr>
          <a:xfrm>
            <a:off x="4890643" y="5078602"/>
            <a:ext cx="135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think</a:t>
            </a:r>
            <a:endParaRPr lang="en-GB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5F2EA1-A2B6-1816-2BEB-54B068F5B61F}"/>
              </a:ext>
            </a:extLst>
          </p:cNvPr>
          <p:cNvSpPr txBox="1"/>
          <p:nvPr/>
        </p:nvSpPr>
        <p:spPr>
          <a:xfrm>
            <a:off x="6080502" y="5879912"/>
            <a:ext cx="135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sketch</a:t>
            </a:r>
            <a:endParaRPr lang="en-GB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229F78C-EB35-A96F-4D19-9D9392F9027C}"/>
              </a:ext>
            </a:extLst>
          </p:cNvPr>
          <p:cNvSpPr txBox="1">
            <a:spLocks/>
          </p:cNvSpPr>
          <p:nvPr/>
        </p:nvSpPr>
        <p:spPr>
          <a:xfrm>
            <a:off x="3261591" y="273878"/>
            <a:ext cx="5908612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W</a:t>
            </a:r>
            <a:r>
              <a:rPr lang="en-GB" dirty="0">
                <a:solidFill>
                  <a:srgbClr val="000000"/>
                </a:solidFill>
              </a:rPr>
              <a:t>ords with the /k/ sound spelled ‘k’ and the ‘</a:t>
            </a:r>
            <a:r>
              <a:rPr lang="en-GB" dirty="0" err="1">
                <a:solidFill>
                  <a:srgbClr val="000000"/>
                </a:solidFill>
              </a:rPr>
              <a:t>nk</a:t>
            </a:r>
            <a:r>
              <a:rPr lang="en-GB" dirty="0">
                <a:solidFill>
                  <a:srgbClr val="000000"/>
                </a:solidFill>
              </a:rPr>
              <a:t>’ spelling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</a:t>
              </a:r>
              <a:r>
                <a:rPr lang="en-GB" dirty="0" err="1">
                  <a:latin typeface="OpenDyslexicAlta" pitchFamily="2" charset="77"/>
                </a:rPr>
                <a:t>nk</a:t>
              </a:r>
              <a:r>
                <a:rPr lang="en-GB" dirty="0">
                  <a:latin typeface="OpenDyslexicAlta" pitchFamily="2" charset="77"/>
                </a:rPr>
                <a:t>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622633" y="2057516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The fish are in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316379" y="1988566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tank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405578" y="5403368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tank</a:t>
            </a:r>
            <a:endParaRPr lang="en-GB" sz="2400" dirty="0">
              <a:latin typeface="OpenDyslexicAlta" pitchFamily="2" charset="77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AD3559A-CE48-2BA1-B0A5-ABA302C48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251" y="2674526"/>
            <a:ext cx="2905220" cy="26152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61D72C-1CA2-B679-9507-F41E0228DCE5}"/>
              </a:ext>
            </a:extLst>
          </p:cNvPr>
          <p:cNvGrpSpPr/>
          <p:nvPr/>
        </p:nvGrpSpPr>
        <p:grpSpPr>
          <a:xfrm>
            <a:off x="5577198" y="6015278"/>
            <a:ext cx="1130028" cy="165109"/>
            <a:chOff x="4453662" y="3199988"/>
            <a:chExt cx="1130028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83BC9E-98C2-43B0-685D-2613C547FB43}"/>
                </a:ext>
              </a:extLst>
            </p:cNvPr>
            <p:cNvSpPr/>
            <p:nvPr/>
          </p:nvSpPr>
          <p:spPr>
            <a:xfrm>
              <a:off x="4453662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B567F9-77ED-C5E1-3B12-451E9D02E3D7}"/>
                </a:ext>
              </a:extLst>
            </p:cNvPr>
            <p:cNvSpPr/>
            <p:nvPr/>
          </p:nvSpPr>
          <p:spPr>
            <a:xfrm>
              <a:off x="475431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F7FE301-7EFB-F50D-ADE1-D69C52E27879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345D8-8547-EF2C-87F5-DC6897F26480}"/>
                </a:ext>
              </a:extLst>
            </p:cNvPr>
            <p:cNvSpPr/>
            <p:nvPr/>
          </p:nvSpPr>
          <p:spPr>
            <a:xfrm>
              <a:off x="5426157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45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</a:t>
              </a:r>
              <a:r>
                <a:rPr lang="en-GB" dirty="0" err="1">
                  <a:latin typeface="OpenDyslexicAlta" pitchFamily="2" charset="77"/>
                </a:rPr>
                <a:t>nk</a:t>
              </a:r>
              <a:r>
                <a:rPr lang="en-GB" dirty="0">
                  <a:latin typeface="OpenDyslexicAlta" pitchFamily="2" charset="77"/>
                </a:rPr>
                <a:t>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141788" y="205514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The doll has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dress.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6398143" y="1986190"/>
            <a:ext cx="97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pink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455417" y="5400992"/>
            <a:ext cx="1431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pink</a:t>
            </a:r>
            <a:endParaRPr lang="en-GB" sz="2400" dirty="0">
              <a:latin typeface="OpenDyslexicAlta" pitchFamily="2" charset="77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C49A35D-C278-2365-A2D7-9F1F2C35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641" y="2713931"/>
            <a:ext cx="1698119" cy="25333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776DF1-ECD6-4CA3-75F4-37D5800E79B2}"/>
              </a:ext>
            </a:extLst>
          </p:cNvPr>
          <p:cNvGrpSpPr/>
          <p:nvPr/>
        </p:nvGrpSpPr>
        <p:grpSpPr>
          <a:xfrm>
            <a:off x="5655983" y="6022856"/>
            <a:ext cx="983978" cy="157531"/>
            <a:chOff x="4453662" y="3203777"/>
            <a:chExt cx="983978" cy="1575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CA69F1-634A-EEC6-8FF7-9949CE36F003}"/>
                </a:ext>
              </a:extLst>
            </p:cNvPr>
            <p:cNvSpPr/>
            <p:nvPr/>
          </p:nvSpPr>
          <p:spPr>
            <a:xfrm>
              <a:off x="4453662" y="3203777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643E24-35FE-F14E-E4EE-6A6F372B54CF}"/>
                </a:ext>
              </a:extLst>
            </p:cNvPr>
            <p:cNvSpPr/>
            <p:nvPr/>
          </p:nvSpPr>
          <p:spPr>
            <a:xfrm>
              <a:off x="4703513" y="3203777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9E2BBD6-EA5A-EE28-9F5F-68CBC24A88E5}"/>
                </a:ext>
              </a:extLst>
            </p:cNvPr>
            <p:cNvSpPr/>
            <p:nvPr/>
          </p:nvSpPr>
          <p:spPr>
            <a:xfrm>
              <a:off x="4963235" y="3203777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DB8D5E8-E385-107A-DC16-7088BF62EFD6}"/>
                </a:ext>
              </a:extLst>
            </p:cNvPr>
            <p:cNvSpPr/>
            <p:nvPr/>
          </p:nvSpPr>
          <p:spPr>
            <a:xfrm>
              <a:off x="5280107" y="3203777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7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</a:t>
              </a:r>
              <a:r>
                <a:rPr lang="en-GB" dirty="0" err="1">
                  <a:latin typeface="OpenDyslexicAlta" pitchFamily="2" charset="77"/>
                </a:rPr>
                <a:t>nk</a:t>
              </a:r>
              <a:r>
                <a:rPr lang="en-GB" dirty="0">
                  <a:latin typeface="OpenDyslexicAlta" pitchFamily="2" charset="77"/>
                </a:rPr>
                <a:t>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152047" y="2055140"/>
            <a:ext cx="5908420" cy="6799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I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it </a:t>
            </a:r>
            <a:r>
              <a:rPr lang="en-GB" sz="2800" dirty="0">
                <a:latin typeface="OpenDyslexicAlta" pitchFamily="2" charset="77"/>
              </a:rPr>
              <a:t>is going to rain today.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3594168" y="1986190"/>
            <a:ext cx="113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think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455417" y="5400992"/>
            <a:ext cx="1685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think</a:t>
            </a:r>
            <a:endParaRPr lang="en-GB" sz="2400" dirty="0">
              <a:latin typeface="OpenDyslexicAlta" pitchFamily="2" charset="77"/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EF74CC5E-AAAD-7D86-0640-B29CF83EF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538" y="2694132"/>
            <a:ext cx="2815599" cy="257101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01FBE7-B5D6-D075-D19C-0E350947E9EA}"/>
              </a:ext>
            </a:extLst>
          </p:cNvPr>
          <p:cNvGrpSpPr/>
          <p:nvPr/>
        </p:nvGrpSpPr>
        <p:grpSpPr>
          <a:xfrm>
            <a:off x="5641862" y="5975304"/>
            <a:ext cx="1226361" cy="144001"/>
            <a:chOff x="5610112" y="6070554"/>
            <a:chExt cx="1226361" cy="144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2EA1DA1-A2F5-4F36-9AD1-9F10790C20F3}"/>
                </a:ext>
              </a:extLst>
            </p:cNvPr>
            <p:cNvGrpSpPr/>
            <p:nvPr/>
          </p:nvGrpSpPr>
          <p:grpSpPr>
            <a:xfrm>
              <a:off x="5610112" y="6070555"/>
              <a:ext cx="709301" cy="144000"/>
              <a:chOff x="5380381" y="2949588"/>
              <a:chExt cx="364465" cy="72000"/>
            </a:xfrm>
            <a:solidFill>
              <a:srgbClr val="3372DC"/>
            </a:solidFill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DBEEAE8-F59D-29BA-8481-B540D426676C}"/>
                  </a:ext>
                </a:extLst>
              </p:cNvPr>
              <p:cNvSpPr/>
              <p:nvPr/>
            </p:nvSpPr>
            <p:spPr>
              <a:xfrm>
                <a:off x="5670853" y="2949588"/>
                <a:ext cx="73993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D9FF1D6-1D4A-54E1-33B9-4DDBFB043544}"/>
                  </a:ext>
                </a:extLst>
              </p:cNvPr>
              <p:cNvSpPr/>
              <p:nvPr/>
            </p:nvSpPr>
            <p:spPr>
              <a:xfrm>
                <a:off x="5380381" y="2968772"/>
                <a:ext cx="267149" cy="336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3372DC"/>
                    </a:solidFill>
                  </a:ln>
                  <a:latin typeface="Muli" pitchFamily="2" charset="77"/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D802E6-656B-9064-C636-72C15FE5945F}"/>
                </a:ext>
              </a:extLst>
            </p:cNvPr>
            <p:cNvSpPr/>
            <p:nvPr/>
          </p:nvSpPr>
          <p:spPr>
            <a:xfrm>
              <a:off x="6391822" y="6070554"/>
              <a:ext cx="144000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62CA60-B5FA-707F-B03F-001C5BE28885}"/>
                </a:ext>
              </a:extLst>
            </p:cNvPr>
            <p:cNvSpPr/>
            <p:nvPr/>
          </p:nvSpPr>
          <p:spPr>
            <a:xfrm>
              <a:off x="6692473" y="6070554"/>
              <a:ext cx="144000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72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44BD2C-1697-26F8-D664-04D8CA8C3BE6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CD31DD9-3262-4817-0616-5FA7F3CE4EFC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A57C1-7282-FFE7-2F97-FA297231C9FE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‘k’ in the middle?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02472D6-2F14-40FE-A8D4-513A0BD1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52047" y="205514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My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is sun burnt.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4781022" y="1986190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skin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455417" y="5441730"/>
            <a:ext cx="1375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skin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C749C-11C0-9D1B-28F4-D92F10CBFDC3}"/>
              </a:ext>
            </a:extLst>
          </p:cNvPr>
          <p:cNvGrpSpPr/>
          <p:nvPr/>
        </p:nvGrpSpPr>
        <p:grpSpPr>
          <a:xfrm>
            <a:off x="5646993" y="6067171"/>
            <a:ext cx="980950" cy="144000"/>
            <a:chOff x="5646993" y="6067171"/>
            <a:chExt cx="980950" cy="144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C56C0D0-FAE8-6376-6104-760969B758BE}"/>
                </a:ext>
              </a:extLst>
            </p:cNvPr>
            <p:cNvSpPr/>
            <p:nvPr/>
          </p:nvSpPr>
          <p:spPr>
            <a:xfrm>
              <a:off x="5646993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2B285-122B-B5F2-5431-EDEDD08258F7}"/>
                </a:ext>
              </a:extLst>
            </p:cNvPr>
            <p:cNvSpPr/>
            <p:nvPr/>
          </p:nvSpPr>
          <p:spPr>
            <a:xfrm>
              <a:off x="5983324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F7155D-8049-64B6-615D-83F4974B7100}"/>
                </a:ext>
              </a:extLst>
            </p:cNvPr>
            <p:cNvSpPr/>
            <p:nvPr/>
          </p:nvSpPr>
          <p:spPr>
            <a:xfrm>
              <a:off x="6235573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D5BD60-228C-9D0F-79B7-DD1FCAD1843F}"/>
                </a:ext>
              </a:extLst>
            </p:cNvPr>
            <p:cNvSpPr/>
            <p:nvPr/>
          </p:nvSpPr>
          <p:spPr>
            <a:xfrm>
              <a:off x="6487821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28" name="Picture 2" descr="Hands, Arms, Skin Tones, Fist, Race, Skin Colors">
            <a:extLst>
              <a:ext uri="{FF2B5EF4-FFF2-40B4-BE49-F238E27FC236}">
                <a16:creationId xmlns:a16="http://schemas.microsoft.com/office/drawing/2014/main" id="{A84E68D6-899F-09A5-19C4-7144AFF52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81" y="2694666"/>
            <a:ext cx="1711680" cy="2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</a:t>
              </a:r>
              <a:r>
                <a:rPr lang="en-GB" dirty="0" err="1">
                  <a:latin typeface="OpenDyslexicAlta" pitchFamily="2" charset="77"/>
                </a:rPr>
                <a:t>nk</a:t>
              </a:r>
              <a:r>
                <a:rPr lang="en-GB" dirty="0">
                  <a:latin typeface="OpenDyslexicAlta" pitchFamily="2" charset="77"/>
                </a:rPr>
                <a:t>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141788" y="2057516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The car horn went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230651" y="1988566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honk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348426" y="5403368"/>
            <a:ext cx="1627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honk</a:t>
            </a:r>
            <a:endParaRPr lang="en-GB" sz="2400" dirty="0">
              <a:latin typeface="OpenDyslexicAlta" pitchFamily="2" charset="77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07B7B58B-958A-AA72-9736-99C97029D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3293">
            <a:off x="4574035" y="2522764"/>
            <a:ext cx="3300345" cy="28757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893CDF-2ED6-F771-60C5-9C61FDD940CA}"/>
              </a:ext>
            </a:extLst>
          </p:cNvPr>
          <p:cNvGrpSpPr/>
          <p:nvPr/>
        </p:nvGrpSpPr>
        <p:grpSpPr>
          <a:xfrm>
            <a:off x="5577198" y="6015278"/>
            <a:ext cx="1130028" cy="165109"/>
            <a:chOff x="4453662" y="3199988"/>
            <a:chExt cx="1130028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5B0AD2-C493-645C-7A47-26F74A4D3949}"/>
                </a:ext>
              </a:extLst>
            </p:cNvPr>
            <p:cNvSpPr/>
            <p:nvPr/>
          </p:nvSpPr>
          <p:spPr>
            <a:xfrm>
              <a:off x="4453662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4A771F-337B-F2A0-54B6-4C51AB6C2754}"/>
                </a:ext>
              </a:extLst>
            </p:cNvPr>
            <p:cNvSpPr/>
            <p:nvPr/>
          </p:nvSpPr>
          <p:spPr>
            <a:xfrm>
              <a:off x="475431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5A32AC0-C494-943C-CC2B-45C6B1EFD821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7ACAE5-1070-8B72-9DFE-81B22C07A9E7}"/>
                </a:ext>
              </a:extLst>
            </p:cNvPr>
            <p:cNvSpPr/>
            <p:nvPr/>
          </p:nvSpPr>
          <p:spPr>
            <a:xfrm>
              <a:off x="5426157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78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words to match the pictures?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6" descr="Lawn, Green, Grama, Grass, Nature, Colour, Sheets">
            <a:extLst>
              <a:ext uri="{FF2B5EF4-FFF2-40B4-BE49-F238E27FC236}">
                <a16:creationId xmlns:a16="http://schemas.microsoft.com/office/drawing/2014/main" id="{E9F60724-022D-62F7-32D5-8BE9230F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04" y="2136297"/>
            <a:ext cx="1164965" cy="12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91E36E-4F3B-40CC-6E90-4BB224F1E2AE}"/>
              </a:ext>
            </a:extLst>
          </p:cNvPr>
          <p:cNvCxnSpPr>
            <a:cxnSpLocks/>
          </p:cNvCxnSpPr>
          <p:nvPr/>
        </p:nvCxnSpPr>
        <p:spPr>
          <a:xfrm>
            <a:off x="848652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611ED2-73FA-F9C0-A02B-03744EBBE4A5}"/>
              </a:ext>
            </a:extLst>
          </p:cNvPr>
          <p:cNvCxnSpPr>
            <a:cxnSpLocks/>
          </p:cNvCxnSpPr>
          <p:nvPr/>
        </p:nvCxnSpPr>
        <p:spPr>
          <a:xfrm>
            <a:off x="3723761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82E46C-1A80-F628-5B87-27024D4DA142}"/>
              </a:ext>
            </a:extLst>
          </p:cNvPr>
          <p:cNvCxnSpPr>
            <a:cxnSpLocks/>
          </p:cNvCxnSpPr>
          <p:nvPr/>
        </p:nvCxnSpPr>
        <p:spPr>
          <a:xfrm>
            <a:off x="6643440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5B6CC1-8CD1-D0E3-1B35-9A06CB4706C6}"/>
              </a:ext>
            </a:extLst>
          </p:cNvPr>
          <p:cNvCxnSpPr>
            <a:cxnSpLocks/>
          </p:cNvCxnSpPr>
          <p:nvPr/>
        </p:nvCxnSpPr>
        <p:spPr>
          <a:xfrm>
            <a:off x="9581872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AA0196-7362-EDE5-7B3D-CBB68FBEB50A}"/>
              </a:ext>
            </a:extLst>
          </p:cNvPr>
          <p:cNvCxnSpPr>
            <a:cxnSpLocks/>
          </p:cNvCxnSpPr>
          <p:nvPr/>
        </p:nvCxnSpPr>
        <p:spPr>
          <a:xfrm>
            <a:off x="2034156" y="623399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73B77C-A26E-2D42-CB98-3EA023298503}"/>
              </a:ext>
            </a:extLst>
          </p:cNvPr>
          <p:cNvCxnSpPr>
            <a:cxnSpLocks/>
          </p:cNvCxnSpPr>
          <p:nvPr/>
        </p:nvCxnSpPr>
        <p:spPr>
          <a:xfrm>
            <a:off x="5142000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9C21F9-DC9C-D564-2A12-23038B9AAA33}"/>
              </a:ext>
            </a:extLst>
          </p:cNvPr>
          <p:cNvCxnSpPr>
            <a:cxnSpLocks/>
          </p:cNvCxnSpPr>
          <p:nvPr/>
        </p:nvCxnSpPr>
        <p:spPr>
          <a:xfrm>
            <a:off x="8437866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4F71C2-3E82-511D-5946-7ADEBF57E139}"/>
              </a:ext>
            </a:extLst>
          </p:cNvPr>
          <p:cNvGrpSpPr/>
          <p:nvPr/>
        </p:nvGrpSpPr>
        <p:grpSpPr>
          <a:xfrm>
            <a:off x="8451463" y="4373660"/>
            <a:ext cx="2089186" cy="1370858"/>
            <a:chOff x="2994178" y="4600282"/>
            <a:chExt cx="2089186" cy="137085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2334482-4ED1-A6DA-95C8-E14F0B626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4178" y="4600282"/>
              <a:ext cx="1244726" cy="137085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3A61E9-E96A-E561-838F-4AACAFE9819F}"/>
                </a:ext>
              </a:extLst>
            </p:cNvPr>
            <p:cNvSpPr txBox="1"/>
            <p:nvPr/>
          </p:nvSpPr>
          <p:spPr>
            <a:xfrm>
              <a:off x="4349079" y="5029230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A8EE1E-1FD6-BCD2-9A39-C2764CA2A5DC}"/>
                </a:ext>
              </a:extLst>
            </p:cNvPr>
            <p:cNvSpPr txBox="1"/>
            <p:nvPr/>
          </p:nvSpPr>
          <p:spPr>
            <a:xfrm>
              <a:off x="4534061" y="4864032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A445873-7193-7166-BBB6-BA52A4A744BC}"/>
                </a:ext>
              </a:extLst>
            </p:cNvPr>
            <p:cNvSpPr txBox="1"/>
            <p:nvPr/>
          </p:nvSpPr>
          <p:spPr>
            <a:xfrm>
              <a:off x="4748016" y="4724457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</p:grp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77A48FA4-BA04-FFFD-E3A5-8D42C2F83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632" y="2095311"/>
            <a:ext cx="1061119" cy="1303442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933382C8-5C84-BD25-CCB6-FA3E4D6C9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513" y="2193678"/>
            <a:ext cx="1426654" cy="123223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4657ADF8-4189-7712-281C-CD3C711B6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1191" y="1847400"/>
            <a:ext cx="469361" cy="1626109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3CDDBF57-8CFD-663F-66A9-9081EE9F2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6422" y="4508062"/>
            <a:ext cx="1146445" cy="1146445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CB58286-CCD5-8692-6F1F-1C67B93F7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861" y="4470716"/>
            <a:ext cx="1265926" cy="119264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8EAF2AC-6111-55AE-C4D0-7FEC2E484A37}"/>
              </a:ext>
            </a:extLst>
          </p:cNvPr>
          <p:cNvSpPr txBox="1"/>
          <p:nvPr/>
        </p:nvSpPr>
        <p:spPr>
          <a:xfrm>
            <a:off x="3749889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grass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0342E1C-E5E7-AF5D-93B5-8D00D3BF16B6}"/>
              </a:ext>
            </a:extLst>
          </p:cNvPr>
          <p:cNvSpPr txBox="1"/>
          <p:nvPr/>
        </p:nvSpPr>
        <p:spPr>
          <a:xfrm>
            <a:off x="883756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bell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7568305-015C-B6C6-BCE5-17BF1D76463B}"/>
              </a:ext>
            </a:extLst>
          </p:cNvPr>
          <p:cNvSpPr txBox="1"/>
          <p:nvPr/>
        </p:nvSpPr>
        <p:spPr>
          <a:xfrm>
            <a:off x="6682867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puff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38C1EE-C63E-8048-6E0F-26AC650FAAAD}"/>
              </a:ext>
            </a:extLst>
          </p:cNvPr>
          <p:cNvSpPr txBox="1"/>
          <p:nvPr/>
        </p:nvSpPr>
        <p:spPr>
          <a:xfrm>
            <a:off x="9584329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fizz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0DC787-8958-09D2-23E4-C23A4EE4E791}"/>
              </a:ext>
            </a:extLst>
          </p:cNvPr>
          <p:cNvSpPr txBox="1"/>
          <p:nvPr/>
        </p:nvSpPr>
        <p:spPr>
          <a:xfrm>
            <a:off x="5195244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clock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DCF4399-4EF8-50DF-7D23-7005F53016A3}"/>
              </a:ext>
            </a:extLst>
          </p:cNvPr>
          <p:cNvSpPr txBox="1"/>
          <p:nvPr/>
        </p:nvSpPr>
        <p:spPr>
          <a:xfrm>
            <a:off x="2026756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kiss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74F1A4D-A877-05C1-5C71-5313E70A4AA6}"/>
              </a:ext>
            </a:extLst>
          </p:cNvPr>
          <p:cNvSpPr txBox="1"/>
          <p:nvPr/>
        </p:nvSpPr>
        <p:spPr>
          <a:xfrm>
            <a:off x="8476497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buzz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g, Drawstring, Sack, Design, Blank">
            <a:extLst>
              <a:ext uri="{FF2B5EF4-FFF2-40B4-BE49-F238E27FC236}">
                <a16:creationId xmlns:a16="http://schemas.microsoft.com/office/drawing/2014/main" id="{10226702-DB1C-5D86-43F4-EADF63A1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516">
            <a:off x="4392934" y="1577943"/>
            <a:ext cx="3344135" cy="44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44BD2C-1697-26F8-D664-04D8CA8C3BE6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CD31DD9-3262-4817-0616-5FA7F3CE4EFC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A57C1-7282-FFE7-2F97-FA297231C9FE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‘k’ at the start?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02472D6-2F14-40FE-A8D4-513A0BD1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52047" y="205514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I have lost my PE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7310580" y="198619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kit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529672" y="5441730"/>
            <a:ext cx="971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kit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C749C-11C0-9D1B-28F4-D92F10CBFDC3}"/>
              </a:ext>
            </a:extLst>
          </p:cNvPr>
          <p:cNvGrpSpPr/>
          <p:nvPr/>
        </p:nvGrpSpPr>
        <p:grpSpPr>
          <a:xfrm>
            <a:off x="5719186" y="6067171"/>
            <a:ext cx="651696" cy="144000"/>
            <a:chOff x="5719186" y="6067171"/>
            <a:chExt cx="651696" cy="144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C56C0D0-FAE8-6376-6104-760969B758BE}"/>
                </a:ext>
              </a:extLst>
            </p:cNvPr>
            <p:cNvSpPr/>
            <p:nvPr/>
          </p:nvSpPr>
          <p:spPr>
            <a:xfrm>
              <a:off x="5719186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2B285-122B-B5F2-5431-EDEDD08258F7}"/>
                </a:ext>
              </a:extLst>
            </p:cNvPr>
            <p:cNvSpPr/>
            <p:nvPr/>
          </p:nvSpPr>
          <p:spPr>
            <a:xfrm>
              <a:off x="5983324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F7155D-8049-64B6-615D-83F4974B7100}"/>
                </a:ext>
              </a:extLst>
            </p:cNvPr>
            <p:cNvSpPr/>
            <p:nvPr/>
          </p:nvSpPr>
          <p:spPr>
            <a:xfrm>
              <a:off x="6230760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8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</a:t>
              </a:r>
              <a:r>
                <a:rPr lang="en-GB" dirty="0" err="1">
                  <a:latin typeface="OpenDyslexicAlta" pitchFamily="2" charset="77"/>
                </a:rPr>
                <a:t>nk</a:t>
              </a:r>
              <a:r>
                <a:rPr lang="en-GB" dirty="0">
                  <a:latin typeface="OpenDyslexicAlta" pitchFamily="2" charset="77"/>
                </a:rPr>
                <a:t>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141788" y="2057516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The money is in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346562" y="1988566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bank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348426" y="5403368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bank</a:t>
            </a:r>
            <a:endParaRPr lang="en-GB" sz="2400" dirty="0">
              <a:latin typeface="OpenDyslexicAlta" pitchFamily="2" charset="77"/>
            </a:endParaRPr>
          </a:p>
        </p:txBody>
      </p:sp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43E8C276-3E8A-8FEE-39E6-D4D9D0CF7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417" y="2737452"/>
            <a:ext cx="2593162" cy="24902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88D684-138D-4B0E-FCEF-6429524FA58C}"/>
              </a:ext>
            </a:extLst>
          </p:cNvPr>
          <p:cNvGrpSpPr/>
          <p:nvPr/>
        </p:nvGrpSpPr>
        <p:grpSpPr>
          <a:xfrm>
            <a:off x="5577198" y="6015278"/>
            <a:ext cx="1130028" cy="165109"/>
            <a:chOff x="4453662" y="3199988"/>
            <a:chExt cx="1130028" cy="1651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B891FE-AF16-0D32-86E4-889302B3A939}"/>
                </a:ext>
              </a:extLst>
            </p:cNvPr>
            <p:cNvSpPr/>
            <p:nvPr/>
          </p:nvSpPr>
          <p:spPr>
            <a:xfrm>
              <a:off x="4453662" y="3199988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A61BD5B-41CE-630B-7349-554CA29B8784}"/>
                </a:ext>
              </a:extLst>
            </p:cNvPr>
            <p:cNvSpPr/>
            <p:nvPr/>
          </p:nvSpPr>
          <p:spPr>
            <a:xfrm>
              <a:off x="4754313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F32F78-12A4-E799-30C7-A501C3646531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215E31-FDB3-9FEA-564E-9CB1B9892590}"/>
                </a:ext>
              </a:extLst>
            </p:cNvPr>
            <p:cNvSpPr/>
            <p:nvPr/>
          </p:nvSpPr>
          <p:spPr>
            <a:xfrm>
              <a:off x="5426157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4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44BD2C-1697-26F8-D664-04D8CA8C3BE6}"/>
              </a:ext>
            </a:extLst>
          </p:cNvPr>
          <p:cNvGrpSpPr/>
          <p:nvPr/>
        </p:nvGrpSpPr>
        <p:grpSpPr>
          <a:xfrm>
            <a:off x="9290327" y="1831245"/>
            <a:ext cx="2609479" cy="4521817"/>
            <a:chOff x="603527" y="1831245"/>
            <a:chExt cx="2609479" cy="452181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CD31DD9-3262-4817-0616-5FA7F3CE4EFC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A57C1-7282-FFE7-2F97-FA297231C9FE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‘k’ in the middle?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02472D6-2F14-40FE-A8D4-513A0BD1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2441343" y="2055140"/>
            <a:ext cx="7309309" cy="6799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I am going to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GB" sz="2800" dirty="0">
                <a:latin typeface="OpenDyslexicAlta" pitchFamily="2" charset="77"/>
              </a:rPr>
              <a:t>a picture of a tree.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4870168" y="1944899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sketch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001787" y="5441730"/>
            <a:ext cx="2188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sketch</a:t>
            </a:r>
            <a:endParaRPr lang="en-GB" sz="2400" dirty="0">
              <a:latin typeface="OpenDyslexicAlta" pitchFamily="2" charset="77"/>
            </a:endParaRPr>
          </a:p>
        </p:txBody>
      </p:sp>
      <p:pic>
        <p:nvPicPr>
          <p:cNvPr id="5" name="Picture 2" descr="Pine, Tree, Sketch, Coniferous, Fir, Evergreen, Timber">
            <a:extLst>
              <a:ext uri="{FF2B5EF4-FFF2-40B4-BE49-F238E27FC236}">
                <a16:creationId xmlns:a16="http://schemas.microsoft.com/office/drawing/2014/main" id="{C5A3FB23-7427-07C2-D047-6F2917FB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743" y="2744156"/>
            <a:ext cx="1380422" cy="25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BB3A21-25E0-E5AC-59D3-5FCEF3E5247D}"/>
              </a:ext>
            </a:extLst>
          </p:cNvPr>
          <p:cNvGrpSpPr/>
          <p:nvPr/>
        </p:nvGrpSpPr>
        <p:grpSpPr>
          <a:xfrm>
            <a:off x="5196167" y="6041509"/>
            <a:ext cx="1845971" cy="144000"/>
            <a:chOff x="5185947" y="2947896"/>
            <a:chExt cx="948529" cy="72000"/>
          </a:xfrm>
          <a:solidFill>
            <a:srgbClr val="3372DC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C32803-17EE-94D9-C30F-418E3C1FE4A9}"/>
                </a:ext>
              </a:extLst>
            </p:cNvPr>
            <p:cNvSpPr/>
            <p:nvPr/>
          </p:nvSpPr>
          <p:spPr>
            <a:xfrm>
              <a:off x="5355616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9FEF69-8CD0-B058-3FB4-436167174880}"/>
                </a:ext>
              </a:extLst>
            </p:cNvPr>
            <p:cNvSpPr/>
            <p:nvPr/>
          </p:nvSpPr>
          <p:spPr>
            <a:xfrm>
              <a:off x="5705179" y="2965896"/>
              <a:ext cx="429297" cy="456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042213-A80B-6B1F-88A7-E659F225036F}"/>
                </a:ext>
              </a:extLst>
            </p:cNvPr>
            <p:cNvSpPr/>
            <p:nvPr/>
          </p:nvSpPr>
          <p:spPr>
            <a:xfrm>
              <a:off x="5544753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1E8D2FE-E770-6634-083C-11DCF8027BAB}"/>
                </a:ext>
              </a:extLst>
            </p:cNvPr>
            <p:cNvSpPr/>
            <p:nvPr/>
          </p:nvSpPr>
          <p:spPr>
            <a:xfrm>
              <a:off x="518594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57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44BD2C-1697-26F8-D664-04D8CA8C3BE6}"/>
              </a:ext>
            </a:extLst>
          </p:cNvPr>
          <p:cNvGrpSpPr/>
          <p:nvPr/>
        </p:nvGrpSpPr>
        <p:grpSpPr>
          <a:xfrm>
            <a:off x="9290327" y="1831245"/>
            <a:ext cx="2609479" cy="4521817"/>
            <a:chOff x="603527" y="1831245"/>
            <a:chExt cx="2609479" cy="452181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CD31DD9-3262-4817-0616-5FA7F3CE4EFC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A57C1-7282-FFE7-2F97-FA297231C9FE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‘k’ in the middle?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02472D6-2F14-40FE-A8D4-513A0BD1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2441343" y="1992076"/>
            <a:ext cx="7309309" cy="10821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500" dirty="0">
                <a:latin typeface="OpenDyslexicAlta" pitchFamily="2" charset="77"/>
              </a:rPr>
              <a:t>Red Riding Hood had treats for Grandma in her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GB" sz="2500" dirty="0">
                <a:latin typeface="OpenDyslexicAlta" pitchFamily="2" charset="77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5598378" y="2432859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basket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001787" y="5441730"/>
            <a:ext cx="2210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basket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BB3A21-25E0-E5AC-59D3-5FCEF3E5247D}"/>
              </a:ext>
            </a:extLst>
          </p:cNvPr>
          <p:cNvGrpSpPr/>
          <p:nvPr/>
        </p:nvGrpSpPr>
        <p:grpSpPr>
          <a:xfrm>
            <a:off x="5211766" y="6049601"/>
            <a:ext cx="1845954" cy="144000"/>
            <a:chOff x="5193961" y="2947896"/>
            <a:chExt cx="948520" cy="72000"/>
          </a:xfrm>
          <a:solidFill>
            <a:srgbClr val="3372DC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C32803-17EE-94D9-C30F-418E3C1FE4A9}"/>
                </a:ext>
              </a:extLst>
            </p:cNvPr>
            <p:cNvSpPr/>
            <p:nvPr/>
          </p:nvSpPr>
          <p:spPr>
            <a:xfrm>
              <a:off x="536784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042213-A80B-6B1F-88A7-E659F225036F}"/>
                </a:ext>
              </a:extLst>
            </p:cNvPr>
            <p:cNvSpPr/>
            <p:nvPr/>
          </p:nvSpPr>
          <p:spPr>
            <a:xfrm>
              <a:off x="5539673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1E8D2FE-E770-6634-083C-11DCF8027BAB}"/>
                </a:ext>
              </a:extLst>
            </p:cNvPr>
            <p:cNvSpPr/>
            <p:nvPr/>
          </p:nvSpPr>
          <p:spPr>
            <a:xfrm>
              <a:off x="519396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77B90FB-2380-3059-8CCE-714C591FB1DE}"/>
                </a:ext>
              </a:extLst>
            </p:cNvPr>
            <p:cNvSpPr/>
            <p:nvPr/>
          </p:nvSpPr>
          <p:spPr>
            <a:xfrm>
              <a:off x="570475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16327D-0E5F-6938-EB25-568D601B4EF6}"/>
                </a:ext>
              </a:extLst>
            </p:cNvPr>
            <p:cNvSpPr/>
            <p:nvPr/>
          </p:nvSpPr>
          <p:spPr>
            <a:xfrm>
              <a:off x="590539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54D5F83-04FF-29B2-7E26-E009D4FAE3B6}"/>
                </a:ext>
              </a:extLst>
            </p:cNvPr>
            <p:cNvSpPr/>
            <p:nvPr/>
          </p:nvSpPr>
          <p:spPr>
            <a:xfrm>
              <a:off x="607048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11" name="Picture 2" descr="Little Red Riding Hood, Cute, Girl">
            <a:extLst>
              <a:ext uri="{FF2B5EF4-FFF2-40B4-BE49-F238E27FC236}">
                <a16:creationId xmlns:a16="http://schemas.microsoft.com/office/drawing/2014/main" id="{271C8AD5-915B-C49D-DE0F-4B0A9EB2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52" y="3093288"/>
            <a:ext cx="1151852" cy="22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5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44BD2C-1697-26F8-D664-04D8CA8C3BE6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CD31DD9-3262-4817-0616-5FA7F3CE4EFC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A57C1-7282-FFE7-2F97-FA297231C9FE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‘k’ at the end?</a:t>
              </a: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02472D6-2F14-40FE-A8D4-513A0BD1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340EFB6A-523C-A20B-3B44-D8C43D27C482}"/>
              </a:ext>
            </a:extLst>
          </p:cNvPr>
          <p:cNvSpPr txBox="1">
            <a:spLocks/>
          </p:cNvSpPr>
          <p:nvPr/>
        </p:nvSpPr>
        <p:spPr>
          <a:xfrm>
            <a:off x="3152047" y="2055140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has green feathers.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A1AF9-F243-6547-C1BD-30347C8CC0A5}"/>
              </a:ext>
            </a:extLst>
          </p:cNvPr>
          <p:cNvSpPr txBox="1"/>
          <p:nvPr/>
        </p:nvSpPr>
        <p:spPr>
          <a:xfrm>
            <a:off x="4114251" y="198619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mask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C0DE4-EC40-E597-7A12-1392E23A3AAD}"/>
              </a:ext>
            </a:extLst>
          </p:cNvPr>
          <p:cNvSpPr txBox="1"/>
          <p:nvPr/>
        </p:nvSpPr>
        <p:spPr>
          <a:xfrm>
            <a:off x="5356967" y="5441730"/>
            <a:ext cx="1757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mask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0C749C-11C0-9D1B-28F4-D92F10CBFDC3}"/>
              </a:ext>
            </a:extLst>
          </p:cNvPr>
          <p:cNvGrpSpPr/>
          <p:nvPr/>
        </p:nvGrpSpPr>
        <p:grpSpPr>
          <a:xfrm>
            <a:off x="5646993" y="6067171"/>
            <a:ext cx="1237670" cy="144000"/>
            <a:chOff x="5646993" y="6067171"/>
            <a:chExt cx="1237670" cy="144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C56C0D0-FAE8-6376-6104-760969B758BE}"/>
                </a:ext>
              </a:extLst>
            </p:cNvPr>
            <p:cNvSpPr/>
            <p:nvPr/>
          </p:nvSpPr>
          <p:spPr>
            <a:xfrm>
              <a:off x="5646993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2B285-122B-B5F2-5431-EDEDD08258F7}"/>
                </a:ext>
              </a:extLst>
            </p:cNvPr>
            <p:cNvSpPr/>
            <p:nvPr/>
          </p:nvSpPr>
          <p:spPr>
            <a:xfrm>
              <a:off x="6106257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F7155D-8049-64B6-615D-83F4974B7100}"/>
                </a:ext>
              </a:extLst>
            </p:cNvPr>
            <p:cNvSpPr/>
            <p:nvPr/>
          </p:nvSpPr>
          <p:spPr>
            <a:xfrm>
              <a:off x="6425399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D5BD60-228C-9D0F-79B7-DD1FCAD1843F}"/>
                </a:ext>
              </a:extLst>
            </p:cNvPr>
            <p:cNvSpPr/>
            <p:nvPr/>
          </p:nvSpPr>
          <p:spPr>
            <a:xfrm>
              <a:off x="6744541" y="6067171"/>
              <a:ext cx="140122" cy="144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01646C4-1AB0-683E-1C98-1E7497252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119" y="2699131"/>
            <a:ext cx="2711824" cy="26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honk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tank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2793957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skin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7939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think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30" y="27939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basket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2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kit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sketch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354939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bank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pink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430483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mask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2C9899-746A-C26A-BAE3-007933D23D45}"/>
              </a:ext>
            </a:extLst>
          </p:cNvPr>
          <p:cNvSpPr/>
          <p:nvPr/>
        </p:nvSpPr>
        <p:spPr>
          <a:xfrm>
            <a:off x="2258221" y="1942266"/>
            <a:ext cx="533489" cy="533489"/>
          </a:xfrm>
          <a:prstGeom prst="ellipse">
            <a:avLst/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543AE0-3189-2C61-6CF8-E2094F0A2E7D}"/>
              </a:ext>
            </a:extLst>
          </p:cNvPr>
          <p:cNvSpPr/>
          <p:nvPr/>
        </p:nvSpPr>
        <p:spPr>
          <a:xfrm>
            <a:off x="1913021" y="3467191"/>
            <a:ext cx="467288" cy="480313"/>
          </a:xfrm>
          <a:prstGeom prst="ellipse">
            <a:avLst/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0327D14-AC56-DB73-966D-AC2A02E4247D}"/>
              </a:ext>
            </a:extLst>
          </p:cNvPr>
          <p:cNvSpPr/>
          <p:nvPr/>
        </p:nvSpPr>
        <p:spPr>
          <a:xfrm>
            <a:off x="6010958" y="1932041"/>
            <a:ext cx="533489" cy="533489"/>
          </a:xfrm>
          <a:prstGeom prst="ellipse">
            <a:avLst/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3742C7C-A6AC-89C7-0CA5-4D2A86198D36}"/>
              </a:ext>
            </a:extLst>
          </p:cNvPr>
          <p:cNvSpPr/>
          <p:nvPr/>
        </p:nvSpPr>
        <p:spPr>
          <a:xfrm>
            <a:off x="9806607" y="2703001"/>
            <a:ext cx="533489" cy="533489"/>
          </a:xfrm>
          <a:prstGeom prst="ellipse">
            <a:avLst/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685E92-8FDD-F929-564D-479D12BC5E90}"/>
              </a:ext>
            </a:extLst>
          </p:cNvPr>
          <p:cNvSpPr/>
          <p:nvPr/>
        </p:nvSpPr>
        <p:spPr>
          <a:xfrm>
            <a:off x="9783558" y="3460444"/>
            <a:ext cx="533489" cy="533489"/>
          </a:xfrm>
          <a:prstGeom prst="ellipse">
            <a:avLst/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82884E7-112C-96A4-9DF8-B6745E56208F}"/>
              </a:ext>
            </a:extLst>
          </p:cNvPr>
          <p:cNvSpPr/>
          <p:nvPr/>
        </p:nvSpPr>
        <p:spPr>
          <a:xfrm>
            <a:off x="9729732" y="1926770"/>
            <a:ext cx="533489" cy="533489"/>
          </a:xfrm>
          <a:prstGeom prst="ellipse">
            <a:avLst/>
          </a:prstGeom>
          <a:noFill/>
          <a:ln w="381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4A399A-0B40-D95A-876F-1F1AF411C361}"/>
              </a:ext>
            </a:extLst>
          </p:cNvPr>
          <p:cNvSpPr/>
          <p:nvPr/>
        </p:nvSpPr>
        <p:spPr>
          <a:xfrm>
            <a:off x="2165684" y="2718319"/>
            <a:ext cx="467288" cy="480313"/>
          </a:xfrm>
          <a:prstGeom prst="ellipse">
            <a:avLst/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A731A9-E59C-4D70-F22E-B91C8EA4383E}"/>
              </a:ext>
            </a:extLst>
          </p:cNvPr>
          <p:cNvSpPr/>
          <p:nvPr/>
        </p:nvSpPr>
        <p:spPr>
          <a:xfrm>
            <a:off x="5773407" y="2718319"/>
            <a:ext cx="467288" cy="480313"/>
          </a:xfrm>
          <a:prstGeom prst="ellipse">
            <a:avLst/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F34FEB-C94B-BAC3-E200-D9AE7061FFA9}"/>
              </a:ext>
            </a:extLst>
          </p:cNvPr>
          <p:cNvSpPr/>
          <p:nvPr/>
        </p:nvSpPr>
        <p:spPr>
          <a:xfrm>
            <a:off x="5520745" y="3467191"/>
            <a:ext cx="467288" cy="480313"/>
          </a:xfrm>
          <a:prstGeom prst="ellipse">
            <a:avLst/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8336A7-9D06-4606-0660-9A7B765CC9A9}"/>
              </a:ext>
            </a:extLst>
          </p:cNvPr>
          <p:cNvSpPr/>
          <p:nvPr/>
        </p:nvSpPr>
        <p:spPr>
          <a:xfrm>
            <a:off x="6235639" y="4220876"/>
            <a:ext cx="467288" cy="480313"/>
          </a:xfrm>
          <a:prstGeom prst="ellipse">
            <a:avLst/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054817-A539-7870-F150-9A43128640C7}"/>
              </a:ext>
            </a:extLst>
          </p:cNvPr>
          <p:cNvGrpSpPr/>
          <p:nvPr/>
        </p:nvGrpSpPr>
        <p:grpSpPr>
          <a:xfrm>
            <a:off x="698757" y="4512662"/>
            <a:ext cx="3466565" cy="1959454"/>
            <a:chOff x="698757" y="4512662"/>
            <a:chExt cx="3466565" cy="195945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8ED850A-B936-D5C8-595B-EF6C01AEC20F}"/>
                </a:ext>
              </a:extLst>
            </p:cNvPr>
            <p:cNvSpPr/>
            <p:nvPr/>
          </p:nvSpPr>
          <p:spPr>
            <a:xfrm rot="16626670">
              <a:off x="2064231" y="4254705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037D63-B4C4-9B15-13A8-F719A71C510D}"/>
                </a:ext>
              </a:extLst>
            </p:cNvPr>
            <p:cNvSpPr txBox="1"/>
            <p:nvPr/>
          </p:nvSpPr>
          <p:spPr>
            <a:xfrm>
              <a:off x="2328169" y="4920776"/>
              <a:ext cx="16740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How many syllables are in each word?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F6F60F7-4B38-C398-F30E-7650D823D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757" y="4512662"/>
              <a:ext cx="929668" cy="195945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26D092-2894-E27E-2789-74610E8F110F}"/>
              </a:ext>
            </a:extLst>
          </p:cNvPr>
          <p:cNvGrpSpPr/>
          <p:nvPr/>
        </p:nvGrpSpPr>
        <p:grpSpPr>
          <a:xfrm>
            <a:off x="8087810" y="4542649"/>
            <a:ext cx="3604624" cy="1959454"/>
            <a:chOff x="8087810" y="4542649"/>
            <a:chExt cx="3604624" cy="195945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EF103E8-7BEB-CD7C-90CA-92B226863DEA}"/>
                </a:ext>
              </a:extLst>
            </p:cNvPr>
            <p:cNvSpPr/>
            <p:nvPr/>
          </p:nvSpPr>
          <p:spPr>
            <a:xfrm rot="4973330" flipH="1">
              <a:off x="8408108" y="4248443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EEBD29-78F9-71C5-5B89-7E297ED3D966}"/>
                </a:ext>
              </a:extLst>
            </p:cNvPr>
            <p:cNvSpPr txBox="1"/>
            <p:nvPr/>
          </p:nvSpPr>
          <p:spPr>
            <a:xfrm>
              <a:off x="8182048" y="4911362"/>
              <a:ext cx="184457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This week’s words all have either a ‘k’ or an ‘</a:t>
              </a:r>
              <a:r>
                <a:rPr lang="en-GB" sz="1400" dirty="0" err="1">
                  <a:latin typeface="OpenDyslexicAlta" pitchFamily="2" charset="77"/>
                </a:rPr>
                <a:t>nk</a:t>
              </a:r>
              <a:r>
                <a:rPr lang="en-GB" sz="1400" dirty="0">
                  <a:latin typeface="OpenDyslexicAlta" pitchFamily="2" charset="77"/>
                </a:rPr>
                <a:t>’. Can you spot them?</a:t>
              </a: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4E96CF91-D676-CFF9-4A99-780544E91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2609" y="4542649"/>
              <a:ext cx="1129825" cy="1959454"/>
            </a:xfrm>
            <a:prstGeom prst="rect">
              <a:avLst/>
            </a:prstGeom>
          </p:spPr>
        </p:pic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C2053EB-9D94-89E1-8E87-122B9C6F73E0}"/>
              </a:ext>
            </a:extLst>
          </p:cNvPr>
          <p:cNvSpPr/>
          <p:nvPr/>
        </p:nvSpPr>
        <p:spPr>
          <a:xfrm>
            <a:off x="4128769" y="5015686"/>
            <a:ext cx="3989878" cy="1384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OpenDyslexicAlta" pitchFamily="2" charset="77"/>
              </a:rPr>
              <a:t>‘basket’ has two syllables:</a:t>
            </a:r>
          </a:p>
          <a:p>
            <a:pPr algn="ctr"/>
            <a:r>
              <a:rPr lang="en-GB" sz="1600" dirty="0" err="1">
                <a:latin typeface="OpenDyslexicAlta" pitchFamily="2" charset="77"/>
              </a:rPr>
              <a:t>bas</a:t>
            </a:r>
            <a:r>
              <a:rPr lang="en-GB" sz="1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1600" dirty="0" err="1">
                <a:latin typeface="OpenDyslexicAlta" pitchFamily="2" charset="77"/>
              </a:rPr>
              <a:t>ket</a:t>
            </a:r>
            <a:endParaRPr lang="en-GB" sz="1600" dirty="0">
              <a:latin typeface="OpenDyslexicAlta" pitchFamily="2" charset="77"/>
            </a:endParaRPr>
          </a:p>
          <a:p>
            <a:pPr algn="ctr"/>
            <a:endParaRPr lang="en-GB" sz="1600" dirty="0">
              <a:latin typeface="OpenDyslexicAlta" pitchFamily="2" charset="77"/>
            </a:endParaRPr>
          </a:p>
          <a:p>
            <a:pPr algn="ctr"/>
            <a:r>
              <a:rPr lang="en-GB" sz="1600" dirty="0">
                <a:latin typeface="OpenDyslexicAlta" pitchFamily="2" charset="77"/>
              </a:rPr>
              <a:t> All other words have just one syllable.</a:t>
            </a:r>
          </a:p>
        </p:txBody>
      </p: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7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2" grpId="0" animBg="1"/>
      <p:bldP spid="3" grpId="0" animBg="1"/>
      <p:bldP spid="9" grpId="0" animBg="1"/>
      <p:bldP spid="11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 words into those with a ‘k’</a:t>
            </a:r>
          </a:p>
          <a:p>
            <a:r>
              <a:rPr lang="en-GB" dirty="0"/>
              <a:t>and those with an ‘</a:t>
            </a:r>
            <a:r>
              <a:rPr lang="en-GB" dirty="0" err="1"/>
              <a:t>nk</a:t>
            </a:r>
            <a:r>
              <a:rPr lang="en-GB" dirty="0"/>
              <a:t>’?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A3720F-D583-7C32-FC87-4550843ABEB4}"/>
              </a:ext>
            </a:extLst>
          </p:cNvPr>
          <p:cNvSpPr txBox="1"/>
          <p:nvPr/>
        </p:nvSpPr>
        <p:spPr>
          <a:xfrm>
            <a:off x="2616851" y="5703051"/>
            <a:ext cx="7058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Do you notice any patterns for where the ‘</a:t>
            </a:r>
            <a:r>
              <a:rPr lang="en-GB" sz="2000" dirty="0" err="1">
                <a:solidFill>
                  <a:srgbClr val="3372DC"/>
                </a:solidFill>
                <a:latin typeface="OpenDyslexicAlta" pitchFamily="2" charset="77"/>
              </a:rPr>
              <a:t>nk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’ and ‘k’ occur in the words?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351CC8-6633-4D1D-5EBD-C1F3322018A8}"/>
              </a:ext>
            </a:extLst>
          </p:cNvPr>
          <p:cNvSpPr/>
          <p:nvPr/>
        </p:nvSpPr>
        <p:spPr>
          <a:xfrm>
            <a:off x="4343731" y="26029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kit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88A18C5-6771-D860-2D33-BC53E139D5EC}"/>
              </a:ext>
            </a:extLst>
          </p:cNvPr>
          <p:cNvSpPr/>
          <p:nvPr/>
        </p:nvSpPr>
        <p:spPr>
          <a:xfrm>
            <a:off x="4343731" y="321917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skin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DFDFF7-EA76-9680-BEBC-12340E699E1F}"/>
              </a:ext>
            </a:extLst>
          </p:cNvPr>
          <p:cNvSpPr/>
          <p:nvPr/>
        </p:nvSpPr>
        <p:spPr>
          <a:xfrm>
            <a:off x="4343731" y="445155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mask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096B4BC-4F84-2975-9457-0E9CF6BDAC86}"/>
              </a:ext>
            </a:extLst>
          </p:cNvPr>
          <p:cNvSpPr/>
          <p:nvPr/>
        </p:nvSpPr>
        <p:spPr>
          <a:xfrm>
            <a:off x="4343731" y="198680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bank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337F83B-BAE5-1C28-2E11-0DB16646E4C8}"/>
              </a:ext>
            </a:extLst>
          </p:cNvPr>
          <p:cNvSpPr/>
          <p:nvPr/>
        </p:nvSpPr>
        <p:spPr>
          <a:xfrm>
            <a:off x="4343731" y="383536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tank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D5A5572-332A-6425-AF48-454445C630A2}"/>
              </a:ext>
            </a:extLst>
          </p:cNvPr>
          <p:cNvSpPr/>
          <p:nvPr/>
        </p:nvSpPr>
        <p:spPr>
          <a:xfrm>
            <a:off x="760988" y="1986808"/>
            <a:ext cx="3188498" cy="3137048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7A6442-428B-D29C-6B6B-AB0DEFB0DC1E}"/>
              </a:ext>
            </a:extLst>
          </p:cNvPr>
          <p:cNvSpPr/>
          <p:nvPr/>
        </p:nvSpPr>
        <p:spPr>
          <a:xfrm>
            <a:off x="1719451" y="2143811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3760"/>
                </a:solidFill>
                <a:latin typeface="OpenDyslexicAlta" pitchFamily="2" charset="77"/>
                <a:cs typeface="Rubik" pitchFamily="2" charset="-79"/>
              </a:rPr>
              <a:t>‘</a:t>
            </a:r>
            <a:r>
              <a:rPr lang="en-GB" sz="2800" b="1" dirty="0" err="1">
                <a:solidFill>
                  <a:srgbClr val="FF3760"/>
                </a:solidFill>
                <a:latin typeface="OpenDyslexicAlta" pitchFamily="2" charset="77"/>
                <a:cs typeface="Rubik" pitchFamily="2" charset="-79"/>
              </a:rPr>
              <a:t>nk</a:t>
            </a:r>
            <a:r>
              <a:rPr lang="en-GB" sz="2800" b="1" dirty="0">
                <a:solidFill>
                  <a:srgbClr val="FF3760"/>
                </a:solidFill>
                <a:latin typeface="OpenDyslexicAlta" pitchFamily="2" charset="77"/>
                <a:cs typeface="Rubik" pitchFamily="2" charset="-79"/>
              </a:rPr>
              <a:t>’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C9D4FA6-A7F8-F534-EEC7-5CA02D3F061F}"/>
              </a:ext>
            </a:extLst>
          </p:cNvPr>
          <p:cNvSpPr/>
          <p:nvPr/>
        </p:nvSpPr>
        <p:spPr>
          <a:xfrm>
            <a:off x="8254881" y="1994438"/>
            <a:ext cx="3188498" cy="3137048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1FE397-97B5-4912-163D-8AF657B88C95}"/>
              </a:ext>
            </a:extLst>
          </p:cNvPr>
          <p:cNvSpPr/>
          <p:nvPr/>
        </p:nvSpPr>
        <p:spPr>
          <a:xfrm>
            <a:off x="9217519" y="2153260"/>
            <a:ext cx="1207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5D160"/>
                </a:solidFill>
                <a:latin typeface="OpenDyslexicAlta" pitchFamily="2" charset="77"/>
                <a:cs typeface="Rubik" pitchFamily="2" charset="-79"/>
              </a:rPr>
              <a:t>‘k’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32A2F7D-6CA1-EC2F-7C15-034CA66B03AC}"/>
              </a:ext>
            </a:extLst>
          </p:cNvPr>
          <p:cNvSpPr/>
          <p:nvPr/>
        </p:nvSpPr>
        <p:spPr>
          <a:xfrm>
            <a:off x="6049313" y="26029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sketch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D7E8011-3D5A-4211-2D54-B9814DAA2896}"/>
              </a:ext>
            </a:extLst>
          </p:cNvPr>
          <p:cNvSpPr/>
          <p:nvPr/>
        </p:nvSpPr>
        <p:spPr>
          <a:xfrm>
            <a:off x="6049313" y="321917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pink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7CDD3F0-9220-3544-5E23-7BEC5A17C30F}"/>
              </a:ext>
            </a:extLst>
          </p:cNvPr>
          <p:cNvSpPr/>
          <p:nvPr/>
        </p:nvSpPr>
        <p:spPr>
          <a:xfrm>
            <a:off x="6049313" y="445155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basket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48ACC5F-6577-04B4-FB3A-028BACB1559E}"/>
              </a:ext>
            </a:extLst>
          </p:cNvPr>
          <p:cNvSpPr/>
          <p:nvPr/>
        </p:nvSpPr>
        <p:spPr>
          <a:xfrm>
            <a:off x="6049313" y="198680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honk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4E04E2E-8B5A-C095-72A2-84A619633F43}"/>
              </a:ext>
            </a:extLst>
          </p:cNvPr>
          <p:cNvSpPr/>
          <p:nvPr/>
        </p:nvSpPr>
        <p:spPr>
          <a:xfrm>
            <a:off x="6049313" y="383536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think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1C3B4F6-C97A-EF24-6C23-02C06BDCCEA5}"/>
              </a:ext>
            </a:extLst>
          </p:cNvPr>
          <p:cNvGrpSpPr/>
          <p:nvPr/>
        </p:nvGrpSpPr>
        <p:grpSpPr>
          <a:xfrm>
            <a:off x="4083089" y="2224116"/>
            <a:ext cx="3424602" cy="3349996"/>
            <a:chOff x="4309785" y="3098624"/>
            <a:chExt cx="3424602" cy="334999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1249F60-5EB0-AF86-DAD7-AAFF8486D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9785" y="5492960"/>
              <a:ext cx="936245" cy="955660"/>
            </a:xfrm>
            <a:prstGeom prst="ellipse">
              <a:avLst/>
            </a:prstGeom>
          </p:spPr>
        </p:pic>
        <p:sp>
          <p:nvSpPr>
            <p:cNvPr id="66" name="Oval Callout 65">
              <a:extLst>
                <a:ext uri="{FF2B5EF4-FFF2-40B4-BE49-F238E27FC236}">
                  <a16:creationId xmlns:a16="http://schemas.microsoft.com/office/drawing/2014/main" id="{31796C7E-D051-FAEE-5850-DA2F92AF5CDF}"/>
                </a:ext>
              </a:extLst>
            </p:cNvPr>
            <p:cNvSpPr/>
            <p:nvPr/>
          </p:nvSpPr>
          <p:spPr>
            <a:xfrm>
              <a:off x="4911001" y="3098624"/>
              <a:ext cx="2823386" cy="2499721"/>
            </a:xfrm>
            <a:prstGeom prst="wedgeEllipseCallout">
              <a:avLst>
                <a:gd name="adj1" fmla="val -33304"/>
                <a:gd name="adj2" fmla="val 55450"/>
              </a:avLst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800" dirty="0">
                <a:latin typeface="OpenDyslexicAlta" pitchFamily="2" charset="77"/>
              </a:endParaRPr>
            </a:p>
            <a:p>
              <a:pPr algn="ctr"/>
              <a:r>
                <a:rPr lang="en-GB" sz="1500" dirty="0">
                  <a:latin typeface="OpenDyslexicAlta" pitchFamily="2" charset="77"/>
                </a:rPr>
                <a:t>The adjacent consonants ‘</a:t>
              </a:r>
              <a:r>
                <a:rPr lang="en-GB" sz="1500" dirty="0" err="1">
                  <a:latin typeface="OpenDyslexicAlta" pitchFamily="2" charset="77"/>
                </a:rPr>
                <a:t>nk</a:t>
              </a:r>
              <a:r>
                <a:rPr lang="en-GB" sz="1500" dirty="0">
                  <a:latin typeface="OpenDyslexicAlta" pitchFamily="2" charset="77"/>
                </a:rPr>
                <a:t>’ only appears at the end of a base word and always follow a vowel.</a:t>
              </a:r>
            </a:p>
            <a:p>
              <a:pPr algn="ctr"/>
              <a:r>
                <a:rPr lang="en-GB" sz="1500" dirty="0">
                  <a:latin typeface="OpenDyslexicAlta" pitchFamily="2" charset="77"/>
                </a:rPr>
                <a:t>‘k’ can appear anywhere in a word.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9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28737 0.116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42669 0.21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4388 -0.06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18829 -0.15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34205 -0.05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7331 0.205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4023 0.1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42721 0.109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2813 0.0173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9219 -0.241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1" grpId="0"/>
      <p:bldP spid="35" grpId="0"/>
      <p:bldP spid="44" grpId="0"/>
      <p:bldP spid="45" grpId="0"/>
      <p:bldP spid="56" grpId="0"/>
      <p:bldP spid="57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 ‘bank’?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C800A-2BC0-C8DF-7C23-5641BA9D5E68}"/>
              </a:ext>
            </a:extLst>
          </p:cNvPr>
          <p:cNvSpPr txBox="1"/>
          <p:nvPr/>
        </p:nvSpPr>
        <p:spPr>
          <a:xfrm>
            <a:off x="6407150" y="4465099"/>
            <a:ext cx="33049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Use sound buttons for each phoneme. Draw a dot for each single letter sound and a line when two or more letters make one sound.</a:t>
            </a:r>
          </a:p>
          <a:p>
            <a:pPr algn="ctr"/>
            <a:r>
              <a:rPr lang="en-GB" sz="1600" dirty="0">
                <a:latin typeface="OpenDyslexicAlta" pitchFamily="2" charset="77"/>
              </a:rPr>
              <a:t> ‘</a:t>
            </a:r>
            <a:r>
              <a:rPr lang="en-GB" sz="1600" dirty="0" err="1">
                <a:latin typeface="OpenDyslexicAlta" pitchFamily="2" charset="77"/>
              </a:rPr>
              <a:t>nk</a:t>
            </a:r>
            <a:r>
              <a:rPr lang="en-GB" sz="1600" dirty="0">
                <a:latin typeface="OpenDyslexicAlta" pitchFamily="2" charset="77"/>
              </a:rPr>
              <a:t>’ contains two sounds, so will need two dots.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515EF38-11C9-03FB-7B3D-3486B0EF0B2F}"/>
              </a:ext>
            </a:extLst>
          </p:cNvPr>
          <p:cNvSpPr/>
          <p:nvPr/>
        </p:nvSpPr>
        <p:spPr>
          <a:xfrm rot="4507613" flipH="1">
            <a:off x="6965573" y="3073914"/>
            <a:ext cx="2641785" cy="4352750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  <a:gd name="connsiteX0" fmla="*/ 1865617 w 2410627"/>
              <a:gd name="connsiteY0" fmla="*/ 995604 h 3971881"/>
              <a:gd name="connsiteX1" fmla="*/ 2386815 w 2410627"/>
              <a:gd name="connsiteY1" fmla="*/ 2958118 h 3971881"/>
              <a:gd name="connsiteX2" fmla="*/ 1886005 w 2410627"/>
              <a:gd name="connsiteY2" fmla="*/ 3821127 h 3971881"/>
              <a:gd name="connsiteX3" fmla="*/ 1408020 w 2410627"/>
              <a:gd name="connsiteY3" fmla="*/ 3948069 h 3971881"/>
              <a:gd name="connsiteX4" fmla="*/ 545011 w 2410627"/>
              <a:gd name="connsiteY4" fmla="*/ 3447259 h 3971881"/>
              <a:gd name="connsiteX5" fmla="*/ 23812 w 2410627"/>
              <a:gd name="connsiteY5" fmla="*/ 1484745 h 3971881"/>
              <a:gd name="connsiteX6" fmla="*/ 524623 w 2410627"/>
              <a:gd name="connsiteY6" fmla="*/ 621736 h 3971881"/>
              <a:gd name="connsiteX7" fmla="*/ 634484 w 2410627"/>
              <a:gd name="connsiteY7" fmla="*/ 592559 h 3971881"/>
              <a:gd name="connsiteX8" fmla="*/ 871174 w 2410627"/>
              <a:gd name="connsiteY8" fmla="*/ 0 h 3971881"/>
              <a:gd name="connsiteX9" fmla="*/ 1066293 w 2410627"/>
              <a:gd name="connsiteY9" fmla="*/ 484574 h 3971881"/>
              <a:gd name="connsiteX10" fmla="*/ 1143715 w 2410627"/>
              <a:gd name="connsiteY10" fmla="*/ 472150 h 3971881"/>
              <a:gd name="connsiteX11" fmla="*/ 1865617 w 2410627"/>
              <a:gd name="connsiteY11" fmla="*/ 995604 h 39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3971881">
                <a:moveTo>
                  <a:pt x="1865617" y="995604"/>
                </a:moveTo>
                <a:lnTo>
                  <a:pt x="2386815" y="2958118"/>
                </a:lnTo>
                <a:cubicBezTo>
                  <a:pt x="2486834" y="3334726"/>
                  <a:pt x="2262613" y="3721109"/>
                  <a:pt x="1886005" y="3821127"/>
                </a:cubicBezTo>
                <a:lnTo>
                  <a:pt x="1408020" y="3948069"/>
                </a:lnTo>
                <a:cubicBezTo>
                  <a:pt x="1031412" y="4048087"/>
                  <a:pt x="645030" y="3823867"/>
                  <a:pt x="545011" y="3447259"/>
                </a:cubicBezTo>
                <a:lnTo>
                  <a:pt x="23812" y="1484745"/>
                </a:lnTo>
                <a:cubicBezTo>
                  <a:pt x="-76206" y="1108137"/>
                  <a:pt x="148015" y="721754"/>
                  <a:pt x="524623" y="621736"/>
                </a:cubicBezTo>
                <a:lnTo>
                  <a:pt x="634484" y="592559"/>
                </a:lnTo>
                <a:lnTo>
                  <a:pt x="871174" y="0"/>
                </a:lnTo>
                <a:lnTo>
                  <a:pt x="1066293" y="484574"/>
                </a:lnTo>
                <a:lnTo>
                  <a:pt x="1143715" y="472150"/>
                </a:lnTo>
                <a:cubicBezTo>
                  <a:pt x="1471337" y="453212"/>
                  <a:pt x="1778101" y="666072"/>
                  <a:pt x="1865617" y="995604"/>
                </a:cubicBez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D9A9A7-0234-0E4F-13BF-7F8FE484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49" y="4175399"/>
            <a:ext cx="5478061" cy="2313069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923B3D6-5ECF-624E-8316-461F43EBF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154" y="4102928"/>
            <a:ext cx="1219627" cy="2210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C5804A-506B-43D7-C1F8-3855E37F0D42}"/>
              </a:ext>
            </a:extLst>
          </p:cNvPr>
          <p:cNvSpPr/>
          <p:nvPr/>
        </p:nvSpPr>
        <p:spPr>
          <a:xfrm>
            <a:off x="4000084" y="2364767"/>
            <a:ext cx="1936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bank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5D0A10-55EE-CA89-1E22-F4CDBB0329EA}"/>
              </a:ext>
            </a:extLst>
          </p:cNvPr>
          <p:cNvSpPr/>
          <p:nvPr/>
        </p:nvSpPr>
        <p:spPr>
          <a:xfrm>
            <a:off x="6268445" y="2335543"/>
            <a:ext cx="1859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latin typeface="Segoe Print" panose="02000800000000000000" pitchFamily="2" charset="0"/>
              </a:rPr>
              <a:t>bank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3A03C6-DC3E-1F30-E779-10ADAA4AEA94}"/>
              </a:ext>
            </a:extLst>
          </p:cNvPr>
          <p:cNvGrpSpPr/>
          <p:nvPr/>
        </p:nvGrpSpPr>
        <p:grpSpPr>
          <a:xfrm>
            <a:off x="4243637" y="3207566"/>
            <a:ext cx="1457650" cy="157531"/>
            <a:chOff x="4243637" y="3207566"/>
            <a:chExt cx="1457650" cy="15753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4A0BFD-F917-1A0F-6812-D18255417C99}"/>
                </a:ext>
              </a:extLst>
            </p:cNvPr>
            <p:cNvSpPr/>
            <p:nvPr/>
          </p:nvSpPr>
          <p:spPr>
            <a:xfrm>
              <a:off x="4243637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BB3468-D846-43FC-7246-46D888B970FA}"/>
                </a:ext>
              </a:extLst>
            </p:cNvPr>
            <p:cNvSpPr/>
            <p:nvPr/>
          </p:nvSpPr>
          <p:spPr>
            <a:xfrm>
              <a:off x="4697156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E2955B2-EC04-EEA1-52D4-7DFD45DD11B7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0B658CE-9BBE-D880-90F9-1626E7072B93}"/>
                </a:ext>
              </a:extLst>
            </p:cNvPr>
            <p:cNvSpPr/>
            <p:nvPr/>
          </p:nvSpPr>
          <p:spPr>
            <a:xfrm>
              <a:off x="5543754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words below?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D9A9A7-0234-0E4F-13BF-7F8FE484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49" y="4175399"/>
            <a:ext cx="5478061" cy="23130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4D1D1C-6BF7-8759-88DA-131D7F173D4F}"/>
              </a:ext>
            </a:extLst>
          </p:cNvPr>
          <p:cNvSpPr/>
          <p:nvPr/>
        </p:nvSpPr>
        <p:spPr>
          <a:xfrm>
            <a:off x="1783396" y="2364767"/>
            <a:ext cx="1955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honk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B75C6-6284-74F9-E0BA-F0C250CFA97B}"/>
              </a:ext>
            </a:extLst>
          </p:cNvPr>
          <p:cNvSpPr/>
          <p:nvPr/>
        </p:nvSpPr>
        <p:spPr>
          <a:xfrm>
            <a:off x="5173136" y="2364767"/>
            <a:ext cx="183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tank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6E8D0-E4C8-D5A2-5919-185C2733F663}"/>
              </a:ext>
            </a:extLst>
          </p:cNvPr>
          <p:cNvSpPr/>
          <p:nvPr/>
        </p:nvSpPr>
        <p:spPr>
          <a:xfrm>
            <a:off x="8104517" y="2364767"/>
            <a:ext cx="2643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sketch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812FA8-C1D2-2A0E-1BBB-810C1B978262}"/>
              </a:ext>
            </a:extLst>
          </p:cNvPr>
          <p:cNvGrpSpPr/>
          <p:nvPr/>
        </p:nvGrpSpPr>
        <p:grpSpPr>
          <a:xfrm>
            <a:off x="8326450" y="3250508"/>
            <a:ext cx="2252724" cy="161061"/>
            <a:chOff x="7069115" y="6014687"/>
            <a:chExt cx="2252724" cy="161061"/>
          </a:xfrm>
          <a:solidFill>
            <a:srgbClr val="3372DC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D1B4249-4AC0-3DF1-85F2-823023D7DD46}"/>
                </a:ext>
              </a:extLst>
            </p:cNvPr>
            <p:cNvSpPr/>
            <p:nvPr/>
          </p:nvSpPr>
          <p:spPr>
            <a:xfrm>
              <a:off x="747693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00CAE1-6CBE-B106-A5C6-6760F95D6D02}"/>
                </a:ext>
              </a:extLst>
            </p:cNvPr>
            <p:cNvSpPr/>
            <p:nvPr/>
          </p:nvSpPr>
          <p:spPr>
            <a:xfrm>
              <a:off x="794341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2CDB16-1991-7B3A-2C11-0F55E9660D40}"/>
                </a:ext>
              </a:extLst>
            </p:cNvPr>
            <p:cNvSpPr/>
            <p:nvPr/>
          </p:nvSpPr>
          <p:spPr>
            <a:xfrm>
              <a:off x="8323873" y="6032769"/>
              <a:ext cx="997966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1E575A8-7363-B476-3FE1-CC8ADC253C9E}"/>
                </a:ext>
              </a:extLst>
            </p:cNvPr>
            <p:cNvSpPr/>
            <p:nvPr/>
          </p:nvSpPr>
          <p:spPr>
            <a:xfrm>
              <a:off x="7069115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32BE5E-B89E-662B-A7FD-E40652B92B45}"/>
              </a:ext>
            </a:extLst>
          </p:cNvPr>
          <p:cNvGrpSpPr/>
          <p:nvPr/>
        </p:nvGrpSpPr>
        <p:grpSpPr>
          <a:xfrm>
            <a:off x="6078784" y="3955764"/>
            <a:ext cx="5613053" cy="2641785"/>
            <a:chOff x="6078784" y="3955764"/>
            <a:chExt cx="5613053" cy="264178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3C800A-2BC0-C8DF-7C23-5641BA9D5E68}"/>
                </a:ext>
              </a:extLst>
            </p:cNvPr>
            <p:cNvSpPr txBox="1"/>
            <p:nvPr/>
          </p:nvSpPr>
          <p:spPr>
            <a:xfrm>
              <a:off x="6556034" y="4538864"/>
              <a:ext cx="295097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OpenDyslexicAlta" pitchFamily="2" charset="77"/>
                </a:rPr>
                <a:t>Here, three letters make one sound. </a:t>
              </a:r>
            </a:p>
            <a:p>
              <a:pPr algn="ctr"/>
              <a:r>
                <a:rPr lang="en-GB" sz="2000" dirty="0">
                  <a:latin typeface="OpenDyslexicAlta" pitchFamily="2" charset="77"/>
                </a:rPr>
                <a:t>‘tch’ can make a /</a:t>
              </a:r>
              <a:r>
                <a:rPr lang="en-GB" sz="2000" dirty="0" err="1">
                  <a:latin typeface="OpenDyslexicAlta" pitchFamily="2" charset="77"/>
                </a:rPr>
                <a:t>ch</a:t>
              </a:r>
              <a:r>
                <a:rPr lang="en-GB" sz="2000" dirty="0">
                  <a:latin typeface="OpenDyslexicAlta" pitchFamily="2" charset="77"/>
                </a:rPr>
                <a:t>/ sound. Can you say /</a:t>
              </a:r>
              <a:r>
                <a:rPr lang="en-GB" sz="2000" dirty="0" err="1">
                  <a:latin typeface="OpenDyslexicAlta" pitchFamily="2" charset="77"/>
                </a:rPr>
                <a:t>ch</a:t>
              </a:r>
              <a:r>
                <a:rPr lang="en-GB" sz="2000" dirty="0">
                  <a:latin typeface="OpenDyslexicAlta" pitchFamily="2" charset="77"/>
                </a:rPr>
                <a:t>/?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515EF38-11C9-03FB-7B3D-3486B0EF0B2F}"/>
                </a:ext>
              </a:extLst>
            </p:cNvPr>
            <p:cNvSpPr/>
            <p:nvPr/>
          </p:nvSpPr>
          <p:spPr>
            <a:xfrm rot="4507613" flipH="1">
              <a:off x="6857923" y="3176625"/>
              <a:ext cx="2641785" cy="4200064"/>
            </a:xfrm>
            <a:custGeom>
              <a:avLst/>
              <a:gdLst>
                <a:gd name="connsiteX0" fmla="*/ 1865617 w 2410627"/>
                <a:gd name="connsiteY0" fmla="*/ 1294193 h 4270470"/>
                <a:gd name="connsiteX1" fmla="*/ 2386815 w 2410627"/>
                <a:gd name="connsiteY1" fmla="*/ 3256707 h 4270470"/>
                <a:gd name="connsiteX2" fmla="*/ 1886005 w 2410627"/>
                <a:gd name="connsiteY2" fmla="*/ 4119716 h 4270470"/>
                <a:gd name="connsiteX3" fmla="*/ 1408020 w 2410627"/>
                <a:gd name="connsiteY3" fmla="*/ 4246658 h 4270470"/>
                <a:gd name="connsiteX4" fmla="*/ 545011 w 2410627"/>
                <a:gd name="connsiteY4" fmla="*/ 3745848 h 4270470"/>
                <a:gd name="connsiteX5" fmla="*/ 23812 w 2410627"/>
                <a:gd name="connsiteY5" fmla="*/ 1783334 h 4270470"/>
                <a:gd name="connsiteX6" fmla="*/ 524623 w 2410627"/>
                <a:gd name="connsiteY6" fmla="*/ 920325 h 4270470"/>
                <a:gd name="connsiteX7" fmla="*/ 634484 w 2410627"/>
                <a:gd name="connsiteY7" fmla="*/ 891148 h 4270470"/>
                <a:gd name="connsiteX8" fmla="*/ 776459 w 2410627"/>
                <a:gd name="connsiteY8" fmla="*/ 0 h 4270470"/>
                <a:gd name="connsiteX9" fmla="*/ 1066293 w 2410627"/>
                <a:gd name="connsiteY9" fmla="*/ 783163 h 4270470"/>
                <a:gd name="connsiteX10" fmla="*/ 1143715 w 2410627"/>
                <a:gd name="connsiteY10" fmla="*/ 770739 h 4270470"/>
                <a:gd name="connsiteX11" fmla="*/ 1865617 w 2410627"/>
                <a:gd name="connsiteY11" fmla="*/ 1294193 h 4270470"/>
                <a:gd name="connsiteX0" fmla="*/ 1865617 w 2410627"/>
                <a:gd name="connsiteY0" fmla="*/ 995604 h 3971881"/>
                <a:gd name="connsiteX1" fmla="*/ 2386815 w 2410627"/>
                <a:gd name="connsiteY1" fmla="*/ 2958118 h 3971881"/>
                <a:gd name="connsiteX2" fmla="*/ 1886005 w 2410627"/>
                <a:gd name="connsiteY2" fmla="*/ 3821127 h 3971881"/>
                <a:gd name="connsiteX3" fmla="*/ 1408020 w 2410627"/>
                <a:gd name="connsiteY3" fmla="*/ 3948069 h 3971881"/>
                <a:gd name="connsiteX4" fmla="*/ 545011 w 2410627"/>
                <a:gd name="connsiteY4" fmla="*/ 3447259 h 3971881"/>
                <a:gd name="connsiteX5" fmla="*/ 23812 w 2410627"/>
                <a:gd name="connsiteY5" fmla="*/ 1484745 h 3971881"/>
                <a:gd name="connsiteX6" fmla="*/ 524623 w 2410627"/>
                <a:gd name="connsiteY6" fmla="*/ 621736 h 3971881"/>
                <a:gd name="connsiteX7" fmla="*/ 634484 w 2410627"/>
                <a:gd name="connsiteY7" fmla="*/ 592559 h 3971881"/>
                <a:gd name="connsiteX8" fmla="*/ 871174 w 2410627"/>
                <a:gd name="connsiteY8" fmla="*/ 0 h 3971881"/>
                <a:gd name="connsiteX9" fmla="*/ 1066293 w 2410627"/>
                <a:gd name="connsiteY9" fmla="*/ 484574 h 3971881"/>
                <a:gd name="connsiteX10" fmla="*/ 1143715 w 2410627"/>
                <a:gd name="connsiteY10" fmla="*/ 472150 h 3971881"/>
                <a:gd name="connsiteX11" fmla="*/ 1865617 w 2410627"/>
                <a:gd name="connsiteY11" fmla="*/ 995604 h 3971881"/>
                <a:gd name="connsiteX0" fmla="*/ 1865617 w 2410627"/>
                <a:gd name="connsiteY0" fmla="*/ 945412 h 3921689"/>
                <a:gd name="connsiteX1" fmla="*/ 2386815 w 2410627"/>
                <a:gd name="connsiteY1" fmla="*/ 2907926 h 3921689"/>
                <a:gd name="connsiteX2" fmla="*/ 1886005 w 2410627"/>
                <a:gd name="connsiteY2" fmla="*/ 3770935 h 3921689"/>
                <a:gd name="connsiteX3" fmla="*/ 1408020 w 2410627"/>
                <a:gd name="connsiteY3" fmla="*/ 3897877 h 3921689"/>
                <a:gd name="connsiteX4" fmla="*/ 545011 w 2410627"/>
                <a:gd name="connsiteY4" fmla="*/ 3397067 h 3921689"/>
                <a:gd name="connsiteX5" fmla="*/ 23812 w 2410627"/>
                <a:gd name="connsiteY5" fmla="*/ 1434553 h 3921689"/>
                <a:gd name="connsiteX6" fmla="*/ 524623 w 2410627"/>
                <a:gd name="connsiteY6" fmla="*/ 571544 h 3921689"/>
                <a:gd name="connsiteX7" fmla="*/ 634484 w 2410627"/>
                <a:gd name="connsiteY7" fmla="*/ 542367 h 3921689"/>
                <a:gd name="connsiteX8" fmla="*/ 1018465 w 2410627"/>
                <a:gd name="connsiteY8" fmla="*/ 0 h 3921689"/>
                <a:gd name="connsiteX9" fmla="*/ 1066293 w 2410627"/>
                <a:gd name="connsiteY9" fmla="*/ 434382 h 3921689"/>
                <a:gd name="connsiteX10" fmla="*/ 1143715 w 2410627"/>
                <a:gd name="connsiteY10" fmla="*/ 421958 h 3921689"/>
                <a:gd name="connsiteX11" fmla="*/ 1865617 w 2410627"/>
                <a:gd name="connsiteY11" fmla="*/ 945412 h 3921689"/>
                <a:gd name="connsiteX0" fmla="*/ 1865617 w 2410627"/>
                <a:gd name="connsiteY0" fmla="*/ 856278 h 3832555"/>
                <a:gd name="connsiteX1" fmla="*/ 2386815 w 2410627"/>
                <a:gd name="connsiteY1" fmla="*/ 2818792 h 3832555"/>
                <a:gd name="connsiteX2" fmla="*/ 1886005 w 2410627"/>
                <a:gd name="connsiteY2" fmla="*/ 3681801 h 3832555"/>
                <a:gd name="connsiteX3" fmla="*/ 1408020 w 2410627"/>
                <a:gd name="connsiteY3" fmla="*/ 3808743 h 3832555"/>
                <a:gd name="connsiteX4" fmla="*/ 545011 w 2410627"/>
                <a:gd name="connsiteY4" fmla="*/ 3307933 h 3832555"/>
                <a:gd name="connsiteX5" fmla="*/ 23812 w 2410627"/>
                <a:gd name="connsiteY5" fmla="*/ 1345419 h 3832555"/>
                <a:gd name="connsiteX6" fmla="*/ 524623 w 2410627"/>
                <a:gd name="connsiteY6" fmla="*/ 482410 h 3832555"/>
                <a:gd name="connsiteX7" fmla="*/ 634484 w 2410627"/>
                <a:gd name="connsiteY7" fmla="*/ 453233 h 3832555"/>
                <a:gd name="connsiteX8" fmla="*/ 971792 w 2410627"/>
                <a:gd name="connsiteY8" fmla="*/ 0 h 3832555"/>
                <a:gd name="connsiteX9" fmla="*/ 1066293 w 2410627"/>
                <a:gd name="connsiteY9" fmla="*/ 345248 h 3832555"/>
                <a:gd name="connsiteX10" fmla="*/ 1143715 w 2410627"/>
                <a:gd name="connsiteY10" fmla="*/ 332824 h 3832555"/>
                <a:gd name="connsiteX11" fmla="*/ 1865617 w 2410627"/>
                <a:gd name="connsiteY11" fmla="*/ 856278 h 38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0627" h="3832555">
                  <a:moveTo>
                    <a:pt x="1865617" y="856278"/>
                  </a:moveTo>
                  <a:lnTo>
                    <a:pt x="2386815" y="2818792"/>
                  </a:lnTo>
                  <a:cubicBezTo>
                    <a:pt x="2486834" y="3195400"/>
                    <a:pt x="2262613" y="3581783"/>
                    <a:pt x="1886005" y="3681801"/>
                  </a:cubicBezTo>
                  <a:lnTo>
                    <a:pt x="1408020" y="3808743"/>
                  </a:lnTo>
                  <a:cubicBezTo>
                    <a:pt x="1031412" y="3908761"/>
                    <a:pt x="645030" y="3684541"/>
                    <a:pt x="545011" y="3307933"/>
                  </a:cubicBezTo>
                  <a:lnTo>
                    <a:pt x="23812" y="1345419"/>
                  </a:lnTo>
                  <a:cubicBezTo>
                    <a:pt x="-76206" y="968811"/>
                    <a:pt x="148015" y="582428"/>
                    <a:pt x="524623" y="482410"/>
                  </a:cubicBezTo>
                  <a:lnTo>
                    <a:pt x="634484" y="453233"/>
                  </a:lnTo>
                  <a:lnTo>
                    <a:pt x="971792" y="0"/>
                  </a:lnTo>
                  <a:lnTo>
                    <a:pt x="1066293" y="345248"/>
                  </a:lnTo>
                  <a:lnTo>
                    <a:pt x="1143715" y="332824"/>
                  </a:lnTo>
                  <a:cubicBezTo>
                    <a:pt x="1471337" y="313886"/>
                    <a:pt x="1778101" y="526746"/>
                    <a:pt x="1865617" y="856278"/>
                  </a:cubicBezTo>
                  <a:close/>
                </a:path>
              </a:pathLst>
            </a:cu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505A3A48-19EB-B37A-F605-8AFC0AFA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2532" y="4191165"/>
              <a:ext cx="1309305" cy="215192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FB22AB-F255-02A5-6D46-974D9F066C39}"/>
              </a:ext>
            </a:extLst>
          </p:cNvPr>
          <p:cNvGrpSpPr/>
          <p:nvPr/>
        </p:nvGrpSpPr>
        <p:grpSpPr>
          <a:xfrm>
            <a:off x="2032563" y="3252273"/>
            <a:ext cx="1457650" cy="157531"/>
            <a:chOff x="4243637" y="3207566"/>
            <a:chExt cx="1457650" cy="1575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288574B-25D0-5AD4-54A0-34C5ABAFDE6E}"/>
                </a:ext>
              </a:extLst>
            </p:cNvPr>
            <p:cNvSpPr/>
            <p:nvPr/>
          </p:nvSpPr>
          <p:spPr>
            <a:xfrm>
              <a:off x="4243637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CDC63D-D8A5-43CE-DFD6-AFF7B81A405C}"/>
                </a:ext>
              </a:extLst>
            </p:cNvPr>
            <p:cNvSpPr/>
            <p:nvPr/>
          </p:nvSpPr>
          <p:spPr>
            <a:xfrm>
              <a:off x="4697156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B69BEF6-B159-E6E3-A169-5D6F6914D818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479B30C-556B-3D05-446A-7698A0239150}"/>
                </a:ext>
              </a:extLst>
            </p:cNvPr>
            <p:cNvSpPr/>
            <p:nvPr/>
          </p:nvSpPr>
          <p:spPr>
            <a:xfrm>
              <a:off x="5543754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ADBD86-1399-2934-5596-2A232D56BAFB}"/>
              </a:ext>
            </a:extLst>
          </p:cNvPr>
          <p:cNvGrpSpPr/>
          <p:nvPr/>
        </p:nvGrpSpPr>
        <p:grpSpPr>
          <a:xfrm>
            <a:off x="5387843" y="3252273"/>
            <a:ext cx="1457650" cy="157531"/>
            <a:chOff x="4243637" y="3207566"/>
            <a:chExt cx="1457650" cy="15753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85143B6-5F38-F66C-4FE4-DFE618F1C3C4}"/>
                </a:ext>
              </a:extLst>
            </p:cNvPr>
            <p:cNvSpPr/>
            <p:nvPr/>
          </p:nvSpPr>
          <p:spPr>
            <a:xfrm>
              <a:off x="4243637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FE434BB-1ED7-0715-A12B-E5B75D37725C}"/>
                </a:ext>
              </a:extLst>
            </p:cNvPr>
            <p:cNvSpPr/>
            <p:nvPr/>
          </p:nvSpPr>
          <p:spPr>
            <a:xfrm>
              <a:off x="4697156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314B27-17AC-277E-6760-E82435285451}"/>
                </a:ext>
              </a:extLst>
            </p:cNvPr>
            <p:cNvSpPr/>
            <p:nvPr/>
          </p:nvSpPr>
          <p:spPr>
            <a:xfrm>
              <a:off x="5090235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85EE0C4-2BE3-13FC-4060-87B622EADA9E}"/>
                </a:ext>
              </a:extLst>
            </p:cNvPr>
            <p:cNvSpPr/>
            <p:nvPr/>
          </p:nvSpPr>
          <p:spPr>
            <a:xfrm>
              <a:off x="5543754" y="3207566"/>
              <a:ext cx="157533" cy="15753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2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897579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To be able to segment words into the correct syllables and phonemes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400" dirty="0"/>
              <a:t>with the /k/ sound spelled ‘k’ and the ‘</a:t>
            </a:r>
            <a:r>
              <a:rPr lang="en-GB" sz="1400" dirty="0" err="1"/>
              <a:t>nk</a:t>
            </a:r>
            <a:r>
              <a:rPr lang="en-GB" sz="1400" dirty="0"/>
              <a:t>’ spelling pattern.</a:t>
            </a:r>
            <a:endParaRPr lang="en-GB" altLang="en-US" sz="1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41779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</a:rPr>
              <a:t>Write the word with the sound buttons underneath the phonemes and then rewrite the whole word. </a:t>
            </a:r>
            <a:endParaRPr lang="en-GB" sz="14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4EAB2C87-FD10-DD09-AE65-315BCE4D1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370588"/>
              </p:ext>
            </p:extLst>
          </p:nvPr>
        </p:nvGraphicFramePr>
        <p:xfrm>
          <a:off x="404734" y="2439149"/>
          <a:ext cx="11392526" cy="3969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9206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bank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sketch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basket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DE95D746-F152-0164-5F8B-0B95AD69D468}"/>
              </a:ext>
            </a:extLst>
          </p:cNvPr>
          <p:cNvGrpSpPr/>
          <p:nvPr/>
        </p:nvGrpSpPr>
        <p:grpSpPr>
          <a:xfrm>
            <a:off x="5801093" y="3316259"/>
            <a:ext cx="528510" cy="70214"/>
            <a:chOff x="5811210" y="4883093"/>
            <a:chExt cx="528510" cy="702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784020-C56F-495A-B022-900F077BDC58}"/>
                </a:ext>
              </a:extLst>
            </p:cNvPr>
            <p:cNvGrpSpPr/>
            <p:nvPr/>
          </p:nvGrpSpPr>
          <p:grpSpPr>
            <a:xfrm>
              <a:off x="5811210" y="4883093"/>
              <a:ext cx="250192" cy="70214"/>
              <a:chOff x="7557311" y="6014687"/>
              <a:chExt cx="573905" cy="161061"/>
            </a:xfrm>
            <a:solidFill>
              <a:srgbClr val="3372DC"/>
            </a:solidFill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449CBE9-D635-937D-D156-8BF2148BF7C2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8A88CB5-D97F-1D99-CAA8-37F2ABCCCC8A}"/>
                  </a:ext>
                </a:extLst>
              </p:cNvPr>
              <p:cNvSpPr/>
              <p:nvPr/>
            </p:nvSpPr>
            <p:spPr>
              <a:xfrm>
                <a:off x="7973683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36549D-D5D0-D79F-55C6-5A2B62842D7F}"/>
                </a:ext>
              </a:extLst>
            </p:cNvPr>
            <p:cNvGrpSpPr/>
            <p:nvPr/>
          </p:nvGrpSpPr>
          <p:grpSpPr>
            <a:xfrm>
              <a:off x="6131885" y="4883093"/>
              <a:ext cx="207835" cy="70214"/>
              <a:chOff x="7557311" y="6014687"/>
              <a:chExt cx="476744" cy="161061"/>
            </a:xfrm>
            <a:solidFill>
              <a:srgbClr val="3372DC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4564C4E-C46D-C2FC-19CF-8E4ABED4A8ED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665875E-12D8-5406-7A55-FE1ED2646ED1}"/>
                  </a:ext>
                </a:extLst>
              </p:cNvPr>
              <p:cNvSpPr/>
              <p:nvPr/>
            </p:nvSpPr>
            <p:spPr>
              <a:xfrm>
                <a:off x="7876522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B9F62F8-FDFA-8329-FAC0-803EF311B8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1694" y="300445"/>
            <a:ext cx="5908612" cy="320675"/>
          </a:xfrm>
        </p:spPr>
        <p:txBody>
          <a:bodyPr/>
          <a:lstStyle/>
          <a:p>
            <a:r>
              <a:rPr lang="en-GB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W</a:t>
            </a:r>
            <a:r>
              <a:rPr lang="en-GB" i="0" dirty="0">
                <a:solidFill>
                  <a:srgbClr val="000000"/>
                </a:solidFill>
                <a:effectLst/>
              </a:rPr>
              <a:t>ords with the /k/ sound spelled ‘k’ and the ‘</a:t>
            </a:r>
            <a:r>
              <a:rPr lang="en-GB" i="0" dirty="0" err="1">
                <a:solidFill>
                  <a:srgbClr val="000000"/>
                </a:solidFill>
                <a:effectLst/>
              </a:rPr>
              <a:t>nk</a:t>
            </a:r>
            <a:r>
              <a:rPr lang="en-GB" i="0" dirty="0">
                <a:solidFill>
                  <a:srgbClr val="000000"/>
                </a:solidFill>
                <a:effectLst/>
              </a:rPr>
              <a:t>’ spelling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971254"/>
            <a:ext cx="7767706" cy="365127"/>
          </a:xfrm>
        </p:spPr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7E72E80-3A54-B001-D43F-E065F9CF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481285"/>
              </p:ext>
            </p:extLst>
          </p:nvPr>
        </p:nvGraphicFramePr>
        <p:xfrm>
          <a:off x="404734" y="1879600"/>
          <a:ext cx="11392526" cy="4529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6142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bank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pink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sketch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sketch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sketch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basket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basket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basket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72" name="Group 71">
            <a:extLst>
              <a:ext uri="{FF2B5EF4-FFF2-40B4-BE49-F238E27FC236}">
                <a16:creationId xmlns:a16="http://schemas.microsoft.com/office/drawing/2014/main" id="{5CC10FC9-B1A5-71C6-49A2-CAC9EB4D135D}"/>
              </a:ext>
            </a:extLst>
          </p:cNvPr>
          <p:cNvGrpSpPr/>
          <p:nvPr/>
        </p:nvGrpSpPr>
        <p:grpSpPr>
          <a:xfrm>
            <a:off x="5592138" y="5551764"/>
            <a:ext cx="1008687" cy="70214"/>
            <a:chOff x="7076633" y="6014687"/>
            <a:chExt cx="2313783" cy="161061"/>
          </a:xfrm>
          <a:solidFill>
            <a:srgbClr val="3372DC"/>
          </a:solidFill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79C175-4301-915C-BADC-4190482FC129}"/>
                </a:ext>
              </a:extLst>
            </p:cNvPr>
            <p:cNvSpPr/>
            <p:nvPr/>
          </p:nvSpPr>
          <p:spPr>
            <a:xfrm>
              <a:off x="7486678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0DC9D51-9C5D-2A6D-0C14-47A848135A36}"/>
                </a:ext>
              </a:extLst>
            </p:cNvPr>
            <p:cNvSpPr/>
            <p:nvPr/>
          </p:nvSpPr>
          <p:spPr>
            <a:xfrm>
              <a:off x="7958949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CE62FDA-32EB-5CD5-6421-C965399B522A}"/>
                </a:ext>
              </a:extLst>
            </p:cNvPr>
            <p:cNvSpPr/>
            <p:nvPr/>
          </p:nvSpPr>
          <p:spPr>
            <a:xfrm>
              <a:off x="8340752" y="6039075"/>
              <a:ext cx="1049664" cy="1366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6769542-23A1-1F57-BEA1-9FB6AAB0CF31}"/>
                </a:ext>
              </a:extLst>
            </p:cNvPr>
            <p:cNvSpPr/>
            <p:nvPr/>
          </p:nvSpPr>
          <p:spPr>
            <a:xfrm>
              <a:off x="707663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D472B25-4DE0-D447-2D57-202D76A7CC8A}"/>
              </a:ext>
            </a:extLst>
          </p:cNvPr>
          <p:cNvGrpSpPr/>
          <p:nvPr/>
        </p:nvGrpSpPr>
        <p:grpSpPr>
          <a:xfrm>
            <a:off x="5600740" y="6209127"/>
            <a:ext cx="999492" cy="70214"/>
            <a:chOff x="7171313" y="6014687"/>
            <a:chExt cx="2292688" cy="161061"/>
          </a:xfrm>
          <a:solidFill>
            <a:srgbClr val="3372DC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141123B-A0E0-3411-429A-94DD2A199B83}"/>
                </a:ext>
              </a:extLst>
            </p:cNvPr>
            <p:cNvSpPr/>
            <p:nvPr/>
          </p:nvSpPr>
          <p:spPr>
            <a:xfrm>
              <a:off x="7601009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F40E863-42C6-8557-311C-DCDEA78035D4}"/>
                </a:ext>
              </a:extLst>
            </p:cNvPr>
            <p:cNvSpPr/>
            <p:nvPr/>
          </p:nvSpPr>
          <p:spPr>
            <a:xfrm>
              <a:off x="800281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E6A5C9-DDF9-9BD0-921E-23B24D1175B5}"/>
                </a:ext>
              </a:extLst>
            </p:cNvPr>
            <p:cNvSpPr/>
            <p:nvPr/>
          </p:nvSpPr>
          <p:spPr>
            <a:xfrm>
              <a:off x="717131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88911A-C67C-7342-BF70-67F9729C47F8}"/>
                </a:ext>
              </a:extLst>
            </p:cNvPr>
            <p:cNvSpPr/>
            <p:nvPr/>
          </p:nvSpPr>
          <p:spPr>
            <a:xfrm>
              <a:off x="841066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65A092-0996-9CF7-BA97-836184C66876}"/>
                </a:ext>
              </a:extLst>
            </p:cNvPr>
            <p:cNvSpPr/>
            <p:nvPr/>
          </p:nvSpPr>
          <p:spPr>
            <a:xfrm>
              <a:off x="890590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5547712-BDDC-6410-D34C-E713E4E8B400}"/>
                </a:ext>
              </a:extLst>
            </p:cNvPr>
            <p:cNvSpPr/>
            <p:nvPr/>
          </p:nvSpPr>
          <p:spPr>
            <a:xfrm>
              <a:off x="9306468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9DF316-1502-CE01-69B7-34A5A6423D79}"/>
              </a:ext>
            </a:extLst>
          </p:cNvPr>
          <p:cNvGrpSpPr/>
          <p:nvPr/>
        </p:nvGrpSpPr>
        <p:grpSpPr>
          <a:xfrm>
            <a:off x="5811210" y="4883093"/>
            <a:ext cx="528510" cy="70214"/>
            <a:chOff x="5811210" y="4883093"/>
            <a:chExt cx="528510" cy="70214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1A0CA03-B1B1-5E2C-3AAD-584F1A9AC822}"/>
                </a:ext>
              </a:extLst>
            </p:cNvPr>
            <p:cNvGrpSpPr/>
            <p:nvPr/>
          </p:nvGrpSpPr>
          <p:grpSpPr>
            <a:xfrm>
              <a:off x="5811210" y="4883093"/>
              <a:ext cx="250192" cy="70214"/>
              <a:chOff x="7557311" y="6014687"/>
              <a:chExt cx="573905" cy="161061"/>
            </a:xfrm>
            <a:solidFill>
              <a:srgbClr val="3372DC"/>
            </a:solidFill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9F8CD88-6D22-E97B-C3F7-1A8EDAF94971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833F92B-7FCE-4BB8-2450-21029CAC8EF5}"/>
                  </a:ext>
                </a:extLst>
              </p:cNvPr>
              <p:cNvSpPr/>
              <p:nvPr/>
            </p:nvSpPr>
            <p:spPr>
              <a:xfrm>
                <a:off x="7973683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1CAA39-8C88-A341-476D-6BDCAB7B08BF}"/>
                </a:ext>
              </a:extLst>
            </p:cNvPr>
            <p:cNvGrpSpPr/>
            <p:nvPr/>
          </p:nvGrpSpPr>
          <p:grpSpPr>
            <a:xfrm>
              <a:off x="6131885" y="4883093"/>
              <a:ext cx="207835" cy="70214"/>
              <a:chOff x="7557311" y="6014687"/>
              <a:chExt cx="476744" cy="161061"/>
            </a:xfrm>
            <a:solidFill>
              <a:srgbClr val="3372DC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C7BD52E-2AB2-B87B-24B1-426C6ED9896D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F4009F9-8F0D-C47F-C266-D86A921FDF05}"/>
                  </a:ext>
                </a:extLst>
              </p:cNvPr>
              <p:cNvSpPr/>
              <p:nvPr/>
            </p:nvSpPr>
            <p:spPr>
              <a:xfrm>
                <a:off x="7876522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F511DB-AFD4-385D-FE35-01ED3BD35507}"/>
              </a:ext>
            </a:extLst>
          </p:cNvPr>
          <p:cNvGrpSpPr/>
          <p:nvPr/>
        </p:nvGrpSpPr>
        <p:grpSpPr>
          <a:xfrm>
            <a:off x="5805234" y="3577550"/>
            <a:ext cx="528510" cy="70214"/>
            <a:chOff x="5811210" y="4883093"/>
            <a:chExt cx="528510" cy="7021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DB159C-732E-D876-54DD-98A20CDF5109}"/>
                </a:ext>
              </a:extLst>
            </p:cNvPr>
            <p:cNvGrpSpPr/>
            <p:nvPr/>
          </p:nvGrpSpPr>
          <p:grpSpPr>
            <a:xfrm>
              <a:off x="5811210" y="4883093"/>
              <a:ext cx="214436" cy="70214"/>
              <a:chOff x="7557311" y="6014687"/>
              <a:chExt cx="491886" cy="161061"/>
            </a:xfrm>
            <a:solidFill>
              <a:srgbClr val="3372DC"/>
            </a:solidFill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B10253C-41A9-C5E5-21E9-A305E5910E95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EA3CC2E-FAA3-4EAC-1C92-3264F08EBF16}"/>
                  </a:ext>
                </a:extLst>
              </p:cNvPr>
              <p:cNvSpPr/>
              <p:nvPr/>
            </p:nvSpPr>
            <p:spPr>
              <a:xfrm>
                <a:off x="7891664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DBB094-A5D6-1066-749D-87D3A53A37AC}"/>
                </a:ext>
              </a:extLst>
            </p:cNvPr>
            <p:cNvGrpSpPr/>
            <p:nvPr/>
          </p:nvGrpSpPr>
          <p:grpSpPr>
            <a:xfrm>
              <a:off x="6096129" y="4883093"/>
              <a:ext cx="243591" cy="70214"/>
              <a:chOff x="7475292" y="6014687"/>
              <a:chExt cx="558763" cy="161061"/>
            </a:xfrm>
            <a:solidFill>
              <a:srgbClr val="3372DC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281506C-8DF7-2741-D261-DAD7A2FF62DB}"/>
                  </a:ext>
                </a:extLst>
              </p:cNvPr>
              <p:cNvSpPr/>
              <p:nvPr/>
            </p:nvSpPr>
            <p:spPr>
              <a:xfrm>
                <a:off x="7475292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321910C-2CD0-CCA6-452C-5C236A3F5AE6}"/>
                  </a:ext>
                </a:extLst>
              </p:cNvPr>
              <p:cNvSpPr/>
              <p:nvPr/>
            </p:nvSpPr>
            <p:spPr>
              <a:xfrm>
                <a:off x="7876522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B102F5-4AE0-40A1-2CDE-CDD8F0F1A0B4}"/>
              </a:ext>
            </a:extLst>
          </p:cNvPr>
          <p:cNvGrpSpPr/>
          <p:nvPr/>
        </p:nvGrpSpPr>
        <p:grpSpPr>
          <a:xfrm>
            <a:off x="5762809" y="2896708"/>
            <a:ext cx="651110" cy="70214"/>
            <a:chOff x="5811210" y="4883093"/>
            <a:chExt cx="651110" cy="7021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4F132EB-C04A-2E9C-B6AE-D9F6FE3A0365}"/>
                </a:ext>
              </a:extLst>
            </p:cNvPr>
            <p:cNvGrpSpPr/>
            <p:nvPr/>
          </p:nvGrpSpPr>
          <p:grpSpPr>
            <a:xfrm>
              <a:off x="5811210" y="4883093"/>
              <a:ext cx="250192" cy="70214"/>
              <a:chOff x="7557311" y="6014687"/>
              <a:chExt cx="573905" cy="161061"/>
            </a:xfrm>
            <a:solidFill>
              <a:srgbClr val="3372DC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807614E-3EE8-46E5-3BF3-FC8DD0309538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B708582-AB8C-9526-31EF-88290EBD25F2}"/>
                  </a:ext>
                </a:extLst>
              </p:cNvPr>
              <p:cNvSpPr/>
              <p:nvPr/>
            </p:nvSpPr>
            <p:spPr>
              <a:xfrm>
                <a:off x="7973683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E5E196C-E637-DAF5-4E4E-063F16C4DB4F}"/>
                </a:ext>
              </a:extLst>
            </p:cNvPr>
            <p:cNvGrpSpPr/>
            <p:nvPr/>
          </p:nvGrpSpPr>
          <p:grpSpPr>
            <a:xfrm>
              <a:off x="6182965" y="4883093"/>
              <a:ext cx="279355" cy="70214"/>
              <a:chOff x="7674481" y="6014687"/>
              <a:chExt cx="640801" cy="161061"/>
            </a:xfrm>
            <a:solidFill>
              <a:srgbClr val="3372DC"/>
            </a:solidFill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D0D587B-0C89-2A50-EE77-76709A9F1D13}"/>
                  </a:ext>
                </a:extLst>
              </p:cNvPr>
              <p:cNvSpPr/>
              <p:nvPr/>
            </p:nvSpPr>
            <p:spPr>
              <a:xfrm>
                <a:off x="767448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47DB8F3-2A5B-ECFF-5CAB-F67F5F534D6D}"/>
                  </a:ext>
                </a:extLst>
              </p:cNvPr>
              <p:cNvSpPr/>
              <p:nvPr/>
            </p:nvSpPr>
            <p:spPr>
              <a:xfrm>
                <a:off x="8157749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36AA6A-6532-1F02-B586-277BC7336DEC}"/>
              </a:ext>
            </a:extLst>
          </p:cNvPr>
          <p:cNvGrpSpPr/>
          <p:nvPr/>
        </p:nvGrpSpPr>
        <p:grpSpPr>
          <a:xfrm>
            <a:off x="5708650" y="4229596"/>
            <a:ext cx="688662" cy="75318"/>
            <a:chOff x="5708650" y="4229596"/>
            <a:chExt cx="688662" cy="75318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EECCD2A-6C65-4591-0ADB-B035666C9AC8}"/>
                </a:ext>
              </a:extLst>
            </p:cNvPr>
            <p:cNvGrpSpPr/>
            <p:nvPr/>
          </p:nvGrpSpPr>
          <p:grpSpPr>
            <a:xfrm>
              <a:off x="5708650" y="4229596"/>
              <a:ext cx="380176" cy="68675"/>
              <a:chOff x="7263319" y="6018217"/>
              <a:chExt cx="872070" cy="157531"/>
            </a:xfrm>
            <a:solidFill>
              <a:srgbClr val="3372DC"/>
            </a:solidFill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A32FE2D-EB4C-8F8E-7695-F8AA804A27A9}"/>
                  </a:ext>
                </a:extLst>
              </p:cNvPr>
              <p:cNvSpPr/>
              <p:nvPr/>
            </p:nvSpPr>
            <p:spPr>
              <a:xfrm>
                <a:off x="7977856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DA921F7-8EF1-352F-3686-051E61C5C6AB}"/>
                  </a:ext>
                </a:extLst>
              </p:cNvPr>
              <p:cNvSpPr/>
              <p:nvPr/>
            </p:nvSpPr>
            <p:spPr>
              <a:xfrm>
                <a:off x="7263319" y="6032769"/>
                <a:ext cx="645492" cy="1341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DDA7BA3-3D5F-97A7-D59E-F363A789DEC7}"/>
                </a:ext>
              </a:extLst>
            </p:cNvPr>
            <p:cNvGrpSpPr/>
            <p:nvPr/>
          </p:nvGrpSpPr>
          <p:grpSpPr>
            <a:xfrm>
              <a:off x="6158829" y="4234700"/>
              <a:ext cx="238483" cy="70214"/>
              <a:chOff x="7557311" y="6014687"/>
              <a:chExt cx="547046" cy="161061"/>
            </a:xfrm>
            <a:solidFill>
              <a:srgbClr val="3372DC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2C7A526-C799-197F-CEBF-BF1A053FC7BC}"/>
                  </a:ext>
                </a:extLst>
              </p:cNvPr>
              <p:cNvSpPr/>
              <p:nvPr/>
            </p:nvSpPr>
            <p:spPr>
              <a:xfrm>
                <a:off x="7557311" y="601468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8F7769B-06D5-B687-E3D0-1402842B0161}"/>
                  </a:ext>
                </a:extLst>
              </p:cNvPr>
              <p:cNvSpPr/>
              <p:nvPr/>
            </p:nvSpPr>
            <p:spPr>
              <a:xfrm>
                <a:off x="7946824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009EFD2-CF8C-CA59-0540-2866EB07D7C6}"/>
              </a:ext>
            </a:extLst>
          </p:cNvPr>
          <p:cNvSpPr txBox="1">
            <a:spLocks/>
          </p:cNvSpPr>
          <p:nvPr/>
        </p:nvSpPr>
        <p:spPr>
          <a:xfrm>
            <a:off x="3022475" y="288368"/>
            <a:ext cx="5908612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W</a:t>
            </a:r>
            <a:r>
              <a:rPr lang="en-GB" dirty="0">
                <a:solidFill>
                  <a:srgbClr val="000000"/>
                </a:solidFill>
              </a:rPr>
              <a:t>ords with the /k/ sound spelled ‘k’ and the ‘</a:t>
            </a:r>
            <a:r>
              <a:rPr lang="en-GB" dirty="0" err="1">
                <a:solidFill>
                  <a:srgbClr val="000000"/>
                </a:solidFill>
              </a:rPr>
              <a:t>nk</a:t>
            </a:r>
            <a:r>
              <a:rPr lang="en-GB" dirty="0">
                <a:solidFill>
                  <a:srgbClr val="000000"/>
                </a:solidFill>
              </a:rPr>
              <a:t>’ spelling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5342" y="743023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To be able to segment words into the correct syllables and phonemes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400" dirty="0"/>
              <a:t>with ‘k’ and ‘</a:t>
            </a:r>
            <a:r>
              <a:rPr lang="en-GB" sz="1400" dirty="0" err="1"/>
              <a:t>nk</a:t>
            </a:r>
            <a:r>
              <a:rPr lang="en-GB" sz="1400" dirty="0"/>
              <a:t>’</a:t>
            </a:r>
            <a:endParaRPr lang="en-GB" altLang="en-US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41779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</a:rPr>
              <a:t>Write the word that matches the picture.</a:t>
            </a:r>
            <a:endParaRPr lang="en-GB" sz="18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4F2E7C-7931-C13D-BACF-5E78C142802D}"/>
              </a:ext>
            </a:extLst>
          </p:cNvPr>
          <p:cNvCxnSpPr>
            <a:cxnSpLocks/>
          </p:cNvCxnSpPr>
          <p:nvPr/>
        </p:nvCxnSpPr>
        <p:spPr>
          <a:xfrm>
            <a:off x="848652" y="4201252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BF3326-8DBC-9481-4C7F-A5704C4407F0}"/>
              </a:ext>
            </a:extLst>
          </p:cNvPr>
          <p:cNvCxnSpPr>
            <a:cxnSpLocks/>
          </p:cNvCxnSpPr>
          <p:nvPr/>
        </p:nvCxnSpPr>
        <p:spPr>
          <a:xfrm>
            <a:off x="3723761" y="420125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107FD4-C715-7175-CD06-BC82FF3FDF4F}"/>
              </a:ext>
            </a:extLst>
          </p:cNvPr>
          <p:cNvCxnSpPr>
            <a:cxnSpLocks/>
          </p:cNvCxnSpPr>
          <p:nvPr/>
        </p:nvCxnSpPr>
        <p:spPr>
          <a:xfrm>
            <a:off x="6643440" y="4201252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2CDF60-24E3-8EF1-8FE4-6115B516C180}"/>
              </a:ext>
            </a:extLst>
          </p:cNvPr>
          <p:cNvCxnSpPr>
            <a:cxnSpLocks/>
          </p:cNvCxnSpPr>
          <p:nvPr/>
        </p:nvCxnSpPr>
        <p:spPr>
          <a:xfrm>
            <a:off x="9581872" y="420125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2034156" y="6300738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142000" y="631387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8437866" y="631387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6923AF9D-C191-CCF5-DC25-8ABEEC96E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032" y="4450992"/>
            <a:ext cx="1367048" cy="1312779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ADDCE4A0-3426-A350-0389-814308633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448" y="4525935"/>
            <a:ext cx="1367048" cy="1237837"/>
          </a:xfrm>
          <a:prstGeom prst="rect">
            <a:avLst/>
          </a:prstGeom>
        </p:spPr>
      </p:pic>
      <p:pic>
        <p:nvPicPr>
          <p:cNvPr id="11" name="Picture 10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CB4657D4-6AC6-3177-F37C-7F00C56B9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932" y="2426153"/>
            <a:ext cx="1285658" cy="1272698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34AF600-408F-A7A9-5224-D495D7636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73" y="2162063"/>
            <a:ext cx="1582583" cy="1560338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B3BC3583-3F35-58F0-515D-647A26BCD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49168">
            <a:off x="9696189" y="2176956"/>
            <a:ext cx="1636990" cy="1573644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484061CE-43F8-6E80-9E36-5A27A7A57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080" y="2279706"/>
            <a:ext cx="1582583" cy="1445106"/>
          </a:xfrm>
          <a:prstGeom prst="rect">
            <a:avLst/>
          </a:prstGeom>
        </p:spPr>
      </p:pic>
      <p:pic>
        <p:nvPicPr>
          <p:cNvPr id="24" name="Picture 10" descr="Pulse, Hand, Health Care Workers, Doctor, Medical Care">
            <a:extLst>
              <a:ext uri="{FF2B5EF4-FFF2-40B4-BE49-F238E27FC236}">
                <a16:creationId xmlns:a16="http://schemas.microsoft.com/office/drawing/2014/main" id="{FA04BF8E-8957-353A-4B89-E9732909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72" y="4557429"/>
            <a:ext cx="1785864" cy="11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B6E3C34-7CC9-DF1F-0DF9-9975139132A8}"/>
              </a:ext>
            </a:extLst>
          </p:cNvPr>
          <p:cNvSpPr txBox="1">
            <a:spLocks/>
          </p:cNvSpPr>
          <p:nvPr/>
        </p:nvSpPr>
        <p:spPr>
          <a:xfrm>
            <a:off x="3261591" y="273878"/>
            <a:ext cx="5908612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W</a:t>
            </a:r>
            <a:r>
              <a:rPr lang="en-GB" dirty="0">
                <a:solidFill>
                  <a:srgbClr val="000000"/>
                </a:solidFill>
              </a:rPr>
              <a:t>ords with the /k/ sound spelled ‘k’ and the ‘</a:t>
            </a:r>
            <a:r>
              <a:rPr lang="en-GB" dirty="0" err="1">
                <a:solidFill>
                  <a:srgbClr val="000000"/>
                </a:solidFill>
              </a:rPr>
              <a:t>nk</a:t>
            </a:r>
            <a:r>
              <a:rPr lang="en-GB" dirty="0">
                <a:solidFill>
                  <a:srgbClr val="000000"/>
                </a:solidFill>
              </a:rPr>
              <a:t>’ spelling 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</TotalTime>
  <Words>1272</Words>
  <Application>Microsoft Macintosh PowerPoint</Application>
  <PresentationFormat>Widescreen</PresentationFormat>
  <Paragraphs>283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Muli</vt:lpstr>
      <vt:lpstr>Segoe Print</vt:lpstr>
      <vt:lpstr>Calibri Light</vt:lpstr>
      <vt:lpstr>OpenDyslexicAlta</vt:lpstr>
      <vt:lpstr>Calibri</vt:lpstr>
      <vt:lpstr>Arial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Martin Saunders</cp:lastModifiedBy>
  <cp:revision>89</cp:revision>
  <dcterms:created xsi:type="dcterms:W3CDTF">2022-07-19T20:08:30Z</dcterms:created>
  <dcterms:modified xsi:type="dcterms:W3CDTF">2022-10-13T10:48:59Z</dcterms:modified>
</cp:coreProperties>
</file>