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0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embeddedFontLst>
    <p:embeddedFont>
      <p:font typeface="EdShed" pitchFamily="2" charset="77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6630" userDrawn="1">
          <p15:clr>
            <a:srgbClr val="A4A3A4"/>
          </p15:clr>
        </p15:guide>
        <p15:guide id="3" orient="horz" pos="19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2DC"/>
    <a:srgbClr val="25D160"/>
    <a:srgbClr val="FF3760"/>
    <a:srgbClr val="7956D6"/>
    <a:srgbClr val="4A4A4A"/>
    <a:srgbClr val="FFDE57"/>
    <a:srgbClr val="219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94258"/>
  </p:normalViewPr>
  <p:slideViewPr>
    <p:cSldViewPr snapToGrid="0" snapToObjects="1">
      <p:cViewPr varScale="1">
        <p:scale>
          <a:sx n="102" d="100"/>
          <a:sy n="102" d="100"/>
        </p:scale>
        <p:origin x="1264" y="168"/>
      </p:cViewPr>
      <p:guideLst>
        <p:guide orient="horz" pos="3952"/>
        <p:guide pos="6630"/>
        <p:guide orient="horz" pos="19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77"/>
              </a:rPr>
              <a:t>8/18/25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77"/>
              </a:rPr>
              <a:t>‹#›</a:t>
            </a:fld>
            <a:endParaRPr lang="en-US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7AEF229B-8876-6441-8901-E5E5390D5590}" type="datetimeFigureOut">
              <a:rPr lang="en-US" smtClean="0"/>
              <a:pPr/>
              <a:t>8/18/25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1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42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76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5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90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words to move them to the correct circle.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4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3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4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93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6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2910004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0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9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5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59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4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8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0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2 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6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1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2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3403252C-7E3D-1749-8409-A4F8F98D5649}" type="datetime1">
              <a:rPr lang="en-GB" smtClean="0"/>
              <a:pPr/>
              <a:t>18/08/2025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To be able to segment words into the correct syllables and phonemes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2000" dirty="0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spell w</a:t>
            </a:r>
            <a:r>
              <a:rPr lang="en-GB" sz="2000" dirty="0"/>
              <a:t>ords ending with ‘ff’, ‘ll’, ‘ss’, ‘</a:t>
            </a:r>
            <a:r>
              <a:rPr lang="en-GB" sz="2000" dirty="0" err="1"/>
              <a:t>zz</a:t>
            </a:r>
            <a:r>
              <a:rPr lang="en-GB" sz="2000" dirty="0"/>
              <a:t>’ and ‘ck’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1800" b="1" dirty="0"/>
              <a:t>This week’s words: </a:t>
            </a:r>
            <a:r>
              <a:rPr lang="en-GB" sz="1800" dirty="0"/>
              <a:t>puff, fluff, bell, doll, grass, kiss, buzz, fizz, clock, back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769505E-5AFE-77F5-ECD5-805A5D386818}"/>
              </a:ext>
            </a:extLst>
          </p:cNvPr>
          <p:cNvSpPr txBox="1">
            <a:spLocks/>
          </p:cNvSpPr>
          <p:nvPr/>
        </p:nvSpPr>
        <p:spPr>
          <a:xfrm>
            <a:off x="1907717" y="770233"/>
            <a:ext cx="8376562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3372DC"/>
                </a:solidFill>
                <a:latin typeface="EdShe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dShe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dShe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dShe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dShe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  <a:latin typeface="EdShed" pitchFamily="2" charset="77"/>
              </a:rPr>
              <a:t>Write the word that matches the picture.</a:t>
            </a:r>
            <a:endParaRPr lang="en-GB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FBE5B1E-1C60-323F-2113-3EF9DA450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880" y="342478"/>
            <a:ext cx="5202237" cy="320675"/>
          </a:xfrm>
        </p:spPr>
        <p:txBody>
          <a:bodyPr/>
          <a:lstStyle/>
          <a:p>
            <a:r>
              <a:rPr lang="en-US" dirty="0"/>
              <a:t>Word Match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9699B5-8C7D-A480-B0B5-88A8852E438E}"/>
              </a:ext>
            </a:extLst>
          </p:cNvPr>
          <p:cNvGrpSpPr/>
          <p:nvPr/>
        </p:nvGrpSpPr>
        <p:grpSpPr>
          <a:xfrm>
            <a:off x="462987" y="5817448"/>
            <a:ext cx="11240196" cy="557939"/>
            <a:chOff x="573437" y="5805873"/>
            <a:chExt cx="11019295" cy="55793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BC66FB5-E8B5-FE2B-702F-38B118220B7A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5805873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46A5660-AA6D-4F3D-3F4D-A0BC7E90061F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6363812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248D468-C014-0CC6-0B1C-412C97124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13" y="2008999"/>
            <a:ext cx="1547703" cy="16029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628A5DC-1B8B-8D83-2B0F-179C625A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90" y="2076845"/>
            <a:ext cx="1460798" cy="1513301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B659064-4952-6A05-FF7E-75E7AB6772BC}"/>
              </a:ext>
            </a:extLst>
          </p:cNvPr>
          <p:cNvSpPr txBox="1">
            <a:spLocks/>
          </p:cNvSpPr>
          <p:nvPr/>
        </p:nvSpPr>
        <p:spPr>
          <a:xfrm>
            <a:off x="1749404" y="4814443"/>
            <a:ext cx="8693187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Choose one of this week’s words to write in a sentence.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318BC2-0C4C-EC30-1913-BC59D72FD755}"/>
              </a:ext>
            </a:extLst>
          </p:cNvPr>
          <p:cNvGrpSpPr/>
          <p:nvPr/>
        </p:nvGrpSpPr>
        <p:grpSpPr>
          <a:xfrm>
            <a:off x="1315031" y="4262850"/>
            <a:ext cx="9561939" cy="0"/>
            <a:chOff x="1359926" y="4262850"/>
            <a:chExt cx="9561939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AEDD84-E717-F852-EC50-FA85A67DFE08}"/>
                </a:ext>
              </a:extLst>
            </p:cNvPr>
            <p:cNvCxnSpPr>
              <a:cxnSpLocks/>
            </p:cNvCxnSpPr>
            <p:nvPr/>
          </p:nvCxnSpPr>
          <p:spPr>
            <a:xfrm>
              <a:off x="1359926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45A3A0-FA93-1F5F-5C47-7996F80D902C}"/>
                </a:ext>
              </a:extLst>
            </p:cNvPr>
            <p:cNvCxnSpPr>
              <a:cxnSpLocks/>
            </p:cNvCxnSpPr>
            <p:nvPr/>
          </p:nvCxnSpPr>
          <p:spPr>
            <a:xfrm>
              <a:off x="5028522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354C01-E624-7E51-1081-40BCD0249298}"/>
                </a:ext>
              </a:extLst>
            </p:cNvPr>
            <p:cNvCxnSpPr>
              <a:cxnSpLocks/>
            </p:cNvCxnSpPr>
            <p:nvPr/>
          </p:nvCxnSpPr>
          <p:spPr>
            <a:xfrm>
              <a:off x="8697117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6C449F0-E7A0-20B7-B10C-E05FBB979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164" y="2026929"/>
            <a:ext cx="1079672" cy="16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6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Match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470A34-7193-F2FC-6ECE-DAE96FAD0F65}"/>
              </a:ext>
            </a:extLst>
          </p:cNvPr>
          <p:cNvCxnSpPr>
            <a:cxnSpLocks/>
          </p:cNvCxnSpPr>
          <p:nvPr/>
        </p:nvCxnSpPr>
        <p:spPr>
          <a:xfrm>
            <a:off x="517741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02F772-8015-E4C9-4462-8420ED9CA4C4}"/>
              </a:ext>
            </a:extLst>
          </p:cNvPr>
          <p:cNvCxnSpPr>
            <a:cxnSpLocks/>
          </p:cNvCxnSpPr>
          <p:nvPr/>
        </p:nvCxnSpPr>
        <p:spPr>
          <a:xfrm>
            <a:off x="942349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CED2FF-1185-90AC-A3E8-DC35363A950E}"/>
              </a:ext>
            </a:extLst>
          </p:cNvPr>
          <p:cNvCxnSpPr>
            <a:cxnSpLocks/>
          </p:cNvCxnSpPr>
          <p:nvPr/>
        </p:nvCxnSpPr>
        <p:spPr>
          <a:xfrm>
            <a:off x="6454913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FE50EF9-148A-1F84-F8D7-263482E49532}"/>
              </a:ext>
            </a:extLst>
          </p:cNvPr>
          <p:cNvCxnSpPr>
            <a:cxnSpLocks/>
          </p:cNvCxnSpPr>
          <p:nvPr/>
        </p:nvCxnSpPr>
        <p:spPr>
          <a:xfrm>
            <a:off x="348632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A3DC8E5-DC54-95C7-8BCC-05CB48A69320}"/>
              </a:ext>
            </a:extLst>
          </p:cNvPr>
          <p:cNvCxnSpPr>
            <a:cxnSpLocks/>
          </p:cNvCxnSpPr>
          <p:nvPr/>
        </p:nvCxnSpPr>
        <p:spPr>
          <a:xfrm>
            <a:off x="2002034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015980-25A6-199C-5052-31C5EC02AA56}"/>
              </a:ext>
            </a:extLst>
          </p:cNvPr>
          <p:cNvCxnSpPr>
            <a:cxnSpLocks/>
          </p:cNvCxnSpPr>
          <p:nvPr/>
        </p:nvCxnSpPr>
        <p:spPr>
          <a:xfrm>
            <a:off x="4970620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62DD4AF-B46F-E9FC-2089-0A475A4651E5}"/>
              </a:ext>
            </a:extLst>
          </p:cNvPr>
          <p:cNvCxnSpPr>
            <a:cxnSpLocks/>
          </p:cNvCxnSpPr>
          <p:nvPr/>
        </p:nvCxnSpPr>
        <p:spPr>
          <a:xfrm>
            <a:off x="7939206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 descr="Lawn, Green, Grama, Grass, Nature, Colour, Sheets">
            <a:extLst>
              <a:ext uri="{FF2B5EF4-FFF2-40B4-BE49-F238E27FC236}">
                <a16:creationId xmlns:a16="http://schemas.microsoft.com/office/drawing/2014/main" id="{0719E0FB-57F7-3E7F-26BA-E0904BD2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91" y="1961491"/>
            <a:ext cx="1438497" cy="15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EB57DEF-FC62-AD7C-9340-69D2D2CC68A8}"/>
              </a:ext>
            </a:extLst>
          </p:cNvPr>
          <p:cNvGrpSpPr/>
          <p:nvPr/>
        </p:nvGrpSpPr>
        <p:grpSpPr>
          <a:xfrm>
            <a:off x="8008267" y="4545808"/>
            <a:ext cx="1823397" cy="1304313"/>
            <a:chOff x="2994178" y="4633554"/>
            <a:chExt cx="1823397" cy="130431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D91C067-4F75-D4D0-3906-CD7515C2A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994178" y="4633554"/>
              <a:ext cx="1244726" cy="130431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6A425C-2FD2-E532-4B32-3F92A40F6BE6}"/>
                </a:ext>
              </a:extLst>
            </p:cNvPr>
            <p:cNvSpPr txBox="1"/>
            <p:nvPr/>
          </p:nvSpPr>
          <p:spPr>
            <a:xfrm>
              <a:off x="4110540" y="5082239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0D8F97-A641-F81F-35DA-A3B3C7384B2F}"/>
                </a:ext>
              </a:extLst>
            </p:cNvPr>
            <p:cNvSpPr txBox="1"/>
            <p:nvPr/>
          </p:nvSpPr>
          <p:spPr>
            <a:xfrm>
              <a:off x="4295522" y="4917041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FFE3B2-2D5E-8379-2D02-2CFE0EA86011}"/>
                </a:ext>
              </a:extLst>
            </p:cNvPr>
            <p:cNvSpPr txBox="1"/>
            <p:nvPr/>
          </p:nvSpPr>
          <p:spPr>
            <a:xfrm>
              <a:off x="4509477" y="477746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</p:grp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A3A37C14-4959-2722-AA36-E9CC53085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849" y="2091396"/>
            <a:ext cx="1535558" cy="1326293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CCF1348D-9AF3-FD26-E91C-996D46597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745" y="1863754"/>
            <a:ext cx="469361" cy="1626109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64610594-8712-8B75-540E-42DD558A6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635" y="4503491"/>
            <a:ext cx="1244726" cy="1244726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A60F34D8-B210-467E-8A79-19C7BB22E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1445" y="4551078"/>
            <a:ext cx="1265926" cy="119264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579ABE9-380B-3BAE-F810-22A574E13CE0}"/>
              </a:ext>
            </a:extLst>
          </p:cNvPr>
          <p:cNvSpPr txBox="1"/>
          <p:nvPr/>
        </p:nvSpPr>
        <p:spPr>
          <a:xfrm>
            <a:off x="865810" y="3646147"/>
            <a:ext cx="151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bell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0393A2-A52F-9160-C774-FEDC012D605D}"/>
              </a:ext>
            </a:extLst>
          </p:cNvPr>
          <p:cNvSpPr txBox="1"/>
          <p:nvPr/>
        </p:nvSpPr>
        <p:spPr>
          <a:xfrm>
            <a:off x="3684301" y="36461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grass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0F65A3-4EE6-7D3D-F7C9-BFDB34FD5D7E}"/>
              </a:ext>
            </a:extLst>
          </p:cNvPr>
          <p:cNvSpPr txBox="1"/>
          <p:nvPr/>
        </p:nvSpPr>
        <p:spPr>
          <a:xfrm>
            <a:off x="6643440" y="365005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puff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06646B-0706-7A2E-E79C-046576382BC7}"/>
              </a:ext>
            </a:extLst>
          </p:cNvPr>
          <p:cNvSpPr txBox="1"/>
          <p:nvPr/>
        </p:nvSpPr>
        <p:spPr>
          <a:xfrm>
            <a:off x="9612026" y="36461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fizz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ADE183-4AA7-30C6-1EF8-163EED30E230}"/>
              </a:ext>
            </a:extLst>
          </p:cNvPr>
          <p:cNvSpPr txBox="1"/>
          <p:nvPr/>
        </p:nvSpPr>
        <p:spPr>
          <a:xfrm>
            <a:off x="5168594" y="59858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clock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3DF8AA-3CB5-C850-E4C2-770E68074523}"/>
              </a:ext>
            </a:extLst>
          </p:cNvPr>
          <p:cNvSpPr txBox="1"/>
          <p:nvPr/>
        </p:nvSpPr>
        <p:spPr>
          <a:xfrm>
            <a:off x="2200008" y="59858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kiss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CE7A71-89A6-CEB6-A6DA-4C02EC5288FE}"/>
              </a:ext>
            </a:extLst>
          </p:cNvPr>
          <p:cNvSpPr txBox="1"/>
          <p:nvPr/>
        </p:nvSpPr>
        <p:spPr>
          <a:xfrm>
            <a:off x="8163192" y="59858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buzz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757BA3F5-6CF0-4923-05C7-8484A48D81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122" y="1998913"/>
            <a:ext cx="1252552" cy="15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Match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E1AD4B-7C2C-0508-2856-39ACFF6DAEF9}"/>
              </a:ext>
            </a:extLst>
          </p:cNvPr>
          <p:cNvGrpSpPr/>
          <p:nvPr/>
        </p:nvGrpSpPr>
        <p:grpSpPr>
          <a:xfrm>
            <a:off x="462987" y="5817448"/>
            <a:ext cx="11240196" cy="557939"/>
            <a:chOff x="573437" y="5805873"/>
            <a:chExt cx="11019295" cy="55793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2FAC7DE-0536-5DEC-3874-6811113C76D0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5805873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47DE05-56A4-A371-8E59-B190BF18F634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6363812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CFEF3CD-3C09-F3A0-9C25-3E264D2D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13" y="2008999"/>
            <a:ext cx="1547703" cy="16029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F1C89FA-8D04-2ACB-CFAB-EDECA051F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090" y="2076845"/>
            <a:ext cx="1460798" cy="15133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8BF131-BE6C-46FD-6231-7179882269E6}"/>
              </a:ext>
            </a:extLst>
          </p:cNvPr>
          <p:cNvSpPr txBox="1"/>
          <p:nvPr/>
        </p:nvSpPr>
        <p:spPr>
          <a:xfrm>
            <a:off x="2841872" y="5376752"/>
            <a:ext cx="664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I have a </a:t>
            </a:r>
            <a:r>
              <a:rPr lang="en-US" sz="2800" dirty="0">
                <a:latin typeface="EdShed" pitchFamily="2" charset="0"/>
              </a:rPr>
              <a:t>clock</a:t>
            </a:r>
            <a:r>
              <a:rPr lang="en-US" sz="280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in my room.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F7886-F009-F705-6CA6-66042C3FA9BE}"/>
              </a:ext>
            </a:extLst>
          </p:cNvPr>
          <p:cNvSpPr txBox="1"/>
          <p:nvPr/>
        </p:nvSpPr>
        <p:spPr>
          <a:xfrm>
            <a:off x="5165745" y="381761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doll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4EB334-8B62-A6BD-9E4C-0EC21093B0F4}"/>
              </a:ext>
            </a:extLst>
          </p:cNvPr>
          <p:cNvSpPr txBox="1"/>
          <p:nvPr/>
        </p:nvSpPr>
        <p:spPr>
          <a:xfrm>
            <a:off x="1513005" y="381628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fluff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B97A7-AB78-DB46-A451-FBCA622BBB39}"/>
              </a:ext>
            </a:extLst>
          </p:cNvPr>
          <p:cNvSpPr txBox="1"/>
          <p:nvPr/>
        </p:nvSpPr>
        <p:spPr>
          <a:xfrm>
            <a:off x="8847594" y="3817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back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8DC31F9-42E2-1340-E569-14786DCBB65C}"/>
              </a:ext>
            </a:extLst>
          </p:cNvPr>
          <p:cNvSpPr txBox="1">
            <a:spLocks/>
          </p:cNvSpPr>
          <p:nvPr/>
        </p:nvSpPr>
        <p:spPr>
          <a:xfrm>
            <a:off x="1749404" y="4814443"/>
            <a:ext cx="8693187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Choose one of this week’s words to write in a sentence.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9B6935-A735-BBA0-CF4B-22E1E978DF38}"/>
              </a:ext>
            </a:extLst>
          </p:cNvPr>
          <p:cNvGrpSpPr/>
          <p:nvPr/>
        </p:nvGrpSpPr>
        <p:grpSpPr>
          <a:xfrm>
            <a:off x="1315031" y="4262850"/>
            <a:ext cx="9561939" cy="0"/>
            <a:chOff x="1359926" y="4262850"/>
            <a:chExt cx="9561939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73784B7-86A7-0F63-ADDA-25A878907D2E}"/>
                </a:ext>
              </a:extLst>
            </p:cNvPr>
            <p:cNvCxnSpPr>
              <a:cxnSpLocks/>
            </p:cNvCxnSpPr>
            <p:nvPr/>
          </p:nvCxnSpPr>
          <p:spPr>
            <a:xfrm>
              <a:off x="1359926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75E63C8-A861-6C1B-2858-201E5C63861C}"/>
                </a:ext>
              </a:extLst>
            </p:cNvPr>
            <p:cNvCxnSpPr>
              <a:cxnSpLocks/>
            </p:cNvCxnSpPr>
            <p:nvPr/>
          </p:nvCxnSpPr>
          <p:spPr>
            <a:xfrm>
              <a:off x="5028522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FC49E9-47E3-B339-4581-A65AAAB2AA0F}"/>
                </a:ext>
              </a:extLst>
            </p:cNvPr>
            <p:cNvCxnSpPr>
              <a:cxnSpLocks/>
            </p:cNvCxnSpPr>
            <p:nvPr/>
          </p:nvCxnSpPr>
          <p:spPr>
            <a:xfrm>
              <a:off x="8697117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100D9CDD-B6C8-7CBF-C85F-058C457A4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164" y="2026929"/>
            <a:ext cx="1079672" cy="16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CA00E0-906E-0B4E-B3B8-F99A170277C5}"/>
              </a:ext>
            </a:extLst>
          </p:cNvPr>
          <p:cNvSpPr txBox="1">
            <a:spLocks/>
          </p:cNvSpPr>
          <p:nvPr/>
        </p:nvSpPr>
        <p:spPr>
          <a:xfrm>
            <a:off x="3494880" y="211731"/>
            <a:ext cx="5202237" cy="320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EdShe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dShe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dShe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dShe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dShe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1D1C1D"/>
                </a:solidFill>
                <a:latin typeface="EdShed" pitchFamily="2" charset="77"/>
                <a:cs typeface="Arial" panose="020B0604020202020204" pitchFamily="34" charset="0"/>
              </a:rPr>
              <a:t>In a Sentence</a:t>
            </a:r>
            <a:endParaRPr lang="en-GB" dirty="0">
              <a:latin typeface="EdShed" pitchFamily="2" charset="77"/>
            </a:endParaRPr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4C9B21-89AB-BADB-1567-D70EBFFDE7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7294" y="550678"/>
            <a:ext cx="8597407" cy="749135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Choose one of your words to complete the two sentences. </a:t>
            </a:r>
            <a:br>
              <a:rPr lang="en-GB" dirty="0">
                <a:solidFill>
                  <a:schemeClr val="tx1"/>
                </a:solidFill>
                <a:latin typeface="EdShed" pitchFamily="2" charset="77"/>
              </a:rPr>
            </a:b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Try to write three sentences of your own.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9D9A95-DAC6-B87A-0F5B-72D8B23E7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0850"/>
              </p:ext>
            </p:extLst>
          </p:nvPr>
        </p:nvGraphicFramePr>
        <p:xfrm>
          <a:off x="313847" y="1762343"/>
          <a:ext cx="1681240" cy="4804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24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doll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buzz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fizz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  <p:graphicFrame>
        <p:nvGraphicFramePr>
          <p:cNvPr id="3" name="Table 27">
            <a:extLst>
              <a:ext uri="{FF2B5EF4-FFF2-40B4-BE49-F238E27FC236}">
                <a16:creationId xmlns:a16="http://schemas.microsoft.com/office/drawing/2014/main" id="{E22D1B9C-3F05-DE51-2A4D-0617B1C44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76415"/>
              </p:ext>
            </p:extLst>
          </p:nvPr>
        </p:nvGraphicFramePr>
        <p:xfrm>
          <a:off x="2154956" y="1762343"/>
          <a:ext cx="9723197" cy="48047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55107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7268090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630818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Your 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834778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latin typeface="EdShed" pitchFamily="2" charset="77"/>
                        </a:rPr>
                        <a:t>The clouds looked like balls of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</a:t>
                      </a:r>
                      <a:r>
                        <a:rPr lang="en-US" sz="2200" b="0" i="0" dirty="0">
                          <a:latin typeface="EdShed" pitchFamily="2" charset="77"/>
                          <a:cs typeface="Calibri" panose="020F0502020204030204" pitchFamily="34" charset="0"/>
                        </a:rPr>
                        <a:t>.</a:t>
                      </a:r>
                      <a:endParaRPr lang="en-GB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834778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 will ring the </a:t>
                      </a:r>
                      <a:r>
                        <a:rPr lang="en-US" sz="2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</a:t>
                      </a:r>
                      <a:r>
                        <a:rPr lang="en-US" sz="2200" b="0" i="0" dirty="0">
                          <a:solidFill>
                            <a:prstClr val="black"/>
                          </a:solidFill>
                          <a:latin typeface="EdShed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834778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834778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834778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75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3CF2D-5CD4-D504-2D45-072A133596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3960F0E-B594-579D-CE10-4CAD6CF4E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83281"/>
              </p:ext>
            </p:extLst>
          </p:nvPr>
        </p:nvGraphicFramePr>
        <p:xfrm>
          <a:off x="313847" y="1762343"/>
          <a:ext cx="1681240" cy="4804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24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doll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grass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buzz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fizz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clock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B16A8BEA-BD07-97A0-5E8D-9589C27FE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1320"/>
              </p:ext>
            </p:extLst>
          </p:nvPr>
        </p:nvGraphicFramePr>
        <p:xfrm>
          <a:off x="2154956" y="1762343"/>
          <a:ext cx="9723197" cy="48047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55107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7268090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630818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Your 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834778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latin typeface="EdShed" pitchFamily="2" charset="77"/>
                        </a:rPr>
                        <a:t>The clouds looked like balls of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</a:t>
                      </a:r>
                      <a:r>
                        <a:rPr lang="en-US" sz="2200" b="0" i="0" dirty="0">
                          <a:latin typeface="EdShed" pitchFamily="2" charset="77"/>
                          <a:cs typeface="Calibri" panose="020F0502020204030204" pitchFamily="34" charset="0"/>
                        </a:rPr>
                        <a:t>.</a:t>
                      </a:r>
                      <a:endParaRPr lang="en-GB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834778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 will ring the </a:t>
                      </a:r>
                      <a:r>
                        <a:rPr lang="en-US" sz="2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</a:t>
                      </a:r>
                      <a:r>
                        <a:rPr lang="en-US" sz="2200" b="0" i="0" dirty="0">
                          <a:solidFill>
                            <a:prstClr val="black"/>
                          </a:solidFill>
                          <a:latin typeface="EdShed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834778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834778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834778">
                <a:tc>
                  <a:txBody>
                    <a:bodyPr/>
                    <a:lstStyle/>
                    <a:p>
                      <a:pPr algn="ctr"/>
                      <a:endParaRPr lang="en-US" sz="22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2487E-B6A1-41F6-6AB0-6A323F9BE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3EA4F-7254-86A6-DBD3-1367FE5DB2E7}"/>
              </a:ext>
            </a:extLst>
          </p:cNvPr>
          <p:cNvSpPr txBox="1"/>
          <p:nvPr/>
        </p:nvSpPr>
        <p:spPr>
          <a:xfrm>
            <a:off x="2735084" y="3378564"/>
            <a:ext cx="135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bell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5FA89-FC54-E6DB-AA8C-699483F4ADE8}"/>
              </a:ext>
            </a:extLst>
          </p:cNvPr>
          <p:cNvSpPr txBox="1"/>
          <p:nvPr/>
        </p:nvSpPr>
        <p:spPr>
          <a:xfrm>
            <a:off x="2735084" y="2552769"/>
            <a:ext cx="135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fluff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39FCBF-C9C5-91E7-96D7-AB409DA00DBA}"/>
              </a:ext>
            </a:extLst>
          </p:cNvPr>
          <p:cNvSpPr txBox="1"/>
          <p:nvPr/>
        </p:nvSpPr>
        <p:spPr>
          <a:xfrm>
            <a:off x="2735084" y="4204359"/>
            <a:ext cx="135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buzz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8365B-EFF8-E334-EC18-D7F236197E29}"/>
              </a:ext>
            </a:extLst>
          </p:cNvPr>
          <p:cNvSpPr txBox="1"/>
          <p:nvPr/>
        </p:nvSpPr>
        <p:spPr>
          <a:xfrm>
            <a:off x="2735084" y="5030154"/>
            <a:ext cx="135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clock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95D75-9D5A-B4DC-753A-65AC788D0B12}"/>
              </a:ext>
            </a:extLst>
          </p:cNvPr>
          <p:cNvSpPr txBox="1"/>
          <p:nvPr/>
        </p:nvSpPr>
        <p:spPr>
          <a:xfrm>
            <a:off x="2735084" y="5855949"/>
            <a:ext cx="135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grass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3BD7E7-C136-1381-B8FA-52D918D7DDC8}"/>
              </a:ext>
            </a:extLst>
          </p:cNvPr>
          <p:cNvSpPr txBox="1"/>
          <p:nvPr/>
        </p:nvSpPr>
        <p:spPr>
          <a:xfrm>
            <a:off x="6404142" y="3398950"/>
            <a:ext cx="84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77"/>
              </a:rPr>
              <a:t>bell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A4DB3-768C-99F0-C5AF-7F98CACE402E}"/>
              </a:ext>
            </a:extLst>
          </p:cNvPr>
          <p:cNvSpPr txBox="1"/>
          <p:nvPr/>
        </p:nvSpPr>
        <p:spPr>
          <a:xfrm>
            <a:off x="8143586" y="2552769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77"/>
              </a:rPr>
              <a:t>fluff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B60AA4-C9A4-9F22-8390-04379F6B5B97}"/>
              </a:ext>
            </a:extLst>
          </p:cNvPr>
          <p:cNvSpPr txBox="1"/>
          <p:nvPr/>
        </p:nvSpPr>
        <p:spPr>
          <a:xfrm>
            <a:off x="5630485" y="5062839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77"/>
              </a:rPr>
              <a:t>clock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ED4E8-CDB0-C9A2-A753-B6345B0EEE84}"/>
              </a:ext>
            </a:extLst>
          </p:cNvPr>
          <p:cNvSpPr txBox="1"/>
          <p:nvPr/>
        </p:nvSpPr>
        <p:spPr>
          <a:xfrm>
            <a:off x="8153977" y="5907113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77"/>
              </a:rPr>
              <a:t>grass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EA8CA-62B1-9EB4-D513-45E1D6917678}"/>
              </a:ext>
            </a:extLst>
          </p:cNvPr>
          <p:cNvSpPr txBox="1"/>
          <p:nvPr/>
        </p:nvSpPr>
        <p:spPr>
          <a:xfrm>
            <a:off x="4618153" y="4266222"/>
            <a:ext cx="60994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dirty="0">
                <a:solidFill>
                  <a:srgbClr val="FF3760"/>
                </a:solidFill>
                <a:latin typeface="EdShed" pitchFamily="2" charset="77"/>
              </a:rPr>
              <a:t>Bees can </a:t>
            </a:r>
            <a:r>
              <a:rPr lang="en-US" sz="2200" dirty="0">
                <a:solidFill>
                  <a:srgbClr val="FF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 </a:t>
            </a:r>
            <a:r>
              <a:rPr lang="en-US" sz="2200" b="0" i="0" dirty="0">
                <a:solidFill>
                  <a:srgbClr val="FF3760"/>
                </a:solidFill>
                <a:latin typeface="EdShed" pitchFamily="2" charset="77"/>
              </a:rPr>
              <a:t>all day.</a:t>
            </a:r>
            <a:endParaRPr lang="en-GB" sz="2200" b="0" i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0050C1-B33A-C6D6-499B-AD0B9F691DBD}"/>
              </a:ext>
            </a:extLst>
          </p:cNvPr>
          <p:cNvSpPr txBox="1"/>
          <p:nvPr/>
        </p:nvSpPr>
        <p:spPr>
          <a:xfrm>
            <a:off x="5778649" y="4235136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77"/>
              </a:rPr>
              <a:t>buzz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AEBCB-C907-B733-F3D6-AE0940DAABEA}"/>
              </a:ext>
            </a:extLst>
          </p:cNvPr>
          <p:cNvSpPr txBox="1"/>
          <p:nvPr/>
        </p:nvSpPr>
        <p:spPr>
          <a:xfrm>
            <a:off x="4618153" y="5076320"/>
            <a:ext cx="60994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rgbClr val="FF3760"/>
                </a:solidFill>
                <a:latin typeface="EdShed" pitchFamily="2" charset="77"/>
              </a:rPr>
              <a:t>I have a </a:t>
            </a:r>
            <a:r>
              <a:rPr lang="en-US" sz="2200" dirty="0">
                <a:solidFill>
                  <a:srgbClr val="FF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2200" dirty="0">
                <a:solidFill>
                  <a:srgbClr val="FF3760"/>
                </a:solidFill>
                <a:latin typeface="EdShed" pitchFamily="2" charset="77"/>
              </a:rPr>
              <a:t> in my room.</a:t>
            </a:r>
            <a:endParaRPr lang="en-GB" sz="22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C845B1-9F03-0CDC-B6FC-E4BD3FF33D05}"/>
              </a:ext>
            </a:extLst>
          </p:cNvPr>
          <p:cNvSpPr txBox="1"/>
          <p:nvPr/>
        </p:nvSpPr>
        <p:spPr>
          <a:xfrm>
            <a:off x="4618153" y="5917984"/>
            <a:ext cx="60994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rgbClr val="FF3760"/>
                </a:solidFill>
                <a:latin typeface="EdShed" pitchFamily="2" charset="77"/>
              </a:rPr>
              <a:t>We like to play football on the </a:t>
            </a:r>
            <a:r>
              <a:rPr lang="en-US" sz="2200" dirty="0">
                <a:solidFill>
                  <a:srgbClr val="FF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2200" dirty="0">
                <a:solidFill>
                  <a:srgbClr val="FF3760"/>
                </a:solidFill>
                <a:latin typeface="EdShed" pitchFamily="2" charset="77"/>
              </a:rPr>
              <a:t>.</a:t>
            </a:r>
            <a:endParaRPr lang="en-GB" sz="2200" dirty="0">
              <a:solidFill>
                <a:srgbClr val="FF3760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14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6" grpId="0"/>
      <p:bldP spid="15" grpId="0"/>
      <p:bldP spid="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BE5B5E-A63A-A85F-F905-D229DE3A56BD}"/>
              </a:ext>
            </a:extLst>
          </p:cNvPr>
          <p:cNvSpPr txBox="1">
            <a:spLocks/>
          </p:cNvSpPr>
          <p:nvPr/>
        </p:nvSpPr>
        <p:spPr>
          <a:xfrm>
            <a:off x="2087147" y="2059475"/>
            <a:ext cx="8017702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cat’s fur has lots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EF79ED-1BDE-BC8A-8845-E86EC6AE9B69}"/>
              </a:ext>
            </a:extLst>
          </p:cNvPr>
          <p:cNvSpPr txBox="1"/>
          <p:nvPr/>
        </p:nvSpPr>
        <p:spPr>
          <a:xfrm>
            <a:off x="7334468" y="1990629"/>
            <a:ext cx="828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fluff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72BD7-DD54-4267-BD12-6B24CFB806E6}"/>
              </a:ext>
            </a:extLst>
          </p:cNvPr>
          <p:cNvSpPr txBox="1"/>
          <p:nvPr/>
        </p:nvSpPr>
        <p:spPr>
          <a:xfrm>
            <a:off x="5451879" y="5498092"/>
            <a:ext cx="128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fluff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9F28FC-6607-F8B8-C80D-5D4A9B7E1116}"/>
              </a:ext>
            </a:extLst>
          </p:cNvPr>
          <p:cNvGrpSpPr/>
          <p:nvPr/>
        </p:nvGrpSpPr>
        <p:grpSpPr>
          <a:xfrm>
            <a:off x="5585516" y="6177665"/>
            <a:ext cx="993523" cy="107999"/>
            <a:chOff x="7285970" y="6025567"/>
            <a:chExt cx="993523" cy="107999"/>
          </a:xfrm>
          <a:solidFill>
            <a:srgbClr val="3372DC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683571-4BF4-D305-C85F-A7AF285F4C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2672" y="6025567"/>
              <a:ext cx="108000" cy="107999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3D0797-CCB4-16F9-DA88-CC11D92DC7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7516" y="6025567"/>
              <a:ext cx="108000" cy="107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A08829-383B-FD33-52AE-B634FE95393E}"/>
                </a:ext>
              </a:extLst>
            </p:cNvPr>
            <p:cNvSpPr/>
            <p:nvPr/>
          </p:nvSpPr>
          <p:spPr>
            <a:xfrm>
              <a:off x="7939686" y="6034188"/>
              <a:ext cx="339807" cy="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B397D5B-252C-4940-56BD-2FA040B98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5970" y="6025567"/>
              <a:ext cx="108000" cy="107999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B0D9F2-7389-4F22-9FBA-BAED4B9AE043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892B9BE-152C-66FD-A5BF-F839453A5766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A36B66-8581-746B-9FFF-F3736DA63C15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‘ff’ at the end?</a:t>
                </a:r>
              </a:p>
            </p:txBody>
          </p:sp>
          <p:pic>
            <p:nvPicPr>
              <p:cNvPr id="3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61257B48-591C-9FB3-793E-B31091654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28" name="Rounded Rectangular Callout 27">
              <a:extLst>
                <a:ext uri="{FF2B5EF4-FFF2-40B4-BE49-F238E27FC236}">
                  <a16:creationId xmlns:a16="http://schemas.microsoft.com/office/drawing/2014/main" id="{3984C302-BC93-AFE7-70F5-50813110269D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A cartoon of a cat lying on a pink rug&#10;&#10;AI-generated content may be incorrect.">
            <a:extLst>
              <a:ext uri="{FF2B5EF4-FFF2-40B4-BE49-F238E27FC236}">
                <a16:creationId xmlns:a16="http://schemas.microsoft.com/office/drawing/2014/main" id="{7A4DE44D-CA6C-4EE2-1353-1D0D4608D1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57" t="18467" r="7407" b="22201"/>
          <a:stretch/>
        </p:blipFill>
        <p:spPr>
          <a:xfrm>
            <a:off x="4108156" y="2615193"/>
            <a:ext cx="3905811" cy="28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D09357-479A-C7AD-7812-9EE58713D53E}"/>
              </a:ext>
            </a:extLst>
          </p:cNvPr>
          <p:cNvSpPr txBox="1">
            <a:spLocks/>
          </p:cNvSpPr>
          <p:nvPr/>
        </p:nvSpPr>
        <p:spPr>
          <a:xfrm>
            <a:off x="3141788" y="2148692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 </a:t>
            </a:r>
            <a:r>
              <a:rPr lang="en-GB" sz="2800" dirty="0">
                <a:latin typeface="EdShed" pitchFamily="2" charset="77"/>
              </a:rPr>
              <a:t>has a red dress.</a:t>
            </a:r>
          </a:p>
          <a:p>
            <a:pPr algn="ctr"/>
            <a:endParaRPr lang="en-GB" sz="2800" dirty="0">
              <a:latin typeface="EdShe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7DC0D5-E5D6-3350-1B9C-6DCC38A3DC5C}"/>
              </a:ext>
            </a:extLst>
          </p:cNvPr>
          <p:cNvSpPr txBox="1"/>
          <p:nvPr/>
        </p:nvSpPr>
        <p:spPr>
          <a:xfrm>
            <a:off x="4892591" y="2068473"/>
            <a:ext cx="7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doll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89DE3-511A-75F1-62F4-FACC04DB490E}"/>
              </a:ext>
            </a:extLst>
          </p:cNvPr>
          <p:cNvSpPr txBox="1"/>
          <p:nvPr/>
        </p:nvSpPr>
        <p:spPr>
          <a:xfrm>
            <a:off x="5552772" y="5466310"/>
            <a:ext cx="1086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doll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63D68-0239-1E63-8AD1-364D1B3B90B4}"/>
              </a:ext>
            </a:extLst>
          </p:cNvPr>
          <p:cNvGrpSpPr/>
          <p:nvPr/>
        </p:nvGrpSpPr>
        <p:grpSpPr>
          <a:xfrm>
            <a:off x="5749308" y="6139320"/>
            <a:ext cx="768227" cy="110992"/>
            <a:chOff x="5370274" y="2947897"/>
            <a:chExt cx="394743" cy="55496"/>
          </a:xfrm>
          <a:solidFill>
            <a:srgbClr val="3372DC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3DEBA29-EB80-93FB-A4FF-1E5D11EDEC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0274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D0AC70-071C-354C-F08F-F1A0CA3A4811}"/>
                </a:ext>
              </a:extLst>
            </p:cNvPr>
            <p:cNvSpPr/>
            <p:nvPr/>
          </p:nvSpPr>
          <p:spPr>
            <a:xfrm>
              <a:off x="5656204" y="2956897"/>
              <a:ext cx="108813" cy="374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9D19C96-E065-E177-043B-68DD915914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0395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BB2D39-CF30-64C4-86BB-1A7D4AD87545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D4C682A-F038-9E90-878E-C39484611FFA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0B46F1-1546-DD47-44CA-7FB34B972DB1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‘ll’ at the end?</a:t>
                </a:r>
              </a:p>
            </p:txBody>
          </p:sp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F21A0F92-A21A-F955-3B91-B4135AE14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26" name="Rounded Rectangular Callout 25">
              <a:extLst>
                <a:ext uri="{FF2B5EF4-FFF2-40B4-BE49-F238E27FC236}">
                  <a16:creationId xmlns:a16="http://schemas.microsoft.com/office/drawing/2014/main" id="{5EFF3458-713F-839A-78DF-8F08A0C02B89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2DFE0EDE-7D13-687E-D5D3-E265243F8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308" y="2828628"/>
            <a:ext cx="1677237" cy="251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AD990E-F71B-8DF8-29D3-228CDD21BD11}"/>
              </a:ext>
            </a:extLst>
          </p:cNvPr>
          <p:cNvSpPr txBox="1">
            <a:spLocks/>
          </p:cNvSpPr>
          <p:nvPr/>
        </p:nvSpPr>
        <p:spPr>
          <a:xfrm>
            <a:off x="3034931" y="2004507"/>
            <a:ext cx="6122133" cy="8309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The teacher rang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2800" dirty="0">
                <a:latin typeface="EdShed" pitchFamily="2" charset="7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E522B-ED70-5D05-30BD-58BF95507E9E}"/>
              </a:ext>
            </a:extLst>
          </p:cNvPr>
          <p:cNvSpPr txBox="1"/>
          <p:nvPr/>
        </p:nvSpPr>
        <p:spPr>
          <a:xfrm>
            <a:off x="7231122" y="1953230"/>
            <a:ext cx="69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bell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D19CB-5E92-7747-AF6C-D02DAA35803B}"/>
              </a:ext>
            </a:extLst>
          </p:cNvPr>
          <p:cNvSpPr txBox="1"/>
          <p:nvPr/>
        </p:nvSpPr>
        <p:spPr>
          <a:xfrm>
            <a:off x="5555303" y="5482880"/>
            <a:ext cx="105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bell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628CB3-5262-E55B-A54A-3890F233C09D}"/>
              </a:ext>
            </a:extLst>
          </p:cNvPr>
          <p:cNvGrpSpPr/>
          <p:nvPr/>
        </p:nvGrpSpPr>
        <p:grpSpPr>
          <a:xfrm>
            <a:off x="5747087" y="6151608"/>
            <a:ext cx="754413" cy="110992"/>
            <a:chOff x="5384868" y="2947897"/>
            <a:chExt cx="387646" cy="55496"/>
          </a:xfrm>
          <a:solidFill>
            <a:srgbClr val="3372DC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B34845-F51E-C5D9-7E64-AF56823426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4868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EF48DB-339D-5F6D-0B61-B452791581D8}"/>
                </a:ext>
              </a:extLst>
            </p:cNvPr>
            <p:cNvSpPr/>
            <p:nvPr/>
          </p:nvSpPr>
          <p:spPr>
            <a:xfrm>
              <a:off x="5655217" y="2960486"/>
              <a:ext cx="117297" cy="374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BF31BEB-13F2-D241-FA4A-FA05C778B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7373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FB779A-769E-2137-C28C-F4FB3B36DD03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793475-1E64-4040-0251-E03220BE1968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413D2B-069F-7708-7E8F-C385530762F0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‘ll’ at the end?</a:t>
                </a:r>
              </a:p>
            </p:txBody>
          </p:sp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E2826C7A-2EC0-55BC-0ACD-2A2ED4FD8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26" name="Rounded Rectangular Callout 25">
              <a:extLst>
                <a:ext uri="{FF2B5EF4-FFF2-40B4-BE49-F238E27FC236}">
                  <a16:creationId xmlns:a16="http://schemas.microsoft.com/office/drawing/2014/main" id="{8F905402-AED7-1CDB-E238-3AB08DA4BB28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FC05412B-9C54-7440-76D7-3F17BC964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819" y="2727747"/>
            <a:ext cx="2122826" cy="26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F7C362-7B45-5E52-B49A-6784B2FCC386}"/>
              </a:ext>
            </a:extLst>
          </p:cNvPr>
          <p:cNvSpPr txBox="1">
            <a:spLocks/>
          </p:cNvSpPr>
          <p:nvPr/>
        </p:nvSpPr>
        <p:spPr>
          <a:xfrm>
            <a:off x="2977486" y="2243281"/>
            <a:ext cx="6237023" cy="7085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at the park is green.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286DB-6526-D4A1-B877-F1E6FE4BC30B}"/>
              </a:ext>
            </a:extLst>
          </p:cNvPr>
          <p:cNvSpPr txBox="1"/>
          <p:nvPr/>
        </p:nvSpPr>
        <p:spPr>
          <a:xfrm>
            <a:off x="4494803" y="2169839"/>
            <a:ext cx="95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grass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B63E6-0722-21D8-06B2-B3E5BC8B81D3}"/>
              </a:ext>
            </a:extLst>
          </p:cNvPr>
          <p:cNvSpPr txBox="1"/>
          <p:nvPr/>
        </p:nvSpPr>
        <p:spPr>
          <a:xfrm>
            <a:off x="5344926" y="5215537"/>
            <a:ext cx="150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latin typeface="EdShed" pitchFamily="2" charset="0"/>
              </a:rPr>
              <a:t>grass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DB752E-1645-9A25-A154-ECB045DF22E0}"/>
              </a:ext>
            </a:extLst>
          </p:cNvPr>
          <p:cNvGrpSpPr/>
          <p:nvPr/>
        </p:nvGrpSpPr>
        <p:grpSpPr>
          <a:xfrm>
            <a:off x="5552203" y="6039823"/>
            <a:ext cx="1147753" cy="107999"/>
            <a:chOff x="7271462" y="6016189"/>
            <a:chExt cx="1147753" cy="107999"/>
          </a:xfrm>
          <a:solidFill>
            <a:srgbClr val="3372DC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F03CE0-B093-E4FB-8670-71B3B61009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3599" y="6016189"/>
              <a:ext cx="108000" cy="107999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8E56644-F8D9-AA27-8829-DF546E51C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4484" y="6016189"/>
              <a:ext cx="108000" cy="107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033FE4-946C-637C-1127-658BF7E9827D}"/>
                </a:ext>
              </a:extLst>
            </p:cNvPr>
            <p:cNvSpPr/>
            <p:nvPr/>
          </p:nvSpPr>
          <p:spPr>
            <a:xfrm>
              <a:off x="8019745" y="6022900"/>
              <a:ext cx="399470" cy="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FBA1C0F-8E47-DECB-6A26-863CF928E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462" y="6016189"/>
              <a:ext cx="108000" cy="107999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0C2AF4-032E-F937-CF65-3A7A350C1F70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DD25DBE-6738-5D17-C5B1-B24A88BC1781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93714D-0EE8-C699-3D56-118D80343BBD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‘ss’ at the end?</a:t>
                </a:r>
              </a:p>
            </p:txBody>
          </p:sp>
          <p:pic>
            <p:nvPicPr>
              <p:cNvPr id="3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52F537D3-EE89-63C7-4129-516177C2F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28" name="Rounded Rectangular Callout 27">
              <a:extLst>
                <a:ext uri="{FF2B5EF4-FFF2-40B4-BE49-F238E27FC236}">
                  <a16:creationId xmlns:a16="http://schemas.microsoft.com/office/drawing/2014/main" id="{ABE65873-E081-9E1E-B1BE-7B0B2D396942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B3B661-727D-E028-BC68-D594B9FACB45}"/>
              </a:ext>
            </a:extLst>
          </p:cNvPr>
          <p:cNvGrpSpPr/>
          <p:nvPr/>
        </p:nvGrpSpPr>
        <p:grpSpPr>
          <a:xfrm>
            <a:off x="4065841" y="3200027"/>
            <a:ext cx="4060317" cy="1598507"/>
            <a:chOff x="4269502" y="3218441"/>
            <a:chExt cx="3194221" cy="1257533"/>
          </a:xfrm>
        </p:grpSpPr>
        <p:pic>
          <p:nvPicPr>
            <p:cNvPr id="32" name="Picture 31" descr="Lawn, Green, Grama, Grass, Nature, Colour, Sheets">
              <a:extLst>
                <a:ext uri="{FF2B5EF4-FFF2-40B4-BE49-F238E27FC236}">
                  <a16:creationId xmlns:a16="http://schemas.microsoft.com/office/drawing/2014/main" id="{B3276308-611E-3ABC-52EE-C28E0FF8F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216" y="3218441"/>
              <a:ext cx="1164965" cy="12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Lawn, Green, Grama, Grass, Nature, Colour, Sheets">
              <a:extLst>
                <a:ext uri="{FF2B5EF4-FFF2-40B4-BE49-F238E27FC236}">
                  <a16:creationId xmlns:a16="http://schemas.microsoft.com/office/drawing/2014/main" id="{A298E59F-8DFB-B1F5-0120-CF795AA03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902" y="3218441"/>
              <a:ext cx="1164965" cy="12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Lawn, Green, Grama, Grass, Nature, Colour, Sheets">
              <a:extLst>
                <a:ext uri="{FF2B5EF4-FFF2-40B4-BE49-F238E27FC236}">
                  <a16:creationId xmlns:a16="http://schemas.microsoft.com/office/drawing/2014/main" id="{FBCFEE2F-C2C6-F156-EF2F-AA80A39E6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502" y="3218441"/>
              <a:ext cx="1164965" cy="12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Lawn, Green, Grama, Grass, Nature, Colour, Sheets">
              <a:extLst>
                <a:ext uri="{FF2B5EF4-FFF2-40B4-BE49-F238E27FC236}">
                  <a16:creationId xmlns:a16="http://schemas.microsoft.com/office/drawing/2014/main" id="{E52C91D4-CDBA-8166-026D-DE95520C9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758" y="3218441"/>
              <a:ext cx="1164965" cy="12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Lawn, Green, Grama, Grass, Nature, Colour, Sheets">
              <a:extLst>
                <a:ext uri="{FF2B5EF4-FFF2-40B4-BE49-F238E27FC236}">
                  <a16:creationId xmlns:a16="http://schemas.microsoft.com/office/drawing/2014/main" id="{3F575399-0180-82B4-4B67-D7B8B6928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502" y="3218441"/>
              <a:ext cx="1164965" cy="125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27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20E66D-1FC3-C840-2763-53E52CA0B318}"/>
              </a:ext>
            </a:extLst>
          </p:cNvPr>
          <p:cNvSpPr txBox="1">
            <a:spLocks/>
          </p:cNvSpPr>
          <p:nvPr/>
        </p:nvSpPr>
        <p:spPr>
          <a:xfrm>
            <a:off x="3141788" y="2074617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mermaid blew 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FC791-E918-1FDB-5FD5-79B356631BE3}"/>
              </a:ext>
            </a:extLst>
          </p:cNvPr>
          <p:cNvSpPr txBox="1"/>
          <p:nvPr/>
        </p:nvSpPr>
        <p:spPr>
          <a:xfrm>
            <a:off x="7208149" y="2004598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kiss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ECCE2-41E1-E71C-5F05-C63808EACEBE}"/>
              </a:ext>
            </a:extLst>
          </p:cNvPr>
          <p:cNvSpPr txBox="1"/>
          <p:nvPr/>
        </p:nvSpPr>
        <p:spPr>
          <a:xfrm>
            <a:off x="5553221" y="5544197"/>
            <a:ext cx="108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kiss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CAA247-8395-C199-81AE-14AE276C384D}"/>
              </a:ext>
            </a:extLst>
          </p:cNvPr>
          <p:cNvGrpSpPr/>
          <p:nvPr/>
        </p:nvGrpSpPr>
        <p:grpSpPr>
          <a:xfrm>
            <a:off x="5732328" y="6214473"/>
            <a:ext cx="765078" cy="110992"/>
            <a:chOff x="5414671" y="2947897"/>
            <a:chExt cx="393125" cy="55496"/>
          </a:xfrm>
          <a:solidFill>
            <a:srgbClr val="3372DC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140AB9-D12A-ED96-F5E0-269F01AF8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4671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A6DA3B-D772-4CB1-9D03-3D8CB48D5A7B}"/>
                </a:ext>
              </a:extLst>
            </p:cNvPr>
            <p:cNvSpPr/>
            <p:nvPr/>
          </p:nvSpPr>
          <p:spPr>
            <a:xfrm>
              <a:off x="5610036" y="2955231"/>
              <a:ext cx="197760" cy="44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9B04F28-BD18-91E8-0732-8267C12228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4779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4563D1-1C26-EF13-A691-77408ECE5612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295136D-31E9-0940-8C56-1AF5C32CFA90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773456-ECD3-0813-6265-051BEAAA9854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‘ss’ at the end?</a:t>
                </a:r>
              </a:p>
            </p:txBody>
          </p:sp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F7B1159A-DBCB-4AC2-C196-CFAC1AC76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26" name="Rounded Rectangular Callout 25">
              <a:extLst>
                <a:ext uri="{FF2B5EF4-FFF2-40B4-BE49-F238E27FC236}">
                  <a16:creationId xmlns:a16="http://schemas.microsoft.com/office/drawing/2014/main" id="{3437123C-8D2D-FF4A-93B1-4C0449C55C45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00E113-6817-DB70-D792-1E29B3ED5174}"/>
              </a:ext>
            </a:extLst>
          </p:cNvPr>
          <p:cNvGrpSpPr/>
          <p:nvPr/>
        </p:nvGrpSpPr>
        <p:grpSpPr>
          <a:xfrm>
            <a:off x="4716279" y="2774305"/>
            <a:ext cx="2759437" cy="2609508"/>
            <a:chOff x="4626516" y="2756308"/>
            <a:chExt cx="2759437" cy="2609508"/>
          </a:xfrm>
        </p:grpSpPr>
        <p:pic>
          <p:nvPicPr>
            <p:cNvPr id="30" name="Picture 29" descr="A cartoon of a mermaid&#10;&#10;AI-generated content may be incorrect.">
              <a:extLst>
                <a:ext uri="{FF2B5EF4-FFF2-40B4-BE49-F238E27FC236}">
                  <a16:creationId xmlns:a16="http://schemas.microsoft.com/office/drawing/2014/main" id="{29F83E9A-61E2-03F7-D114-DD9CB94E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9119" y="2756308"/>
              <a:ext cx="2546834" cy="2609508"/>
            </a:xfrm>
            <a:prstGeom prst="rect">
              <a:avLst/>
            </a:prstGeom>
          </p:spPr>
        </p:pic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42C1B7BF-E0A9-A96E-02FA-2AD320EEEB9F}"/>
                </a:ext>
              </a:extLst>
            </p:cNvPr>
            <p:cNvSpPr/>
            <p:nvPr/>
          </p:nvSpPr>
          <p:spPr>
            <a:xfrm>
              <a:off x="4626516" y="3579100"/>
              <a:ext cx="315686" cy="283029"/>
            </a:xfrm>
            <a:prstGeom prst="heart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69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Where do the sound buttons go in these words?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460CA-C217-753B-14E1-38EF6B45C9E9}"/>
              </a:ext>
            </a:extLst>
          </p:cNvPr>
          <p:cNvSpPr/>
          <p:nvPr/>
        </p:nvSpPr>
        <p:spPr>
          <a:xfrm>
            <a:off x="2285573" y="1913000"/>
            <a:ext cx="1051698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latin typeface="EdShed" pitchFamily="2" charset="77"/>
              </a:rPr>
              <a:t>sat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45DC9-B9D7-956F-5FCD-76F43E67D012}"/>
              </a:ext>
            </a:extLst>
          </p:cNvPr>
          <p:cNvSpPr/>
          <p:nvPr/>
        </p:nvSpPr>
        <p:spPr>
          <a:xfrm>
            <a:off x="5551502" y="1913000"/>
            <a:ext cx="1129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dirty="0">
                <a:ln w="0"/>
                <a:latin typeface="EdShed" pitchFamily="2" charset="77"/>
              </a:rPr>
              <a:t>tap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6AAFC-D14F-743E-AF02-747871A90B3C}"/>
              </a:ext>
            </a:extLst>
          </p:cNvPr>
          <p:cNvSpPr/>
          <p:nvPr/>
        </p:nvSpPr>
        <p:spPr>
          <a:xfrm>
            <a:off x="8745153" y="1913000"/>
            <a:ext cx="1233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dirty="0">
                <a:ln w="0"/>
                <a:latin typeface="EdShed" pitchFamily="2" charset="77"/>
              </a:rPr>
              <a:t>cup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11B374-9DDA-DA02-2162-F3E0A9A92CEA}"/>
              </a:ext>
            </a:extLst>
          </p:cNvPr>
          <p:cNvSpPr/>
          <p:nvPr/>
        </p:nvSpPr>
        <p:spPr>
          <a:xfrm>
            <a:off x="2193657" y="3208700"/>
            <a:ext cx="1235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dirty="0">
                <a:ln w="0"/>
                <a:latin typeface="EdShed" pitchFamily="2" charset="77"/>
              </a:rPr>
              <a:t>dog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594DFE-1191-5B21-46AF-5E3E7CF9D71A}"/>
              </a:ext>
            </a:extLst>
          </p:cNvPr>
          <p:cNvSpPr/>
          <p:nvPr/>
        </p:nvSpPr>
        <p:spPr>
          <a:xfrm>
            <a:off x="5510850" y="3208700"/>
            <a:ext cx="1319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latin typeface="EdShed" pitchFamily="2" charset="77"/>
              </a:rPr>
              <a:t>snip</a:t>
            </a:r>
            <a:endParaRPr lang="en-GB" sz="5400" cap="none" dirty="0">
              <a:ln w="0"/>
              <a:latin typeface="EdShe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AD5CCD-759F-1983-E85E-B46EE7FBA0E1}"/>
              </a:ext>
            </a:extLst>
          </p:cNvPr>
          <p:cNvSpPr/>
          <p:nvPr/>
        </p:nvSpPr>
        <p:spPr>
          <a:xfrm>
            <a:off x="8761920" y="3208700"/>
            <a:ext cx="129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dirty="0">
                <a:ln w="0"/>
                <a:latin typeface="EdShed" pitchFamily="2" charset="77"/>
              </a:rPr>
              <a:t>star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A10E44-0CE9-FF4C-586E-20BFBC8CAEE5}"/>
              </a:ext>
            </a:extLst>
          </p:cNvPr>
          <p:cNvGrpSpPr/>
          <p:nvPr/>
        </p:nvGrpSpPr>
        <p:grpSpPr>
          <a:xfrm>
            <a:off x="2443373" y="2667481"/>
            <a:ext cx="779512" cy="157567"/>
            <a:chOff x="6152713" y="2224078"/>
            <a:chExt cx="779512" cy="157567"/>
          </a:xfrm>
          <a:solidFill>
            <a:srgbClr val="3372DC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82699B-F465-8E17-D4EE-3F7A14407892}"/>
                </a:ext>
              </a:extLst>
            </p:cNvPr>
            <p:cNvSpPr/>
            <p:nvPr/>
          </p:nvSpPr>
          <p:spPr>
            <a:xfrm>
              <a:off x="6152713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30493E-9A64-9CA9-A36C-739DEA8A7DCA}"/>
                </a:ext>
              </a:extLst>
            </p:cNvPr>
            <p:cNvSpPr/>
            <p:nvPr/>
          </p:nvSpPr>
          <p:spPr>
            <a:xfrm>
              <a:off x="6462994" y="2224078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DD400-475D-D84C-A0AF-3F26D7C206D6}"/>
                </a:ext>
              </a:extLst>
            </p:cNvPr>
            <p:cNvSpPr/>
            <p:nvPr/>
          </p:nvSpPr>
          <p:spPr>
            <a:xfrm>
              <a:off x="6774692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FC96FA-ECE7-BD30-D253-AB19D2E4F2A8}"/>
              </a:ext>
            </a:extLst>
          </p:cNvPr>
          <p:cNvGrpSpPr/>
          <p:nvPr/>
        </p:nvGrpSpPr>
        <p:grpSpPr>
          <a:xfrm>
            <a:off x="5714119" y="2667481"/>
            <a:ext cx="806696" cy="157567"/>
            <a:chOff x="6166176" y="2224078"/>
            <a:chExt cx="806696" cy="157567"/>
          </a:xfrm>
          <a:solidFill>
            <a:srgbClr val="3372DC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DF9D71E-EF92-CF4E-CD62-92E59FB8F829}"/>
                </a:ext>
              </a:extLst>
            </p:cNvPr>
            <p:cNvSpPr/>
            <p:nvPr/>
          </p:nvSpPr>
          <p:spPr>
            <a:xfrm>
              <a:off x="6166176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9D7AAD-1DBB-7F04-B07F-20D6939D6DF6}"/>
                </a:ext>
              </a:extLst>
            </p:cNvPr>
            <p:cNvSpPr/>
            <p:nvPr/>
          </p:nvSpPr>
          <p:spPr>
            <a:xfrm>
              <a:off x="6435704" y="2224078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6465562-B76A-A54C-0177-BBF681E1E075}"/>
                </a:ext>
              </a:extLst>
            </p:cNvPr>
            <p:cNvSpPr/>
            <p:nvPr/>
          </p:nvSpPr>
          <p:spPr>
            <a:xfrm>
              <a:off x="6815339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9C2F66-887D-C1A2-603E-5A57F69DFE95}"/>
              </a:ext>
            </a:extLst>
          </p:cNvPr>
          <p:cNvGrpSpPr/>
          <p:nvPr/>
        </p:nvGrpSpPr>
        <p:grpSpPr>
          <a:xfrm>
            <a:off x="2397100" y="4117059"/>
            <a:ext cx="860659" cy="157567"/>
            <a:chOff x="6203869" y="2224078"/>
            <a:chExt cx="860659" cy="157567"/>
          </a:xfrm>
          <a:solidFill>
            <a:srgbClr val="3372DC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2395D0-8219-B652-4FD8-AA8ECE74FF9A}"/>
                </a:ext>
              </a:extLst>
            </p:cNvPr>
            <p:cNvSpPr/>
            <p:nvPr/>
          </p:nvSpPr>
          <p:spPr>
            <a:xfrm>
              <a:off x="6203869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4BE86F-0D9E-2816-8EC3-C3EF1F5BF3D6}"/>
                </a:ext>
              </a:extLst>
            </p:cNvPr>
            <p:cNvSpPr/>
            <p:nvPr/>
          </p:nvSpPr>
          <p:spPr>
            <a:xfrm>
              <a:off x="6551180" y="2224078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A5EA311-2CA2-F756-50E2-6C7682C9EF55}"/>
                </a:ext>
              </a:extLst>
            </p:cNvPr>
            <p:cNvSpPr/>
            <p:nvPr/>
          </p:nvSpPr>
          <p:spPr>
            <a:xfrm>
              <a:off x="6906995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D1A458-8547-A7F2-2B9D-7733B46451EF}"/>
              </a:ext>
            </a:extLst>
          </p:cNvPr>
          <p:cNvGrpSpPr/>
          <p:nvPr/>
        </p:nvGrpSpPr>
        <p:grpSpPr>
          <a:xfrm>
            <a:off x="8936414" y="2667445"/>
            <a:ext cx="888457" cy="157567"/>
            <a:chOff x="6197374" y="2224078"/>
            <a:chExt cx="888457" cy="157567"/>
          </a:xfrm>
          <a:solidFill>
            <a:srgbClr val="3372DC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39F72F-7BFC-F52B-9E61-905312227227}"/>
                </a:ext>
              </a:extLst>
            </p:cNvPr>
            <p:cNvSpPr/>
            <p:nvPr/>
          </p:nvSpPr>
          <p:spPr>
            <a:xfrm>
              <a:off x="6197374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1BB9B9-2119-76A8-64C4-DFC017FB86FC}"/>
                </a:ext>
              </a:extLst>
            </p:cNvPr>
            <p:cNvSpPr/>
            <p:nvPr/>
          </p:nvSpPr>
          <p:spPr>
            <a:xfrm>
              <a:off x="6548290" y="2224078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3E062FF-48A4-5675-5206-539C5D1DD404}"/>
                </a:ext>
              </a:extLst>
            </p:cNvPr>
            <p:cNvSpPr/>
            <p:nvPr/>
          </p:nvSpPr>
          <p:spPr>
            <a:xfrm>
              <a:off x="6928298" y="222411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72575CB-6948-2EF5-CE33-BC451EBC64E7}"/>
              </a:ext>
            </a:extLst>
          </p:cNvPr>
          <p:cNvGrpSpPr/>
          <p:nvPr/>
        </p:nvGrpSpPr>
        <p:grpSpPr>
          <a:xfrm>
            <a:off x="5669228" y="3963754"/>
            <a:ext cx="992478" cy="161857"/>
            <a:chOff x="4775761" y="6057453"/>
            <a:chExt cx="992478" cy="161857"/>
          </a:xfrm>
          <a:solidFill>
            <a:srgbClr val="3372DC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B317244-9AE1-26B2-990B-A12600D887F0}"/>
                </a:ext>
              </a:extLst>
            </p:cNvPr>
            <p:cNvSpPr/>
            <p:nvPr/>
          </p:nvSpPr>
          <p:spPr>
            <a:xfrm>
              <a:off x="4775761" y="6057453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682CEAA-3933-0B74-630D-A0A8F76D6C5E}"/>
                </a:ext>
              </a:extLst>
            </p:cNvPr>
            <p:cNvSpPr/>
            <p:nvPr/>
          </p:nvSpPr>
          <p:spPr>
            <a:xfrm>
              <a:off x="5337169" y="6061778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21DAE29-BB7A-C022-3EEE-A379A5FFB6AB}"/>
                </a:ext>
              </a:extLst>
            </p:cNvPr>
            <p:cNvSpPr/>
            <p:nvPr/>
          </p:nvSpPr>
          <p:spPr>
            <a:xfrm>
              <a:off x="5610706" y="6061779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D2C00F3-9A8D-B936-2FAD-A0639365EF2E}"/>
                </a:ext>
              </a:extLst>
            </p:cNvPr>
            <p:cNvSpPr/>
            <p:nvPr/>
          </p:nvSpPr>
          <p:spPr>
            <a:xfrm>
              <a:off x="5077020" y="6057454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5E068C-F706-4ACA-49C1-B03DDCA1D0C5}"/>
              </a:ext>
            </a:extLst>
          </p:cNvPr>
          <p:cNvGrpSpPr/>
          <p:nvPr/>
        </p:nvGrpSpPr>
        <p:grpSpPr>
          <a:xfrm>
            <a:off x="8928271" y="3965918"/>
            <a:ext cx="973519" cy="161061"/>
            <a:chOff x="7724996" y="6014687"/>
            <a:chExt cx="973519" cy="161061"/>
          </a:xfrm>
          <a:solidFill>
            <a:srgbClr val="3372DC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A1A511D-E098-6098-7D8D-D1D7B32E0724}"/>
                </a:ext>
              </a:extLst>
            </p:cNvPr>
            <p:cNvSpPr/>
            <p:nvPr/>
          </p:nvSpPr>
          <p:spPr>
            <a:xfrm>
              <a:off x="7724996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EA1908E-767E-205B-E976-F819987162BF}"/>
                </a:ext>
              </a:extLst>
            </p:cNvPr>
            <p:cNvSpPr/>
            <p:nvPr/>
          </p:nvSpPr>
          <p:spPr>
            <a:xfrm>
              <a:off x="7976234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3CFC395-466E-8445-8043-E74D225B6DBD}"/>
                </a:ext>
              </a:extLst>
            </p:cNvPr>
            <p:cNvSpPr/>
            <p:nvPr/>
          </p:nvSpPr>
          <p:spPr>
            <a:xfrm>
              <a:off x="8206418" y="6041008"/>
              <a:ext cx="492097" cy="86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34E79B-61C2-C68B-9635-1BC6DCE3D5FB}"/>
              </a:ext>
            </a:extLst>
          </p:cNvPr>
          <p:cNvGrpSpPr/>
          <p:nvPr/>
        </p:nvGrpSpPr>
        <p:grpSpPr>
          <a:xfrm>
            <a:off x="1120721" y="4610916"/>
            <a:ext cx="2782073" cy="1801011"/>
            <a:chOff x="1120721" y="4610916"/>
            <a:chExt cx="2782073" cy="1801011"/>
          </a:xfrm>
        </p:grpSpPr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EC02594-A37B-BEA1-AFC4-1C07B3A1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721" y="4610916"/>
              <a:ext cx="1095796" cy="1801011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3DE3FB-F8C8-ADED-CF5D-D8B662C7207E}"/>
                </a:ext>
              </a:extLst>
            </p:cNvPr>
            <p:cNvSpPr txBox="1"/>
            <p:nvPr/>
          </p:nvSpPr>
          <p:spPr>
            <a:xfrm>
              <a:off x="2605517" y="5003700"/>
              <a:ext cx="12355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How many sounds are in the word ‘sat’?</a:t>
              </a:r>
            </a:p>
          </p:txBody>
        </p: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F22CBB06-CCFD-3BAE-038D-0F65AD7E448D}"/>
                </a:ext>
              </a:extLst>
            </p:cNvPr>
            <p:cNvSpPr/>
            <p:nvPr/>
          </p:nvSpPr>
          <p:spPr>
            <a:xfrm>
              <a:off x="2505997" y="4884370"/>
              <a:ext cx="1396797" cy="1404027"/>
            </a:xfrm>
            <a:prstGeom prst="wedgeRoundRectCallout">
              <a:avLst>
                <a:gd name="adj1" fmla="val -65840"/>
                <a:gd name="adj2" fmla="val -22165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F606F8B-6565-C2B8-34C4-A620DCE2D447}"/>
              </a:ext>
            </a:extLst>
          </p:cNvPr>
          <p:cNvGrpSpPr/>
          <p:nvPr/>
        </p:nvGrpSpPr>
        <p:grpSpPr>
          <a:xfrm>
            <a:off x="4453733" y="4653935"/>
            <a:ext cx="2994035" cy="1756665"/>
            <a:chOff x="4453733" y="4653935"/>
            <a:chExt cx="2994035" cy="1756665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12987A3D-FE87-C519-0C4D-534FE01E9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3733" y="4653935"/>
              <a:ext cx="1178251" cy="175666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2F8228E-9E55-903B-092C-DC201B97EB89}"/>
                </a:ext>
              </a:extLst>
            </p:cNvPr>
            <p:cNvSpPr txBox="1"/>
            <p:nvPr/>
          </p:nvSpPr>
          <p:spPr>
            <a:xfrm>
              <a:off x="5921363" y="4997648"/>
              <a:ext cx="15264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You need a dot for each sound you can hear.</a:t>
              </a:r>
            </a:p>
          </p:txBody>
        </p: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750A5DDA-5877-CC99-9720-97913490C1CF}"/>
                </a:ext>
              </a:extLst>
            </p:cNvPr>
            <p:cNvSpPr/>
            <p:nvPr/>
          </p:nvSpPr>
          <p:spPr>
            <a:xfrm>
              <a:off x="5963834" y="4884370"/>
              <a:ext cx="1396797" cy="1404027"/>
            </a:xfrm>
            <a:prstGeom prst="wedgeRoundRectCallout">
              <a:avLst>
                <a:gd name="adj1" fmla="val -65840"/>
                <a:gd name="adj2" fmla="val -22165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25F25C-6444-07DD-86A7-2AF72679B924}"/>
              </a:ext>
            </a:extLst>
          </p:cNvPr>
          <p:cNvGrpSpPr/>
          <p:nvPr/>
        </p:nvGrpSpPr>
        <p:grpSpPr>
          <a:xfrm>
            <a:off x="7914119" y="4579746"/>
            <a:ext cx="2895130" cy="1835085"/>
            <a:chOff x="7914119" y="4579746"/>
            <a:chExt cx="2895130" cy="1835085"/>
          </a:xfrm>
        </p:grpSpPr>
        <p:pic>
          <p:nvPicPr>
            <p:cNvPr id="51" name="Picture 50" descr="Icon&#10;&#10;Description automatically generated">
              <a:extLst>
                <a:ext uri="{FF2B5EF4-FFF2-40B4-BE49-F238E27FC236}">
                  <a16:creationId xmlns:a16="http://schemas.microsoft.com/office/drawing/2014/main" id="{0AAB62A2-F1E8-DE82-DC65-B3AB96118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14119" y="4579746"/>
              <a:ext cx="870661" cy="1835085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BE5773-C8D9-08A8-8BAD-3115F5FA2091}"/>
                </a:ext>
              </a:extLst>
            </p:cNvPr>
            <p:cNvSpPr txBox="1"/>
            <p:nvPr/>
          </p:nvSpPr>
          <p:spPr>
            <a:xfrm>
              <a:off x="9175046" y="4749118"/>
              <a:ext cx="161134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The digraph ‘</a:t>
              </a:r>
              <a:r>
                <a:rPr lang="en-GB" dirty="0" err="1">
                  <a:latin typeface="EdShed" pitchFamily="2" charset="77"/>
                </a:rPr>
                <a:t>ar</a:t>
              </a:r>
              <a:r>
                <a:rPr lang="en-GB" dirty="0">
                  <a:latin typeface="EdShed" pitchFamily="2" charset="77"/>
                </a:rPr>
                <a:t>’ makes one sound, so we draw a line beneath it.</a:t>
              </a:r>
            </a:p>
          </p:txBody>
        </p:sp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id="{14DBC6A5-BA0D-7390-BFE3-71FEA3E36969}"/>
                </a:ext>
              </a:extLst>
            </p:cNvPr>
            <p:cNvSpPr/>
            <p:nvPr/>
          </p:nvSpPr>
          <p:spPr>
            <a:xfrm>
              <a:off x="9135855" y="4667290"/>
              <a:ext cx="1673394" cy="1634462"/>
            </a:xfrm>
            <a:prstGeom prst="wedgeRoundRectCallout">
              <a:avLst>
                <a:gd name="adj1" fmla="val -65840"/>
                <a:gd name="adj2" fmla="val -16571"/>
                <a:gd name="adj3" fmla="val 16667"/>
              </a:avLst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0B49ED-EA0F-48FF-73C5-1FB5AB516DA3}"/>
              </a:ext>
            </a:extLst>
          </p:cNvPr>
          <p:cNvSpPr txBox="1">
            <a:spLocks/>
          </p:cNvSpPr>
          <p:nvPr/>
        </p:nvSpPr>
        <p:spPr>
          <a:xfrm>
            <a:off x="3141788" y="2117246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Bumble’s wings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00FB1-8368-FE0D-E9F9-56425495BBF4}"/>
              </a:ext>
            </a:extLst>
          </p:cNvPr>
          <p:cNvSpPr txBox="1"/>
          <p:nvPr/>
        </p:nvSpPr>
        <p:spPr>
          <a:xfrm>
            <a:off x="6724111" y="2044291"/>
            <a:ext cx="87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buzz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EB002-FA11-C261-34D4-17585BA5E079}"/>
              </a:ext>
            </a:extLst>
          </p:cNvPr>
          <p:cNvSpPr txBox="1"/>
          <p:nvPr/>
        </p:nvSpPr>
        <p:spPr>
          <a:xfrm>
            <a:off x="5408593" y="5458448"/>
            <a:ext cx="1376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buzz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B5543F-BBD4-867E-2333-9940EA808919}"/>
              </a:ext>
            </a:extLst>
          </p:cNvPr>
          <p:cNvGrpSpPr/>
          <p:nvPr/>
        </p:nvGrpSpPr>
        <p:grpSpPr>
          <a:xfrm>
            <a:off x="5587063" y="6148759"/>
            <a:ext cx="1070936" cy="144000"/>
            <a:chOff x="5330980" y="2947896"/>
            <a:chExt cx="550286" cy="72000"/>
          </a:xfrm>
          <a:solidFill>
            <a:srgbClr val="3372DC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581045F-C228-77E6-5613-0AF3723DE1C7}"/>
                </a:ext>
              </a:extLst>
            </p:cNvPr>
            <p:cNvSpPr/>
            <p:nvPr/>
          </p:nvSpPr>
          <p:spPr>
            <a:xfrm>
              <a:off x="5330980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1236652-CF50-6F69-F9DA-EEB496F3EA5A}"/>
                </a:ext>
              </a:extLst>
            </p:cNvPr>
            <p:cNvSpPr/>
            <p:nvPr/>
          </p:nvSpPr>
          <p:spPr>
            <a:xfrm>
              <a:off x="5607248" y="2958874"/>
              <a:ext cx="274018" cy="48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64435D-4C12-34D1-00A4-07AF64CCCAB5}"/>
                </a:ext>
              </a:extLst>
            </p:cNvPr>
            <p:cNvSpPr/>
            <p:nvPr/>
          </p:nvSpPr>
          <p:spPr>
            <a:xfrm>
              <a:off x="5484704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D2E0ED-2428-64A0-6D3B-054A3FDA27F6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4B698AB-17CE-3FB7-BE99-4CDE303116BB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6E1D80-5A10-0CCD-FE1A-EC90886FB1B3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</a:t>
                </a:r>
                <a:r>
                  <a:rPr lang="en-GB" sz="2000" err="1">
                    <a:latin typeface="EdShed" pitchFamily="2" charset="0"/>
                  </a:rPr>
                  <a:t>zz</a:t>
                </a:r>
                <a:r>
                  <a:rPr lang="en-GB" sz="2000">
                    <a:latin typeface="EdShed" pitchFamily="2" charset="0"/>
                  </a:rPr>
                  <a:t>’ at the end?</a:t>
                </a:r>
              </a:p>
            </p:txBody>
          </p:sp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5F259E63-E482-5727-4456-B21CF9D0E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26" name="Rounded Rectangular Callout 25">
              <a:extLst>
                <a:ext uri="{FF2B5EF4-FFF2-40B4-BE49-F238E27FC236}">
                  <a16:creationId xmlns:a16="http://schemas.microsoft.com/office/drawing/2014/main" id="{142E68DB-1AA7-0989-F6C0-E2B50DADC354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FC9481D-1BA8-F84F-0BB4-F873F28C7A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06547">
            <a:off x="4730196" y="2870137"/>
            <a:ext cx="2568252" cy="26912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761C2F4-2498-82F2-0486-EFD47755111F}"/>
              </a:ext>
            </a:extLst>
          </p:cNvPr>
          <p:cNvGrpSpPr/>
          <p:nvPr/>
        </p:nvGrpSpPr>
        <p:grpSpPr>
          <a:xfrm>
            <a:off x="5205885" y="2906573"/>
            <a:ext cx="1066807" cy="711339"/>
            <a:chOff x="5205885" y="2906573"/>
            <a:chExt cx="1066807" cy="711339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21134B93-D025-15AE-2204-0D29C8D52E66}"/>
                </a:ext>
              </a:extLst>
            </p:cNvPr>
            <p:cNvSpPr/>
            <p:nvPr/>
          </p:nvSpPr>
          <p:spPr>
            <a:xfrm rot="14772206">
              <a:off x="5304008" y="3131426"/>
              <a:ext cx="487937" cy="485035"/>
            </a:xfrm>
            <a:prstGeom prst="arc">
              <a:avLst>
                <a:gd name="adj1" fmla="val 16200000"/>
                <a:gd name="adj2" fmla="val 21551036"/>
              </a:avLst>
            </a:prstGeom>
            <a:ln w="28575">
              <a:solidFill>
                <a:srgbClr val="4A4A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E781CDFD-9974-6EDE-55F9-352134623F71}"/>
                </a:ext>
              </a:extLst>
            </p:cNvPr>
            <p:cNvSpPr/>
            <p:nvPr/>
          </p:nvSpPr>
          <p:spPr>
            <a:xfrm rot="14772206">
              <a:off x="5204434" y="3098534"/>
              <a:ext cx="487937" cy="485035"/>
            </a:xfrm>
            <a:prstGeom prst="arc">
              <a:avLst>
                <a:gd name="adj1" fmla="val 16200000"/>
                <a:gd name="adj2" fmla="val 21551036"/>
              </a:avLst>
            </a:prstGeom>
            <a:ln w="28575">
              <a:solidFill>
                <a:srgbClr val="4A4A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C5BB6CB1-BADC-160A-E4EC-344E56155F4E}"/>
                </a:ext>
              </a:extLst>
            </p:cNvPr>
            <p:cNvSpPr/>
            <p:nvPr/>
          </p:nvSpPr>
          <p:spPr>
            <a:xfrm rot="20181718">
              <a:off x="5883580" y="2906573"/>
              <a:ext cx="389112" cy="386798"/>
            </a:xfrm>
            <a:prstGeom prst="arc">
              <a:avLst>
                <a:gd name="adj1" fmla="val 16200000"/>
                <a:gd name="adj2" fmla="val 21551036"/>
              </a:avLst>
            </a:prstGeom>
            <a:ln w="28575">
              <a:solidFill>
                <a:srgbClr val="4A4A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D61BFF4-6B60-B9E2-50F8-6F3CFD040262}"/>
                </a:ext>
              </a:extLst>
            </p:cNvPr>
            <p:cNvSpPr/>
            <p:nvPr/>
          </p:nvSpPr>
          <p:spPr>
            <a:xfrm rot="20181718">
              <a:off x="5843332" y="3000499"/>
              <a:ext cx="389112" cy="386798"/>
            </a:xfrm>
            <a:prstGeom prst="arc">
              <a:avLst>
                <a:gd name="adj1" fmla="val 16200000"/>
                <a:gd name="adj2" fmla="val 21551036"/>
              </a:avLst>
            </a:prstGeom>
            <a:ln w="28575">
              <a:solidFill>
                <a:srgbClr val="4A4A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6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246756-C9B9-35BE-AD16-CCFD3956D908}"/>
              </a:ext>
            </a:extLst>
          </p:cNvPr>
          <p:cNvSpPr txBox="1">
            <a:spLocks/>
          </p:cNvSpPr>
          <p:nvPr/>
        </p:nvSpPr>
        <p:spPr>
          <a:xfrm>
            <a:off x="3136236" y="2047376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bottle was full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B6D32-EC6C-4562-D068-4A846F3C209B}"/>
              </a:ext>
            </a:extLst>
          </p:cNvPr>
          <p:cNvSpPr txBox="1"/>
          <p:nvPr/>
        </p:nvSpPr>
        <p:spPr>
          <a:xfrm>
            <a:off x="7190601" y="1975024"/>
            <a:ext cx="71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fizz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465EA-EC77-9ACD-6838-5D3ADC8F8D56}"/>
              </a:ext>
            </a:extLst>
          </p:cNvPr>
          <p:cNvSpPr txBox="1"/>
          <p:nvPr/>
        </p:nvSpPr>
        <p:spPr>
          <a:xfrm>
            <a:off x="5543949" y="5558269"/>
            <a:ext cx="1092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EdShed" pitchFamily="2" charset="0"/>
              </a:rPr>
              <a:t>fizz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4F7317-0DF1-765B-239D-255064ADD504}"/>
              </a:ext>
            </a:extLst>
          </p:cNvPr>
          <p:cNvGrpSpPr/>
          <p:nvPr/>
        </p:nvGrpSpPr>
        <p:grpSpPr>
          <a:xfrm>
            <a:off x="5671305" y="6235098"/>
            <a:ext cx="832300" cy="110992"/>
            <a:chOff x="5391508" y="2947897"/>
            <a:chExt cx="427665" cy="55496"/>
          </a:xfrm>
          <a:solidFill>
            <a:srgbClr val="3372DC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3C722E-6C2A-0B41-9937-926836499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508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274EDD-3D52-02E2-94A1-D20457DB8731}"/>
                </a:ext>
              </a:extLst>
            </p:cNvPr>
            <p:cNvSpPr/>
            <p:nvPr/>
          </p:nvSpPr>
          <p:spPr>
            <a:xfrm>
              <a:off x="5556321" y="2953039"/>
              <a:ext cx="262852" cy="44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8A6324D-CF7E-366C-8A8F-7C34813688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2357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8E614A-B2BD-E16D-F4D6-16F82D6DF232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12A6E27-45FC-AC15-48A4-3119A866709E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D4551C-CF5F-58D4-466F-B146C441C4B4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</a:t>
                </a:r>
                <a:r>
                  <a:rPr lang="en-GB" sz="2000" err="1">
                    <a:latin typeface="EdShed" pitchFamily="2" charset="0"/>
                  </a:rPr>
                  <a:t>zz</a:t>
                </a:r>
                <a:r>
                  <a:rPr lang="en-GB" sz="2000">
                    <a:latin typeface="EdShed" pitchFamily="2" charset="0"/>
                  </a:rPr>
                  <a:t>’ at the end?</a:t>
                </a:r>
              </a:p>
            </p:txBody>
          </p:sp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7E7558FF-3CE8-D8CB-8538-A8CF19F5F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26" name="Rounded Rectangular Callout 25">
              <a:extLst>
                <a:ext uri="{FF2B5EF4-FFF2-40B4-BE49-F238E27FC236}">
                  <a16:creationId xmlns:a16="http://schemas.microsoft.com/office/drawing/2014/main" id="{A7586CEE-CDAE-81D2-889C-063A442BF5A5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1B11463-8511-D96E-3750-91AF2A48A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708" y="2768903"/>
            <a:ext cx="749475" cy="25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F6A2F6-8A90-7D26-F176-D46A071B4278}"/>
              </a:ext>
            </a:extLst>
          </p:cNvPr>
          <p:cNvSpPr txBox="1">
            <a:spLocks/>
          </p:cNvSpPr>
          <p:nvPr/>
        </p:nvSpPr>
        <p:spPr>
          <a:xfrm>
            <a:off x="2865582" y="2053201"/>
            <a:ext cx="6460832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You tell the time by using 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910B4-AB74-7B53-9491-6D4C5FA23E67}"/>
              </a:ext>
            </a:extLst>
          </p:cNvPr>
          <p:cNvSpPr txBox="1"/>
          <p:nvPr/>
        </p:nvSpPr>
        <p:spPr>
          <a:xfrm>
            <a:off x="7532219" y="1984348"/>
            <a:ext cx="970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clock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E98DF-A206-BE48-B2C1-E8191067C9F0}"/>
              </a:ext>
            </a:extLst>
          </p:cNvPr>
          <p:cNvSpPr txBox="1"/>
          <p:nvPr/>
        </p:nvSpPr>
        <p:spPr>
          <a:xfrm>
            <a:off x="5310900" y="5482880"/>
            <a:ext cx="1533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latin typeface="EdShed" pitchFamily="2" charset="0"/>
              </a:rPr>
              <a:t>clock</a:t>
            </a:r>
            <a:endParaRPr lang="en-GB" sz="2400">
              <a:latin typeface="EdShed" pitchFamily="2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34E5430-CF23-851D-CCB9-3162E5C64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31" y="2989106"/>
            <a:ext cx="2283333" cy="228333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EACEF37-2614-791F-9D9A-1353DE68E4D1}"/>
              </a:ext>
            </a:extLst>
          </p:cNvPr>
          <p:cNvGrpSpPr/>
          <p:nvPr/>
        </p:nvGrpSpPr>
        <p:grpSpPr>
          <a:xfrm>
            <a:off x="5502352" y="6154268"/>
            <a:ext cx="1205519" cy="107999"/>
            <a:chOff x="7254801" y="6028012"/>
            <a:chExt cx="1205519" cy="107999"/>
          </a:xfrm>
          <a:solidFill>
            <a:srgbClr val="3372DC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1E7D10A-06BA-9D41-F5D8-F702DA6900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3569" y="6028012"/>
              <a:ext cx="108000" cy="107999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CDA3717-3BFC-F585-82EA-B44F009E5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0553" y="6028012"/>
              <a:ext cx="108000" cy="107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848E3D-7C3E-77A6-C0D0-B0DE128A20AC}"/>
                </a:ext>
              </a:extLst>
            </p:cNvPr>
            <p:cNvSpPr/>
            <p:nvPr/>
          </p:nvSpPr>
          <p:spPr>
            <a:xfrm>
              <a:off x="7944935" y="6038129"/>
              <a:ext cx="515385" cy="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dShed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F3A3287-B711-8372-4E89-49061BB15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4801" y="6028012"/>
              <a:ext cx="108000" cy="107999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60"/>
                </a:solidFill>
                <a:latin typeface="EdShed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E50AF2-A256-BF2E-E62F-E94756491622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EBA2076-F8BF-BD20-DE5E-7864709FCEEC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0CA2C7-E11A-A730-1743-FBD9C926BA0C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‘ck’ at the end?</a:t>
                </a:r>
              </a:p>
            </p:txBody>
          </p:sp>
          <p:pic>
            <p:nvPicPr>
              <p:cNvPr id="31" name="Picture 30" descr="Icon&#10;&#10;Description automatically generated">
                <a:extLst>
                  <a:ext uri="{FF2B5EF4-FFF2-40B4-BE49-F238E27FC236}">
                    <a16:creationId xmlns:a16="http://schemas.microsoft.com/office/drawing/2014/main" id="{D043B4C2-3592-E2F6-6A95-CDE9A8CC0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29" name="Rounded Rectangular Callout 28">
              <a:extLst>
                <a:ext uri="{FF2B5EF4-FFF2-40B4-BE49-F238E27FC236}">
                  <a16:creationId xmlns:a16="http://schemas.microsoft.com/office/drawing/2014/main" id="{F1733F35-141A-25DE-140E-4CF907E5AA6F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40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pic>
        <p:nvPicPr>
          <p:cNvPr id="7" name="Picture 6" descr="A cartoon of a child&#10;&#10;AI-generated content may be incorrect.">
            <a:extLst>
              <a:ext uri="{FF2B5EF4-FFF2-40B4-BE49-F238E27FC236}">
                <a16:creationId xmlns:a16="http://schemas.microsoft.com/office/drawing/2014/main" id="{A9FA2905-A3D7-FE35-66CB-766CDD48E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08" y="2462239"/>
            <a:ext cx="2263177" cy="3201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1409440-C8DC-2F4D-6CE5-C38C21D71D35}"/>
              </a:ext>
            </a:extLst>
          </p:cNvPr>
          <p:cNvSpPr txBox="1">
            <a:spLocks/>
          </p:cNvSpPr>
          <p:nvPr/>
        </p:nvSpPr>
        <p:spPr>
          <a:xfrm>
            <a:off x="2296286" y="2025339"/>
            <a:ext cx="7599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The girl’s hair ran down her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C5147-E1CD-0C7B-F20F-A9582037032B}"/>
              </a:ext>
            </a:extLst>
          </p:cNvPr>
          <p:cNvSpPr txBox="1"/>
          <p:nvPr/>
        </p:nvSpPr>
        <p:spPr>
          <a:xfrm>
            <a:off x="7568024" y="1950472"/>
            <a:ext cx="89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back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AD7D40-ED26-FCC6-A733-ED896C424E65}"/>
              </a:ext>
            </a:extLst>
          </p:cNvPr>
          <p:cNvSpPr txBox="1"/>
          <p:nvPr/>
        </p:nvSpPr>
        <p:spPr>
          <a:xfrm>
            <a:off x="5392183" y="5606450"/>
            <a:ext cx="1407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latin typeface="EdShed" pitchFamily="2" charset="0"/>
              </a:rPr>
              <a:t>back</a:t>
            </a:r>
            <a:endParaRPr lang="en-GB" sz="2400">
              <a:latin typeface="EdShed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C09F11-DA77-8394-6518-1AF53775BDCD}"/>
              </a:ext>
            </a:extLst>
          </p:cNvPr>
          <p:cNvGrpSpPr/>
          <p:nvPr/>
        </p:nvGrpSpPr>
        <p:grpSpPr>
          <a:xfrm>
            <a:off x="5589770" y="6286028"/>
            <a:ext cx="1080627" cy="110990"/>
            <a:chOff x="5329745" y="2947896"/>
            <a:chExt cx="555264" cy="55495"/>
          </a:xfrm>
          <a:solidFill>
            <a:srgbClr val="3372DC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93CEBA4-7B2E-C5E6-2631-ABFFCCD339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9745" y="2947896"/>
              <a:ext cx="55494" cy="554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9EF143-E041-FBA8-CEB9-B3BA42CCA389}"/>
                </a:ext>
              </a:extLst>
            </p:cNvPr>
            <p:cNvSpPr/>
            <p:nvPr/>
          </p:nvSpPr>
          <p:spPr>
            <a:xfrm>
              <a:off x="5622742" y="2953532"/>
              <a:ext cx="262267" cy="419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EA36AC5-A57B-5358-56A7-3D24498FA3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4703" y="2947896"/>
              <a:ext cx="55494" cy="554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0DBC5C-20DE-8389-FDE6-846D1DD0B162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4E9C0FA-FCFD-409F-E7F5-F453C7381541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F5D962-C534-B0B7-446F-FA827F5029FE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‘ck’ at the end?</a:t>
                </a:r>
              </a:p>
            </p:txBody>
          </p:sp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F6B0A33F-0704-56F9-9CDF-189B1FEB0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27" name="Rounded Rectangular Callout 26">
              <a:extLst>
                <a:ext uri="{FF2B5EF4-FFF2-40B4-BE49-F238E27FC236}">
                  <a16:creationId xmlns:a16="http://schemas.microsoft.com/office/drawing/2014/main" id="{DC4A4F34-16B5-BB39-12EF-789A53D2EAFE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76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9E4C0F-FBBC-CDE4-BFAD-9688545BFB5D}"/>
              </a:ext>
            </a:extLst>
          </p:cNvPr>
          <p:cNvSpPr txBox="1">
            <a:spLocks/>
          </p:cNvSpPr>
          <p:nvPr/>
        </p:nvSpPr>
        <p:spPr>
          <a:xfrm>
            <a:off x="2620909" y="2040110"/>
            <a:ext cx="6950182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8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0"/>
              </a:rPr>
              <a:t>of smoke came from the train.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67C23-FDE5-84E5-E43F-F76F3806660E}"/>
              </a:ext>
            </a:extLst>
          </p:cNvPr>
          <p:cNvSpPr txBox="1"/>
          <p:nvPr/>
        </p:nvSpPr>
        <p:spPr>
          <a:xfrm>
            <a:off x="3695000" y="1972818"/>
            <a:ext cx="79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puff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F6EE1-2B16-CA50-1444-9EE0D051A5EF}"/>
              </a:ext>
            </a:extLst>
          </p:cNvPr>
          <p:cNvSpPr txBox="1"/>
          <p:nvPr/>
        </p:nvSpPr>
        <p:spPr>
          <a:xfrm>
            <a:off x="5608118" y="5549991"/>
            <a:ext cx="1150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latin typeface="EdShed" pitchFamily="2" charset="0"/>
              </a:rPr>
              <a:t>puff</a:t>
            </a:r>
            <a:endParaRPr lang="en-GB" sz="2400">
              <a:latin typeface="EdShed" pitchFamily="2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45F8E75-DF4F-0CDB-6462-5FA9088B6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688" y="2779994"/>
            <a:ext cx="2886619" cy="249323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CFD7463-11C3-B7A8-3DB2-44DAD7CB7CD1}"/>
              </a:ext>
            </a:extLst>
          </p:cNvPr>
          <p:cNvGrpSpPr/>
          <p:nvPr/>
        </p:nvGrpSpPr>
        <p:grpSpPr>
          <a:xfrm>
            <a:off x="5804242" y="6172462"/>
            <a:ext cx="813613" cy="110992"/>
            <a:chOff x="5340375" y="2947897"/>
            <a:chExt cx="418064" cy="55496"/>
          </a:xfrm>
          <a:solidFill>
            <a:srgbClr val="3372DC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6BB7EF-84DB-54D0-83D9-CB5E2C13C2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0375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33CBED-9C09-FA2F-A38A-E85E60545E58}"/>
                </a:ext>
              </a:extLst>
            </p:cNvPr>
            <p:cNvSpPr/>
            <p:nvPr/>
          </p:nvSpPr>
          <p:spPr>
            <a:xfrm>
              <a:off x="5587126" y="2954204"/>
              <a:ext cx="171313" cy="445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C71448-2729-2174-868E-4AB33696A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4703" y="2947897"/>
              <a:ext cx="55494" cy="554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724E13-E25E-4C28-D407-45C954BE7427}"/>
              </a:ext>
            </a:extLst>
          </p:cNvPr>
          <p:cNvGrpSpPr/>
          <p:nvPr/>
        </p:nvGrpSpPr>
        <p:grpSpPr>
          <a:xfrm>
            <a:off x="617175" y="3073889"/>
            <a:ext cx="3078221" cy="3251877"/>
            <a:chOff x="603527" y="3101185"/>
            <a:chExt cx="3078221" cy="325187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6D6146B-B984-DC9A-85FC-FAA77A8C985C}"/>
                </a:ext>
              </a:extLst>
            </p:cNvPr>
            <p:cNvGrpSpPr/>
            <p:nvPr/>
          </p:nvGrpSpPr>
          <p:grpSpPr>
            <a:xfrm>
              <a:off x="603527" y="3227706"/>
              <a:ext cx="2989832" cy="3125356"/>
              <a:chOff x="603527" y="3227706"/>
              <a:chExt cx="2989832" cy="312535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90611B-89E4-BCD1-243E-89B05D0FB9AE}"/>
                  </a:ext>
                </a:extLst>
              </p:cNvPr>
              <p:cNvSpPr txBox="1"/>
              <p:nvPr/>
            </p:nvSpPr>
            <p:spPr>
              <a:xfrm>
                <a:off x="1780879" y="3227706"/>
                <a:ext cx="18124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latin typeface="EdShed" pitchFamily="2" charset="0"/>
                  </a:rPr>
                  <a:t>Did you spell </a:t>
                </a:r>
              </a:p>
              <a:p>
                <a:pPr algn="ctr"/>
                <a:r>
                  <a:rPr lang="en-GB" sz="2000">
                    <a:latin typeface="EdShed" pitchFamily="2" charset="0"/>
                  </a:rPr>
                  <a:t>it like this? Did you remember ‘ff’ at the end?</a:t>
                </a:r>
              </a:p>
            </p:txBody>
          </p:sp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E2660D18-85CA-E1B6-B229-31E76E26A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527" y="4355407"/>
                <a:ext cx="1151851" cy="1997655"/>
              </a:xfrm>
              <a:prstGeom prst="rect">
                <a:avLst/>
              </a:prstGeom>
            </p:spPr>
          </p:pic>
        </p:grpSp>
        <p:sp>
          <p:nvSpPr>
            <p:cNvPr id="27" name="Rounded Rectangular Callout 26">
              <a:extLst>
                <a:ext uri="{FF2B5EF4-FFF2-40B4-BE49-F238E27FC236}">
                  <a16:creationId xmlns:a16="http://schemas.microsoft.com/office/drawing/2014/main" id="{4584B721-6C1F-5FA3-83DB-3A7AA07F2A54}"/>
                </a:ext>
              </a:extLst>
            </p:cNvPr>
            <p:cNvSpPr/>
            <p:nvPr/>
          </p:nvSpPr>
          <p:spPr>
            <a:xfrm>
              <a:off x="1692490" y="3101185"/>
              <a:ext cx="1989258" cy="1549979"/>
            </a:xfrm>
            <a:prstGeom prst="wedgeRoundRectCallout">
              <a:avLst>
                <a:gd name="adj1" fmla="val -37073"/>
                <a:gd name="adj2" fmla="val 7631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85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How many syllables are in each word?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333227" y="203851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puff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4579505" y="203851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clock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4187200" y="2863232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bell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832551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grass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79663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back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662052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doll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4444927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kiss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8190932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buzz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8190932" y="203851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fluff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4444927" y="451266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fizz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234294-1FCD-E108-714C-3BE072D7FDF7}"/>
              </a:ext>
            </a:extLst>
          </p:cNvPr>
          <p:cNvGrpSpPr/>
          <p:nvPr/>
        </p:nvGrpSpPr>
        <p:grpSpPr>
          <a:xfrm>
            <a:off x="2352675" y="1993899"/>
            <a:ext cx="7861300" cy="2899163"/>
            <a:chOff x="2352675" y="1993899"/>
            <a:chExt cx="7861300" cy="289916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56CB6F44-E62D-13F9-1DDB-6A988A9ECAC0}"/>
                </a:ext>
              </a:extLst>
            </p:cNvPr>
            <p:cNvSpPr/>
            <p:nvPr/>
          </p:nvSpPr>
          <p:spPr>
            <a:xfrm>
              <a:off x="2352675" y="1993899"/>
              <a:ext cx="254000" cy="403225"/>
            </a:xfrm>
            <a:prstGeom prst="roundRect">
              <a:avLst/>
            </a:prstGeom>
            <a:solidFill>
              <a:srgbClr val="3372D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AFBE8F4-0E5A-E30B-E7E7-C8DB1F9EB4E7}"/>
                </a:ext>
              </a:extLst>
            </p:cNvPr>
            <p:cNvSpPr/>
            <p:nvPr/>
          </p:nvSpPr>
          <p:spPr>
            <a:xfrm>
              <a:off x="9939015" y="2822574"/>
              <a:ext cx="274960" cy="403225"/>
            </a:xfrm>
            <a:prstGeom prst="roundRect">
              <a:avLst/>
            </a:prstGeom>
            <a:solidFill>
              <a:srgbClr val="3372D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88A94D4-E72A-77F1-F3F4-2901FC4B5B49}"/>
                </a:ext>
              </a:extLst>
            </p:cNvPr>
            <p:cNvSpPr/>
            <p:nvPr/>
          </p:nvSpPr>
          <p:spPr>
            <a:xfrm>
              <a:off x="9896549" y="1993899"/>
              <a:ext cx="254000" cy="403225"/>
            </a:xfrm>
            <a:prstGeom prst="roundRect">
              <a:avLst/>
            </a:prstGeom>
            <a:solidFill>
              <a:srgbClr val="3372D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C98D21C-64BA-153E-8AF6-8BE169B9D6F9}"/>
                </a:ext>
              </a:extLst>
            </p:cNvPr>
            <p:cNvSpPr/>
            <p:nvPr/>
          </p:nvSpPr>
          <p:spPr>
            <a:xfrm>
              <a:off x="6171034" y="2822574"/>
              <a:ext cx="185316" cy="403225"/>
            </a:xfrm>
            <a:prstGeom prst="roundRect">
              <a:avLst/>
            </a:prstGeom>
            <a:solidFill>
              <a:srgbClr val="3372D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319EF18-0C7B-2F5D-D5D8-3FE1712D145F}"/>
                </a:ext>
              </a:extLst>
            </p:cNvPr>
            <p:cNvSpPr/>
            <p:nvPr/>
          </p:nvSpPr>
          <p:spPr>
            <a:xfrm>
              <a:off x="2406649" y="3650769"/>
              <a:ext cx="171451" cy="403225"/>
            </a:xfrm>
            <a:prstGeom prst="roundRect">
              <a:avLst/>
            </a:prstGeom>
            <a:solidFill>
              <a:srgbClr val="3372D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98DA2AD-84BB-7A4A-4A87-47A86C4DFDEE}"/>
                </a:ext>
              </a:extLst>
            </p:cNvPr>
            <p:cNvSpPr/>
            <p:nvPr/>
          </p:nvSpPr>
          <p:spPr>
            <a:xfrm>
              <a:off x="6071120" y="3654315"/>
              <a:ext cx="278879" cy="403225"/>
            </a:xfrm>
            <a:prstGeom prst="roundRect">
              <a:avLst/>
            </a:prstGeom>
            <a:solidFill>
              <a:srgbClr val="3372D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836069A-5BDE-7323-62DA-1353B9531424}"/>
                </a:ext>
              </a:extLst>
            </p:cNvPr>
            <p:cNvSpPr/>
            <p:nvPr/>
          </p:nvSpPr>
          <p:spPr>
            <a:xfrm>
              <a:off x="9840416" y="3654315"/>
              <a:ext cx="348159" cy="403225"/>
            </a:xfrm>
            <a:prstGeom prst="roundRect">
              <a:avLst/>
            </a:prstGeom>
            <a:solidFill>
              <a:srgbClr val="3372D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747E5831-693F-32FF-0787-F11B45901747}"/>
                </a:ext>
              </a:extLst>
            </p:cNvPr>
            <p:cNvSpPr/>
            <p:nvPr/>
          </p:nvSpPr>
          <p:spPr>
            <a:xfrm>
              <a:off x="6020320" y="4489837"/>
              <a:ext cx="342380" cy="403225"/>
            </a:xfrm>
            <a:prstGeom prst="roundRect">
              <a:avLst/>
            </a:prstGeom>
            <a:solidFill>
              <a:srgbClr val="3372D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7408C4-33C1-8D71-510D-EA76DF8A5ED7}"/>
              </a:ext>
            </a:extLst>
          </p:cNvPr>
          <p:cNvGrpSpPr/>
          <p:nvPr/>
        </p:nvGrpSpPr>
        <p:grpSpPr>
          <a:xfrm>
            <a:off x="662052" y="4604612"/>
            <a:ext cx="2744015" cy="1773976"/>
            <a:chOff x="1330546" y="4541829"/>
            <a:chExt cx="2744015" cy="1773976"/>
          </a:xfrm>
        </p:grpSpPr>
        <p:pic>
          <p:nvPicPr>
            <p:cNvPr id="13" name="Picture 12" descr="Shape, icon&#10;&#10;Description automatically generated">
              <a:extLst>
                <a:ext uri="{FF2B5EF4-FFF2-40B4-BE49-F238E27FC236}">
                  <a16:creationId xmlns:a16="http://schemas.microsoft.com/office/drawing/2014/main" id="{D8678DF7-E426-62D4-00B0-291D9E72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0546" y="4541829"/>
              <a:ext cx="1241295" cy="177397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037D63-B4C4-9B15-13A8-F719A71C510D}"/>
                </a:ext>
              </a:extLst>
            </p:cNvPr>
            <p:cNvSpPr txBox="1"/>
            <p:nvPr/>
          </p:nvSpPr>
          <p:spPr>
            <a:xfrm>
              <a:off x="2677764" y="5017770"/>
              <a:ext cx="13967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This week’s words all have one syllable.</a:t>
              </a:r>
            </a:p>
          </p:txBody>
        </p:sp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EFA4FC01-8C5B-CA07-F659-0764B54B791F}"/>
                </a:ext>
              </a:extLst>
            </p:cNvPr>
            <p:cNvSpPr/>
            <p:nvPr/>
          </p:nvSpPr>
          <p:spPr>
            <a:xfrm>
              <a:off x="2665234" y="4893062"/>
              <a:ext cx="1396797" cy="1404027"/>
            </a:xfrm>
            <a:prstGeom prst="wedgeRoundRectCallout">
              <a:avLst>
                <a:gd name="adj1" fmla="val -65840"/>
                <a:gd name="adj2" fmla="val -22165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2C5A4B-F7A2-60B5-33C2-A15C24F53D8F}"/>
              </a:ext>
            </a:extLst>
          </p:cNvPr>
          <p:cNvGrpSpPr/>
          <p:nvPr/>
        </p:nvGrpSpPr>
        <p:grpSpPr>
          <a:xfrm>
            <a:off x="7728446" y="4479046"/>
            <a:ext cx="3848552" cy="1899542"/>
            <a:chOff x="7728446" y="4479046"/>
            <a:chExt cx="3848552" cy="1899542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A7EC4858-E3D5-DB0A-B5BA-4A49CE743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1213" y="4479046"/>
              <a:ext cx="1105785" cy="18995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EEBD29-78F9-71C5-5B89-7E297ED3D966}"/>
                </a:ext>
              </a:extLst>
            </p:cNvPr>
            <p:cNvSpPr txBox="1"/>
            <p:nvPr/>
          </p:nvSpPr>
          <p:spPr>
            <a:xfrm>
              <a:off x="7740976" y="5085101"/>
              <a:ext cx="24417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Look at the ends of </a:t>
              </a:r>
              <a:br>
                <a:rPr lang="en-GB" dirty="0">
                  <a:latin typeface="EdShed" pitchFamily="2" charset="77"/>
                </a:rPr>
              </a:br>
              <a:r>
                <a:rPr lang="en-GB" dirty="0">
                  <a:latin typeface="EdShed" pitchFamily="2" charset="77"/>
                </a:rPr>
                <a:t>the words. A lot of our words have double letters at the end.</a:t>
              </a:r>
            </a:p>
          </p:txBody>
        </p:sp>
        <p:sp>
          <p:nvSpPr>
            <p:cNvPr id="27" name="Rounded Rectangular Callout 26">
              <a:extLst>
                <a:ext uri="{FF2B5EF4-FFF2-40B4-BE49-F238E27FC236}">
                  <a16:creationId xmlns:a16="http://schemas.microsoft.com/office/drawing/2014/main" id="{493906CE-14CF-9049-408E-0D4D6364BBC8}"/>
                </a:ext>
              </a:extLst>
            </p:cNvPr>
            <p:cNvSpPr/>
            <p:nvPr/>
          </p:nvSpPr>
          <p:spPr>
            <a:xfrm>
              <a:off x="7728446" y="4974561"/>
              <a:ext cx="2454284" cy="1404027"/>
            </a:xfrm>
            <a:prstGeom prst="wedgeRoundRectCallout">
              <a:avLst>
                <a:gd name="adj1" fmla="val 57575"/>
                <a:gd name="adj2" fmla="val -23793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sort the words by their final sound?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91FC6D-FAEB-977F-77E2-F1CE7B1C357C}"/>
              </a:ext>
            </a:extLst>
          </p:cNvPr>
          <p:cNvSpPr/>
          <p:nvPr/>
        </p:nvSpPr>
        <p:spPr>
          <a:xfrm>
            <a:off x="1450795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puff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0C565A-0018-4E9B-0D9B-432DC1E8DCCC}"/>
              </a:ext>
            </a:extLst>
          </p:cNvPr>
          <p:cNvSpPr/>
          <p:nvPr/>
        </p:nvSpPr>
        <p:spPr>
          <a:xfrm>
            <a:off x="3375297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fluff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86E70D-DB80-3AEA-50AA-9D13E21DA964}"/>
              </a:ext>
            </a:extLst>
          </p:cNvPr>
          <p:cNvSpPr/>
          <p:nvPr/>
        </p:nvSpPr>
        <p:spPr>
          <a:xfrm>
            <a:off x="5253332" y="265632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bell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550D09-6E1B-E118-FACE-F6CF9B958E92}"/>
              </a:ext>
            </a:extLst>
          </p:cNvPr>
          <p:cNvSpPr/>
          <p:nvPr/>
        </p:nvSpPr>
        <p:spPr>
          <a:xfrm>
            <a:off x="7177834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doll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C1646D-FA7E-C99B-22C4-228C4618146F}"/>
              </a:ext>
            </a:extLst>
          </p:cNvPr>
          <p:cNvSpPr/>
          <p:nvPr/>
        </p:nvSpPr>
        <p:spPr>
          <a:xfrm>
            <a:off x="5253332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grass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4A733A-AE4F-B726-19FD-23EE1A2DCDBD}"/>
              </a:ext>
            </a:extLst>
          </p:cNvPr>
          <p:cNvSpPr/>
          <p:nvPr/>
        </p:nvSpPr>
        <p:spPr>
          <a:xfrm>
            <a:off x="7177834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kiss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C659CB1-790B-521D-4E51-35F4824A1FF6}"/>
              </a:ext>
            </a:extLst>
          </p:cNvPr>
          <p:cNvSpPr/>
          <p:nvPr/>
        </p:nvSpPr>
        <p:spPr>
          <a:xfrm>
            <a:off x="8936286" y="265762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buzz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E45B601-1D5F-84F1-4141-85AFF4FA8F7D}"/>
              </a:ext>
            </a:extLst>
          </p:cNvPr>
          <p:cNvSpPr/>
          <p:nvPr/>
        </p:nvSpPr>
        <p:spPr>
          <a:xfrm>
            <a:off x="8936286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fizz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BAFB05-2900-EA3D-6DF5-B92B7D34D1B5}"/>
              </a:ext>
            </a:extLst>
          </p:cNvPr>
          <p:cNvSpPr/>
          <p:nvPr/>
        </p:nvSpPr>
        <p:spPr>
          <a:xfrm>
            <a:off x="1450795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clock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D9F4A68-EEDC-744B-E797-55DFF89A9F0F}"/>
              </a:ext>
            </a:extLst>
          </p:cNvPr>
          <p:cNvSpPr/>
          <p:nvPr/>
        </p:nvSpPr>
        <p:spPr>
          <a:xfrm>
            <a:off x="3375297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back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01CAB5-2117-31E9-3570-32CB6461F188}"/>
              </a:ext>
            </a:extLst>
          </p:cNvPr>
          <p:cNvSpPr/>
          <p:nvPr/>
        </p:nvSpPr>
        <p:spPr>
          <a:xfrm>
            <a:off x="598619" y="3571219"/>
            <a:ext cx="2049562" cy="2016490"/>
          </a:xfrm>
          <a:prstGeom prst="ellipse">
            <a:avLst/>
          </a:prstGeom>
          <a:noFill/>
          <a:ln w="635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3123C-1F2F-D250-BBE1-D7CDD879C850}"/>
              </a:ext>
            </a:extLst>
          </p:cNvPr>
          <p:cNvSpPr/>
          <p:nvPr/>
        </p:nvSpPr>
        <p:spPr>
          <a:xfrm>
            <a:off x="1019499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3760"/>
                </a:solidFill>
                <a:latin typeface="EdShed" pitchFamily="2" charset="77"/>
                <a:cs typeface="Rubik" pitchFamily="2" charset="-79"/>
              </a:rPr>
              <a:t>/f/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2CB4D8-3269-CADF-DE80-8FFBA867407F}"/>
              </a:ext>
            </a:extLst>
          </p:cNvPr>
          <p:cNvSpPr/>
          <p:nvPr/>
        </p:nvSpPr>
        <p:spPr>
          <a:xfrm>
            <a:off x="5051595" y="3578849"/>
            <a:ext cx="2049562" cy="2016490"/>
          </a:xfrm>
          <a:prstGeom prst="ellipse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7E18DB-8767-F9DD-B966-818C1D9083F2}"/>
              </a:ext>
            </a:extLst>
          </p:cNvPr>
          <p:cNvSpPr/>
          <p:nvPr/>
        </p:nvSpPr>
        <p:spPr>
          <a:xfrm>
            <a:off x="7278083" y="3578849"/>
            <a:ext cx="2049562" cy="2016490"/>
          </a:xfrm>
          <a:prstGeom prst="ellipse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5D9CFD-4B38-3A34-1070-A39A5AEC396B}"/>
              </a:ext>
            </a:extLst>
          </p:cNvPr>
          <p:cNvSpPr/>
          <p:nvPr/>
        </p:nvSpPr>
        <p:spPr>
          <a:xfrm>
            <a:off x="2825107" y="3578849"/>
            <a:ext cx="2049562" cy="2016490"/>
          </a:xfrm>
          <a:prstGeom prst="ellipse">
            <a:avLst/>
          </a:prstGeom>
          <a:noFill/>
          <a:ln w="635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164713-2345-6062-8383-BBD5D4D9706C}"/>
              </a:ext>
            </a:extLst>
          </p:cNvPr>
          <p:cNvSpPr/>
          <p:nvPr/>
        </p:nvSpPr>
        <p:spPr>
          <a:xfrm>
            <a:off x="9504571" y="3578849"/>
            <a:ext cx="2049562" cy="2016490"/>
          </a:xfrm>
          <a:prstGeom prst="ellipse">
            <a:avLst/>
          </a:prstGeom>
          <a:noFill/>
          <a:ln w="63500">
            <a:solidFill>
              <a:srgbClr val="FFD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03988E-E8ED-926C-C5B4-EE8145151B46}"/>
              </a:ext>
            </a:extLst>
          </p:cNvPr>
          <p:cNvSpPr/>
          <p:nvPr/>
        </p:nvSpPr>
        <p:spPr>
          <a:xfrm>
            <a:off x="324598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19CEE"/>
                </a:solidFill>
                <a:latin typeface="EdShed" pitchFamily="2" charset="77"/>
                <a:cs typeface="Rubik" pitchFamily="2" charset="-79"/>
              </a:rPr>
              <a:t>/l/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1C2A6D-98DD-3478-B292-D330867FE958}"/>
              </a:ext>
            </a:extLst>
          </p:cNvPr>
          <p:cNvSpPr/>
          <p:nvPr/>
        </p:nvSpPr>
        <p:spPr>
          <a:xfrm>
            <a:off x="5500059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5D160"/>
                </a:solidFill>
                <a:latin typeface="EdShed" pitchFamily="2" charset="77"/>
                <a:cs typeface="Rubik" pitchFamily="2" charset="-79"/>
              </a:rPr>
              <a:t>/s/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DA4D6C-E9B8-EADD-6374-A874A22A3866}"/>
              </a:ext>
            </a:extLst>
          </p:cNvPr>
          <p:cNvSpPr/>
          <p:nvPr/>
        </p:nvSpPr>
        <p:spPr>
          <a:xfrm>
            <a:off x="772654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7956D6"/>
                </a:solidFill>
                <a:latin typeface="EdShed" pitchFamily="2" charset="77"/>
                <a:cs typeface="Rubik" pitchFamily="2" charset="-79"/>
              </a:rPr>
              <a:t>/z/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15B42-9BB7-8717-825F-CD1E72A56DF8}"/>
              </a:ext>
            </a:extLst>
          </p:cNvPr>
          <p:cNvSpPr/>
          <p:nvPr/>
        </p:nvSpPr>
        <p:spPr>
          <a:xfrm>
            <a:off x="998206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DE57"/>
                </a:solidFill>
                <a:latin typeface="EdShed" pitchFamily="2" charset="77"/>
                <a:cs typeface="Rubik" pitchFamily="2" charset="-79"/>
              </a:rPr>
              <a:t>/k/</a:t>
            </a:r>
          </a:p>
        </p:txBody>
      </p:sp>
    </p:spTree>
    <p:extLst>
      <p:ext uri="{BB962C8B-B14F-4D97-AF65-F5344CB8AC3E}">
        <p14:creationId xmlns:p14="http://schemas.microsoft.com/office/powerpoint/2010/main" val="36472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67265 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33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21641 0.29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0299 0.2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34453 0.29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2539 0.29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85 L -0.0586 0.276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51562 0.271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8593 0.276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16081 0.272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12253 0.271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764C-CCD4-F11B-87E9-3466C9DC7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8026A8-AA6D-36AD-D7D7-0359B20AE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Can you sound out and write the word ‘puff’?</a:t>
            </a:r>
          </a:p>
          <a:p>
            <a:r>
              <a:rPr lang="en-US" dirty="0"/>
              <a:t>Can you add the sound buttons underneath?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1F9FF-AC78-F8BA-3BA3-DD72B395C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Sound It, Squash It, Say It, Scribe 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F962E-D8E5-2E97-03BB-624CA558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49" y="4175399"/>
            <a:ext cx="5478061" cy="23130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81AB71-9413-8D7D-5A5E-1D2FD1A4DA67}"/>
              </a:ext>
            </a:extLst>
          </p:cNvPr>
          <p:cNvSpPr/>
          <p:nvPr/>
        </p:nvSpPr>
        <p:spPr>
          <a:xfrm>
            <a:off x="4241755" y="2378658"/>
            <a:ext cx="14997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dirty="0">
                <a:ln w="0"/>
                <a:latin typeface="EdShed" pitchFamily="2" charset="77"/>
              </a:rPr>
              <a:t>puff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F356E2-7970-0A52-D8AF-B11867AD564D}"/>
              </a:ext>
            </a:extLst>
          </p:cNvPr>
          <p:cNvGrpSpPr/>
          <p:nvPr/>
        </p:nvGrpSpPr>
        <p:grpSpPr>
          <a:xfrm>
            <a:off x="4482116" y="3204036"/>
            <a:ext cx="1123981" cy="161061"/>
            <a:chOff x="7586443" y="6014687"/>
            <a:chExt cx="1123981" cy="161061"/>
          </a:xfrm>
          <a:solidFill>
            <a:srgbClr val="3372DC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C15A71-2804-0D56-0D53-85E39212E3DA}"/>
                </a:ext>
              </a:extLst>
            </p:cNvPr>
            <p:cNvSpPr/>
            <p:nvPr/>
          </p:nvSpPr>
          <p:spPr>
            <a:xfrm>
              <a:off x="7586443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EdShed" pitchFamily="2" charset="77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EEF6A3-ACF7-ED34-6008-1A21C14BEC62}"/>
                </a:ext>
              </a:extLst>
            </p:cNvPr>
            <p:cNvSpPr/>
            <p:nvPr/>
          </p:nvSpPr>
          <p:spPr>
            <a:xfrm>
              <a:off x="7941248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EdShed" pitchFamily="2" charset="77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816C7B-249A-73BE-9639-E9FA746453BA}"/>
                </a:ext>
              </a:extLst>
            </p:cNvPr>
            <p:cNvSpPr/>
            <p:nvPr/>
          </p:nvSpPr>
          <p:spPr>
            <a:xfrm>
              <a:off x="8242424" y="6032769"/>
              <a:ext cx="468000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EdShed" pitchFamily="2" charset="77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42DC789-B5E6-A7AF-478D-66DC07F1FDFF}"/>
              </a:ext>
            </a:extLst>
          </p:cNvPr>
          <p:cNvSpPr/>
          <p:nvPr/>
        </p:nvSpPr>
        <p:spPr>
          <a:xfrm>
            <a:off x="6425157" y="2349434"/>
            <a:ext cx="15926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cap="none" spc="0" dirty="0">
                <a:ln w="0"/>
                <a:solidFill>
                  <a:schemeClr val="tx1"/>
                </a:solidFill>
                <a:latin typeface="EdShed" pitchFamily="2" charset="77"/>
              </a:rPr>
              <a:t>puff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851F0-6175-2E8D-4258-CDA3827200D1}"/>
              </a:ext>
            </a:extLst>
          </p:cNvPr>
          <p:cNvGrpSpPr/>
          <p:nvPr/>
        </p:nvGrpSpPr>
        <p:grpSpPr>
          <a:xfrm>
            <a:off x="6734049" y="4073442"/>
            <a:ext cx="4730528" cy="2210730"/>
            <a:chOff x="6981253" y="3963325"/>
            <a:chExt cx="4730528" cy="22107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FC032D-46A4-AC9E-0ECC-670673A00FA2}"/>
                </a:ext>
              </a:extLst>
            </p:cNvPr>
            <p:cNvGrpSpPr/>
            <p:nvPr/>
          </p:nvGrpSpPr>
          <p:grpSpPr>
            <a:xfrm>
              <a:off x="7145633" y="3963325"/>
              <a:ext cx="4566148" cy="2210730"/>
              <a:chOff x="7145633" y="4102928"/>
              <a:chExt cx="4566148" cy="221073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10389A-4226-A4ED-6BF8-A3D585F8E625}"/>
                  </a:ext>
                </a:extLst>
              </p:cNvPr>
              <p:cNvSpPr txBox="1"/>
              <p:nvPr/>
            </p:nvSpPr>
            <p:spPr>
              <a:xfrm>
                <a:off x="7145633" y="4694297"/>
                <a:ext cx="292200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Use sound buttons for each phoneme. Draw a dot for each single letter sound and a line when two or more letters make one sound. </a:t>
                </a:r>
              </a:p>
            </p:txBody>
          </p:sp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838671B1-5084-5162-7816-2846AB7B8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92154" y="4102928"/>
                <a:ext cx="1219627" cy="2210730"/>
              </a:xfrm>
              <a:prstGeom prst="rect">
                <a:avLst/>
              </a:prstGeom>
            </p:spPr>
          </p:pic>
        </p:grp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DB64D1CB-5BA0-396E-D76C-B5683964ABEC}"/>
                </a:ext>
              </a:extLst>
            </p:cNvPr>
            <p:cNvSpPr/>
            <p:nvPr/>
          </p:nvSpPr>
          <p:spPr>
            <a:xfrm>
              <a:off x="6981253" y="4386759"/>
              <a:ext cx="3227617" cy="1787296"/>
            </a:xfrm>
            <a:prstGeom prst="wedgeRoundRectCallout">
              <a:avLst>
                <a:gd name="adj1" fmla="val 56863"/>
                <a:gd name="adj2" fmla="val -22498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87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764C-CCD4-F11B-87E9-3466C9DC7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8026A8-AA6D-36AD-D7D7-0359B20AE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Can you sound out and write the words below?</a:t>
            </a:r>
          </a:p>
          <a:p>
            <a:r>
              <a:rPr lang="en-US" dirty="0"/>
              <a:t>Can you add the sound buttons underneath?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1F9FF-AC78-F8BA-3BA3-DD72B395C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Sound It, Squash It, Say It, Scribe 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F962E-D8E5-2E97-03BB-624CA558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49" y="4175399"/>
            <a:ext cx="5478061" cy="23130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CB0744-E091-E4ED-DB0A-A49BAB1F5618}"/>
              </a:ext>
            </a:extLst>
          </p:cNvPr>
          <p:cNvSpPr/>
          <p:nvPr/>
        </p:nvSpPr>
        <p:spPr>
          <a:xfrm>
            <a:off x="1509019" y="2364767"/>
            <a:ext cx="1168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dirty="0">
                <a:ln w="0"/>
                <a:latin typeface="EdShed" pitchFamily="2" charset="77"/>
              </a:rPr>
              <a:t>bell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42FE0-69A2-FA14-F951-E1E9273E2DE0}"/>
              </a:ext>
            </a:extLst>
          </p:cNvPr>
          <p:cNvGrpSpPr/>
          <p:nvPr/>
        </p:nvGrpSpPr>
        <p:grpSpPr>
          <a:xfrm>
            <a:off x="1699063" y="3127547"/>
            <a:ext cx="870882" cy="157531"/>
            <a:chOff x="7658050" y="6016452"/>
            <a:chExt cx="870882" cy="157531"/>
          </a:xfrm>
          <a:solidFill>
            <a:srgbClr val="3372DC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9F6A70-A83B-25C9-0628-C8F078CDB5F8}"/>
                </a:ext>
              </a:extLst>
            </p:cNvPr>
            <p:cNvSpPr/>
            <p:nvPr/>
          </p:nvSpPr>
          <p:spPr>
            <a:xfrm>
              <a:off x="7658050" y="6016452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FC38FE-65B0-B375-56D4-D47F1A6C0B06}"/>
                </a:ext>
              </a:extLst>
            </p:cNvPr>
            <p:cNvSpPr/>
            <p:nvPr/>
          </p:nvSpPr>
          <p:spPr>
            <a:xfrm>
              <a:off x="7998649" y="6016452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38B110-A012-E4F1-5743-FDB14B98CEAA}"/>
                </a:ext>
              </a:extLst>
            </p:cNvPr>
            <p:cNvSpPr/>
            <p:nvPr/>
          </p:nvSpPr>
          <p:spPr>
            <a:xfrm>
              <a:off x="8260939" y="6029612"/>
              <a:ext cx="267993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CCB9A18-3FFB-FF8C-D732-E79B1853BBA1}"/>
              </a:ext>
            </a:extLst>
          </p:cNvPr>
          <p:cNvSpPr/>
          <p:nvPr/>
        </p:nvSpPr>
        <p:spPr>
          <a:xfrm>
            <a:off x="3823036" y="2364767"/>
            <a:ext cx="1668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dirty="0">
                <a:ln w="0"/>
                <a:latin typeface="EdShed" pitchFamily="2" charset="77"/>
              </a:rPr>
              <a:t>grass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AFBD92-47FE-20CE-77A4-B95A87C29E1E}"/>
              </a:ext>
            </a:extLst>
          </p:cNvPr>
          <p:cNvGrpSpPr/>
          <p:nvPr/>
        </p:nvGrpSpPr>
        <p:grpSpPr>
          <a:xfrm>
            <a:off x="4026193" y="3294704"/>
            <a:ext cx="1363314" cy="157531"/>
            <a:chOff x="7460056" y="6016452"/>
            <a:chExt cx="1363314" cy="157531"/>
          </a:xfrm>
          <a:solidFill>
            <a:srgbClr val="3372DC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32EE51-E723-0167-31C9-D7F4295E81F2}"/>
                </a:ext>
              </a:extLst>
            </p:cNvPr>
            <p:cNvSpPr/>
            <p:nvPr/>
          </p:nvSpPr>
          <p:spPr>
            <a:xfrm>
              <a:off x="7761753" y="6016452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793617-AF45-F59C-57E2-35893364B3D0}"/>
                </a:ext>
              </a:extLst>
            </p:cNvPr>
            <p:cNvSpPr/>
            <p:nvPr/>
          </p:nvSpPr>
          <p:spPr>
            <a:xfrm>
              <a:off x="8033065" y="6016452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6BBABA-9E93-82AC-DAF9-6452186FBED9}"/>
                </a:ext>
              </a:extLst>
            </p:cNvPr>
            <p:cNvSpPr/>
            <p:nvPr/>
          </p:nvSpPr>
          <p:spPr>
            <a:xfrm>
              <a:off x="8299787" y="6029612"/>
              <a:ext cx="523583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42CA23B-2B23-154C-156F-6A13337253D8}"/>
                </a:ext>
              </a:extLst>
            </p:cNvPr>
            <p:cNvSpPr/>
            <p:nvPr/>
          </p:nvSpPr>
          <p:spPr>
            <a:xfrm>
              <a:off x="7460056" y="6016452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F7958C7-2CC4-7A2C-F39E-B7C46D6A50D4}"/>
              </a:ext>
            </a:extLst>
          </p:cNvPr>
          <p:cNvSpPr/>
          <p:nvPr/>
        </p:nvSpPr>
        <p:spPr>
          <a:xfrm>
            <a:off x="6580270" y="2364767"/>
            <a:ext cx="1205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dirty="0">
                <a:ln w="0"/>
                <a:latin typeface="EdShed" pitchFamily="2" charset="77"/>
              </a:rPr>
              <a:t>fizz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A36606-8F29-9995-8CFE-CB9FCFF6410B}"/>
              </a:ext>
            </a:extLst>
          </p:cNvPr>
          <p:cNvGrpSpPr/>
          <p:nvPr/>
        </p:nvGrpSpPr>
        <p:grpSpPr>
          <a:xfrm>
            <a:off x="6700497" y="3129953"/>
            <a:ext cx="952231" cy="161061"/>
            <a:chOff x="7630893" y="6014687"/>
            <a:chExt cx="952231" cy="161061"/>
          </a:xfrm>
          <a:solidFill>
            <a:srgbClr val="3372DC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7E558D-3B4C-BA4B-92BD-D562259865D5}"/>
                </a:ext>
              </a:extLst>
            </p:cNvPr>
            <p:cNvSpPr/>
            <p:nvPr/>
          </p:nvSpPr>
          <p:spPr>
            <a:xfrm>
              <a:off x="7630893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10F146-F679-AAAA-C602-1098889BA1D8}"/>
                </a:ext>
              </a:extLst>
            </p:cNvPr>
            <p:cNvSpPr/>
            <p:nvPr/>
          </p:nvSpPr>
          <p:spPr>
            <a:xfrm>
              <a:off x="7829102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1DF33B-5AB3-2A1B-9FD2-F915ECDFB6FC}"/>
                </a:ext>
              </a:extLst>
            </p:cNvPr>
            <p:cNvSpPr/>
            <p:nvPr/>
          </p:nvSpPr>
          <p:spPr>
            <a:xfrm>
              <a:off x="8033572" y="6032770"/>
              <a:ext cx="549552" cy="1312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1D1FAD0-10BF-DEAC-118A-ECF96DCDE70F}"/>
              </a:ext>
            </a:extLst>
          </p:cNvPr>
          <p:cNvSpPr/>
          <p:nvPr/>
        </p:nvSpPr>
        <p:spPr>
          <a:xfrm>
            <a:off x="8871836" y="2364767"/>
            <a:ext cx="1702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dirty="0">
                <a:ln w="0"/>
                <a:latin typeface="EdShed" pitchFamily="2" charset="77"/>
              </a:rPr>
              <a:t>clock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980DDC-12C8-28B6-F978-9D52B7C37D0F}"/>
              </a:ext>
            </a:extLst>
          </p:cNvPr>
          <p:cNvGrpSpPr/>
          <p:nvPr/>
        </p:nvGrpSpPr>
        <p:grpSpPr>
          <a:xfrm>
            <a:off x="9076261" y="3133110"/>
            <a:ext cx="1380860" cy="161061"/>
            <a:chOff x="7351664" y="6014687"/>
            <a:chExt cx="1380860" cy="161061"/>
          </a:xfrm>
          <a:solidFill>
            <a:srgbClr val="3372DC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7A1C9FA-7A89-0B37-54F3-724F4D82D760}"/>
                </a:ext>
              </a:extLst>
            </p:cNvPr>
            <p:cNvSpPr/>
            <p:nvPr/>
          </p:nvSpPr>
          <p:spPr>
            <a:xfrm>
              <a:off x="7601409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3D1AEA-4275-9DD7-AB06-2E58268F7E51}"/>
                </a:ext>
              </a:extLst>
            </p:cNvPr>
            <p:cNvSpPr/>
            <p:nvPr/>
          </p:nvSpPr>
          <p:spPr>
            <a:xfrm>
              <a:off x="7861115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7108C14-81C5-E247-25AF-082EE2584489}"/>
                </a:ext>
              </a:extLst>
            </p:cNvPr>
            <p:cNvSpPr/>
            <p:nvPr/>
          </p:nvSpPr>
          <p:spPr>
            <a:xfrm>
              <a:off x="8120524" y="6032769"/>
              <a:ext cx="612000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84FD0D6-4345-F653-5527-6A627ACDF434}"/>
                </a:ext>
              </a:extLst>
            </p:cNvPr>
            <p:cNvSpPr/>
            <p:nvPr/>
          </p:nvSpPr>
          <p:spPr>
            <a:xfrm>
              <a:off x="7351664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EFA63E6-4B20-7421-98DB-BB6F3C0DDADC}"/>
              </a:ext>
            </a:extLst>
          </p:cNvPr>
          <p:cNvGrpSpPr/>
          <p:nvPr/>
        </p:nvGrpSpPr>
        <p:grpSpPr>
          <a:xfrm>
            <a:off x="6734049" y="4073442"/>
            <a:ext cx="4730528" cy="2210730"/>
            <a:chOff x="6981253" y="3963325"/>
            <a:chExt cx="4730528" cy="22107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E18468-6546-49F5-A5EB-E8AC31C3CF2D}"/>
                </a:ext>
              </a:extLst>
            </p:cNvPr>
            <p:cNvGrpSpPr/>
            <p:nvPr/>
          </p:nvGrpSpPr>
          <p:grpSpPr>
            <a:xfrm>
              <a:off x="7145633" y="3963325"/>
              <a:ext cx="4566148" cy="2210730"/>
              <a:chOff x="7145633" y="4102928"/>
              <a:chExt cx="4566148" cy="221073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85E406-2D8A-6BCD-E2B8-A69C46584653}"/>
                  </a:ext>
                </a:extLst>
              </p:cNvPr>
              <p:cNvSpPr txBox="1"/>
              <p:nvPr/>
            </p:nvSpPr>
            <p:spPr>
              <a:xfrm>
                <a:off x="7145633" y="4694297"/>
                <a:ext cx="292200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Use sound buttons for each phoneme. Draw a dot for each single letter sound and a line when two or more letters make one sound. </a:t>
                </a:r>
              </a:p>
            </p:txBody>
          </p:sp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59B0108A-7D5A-D64A-DB9D-99559B0BD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92154" y="4102928"/>
                <a:ext cx="1219627" cy="2210730"/>
              </a:xfrm>
              <a:prstGeom prst="rect">
                <a:avLst/>
              </a:prstGeom>
            </p:spPr>
          </p:pic>
        </p:grpSp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E71FB118-409C-8F74-39E3-8EEE61B3870D}"/>
                </a:ext>
              </a:extLst>
            </p:cNvPr>
            <p:cNvSpPr/>
            <p:nvPr/>
          </p:nvSpPr>
          <p:spPr>
            <a:xfrm>
              <a:off x="6981253" y="4386759"/>
              <a:ext cx="3227617" cy="1787296"/>
            </a:xfrm>
            <a:prstGeom prst="wedgeRoundRectCallout">
              <a:avLst>
                <a:gd name="adj1" fmla="val 56863"/>
                <a:gd name="adj2" fmla="val -22498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9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5019CE-B0A5-F4E1-0A73-F26E339B8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1D1C1D"/>
                </a:solidFill>
                <a:latin typeface="EdShed" pitchFamily="2" charset="77"/>
                <a:cs typeface="Arial" panose="020B0604020202020204" pitchFamily="34" charset="0"/>
              </a:rPr>
              <a:t>Word Maps</a:t>
            </a:r>
            <a:endParaRPr lang="en-GB" dirty="0">
              <a:latin typeface="EdShed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30984-532B-85A2-07B4-02ED009DC5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Read the word. Write each word out, adding the sound buttons </a:t>
            </a:r>
          </a:p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for each phoneme. Finally, rewrite the whole word.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2E6AA6A3-92FF-6DF8-F211-8147EAE84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27432"/>
              </p:ext>
            </p:extLst>
          </p:nvPr>
        </p:nvGraphicFramePr>
        <p:xfrm>
          <a:off x="321607" y="1744517"/>
          <a:ext cx="11575984" cy="483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020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47848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4478482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99041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Phonemes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doll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fizz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7D7E70F-C2B2-9365-C00E-1785FF500FEE}"/>
              </a:ext>
            </a:extLst>
          </p:cNvPr>
          <p:cNvGrpSpPr/>
          <p:nvPr/>
        </p:nvGrpSpPr>
        <p:grpSpPr>
          <a:xfrm>
            <a:off x="4944147" y="2840540"/>
            <a:ext cx="499949" cy="70214"/>
            <a:chOff x="7499047" y="6014687"/>
            <a:chExt cx="1146812" cy="161061"/>
          </a:xfrm>
          <a:solidFill>
            <a:srgbClr val="3372DC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84E52A-6099-0A0A-4D9A-1D529A7817B8}"/>
                </a:ext>
              </a:extLst>
            </p:cNvPr>
            <p:cNvSpPr/>
            <p:nvPr/>
          </p:nvSpPr>
          <p:spPr>
            <a:xfrm>
              <a:off x="7499047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D35287-9399-1C78-B0EA-5A7091B52CBE}"/>
                </a:ext>
              </a:extLst>
            </p:cNvPr>
            <p:cNvSpPr/>
            <p:nvPr/>
          </p:nvSpPr>
          <p:spPr>
            <a:xfrm>
              <a:off x="7895536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7969E1-4169-0D2B-2528-3A00A0786415}"/>
                </a:ext>
              </a:extLst>
            </p:cNvPr>
            <p:cNvSpPr/>
            <p:nvPr/>
          </p:nvSpPr>
          <p:spPr>
            <a:xfrm>
              <a:off x="8214515" y="6041014"/>
              <a:ext cx="431344" cy="1048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28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Word Maps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27E72E80-3A54-B001-D43F-E065F9CFF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666"/>
              </p:ext>
            </p:extLst>
          </p:nvPr>
        </p:nvGraphicFramePr>
        <p:xfrm>
          <a:off x="321607" y="1744517"/>
          <a:ext cx="11575984" cy="483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020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47848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4478482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99041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Phonemes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puff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fluff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doll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doll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doll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kiss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fizz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fizz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fizz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70564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D03837B-013F-D3A8-8A31-E151898DB32A}"/>
              </a:ext>
            </a:extLst>
          </p:cNvPr>
          <p:cNvGrpSpPr/>
          <p:nvPr/>
        </p:nvGrpSpPr>
        <p:grpSpPr>
          <a:xfrm>
            <a:off x="4944147" y="2840540"/>
            <a:ext cx="499949" cy="70214"/>
            <a:chOff x="7499047" y="6014687"/>
            <a:chExt cx="1146812" cy="161061"/>
          </a:xfrm>
          <a:solidFill>
            <a:srgbClr val="3372DC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7508BE8-684F-B327-6B48-FD6FDD59F450}"/>
                </a:ext>
              </a:extLst>
            </p:cNvPr>
            <p:cNvSpPr/>
            <p:nvPr/>
          </p:nvSpPr>
          <p:spPr>
            <a:xfrm>
              <a:off x="7499047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25DB5FC-9B3A-3CA4-E1A2-CDF69F94B9AB}"/>
                </a:ext>
              </a:extLst>
            </p:cNvPr>
            <p:cNvSpPr/>
            <p:nvPr/>
          </p:nvSpPr>
          <p:spPr>
            <a:xfrm>
              <a:off x="7895536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6D1D70-CF1A-34C2-9156-B433D9FAEC25}"/>
                </a:ext>
              </a:extLst>
            </p:cNvPr>
            <p:cNvSpPr/>
            <p:nvPr/>
          </p:nvSpPr>
          <p:spPr>
            <a:xfrm>
              <a:off x="8214515" y="6041014"/>
              <a:ext cx="431344" cy="1048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CFEE04-038D-967F-FA2B-2E6B8D1FAE21}"/>
              </a:ext>
            </a:extLst>
          </p:cNvPr>
          <p:cNvGrpSpPr/>
          <p:nvPr/>
        </p:nvGrpSpPr>
        <p:grpSpPr>
          <a:xfrm>
            <a:off x="4876795" y="3541428"/>
            <a:ext cx="580317" cy="69705"/>
            <a:chOff x="7289163" y="6015855"/>
            <a:chExt cx="1331168" cy="159893"/>
          </a:xfrm>
          <a:solidFill>
            <a:srgbClr val="3372DC"/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ED40000-AC6C-DE9E-FA8B-67F8D51359E7}"/>
                </a:ext>
              </a:extLst>
            </p:cNvPr>
            <p:cNvSpPr/>
            <p:nvPr/>
          </p:nvSpPr>
          <p:spPr>
            <a:xfrm>
              <a:off x="7575446" y="6015855"/>
              <a:ext cx="157533" cy="1575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78DA789-3522-F942-416B-0C53DBB150BB}"/>
                </a:ext>
              </a:extLst>
            </p:cNvPr>
            <p:cNvSpPr/>
            <p:nvPr/>
          </p:nvSpPr>
          <p:spPr>
            <a:xfrm>
              <a:off x="7852429" y="6018218"/>
              <a:ext cx="157533" cy="1575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A787551-669C-795C-C5E9-4CBA1AA9A075}"/>
                </a:ext>
              </a:extLst>
            </p:cNvPr>
            <p:cNvSpPr/>
            <p:nvPr/>
          </p:nvSpPr>
          <p:spPr>
            <a:xfrm>
              <a:off x="8199368" y="6047698"/>
              <a:ext cx="420963" cy="1048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B8B6B60-AA68-D2E6-1A60-A83345238CCD}"/>
                </a:ext>
              </a:extLst>
            </p:cNvPr>
            <p:cNvSpPr/>
            <p:nvPr/>
          </p:nvSpPr>
          <p:spPr>
            <a:xfrm>
              <a:off x="7289163" y="6015855"/>
              <a:ext cx="157533" cy="1575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ECCD2A-6C65-4591-0ADB-B035666C9AC8}"/>
              </a:ext>
            </a:extLst>
          </p:cNvPr>
          <p:cNvGrpSpPr/>
          <p:nvPr/>
        </p:nvGrpSpPr>
        <p:grpSpPr>
          <a:xfrm>
            <a:off x="4980445" y="4241807"/>
            <a:ext cx="462036" cy="70214"/>
            <a:chOff x="7690025" y="6014687"/>
            <a:chExt cx="1059847" cy="161061"/>
          </a:xfrm>
          <a:solidFill>
            <a:srgbClr val="3372DC"/>
          </a:solidFill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F501C7D-E0E3-CE09-B1AB-628EA2C7A1C2}"/>
                </a:ext>
              </a:extLst>
            </p:cNvPr>
            <p:cNvSpPr/>
            <p:nvPr/>
          </p:nvSpPr>
          <p:spPr>
            <a:xfrm>
              <a:off x="7690025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A32FE2D-EB4C-8F8E-7695-F8AA804A27A9}"/>
                </a:ext>
              </a:extLst>
            </p:cNvPr>
            <p:cNvSpPr/>
            <p:nvPr/>
          </p:nvSpPr>
          <p:spPr>
            <a:xfrm>
              <a:off x="8113738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174929-8D27-7DA4-1380-B73C8E284352}"/>
                </a:ext>
              </a:extLst>
            </p:cNvPr>
            <p:cNvSpPr/>
            <p:nvPr/>
          </p:nvSpPr>
          <p:spPr>
            <a:xfrm>
              <a:off x="8419556" y="6040234"/>
              <a:ext cx="330316" cy="1048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1A0CA03-B1B1-5E2C-3AAD-584F1A9AC822}"/>
              </a:ext>
            </a:extLst>
          </p:cNvPr>
          <p:cNvGrpSpPr/>
          <p:nvPr/>
        </p:nvGrpSpPr>
        <p:grpSpPr>
          <a:xfrm>
            <a:off x="4964622" y="4950578"/>
            <a:ext cx="453443" cy="70214"/>
            <a:chOff x="7590760" y="6014687"/>
            <a:chExt cx="1040132" cy="161061"/>
          </a:xfrm>
          <a:solidFill>
            <a:srgbClr val="3372DC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9F8CD88-6D22-E97B-C3F7-1A8EDAF94971}"/>
                </a:ext>
              </a:extLst>
            </p:cNvPr>
            <p:cNvSpPr/>
            <p:nvPr/>
          </p:nvSpPr>
          <p:spPr>
            <a:xfrm>
              <a:off x="7590760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833F92B-7FCE-4BB8-2450-21029CAC8EF5}"/>
                </a:ext>
              </a:extLst>
            </p:cNvPr>
            <p:cNvSpPr/>
            <p:nvPr/>
          </p:nvSpPr>
          <p:spPr>
            <a:xfrm>
              <a:off x="7879270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4F2300C-AEFA-EEE4-72A5-D8676EF9F627}"/>
                </a:ext>
              </a:extLst>
            </p:cNvPr>
            <p:cNvSpPr/>
            <p:nvPr/>
          </p:nvSpPr>
          <p:spPr>
            <a:xfrm>
              <a:off x="8118271" y="6041009"/>
              <a:ext cx="512621" cy="104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CC10FC9-B1A5-71C6-49A2-CAC9EB4D135D}"/>
              </a:ext>
            </a:extLst>
          </p:cNvPr>
          <p:cNvGrpSpPr/>
          <p:nvPr/>
        </p:nvGrpSpPr>
        <p:grpSpPr>
          <a:xfrm>
            <a:off x="4938733" y="5659349"/>
            <a:ext cx="478861" cy="70214"/>
            <a:chOff x="7586714" y="6014687"/>
            <a:chExt cx="1098439" cy="161061"/>
          </a:xfrm>
          <a:solidFill>
            <a:srgbClr val="3372DC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79C175-4301-915C-BADC-4190482FC129}"/>
                </a:ext>
              </a:extLst>
            </p:cNvPr>
            <p:cNvSpPr/>
            <p:nvPr/>
          </p:nvSpPr>
          <p:spPr>
            <a:xfrm>
              <a:off x="7586714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0DC9D51-9C5D-2A6D-0C14-47A848135A36}"/>
                </a:ext>
              </a:extLst>
            </p:cNvPr>
            <p:cNvSpPr/>
            <p:nvPr/>
          </p:nvSpPr>
          <p:spPr>
            <a:xfrm>
              <a:off x="7817503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CE62FDA-32EB-5CD5-6421-C965399B522A}"/>
                </a:ext>
              </a:extLst>
            </p:cNvPr>
            <p:cNvSpPr/>
            <p:nvPr/>
          </p:nvSpPr>
          <p:spPr>
            <a:xfrm>
              <a:off x="8024522" y="6031421"/>
              <a:ext cx="660631" cy="1240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472B25-4DE0-D447-2D57-202D76A7CC8A}"/>
              </a:ext>
            </a:extLst>
          </p:cNvPr>
          <p:cNvGrpSpPr/>
          <p:nvPr/>
        </p:nvGrpSpPr>
        <p:grpSpPr>
          <a:xfrm>
            <a:off x="4883112" y="6361354"/>
            <a:ext cx="648353" cy="70214"/>
            <a:chOff x="7558118" y="6014687"/>
            <a:chExt cx="1487230" cy="161061"/>
          </a:xfrm>
          <a:solidFill>
            <a:srgbClr val="3372DC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141123B-A0E0-3411-429A-94DD2A199B83}"/>
                </a:ext>
              </a:extLst>
            </p:cNvPr>
            <p:cNvSpPr/>
            <p:nvPr/>
          </p:nvSpPr>
          <p:spPr>
            <a:xfrm>
              <a:off x="7558118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F40E863-42C6-8557-311C-DCDEA78035D4}"/>
                </a:ext>
              </a:extLst>
            </p:cNvPr>
            <p:cNvSpPr/>
            <p:nvPr/>
          </p:nvSpPr>
          <p:spPr>
            <a:xfrm>
              <a:off x="7961814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811875D-A122-46B3-6D48-B573C7068857}"/>
                </a:ext>
              </a:extLst>
            </p:cNvPr>
            <p:cNvSpPr/>
            <p:nvPr/>
          </p:nvSpPr>
          <p:spPr>
            <a:xfrm>
              <a:off x="8302138" y="6032769"/>
              <a:ext cx="743210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88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0BBEDC-3938-B7B2-7F4C-31B75C2F3A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Write the word that matches the picture.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2A3F01-A332-FD87-C85E-9E50DD073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Match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C34ADA-3C27-AF39-4544-2BC1D039FD0C}"/>
              </a:ext>
            </a:extLst>
          </p:cNvPr>
          <p:cNvCxnSpPr>
            <a:cxnSpLocks/>
          </p:cNvCxnSpPr>
          <p:nvPr/>
        </p:nvCxnSpPr>
        <p:spPr>
          <a:xfrm>
            <a:off x="517741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25981C-A9C3-D4AD-D61F-4C157B13196E}"/>
              </a:ext>
            </a:extLst>
          </p:cNvPr>
          <p:cNvCxnSpPr>
            <a:cxnSpLocks/>
          </p:cNvCxnSpPr>
          <p:nvPr/>
        </p:nvCxnSpPr>
        <p:spPr>
          <a:xfrm>
            <a:off x="942349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027831-74B5-4E76-8769-3ABB02CC6A53}"/>
              </a:ext>
            </a:extLst>
          </p:cNvPr>
          <p:cNvCxnSpPr>
            <a:cxnSpLocks/>
          </p:cNvCxnSpPr>
          <p:nvPr/>
        </p:nvCxnSpPr>
        <p:spPr>
          <a:xfrm>
            <a:off x="6454913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A6211C-D6CE-6D85-8C7F-64785A2C8655}"/>
              </a:ext>
            </a:extLst>
          </p:cNvPr>
          <p:cNvCxnSpPr>
            <a:cxnSpLocks/>
          </p:cNvCxnSpPr>
          <p:nvPr/>
        </p:nvCxnSpPr>
        <p:spPr>
          <a:xfrm>
            <a:off x="348632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E3B2D3-CA91-E3C8-2017-00C9D193FCD3}"/>
              </a:ext>
            </a:extLst>
          </p:cNvPr>
          <p:cNvCxnSpPr>
            <a:cxnSpLocks/>
          </p:cNvCxnSpPr>
          <p:nvPr/>
        </p:nvCxnSpPr>
        <p:spPr>
          <a:xfrm>
            <a:off x="2002034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A69BCA-F3EB-7A4F-8892-02706F2C82F5}"/>
              </a:ext>
            </a:extLst>
          </p:cNvPr>
          <p:cNvCxnSpPr>
            <a:cxnSpLocks/>
          </p:cNvCxnSpPr>
          <p:nvPr/>
        </p:nvCxnSpPr>
        <p:spPr>
          <a:xfrm>
            <a:off x="4970620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E2FAD-F982-7FE1-9917-F4102C9E93BB}"/>
              </a:ext>
            </a:extLst>
          </p:cNvPr>
          <p:cNvCxnSpPr>
            <a:cxnSpLocks/>
          </p:cNvCxnSpPr>
          <p:nvPr/>
        </p:nvCxnSpPr>
        <p:spPr>
          <a:xfrm>
            <a:off x="7939206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Lawn, Green, Grama, Grass, Nature, Colour, Sheets">
            <a:extLst>
              <a:ext uri="{FF2B5EF4-FFF2-40B4-BE49-F238E27FC236}">
                <a16:creationId xmlns:a16="http://schemas.microsoft.com/office/drawing/2014/main" id="{70FE8263-0515-8BDB-E938-558D99FE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91" y="1961491"/>
            <a:ext cx="1438497" cy="15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ECBAE2-8FE3-3240-E7CA-D9D3D8AA6700}"/>
              </a:ext>
            </a:extLst>
          </p:cNvPr>
          <p:cNvGrpSpPr/>
          <p:nvPr/>
        </p:nvGrpSpPr>
        <p:grpSpPr>
          <a:xfrm>
            <a:off x="8008267" y="4545808"/>
            <a:ext cx="1823397" cy="1304313"/>
            <a:chOff x="2994178" y="4633554"/>
            <a:chExt cx="1823397" cy="13043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58A4009-AD31-9F25-48AE-B9B1CE79B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994178" y="4633554"/>
              <a:ext cx="1244726" cy="130431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1FF5FB-C85C-C275-6E54-D4C4AC43D265}"/>
                </a:ext>
              </a:extLst>
            </p:cNvPr>
            <p:cNvSpPr txBox="1"/>
            <p:nvPr/>
          </p:nvSpPr>
          <p:spPr>
            <a:xfrm>
              <a:off x="4110540" y="5082239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7EC559-8905-73CA-3024-C76C1DF04ABC}"/>
                </a:ext>
              </a:extLst>
            </p:cNvPr>
            <p:cNvSpPr txBox="1"/>
            <p:nvPr/>
          </p:nvSpPr>
          <p:spPr>
            <a:xfrm>
              <a:off x="4295522" y="4917041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EBE1F7-C4C5-B12D-DBEA-5E695E154BFD}"/>
                </a:ext>
              </a:extLst>
            </p:cNvPr>
            <p:cNvSpPr txBox="1"/>
            <p:nvPr/>
          </p:nvSpPr>
          <p:spPr>
            <a:xfrm>
              <a:off x="4509477" y="477746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EdShed" pitchFamily="2" charset="0"/>
                </a:rPr>
                <a:t>z</a:t>
              </a:r>
            </a:p>
          </p:txBody>
        </p:sp>
      </p:grp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E2FC7D8-CBD2-239E-8452-B7BE90F39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49" y="2091396"/>
            <a:ext cx="1535558" cy="132629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7C53BE57-9C53-9392-90DD-41BD14F3D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745" y="1863754"/>
            <a:ext cx="469361" cy="1626109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4C60322C-1F0D-ED14-CA9D-EE91A7920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635" y="4503491"/>
            <a:ext cx="1244726" cy="1244726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0AEA843-65AE-6B49-95E7-6165E35CD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445" y="4551078"/>
            <a:ext cx="1265926" cy="1192649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0AE664C8-CA50-9F97-BC5D-5AC8AC43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122" y="1998913"/>
            <a:ext cx="1252552" cy="15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30539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2" ma:contentTypeDescription="Create a new document." ma:contentTypeScope="" ma:versionID="2fdd791a52d91e5138b36fe924e49726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f9a5d50ded2000f004c7e763eb7e8286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Props1.xml><?xml version="1.0" encoding="utf-8"?>
<ds:datastoreItem xmlns:ds="http://schemas.openxmlformats.org/officeDocument/2006/customXml" ds:itemID="{B3142652-C5D3-44B8-962F-6D9576CDD1B3}"/>
</file>

<file path=customXml/itemProps2.xml><?xml version="1.0" encoding="utf-8"?>
<ds:datastoreItem xmlns:ds="http://schemas.openxmlformats.org/officeDocument/2006/customXml" ds:itemID="{FD996C08-992D-4F6A-8218-FEB31D1B1A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191934-3EDA-4C52-A4FD-E45CFBA5069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</TotalTime>
  <Words>1016</Words>
  <Application>Microsoft Macintosh PowerPoint</Application>
  <PresentationFormat>Widescreen</PresentationFormat>
  <Paragraphs>278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EdShed</vt:lpstr>
      <vt:lpstr>Arial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115</cp:revision>
  <dcterms:created xsi:type="dcterms:W3CDTF">2022-07-19T20:08:30Z</dcterms:created>
  <dcterms:modified xsi:type="dcterms:W3CDTF">2025-08-18T08:35:29Z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</Properties>
</file>