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Muli" pitchFamily="2" charset="77"/>
      <p:regular r:id="rId34"/>
      <p:bold r:id="rId35"/>
      <p:italic r:id="rId36"/>
      <p:boldItalic r:id="rId37"/>
    </p:embeddedFont>
    <p:embeddedFont>
      <p:font typeface="OpenDyslexicAlta" pitchFamily="2" charset="77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2DC"/>
    <a:srgbClr val="FF3760"/>
    <a:srgbClr val="25D160"/>
    <a:srgbClr val="FFDE57"/>
    <a:srgbClr val="7956D6"/>
    <a:srgbClr val="219CEE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5"/>
    <p:restoredTop sz="82195"/>
  </p:normalViewPr>
  <p:slideViewPr>
    <p:cSldViewPr snapToGrid="0" snapToObjects="1">
      <p:cViewPr varScale="1">
        <p:scale>
          <a:sx n="86" d="100"/>
          <a:sy n="86" d="100"/>
        </p:scale>
        <p:origin x="16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10/20/22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42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76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5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31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10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46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86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93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68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18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169924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07855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3364" y="5892681"/>
            <a:ext cx="9105272" cy="5467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61959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8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42560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9C0F05-E004-32BC-D5DD-0CB84D1814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56378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28273E-ACB6-6AD1-C1EE-B3FCE6A6E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30922-88C8-E04E-97BE-FFA35E4D6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3873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F81E3-8A01-1F85-A24D-6D8302FD9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179" y="224427"/>
            <a:ext cx="1040165" cy="10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952" y="341176"/>
            <a:ext cx="1040165" cy="1089696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8478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70" y="361103"/>
            <a:ext cx="1092530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25F8FB2-15B5-5F07-D02D-FCD1D3F0E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346939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20/10/2022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5" r:id="rId6"/>
    <p:sldLayoutId id="214748366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shed.ly/SODNQHJ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43364" y="5201456"/>
            <a:ext cx="9105272" cy="312190"/>
          </a:xfrm>
        </p:spPr>
        <p:txBody>
          <a:bodyPr>
            <a:noAutofit/>
          </a:bodyPr>
          <a:lstStyle/>
          <a:p>
            <a:r>
              <a:rPr lang="en-GB" dirty="0"/>
              <a:t>To be able to segment words into the correct syllables and phonemes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3372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lang="en-US" dirty="0">
              <a:solidFill>
                <a:srgbClr val="3372DC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43364" y="5539387"/>
            <a:ext cx="9105272" cy="312190"/>
          </a:xfrm>
        </p:spPr>
        <p:txBody>
          <a:bodyPr/>
          <a:lstStyle/>
          <a:p>
            <a:r>
              <a:rPr lang="en-GB" altLang="en-US" dirty="0">
                <a:solidFill>
                  <a:srgbClr val="1D1C1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spell w</a:t>
            </a:r>
            <a:r>
              <a:rPr lang="en-GB" dirty="0"/>
              <a:t>ords ending with ‘ff’, ‘ll’, ‘ss’, ‘</a:t>
            </a:r>
            <a:r>
              <a:rPr lang="en-GB" dirty="0" err="1"/>
              <a:t>zz</a:t>
            </a:r>
            <a:r>
              <a:rPr lang="en-GB" dirty="0"/>
              <a:t>’ and ‘ck’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43364" y="6050335"/>
            <a:ext cx="9105272" cy="312191"/>
          </a:xfrm>
        </p:spPr>
        <p:txBody>
          <a:bodyPr>
            <a:normAutofit lnSpcReduction="10000"/>
          </a:bodyPr>
          <a:lstStyle/>
          <a:p>
            <a:r>
              <a:rPr lang="en-GB" sz="1600" dirty="0"/>
              <a:t>This week’s words: puff, fluff, bell, doll, grass, kiss, buzz, fizz, clock, back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ending in ‘ff’, ‘ll’, ‘ss’, ‘</a:t>
            </a:r>
            <a:r>
              <a:rPr lang="en-GB" sz="1600" dirty="0" err="1"/>
              <a:t>zz</a:t>
            </a:r>
            <a:r>
              <a:rPr lang="en-GB" sz="1600" dirty="0"/>
              <a:t>’ and ‘ck’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3481232" y="314753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ending in ‘ff’, ‘ll’, ‘ss’, ‘</a:t>
            </a:r>
            <a:r>
              <a:rPr lang="en-GB" dirty="0" err="1"/>
              <a:t>zz</a:t>
            </a:r>
            <a:r>
              <a:rPr lang="en-GB" dirty="0"/>
              <a:t>’ and ‘ck’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1763052" y="1826281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</a:rPr>
              <a:t>Write the word that matches the picture.</a:t>
            </a:r>
            <a:endParaRPr lang="en-GB" sz="1800" b="0" dirty="0">
              <a:solidFill>
                <a:schemeClr val="tx1"/>
              </a:solidFill>
              <a:latin typeface="OpenDyslexicAlta" panose="00000500000000000000" pitchFamily="50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2C29DF-E425-70C7-C5A0-4618D9C2AABC}"/>
              </a:ext>
            </a:extLst>
          </p:cNvPr>
          <p:cNvCxnSpPr>
            <a:cxnSpLocks/>
          </p:cNvCxnSpPr>
          <p:nvPr/>
        </p:nvCxnSpPr>
        <p:spPr>
          <a:xfrm>
            <a:off x="1483382" y="4410227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A72D5B-A2FD-3636-6A40-6198E1F9A585}"/>
              </a:ext>
            </a:extLst>
          </p:cNvPr>
          <p:cNvCxnSpPr>
            <a:cxnSpLocks/>
          </p:cNvCxnSpPr>
          <p:nvPr/>
        </p:nvCxnSpPr>
        <p:spPr>
          <a:xfrm>
            <a:off x="5142000" y="4423360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D45979-8F4E-84D1-1EA0-027C9DE15D57}"/>
              </a:ext>
            </a:extLst>
          </p:cNvPr>
          <p:cNvCxnSpPr>
            <a:cxnSpLocks/>
          </p:cNvCxnSpPr>
          <p:nvPr/>
        </p:nvCxnSpPr>
        <p:spPr>
          <a:xfrm>
            <a:off x="9037425" y="4423360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DAB383E4-8B85-FCA6-A757-123ED92A2F50}"/>
              </a:ext>
            </a:extLst>
          </p:cNvPr>
          <p:cNvSpPr txBox="1">
            <a:spLocks/>
          </p:cNvSpPr>
          <p:nvPr/>
        </p:nvSpPr>
        <p:spPr>
          <a:xfrm>
            <a:off x="1763052" y="4948894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</a:rPr>
              <a:t>Choose one of this week’s words to write in a sentence.</a:t>
            </a:r>
            <a:endParaRPr lang="en-GB" sz="1800" b="0" dirty="0">
              <a:solidFill>
                <a:schemeClr val="tx1"/>
              </a:solidFill>
              <a:latin typeface="OpenDyslexicAlta" panose="00000500000000000000" pitchFamily="50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F9013E8-BBC5-E420-FEF8-8DCC549BC77F}"/>
              </a:ext>
            </a:extLst>
          </p:cNvPr>
          <p:cNvCxnSpPr>
            <a:cxnSpLocks/>
          </p:cNvCxnSpPr>
          <p:nvPr/>
        </p:nvCxnSpPr>
        <p:spPr>
          <a:xfrm>
            <a:off x="573437" y="5805873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749771C-D719-D449-D23E-50AA7C4A1C2D}"/>
              </a:ext>
            </a:extLst>
          </p:cNvPr>
          <p:cNvCxnSpPr>
            <a:cxnSpLocks/>
          </p:cNvCxnSpPr>
          <p:nvPr/>
        </p:nvCxnSpPr>
        <p:spPr>
          <a:xfrm>
            <a:off x="573437" y="6363812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F412A3E-C62D-AE32-C332-761F3F5CA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847" y="2273001"/>
            <a:ext cx="1547703" cy="1602978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777C212E-3942-5168-DFBC-3FB25A387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6" y="2381885"/>
            <a:ext cx="1003867" cy="1503752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B26138A-5F32-9965-DDE6-49398C2BB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091" y="2362678"/>
            <a:ext cx="1460798" cy="15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68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ending in ‘ff’, ‘ll’, ‘ss’, ‘</a:t>
            </a:r>
            <a:r>
              <a:rPr lang="en-GB" dirty="0" err="1"/>
              <a:t>zz</a:t>
            </a:r>
            <a:r>
              <a:rPr lang="en-GB" dirty="0"/>
              <a:t>’ and ‘ck’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" name="Picture 6" descr="Lawn, Green, Grama, Grass, Nature, Colour, Sheets">
            <a:extLst>
              <a:ext uri="{FF2B5EF4-FFF2-40B4-BE49-F238E27FC236}">
                <a16:creationId xmlns:a16="http://schemas.microsoft.com/office/drawing/2014/main" id="{2002FD5E-FE19-8212-D55E-638C7F88C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604" y="2136297"/>
            <a:ext cx="1164965" cy="125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E864112-64F4-069D-03C0-651DD8AD97B8}"/>
              </a:ext>
            </a:extLst>
          </p:cNvPr>
          <p:cNvCxnSpPr>
            <a:cxnSpLocks/>
          </p:cNvCxnSpPr>
          <p:nvPr/>
        </p:nvCxnSpPr>
        <p:spPr>
          <a:xfrm>
            <a:off x="848652" y="403449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F4791E-8494-B15F-F04B-AAE04B9B486E}"/>
              </a:ext>
            </a:extLst>
          </p:cNvPr>
          <p:cNvCxnSpPr>
            <a:cxnSpLocks/>
          </p:cNvCxnSpPr>
          <p:nvPr/>
        </p:nvCxnSpPr>
        <p:spPr>
          <a:xfrm>
            <a:off x="3723761" y="403449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20FF1BC-176E-D5FA-550C-B6EC7D803FE1}"/>
              </a:ext>
            </a:extLst>
          </p:cNvPr>
          <p:cNvCxnSpPr>
            <a:cxnSpLocks/>
          </p:cNvCxnSpPr>
          <p:nvPr/>
        </p:nvCxnSpPr>
        <p:spPr>
          <a:xfrm>
            <a:off x="6643440" y="4034491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479D8F-BCC7-1184-3044-6283A44185C9}"/>
              </a:ext>
            </a:extLst>
          </p:cNvPr>
          <p:cNvCxnSpPr>
            <a:cxnSpLocks/>
          </p:cNvCxnSpPr>
          <p:nvPr/>
        </p:nvCxnSpPr>
        <p:spPr>
          <a:xfrm>
            <a:off x="9581872" y="403449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1372220-9315-EFBD-11B7-AFED13D11DEE}"/>
              </a:ext>
            </a:extLst>
          </p:cNvPr>
          <p:cNvCxnSpPr>
            <a:cxnSpLocks/>
          </p:cNvCxnSpPr>
          <p:nvPr/>
        </p:nvCxnSpPr>
        <p:spPr>
          <a:xfrm>
            <a:off x="2034156" y="6233999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F7EE6D-01FA-77E7-725A-DCA228308BC1}"/>
              </a:ext>
            </a:extLst>
          </p:cNvPr>
          <p:cNvCxnSpPr>
            <a:cxnSpLocks/>
          </p:cNvCxnSpPr>
          <p:nvPr/>
        </p:nvCxnSpPr>
        <p:spPr>
          <a:xfrm>
            <a:off x="5142000" y="624713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16AEA12-366D-9D3E-4AEF-E8D9A211D109}"/>
              </a:ext>
            </a:extLst>
          </p:cNvPr>
          <p:cNvCxnSpPr>
            <a:cxnSpLocks/>
          </p:cNvCxnSpPr>
          <p:nvPr/>
        </p:nvCxnSpPr>
        <p:spPr>
          <a:xfrm>
            <a:off x="8437866" y="624713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AA41F6-3F47-ECF3-B18F-2B66E7EDC839}"/>
              </a:ext>
            </a:extLst>
          </p:cNvPr>
          <p:cNvGrpSpPr/>
          <p:nvPr/>
        </p:nvGrpSpPr>
        <p:grpSpPr>
          <a:xfrm>
            <a:off x="8451463" y="4373660"/>
            <a:ext cx="2089186" cy="1370858"/>
            <a:chOff x="2994178" y="4600282"/>
            <a:chExt cx="2089186" cy="137085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957928E-E57C-8004-E44A-3F1ED0174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4178" y="4600282"/>
              <a:ext cx="1244726" cy="137085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ABF1A4-F84F-AFA8-3F44-AC409AA88244}"/>
                </a:ext>
              </a:extLst>
            </p:cNvPr>
            <p:cNvSpPr txBox="1"/>
            <p:nvPr/>
          </p:nvSpPr>
          <p:spPr>
            <a:xfrm>
              <a:off x="4349079" y="5029230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latin typeface="OpenDyslexicAlta" pitchFamily="2" charset="77"/>
                </a:rPr>
                <a:t>z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AF7CF71-5D06-294C-8673-A379B3D21CD4}"/>
                </a:ext>
              </a:extLst>
            </p:cNvPr>
            <p:cNvSpPr txBox="1"/>
            <p:nvPr/>
          </p:nvSpPr>
          <p:spPr>
            <a:xfrm>
              <a:off x="4534061" y="4864032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latin typeface="OpenDyslexicAlta" pitchFamily="2" charset="77"/>
                </a:rPr>
                <a:t>z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B412D6-2071-3625-865A-3A2F1F0AA33D}"/>
                </a:ext>
              </a:extLst>
            </p:cNvPr>
            <p:cNvSpPr txBox="1"/>
            <p:nvPr/>
          </p:nvSpPr>
          <p:spPr>
            <a:xfrm>
              <a:off x="4748016" y="4724457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latin typeface="OpenDyslexicAlta" pitchFamily="2" charset="77"/>
                </a:rPr>
                <a:t>z</a:t>
              </a:r>
            </a:p>
          </p:txBody>
        </p:sp>
      </p:grp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E8E0E9DA-D948-7ADA-65DC-A6F2BFC15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632" y="2095311"/>
            <a:ext cx="1061119" cy="1303442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99582A43-4267-573D-FDD7-EF4426769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513" y="2193678"/>
            <a:ext cx="1426654" cy="123223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2D3154E1-7DB8-DEB6-6A64-015FF6E26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1191" y="1847400"/>
            <a:ext cx="469361" cy="1626109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CA06EE97-0540-2F0B-971D-C0F2756DF2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6422" y="4508062"/>
            <a:ext cx="1146445" cy="1146445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FF2B0B5-37BB-2FBE-2788-AA0B1505BF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5861" y="4470716"/>
            <a:ext cx="1265926" cy="119264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3E28BC5-E080-ECF8-F60E-19450C437409}"/>
              </a:ext>
            </a:extLst>
          </p:cNvPr>
          <p:cNvSpPr txBox="1"/>
          <p:nvPr/>
        </p:nvSpPr>
        <p:spPr>
          <a:xfrm>
            <a:off x="3749889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grass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BE5119-4BB3-43C9-F980-C8C9F2A07A42}"/>
              </a:ext>
            </a:extLst>
          </p:cNvPr>
          <p:cNvSpPr txBox="1"/>
          <p:nvPr/>
        </p:nvSpPr>
        <p:spPr>
          <a:xfrm>
            <a:off x="883756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bell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6180A20-3B60-B921-421E-2D87791C1382}"/>
              </a:ext>
            </a:extLst>
          </p:cNvPr>
          <p:cNvSpPr txBox="1"/>
          <p:nvPr/>
        </p:nvSpPr>
        <p:spPr>
          <a:xfrm>
            <a:off x="6682867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puff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0B96132-8651-C9DD-18AF-694E72B81C99}"/>
              </a:ext>
            </a:extLst>
          </p:cNvPr>
          <p:cNvSpPr txBox="1"/>
          <p:nvPr/>
        </p:nvSpPr>
        <p:spPr>
          <a:xfrm>
            <a:off x="9584329" y="359322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fizz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7F4E0D-4525-6D86-41CE-492EEC53FF6F}"/>
              </a:ext>
            </a:extLst>
          </p:cNvPr>
          <p:cNvSpPr txBox="1"/>
          <p:nvPr/>
        </p:nvSpPr>
        <p:spPr>
          <a:xfrm>
            <a:off x="5195244" y="58088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clock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5CD79C-C11C-F9E3-D18D-B91AA8A5002D}"/>
              </a:ext>
            </a:extLst>
          </p:cNvPr>
          <p:cNvSpPr txBox="1"/>
          <p:nvPr/>
        </p:nvSpPr>
        <p:spPr>
          <a:xfrm>
            <a:off x="2026756" y="58088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kiss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145D198-7157-7ACE-6A8F-176012012EDD}"/>
              </a:ext>
            </a:extLst>
          </p:cNvPr>
          <p:cNvSpPr txBox="1"/>
          <p:nvPr/>
        </p:nvSpPr>
        <p:spPr>
          <a:xfrm>
            <a:off x="8476497" y="580889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buzz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7146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ending in ‘ff’, ‘ll’, ‘ss’, ‘</a:t>
            </a:r>
            <a:r>
              <a:rPr lang="en-GB" dirty="0" err="1"/>
              <a:t>zz</a:t>
            </a:r>
            <a:r>
              <a:rPr lang="en-GB" dirty="0"/>
              <a:t>’ and ‘ck’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E92BE7-CB42-66E7-70A7-A9B1B18541AD}"/>
              </a:ext>
            </a:extLst>
          </p:cNvPr>
          <p:cNvCxnSpPr>
            <a:cxnSpLocks/>
          </p:cNvCxnSpPr>
          <p:nvPr/>
        </p:nvCxnSpPr>
        <p:spPr>
          <a:xfrm>
            <a:off x="1483382" y="4357473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2494E0-80D9-A94E-BA9F-DFBEDA9D85F9}"/>
              </a:ext>
            </a:extLst>
          </p:cNvPr>
          <p:cNvCxnSpPr>
            <a:cxnSpLocks/>
          </p:cNvCxnSpPr>
          <p:nvPr/>
        </p:nvCxnSpPr>
        <p:spPr>
          <a:xfrm>
            <a:off x="5142000" y="4370606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08FCE0-A5C3-21A2-C7BC-C1D02098F176}"/>
              </a:ext>
            </a:extLst>
          </p:cNvPr>
          <p:cNvCxnSpPr>
            <a:cxnSpLocks/>
          </p:cNvCxnSpPr>
          <p:nvPr/>
        </p:nvCxnSpPr>
        <p:spPr>
          <a:xfrm>
            <a:off x="9037425" y="4370606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5666405-7408-E8D2-9C47-F07C4726037A}"/>
              </a:ext>
            </a:extLst>
          </p:cNvPr>
          <p:cNvSpPr txBox="1">
            <a:spLocks/>
          </p:cNvSpPr>
          <p:nvPr/>
        </p:nvSpPr>
        <p:spPr>
          <a:xfrm>
            <a:off x="1763052" y="4913724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</a:rPr>
              <a:t>Choose one of this week’s words to write in a sentence.</a:t>
            </a:r>
            <a:endParaRPr lang="en-GB" sz="1800" b="0" dirty="0">
              <a:solidFill>
                <a:schemeClr val="tx1"/>
              </a:solidFill>
              <a:latin typeface="OpenDyslexicAlta" panose="00000500000000000000" pitchFamily="50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29CBEAA-443F-3E8A-A1B8-53D20D9271B4}"/>
              </a:ext>
            </a:extLst>
          </p:cNvPr>
          <p:cNvCxnSpPr>
            <a:cxnSpLocks/>
          </p:cNvCxnSpPr>
          <p:nvPr/>
        </p:nvCxnSpPr>
        <p:spPr>
          <a:xfrm>
            <a:off x="573437" y="5805873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AA92FD-5167-F30E-C1B8-4CB54C1CFCF3}"/>
              </a:ext>
            </a:extLst>
          </p:cNvPr>
          <p:cNvCxnSpPr>
            <a:cxnSpLocks/>
          </p:cNvCxnSpPr>
          <p:nvPr/>
        </p:nvCxnSpPr>
        <p:spPr>
          <a:xfrm>
            <a:off x="573437" y="6363812"/>
            <a:ext cx="1101929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DEBE96E-ED3F-F849-AE0D-E2F446065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847" y="2097155"/>
            <a:ext cx="1547703" cy="1602978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3735B1FA-D231-3431-86AD-C19CB765D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5246" y="2206039"/>
            <a:ext cx="1003867" cy="1503752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136C19A4-D51A-A73E-EA14-E2ED8A301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091" y="2186832"/>
            <a:ext cx="1460798" cy="151330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78BF677-B238-866C-93A8-A884019396AB}"/>
              </a:ext>
            </a:extLst>
          </p:cNvPr>
          <p:cNvSpPr txBox="1"/>
          <p:nvPr/>
        </p:nvSpPr>
        <p:spPr>
          <a:xfrm>
            <a:off x="2841872" y="5350248"/>
            <a:ext cx="6641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I have a </a:t>
            </a:r>
            <a:r>
              <a:rPr lang="en-US" sz="2800" dirty="0">
                <a:latin typeface="OpenDyslexicAlta" pitchFamily="2" charset="77"/>
              </a:rPr>
              <a:t>clock</a:t>
            </a:r>
            <a:r>
              <a:rPr lang="en-US" sz="2800" dirty="0">
                <a:solidFill>
                  <a:srgbClr val="FF0000"/>
                </a:solidFill>
                <a:latin typeface="OpenDyslexicAlta" pitchFamily="2" charset="77"/>
              </a:rPr>
              <a:t> </a:t>
            </a:r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in my room.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9CF307-5417-40A3-D7C2-A0BA15016493}"/>
              </a:ext>
            </a:extLst>
          </p:cNvPr>
          <p:cNvSpPr txBox="1"/>
          <p:nvPr/>
        </p:nvSpPr>
        <p:spPr>
          <a:xfrm>
            <a:off x="5132779" y="392589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doll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72698E-1722-3681-8F81-733881BD47D2}"/>
              </a:ext>
            </a:extLst>
          </p:cNvPr>
          <p:cNvSpPr txBox="1"/>
          <p:nvPr/>
        </p:nvSpPr>
        <p:spPr>
          <a:xfrm>
            <a:off x="1475179" y="392589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fluff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081D00-F86C-54F2-93AC-69DF0D13D1DB}"/>
              </a:ext>
            </a:extLst>
          </p:cNvPr>
          <p:cNvSpPr txBox="1"/>
          <p:nvPr/>
        </p:nvSpPr>
        <p:spPr>
          <a:xfrm>
            <a:off x="9089317" y="3925897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3760"/>
                </a:solidFill>
                <a:latin typeface="OpenDyslexicAlta" pitchFamily="2" charset="77"/>
              </a:rPr>
              <a:t>back</a:t>
            </a:r>
            <a:endParaRPr lang="en-GB" sz="2800" dirty="0">
              <a:solidFill>
                <a:srgbClr val="FF37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1529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ending in ‘ff’, ‘ll’, ‘ss’, ‘</a:t>
            </a:r>
            <a:r>
              <a:rPr lang="en-GB" sz="1600" dirty="0" err="1"/>
              <a:t>zz</a:t>
            </a:r>
            <a:r>
              <a:rPr lang="en-GB" sz="1600" dirty="0"/>
              <a:t>’ and ‘ck’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3481232" y="314753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ending in ‘ff’, ‘ll’, ‘ss’, ‘</a:t>
            </a:r>
            <a:r>
              <a:rPr lang="en-GB" dirty="0" err="1"/>
              <a:t>zz</a:t>
            </a:r>
            <a:r>
              <a:rPr lang="en-GB" dirty="0"/>
              <a:t>’ and ‘ck’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294740" y="1773864"/>
            <a:ext cx="1163769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400" b="0" dirty="0">
                <a:solidFill>
                  <a:schemeClr val="tx1"/>
                </a:solidFill>
              </a:rPr>
              <a:t>Choose one of your words to complete the two sentences. Try to write three sentences of your own.</a:t>
            </a:r>
            <a:endParaRPr lang="en-GB" sz="1400" b="0" dirty="0">
              <a:solidFill>
                <a:schemeClr val="tx1"/>
              </a:solidFill>
              <a:latin typeface="OpenDyslexicAlta" panose="00000500000000000000" pitchFamily="50" charset="0"/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3960F0E-B594-579D-CE10-4CAD6CF4E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37418"/>
              </p:ext>
            </p:extLst>
          </p:nvPr>
        </p:nvGraphicFramePr>
        <p:xfrm>
          <a:off x="490359" y="2255519"/>
          <a:ext cx="1681240" cy="423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240">
                  <a:extLst>
                    <a:ext uri="{9D8B030D-6E8A-4147-A177-3AD203B41FA5}">
                      <a16:colId xmlns:a16="http://schemas.microsoft.com/office/drawing/2014/main" val="1990358411"/>
                    </a:ext>
                  </a:extLst>
                </a:gridCol>
              </a:tblGrid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puff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8698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fluff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06339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bell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94218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doll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875640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grass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402431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kiss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935397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buzz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19554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fizz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898552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clock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54686"/>
                  </a:ext>
                </a:extLst>
              </a:tr>
              <a:tr h="423520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back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534220"/>
                  </a:ext>
                </a:extLst>
              </a:tr>
            </a:tbl>
          </a:graphicData>
        </a:graphic>
      </p:graphicFrame>
      <p:graphicFrame>
        <p:nvGraphicFramePr>
          <p:cNvPr id="27" name="Table 27">
            <a:extLst>
              <a:ext uri="{FF2B5EF4-FFF2-40B4-BE49-F238E27FC236}">
                <a16:creationId xmlns:a16="http://schemas.microsoft.com/office/drawing/2014/main" id="{B16A8BEA-BD07-97A0-5E8D-9589C27FE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072525"/>
              </p:ext>
            </p:extLst>
          </p:nvPr>
        </p:nvGraphicFramePr>
        <p:xfrm>
          <a:off x="2497856" y="2255517"/>
          <a:ext cx="9227681" cy="423520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9989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6897692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556046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Your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Your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OpenDyslexicAlta" pitchFamily="2" charset="77"/>
                        </a:rPr>
                        <a:t>The clouds looked like balls of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________ </a:t>
                      </a:r>
                      <a:r>
                        <a:rPr lang="en-US" b="0" i="0" dirty="0">
                          <a:latin typeface="OpenDyslexicAlta" pitchFamily="2" charset="77"/>
                          <a:cs typeface="Calibri" panose="020F0502020204030204" pitchFamily="34" charset="0"/>
                        </a:rPr>
                        <a:t>.</a:t>
                      </a:r>
                      <a:endParaRPr lang="en-GB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 will ring the </a:t>
                      </a:r>
                      <a:r>
                        <a:rPr lang="en-US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 </a:t>
                      </a:r>
                      <a:r>
                        <a:rPr lang="en-US" b="0" i="0" dirty="0">
                          <a:solidFill>
                            <a:prstClr val="black"/>
                          </a:solidFill>
                          <a:latin typeface="OpenDyslexicAlta" pitchFamily="2" charset="77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</a:t>
                      </a:r>
                      <a:endParaRPr lang="en-GB" b="0" i="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735831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759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ending in ‘ff’, ‘ll’, ‘ss’, ‘</a:t>
            </a:r>
            <a:r>
              <a:rPr lang="en-GB" dirty="0" err="1"/>
              <a:t>zz</a:t>
            </a:r>
            <a:r>
              <a:rPr lang="en-GB" dirty="0"/>
              <a:t>’ and ‘ck’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Possible 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3F127C-8745-8DB0-C3C1-E9B8DB6151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538653"/>
              </p:ext>
            </p:extLst>
          </p:nvPr>
        </p:nvGraphicFramePr>
        <p:xfrm>
          <a:off x="490359" y="1857377"/>
          <a:ext cx="1681240" cy="46190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1240">
                  <a:extLst>
                    <a:ext uri="{9D8B030D-6E8A-4147-A177-3AD203B41FA5}">
                      <a16:colId xmlns:a16="http://schemas.microsoft.com/office/drawing/2014/main" val="1990358411"/>
                    </a:ext>
                  </a:extLst>
                </a:gridCol>
              </a:tblGrid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puff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28698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fluff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806339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bell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894218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doll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0875640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grass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740243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kiss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9935397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buzz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11955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fizz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9898552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clock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554686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/>
                      <a:r>
                        <a:rPr lang="en-GB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back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5534220"/>
                  </a:ext>
                </a:extLst>
              </a:tr>
            </a:tbl>
          </a:graphicData>
        </a:graphic>
      </p:graphicFrame>
      <p:graphicFrame>
        <p:nvGraphicFramePr>
          <p:cNvPr id="3" name="Table 27">
            <a:extLst>
              <a:ext uri="{FF2B5EF4-FFF2-40B4-BE49-F238E27FC236}">
                <a16:creationId xmlns:a16="http://schemas.microsoft.com/office/drawing/2014/main" id="{1895D366-7A90-94C7-1286-021E6CEB2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391958"/>
              </p:ext>
            </p:extLst>
          </p:nvPr>
        </p:nvGraphicFramePr>
        <p:xfrm>
          <a:off x="2497856" y="1857375"/>
          <a:ext cx="9227681" cy="461905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29989">
                  <a:extLst>
                    <a:ext uri="{9D8B030D-6E8A-4147-A177-3AD203B41FA5}">
                      <a16:colId xmlns:a16="http://schemas.microsoft.com/office/drawing/2014/main" val="1401758981"/>
                    </a:ext>
                  </a:extLst>
                </a:gridCol>
                <a:gridCol w="6897692">
                  <a:extLst>
                    <a:ext uri="{9D8B030D-6E8A-4147-A177-3AD203B41FA5}">
                      <a16:colId xmlns:a16="http://schemas.microsoft.com/office/drawing/2014/main" val="3049100000"/>
                    </a:ext>
                  </a:extLst>
                </a:gridCol>
              </a:tblGrid>
              <a:tr h="606443"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Your Word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Your Sentence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859061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OpenDyslexicAlta" pitchFamily="2" charset="77"/>
                        </a:rPr>
                        <a:t>The clouds looked like balls of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________ </a:t>
                      </a:r>
                      <a:r>
                        <a:rPr lang="en-US" b="0" i="0" dirty="0">
                          <a:latin typeface="OpenDyslexicAlta" pitchFamily="2" charset="77"/>
                          <a:cs typeface="Calibri" panose="020F0502020204030204" pitchFamily="34" charset="0"/>
                        </a:rPr>
                        <a:t>.</a:t>
                      </a:r>
                      <a:endParaRPr lang="en-GB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830204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 will ring the </a:t>
                      </a:r>
                      <a:r>
                        <a:rPr lang="en-US" dirty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 </a:t>
                      </a:r>
                      <a:r>
                        <a:rPr lang="en-US" b="0" i="0" dirty="0">
                          <a:solidFill>
                            <a:prstClr val="black"/>
                          </a:solidFill>
                          <a:latin typeface="OpenDyslexicAlta" pitchFamily="2" charset="77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en-US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 </a:t>
                      </a:r>
                      <a:endParaRPr lang="en-GB" b="0" i="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9519774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Bees can 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 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all day.</a:t>
                      </a:r>
                      <a:endParaRPr lang="en-GB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7068403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I have a 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 in my room.</a:t>
                      </a:r>
                      <a:endParaRPr lang="en-GB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0150696"/>
                  </a:ext>
                </a:extLst>
              </a:tr>
              <a:tr h="802522">
                <a:tc>
                  <a:txBody>
                    <a:bodyPr/>
                    <a:lstStyle/>
                    <a:p>
                      <a:pPr algn="ctr"/>
                      <a:endParaRPr lang="en-US" b="1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We like to play football on the 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________ </a:t>
                      </a:r>
                      <a:r>
                        <a:rPr lang="en-US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.</a:t>
                      </a:r>
                      <a:endParaRPr lang="en-GB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835395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23629F9-58EB-0988-E998-07F87748AC91}"/>
              </a:ext>
            </a:extLst>
          </p:cNvPr>
          <p:cNvSpPr txBox="1"/>
          <p:nvPr/>
        </p:nvSpPr>
        <p:spPr>
          <a:xfrm>
            <a:off x="6434248" y="3400424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bell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00B51-B551-D0E3-2B4C-7E7D1D7CD8A5}"/>
              </a:ext>
            </a:extLst>
          </p:cNvPr>
          <p:cNvSpPr txBox="1"/>
          <p:nvPr/>
        </p:nvSpPr>
        <p:spPr>
          <a:xfrm>
            <a:off x="3005248" y="3457576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bell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217CD7-F947-71F2-D020-EF0FA24C7D28}"/>
              </a:ext>
            </a:extLst>
          </p:cNvPr>
          <p:cNvSpPr txBox="1"/>
          <p:nvPr/>
        </p:nvSpPr>
        <p:spPr>
          <a:xfrm>
            <a:off x="3005248" y="2657476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fluff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5798-B01C-FCF3-4015-0B276C96BB7B}"/>
              </a:ext>
            </a:extLst>
          </p:cNvPr>
          <p:cNvSpPr txBox="1"/>
          <p:nvPr/>
        </p:nvSpPr>
        <p:spPr>
          <a:xfrm>
            <a:off x="3005248" y="4243388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buzz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214C7B-873C-DF95-1DA7-71E240704B46}"/>
              </a:ext>
            </a:extLst>
          </p:cNvPr>
          <p:cNvSpPr txBox="1"/>
          <p:nvPr/>
        </p:nvSpPr>
        <p:spPr>
          <a:xfrm>
            <a:off x="3005248" y="5072063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clock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89D000-C2C5-B2F3-7F25-7D1E6EAE314C}"/>
              </a:ext>
            </a:extLst>
          </p:cNvPr>
          <p:cNvSpPr txBox="1"/>
          <p:nvPr/>
        </p:nvSpPr>
        <p:spPr>
          <a:xfrm>
            <a:off x="3005248" y="5857875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grass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27F484-EE43-365E-1EB5-DA2E0BE62507}"/>
              </a:ext>
            </a:extLst>
          </p:cNvPr>
          <p:cNvSpPr txBox="1"/>
          <p:nvPr/>
        </p:nvSpPr>
        <p:spPr>
          <a:xfrm>
            <a:off x="8563085" y="2614612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fluff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DCFF59-31E5-6578-4ABD-C6690B90E0DC}"/>
              </a:ext>
            </a:extLst>
          </p:cNvPr>
          <p:cNvSpPr txBox="1"/>
          <p:nvPr/>
        </p:nvSpPr>
        <p:spPr>
          <a:xfrm>
            <a:off x="5905611" y="4214812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buzz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155473-7CAA-D93F-3D50-57E60FB1F48A}"/>
              </a:ext>
            </a:extLst>
          </p:cNvPr>
          <p:cNvSpPr txBox="1"/>
          <p:nvPr/>
        </p:nvSpPr>
        <p:spPr>
          <a:xfrm>
            <a:off x="5805598" y="5029199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clock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5F2EA1-A2B6-1816-2BEB-54B068F5B61F}"/>
              </a:ext>
            </a:extLst>
          </p:cNvPr>
          <p:cNvSpPr txBox="1"/>
          <p:nvPr/>
        </p:nvSpPr>
        <p:spPr>
          <a:xfrm>
            <a:off x="8634523" y="5815011"/>
            <a:ext cx="135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3760"/>
                </a:solidFill>
                <a:latin typeface="OpenDyslexicAlta" pitchFamily="2" charset="77"/>
              </a:rPr>
              <a:t>grass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59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‘ff’ at the end?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418421" y="2137028"/>
            <a:ext cx="5908420" cy="67993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OpenDyslexicAlta" pitchFamily="2" charset="77"/>
              </a:rPr>
              <a:t>The cat’s fur has lots of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7777380" y="2039502"/>
            <a:ext cx="10358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fluff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pic>
        <p:nvPicPr>
          <p:cNvPr id="12" name="Picture 2" descr="Cat, Tabby, Face, Whiskers, Pet, Animal, Head">
            <a:extLst>
              <a:ext uri="{FF2B5EF4-FFF2-40B4-BE49-F238E27FC236}">
                <a16:creationId xmlns:a16="http://schemas.microsoft.com/office/drawing/2014/main" id="{4A07D96F-8788-C725-0CEA-80FDF6834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52" y="2772800"/>
            <a:ext cx="4315133" cy="242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461028" y="5482880"/>
            <a:ext cx="15183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fluff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5611938" y="6108321"/>
            <a:ext cx="1229298" cy="144000"/>
            <a:chOff x="5234368" y="2947896"/>
            <a:chExt cx="631657" cy="72000"/>
          </a:xfrm>
          <a:solidFill>
            <a:srgbClr val="3372DC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95070FF-D8FA-C4EF-9F64-B119D65C5CFD}"/>
                </a:ext>
              </a:extLst>
            </p:cNvPr>
            <p:cNvSpPr/>
            <p:nvPr/>
          </p:nvSpPr>
          <p:spPr>
            <a:xfrm>
              <a:off x="5234368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66779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630498" y="2965896"/>
              <a:ext cx="235527" cy="3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487507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8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‘ll’ at the end?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616831" y="2137028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OpenDyslexicAlta" pitchFamily="2" charset="77"/>
              </a:rPr>
              <a:t>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has a red dress.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4665851" y="2068078"/>
            <a:ext cx="894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doll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717923" y="5482880"/>
            <a:ext cx="12987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doll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5929603" y="6108321"/>
            <a:ext cx="964451" cy="144000"/>
            <a:chOff x="5391509" y="2947896"/>
            <a:chExt cx="495570" cy="72000"/>
          </a:xfrm>
          <a:solidFill>
            <a:srgbClr val="3372D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91509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718695" y="2965896"/>
              <a:ext cx="168384" cy="343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580412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3BF2A29-434B-7EEF-1FD3-31DA6E3BF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818" y="2784820"/>
            <a:ext cx="1677237" cy="251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5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‘ll’ at the end?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616831" y="2137028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OpenDyslexicAlta" pitchFamily="2" charset="77"/>
              </a:rPr>
              <a:t>The teacher rang 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7889502" y="2068078"/>
            <a:ext cx="891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bell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717923" y="5482880"/>
            <a:ext cx="1293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bell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5929603" y="6108321"/>
            <a:ext cx="964451" cy="144000"/>
            <a:chOff x="5391509" y="2947896"/>
            <a:chExt cx="495570" cy="72000"/>
          </a:xfrm>
          <a:solidFill>
            <a:srgbClr val="3372D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91509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718695" y="2965896"/>
              <a:ext cx="168384" cy="343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580412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009F25F-A345-8903-CF73-3E3DD702E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482" y="2727747"/>
            <a:ext cx="2122826" cy="26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‘ss’ at the end?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264354" y="2137028"/>
            <a:ext cx="6237023" cy="70851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OpenDyslexicAlta" pitchFamily="2" charset="77"/>
              </a:rPr>
              <a:t>The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at the park is green.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4143557" y="2085996"/>
            <a:ext cx="120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grass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461028" y="5283566"/>
            <a:ext cx="17988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>
                <a:latin typeface="OpenDyslexicAlta" pitchFamily="2" charset="77"/>
              </a:rPr>
              <a:t>grass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5697409" y="6001996"/>
            <a:ext cx="1406780" cy="144000"/>
            <a:chOff x="5234368" y="2947896"/>
            <a:chExt cx="722853" cy="72000"/>
          </a:xfrm>
          <a:solidFill>
            <a:srgbClr val="3372DC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95070FF-D8FA-C4EF-9F64-B119D65C5CFD}"/>
                </a:ext>
              </a:extLst>
            </p:cNvPr>
            <p:cNvSpPr/>
            <p:nvPr/>
          </p:nvSpPr>
          <p:spPr>
            <a:xfrm>
              <a:off x="5234368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75561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683191" y="2965896"/>
              <a:ext cx="274030" cy="364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548981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BD69E4F-F2DE-8247-A2D0-046EE96DA3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56" b="29538"/>
          <a:stretch/>
        </p:blipFill>
        <p:spPr>
          <a:xfrm>
            <a:off x="3482042" y="2845540"/>
            <a:ext cx="5801646" cy="222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6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‘ss’ at the end?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430723" y="2137028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OpenDyslexicAlta" pitchFamily="2" charset="77"/>
              </a:rPr>
              <a:t>The mermaid blew a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7754592" y="2068078"/>
            <a:ext cx="91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kiss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717923" y="5482880"/>
            <a:ext cx="1334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kiss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5923669" y="6108321"/>
            <a:ext cx="970389" cy="144000"/>
            <a:chOff x="5388458" y="2947896"/>
            <a:chExt cx="498621" cy="72000"/>
          </a:xfrm>
          <a:solidFill>
            <a:srgbClr val="3372D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88458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615319" y="2965896"/>
              <a:ext cx="271760" cy="302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519392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DBCFB7-8A46-BAEE-19FF-F88354FE61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974" y="2759359"/>
            <a:ext cx="3830646" cy="269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6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Where do the sound buttons go in these words?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4460CA-C217-753B-14E1-38EF6B45C9E9}"/>
              </a:ext>
            </a:extLst>
          </p:cNvPr>
          <p:cNvSpPr/>
          <p:nvPr/>
        </p:nvSpPr>
        <p:spPr>
          <a:xfrm>
            <a:off x="2131085" y="1910148"/>
            <a:ext cx="1335623" cy="92333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latin typeface="OpenDyslexicAlta" pitchFamily="2" charset="77"/>
              </a:rPr>
              <a:t>sat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45DC9-B9D7-956F-5FCD-76F43E67D012}"/>
              </a:ext>
            </a:extLst>
          </p:cNvPr>
          <p:cNvSpPr/>
          <p:nvPr/>
        </p:nvSpPr>
        <p:spPr>
          <a:xfrm>
            <a:off x="5351520" y="1915853"/>
            <a:ext cx="14045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tap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6AAFC-D14F-743E-AF02-747871A90B3C}"/>
              </a:ext>
            </a:extLst>
          </p:cNvPr>
          <p:cNvSpPr/>
          <p:nvPr/>
        </p:nvSpPr>
        <p:spPr>
          <a:xfrm>
            <a:off x="8640884" y="1910148"/>
            <a:ext cx="14670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cup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11B374-9DDA-DA02-2162-F3E0A9A92CEA}"/>
              </a:ext>
            </a:extLst>
          </p:cNvPr>
          <p:cNvSpPr/>
          <p:nvPr/>
        </p:nvSpPr>
        <p:spPr>
          <a:xfrm>
            <a:off x="2034905" y="3208700"/>
            <a:ext cx="1527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dog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594DFE-1191-5B21-46AF-5E3E7CF9D71A}"/>
              </a:ext>
            </a:extLst>
          </p:cNvPr>
          <p:cNvSpPr/>
          <p:nvPr/>
        </p:nvSpPr>
        <p:spPr>
          <a:xfrm>
            <a:off x="5224081" y="3208700"/>
            <a:ext cx="16594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latin typeface="OpenDyslexicAlta" pitchFamily="2" charset="77"/>
              </a:rPr>
              <a:t>snip</a:t>
            </a:r>
            <a:endParaRPr lang="en-GB" sz="5400" b="0" cap="none" spc="0" dirty="0">
              <a:ln w="0"/>
              <a:latin typeface="OpenDyslexicAlta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AD5CCD-759F-1983-E85E-B46EE7FBA0E1}"/>
              </a:ext>
            </a:extLst>
          </p:cNvPr>
          <p:cNvSpPr/>
          <p:nvPr/>
        </p:nvSpPr>
        <p:spPr>
          <a:xfrm>
            <a:off x="8589299" y="3208700"/>
            <a:ext cx="16658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star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A10E44-0CE9-FF4C-586E-20BFBC8CAEE5}"/>
              </a:ext>
            </a:extLst>
          </p:cNvPr>
          <p:cNvGrpSpPr/>
          <p:nvPr/>
        </p:nvGrpSpPr>
        <p:grpSpPr>
          <a:xfrm>
            <a:off x="2340141" y="2754694"/>
            <a:ext cx="976670" cy="157567"/>
            <a:chOff x="6112517" y="2224078"/>
            <a:chExt cx="976670" cy="157567"/>
          </a:xfrm>
          <a:solidFill>
            <a:srgbClr val="3372DC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82699B-F465-8E17-D4EE-3F7A14407892}"/>
                </a:ext>
              </a:extLst>
            </p:cNvPr>
            <p:cNvSpPr/>
            <p:nvPr/>
          </p:nvSpPr>
          <p:spPr>
            <a:xfrm>
              <a:off x="6112517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830493E-9A64-9CA9-A36C-739DEA8A7DCA}"/>
                </a:ext>
              </a:extLst>
            </p:cNvPr>
            <p:cNvSpPr/>
            <p:nvPr/>
          </p:nvSpPr>
          <p:spPr>
            <a:xfrm>
              <a:off x="6521587" y="22240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9DDD400-475D-D84C-A0AF-3F26D7C206D6}"/>
                </a:ext>
              </a:extLst>
            </p:cNvPr>
            <p:cNvSpPr/>
            <p:nvPr/>
          </p:nvSpPr>
          <p:spPr>
            <a:xfrm>
              <a:off x="6931654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FC96FA-ECE7-BD30-D253-AB19D2E4F2A8}"/>
              </a:ext>
            </a:extLst>
          </p:cNvPr>
          <p:cNvGrpSpPr/>
          <p:nvPr/>
        </p:nvGrpSpPr>
        <p:grpSpPr>
          <a:xfrm>
            <a:off x="5574794" y="2762692"/>
            <a:ext cx="976670" cy="157567"/>
            <a:chOff x="6102007" y="2224078"/>
            <a:chExt cx="976670" cy="157567"/>
          </a:xfrm>
          <a:solidFill>
            <a:srgbClr val="3372DC"/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DF9D71E-EF92-CF4E-CD62-92E59FB8F829}"/>
                </a:ext>
              </a:extLst>
            </p:cNvPr>
            <p:cNvSpPr/>
            <p:nvPr/>
          </p:nvSpPr>
          <p:spPr>
            <a:xfrm>
              <a:off x="6102007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29D7AAD-1DBB-7F04-B07F-20D6939D6DF6}"/>
                </a:ext>
              </a:extLst>
            </p:cNvPr>
            <p:cNvSpPr/>
            <p:nvPr/>
          </p:nvSpPr>
          <p:spPr>
            <a:xfrm>
              <a:off x="6469037" y="22240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6465562-B76A-A54C-0177-BBF681E1E075}"/>
                </a:ext>
              </a:extLst>
            </p:cNvPr>
            <p:cNvSpPr/>
            <p:nvPr/>
          </p:nvSpPr>
          <p:spPr>
            <a:xfrm>
              <a:off x="6921144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99C2F66-887D-C1A2-603E-5A57F69DFE95}"/>
              </a:ext>
            </a:extLst>
          </p:cNvPr>
          <p:cNvGrpSpPr/>
          <p:nvPr/>
        </p:nvGrpSpPr>
        <p:grpSpPr>
          <a:xfrm>
            <a:off x="2295849" y="4066190"/>
            <a:ext cx="1002945" cy="157567"/>
            <a:chOff x="6096752" y="2224078"/>
            <a:chExt cx="1002945" cy="157567"/>
          </a:xfrm>
          <a:solidFill>
            <a:srgbClr val="3372DC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62395D0-8219-B652-4FD8-AA8ECE74FF9A}"/>
                </a:ext>
              </a:extLst>
            </p:cNvPr>
            <p:cNvSpPr/>
            <p:nvPr/>
          </p:nvSpPr>
          <p:spPr>
            <a:xfrm>
              <a:off x="6096752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4BE86F-0D9E-2816-8EC3-C3EF1F5BF3D6}"/>
                </a:ext>
              </a:extLst>
            </p:cNvPr>
            <p:cNvSpPr/>
            <p:nvPr/>
          </p:nvSpPr>
          <p:spPr>
            <a:xfrm>
              <a:off x="6521587" y="22240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A5EA311-2CA2-F756-50E2-6C7682C9EF55}"/>
                </a:ext>
              </a:extLst>
            </p:cNvPr>
            <p:cNvSpPr/>
            <p:nvPr/>
          </p:nvSpPr>
          <p:spPr>
            <a:xfrm>
              <a:off x="6942164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D1A458-8547-A7F2-2B9D-7733B46451EF}"/>
              </a:ext>
            </a:extLst>
          </p:cNvPr>
          <p:cNvGrpSpPr/>
          <p:nvPr/>
        </p:nvGrpSpPr>
        <p:grpSpPr>
          <a:xfrm>
            <a:off x="8861017" y="2754658"/>
            <a:ext cx="1036809" cy="157567"/>
            <a:chOff x="6109451" y="2224078"/>
            <a:chExt cx="1036809" cy="157567"/>
          </a:xfrm>
          <a:solidFill>
            <a:srgbClr val="3372DC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939F72F-7BFC-F52B-9E61-905312227227}"/>
                </a:ext>
              </a:extLst>
            </p:cNvPr>
            <p:cNvSpPr/>
            <p:nvPr/>
          </p:nvSpPr>
          <p:spPr>
            <a:xfrm>
              <a:off x="6109451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D1BB9B9-2119-76A8-64C4-DFC017FB86FC}"/>
                </a:ext>
              </a:extLst>
            </p:cNvPr>
            <p:cNvSpPr/>
            <p:nvPr/>
          </p:nvSpPr>
          <p:spPr>
            <a:xfrm>
              <a:off x="6513121" y="22240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3E062FF-48A4-5675-5206-539C5D1DD404}"/>
                </a:ext>
              </a:extLst>
            </p:cNvPr>
            <p:cNvSpPr/>
            <p:nvPr/>
          </p:nvSpPr>
          <p:spPr>
            <a:xfrm>
              <a:off x="6988727" y="222411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72575CB-6948-2EF5-CE33-BC451EBC64E7}"/>
              </a:ext>
            </a:extLst>
          </p:cNvPr>
          <p:cNvGrpSpPr/>
          <p:nvPr/>
        </p:nvGrpSpPr>
        <p:grpSpPr>
          <a:xfrm>
            <a:off x="5443774" y="4061864"/>
            <a:ext cx="1228166" cy="161857"/>
            <a:chOff x="4634166" y="6057453"/>
            <a:chExt cx="1228166" cy="161857"/>
          </a:xfrm>
          <a:solidFill>
            <a:srgbClr val="3372DC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B317244-9AE1-26B2-990B-A12600D887F0}"/>
                </a:ext>
              </a:extLst>
            </p:cNvPr>
            <p:cNvSpPr/>
            <p:nvPr/>
          </p:nvSpPr>
          <p:spPr>
            <a:xfrm>
              <a:off x="4634166" y="6057453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682CEAA-3933-0B74-630D-A0A8F76D6C5E}"/>
                </a:ext>
              </a:extLst>
            </p:cNvPr>
            <p:cNvSpPr/>
            <p:nvPr/>
          </p:nvSpPr>
          <p:spPr>
            <a:xfrm>
              <a:off x="5354856" y="6061778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21DAE29-BB7A-C022-3EEE-A379A5FFB6AB}"/>
                </a:ext>
              </a:extLst>
            </p:cNvPr>
            <p:cNvSpPr/>
            <p:nvPr/>
          </p:nvSpPr>
          <p:spPr>
            <a:xfrm>
              <a:off x="5704799" y="6061779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D2C00F3-9A8D-B936-2FAD-A0639365EF2E}"/>
                </a:ext>
              </a:extLst>
            </p:cNvPr>
            <p:cNvSpPr/>
            <p:nvPr/>
          </p:nvSpPr>
          <p:spPr>
            <a:xfrm>
              <a:off x="5034995" y="6057454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65E068C-F706-4ACA-49C1-B03DDCA1D0C5}"/>
              </a:ext>
            </a:extLst>
          </p:cNvPr>
          <p:cNvGrpSpPr/>
          <p:nvPr/>
        </p:nvGrpSpPr>
        <p:grpSpPr>
          <a:xfrm>
            <a:off x="8798458" y="4061864"/>
            <a:ext cx="1300664" cy="161061"/>
            <a:chOff x="7594681" y="6014687"/>
            <a:chExt cx="1300664" cy="161061"/>
          </a:xfrm>
          <a:solidFill>
            <a:srgbClr val="3372DC"/>
          </a:solidFill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A1A511D-E098-6098-7D8D-D1D7B32E0724}"/>
                </a:ext>
              </a:extLst>
            </p:cNvPr>
            <p:cNvSpPr/>
            <p:nvPr/>
          </p:nvSpPr>
          <p:spPr>
            <a:xfrm>
              <a:off x="7594681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2EA1908E-767E-205B-E976-F819987162BF}"/>
                </a:ext>
              </a:extLst>
            </p:cNvPr>
            <p:cNvSpPr/>
            <p:nvPr/>
          </p:nvSpPr>
          <p:spPr>
            <a:xfrm>
              <a:off x="7986338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3CFC395-466E-8445-8043-E74D225B6DBD}"/>
                </a:ext>
              </a:extLst>
            </p:cNvPr>
            <p:cNvSpPr/>
            <p:nvPr/>
          </p:nvSpPr>
          <p:spPr>
            <a:xfrm>
              <a:off x="8299236" y="6041007"/>
              <a:ext cx="596109" cy="9505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430D9A4-D210-1B30-951C-BAB1B51C0CE6}"/>
              </a:ext>
            </a:extLst>
          </p:cNvPr>
          <p:cNvGrpSpPr/>
          <p:nvPr/>
        </p:nvGrpSpPr>
        <p:grpSpPr>
          <a:xfrm>
            <a:off x="568620" y="4567405"/>
            <a:ext cx="3618679" cy="1844522"/>
            <a:chOff x="568620" y="4567405"/>
            <a:chExt cx="3618679" cy="1844522"/>
          </a:xfrm>
        </p:grpSpPr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4EC02594-A37B-BEA1-AFC4-1C07B3A17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8620" y="4610916"/>
              <a:ext cx="1095796" cy="1801011"/>
            </a:xfrm>
            <a:prstGeom prst="rect">
              <a:avLst/>
            </a:prstGeom>
          </p:spPr>
        </p:pic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3B55AC2-FB8C-E748-C8AB-03EB2594338E}"/>
                </a:ext>
              </a:extLst>
            </p:cNvPr>
            <p:cNvSpPr/>
            <p:nvPr/>
          </p:nvSpPr>
          <p:spPr>
            <a:xfrm rot="16626670">
              <a:off x="2086208" y="4247107"/>
              <a:ext cx="1780793" cy="2421389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21389">
                  <a:moveTo>
                    <a:pt x="1621573" y="692999"/>
                  </a:moveTo>
                  <a:lnTo>
                    <a:pt x="1778397" y="1950054"/>
                  </a:lnTo>
                  <a:cubicBezTo>
                    <a:pt x="1799410" y="2118494"/>
                    <a:pt x="1679898" y="2272077"/>
                    <a:pt x="1511457" y="2293090"/>
                  </a:cubicBezTo>
                  <a:lnTo>
                    <a:pt x="502256" y="2418993"/>
                  </a:lnTo>
                  <a:cubicBezTo>
                    <a:pt x="333815" y="2440006"/>
                    <a:pt x="180233" y="2320494"/>
                    <a:pt x="159219" y="2152054"/>
                  </a:cubicBezTo>
                  <a:lnTo>
                    <a:pt x="2396" y="894999"/>
                  </a:lnTo>
                  <a:cubicBezTo>
                    <a:pt x="-18618" y="726559"/>
                    <a:pt x="100895" y="572976"/>
                    <a:pt x="269335" y="551963"/>
                  </a:cubicBezTo>
                  <a:lnTo>
                    <a:pt x="653406" y="504048"/>
                  </a:lnTo>
                  <a:lnTo>
                    <a:pt x="783961" y="0"/>
                  </a:lnTo>
                  <a:lnTo>
                    <a:pt x="906343" y="472493"/>
                  </a:lnTo>
                  <a:lnTo>
                    <a:pt x="1278537" y="426060"/>
                  </a:lnTo>
                  <a:cubicBezTo>
                    <a:pt x="1446977" y="405046"/>
                    <a:pt x="1600560" y="524559"/>
                    <a:pt x="1621573" y="692999"/>
                  </a:cubicBezTo>
                  <a:close/>
                </a:path>
              </a:pathLst>
            </a:cu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C3DE3FB-F8C8-ADED-CF5D-D8B662C7207E}"/>
                </a:ext>
              </a:extLst>
            </p:cNvPr>
            <p:cNvSpPr txBox="1"/>
            <p:nvPr/>
          </p:nvSpPr>
          <p:spPr>
            <a:xfrm>
              <a:off x="2387656" y="4911255"/>
              <a:ext cx="1618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How many sounds are in the word ‘sat’?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40AFA43-FCE7-B5F0-87EB-02F99FC4E234}"/>
              </a:ext>
            </a:extLst>
          </p:cNvPr>
          <p:cNvGrpSpPr/>
          <p:nvPr/>
        </p:nvGrpSpPr>
        <p:grpSpPr>
          <a:xfrm>
            <a:off x="4372952" y="4567404"/>
            <a:ext cx="3700553" cy="1843196"/>
            <a:chOff x="4372952" y="4567404"/>
            <a:chExt cx="3700553" cy="1843196"/>
          </a:xfrm>
        </p:grpSpPr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7CF1F14B-5432-0916-DAB7-4D695EEA040B}"/>
                </a:ext>
              </a:extLst>
            </p:cNvPr>
            <p:cNvSpPr/>
            <p:nvPr/>
          </p:nvSpPr>
          <p:spPr>
            <a:xfrm rot="16626670">
              <a:off x="5972414" y="4247106"/>
              <a:ext cx="1780793" cy="2421389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21389">
                  <a:moveTo>
                    <a:pt x="1621573" y="692999"/>
                  </a:moveTo>
                  <a:lnTo>
                    <a:pt x="1778397" y="1950054"/>
                  </a:lnTo>
                  <a:cubicBezTo>
                    <a:pt x="1799410" y="2118494"/>
                    <a:pt x="1679898" y="2272077"/>
                    <a:pt x="1511457" y="2293090"/>
                  </a:cubicBezTo>
                  <a:lnTo>
                    <a:pt x="502256" y="2418993"/>
                  </a:lnTo>
                  <a:cubicBezTo>
                    <a:pt x="333815" y="2440006"/>
                    <a:pt x="180233" y="2320494"/>
                    <a:pt x="159219" y="2152054"/>
                  </a:cubicBezTo>
                  <a:lnTo>
                    <a:pt x="2396" y="894999"/>
                  </a:lnTo>
                  <a:cubicBezTo>
                    <a:pt x="-18618" y="726559"/>
                    <a:pt x="100895" y="572976"/>
                    <a:pt x="269335" y="551963"/>
                  </a:cubicBezTo>
                  <a:lnTo>
                    <a:pt x="653406" y="504048"/>
                  </a:lnTo>
                  <a:lnTo>
                    <a:pt x="783961" y="0"/>
                  </a:lnTo>
                  <a:lnTo>
                    <a:pt x="906343" y="472493"/>
                  </a:lnTo>
                  <a:lnTo>
                    <a:pt x="1278537" y="426060"/>
                  </a:lnTo>
                  <a:cubicBezTo>
                    <a:pt x="1446977" y="405046"/>
                    <a:pt x="1600560" y="524559"/>
                    <a:pt x="1621573" y="692999"/>
                  </a:cubicBezTo>
                  <a:close/>
                </a:path>
              </a:pathLst>
            </a:cu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58" name="Picture 57" descr="Icon&#10;&#10;Description automatically generated">
              <a:extLst>
                <a:ext uri="{FF2B5EF4-FFF2-40B4-BE49-F238E27FC236}">
                  <a16:creationId xmlns:a16="http://schemas.microsoft.com/office/drawing/2014/main" id="{12987A3D-FE87-C519-0C4D-534FE01E9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2952" y="4653935"/>
              <a:ext cx="1178251" cy="1756665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2F8228E-9E55-903B-092C-DC201B97EB89}"/>
                </a:ext>
              </a:extLst>
            </p:cNvPr>
            <p:cNvSpPr txBox="1"/>
            <p:nvPr/>
          </p:nvSpPr>
          <p:spPr>
            <a:xfrm>
              <a:off x="6348153" y="4849701"/>
              <a:ext cx="143356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OpenDyslexicAlta" pitchFamily="2" charset="77"/>
                </a:rPr>
                <a:t>You need a dot for each sound you can hear.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C2E7A09-EF7E-E70F-349F-046A982024E7}"/>
              </a:ext>
            </a:extLst>
          </p:cNvPr>
          <p:cNvGrpSpPr/>
          <p:nvPr/>
        </p:nvGrpSpPr>
        <p:grpSpPr>
          <a:xfrm>
            <a:off x="8375582" y="4567404"/>
            <a:ext cx="3361303" cy="1847427"/>
            <a:chOff x="8375582" y="4567404"/>
            <a:chExt cx="3361303" cy="1847427"/>
          </a:xfrm>
        </p:grpSpPr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0AAB62A2-F1E8-DE82-DC65-B3AB96118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5582" y="4579746"/>
              <a:ext cx="870661" cy="1835085"/>
            </a:xfrm>
            <a:prstGeom prst="rect">
              <a:avLst/>
            </a:prstGeom>
          </p:spPr>
        </p:pic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4FE10EC-3085-6F1E-4101-1211CB62EF62}"/>
                </a:ext>
              </a:extLst>
            </p:cNvPr>
            <p:cNvSpPr/>
            <p:nvPr/>
          </p:nvSpPr>
          <p:spPr>
            <a:xfrm rot="16626670">
              <a:off x="9635794" y="4247106"/>
              <a:ext cx="1780793" cy="2421389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21389">
                  <a:moveTo>
                    <a:pt x="1621573" y="692999"/>
                  </a:moveTo>
                  <a:lnTo>
                    <a:pt x="1778397" y="1950054"/>
                  </a:lnTo>
                  <a:cubicBezTo>
                    <a:pt x="1799410" y="2118494"/>
                    <a:pt x="1679898" y="2272077"/>
                    <a:pt x="1511457" y="2293090"/>
                  </a:cubicBezTo>
                  <a:lnTo>
                    <a:pt x="502256" y="2418993"/>
                  </a:lnTo>
                  <a:cubicBezTo>
                    <a:pt x="333815" y="2440006"/>
                    <a:pt x="180233" y="2320494"/>
                    <a:pt x="159219" y="2152054"/>
                  </a:cubicBezTo>
                  <a:lnTo>
                    <a:pt x="2396" y="894999"/>
                  </a:lnTo>
                  <a:cubicBezTo>
                    <a:pt x="-18618" y="726559"/>
                    <a:pt x="100895" y="572976"/>
                    <a:pt x="269335" y="551963"/>
                  </a:cubicBezTo>
                  <a:lnTo>
                    <a:pt x="653406" y="504048"/>
                  </a:lnTo>
                  <a:lnTo>
                    <a:pt x="783961" y="0"/>
                  </a:lnTo>
                  <a:lnTo>
                    <a:pt x="906343" y="472493"/>
                  </a:lnTo>
                  <a:lnTo>
                    <a:pt x="1278537" y="426060"/>
                  </a:lnTo>
                  <a:cubicBezTo>
                    <a:pt x="1446977" y="405046"/>
                    <a:pt x="1600560" y="524559"/>
                    <a:pt x="1621573" y="692999"/>
                  </a:cubicBezTo>
                  <a:close/>
                </a:path>
              </a:pathLst>
            </a:cu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2BE5773-C8D9-08A8-8BAD-3115F5FA2091}"/>
                </a:ext>
              </a:extLst>
            </p:cNvPr>
            <p:cNvSpPr txBox="1"/>
            <p:nvPr/>
          </p:nvSpPr>
          <p:spPr>
            <a:xfrm>
              <a:off x="9819059" y="4837175"/>
              <a:ext cx="18445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OpenDyslexicAlta" pitchFamily="2" charset="77"/>
                </a:rPr>
                <a:t>The digraph ‘</a:t>
              </a:r>
              <a:r>
                <a:rPr lang="en-GB" sz="1600" dirty="0" err="1">
                  <a:latin typeface="OpenDyslexicAlta" pitchFamily="2" charset="77"/>
                </a:rPr>
                <a:t>ar</a:t>
              </a:r>
              <a:r>
                <a:rPr lang="en-GB" sz="1600" dirty="0">
                  <a:latin typeface="OpenDyslexicAlta" pitchFamily="2" charset="77"/>
                </a:rPr>
                <a:t>’ makes one sound, so we draw a line beneath it.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24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5" grpId="0"/>
      <p:bldP spid="16" grpId="0"/>
      <p:bldP spid="17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</a:t>
              </a:r>
              <a:r>
                <a:rPr lang="en-GB" dirty="0" err="1">
                  <a:latin typeface="OpenDyslexicAlta" pitchFamily="2" charset="77"/>
                </a:rPr>
                <a:t>zz</a:t>
              </a:r>
              <a:r>
                <a:rPr lang="en-GB" dirty="0">
                  <a:latin typeface="OpenDyslexicAlta" pitchFamily="2" charset="77"/>
                </a:rPr>
                <a:t>’ at the end?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430723" y="2137028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OpenDyslexicAlta" pitchFamily="2" charset="77"/>
              </a:rPr>
              <a:t>Bumble’s wings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7229126" y="2068078"/>
            <a:ext cx="1053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buzz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608118" y="5482880"/>
            <a:ext cx="15536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buzz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5830094" y="6108321"/>
            <a:ext cx="1180308" cy="144000"/>
            <a:chOff x="5340376" y="2947896"/>
            <a:chExt cx="606485" cy="72000"/>
          </a:xfrm>
          <a:solidFill>
            <a:srgbClr val="3372D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40376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654336" y="2965896"/>
              <a:ext cx="292525" cy="336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505233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EC7BAE-F073-9632-47BA-2AE19FC9D3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522" y="2717531"/>
            <a:ext cx="2440951" cy="26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1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</a:t>
              </a:r>
              <a:r>
                <a:rPr lang="en-GB" dirty="0" err="1">
                  <a:latin typeface="OpenDyslexicAlta" pitchFamily="2" charset="77"/>
                </a:rPr>
                <a:t>zz</a:t>
              </a:r>
              <a:r>
                <a:rPr lang="en-GB" dirty="0">
                  <a:latin typeface="OpenDyslexicAlta" pitchFamily="2" charset="77"/>
                </a:rPr>
                <a:t>’ at the end?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430723" y="2137028"/>
            <a:ext cx="5908420" cy="67993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OpenDyslexicAlta" pitchFamily="2" charset="77"/>
              </a:rPr>
              <a:t>The can was full of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7657751" y="2068078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fizz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808561" y="5482880"/>
            <a:ext cx="1265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fizz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5947556" y="6108321"/>
            <a:ext cx="982299" cy="144000"/>
            <a:chOff x="5400734" y="2947896"/>
            <a:chExt cx="504741" cy="72000"/>
          </a:xfrm>
          <a:solidFill>
            <a:srgbClr val="3372D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400734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612950" y="2965896"/>
              <a:ext cx="292525" cy="336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511669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0160FCD-2804-4302-8BBD-574F399C8C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009" y="2684898"/>
            <a:ext cx="1721847" cy="259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37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‘ck’ at the end?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256605" y="2137028"/>
            <a:ext cx="6460832" cy="67993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>
                <a:latin typeface="OpenDyslexicAlta" pitchFamily="2" charset="77"/>
              </a:rPr>
              <a:t>You tell the time by using a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8153408" y="2061273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clock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461028" y="5482880"/>
            <a:ext cx="17604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clock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5663056" y="6108321"/>
            <a:ext cx="1407636" cy="144000"/>
            <a:chOff x="5257720" y="2947896"/>
            <a:chExt cx="723294" cy="72000"/>
          </a:xfrm>
          <a:solidFill>
            <a:srgbClr val="3372DC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95070FF-D8FA-C4EF-9F64-B119D65C5CFD}"/>
                </a:ext>
              </a:extLst>
            </p:cNvPr>
            <p:cNvSpPr/>
            <p:nvPr/>
          </p:nvSpPr>
          <p:spPr>
            <a:xfrm>
              <a:off x="5257720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81371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681107" y="2970206"/>
              <a:ext cx="299907" cy="316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525449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52D43F8-B7F1-CEB8-FB60-F38D6BA8B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365" y="2725394"/>
            <a:ext cx="2587744" cy="258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0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22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1831245"/>
            <a:ext cx="2609479" cy="4521817"/>
            <a:chOff x="603527" y="1831245"/>
            <a:chExt cx="2609479" cy="4521817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1013154" y="1831245"/>
              <a:ext cx="2199852" cy="297012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04335">
                  <a:moveTo>
                    <a:pt x="1621573" y="675945"/>
                  </a:moveTo>
                  <a:lnTo>
                    <a:pt x="1778397" y="1933000"/>
                  </a:lnTo>
                  <a:cubicBezTo>
                    <a:pt x="1799410" y="2101440"/>
                    <a:pt x="1679898" y="2255023"/>
                    <a:pt x="1511457" y="2276036"/>
                  </a:cubicBezTo>
                  <a:lnTo>
                    <a:pt x="502256" y="2401939"/>
                  </a:lnTo>
                  <a:cubicBezTo>
                    <a:pt x="333815" y="2422952"/>
                    <a:pt x="180233" y="2303440"/>
                    <a:pt x="159219" y="2135000"/>
                  </a:cubicBezTo>
                  <a:lnTo>
                    <a:pt x="2396" y="877945"/>
                  </a:lnTo>
                  <a:cubicBezTo>
                    <a:pt x="-18618" y="709505"/>
                    <a:pt x="100895" y="555922"/>
                    <a:pt x="269335" y="534909"/>
                  </a:cubicBezTo>
                  <a:lnTo>
                    <a:pt x="594560" y="483109"/>
                  </a:lnTo>
                  <a:lnTo>
                    <a:pt x="1007881" y="0"/>
                  </a:lnTo>
                  <a:lnTo>
                    <a:pt x="906343" y="455439"/>
                  </a:lnTo>
                  <a:lnTo>
                    <a:pt x="1278537" y="409006"/>
                  </a:lnTo>
                  <a:cubicBezTo>
                    <a:pt x="1446977" y="387992"/>
                    <a:pt x="1600560" y="507505"/>
                    <a:pt x="1621573" y="675945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1312913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‘ck’ at the end?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3279667" y="2101812"/>
            <a:ext cx="6322877" cy="67993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OpenDyslexicAlta" pitchFamily="2" charset="77"/>
              </a:rPr>
              <a:t>The girl’s hair ran down her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8219843" y="2014935"/>
            <a:ext cx="107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back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608118" y="5482880"/>
            <a:ext cx="15776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back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5830094" y="6108321"/>
            <a:ext cx="1180308" cy="144000"/>
            <a:chOff x="5340376" y="2947896"/>
            <a:chExt cx="606485" cy="72000"/>
          </a:xfrm>
          <a:solidFill>
            <a:srgbClr val="3372D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40376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654336" y="2965896"/>
              <a:ext cx="292525" cy="336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505233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D83DBCF-260F-CCEE-40DC-4B51E7B122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4428" y="2523407"/>
            <a:ext cx="2979971" cy="297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5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D94206-52A3-BD7B-23B7-7B6370180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Missing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0CD2B-7D74-F493-3B00-7700424C2F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6" y="756378"/>
            <a:ext cx="8017703" cy="365127"/>
          </a:xfrm>
        </p:spPr>
        <p:txBody>
          <a:bodyPr/>
          <a:lstStyle/>
          <a:p>
            <a:r>
              <a:rPr lang="en-US" dirty="0"/>
              <a:t>Can you write the missing word to finish the sentence?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73787-749B-64CD-A7EF-465E9EF669C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F119F4-4C85-3521-3A70-D03C2663AB07}"/>
              </a:ext>
            </a:extLst>
          </p:cNvPr>
          <p:cNvGrpSpPr/>
          <p:nvPr/>
        </p:nvGrpSpPr>
        <p:grpSpPr>
          <a:xfrm>
            <a:off x="603527" y="1831530"/>
            <a:ext cx="2256102" cy="4521532"/>
            <a:chOff x="603527" y="1831530"/>
            <a:chExt cx="2256102" cy="452153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2BB11469-B4A0-4816-E2A9-0F83C9D90871}"/>
                </a:ext>
              </a:extLst>
            </p:cNvPr>
            <p:cNvSpPr/>
            <p:nvPr/>
          </p:nvSpPr>
          <p:spPr>
            <a:xfrm rot="11252001">
              <a:off x="659777" y="1831530"/>
              <a:ext cx="2199852" cy="2904146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653406 w 1780793"/>
                <a:gd name="connsiteY7" fmla="*/ 612268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801219 h 2529609"/>
                <a:gd name="connsiteX1" fmla="*/ 1778397 w 1780793"/>
                <a:gd name="connsiteY1" fmla="*/ 2058274 h 2529609"/>
                <a:gd name="connsiteX2" fmla="*/ 1511457 w 1780793"/>
                <a:gd name="connsiteY2" fmla="*/ 2401310 h 2529609"/>
                <a:gd name="connsiteX3" fmla="*/ 502256 w 1780793"/>
                <a:gd name="connsiteY3" fmla="*/ 2527213 h 2529609"/>
                <a:gd name="connsiteX4" fmla="*/ 159219 w 1780793"/>
                <a:gd name="connsiteY4" fmla="*/ 2260274 h 2529609"/>
                <a:gd name="connsiteX5" fmla="*/ 2396 w 1780793"/>
                <a:gd name="connsiteY5" fmla="*/ 1003219 h 2529609"/>
                <a:gd name="connsiteX6" fmla="*/ 269335 w 1780793"/>
                <a:gd name="connsiteY6" fmla="*/ 660183 h 2529609"/>
                <a:gd name="connsiteX7" fmla="*/ 594560 w 1780793"/>
                <a:gd name="connsiteY7" fmla="*/ 608383 h 2529609"/>
                <a:gd name="connsiteX8" fmla="*/ 1072979 w 1780793"/>
                <a:gd name="connsiteY8" fmla="*/ 0 h 2529609"/>
                <a:gd name="connsiteX9" fmla="*/ 906343 w 1780793"/>
                <a:gd name="connsiteY9" fmla="*/ 580713 h 2529609"/>
                <a:gd name="connsiteX10" fmla="*/ 1278537 w 1780793"/>
                <a:gd name="connsiteY10" fmla="*/ 534280 h 2529609"/>
                <a:gd name="connsiteX11" fmla="*/ 1621573 w 1780793"/>
                <a:gd name="connsiteY11" fmla="*/ 801219 h 2529609"/>
                <a:gd name="connsiteX0" fmla="*/ 1621573 w 1780793"/>
                <a:gd name="connsiteY0" fmla="*/ 675945 h 2404335"/>
                <a:gd name="connsiteX1" fmla="*/ 1778397 w 1780793"/>
                <a:gd name="connsiteY1" fmla="*/ 1933000 h 2404335"/>
                <a:gd name="connsiteX2" fmla="*/ 1511457 w 1780793"/>
                <a:gd name="connsiteY2" fmla="*/ 2276036 h 2404335"/>
                <a:gd name="connsiteX3" fmla="*/ 502256 w 1780793"/>
                <a:gd name="connsiteY3" fmla="*/ 2401939 h 2404335"/>
                <a:gd name="connsiteX4" fmla="*/ 159219 w 1780793"/>
                <a:gd name="connsiteY4" fmla="*/ 2135000 h 2404335"/>
                <a:gd name="connsiteX5" fmla="*/ 2396 w 1780793"/>
                <a:gd name="connsiteY5" fmla="*/ 877945 h 2404335"/>
                <a:gd name="connsiteX6" fmla="*/ 269335 w 1780793"/>
                <a:gd name="connsiteY6" fmla="*/ 534909 h 2404335"/>
                <a:gd name="connsiteX7" fmla="*/ 594560 w 1780793"/>
                <a:gd name="connsiteY7" fmla="*/ 483109 h 2404335"/>
                <a:gd name="connsiteX8" fmla="*/ 1007881 w 1780793"/>
                <a:gd name="connsiteY8" fmla="*/ 0 h 2404335"/>
                <a:gd name="connsiteX9" fmla="*/ 906343 w 1780793"/>
                <a:gd name="connsiteY9" fmla="*/ 455439 h 2404335"/>
                <a:gd name="connsiteX10" fmla="*/ 1278537 w 1780793"/>
                <a:gd name="connsiteY10" fmla="*/ 409006 h 2404335"/>
                <a:gd name="connsiteX11" fmla="*/ 1621573 w 1780793"/>
                <a:gd name="connsiteY11" fmla="*/ 675945 h 2404335"/>
                <a:gd name="connsiteX0" fmla="*/ 1621573 w 1780793"/>
                <a:gd name="connsiteY0" fmla="*/ 622534 h 2350924"/>
                <a:gd name="connsiteX1" fmla="*/ 1778397 w 1780793"/>
                <a:gd name="connsiteY1" fmla="*/ 1879589 h 2350924"/>
                <a:gd name="connsiteX2" fmla="*/ 1511457 w 1780793"/>
                <a:gd name="connsiteY2" fmla="*/ 2222625 h 2350924"/>
                <a:gd name="connsiteX3" fmla="*/ 502256 w 1780793"/>
                <a:gd name="connsiteY3" fmla="*/ 2348528 h 2350924"/>
                <a:gd name="connsiteX4" fmla="*/ 159219 w 1780793"/>
                <a:gd name="connsiteY4" fmla="*/ 2081589 h 2350924"/>
                <a:gd name="connsiteX5" fmla="*/ 2396 w 1780793"/>
                <a:gd name="connsiteY5" fmla="*/ 824534 h 2350924"/>
                <a:gd name="connsiteX6" fmla="*/ 269335 w 1780793"/>
                <a:gd name="connsiteY6" fmla="*/ 481498 h 2350924"/>
                <a:gd name="connsiteX7" fmla="*/ 594560 w 1780793"/>
                <a:gd name="connsiteY7" fmla="*/ 429698 h 2350924"/>
                <a:gd name="connsiteX8" fmla="*/ 786130 w 1780793"/>
                <a:gd name="connsiteY8" fmla="*/ 0 h 2350924"/>
                <a:gd name="connsiteX9" fmla="*/ 906343 w 1780793"/>
                <a:gd name="connsiteY9" fmla="*/ 402028 h 2350924"/>
                <a:gd name="connsiteX10" fmla="*/ 1278537 w 1780793"/>
                <a:gd name="connsiteY10" fmla="*/ 355595 h 2350924"/>
                <a:gd name="connsiteX11" fmla="*/ 1621573 w 1780793"/>
                <a:gd name="connsiteY11" fmla="*/ 622534 h 2350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350924">
                  <a:moveTo>
                    <a:pt x="1621573" y="622534"/>
                  </a:moveTo>
                  <a:lnTo>
                    <a:pt x="1778397" y="1879589"/>
                  </a:lnTo>
                  <a:cubicBezTo>
                    <a:pt x="1799410" y="2048029"/>
                    <a:pt x="1679898" y="2201612"/>
                    <a:pt x="1511457" y="2222625"/>
                  </a:cubicBezTo>
                  <a:lnTo>
                    <a:pt x="502256" y="2348528"/>
                  </a:lnTo>
                  <a:cubicBezTo>
                    <a:pt x="333815" y="2369541"/>
                    <a:pt x="180233" y="2250029"/>
                    <a:pt x="159219" y="2081589"/>
                  </a:cubicBezTo>
                  <a:lnTo>
                    <a:pt x="2396" y="824534"/>
                  </a:lnTo>
                  <a:cubicBezTo>
                    <a:pt x="-18618" y="656094"/>
                    <a:pt x="100895" y="502511"/>
                    <a:pt x="269335" y="481498"/>
                  </a:cubicBezTo>
                  <a:lnTo>
                    <a:pt x="594560" y="429698"/>
                  </a:lnTo>
                  <a:lnTo>
                    <a:pt x="786130" y="0"/>
                  </a:lnTo>
                  <a:lnTo>
                    <a:pt x="906343" y="402028"/>
                  </a:lnTo>
                  <a:lnTo>
                    <a:pt x="1278537" y="355595"/>
                  </a:lnTo>
                  <a:cubicBezTo>
                    <a:pt x="1446977" y="334581"/>
                    <a:pt x="1600560" y="454094"/>
                    <a:pt x="1621573" y="622534"/>
                  </a:cubicBezTo>
                  <a:close/>
                </a:path>
              </a:pathLst>
            </a:custGeom>
            <a:noFill/>
            <a:ln w="38100">
              <a:solidFill>
                <a:srgbClr val="25D1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272F62-EB10-91A2-8B1F-8ABFB292C197}"/>
                </a:ext>
              </a:extLst>
            </p:cNvPr>
            <p:cNvSpPr txBox="1"/>
            <p:nvPr/>
          </p:nvSpPr>
          <p:spPr>
            <a:xfrm>
              <a:off x="955211" y="2058477"/>
              <a:ext cx="167669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Did you spell </a:t>
              </a:r>
            </a:p>
            <a:p>
              <a:pPr algn="ctr"/>
              <a:r>
                <a:rPr lang="en-GB" dirty="0">
                  <a:latin typeface="OpenDyslexicAlta" pitchFamily="2" charset="77"/>
                </a:rPr>
                <a:t>it like this? Did you remember ‘ff’ at the end?</a:t>
              </a:r>
            </a:p>
          </p:txBody>
        </p:sp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B896A191-7037-8F06-D067-CB17A42C8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3527" y="4355407"/>
              <a:ext cx="1151851" cy="1997655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B1FD9498-4652-9B35-255E-7512313942D6}"/>
              </a:ext>
            </a:extLst>
          </p:cNvPr>
          <p:cNvSpPr txBox="1">
            <a:spLocks/>
          </p:cNvSpPr>
          <p:nvPr/>
        </p:nvSpPr>
        <p:spPr>
          <a:xfrm>
            <a:off x="2921771" y="2109560"/>
            <a:ext cx="6950182" cy="679936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OpenDyslexicAlta" pitchFamily="2" charset="77"/>
              </a:rPr>
              <a:t>A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GB" sz="2800" dirty="0">
                <a:latin typeface="OpenDyslexicAlta" pitchFamily="2" charset="77"/>
              </a:rPr>
              <a:t>of smoke came from the train.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BD321-E3FE-5AAF-8C40-2F11030AEF85}"/>
              </a:ext>
            </a:extLst>
          </p:cNvPr>
          <p:cNvSpPr txBox="1"/>
          <p:nvPr/>
        </p:nvSpPr>
        <p:spPr>
          <a:xfrm>
            <a:off x="3453525" y="2037431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3760"/>
                </a:solidFill>
                <a:latin typeface="OpenDyslexicAlta" pitchFamily="2" charset="77"/>
              </a:rPr>
              <a:t>puff</a:t>
            </a:r>
            <a:endParaRPr lang="en-GB" sz="2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6189A-B909-CFC4-227F-CECEEDED7948}"/>
              </a:ext>
            </a:extLst>
          </p:cNvPr>
          <p:cNvSpPr txBox="1"/>
          <p:nvPr/>
        </p:nvSpPr>
        <p:spPr>
          <a:xfrm>
            <a:off x="5608118" y="5482880"/>
            <a:ext cx="14350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puff</a:t>
            </a:r>
            <a:endParaRPr lang="en-GB" sz="2400" dirty="0">
              <a:latin typeface="OpenDyslexicAlta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A1DA1-A2F5-4F36-9AD1-9F10790C20F3}"/>
              </a:ext>
            </a:extLst>
          </p:cNvPr>
          <p:cNvGrpSpPr/>
          <p:nvPr/>
        </p:nvGrpSpPr>
        <p:grpSpPr>
          <a:xfrm>
            <a:off x="5837616" y="6108321"/>
            <a:ext cx="1082467" cy="144000"/>
            <a:chOff x="5344244" y="2947896"/>
            <a:chExt cx="556211" cy="72000"/>
          </a:xfrm>
          <a:solidFill>
            <a:srgbClr val="3372D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C397518-25CC-68CA-D60C-A772B2B91BF4}"/>
                </a:ext>
              </a:extLst>
            </p:cNvPr>
            <p:cNvSpPr/>
            <p:nvPr/>
          </p:nvSpPr>
          <p:spPr>
            <a:xfrm>
              <a:off x="5344244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17E3B9F-F94F-66B7-753B-F5B33ADB68AB}"/>
                </a:ext>
              </a:extLst>
            </p:cNvPr>
            <p:cNvSpPr/>
            <p:nvPr/>
          </p:nvSpPr>
          <p:spPr>
            <a:xfrm>
              <a:off x="5670090" y="2965896"/>
              <a:ext cx="230365" cy="398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BEEAE8-F59D-29BA-8481-B540D426676C}"/>
                </a:ext>
              </a:extLst>
            </p:cNvPr>
            <p:cNvSpPr/>
            <p:nvPr/>
          </p:nvSpPr>
          <p:spPr>
            <a:xfrm>
              <a:off x="5512966" y="2947896"/>
              <a:ext cx="72000" cy="7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3372DC"/>
                  </a:solidFill>
                </a:ln>
                <a:latin typeface="Muli" pitchFamily="2" charset="77"/>
              </a:endParaRPr>
            </a:p>
          </p:txBody>
        </p:sp>
      </p:grp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DF01884E-28C6-A95F-8C17-A8C97F6FA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620" y="2789496"/>
            <a:ext cx="2886619" cy="249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498147-E49F-F7CE-729E-03616EFB47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Do you know what they all mean?</a:t>
            </a:r>
          </a:p>
          <a:p>
            <a:r>
              <a:rPr lang="en-US" dirty="0"/>
              <a:t>How many syllables are in each word?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E8682-67F2-4D0E-BB68-564A2F078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E9FF6-06FD-EB16-3843-3085273F70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40EF6DB4-2BD9-6AF1-63E1-7E2056245675}"/>
              </a:ext>
            </a:extLst>
          </p:cNvPr>
          <p:cNvSpPr txBox="1">
            <a:spLocks/>
          </p:cNvSpPr>
          <p:nvPr/>
        </p:nvSpPr>
        <p:spPr>
          <a:xfrm>
            <a:off x="333227" y="203851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puff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F3BC3511-2F1F-7AEE-7990-6EB65B09374A}"/>
              </a:ext>
            </a:extLst>
          </p:cNvPr>
          <p:cNvSpPr txBox="1">
            <a:spLocks/>
          </p:cNvSpPr>
          <p:nvPr/>
        </p:nvSpPr>
        <p:spPr>
          <a:xfrm>
            <a:off x="4579505" y="203851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clock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F2920D7-4579-696C-1A90-EB16D06D1DFF}"/>
              </a:ext>
            </a:extLst>
          </p:cNvPr>
          <p:cNvSpPr txBox="1">
            <a:spLocks/>
          </p:cNvSpPr>
          <p:nvPr/>
        </p:nvSpPr>
        <p:spPr>
          <a:xfrm>
            <a:off x="4187200" y="2863232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bell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8D651642-83C5-ADC4-3FCF-1452689A8CAB}"/>
              </a:ext>
            </a:extLst>
          </p:cNvPr>
          <p:cNvSpPr txBox="1">
            <a:spLocks/>
          </p:cNvSpPr>
          <p:nvPr/>
        </p:nvSpPr>
        <p:spPr>
          <a:xfrm>
            <a:off x="8325510" y="28632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grass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7E742A48-1E61-B822-6EA1-E16DE886617E}"/>
              </a:ext>
            </a:extLst>
          </p:cNvPr>
          <p:cNvSpPr txBox="1">
            <a:spLocks/>
          </p:cNvSpPr>
          <p:nvPr/>
        </p:nvSpPr>
        <p:spPr>
          <a:xfrm>
            <a:off x="796630" y="2863232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back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EC15FAA1-F541-030D-4320-71F59C349C1D}"/>
              </a:ext>
            </a:extLst>
          </p:cNvPr>
          <p:cNvSpPr txBox="1">
            <a:spLocks/>
          </p:cNvSpPr>
          <p:nvPr/>
        </p:nvSpPr>
        <p:spPr>
          <a:xfrm>
            <a:off x="662052" y="368794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doll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4284B884-6263-0B91-6913-23403BADDBA5}"/>
              </a:ext>
            </a:extLst>
          </p:cNvPr>
          <p:cNvSpPr txBox="1">
            <a:spLocks/>
          </p:cNvSpPr>
          <p:nvPr/>
        </p:nvSpPr>
        <p:spPr>
          <a:xfrm>
            <a:off x="4444927" y="368794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kiss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64A6DE01-A898-A3A0-608C-D0152B11432B}"/>
              </a:ext>
            </a:extLst>
          </p:cNvPr>
          <p:cNvSpPr txBox="1">
            <a:spLocks/>
          </p:cNvSpPr>
          <p:nvPr/>
        </p:nvSpPr>
        <p:spPr>
          <a:xfrm>
            <a:off x="8190932" y="368794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buzz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CB6251F5-B5A0-72E4-8D4C-708BC53AEDBF}"/>
              </a:ext>
            </a:extLst>
          </p:cNvPr>
          <p:cNvSpPr txBox="1">
            <a:spLocks/>
          </p:cNvSpPr>
          <p:nvPr/>
        </p:nvSpPr>
        <p:spPr>
          <a:xfrm>
            <a:off x="8190932" y="203851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fluff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18A7C6D-4008-4637-2882-0487BA07CD19}"/>
              </a:ext>
            </a:extLst>
          </p:cNvPr>
          <p:cNvSpPr txBox="1">
            <a:spLocks/>
          </p:cNvSpPr>
          <p:nvPr/>
        </p:nvSpPr>
        <p:spPr>
          <a:xfrm>
            <a:off x="4444927" y="451266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fizz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789F085-5EB6-09B5-32FE-065F1DDE86F4}"/>
              </a:ext>
            </a:extLst>
          </p:cNvPr>
          <p:cNvGrpSpPr/>
          <p:nvPr/>
        </p:nvGrpSpPr>
        <p:grpSpPr>
          <a:xfrm>
            <a:off x="7261432" y="4416263"/>
            <a:ext cx="3612848" cy="1899542"/>
            <a:chOff x="7261432" y="4492463"/>
            <a:chExt cx="3612848" cy="189954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EF103E8-7BEB-CD7C-90CA-92B226863DEA}"/>
                </a:ext>
              </a:extLst>
            </p:cNvPr>
            <p:cNvSpPr/>
            <p:nvPr/>
          </p:nvSpPr>
          <p:spPr>
            <a:xfrm rot="4973330" flipH="1">
              <a:off x="7581730" y="4247107"/>
              <a:ext cx="1780793" cy="2421389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21389">
                  <a:moveTo>
                    <a:pt x="1621573" y="692999"/>
                  </a:moveTo>
                  <a:lnTo>
                    <a:pt x="1778397" y="1950054"/>
                  </a:lnTo>
                  <a:cubicBezTo>
                    <a:pt x="1799410" y="2118494"/>
                    <a:pt x="1679898" y="2272077"/>
                    <a:pt x="1511457" y="2293090"/>
                  </a:cubicBezTo>
                  <a:lnTo>
                    <a:pt x="502256" y="2418993"/>
                  </a:lnTo>
                  <a:cubicBezTo>
                    <a:pt x="333815" y="2440006"/>
                    <a:pt x="180233" y="2320494"/>
                    <a:pt x="159219" y="2152054"/>
                  </a:cubicBezTo>
                  <a:lnTo>
                    <a:pt x="2396" y="894999"/>
                  </a:lnTo>
                  <a:cubicBezTo>
                    <a:pt x="-18618" y="726559"/>
                    <a:pt x="100895" y="572976"/>
                    <a:pt x="269335" y="551963"/>
                  </a:cubicBezTo>
                  <a:lnTo>
                    <a:pt x="653406" y="504048"/>
                  </a:lnTo>
                  <a:lnTo>
                    <a:pt x="783961" y="0"/>
                  </a:lnTo>
                  <a:lnTo>
                    <a:pt x="906343" y="472493"/>
                  </a:lnTo>
                  <a:lnTo>
                    <a:pt x="1278537" y="426060"/>
                  </a:lnTo>
                  <a:cubicBezTo>
                    <a:pt x="1446977" y="405046"/>
                    <a:pt x="1600560" y="524559"/>
                    <a:pt x="1621573" y="692999"/>
                  </a:cubicBezTo>
                  <a:close/>
                </a:path>
              </a:pathLst>
            </a:cu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" name="Picture 9" descr="Icon&#10;&#10;Description automatically generated">
              <a:extLst>
                <a:ext uri="{FF2B5EF4-FFF2-40B4-BE49-F238E27FC236}">
                  <a16:creationId xmlns:a16="http://schemas.microsoft.com/office/drawing/2014/main" id="{A7EC4858-E3D5-DB0A-B5BA-4A49CE743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8495" y="4492463"/>
              <a:ext cx="1105785" cy="189954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EEBD29-78F9-71C5-5B89-7E297ED3D966}"/>
                </a:ext>
              </a:extLst>
            </p:cNvPr>
            <p:cNvSpPr txBox="1"/>
            <p:nvPr/>
          </p:nvSpPr>
          <p:spPr>
            <a:xfrm>
              <a:off x="7351236" y="4836086"/>
              <a:ext cx="184457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Look at the ends of the words. </a:t>
              </a:r>
            </a:p>
            <a:p>
              <a:pPr algn="ctr"/>
              <a:r>
                <a:rPr lang="en-GB" sz="1400" dirty="0">
                  <a:latin typeface="OpenDyslexicAlta" pitchFamily="2" charset="77"/>
                </a:rPr>
                <a:t>A lot of our words have double letters </a:t>
              </a:r>
            </a:p>
            <a:p>
              <a:pPr algn="ctr"/>
              <a:r>
                <a:rPr lang="en-GB" sz="1400" dirty="0">
                  <a:latin typeface="OpenDyslexicAlta" pitchFamily="2" charset="77"/>
                </a:rPr>
                <a:t>at the end.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E3A079B-4015-91E9-2F76-DF991C61A21F}"/>
              </a:ext>
            </a:extLst>
          </p:cNvPr>
          <p:cNvGrpSpPr/>
          <p:nvPr/>
        </p:nvGrpSpPr>
        <p:grpSpPr>
          <a:xfrm>
            <a:off x="1330546" y="4491205"/>
            <a:ext cx="3628088" cy="1824600"/>
            <a:chOff x="1330546" y="4567405"/>
            <a:chExt cx="3628088" cy="1824600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8ED850A-B936-D5C8-595B-EF6C01AEC20F}"/>
                </a:ext>
              </a:extLst>
            </p:cNvPr>
            <p:cNvSpPr/>
            <p:nvPr/>
          </p:nvSpPr>
          <p:spPr>
            <a:xfrm rot="16626670">
              <a:off x="2857543" y="4247107"/>
              <a:ext cx="1780793" cy="2421389"/>
            </a:xfrm>
            <a:custGeom>
              <a:avLst/>
              <a:gdLst>
                <a:gd name="connsiteX0" fmla="*/ 1621573 w 1780793"/>
                <a:gd name="connsiteY0" fmla="*/ 692999 h 2421389"/>
                <a:gd name="connsiteX1" fmla="*/ 1778397 w 1780793"/>
                <a:gd name="connsiteY1" fmla="*/ 1950054 h 2421389"/>
                <a:gd name="connsiteX2" fmla="*/ 1511457 w 1780793"/>
                <a:gd name="connsiteY2" fmla="*/ 2293090 h 2421389"/>
                <a:gd name="connsiteX3" fmla="*/ 502256 w 1780793"/>
                <a:gd name="connsiteY3" fmla="*/ 2418993 h 2421389"/>
                <a:gd name="connsiteX4" fmla="*/ 159219 w 1780793"/>
                <a:gd name="connsiteY4" fmla="*/ 2152054 h 2421389"/>
                <a:gd name="connsiteX5" fmla="*/ 2396 w 1780793"/>
                <a:gd name="connsiteY5" fmla="*/ 894999 h 2421389"/>
                <a:gd name="connsiteX6" fmla="*/ 269335 w 1780793"/>
                <a:gd name="connsiteY6" fmla="*/ 551963 h 2421389"/>
                <a:gd name="connsiteX7" fmla="*/ 653406 w 1780793"/>
                <a:gd name="connsiteY7" fmla="*/ 504048 h 2421389"/>
                <a:gd name="connsiteX8" fmla="*/ 783961 w 1780793"/>
                <a:gd name="connsiteY8" fmla="*/ 0 h 2421389"/>
                <a:gd name="connsiteX9" fmla="*/ 906343 w 1780793"/>
                <a:gd name="connsiteY9" fmla="*/ 472493 h 2421389"/>
                <a:gd name="connsiteX10" fmla="*/ 1278537 w 1780793"/>
                <a:gd name="connsiteY10" fmla="*/ 426060 h 2421389"/>
                <a:gd name="connsiteX11" fmla="*/ 1621573 w 1780793"/>
                <a:gd name="connsiteY11" fmla="*/ 692999 h 2421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80793" h="2421389">
                  <a:moveTo>
                    <a:pt x="1621573" y="692999"/>
                  </a:moveTo>
                  <a:lnTo>
                    <a:pt x="1778397" y="1950054"/>
                  </a:lnTo>
                  <a:cubicBezTo>
                    <a:pt x="1799410" y="2118494"/>
                    <a:pt x="1679898" y="2272077"/>
                    <a:pt x="1511457" y="2293090"/>
                  </a:cubicBezTo>
                  <a:lnTo>
                    <a:pt x="502256" y="2418993"/>
                  </a:lnTo>
                  <a:cubicBezTo>
                    <a:pt x="333815" y="2440006"/>
                    <a:pt x="180233" y="2320494"/>
                    <a:pt x="159219" y="2152054"/>
                  </a:cubicBezTo>
                  <a:lnTo>
                    <a:pt x="2396" y="894999"/>
                  </a:lnTo>
                  <a:cubicBezTo>
                    <a:pt x="-18618" y="726559"/>
                    <a:pt x="100895" y="572976"/>
                    <a:pt x="269335" y="551963"/>
                  </a:cubicBezTo>
                  <a:lnTo>
                    <a:pt x="653406" y="504048"/>
                  </a:lnTo>
                  <a:lnTo>
                    <a:pt x="783961" y="0"/>
                  </a:lnTo>
                  <a:lnTo>
                    <a:pt x="906343" y="472493"/>
                  </a:lnTo>
                  <a:lnTo>
                    <a:pt x="1278537" y="426060"/>
                  </a:lnTo>
                  <a:cubicBezTo>
                    <a:pt x="1446977" y="405046"/>
                    <a:pt x="1600560" y="524559"/>
                    <a:pt x="1621573" y="692999"/>
                  </a:cubicBezTo>
                  <a:close/>
                </a:path>
              </a:pathLst>
            </a:custGeom>
            <a:noFill/>
            <a:ln w="38100">
              <a:solidFill>
                <a:srgbClr val="3372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3" name="Picture 12" descr="Shape, icon&#10;&#10;Description automatically generated">
              <a:extLst>
                <a:ext uri="{FF2B5EF4-FFF2-40B4-BE49-F238E27FC236}">
                  <a16:creationId xmlns:a16="http://schemas.microsoft.com/office/drawing/2014/main" id="{D8678DF7-E426-62D4-00B0-291D9E72C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0546" y="4618029"/>
              <a:ext cx="1241295" cy="177397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7037D63-B4C4-9B15-13A8-F719A71C510D}"/>
                </a:ext>
              </a:extLst>
            </p:cNvPr>
            <p:cNvSpPr txBox="1"/>
            <p:nvPr/>
          </p:nvSpPr>
          <p:spPr>
            <a:xfrm>
              <a:off x="3025466" y="4913178"/>
              <a:ext cx="18445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latin typeface="OpenDyslexicAlta" pitchFamily="2" charset="77"/>
                </a:rPr>
                <a:t>This week’s words all have one syllable.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032C9899-746A-C26A-BAE3-007933D23D45}"/>
              </a:ext>
            </a:extLst>
          </p:cNvPr>
          <p:cNvSpPr/>
          <p:nvPr/>
        </p:nvSpPr>
        <p:spPr>
          <a:xfrm>
            <a:off x="2273586" y="1926768"/>
            <a:ext cx="533489" cy="533489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E543AE0-3189-2C61-6CF8-E2094F0A2E7D}"/>
              </a:ext>
            </a:extLst>
          </p:cNvPr>
          <p:cNvSpPr/>
          <p:nvPr/>
        </p:nvSpPr>
        <p:spPr>
          <a:xfrm>
            <a:off x="2273586" y="3573941"/>
            <a:ext cx="533489" cy="533489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21A0A9C-8C28-1FB6-5767-10A8230FFF88}"/>
              </a:ext>
            </a:extLst>
          </p:cNvPr>
          <p:cNvSpPr/>
          <p:nvPr/>
        </p:nvSpPr>
        <p:spPr>
          <a:xfrm>
            <a:off x="6000079" y="3592730"/>
            <a:ext cx="533489" cy="533489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0327D14-AC56-DB73-966D-AC2A02E4247D}"/>
              </a:ext>
            </a:extLst>
          </p:cNvPr>
          <p:cNvSpPr/>
          <p:nvPr/>
        </p:nvSpPr>
        <p:spPr>
          <a:xfrm>
            <a:off x="6031394" y="2753487"/>
            <a:ext cx="533489" cy="533489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B6313AF-7579-F7C7-0BDE-8D32092CCF92}"/>
              </a:ext>
            </a:extLst>
          </p:cNvPr>
          <p:cNvSpPr/>
          <p:nvPr/>
        </p:nvSpPr>
        <p:spPr>
          <a:xfrm>
            <a:off x="5956238" y="4431974"/>
            <a:ext cx="533489" cy="533489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3742C7C-A6AC-89C7-0CA5-4D2A86198D36}"/>
              </a:ext>
            </a:extLst>
          </p:cNvPr>
          <p:cNvSpPr/>
          <p:nvPr/>
        </p:nvSpPr>
        <p:spPr>
          <a:xfrm>
            <a:off x="9883148" y="2772276"/>
            <a:ext cx="533489" cy="533489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5685E92-8FDD-F929-564D-479D12BC5E90}"/>
              </a:ext>
            </a:extLst>
          </p:cNvPr>
          <p:cNvSpPr/>
          <p:nvPr/>
        </p:nvSpPr>
        <p:spPr>
          <a:xfrm>
            <a:off x="9795465" y="3598994"/>
            <a:ext cx="533489" cy="533489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82884E7-112C-96A4-9DF8-B6745E56208F}"/>
              </a:ext>
            </a:extLst>
          </p:cNvPr>
          <p:cNvSpPr/>
          <p:nvPr/>
        </p:nvSpPr>
        <p:spPr>
          <a:xfrm>
            <a:off x="9839306" y="1926770"/>
            <a:ext cx="533489" cy="533489"/>
          </a:xfrm>
          <a:prstGeom prst="ellipse">
            <a:avLst/>
          </a:pr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D085D-A800-BFEE-6E5C-98E70FA7E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297051-1182-E29E-D4BE-E48C5B84F8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you sort the words by their final sound?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0CB06-75FB-1332-34CA-ABECA30F81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391FC6D-FAEB-977F-77E2-F1CE7B1C357C}"/>
              </a:ext>
            </a:extLst>
          </p:cNvPr>
          <p:cNvSpPr/>
          <p:nvPr/>
        </p:nvSpPr>
        <p:spPr>
          <a:xfrm>
            <a:off x="1450795" y="26550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puff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90C565A-0018-4E9B-0D9B-432DC1E8DCCC}"/>
              </a:ext>
            </a:extLst>
          </p:cNvPr>
          <p:cNvSpPr/>
          <p:nvPr/>
        </p:nvSpPr>
        <p:spPr>
          <a:xfrm>
            <a:off x="3375297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fluff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086E70D-DB80-3AEA-50AA-9D13E21DA964}"/>
              </a:ext>
            </a:extLst>
          </p:cNvPr>
          <p:cNvSpPr/>
          <p:nvPr/>
        </p:nvSpPr>
        <p:spPr>
          <a:xfrm>
            <a:off x="5253332" y="2656328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bell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550D09-6E1B-E118-FACE-F6CF9B958E92}"/>
              </a:ext>
            </a:extLst>
          </p:cNvPr>
          <p:cNvSpPr/>
          <p:nvPr/>
        </p:nvSpPr>
        <p:spPr>
          <a:xfrm>
            <a:off x="7177834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doll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CC1646D-FA7E-C99B-22C4-228C4618146F}"/>
              </a:ext>
            </a:extLst>
          </p:cNvPr>
          <p:cNvSpPr/>
          <p:nvPr/>
        </p:nvSpPr>
        <p:spPr>
          <a:xfrm>
            <a:off x="5253332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grass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4A733A-AE4F-B726-19FD-23EE1A2DCDBD}"/>
              </a:ext>
            </a:extLst>
          </p:cNvPr>
          <p:cNvSpPr/>
          <p:nvPr/>
        </p:nvSpPr>
        <p:spPr>
          <a:xfrm>
            <a:off x="7177834" y="26550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kiss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2C659CB1-790B-521D-4E51-35F4824A1FF6}"/>
              </a:ext>
            </a:extLst>
          </p:cNvPr>
          <p:cNvSpPr/>
          <p:nvPr/>
        </p:nvSpPr>
        <p:spPr>
          <a:xfrm>
            <a:off x="8936286" y="2657624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buzz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E45B601-1D5F-84F1-4141-85AFF4FA8F7D}"/>
              </a:ext>
            </a:extLst>
          </p:cNvPr>
          <p:cNvSpPr/>
          <p:nvPr/>
        </p:nvSpPr>
        <p:spPr>
          <a:xfrm>
            <a:off x="8936286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fizz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BBAFB05-2900-EA3D-6DF5-B92B7D34D1B5}"/>
              </a:ext>
            </a:extLst>
          </p:cNvPr>
          <p:cNvSpPr/>
          <p:nvPr/>
        </p:nvSpPr>
        <p:spPr>
          <a:xfrm>
            <a:off x="1450795" y="1942193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clock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D9F4A68-EEDC-744B-E797-55DFF89A9F0F}"/>
              </a:ext>
            </a:extLst>
          </p:cNvPr>
          <p:cNvSpPr/>
          <p:nvPr/>
        </p:nvSpPr>
        <p:spPr>
          <a:xfrm>
            <a:off x="3375297" y="2655032"/>
            <a:ext cx="1758452" cy="6799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OpenDyslexicAlta" pitchFamily="2" charset="77"/>
              </a:rPr>
              <a:t>back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01CAB5-2117-31E9-3570-32CB6461F188}"/>
              </a:ext>
            </a:extLst>
          </p:cNvPr>
          <p:cNvSpPr/>
          <p:nvPr/>
        </p:nvSpPr>
        <p:spPr>
          <a:xfrm>
            <a:off x="598619" y="3571219"/>
            <a:ext cx="2049562" cy="2016490"/>
          </a:xfrm>
          <a:prstGeom prst="ellipse">
            <a:avLst/>
          </a:prstGeom>
          <a:noFill/>
          <a:ln w="635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D13123C-1F2F-D250-BBE1-D7CDD879C850}"/>
              </a:ext>
            </a:extLst>
          </p:cNvPr>
          <p:cNvSpPr/>
          <p:nvPr/>
        </p:nvSpPr>
        <p:spPr>
          <a:xfrm>
            <a:off x="1019499" y="5802548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3760"/>
                </a:solidFill>
                <a:latin typeface="OpenDyslexicAlta" pitchFamily="2" charset="77"/>
                <a:cs typeface="Rubik" pitchFamily="2" charset="-79"/>
              </a:rPr>
              <a:t>/f/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62CB4D8-3269-CADF-DE80-8FFBA867407F}"/>
              </a:ext>
            </a:extLst>
          </p:cNvPr>
          <p:cNvSpPr/>
          <p:nvPr/>
        </p:nvSpPr>
        <p:spPr>
          <a:xfrm>
            <a:off x="5051595" y="3578849"/>
            <a:ext cx="2049562" cy="2016490"/>
          </a:xfrm>
          <a:prstGeom prst="ellipse">
            <a:avLst/>
          </a:prstGeom>
          <a:noFill/>
          <a:ln w="635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67E18DB-8767-F9DD-B966-818C1D9083F2}"/>
              </a:ext>
            </a:extLst>
          </p:cNvPr>
          <p:cNvSpPr/>
          <p:nvPr/>
        </p:nvSpPr>
        <p:spPr>
          <a:xfrm>
            <a:off x="7278083" y="3578849"/>
            <a:ext cx="2049562" cy="2016490"/>
          </a:xfrm>
          <a:prstGeom prst="ellipse">
            <a:avLst/>
          </a:prstGeom>
          <a:noFill/>
          <a:ln w="635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F5D9CFD-4B38-3A34-1070-A39A5AEC396B}"/>
              </a:ext>
            </a:extLst>
          </p:cNvPr>
          <p:cNvSpPr/>
          <p:nvPr/>
        </p:nvSpPr>
        <p:spPr>
          <a:xfrm>
            <a:off x="2825107" y="3578849"/>
            <a:ext cx="2049562" cy="2016490"/>
          </a:xfrm>
          <a:prstGeom prst="ellipse">
            <a:avLst/>
          </a:prstGeom>
          <a:noFill/>
          <a:ln w="635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B164713-2345-6062-8383-BBD5D4D9706C}"/>
              </a:ext>
            </a:extLst>
          </p:cNvPr>
          <p:cNvSpPr/>
          <p:nvPr/>
        </p:nvSpPr>
        <p:spPr>
          <a:xfrm>
            <a:off x="9504571" y="3578849"/>
            <a:ext cx="2049562" cy="2016490"/>
          </a:xfrm>
          <a:prstGeom prst="ellipse">
            <a:avLst/>
          </a:prstGeom>
          <a:noFill/>
          <a:ln w="63500">
            <a:solidFill>
              <a:srgbClr val="FFD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803988E-E8ED-926C-C5B4-EE8145151B46}"/>
              </a:ext>
            </a:extLst>
          </p:cNvPr>
          <p:cNvSpPr/>
          <p:nvPr/>
        </p:nvSpPr>
        <p:spPr>
          <a:xfrm>
            <a:off x="3245987" y="5802548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219CEE"/>
                </a:solidFill>
                <a:latin typeface="OpenDyslexicAlta" pitchFamily="2" charset="77"/>
                <a:cs typeface="Rubik" pitchFamily="2" charset="-79"/>
              </a:rPr>
              <a:t>/l/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61C2A6D-98DD-3478-B292-D330867FE958}"/>
              </a:ext>
            </a:extLst>
          </p:cNvPr>
          <p:cNvSpPr/>
          <p:nvPr/>
        </p:nvSpPr>
        <p:spPr>
          <a:xfrm>
            <a:off x="5500059" y="5802548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25D160"/>
                </a:solidFill>
                <a:latin typeface="OpenDyslexicAlta" pitchFamily="2" charset="77"/>
                <a:cs typeface="Rubik" pitchFamily="2" charset="-79"/>
              </a:rPr>
              <a:t>/s/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2DA4D6C-E9B8-EADD-6374-A874A22A3866}"/>
              </a:ext>
            </a:extLst>
          </p:cNvPr>
          <p:cNvSpPr/>
          <p:nvPr/>
        </p:nvSpPr>
        <p:spPr>
          <a:xfrm>
            <a:off x="7726547" y="5802548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7956D6"/>
                </a:solidFill>
                <a:latin typeface="OpenDyslexicAlta" pitchFamily="2" charset="77"/>
                <a:cs typeface="Rubik" pitchFamily="2" charset="-79"/>
              </a:rPr>
              <a:t>/z/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3615B42-9BB7-8717-825F-CD1E72A56DF8}"/>
              </a:ext>
            </a:extLst>
          </p:cNvPr>
          <p:cNvSpPr/>
          <p:nvPr/>
        </p:nvSpPr>
        <p:spPr>
          <a:xfrm>
            <a:off x="9982067" y="5802548"/>
            <a:ext cx="1207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DE57"/>
                </a:solidFill>
                <a:latin typeface="OpenDyslexicAlta" pitchFamily="2" charset="77"/>
                <a:cs typeface="Rubik" pitchFamily="2" charset="-79"/>
              </a:rPr>
              <a:t>/k/</a:t>
            </a:r>
          </a:p>
        </p:txBody>
      </p:sp>
    </p:spTree>
    <p:extLst>
      <p:ext uri="{BB962C8B-B14F-4D97-AF65-F5344CB8AC3E}">
        <p14:creationId xmlns:p14="http://schemas.microsoft.com/office/powerpoint/2010/main" val="364721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67265 0.293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33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21641 0.2939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00299 0.2939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34453 0.2939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7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-0.12539 0.293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76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-0.0586 0.2784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0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0.51562 0.271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44444E-6 L -0.18593 0.2763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1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-0.16081 0.2724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47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12669 0.2710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8026A8-AA6D-36AD-D7D7-0359B20AE0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and write the word ‘puff’?</a:t>
            </a:r>
          </a:p>
          <a:p>
            <a:r>
              <a:rPr lang="en-US" dirty="0"/>
              <a:t>Can you add the sound buttons underneath?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1F9FF-AC78-F8BA-3BA3-DD72B395C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It, Squash It, Say It, Scribe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2764C-CCD4-F11B-87E9-3466C9DC7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0389A-4226-A4ED-6BF8-A3D585F8E625}"/>
              </a:ext>
            </a:extLst>
          </p:cNvPr>
          <p:cNvSpPr txBox="1"/>
          <p:nvPr/>
        </p:nvSpPr>
        <p:spPr>
          <a:xfrm>
            <a:off x="6407150" y="4465099"/>
            <a:ext cx="3304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Use sound buttons for each phoneme. Draw a dot for each single letter sound and a line when two or more letters make one sound.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9819E77-E0AB-DD48-2584-C5ED86EF9189}"/>
              </a:ext>
            </a:extLst>
          </p:cNvPr>
          <p:cNvSpPr/>
          <p:nvPr/>
        </p:nvSpPr>
        <p:spPr>
          <a:xfrm rot="4507613" flipH="1">
            <a:off x="6965573" y="3073914"/>
            <a:ext cx="2641785" cy="4352750"/>
          </a:xfrm>
          <a:custGeom>
            <a:avLst/>
            <a:gdLst>
              <a:gd name="connsiteX0" fmla="*/ 1865617 w 2410627"/>
              <a:gd name="connsiteY0" fmla="*/ 1294193 h 4270470"/>
              <a:gd name="connsiteX1" fmla="*/ 2386815 w 2410627"/>
              <a:gd name="connsiteY1" fmla="*/ 3256707 h 4270470"/>
              <a:gd name="connsiteX2" fmla="*/ 1886005 w 2410627"/>
              <a:gd name="connsiteY2" fmla="*/ 4119716 h 4270470"/>
              <a:gd name="connsiteX3" fmla="*/ 1408020 w 2410627"/>
              <a:gd name="connsiteY3" fmla="*/ 4246658 h 4270470"/>
              <a:gd name="connsiteX4" fmla="*/ 545011 w 2410627"/>
              <a:gd name="connsiteY4" fmla="*/ 3745848 h 4270470"/>
              <a:gd name="connsiteX5" fmla="*/ 23812 w 2410627"/>
              <a:gd name="connsiteY5" fmla="*/ 1783334 h 4270470"/>
              <a:gd name="connsiteX6" fmla="*/ 524623 w 2410627"/>
              <a:gd name="connsiteY6" fmla="*/ 920325 h 4270470"/>
              <a:gd name="connsiteX7" fmla="*/ 634484 w 2410627"/>
              <a:gd name="connsiteY7" fmla="*/ 891148 h 4270470"/>
              <a:gd name="connsiteX8" fmla="*/ 776459 w 2410627"/>
              <a:gd name="connsiteY8" fmla="*/ 0 h 4270470"/>
              <a:gd name="connsiteX9" fmla="*/ 1066293 w 2410627"/>
              <a:gd name="connsiteY9" fmla="*/ 783163 h 4270470"/>
              <a:gd name="connsiteX10" fmla="*/ 1143715 w 2410627"/>
              <a:gd name="connsiteY10" fmla="*/ 770739 h 4270470"/>
              <a:gd name="connsiteX11" fmla="*/ 1865617 w 2410627"/>
              <a:gd name="connsiteY11" fmla="*/ 1294193 h 4270470"/>
              <a:gd name="connsiteX0" fmla="*/ 1865617 w 2410627"/>
              <a:gd name="connsiteY0" fmla="*/ 995604 h 3971881"/>
              <a:gd name="connsiteX1" fmla="*/ 2386815 w 2410627"/>
              <a:gd name="connsiteY1" fmla="*/ 2958118 h 3971881"/>
              <a:gd name="connsiteX2" fmla="*/ 1886005 w 2410627"/>
              <a:gd name="connsiteY2" fmla="*/ 3821127 h 3971881"/>
              <a:gd name="connsiteX3" fmla="*/ 1408020 w 2410627"/>
              <a:gd name="connsiteY3" fmla="*/ 3948069 h 3971881"/>
              <a:gd name="connsiteX4" fmla="*/ 545011 w 2410627"/>
              <a:gd name="connsiteY4" fmla="*/ 3447259 h 3971881"/>
              <a:gd name="connsiteX5" fmla="*/ 23812 w 2410627"/>
              <a:gd name="connsiteY5" fmla="*/ 1484745 h 3971881"/>
              <a:gd name="connsiteX6" fmla="*/ 524623 w 2410627"/>
              <a:gd name="connsiteY6" fmla="*/ 621736 h 3971881"/>
              <a:gd name="connsiteX7" fmla="*/ 634484 w 2410627"/>
              <a:gd name="connsiteY7" fmla="*/ 592559 h 3971881"/>
              <a:gd name="connsiteX8" fmla="*/ 871174 w 2410627"/>
              <a:gd name="connsiteY8" fmla="*/ 0 h 3971881"/>
              <a:gd name="connsiteX9" fmla="*/ 1066293 w 2410627"/>
              <a:gd name="connsiteY9" fmla="*/ 484574 h 3971881"/>
              <a:gd name="connsiteX10" fmla="*/ 1143715 w 2410627"/>
              <a:gd name="connsiteY10" fmla="*/ 472150 h 3971881"/>
              <a:gd name="connsiteX11" fmla="*/ 1865617 w 2410627"/>
              <a:gd name="connsiteY11" fmla="*/ 995604 h 397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10627" h="3971881">
                <a:moveTo>
                  <a:pt x="1865617" y="995604"/>
                </a:moveTo>
                <a:lnTo>
                  <a:pt x="2386815" y="2958118"/>
                </a:lnTo>
                <a:cubicBezTo>
                  <a:pt x="2486834" y="3334726"/>
                  <a:pt x="2262613" y="3721109"/>
                  <a:pt x="1886005" y="3821127"/>
                </a:cubicBezTo>
                <a:lnTo>
                  <a:pt x="1408020" y="3948069"/>
                </a:lnTo>
                <a:cubicBezTo>
                  <a:pt x="1031412" y="4048087"/>
                  <a:pt x="645030" y="3823867"/>
                  <a:pt x="545011" y="3447259"/>
                </a:cubicBezTo>
                <a:lnTo>
                  <a:pt x="23812" y="1484745"/>
                </a:lnTo>
                <a:cubicBezTo>
                  <a:pt x="-76206" y="1108137"/>
                  <a:pt x="148015" y="721754"/>
                  <a:pt x="524623" y="621736"/>
                </a:cubicBezTo>
                <a:lnTo>
                  <a:pt x="634484" y="592559"/>
                </a:lnTo>
                <a:lnTo>
                  <a:pt x="871174" y="0"/>
                </a:lnTo>
                <a:lnTo>
                  <a:pt x="1066293" y="484574"/>
                </a:lnTo>
                <a:lnTo>
                  <a:pt x="1143715" y="472150"/>
                </a:lnTo>
                <a:cubicBezTo>
                  <a:pt x="1471337" y="453212"/>
                  <a:pt x="1778101" y="666072"/>
                  <a:pt x="1865617" y="995604"/>
                </a:cubicBezTo>
                <a:close/>
              </a:path>
            </a:pathLst>
          </a:custGeom>
          <a:noFill/>
          <a:ln w="5715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AF962E-D8E5-2E97-03BB-624CA5585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49" y="4175399"/>
            <a:ext cx="5478061" cy="231306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38671B1-5084-5162-7816-2846AB7B8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2154" y="4102928"/>
            <a:ext cx="1219627" cy="22107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81AB71-9413-8D7D-5A5E-1D2FD1A4DA67}"/>
              </a:ext>
            </a:extLst>
          </p:cNvPr>
          <p:cNvSpPr/>
          <p:nvPr/>
        </p:nvSpPr>
        <p:spPr>
          <a:xfrm>
            <a:off x="4109889" y="2364767"/>
            <a:ext cx="17171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puff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4F356E2-7970-0A52-D8AF-B11867AD564D}"/>
              </a:ext>
            </a:extLst>
          </p:cNvPr>
          <p:cNvGrpSpPr/>
          <p:nvPr/>
        </p:nvGrpSpPr>
        <p:grpSpPr>
          <a:xfrm>
            <a:off x="4385885" y="3207566"/>
            <a:ext cx="1292011" cy="161061"/>
            <a:chOff x="7586443" y="6014687"/>
            <a:chExt cx="1292011" cy="161061"/>
          </a:xfrm>
          <a:solidFill>
            <a:srgbClr val="3372DC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9C15A71-2804-0D56-0D53-85E39212E3DA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EEF6A3-ACF7-ED34-6008-1A21C14BEC62}"/>
                </a:ext>
              </a:extLst>
            </p:cNvPr>
            <p:cNvSpPr/>
            <p:nvPr/>
          </p:nvSpPr>
          <p:spPr>
            <a:xfrm>
              <a:off x="8002814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7816C7B-249A-73BE-9639-E9FA746453BA}"/>
                </a:ext>
              </a:extLst>
            </p:cNvPr>
            <p:cNvSpPr/>
            <p:nvPr/>
          </p:nvSpPr>
          <p:spPr>
            <a:xfrm>
              <a:off x="8351233" y="6032769"/>
              <a:ext cx="527221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42DC789-B5E6-A7AF-478D-66DC07F1FDFF}"/>
              </a:ext>
            </a:extLst>
          </p:cNvPr>
          <p:cNvSpPr/>
          <p:nvPr/>
        </p:nvSpPr>
        <p:spPr>
          <a:xfrm>
            <a:off x="6415921" y="2335543"/>
            <a:ext cx="15648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latin typeface="Segoe Print" panose="02000800000000000000" pitchFamily="2" charset="0"/>
              </a:rPr>
              <a:t>puff</a:t>
            </a:r>
          </a:p>
        </p:txBody>
      </p:sp>
    </p:spTree>
    <p:extLst>
      <p:ext uri="{BB962C8B-B14F-4D97-AF65-F5344CB8AC3E}">
        <p14:creationId xmlns:p14="http://schemas.microsoft.com/office/powerpoint/2010/main" val="241873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8026A8-AA6D-36AD-D7D7-0359B20AE0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sound out and write the words below?</a:t>
            </a:r>
          </a:p>
          <a:p>
            <a:r>
              <a:rPr lang="en-US" dirty="0"/>
              <a:t>Can you add the sound buttons underneath?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B1F9FF-AC78-F8BA-3BA3-DD72B395CA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Sound It, Squash It, Say It, Scribe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2764C-CCD4-F11B-87E9-3466C9DC76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0389A-4226-A4ED-6BF8-A3D585F8E625}"/>
              </a:ext>
            </a:extLst>
          </p:cNvPr>
          <p:cNvSpPr txBox="1"/>
          <p:nvPr/>
        </p:nvSpPr>
        <p:spPr>
          <a:xfrm>
            <a:off x="6407150" y="4465099"/>
            <a:ext cx="3304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Use sound buttons for each phoneme. Draw a dot for each single letter sound and a line when two or more letters make one sound. 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9819E77-E0AB-DD48-2584-C5ED86EF9189}"/>
              </a:ext>
            </a:extLst>
          </p:cNvPr>
          <p:cNvSpPr/>
          <p:nvPr/>
        </p:nvSpPr>
        <p:spPr>
          <a:xfrm rot="4507613" flipH="1">
            <a:off x="6965573" y="3073914"/>
            <a:ext cx="2641785" cy="4352750"/>
          </a:xfrm>
          <a:custGeom>
            <a:avLst/>
            <a:gdLst>
              <a:gd name="connsiteX0" fmla="*/ 1865617 w 2410627"/>
              <a:gd name="connsiteY0" fmla="*/ 1294193 h 4270470"/>
              <a:gd name="connsiteX1" fmla="*/ 2386815 w 2410627"/>
              <a:gd name="connsiteY1" fmla="*/ 3256707 h 4270470"/>
              <a:gd name="connsiteX2" fmla="*/ 1886005 w 2410627"/>
              <a:gd name="connsiteY2" fmla="*/ 4119716 h 4270470"/>
              <a:gd name="connsiteX3" fmla="*/ 1408020 w 2410627"/>
              <a:gd name="connsiteY3" fmla="*/ 4246658 h 4270470"/>
              <a:gd name="connsiteX4" fmla="*/ 545011 w 2410627"/>
              <a:gd name="connsiteY4" fmla="*/ 3745848 h 4270470"/>
              <a:gd name="connsiteX5" fmla="*/ 23812 w 2410627"/>
              <a:gd name="connsiteY5" fmla="*/ 1783334 h 4270470"/>
              <a:gd name="connsiteX6" fmla="*/ 524623 w 2410627"/>
              <a:gd name="connsiteY6" fmla="*/ 920325 h 4270470"/>
              <a:gd name="connsiteX7" fmla="*/ 634484 w 2410627"/>
              <a:gd name="connsiteY7" fmla="*/ 891148 h 4270470"/>
              <a:gd name="connsiteX8" fmla="*/ 776459 w 2410627"/>
              <a:gd name="connsiteY8" fmla="*/ 0 h 4270470"/>
              <a:gd name="connsiteX9" fmla="*/ 1066293 w 2410627"/>
              <a:gd name="connsiteY9" fmla="*/ 783163 h 4270470"/>
              <a:gd name="connsiteX10" fmla="*/ 1143715 w 2410627"/>
              <a:gd name="connsiteY10" fmla="*/ 770739 h 4270470"/>
              <a:gd name="connsiteX11" fmla="*/ 1865617 w 2410627"/>
              <a:gd name="connsiteY11" fmla="*/ 1294193 h 4270470"/>
              <a:gd name="connsiteX0" fmla="*/ 1865617 w 2410627"/>
              <a:gd name="connsiteY0" fmla="*/ 995604 h 3971881"/>
              <a:gd name="connsiteX1" fmla="*/ 2386815 w 2410627"/>
              <a:gd name="connsiteY1" fmla="*/ 2958118 h 3971881"/>
              <a:gd name="connsiteX2" fmla="*/ 1886005 w 2410627"/>
              <a:gd name="connsiteY2" fmla="*/ 3821127 h 3971881"/>
              <a:gd name="connsiteX3" fmla="*/ 1408020 w 2410627"/>
              <a:gd name="connsiteY3" fmla="*/ 3948069 h 3971881"/>
              <a:gd name="connsiteX4" fmla="*/ 545011 w 2410627"/>
              <a:gd name="connsiteY4" fmla="*/ 3447259 h 3971881"/>
              <a:gd name="connsiteX5" fmla="*/ 23812 w 2410627"/>
              <a:gd name="connsiteY5" fmla="*/ 1484745 h 3971881"/>
              <a:gd name="connsiteX6" fmla="*/ 524623 w 2410627"/>
              <a:gd name="connsiteY6" fmla="*/ 621736 h 3971881"/>
              <a:gd name="connsiteX7" fmla="*/ 634484 w 2410627"/>
              <a:gd name="connsiteY7" fmla="*/ 592559 h 3971881"/>
              <a:gd name="connsiteX8" fmla="*/ 871174 w 2410627"/>
              <a:gd name="connsiteY8" fmla="*/ 0 h 3971881"/>
              <a:gd name="connsiteX9" fmla="*/ 1066293 w 2410627"/>
              <a:gd name="connsiteY9" fmla="*/ 484574 h 3971881"/>
              <a:gd name="connsiteX10" fmla="*/ 1143715 w 2410627"/>
              <a:gd name="connsiteY10" fmla="*/ 472150 h 3971881"/>
              <a:gd name="connsiteX11" fmla="*/ 1865617 w 2410627"/>
              <a:gd name="connsiteY11" fmla="*/ 995604 h 3971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10627" h="3971881">
                <a:moveTo>
                  <a:pt x="1865617" y="995604"/>
                </a:moveTo>
                <a:lnTo>
                  <a:pt x="2386815" y="2958118"/>
                </a:lnTo>
                <a:cubicBezTo>
                  <a:pt x="2486834" y="3334726"/>
                  <a:pt x="2262613" y="3721109"/>
                  <a:pt x="1886005" y="3821127"/>
                </a:cubicBezTo>
                <a:lnTo>
                  <a:pt x="1408020" y="3948069"/>
                </a:lnTo>
                <a:cubicBezTo>
                  <a:pt x="1031412" y="4048087"/>
                  <a:pt x="645030" y="3823867"/>
                  <a:pt x="545011" y="3447259"/>
                </a:cubicBezTo>
                <a:lnTo>
                  <a:pt x="23812" y="1484745"/>
                </a:lnTo>
                <a:cubicBezTo>
                  <a:pt x="-76206" y="1108137"/>
                  <a:pt x="148015" y="721754"/>
                  <a:pt x="524623" y="621736"/>
                </a:cubicBezTo>
                <a:lnTo>
                  <a:pt x="634484" y="592559"/>
                </a:lnTo>
                <a:lnTo>
                  <a:pt x="871174" y="0"/>
                </a:lnTo>
                <a:lnTo>
                  <a:pt x="1066293" y="484574"/>
                </a:lnTo>
                <a:lnTo>
                  <a:pt x="1143715" y="472150"/>
                </a:lnTo>
                <a:cubicBezTo>
                  <a:pt x="1471337" y="453212"/>
                  <a:pt x="1778101" y="666072"/>
                  <a:pt x="1865617" y="995604"/>
                </a:cubicBezTo>
                <a:close/>
              </a:path>
            </a:pathLst>
          </a:custGeom>
          <a:noFill/>
          <a:ln w="5715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AF962E-D8E5-2E97-03BB-624CA5585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449" y="4175399"/>
            <a:ext cx="5478061" cy="231306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38671B1-5084-5162-7816-2846AB7B8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2154" y="4102928"/>
            <a:ext cx="1219627" cy="22107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CB0744-E091-E4ED-DB0A-A49BAB1F5618}"/>
              </a:ext>
            </a:extLst>
          </p:cNvPr>
          <p:cNvSpPr/>
          <p:nvPr/>
        </p:nvSpPr>
        <p:spPr>
          <a:xfrm>
            <a:off x="1318711" y="2364767"/>
            <a:ext cx="15488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bell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42FE0-69A2-FA14-F951-E1E9273E2DE0}"/>
              </a:ext>
            </a:extLst>
          </p:cNvPr>
          <p:cNvGrpSpPr/>
          <p:nvPr/>
        </p:nvGrpSpPr>
        <p:grpSpPr>
          <a:xfrm>
            <a:off x="1582156" y="3237546"/>
            <a:ext cx="1154133" cy="161061"/>
            <a:chOff x="7658050" y="6014687"/>
            <a:chExt cx="1154133" cy="161061"/>
          </a:xfrm>
          <a:solidFill>
            <a:srgbClr val="3372DC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F9F6A70-A83B-25C9-0628-C8F078CDB5F8}"/>
                </a:ext>
              </a:extLst>
            </p:cNvPr>
            <p:cNvSpPr/>
            <p:nvPr/>
          </p:nvSpPr>
          <p:spPr>
            <a:xfrm>
              <a:off x="7658050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CFC38FE-65B0-B375-56D4-D47F1A6C0B06}"/>
                </a:ext>
              </a:extLst>
            </p:cNvPr>
            <p:cNvSpPr/>
            <p:nvPr/>
          </p:nvSpPr>
          <p:spPr>
            <a:xfrm>
              <a:off x="8096456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38B110-A012-E4F1-5743-FDB14B98CEAA}"/>
                </a:ext>
              </a:extLst>
            </p:cNvPr>
            <p:cNvSpPr/>
            <p:nvPr/>
          </p:nvSpPr>
          <p:spPr>
            <a:xfrm>
              <a:off x="8425788" y="6032769"/>
              <a:ext cx="386395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CCB9A18-3FFB-FF8C-D732-E79B1853BBA1}"/>
              </a:ext>
            </a:extLst>
          </p:cNvPr>
          <p:cNvSpPr/>
          <p:nvPr/>
        </p:nvSpPr>
        <p:spPr>
          <a:xfrm>
            <a:off x="3574282" y="2364767"/>
            <a:ext cx="2165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grass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AFBD92-47FE-20CE-77A4-B95A87C29E1E}"/>
              </a:ext>
            </a:extLst>
          </p:cNvPr>
          <p:cNvGrpSpPr/>
          <p:nvPr/>
        </p:nvGrpSpPr>
        <p:grpSpPr>
          <a:xfrm>
            <a:off x="3821312" y="3237546"/>
            <a:ext cx="1761194" cy="161061"/>
            <a:chOff x="7333056" y="6014687"/>
            <a:chExt cx="1761194" cy="161061"/>
          </a:xfrm>
          <a:solidFill>
            <a:srgbClr val="3372DC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32EE51-E723-0167-31C9-D7F4295E81F2}"/>
                </a:ext>
              </a:extLst>
            </p:cNvPr>
            <p:cNvSpPr/>
            <p:nvPr/>
          </p:nvSpPr>
          <p:spPr>
            <a:xfrm>
              <a:off x="7688728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8793617-AF45-F59C-57E2-35893364B3D0}"/>
                </a:ext>
              </a:extLst>
            </p:cNvPr>
            <p:cNvSpPr/>
            <p:nvPr/>
          </p:nvSpPr>
          <p:spPr>
            <a:xfrm>
              <a:off x="8113961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6BBABA-9E93-82AC-DAF9-6452186FBED9}"/>
                </a:ext>
              </a:extLst>
            </p:cNvPr>
            <p:cNvSpPr/>
            <p:nvPr/>
          </p:nvSpPr>
          <p:spPr>
            <a:xfrm>
              <a:off x="8426936" y="6032769"/>
              <a:ext cx="667314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42CA23B-2B23-154C-156F-6A13337253D8}"/>
                </a:ext>
              </a:extLst>
            </p:cNvPr>
            <p:cNvSpPr/>
            <p:nvPr/>
          </p:nvSpPr>
          <p:spPr>
            <a:xfrm>
              <a:off x="7333056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F7958C7-2CC4-7A2C-F39E-B7C46D6A50D4}"/>
              </a:ext>
            </a:extLst>
          </p:cNvPr>
          <p:cNvSpPr/>
          <p:nvPr/>
        </p:nvSpPr>
        <p:spPr>
          <a:xfrm>
            <a:off x="6428466" y="2364767"/>
            <a:ext cx="15087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fizz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A36606-8F29-9995-8CFE-CB9FCFF6410B}"/>
              </a:ext>
            </a:extLst>
          </p:cNvPr>
          <p:cNvGrpSpPr/>
          <p:nvPr/>
        </p:nvGrpSpPr>
        <p:grpSpPr>
          <a:xfrm>
            <a:off x="6600265" y="3237546"/>
            <a:ext cx="1179793" cy="161061"/>
            <a:chOff x="7586443" y="6014687"/>
            <a:chExt cx="1179793" cy="161061"/>
          </a:xfrm>
          <a:solidFill>
            <a:srgbClr val="3372DC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77E558D-3B4C-BA4B-92BD-D562259865D5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710F146-F679-AAAA-C602-1098889BA1D8}"/>
                </a:ext>
              </a:extLst>
            </p:cNvPr>
            <p:cNvSpPr/>
            <p:nvPr/>
          </p:nvSpPr>
          <p:spPr>
            <a:xfrm>
              <a:off x="7848354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E1DF33B-5AB3-2A1B-9FD2-F915ECDFB6FC}"/>
                </a:ext>
              </a:extLst>
            </p:cNvPr>
            <p:cNvSpPr/>
            <p:nvPr/>
          </p:nvSpPr>
          <p:spPr>
            <a:xfrm>
              <a:off x="8078045" y="6032770"/>
              <a:ext cx="688191" cy="1312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1D1FAD0-10BF-DEAC-118A-ECF96DCDE70F}"/>
              </a:ext>
            </a:extLst>
          </p:cNvPr>
          <p:cNvSpPr/>
          <p:nvPr/>
        </p:nvSpPr>
        <p:spPr>
          <a:xfrm>
            <a:off x="8663093" y="2364767"/>
            <a:ext cx="21194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latin typeface="OpenDyslexicAlta" pitchFamily="2" charset="77"/>
              </a:rPr>
              <a:t>clock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E980DDC-12C8-28B6-F978-9D52B7C37D0F}"/>
              </a:ext>
            </a:extLst>
          </p:cNvPr>
          <p:cNvGrpSpPr/>
          <p:nvPr/>
        </p:nvGrpSpPr>
        <p:grpSpPr>
          <a:xfrm>
            <a:off x="8905486" y="3237546"/>
            <a:ext cx="1745126" cy="161061"/>
            <a:chOff x="7351664" y="6014687"/>
            <a:chExt cx="1745126" cy="161061"/>
          </a:xfrm>
          <a:solidFill>
            <a:srgbClr val="3372DC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7A1C9FA-7A89-0B37-54F3-724F4D82D760}"/>
                </a:ext>
              </a:extLst>
            </p:cNvPr>
            <p:cNvSpPr/>
            <p:nvPr/>
          </p:nvSpPr>
          <p:spPr>
            <a:xfrm>
              <a:off x="764778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63D1AEA-4275-9DD7-AB06-2E58268F7E51}"/>
                </a:ext>
              </a:extLst>
            </p:cNvPr>
            <p:cNvSpPr/>
            <p:nvPr/>
          </p:nvSpPr>
          <p:spPr>
            <a:xfrm>
              <a:off x="8002814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7108C14-81C5-E247-25AF-082EE2584489}"/>
                </a:ext>
              </a:extLst>
            </p:cNvPr>
            <p:cNvSpPr/>
            <p:nvPr/>
          </p:nvSpPr>
          <p:spPr>
            <a:xfrm>
              <a:off x="8351233" y="6032769"/>
              <a:ext cx="745557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84FD0D6-4345-F653-5527-6A627ACDF434}"/>
                </a:ext>
              </a:extLst>
            </p:cNvPr>
            <p:cNvSpPr/>
            <p:nvPr/>
          </p:nvSpPr>
          <p:spPr>
            <a:xfrm>
              <a:off x="7351664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59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2" grpId="0"/>
      <p:bldP spid="14" grpId="0"/>
      <p:bldP spid="19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ending in ‘ff’, ‘ll’, ‘ss’, ‘</a:t>
            </a:r>
            <a:r>
              <a:rPr lang="en-GB" sz="1600" dirty="0" err="1"/>
              <a:t>zz</a:t>
            </a:r>
            <a:r>
              <a:rPr lang="en-GB" sz="1600" dirty="0"/>
              <a:t>’ and ‘ck’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3481232" y="314753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ending in ‘ff’, ‘ll’, ‘ss’, ‘</a:t>
            </a:r>
            <a:r>
              <a:rPr lang="en-GB" dirty="0" err="1"/>
              <a:t>zz</a:t>
            </a:r>
            <a:r>
              <a:rPr lang="en-GB" dirty="0"/>
              <a:t>’ and ‘ck’</a:t>
            </a:r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4EAB2C87-FD10-DD09-AE65-315BCE4D1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237217"/>
              </p:ext>
            </p:extLst>
          </p:nvPr>
        </p:nvGraphicFramePr>
        <p:xfrm>
          <a:off x="404734" y="2439149"/>
          <a:ext cx="11392526" cy="3969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843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49206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Phonemes</a:t>
                      </a:r>
                      <a:endParaRPr lang="en-GB" sz="20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57963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puff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puff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puff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57963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fluff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57963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doll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57963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kiss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57963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fizz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579635"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back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OpenDyslexicAlta" panose="00000500000000000000" pitchFamily="50" charset="0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latin typeface="Segoe Print" panose="02000800000000000000" pitchFamily="2" charset="0"/>
                        <a:ea typeface="OpenDyslexic" charset="0"/>
                        <a:cs typeface="Freestyle Script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BB2E42DD-0721-0A29-80DF-8228B357D3B2}"/>
              </a:ext>
            </a:extLst>
          </p:cNvPr>
          <p:cNvGrpSpPr/>
          <p:nvPr/>
        </p:nvGrpSpPr>
        <p:grpSpPr>
          <a:xfrm>
            <a:off x="5861496" y="3335632"/>
            <a:ext cx="487024" cy="60712"/>
            <a:chOff x="7586443" y="6014687"/>
            <a:chExt cx="1292011" cy="161061"/>
          </a:xfrm>
          <a:solidFill>
            <a:srgbClr val="3372DC"/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3079E74-98C8-0A90-0FF5-F45146CC731F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CF69E8D-36E1-7999-6488-C5466D27D711}"/>
                </a:ext>
              </a:extLst>
            </p:cNvPr>
            <p:cNvSpPr/>
            <p:nvPr/>
          </p:nvSpPr>
          <p:spPr>
            <a:xfrm>
              <a:off x="8002814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A214AEE-E07F-68DA-7CFB-2EA403AC8E21}"/>
                </a:ext>
              </a:extLst>
            </p:cNvPr>
            <p:cNvSpPr/>
            <p:nvPr/>
          </p:nvSpPr>
          <p:spPr>
            <a:xfrm>
              <a:off x="8351233" y="6032769"/>
              <a:ext cx="527221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F50FBF43-F8CC-69E8-7F00-4839E72C1079}"/>
              </a:ext>
            </a:extLst>
          </p:cNvPr>
          <p:cNvSpPr txBox="1">
            <a:spLocks/>
          </p:cNvSpPr>
          <p:nvPr/>
        </p:nvSpPr>
        <p:spPr>
          <a:xfrm>
            <a:off x="417435" y="1772617"/>
            <a:ext cx="11392526" cy="403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400" dirty="0"/>
              <a:t>Read the word. Write each word out, adding the sound buttons for each phoneme.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400" dirty="0"/>
              <a:t>Finally, rewrite the whole word.</a:t>
            </a:r>
            <a:endParaRPr lang="en-GB" sz="1400" dirty="0">
              <a:latin typeface="OpenDyslexicAlt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84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FD664-4AA8-0FAE-EDC1-5FFCA2BBA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ending in ‘ff’, ‘ll’, ‘ss’, ‘</a:t>
            </a:r>
            <a:r>
              <a:rPr lang="en-GB" dirty="0" err="1"/>
              <a:t>zz</a:t>
            </a:r>
            <a:r>
              <a:rPr lang="en-GB" dirty="0"/>
              <a:t>’ and ‘ck’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8F4C93-DF79-323A-DD31-5FC47BD009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2764D-9CBD-6DE3-3CC9-35AD075AEC8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27E72E80-3A54-B001-D43F-E065F9CFF5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326006"/>
              </p:ext>
            </p:extLst>
          </p:nvPr>
        </p:nvGraphicFramePr>
        <p:xfrm>
          <a:off x="404734" y="1879600"/>
          <a:ext cx="11392526" cy="45294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3843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57922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42945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56142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Words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Phonemes</a:t>
                      </a:r>
                      <a:endParaRPr lang="en-GB" sz="20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My 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puff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puff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puff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fluff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fluff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fluff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doll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doll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doll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kiss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kiss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kiss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fizz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fizz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fizz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661334"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back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OpenDyslexicAlta" panose="00000500000000000000" pitchFamily="50" charset="0"/>
                          <a:ea typeface="OpenDyslexic" charset="0"/>
                          <a:cs typeface="OpenDyslexic" charset="0"/>
                        </a:rPr>
                        <a:t>back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 i="0" dirty="0">
                          <a:solidFill>
                            <a:srgbClr val="FF3760"/>
                          </a:solidFill>
                          <a:latin typeface="Segoe Print" panose="02000800000000000000" pitchFamily="2" charset="0"/>
                          <a:ea typeface="OpenDyslexic" charset="0"/>
                          <a:cs typeface="Freestyle Script" panose="020F0502020204030204" pitchFamily="34" charset="0"/>
                        </a:rPr>
                        <a:t>back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AD03837B-013F-D3A8-8A31-E151898DB32A}"/>
              </a:ext>
            </a:extLst>
          </p:cNvPr>
          <p:cNvGrpSpPr/>
          <p:nvPr/>
        </p:nvGrpSpPr>
        <p:grpSpPr>
          <a:xfrm>
            <a:off x="5823911" y="2903220"/>
            <a:ext cx="563248" cy="70214"/>
            <a:chOff x="7586443" y="6014687"/>
            <a:chExt cx="1292011" cy="161061"/>
          </a:xfrm>
          <a:solidFill>
            <a:srgbClr val="3372DC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7508BE8-684F-B327-6B48-FD6FDD59F450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25DB5FC-9B3A-3CA4-E1A2-CDF69F94B9AB}"/>
                </a:ext>
              </a:extLst>
            </p:cNvPr>
            <p:cNvSpPr/>
            <p:nvPr/>
          </p:nvSpPr>
          <p:spPr>
            <a:xfrm>
              <a:off x="8002814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6D1D70-CF1A-34C2-9156-B433D9FAEC25}"/>
                </a:ext>
              </a:extLst>
            </p:cNvPr>
            <p:cNvSpPr/>
            <p:nvPr/>
          </p:nvSpPr>
          <p:spPr>
            <a:xfrm>
              <a:off x="8351233" y="6032769"/>
              <a:ext cx="527221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8CFEE04-038D-967F-FA2B-2E6B8D1FAE21}"/>
              </a:ext>
            </a:extLst>
          </p:cNvPr>
          <p:cNvGrpSpPr/>
          <p:nvPr/>
        </p:nvGrpSpPr>
        <p:grpSpPr>
          <a:xfrm>
            <a:off x="5749228" y="3575490"/>
            <a:ext cx="672267" cy="69705"/>
            <a:chOff x="7336368" y="6015855"/>
            <a:chExt cx="1542086" cy="159893"/>
          </a:xfrm>
          <a:solidFill>
            <a:srgbClr val="3372DC"/>
          </a:solidFill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ED40000-AC6C-DE9E-FA8B-67F8D51359E7}"/>
                </a:ext>
              </a:extLst>
            </p:cNvPr>
            <p:cNvSpPr/>
            <p:nvPr/>
          </p:nvSpPr>
          <p:spPr>
            <a:xfrm>
              <a:off x="7642254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78DA789-3522-F942-416B-0C53DBB150BB}"/>
                </a:ext>
              </a:extLst>
            </p:cNvPr>
            <p:cNvSpPr/>
            <p:nvPr/>
          </p:nvSpPr>
          <p:spPr>
            <a:xfrm>
              <a:off x="7985335" y="6018218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A787551-669C-795C-C5E9-4CBA1AA9A075}"/>
                </a:ext>
              </a:extLst>
            </p:cNvPr>
            <p:cNvSpPr/>
            <p:nvPr/>
          </p:nvSpPr>
          <p:spPr>
            <a:xfrm>
              <a:off x="8351233" y="6032769"/>
              <a:ext cx="527221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B8B6B60-AA68-D2E6-1A60-A83345238CCD}"/>
                </a:ext>
              </a:extLst>
            </p:cNvPr>
            <p:cNvSpPr/>
            <p:nvPr/>
          </p:nvSpPr>
          <p:spPr>
            <a:xfrm>
              <a:off x="7336368" y="6015855"/>
              <a:ext cx="157533" cy="15753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EECCD2A-6C65-4591-0ADB-B035666C9AC8}"/>
              </a:ext>
            </a:extLst>
          </p:cNvPr>
          <p:cNvGrpSpPr/>
          <p:nvPr/>
        </p:nvGrpSpPr>
        <p:grpSpPr>
          <a:xfrm>
            <a:off x="5849514" y="4228061"/>
            <a:ext cx="511051" cy="70214"/>
            <a:chOff x="7586443" y="6014687"/>
            <a:chExt cx="1172279" cy="161061"/>
          </a:xfrm>
          <a:solidFill>
            <a:srgbClr val="3372DC"/>
          </a:solidFill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7F501C7D-E0E3-CE09-B1AB-628EA2C7A1C2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A32FE2D-EB4C-8F8E-7695-F8AA804A27A9}"/>
                </a:ext>
              </a:extLst>
            </p:cNvPr>
            <p:cNvSpPr/>
            <p:nvPr/>
          </p:nvSpPr>
          <p:spPr>
            <a:xfrm>
              <a:off x="8019597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D174929-8D27-7DA4-1380-B73C8E284352}"/>
                </a:ext>
              </a:extLst>
            </p:cNvPr>
            <p:cNvSpPr/>
            <p:nvPr/>
          </p:nvSpPr>
          <p:spPr>
            <a:xfrm>
              <a:off x="8351234" y="6032769"/>
              <a:ext cx="407488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1A0CA03-B1B1-5E2C-3AAD-584F1A9AC822}"/>
              </a:ext>
            </a:extLst>
          </p:cNvPr>
          <p:cNvGrpSpPr/>
          <p:nvPr/>
        </p:nvGrpSpPr>
        <p:grpSpPr>
          <a:xfrm>
            <a:off x="5823913" y="4883093"/>
            <a:ext cx="536653" cy="70214"/>
            <a:chOff x="7586443" y="6014687"/>
            <a:chExt cx="1231005" cy="161061"/>
          </a:xfrm>
          <a:solidFill>
            <a:srgbClr val="3372DC"/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D9F8CD88-6D22-E97B-C3F7-1A8EDAF94971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833F92B-7FCE-4BB8-2450-21029CAC8EF5}"/>
                </a:ext>
              </a:extLst>
            </p:cNvPr>
            <p:cNvSpPr/>
            <p:nvPr/>
          </p:nvSpPr>
          <p:spPr>
            <a:xfrm>
              <a:off x="7922702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4F2300C-AEFA-EEE4-72A5-D8676EF9F627}"/>
                </a:ext>
              </a:extLst>
            </p:cNvPr>
            <p:cNvSpPr/>
            <p:nvPr/>
          </p:nvSpPr>
          <p:spPr>
            <a:xfrm>
              <a:off x="8146353" y="6031785"/>
              <a:ext cx="671095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CC10FC9-B1A5-71C6-49A2-CAC9EB4D135D}"/>
              </a:ext>
            </a:extLst>
          </p:cNvPr>
          <p:cNvGrpSpPr/>
          <p:nvPr/>
        </p:nvGrpSpPr>
        <p:grpSpPr>
          <a:xfrm>
            <a:off x="5814388" y="5551764"/>
            <a:ext cx="546178" cy="70214"/>
            <a:chOff x="7586443" y="6014687"/>
            <a:chExt cx="1252854" cy="161061"/>
          </a:xfrm>
          <a:solidFill>
            <a:srgbClr val="3372DC"/>
          </a:solidFill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979C175-4301-915C-BADC-4190482FC129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00DC9D51-9C5D-2A6D-0C14-47A848135A36}"/>
                </a:ext>
              </a:extLst>
            </p:cNvPr>
            <p:cNvSpPr/>
            <p:nvPr/>
          </p:nvSpPr>
          <p:spPr>
            <a:xfrm>
              <a:off x="7857155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CE62FDA-32EB-5CD5-6421-C965399B522A}"/>
                </a:ext>
              </a:extLst>
            </p:cNvPr>
            <p:cNvSpPr/>
            <p:nvPr/>
          </p:nvSpPr>
          <p:spPr>
            <a:xfrm>
              <a:off x="8095372" y="6039075"/>
              <a:ext cx="743925" cy="1240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1D472B25-4DE0-D447-2D57-202D76A7CC8A}"/>
              </a:ext>
            </a:extLst>
          </p:cNvPr>
          <p:cNvGrpSpPr/>
          <p:nvPr/>
        </p:nvGrpSpPr>
        <p:grpSpPr>
          <a:xfrm>
            <a:off x="5781710" y="6209127"/>
            <a:ext cx="657718" cy="70214"/>
            <a:chOff x="7586443" y="6014687"/>
            <a:chExt cx="1508711" cy="161061"/>
          </a:xfrm>
          <a:solidFill>
            <a:srgbClr val="3372DC"/>
          </a:solidFill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141123B-A0E0-3411-429A-94DD2A199B83}"/>
                </a:ext>
              </a:extLst>
            </p:cNvPr>
            <p:cNvSpPr/>
            <p:nvPr/>
          </p:nvSpPr>
          <p:spPr>
            <a:xfrm>
              <a:off x="7586443" y="601468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F40E863-42C6-8557-311C-DCDEA78035D4}"/>
                </a:ext>
              </a:extLst>
            </p:cNvPr>
            <p:cNvSpPr/>
            <p:nvPr/>
          </p:nvSpPr>
          <p:spPr>
            <a:xfrm>
              <a:off x="8002814" y="6018217"/>
              <a:ext cx="157533" cy="15753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811875D-A122-46B3-6D48-B573C7068857}"/>
                </a:ext>
              </a:extLst>
            </p:cNvPr>
            <p:cNvSpPr/>
            <p:nvPr/>
          </p:nvSpPr>
          <p:spPr>
            <a:xfrm>
              <a:off x="8351231" y="6032769"/>
              <a:ext cx="743923" cy="1312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Muli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7883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29EB5-5820-3DD3-2051-4CE5A29D57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E52894E-ADE7-D096-6C3F-46D8BB993F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</a:t>
            </a:r>
            <a:r>
              <a:rPr lang="en-GB" sz="1600" dirty="0"/>
              <a:t>ending in ‘ff’, ‘ll’, ‘ss’, ‘</a:t>
            </a:r>
            <a:r>
              <a:rPr lang="en-GB" sz="1600" dirty="0" err="1"/>
              <a:t>zz</a:t>
            </a:r>
            <a:r>
              <a:rPr lang="en-GB" sz="1600" dirty="0"/>
              <a:t>’ and ‘ck’</a:t>
            </a:r>
            <a:endParaRPr lang="en-GB" altLang="en-US" sz="1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A2B7948-0DD8-5BEC-6E03-76A359222E7C}"/>
              </a:ext>
            </a:extLst>
          </p:cNvPr>
          <p:cNvSpPr txBox="1">
            <a:spLocks/>
          </p:cNvSpPr>
          <p:nvPr/>
        </p:nvSpPr>
        <p:spPr>
          <a:xfrm>
            <a:off x="3481232" y="314753"/>
            <a:ext cx="5202237" cy="32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GB" dirty="0">
                <a:solidFill>
                  <a:srgbClr val="1D1C1D"/>
                </a:solidFill>
                <a:cs typeface="Arial" panose="020B0604020202020204" pitchFamily="34" charset="0"/>
              </a:rPr>
              <a:t>W</a:t>
            </a:r>
            <a:r>
              <a:rPr lang="en-GB" dirty="0"/>
              <a:t>ords ending in ‘ff’, ‘ll’, ‘ss’, ‘</a:t>
            </a:r>
            <a:r>
              <a:rPr lang="en-GB" dirty="0" err="1"/>
              <a:t>zz</a:t>
            </a:r>
            <a:r>
              <a:rPr lang="en-GB" dirty="0"/>
              <a:t>’ and ‘ck’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A673433-E1F0-4845-4A16-FF2E791D05CB}"/>
              </a:ext>
            </a:extLst>
          </p:cNvPr>
          <p:cNvSpPr txBox="1">
            <a:spLocks/>
          </p:cNvSpPr>
          <p:nvPr/>
        </p:nvSpPr>
        <p:spPr>
          <a:xfrm>
            <a:off x="1763052" y="1841779"/>
            <a:ext cx="8693187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800" b="0" dirty="0">
                <a:solidFill>
                  <a:schemeClr val="tx1"/>
                </a:solidFill>
              </a:rPr>
              <a:t>Write the word that matches the picture.</a:t>
            </a:r>
            <a:endParaRPr lang="en-GB" sz="1800" b="0" dirty="0">
              <a:solidFill>
                <a:schemeClr val="tx1"/>
              </a:solidFill>
              <a:latin typeface="OpenDyslexicAlta" panose="00000500000000000000" pitchFamily="50" charset="0"/>
            </a:endParaRPr>
          </a:p>
        </p:txBody>
      </p:sp>
      <p:pic>
        <p:nvPicPr>
          <p:cNvPr id="3" name="Picture 6" descr="Lawn, Green, Grama, Grass, Nature, Colour, Sheets">
            <a:extLst>
              <a:ext uri="{FF2B5EF4-FFF2-40B4-BE49-F238E27FC236}">
                <a16:creationId xmlns:a16="http://schemas.microsoft.com/office/drawing/2014/main" id="{64E2330E-AA5A-F913-C7FC-D045B1168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604" y="2426153"/>
            <a:ext cx="1164965" cy="125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4F2E7C-7931-C13D-BACF-5E78C142802D}"/>
              </a:ext>
            </a:extLst>
          </p:cNvPr>
          <p:cNvCxnSpPr>
            <a:cxnSpLocks/>
          </p:cNvCxnSpPr>
          <p:nvPr/>
        </p:nvCxnSpPr>
        <p:spPr>
          <a:xfrm>
            <a:off x="848652" y="4201252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BF3326-8DBC-9481-4C7F-A5704C4407F0}"/>
              </a:ext>
            </a:extLst>
          </p:cNvPr>
          <p:cNvCxnSpPr>
            <a:cxnSpLocks/>
          </p:cNvCxnSpPr>
          <p:nvPr/>
        </p:nvCxnSpPr>
        <p:spPr>
          <a:xfrm>
            <a:off x="3723761" y="420125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107FD4-C715-7175-CD06-BC82FF3FDF4F}"/>
              </a:ext>
            </a:extLst>
          </p:cNvPr>
          <p:cNvCxnSpPr>
            <a:cxnSpLocks/>
          </p:cNvCxnSpPr>
          <p:nvPr/>
        </p:nvCxnSpPr>
        <p:spPr>
          <a:xfrm>
            <a:off x="6643440" y="4201252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2CDF60-24E3-8EF1-8FE4-6115B516C180}"/>
              </a:ext>
            </a:extLst>
          </p:cNvPr>
          <p:cNvCxnSpPr>
            <a:cxnSpLocks/>
          </p:cNvCxnSpPr>
          <p:nvPr/>
        </p:nvCxnSpPr>
        <p:spPr>
          <a:xfrm>
            <a:off x="9581872" y="4201252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F2C29DF-E425-70C7-C5A0-4618D9C2AABC}"/>
              </a:ext>
            </a:extLst>
          </p:cNvPr>
          <p:cNvCxnSpPr>
            <a:cxnSpLocks/>
          </p:cNvCxnSpPr>
          <p:nvPr/>
        </p:nvCxnSpPr>
        <p:spPr>
          <a:xfrm>
            <a:off x="2034156" y="6300738"/>
            <a:ext cx="18288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FA72D5B-A2FD-3636-6A40-6198E1F9A585}"/>
              </a:ext>
            </a:extLst>
          </p:cNvPr>
          <p:cNvCxnSpPr>
            <a:cxnSpLocks/>
          </p:cNvCxnSpPr>
          <p:nvPr/>
        </p:nvCxnSpPr>
        <p:spPr>
          <a:xfrm>
            <a:off x="5142000" y="631387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D45979-8F4E-84D1-1EA0-027C9DE15D57}"/>
              </a:ext>
            </a:extLst>
          </p:cNvPr>
          <p:cNvCxnSpPr>
            <a:cxnSpLocks/>
          </p:cNvCxnSpPr>
          <p:nvPr/>
        </p:nvCxnSpPr>
        <p:spPr>
          <a:xfrm>
            <a:off x="8437866" y="6313871"/>
            <a:ext cx="190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CF05701-0A2B-906F-3ABA-9FD295A05DAC}"/>
              </a:ext>
            </a:extLst>
          </p:cNvPr>
          <p:cNvGrpSpPr/>
          <p:nvPr/>
        </p:nvGrpSpPr>
        <p:grpSpPr>
          <a:xfrm>
            <a:off x="8451463" y="4456357"/>
            <a:ext cx="2089186" cy="1370858"/>
            <a:chOff x="2994178" y="4600282"/>
            <a:chExt cx="2089186" cy="137085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CF5E8D3-D3C8-55D8-1F12-1843C68D2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4178" y="4600282"/>
              <a:ext cx="1244726" cy="137085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82FA87E-CAFB-4D3D-0461-DE56AC0EC73E}"/>
                </a:ext>
              </a:extLst>
            </p:cNvPr>
            <p:cNvSpPr txBox="1"/>
            <p:nvPr/>
          </p:nvSpPr>
          <p:spPr>
            <a:xfrm>
              <a:off x="4349079" y="5029230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latin typeface="OpenDyslexicAlta" pitchFamily="2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3609DD8-EE08-1149-6034-C34992E9F722}"/>
                </a:ext>
              </a:extLst>
            </p:cNvPr>
            <p:cNvSpPr txBox="1"/>
            <p:nvPr/>
          </p:nvSpPr>
          <p:spPr>
            <a:xfrm>
              <a:off x="4534061" y="4864032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latin typeface="OpenDyslexicAlta" pitchFamily="2" charset="77"/>
                </a:rPr>
                <a:t>z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C15FF6-D472-F5F7-1EC3-D71B4298A463}"/>
                </a:ext>
              </a:extLst>
            </p:cNvPr>
            <p:cNvSpPr txBox="1"/>
            <p:nvPr/>
          </p:nvSpPr>
          <p:spPr>
            <a:xfrm>
              <a:off x="4748016" y="4724457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latin typeface="OpenDyslexicAlta" pitchFamily="2" charset="77"/>
                </a:rPr>
                <a:t>z</a:t>
              </a:r>
            </a:p>
          </p:txBody>
        </p:sp>
      </p:grp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AE94D4CE-7790-3A97-B957-F62970827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632" y="2385167"/>
            <a:ext cx="1061119" cy="1303442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70AC1076-255F-8E8D-37D8-5333232E4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513" y="2483534"/>
            <a:ext cx="1426654" cy="1232230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E86C03D7-A0AA-BBE3-4BC1-39497436CC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1191" y="2137256"/>
            <a:ext cx="469361" cy="1626109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98DFE38F-87B2-A499-3D4E-BBC4017AE2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6422" y="4720107"/>
            <a:ext cx="1146445" cy="1146445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8BB2E369-1B5F-7107-D7DE-269FB86B89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5861" y="4682761"/>
            <a:ext cx="1265926" cy="119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30539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2546</TotalTime>
  <Words>1273</Words>
  <Application>Microsoft Macintosh PowerPoint</Application>
  <PresentationFormat>Widescreen</PresentationFormat>
  <Paragraphs>286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Muli</vt:lpstr>
      <vt:lpstr>Calibri Light</vt:lpstr>
      <vt:lpstr>OpenDyslexicAlta</vt:lpstr>
      <vt:lpstr>Calibri</vt:lpstr>
      <vt:lpstr>Arial</vt:lpstr>
      <vt:lpstr>Segoe Print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66</cp:revision>
  <dcterms:created xsi:type="dcterms:W3CDTF">2022-07-19T20:08:30Z</dcterms:created>
  <dcterms:modified xsi:type="dcterms:W3CDTF">2022-10-20T15:12:47Z</dcterms:modified>
</cp:coreProperties>
</file>