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8" r:id="rId9"/>
    <p:sldId id="269" r:id="rId10"/>
    <p:sldId id="264" r:id="rId11"/>
    <p:sldId id="277" r:id="rId12"/>
    <p:sldId id="266" r:id="rId13"/>
    <p:sldId id="278" r:id="rId14"/>
    <p:sldId id="270" r:id="rId15"/>
    <p:sldId id="279" r:id="rId16"/>
    <p:sldId id="280" r:id="rId17"/>
    <p:sldId id="281" r:id="rId18"/>
    <p:sldId id="282" r:id="rId19"/>
    <p:sldId id="275" r:id="rId20"/>
    <p:sldId id="276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uli" pitchFamily="2" charset="77"/>
      <p:regular r:id="rId30"/>
      <p:bold r:id="rId31"/>
      <p:italic r:id="rId32"/>
      <p:boldItalic r:id="rId33"/>
    </p:embeddedFont>
    <p:embeddedFont>
      <p:font typeface="OpenDyslexicAlta" pitchFamily="2" charset="77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3DC"/>
    <a:srgbClr val="3372DC"/>
    <a:srgbClr val="FF3760"/>
    <a:srgbClr val="FFDE57"/>
    <a:srgbClr val="7956D6"/>
    <a:srgbClr val="219CEE"/>
    <a:srgbClr val="25D160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/>
    <p:restoredTop sz="82087"/>
  </p:normalViewPr>
  <p:slideViewPr>
    <p:cSldViewPr snapToGrid="0" snapToObjects="1">
      <p:cViewPr varScale="1">
        <p:scale>
          <a:sx n="90" d="100"/>
          <a:sy n="90" d="100"/>
        </p:scale>
        <p:origin x="1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8/26/22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8/26/22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1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00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8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8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 and 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1717A37-65AF-E053-09B3-DB9D395E70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71146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26/08/2022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7" r:id="rId8"/>
    <p:sldLayoutId id="214748366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CELGO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Dice-3-b.svg" TargetMode="External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hyperlink" Target="https://commons.wikimedia.org/wiki/File:Dice-5-b.sv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ommons.wikimedia.org/wiki/File:Dice-2-b.svg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hyperlink" Target="https://commons.wikimedia.org/wiki/File:Dice-4-b.svg" TargetMode="External"/><Relationship Id="rId4" Type="http://schemas.openxmlformats.org/officeDocument/2006/relationships/hyperlink" Target="https://commons.wikimedia.org/wiki/File:Dice-1-b.svg" TargetMode="External"/><Relationship Id="rId9" Type="http://schemas.openxmlformats.org/officeDocument/2006/relationships/image" Target="../media/image30.png"/><Relationship Id="rId14" Type="http://schemas.openxmlformats.org/officeDocument/2006/relationships/hyperlink" Target="https://commons.wikimedia.org/wiki/File:Dice-6a-b.sv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01456"/>
            <a:ext cx="9105272" cy="312190"/>
          </a:xfrm>
        </p:spPr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3273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dirty="0">
              <a:solidFill>
                <a:srgbClr val="3273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39387"/>
            <a:ext cx="9105272" cy="312190"/>
          </a:xfrm>
        </p:spPr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638664" y="6050336"/>
            <a:ext cx="13469328" cy="312190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This week’s words: badge, edge, bridge, dodge, fudge, ridge, smudge, judge, wedge, lodge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31FD3039-EF1D-88F4-0331-F78C6CD3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330180"/>
              </p:ext>
            </p:extLst>
          </p:nvPr>
        </p:nvGraphicFramePr>
        <p:xfrm>
          <a:off x="402956" y="4252565"/>
          <a:ext cx="11380174" cy="225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hikers stayed in the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cabin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on their long journey.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mouse ate a huge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chunk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of cheese.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 was able to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avoid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the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slow-moving cars.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hill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gave </a:t>
                      </a:r>
                      <a:r>
                        <a:rPr lang="en-US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Nasiba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the best view of the railway bridge.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‘</a:t>
            </a:r>
            <a:r>
              <a:rPr lang="en-GB" sz="1600" dirty="0" err="1"/>
              <a:t>dge</a:t>
            </a:r>
            <a:r>
              <a:rPr lang="en-GB" sz="1600" dirty="0"/>
              <a:t>’ makes a /j/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36617D-C5FD-5711-27C4-4F736D19D2AD}"/>
              </a:ext>
            </a:extLst>
          </p:cNvPr>
          <p:cNvSpPr txBox="1">
            <a:spLocks/>
          </p:cNvSpPr>
          <p:nvPr/>
        </p:nvSpPr>
        <p:spPr>
          <a:xfrm>
            <a:off x="1347754" y="1875635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b="0" dirty="0">
                <a:solidFill>
                  <a:schemeClr val="tx1"/>
                </a:solidFill>
              </a:rPr>
              <a:t>Write a sentence about the pictures below.  Remember to include the word in your sentence. Then read the sentences and replace the underlined word with one of the blue words.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A135A-2445-5EE2-1E6D-9B39296FA81D}"/>
              </a:ext>
            </a:extLst>
          </p:cNvPr>
          <p:cNvSpPr txBox="1"/>
          <p:nvPr/>
        </p:nvSpPr>
        <p:spPr>
          <a:xfrm>
            <a:off x="8999436" y="2516892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badge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34A432-25F5-A70A-83B7-E4AD536D9546}"/>
              </a:ext>
            </a:extLst>
          </p:cNvPr>
          <p:cNvCxnSpPr>
            <a:cxnSpLocks/>
          </p:cNvCxnSpPr>
          <p:nvPr/>
        </p:nvCxnSpPr>
        <p:spPr>
          <a:xfrm>
            <a:off x="7873139" y="3376362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4CF0ECB-3C16-AB4F-0563-F29A5E4D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42" y="2543060"/>
            <a:ext cx="1946859" cy="1373673"/>
          </a:xfrm>
          <a:prstGeom prst="round1Rect">
            <a:avLst>
              <a:gd name="adj" fmla="val 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C556D-956F-3592-A2A5-13C34357C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35" y="2486790"/>
            <a:ext cx="1102433" cy="1510741"/>
          </a:xfrm>
          <a:prstGeom prst="round1Rect">
            <a:avLst>
              <a:gd name="adj" fmla="val 50000"/>
            </a:avLst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CEDC99-882D-F6E6-933F-F264BB23E905}"/>
              </a:ext>
            </a:extLst>
          </p:cNvPr>
          <p:cNvCxnSpPr>
            <a:cxnSpLocks/>
          </p:cNvCxnSpPr>
          <p:nvPr/>
        </p:nvCxnSpPr>
        <p:spPr>
          <a:xfrm>
            <a:off x="7873139" y="3872309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CC777E3-4AEC-88F8-CEE0-E3903B10A992}"/>
              </a:ext>
            </a:extLst>
          </p:cNvPr>
          <p:cNvSpPr txBox="1"/>
          <p:nvPr/>
        </p:nvSpPr>
        <p:spPr>
          <a:xfrm>
            <a:off x="3793860" y="2521557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bridge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03A8F6-57D4-3A75-9D83-889F9D84CE19}"/>
              </a:ext>
            </a:extLst>
          </p:cNvPr>
          <p:cNvCxnSpPr>
            <a:cxnSpLocks/>
          </p:cNvCxnSpPr>
          <p:nvPr/>
        </p:nvCxnSpPr>
        <p:spPr>
          <a:xfrm>
            <a:off x="2619214" y="3376362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ACB8C1-A0CC-8E0F-C373-4A215853D309}"/>
              </a:ext>
            </a:extLst>
          </p:cNvPr>
          <p:cNvCxnSpPr>
            <a:cxnSpLocks/>
          </p:cNvCxnSpPr>
          <p:nvPr/>
        </p:nvCxnSpPr>
        <p:spPr>
          <a:xfrm>
            <a:off x="2619214" y="3872309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F9568E3-C3AC-E96E-734B-CA11557E1E1A}"/>
              </a:ext>
            </a:extLst>
          </p:cNvPr>
          <p:cNvSpPr txBox="1"/>
          <p:nvPr/>
        </p:nvSpPr>
        <p:spPr>
          <a:xfrm>
            <a:off x="674366" y="544692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wedge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36E232-8359-681C-FA1B-5FC96B0467AD}"/>
              </a:ext>
            </a:extLst>
          </p:cNvPr>
          <p:cNvSpPr txBox="1"/>
          <p:nvPr/>
        </p:nvSpPr>
        <p:spPr>
          <a:xfrm>
            <a:off x="674366" y="4316458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dodge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1D060A-10A0-B4CA-94FB-C878E61761CF}"/>
              </a:ext>
            </a:extLst>
          </p:cNvPr>
          <p:cNvSpPr txBox="1"/>
          <p:nvPr/>
        </p:nvSpPr>
        <p:spPr>
          <a:xfrm>
            <a:off x="705362" y="601435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lodge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6AC4-F357-7F58-D378-B29C16EB2AAD}"/>
              </a:ext>
            </a:extLst>
          </p:cNvPr>
          <p:cNvSpPr txBox="1"/>
          <p:nvPr/>
        </p:nvSpPr>
        <p:spPr>
          <a:xfrm>
            <a:off x="674366" y="4880256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ridge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‘</a:t>
            </a:r>
            <a:r>
              <a:rPr lang="en-GB" sz="1600" dirty="0" err="1"/>
              <a:t>dge</a:t>
            </a:r>
            <a:r>
              <a:rPr lang="en-GB" sz="1600" dirty="0"/>
              <a:t>’ makes a /j/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36617D-C5FD-5711-27C4-4F736D19D2AD}"/>
              </a:ext>
            </a:extLst>
          </p:cNvPr>
          <p:cNvSpPr txBox="1">
            <a:spLocks/>
          </p:cNvSpPr>
          <p:nvPr/>
        </p:nvSpPr>
        <p:spPr>
          <a:xfrm>
            <a:off x="2077338" y="1681719"/>
            <a:ext cx="8037324" cy="554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3372DC"/>
                </a:solidFill>
              </a:rPr>
              <a:t>Can you write a description of this picture?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C777E3-4AEC-88F8-CEE0-E3903B10A992}"/>
              </a:ext>
            </a:extLst>
          </p:cNvPr>
          <p:cNvSpPr txBox="1"/>
          <p:nvPr/>
        </p:nvSpPr>
        <p:spPr>
          <a:xfrm>
            <a:off x="2594083" y="2251490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Words to include: bridge, lodge, edge</a:t>
            </a:r>
            <a:endParaRPr lang="en-GB" sz="2000" baseline="0" dirty="0">
              <a:latin typeface="Muli" pitchFamily="2" charset="77"/>
            </a:endParaRPr>
          </a:p>
        </p:txBody>
      </p:sp>
      <p:pic>
        <p:nvPicPr>
          <p:cNvPr id="3" name="Picture 2" descr="Free vector graphics of Bridge">
            <a:extLst>
              <a:ext uri="{FF2B5EF4-FFF2-40B4-BE49-F238E27FC236}">
                <a16:creationId xmlns:a16="http://schemas.microsoft.com/office/drawing/2014/main" id="{6B1DCAC0-994E-6949-C0A8-19436F611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9" y="2814587"/>
            <a:ext cx="4995618" cy="36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24DC44-AA08-4574-6EBC-2FB71C20B23B}"/>
              </a:ext>
            </a:extLst>
          </p:cNvPr>
          <p:cNvCxnSpPr>
            <a:cxnSpLocks/>
          </p:cNvCxnSpPr>
          <p:nvPr/>
        </p:nvCxnSpPr>
        <p:spPr>
          <a:xfrm>
            <a:off x="5594885" y="3447071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06A077-BB2D-50B1-39A3-9A7E3E5F886E}"/>
              </a:ext>
            </a:extLst>
          </p:cNvPr>
          <p:cNvCxnSpPr>
            <a:cxnSpLocks/>
          </p:cNvCxnSpPr>
          <p:nvPr/>
        </p:nvCxnSpPr>
        <p:spPr>
          <a:xfrm>
            <a:off x="5594885" y="6157089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6E2F13-FC43-9AA7-EDAC-9518944E87F2}"/>
              </a:ext>
            </a:extLst>
          </p:cNvPr>
          <p:cNvCxnSpPr>
            <a:cxnSpLocks/>
          </p:cNvCxnSpPr>
          <p:nvPr/>
        </p:nvCxnSpPr>
        <p:spPr>
          <a:xfrm>
            <a:off x="5594885" y="5479583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CE89F7-DB19-1BC6-4DE8-F128089F7665}"/>
              </a:ext>
            </a:extLst>
          </p:cNvPr>
          <p:cNvCxnSpPr>
            <a:cxnSpLocks/>
          </p:cNvCxnSpPr>
          <p:nvPr/>
        </p:nvCxnSpPr>
        <p:spPr>
          <a:xfrm>
            <a:off x="5594885" y="4802079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E8CA6C-0CAD-A81C-33D7-FC5B0302B32F}"/>
              </a:ext>
            </a:extLst>
          </p:cNvPr>
          <p:cNvCxnSpPr>
            <a:cxnSpLocks/>
          </p:cNvCxnSpPr>
          <p:nvPr/>
        </p:nvCxnSpPr>
        <p:spPr>
          <a:xfrm>
            <a:off x="5594885" y="4124575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346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B4E5A5A-8BA5-E002-7E2A-FF4EB1424AFD}"/>
              </a:ext>
            </a:extLst>
          </p:cNvPr>
          <p:cNvSpPr txBox="1"/>
          <p:nvPr/>
        </p:nvSpPr>
        <p:spPr>
          <a:xfrm>
            <a:off x="2522071" y="24078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The wooden </a:t>
            </a: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bridge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 crossed the river.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Table 48">
            <a:extLst>
              <a:ext uri="{FF2B5EF4-FFF2-40B4-BE49-F238E27FC236}">
                <a16:creationId xmlns:a16="http://schemas.microsoft.com/office/drawing/2014/main" id="{9539A962-AA61-8244-AD4B-BA146D928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815630"/>
              </p:ext>
            </p:extLst>
          </p:nvPr>
        </p:nvGraphicFramePr>
        <p:xfrm>
          <a:off x="402956" y="3657988"/>
          <a:ext cx="11380174" cy="278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hikers stayed in the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cabin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on their long journey.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mouse ate a huge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chunk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of cheese.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 was able to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avoid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the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slow-moving cars.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hill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gave </a:t>
                      </a:r>
                      <a:r>
                        <a:rPr lang="en-US" b="0" i="0" dirty="0" err="1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Nasiba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the best view of the railway bridge.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7833CBE-2306-02E1-A225-4E636B7CD8FD}"/>
              </a:ext>
            </a:extLst>
          </p:cNvPr>
          <p:cNvSpPr txBox="1"/>
          <p:nvPr/>
        </p:nvSpPr>
        <p:spPr>
          <a:xfrm>
            <a:off x="8999436" y="192699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badge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05972A-B666-D37A-1373-79D110454330}"/>
              </a:ext>
            </a:extLst>
          </p:cNvPr>
          <p:cNvCxnSpPr>
            <a:cxnSpLocks/>
          </p:cNvCxnSpPr>
          <p:nvPr/>
        </p:nvCxnSpPr>
        <p:spPr>
          <a:xfrm>
            <a:off x="7873139" y="2830429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C2F02DD-630C-A69F-0A0C-E686A7D8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42" y="1953167"/>
            <a:ext cx="1946859" cy="1373673"/>
          </a:xfrm>
          <a:prstGeom prst="round1Rect">
            <a:avLst>
              <a:gd name="adj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2A1E03-2310-9504-42F3-407DE9E77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935" y="1896897"/>
            <a:ext cx="1102433" cy="1510741"/>
          </a:xfrm>
          <a:prstGeom prst="round1Rect">
            <a:avLst>
              <a:gd name="adj" fmla="val 50000"/>
            </a:avLst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F801F7-6AEB-64BE-46D9-123F84103E06}"/>
              </a:ext>
            </a:extLst>
          </p:cNvPr>
          <p:cNvCxnSpPr>
            <a:cxnSpLocks/>
          </p:cNvCxnSpPr>
          <p:nvPr/>
        </p:nvCxnSpPr>
        <p:spPr>
          <a:xfrm>
            <a:off x="7873139" y="3282416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507316D-B6B9-1BF0-98EC-7F1B9E540B7C}"/>
              </a:ext>
            </a:extLst>
          </p:cNvPr>
          <p:cNvSpPr txBox="1"/>
          <p:nvPr/>
        </p:nvSpPr>
        <p:spPr>
          <a:xfrm>
            <a:off x="3793860" y="1931664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bridge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FB72AC-4D1B-820F-5319-B0FD9BEFA1AB}"/>
              </a:ext>
            </a:extLst>
          </p:cNvPr>
          <p:cNvCxnSpPr>
            <a:cxnSpLocks/>
          </p:cNvCxnSpPr>
          <p:nvPr/>
        </p:nvCxnSpPr>
        <p:spPr>
          <a:xfrm>
            <a:off x="2619214" y="2830429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5FF4E7-8FBE-5C47-0A8C-33B78B831AE3}"/>
              </a:ext>
            </a:extLst>
          </p:cNvPr>
          <p:cNvCxnSpPr>
            <a:cxnSpLocks/>
          </p:cNvCxnSpPr>
          <p:nvPr/>
        </p:nvCxnSpPr>
        <p:spPr>
          <a:xfrm>
            <a:off x="2619214" y="3282416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4164A64-4D4A-124B-335A-C275261A7EE4}"/>
              </a:ext>
            </a:extLst>
          </p:cNvPr>
          <p:cNvSpPr txBox="1"/>
          <p:nvPr/>
        </p:nvSpPr>
        <p:spPr>
          <a:xfrm>
            <a:off x="674366" y="517719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wedge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5DE3B-CF60-D14C-77D1-1F00E8D8FE99}"/>
              </a:ext>
            </a:extLst>
          </p:cNvPr>
          <p:cNvSpPr txBox="1"/>
          <p:nvPr/>
        </p:nvSpPr>
        <p:spPr>
          <a:xfrm>
            <a:off x="674366" y="378015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dodge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017E97-E497-DB4C-C37D-E1C29E51F15D}"/>
              </a:ext>
            </a:extLst>
          </p:cNvPr>
          <p:cNvSpPr txBox="1"/>
          <p:nvPr/>
        </p:nvSpPr>
        <p:spPr>
          <a:xfrm>
            <a:off x="705362" y="5873567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lodge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788F7B-ACC0-FCE7-D72C-7C57910BBCE4}"/>
              </a:ext>
            </a:extLst>
          </p:cNvPr>
          <p:cNvSpPr txBox="1"/>
          <p:nvPr/>
        </p:nvSpPr>
        <p:spPr>
          <a:xfrm>
            <a:off x="674366" y="4453711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ridge</a:t>
            </a:r>
            <a:endParaRPr lang="en-GB" sz="24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C46CA9-A4AF-41BE-3B8D-2E76309AD496}"/>
              </a:ext>
            </a:extLst>
          </p:cNvPr>
          <p:cNvSpPr txBox="1"/>
          <p:nvPr/>
        </p:nvSpPr>
        <p:spPr>
          <a:xfrm>
            <a:off x="3930913" y="5785422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dodge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80A89-F4C3-720A-50CF-7E9E7AB7260C}"/>
              </a:ext>
            </a:extLst>
          </p:cNvPr>
          <p:cNvSpPr txBox="1"/>
          <p:nvPr/>
        </p:nvSpPr>
        <p:spPr>
          <a:xfrm>
            <a:off x="8796980" y="5777315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ridge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B1C848-7841-E7AD-2E6F-409686450DEF}"/>
              </a:ext>
            </a:extLst>
          </p:cNvPr>
          <p:cNvSpPr txBox="1"/>
          <p:nvPr/>
        </p:nvSpPr>
        <p:spPr>
          <a:xfrm>
            <a:off x="3930913" y="4373717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lodge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4FBC89-08C5-6996-33C6-60F80D62B0A7}"/>
              </a:ext>
            </a:extLst>
          </p:cNvPr>
          <p:cNvSpPr txBox="1"/>
          <p:nvPr/>
        </p:nvSpPr>
        <p:spPr>
          <a:xfrm>
            <a:off x="8766559" y="436561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wedge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65D08C-40E1-D812-ED97-72B7CD3E50E2}"/>
              </a:ext>
            </a:extLst>
          </p:cNvPr>
          <p:cNvSpPr txBox="1"/>
          <p:nvPr/>
        </p:nvSpPr>
        <p:spPr>
          <a:xfrm>
            <a:off x="7788663" y="24078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I won a gold </a:t>
            </a: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badge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 for finishing the race first.</a:t>
            </a:r>
          </a:p>
        </p:txBody>
      </p:sp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3" grpId="0"/>
      <p:bldP spid="44" grpId="0"/>
      <p:bldP spid="45" grpId="0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C245011-1727-12E1-4489-BB303B8F93CD}"/>
              </a:ext>
            </a:extLst>
          </p:cNvPr>
          <p:cNvSpPr txBox="1"/>
          <p:nvPr/>
        </p:nvSpPr>
        <p:spPr>
          <a:xfrm>
            <a:off x="5518312" y="2863405"/>
            <a:ext cx="62306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200" dirty="0">
                <a:solidFill>
                  <a:srgbClr val="FF3760"/>
                </a:solidFill>
                <a:latin typeface="OpenDyslexicAlta" pitchFamily="2" charset="77"/>
              </a:rPr>
              <a:t>On the </a:t>
            </a:r>
            <a:r>
              <a:rPr lang="en-GB" sz="2200" dirty="0">
                <a:latin typeface="OpenDyslexicAlta" pitchFamily="2" charset="77"/>
              </a:rPr>
              <a:t>edge</a:t>
            </a:r>
            <a:r>
              <a:rPr lang="en-GB" sz="2200" dirty="0">
                <a:solidFill>
                  <a:srgbClr val="FF3760"/>
                </a:solidFill>
                <a:latin typeface="OpenDyslexicAlta" pitchFamily="2" charset="77"/>
              </a:rPr>
              <a:t> of the forest was a beautiful wooden </a:t>
            </a:r>
            <a:r>
              <a:rPr lang="en-GB" sz="2200" dirty="0">
                <a:latin typeface="OpenDyslexicAlta" pitchFamily="2" charset="77"/>
              </a:rPr>
              <a:t>lodge</a:t>
            </a:r>
            <a:r>
              <a:rPr lang="en-GB" sz="2200" dirty="0">
                <a:solidFill>
                  <a:srgbClr val="FF3760"/>
                </a:solidFill>
                <a:latin typeface="OpenDyslexicAlta" pitchFamily="2" charset="77"/>
              </a:rPr>
              <a:t>. The only way to reach it was by crossing a tall, stone </a:t>
            </a:r>
            <a:r>
              <a:rPr lang="en-GB" sz="2200" dirty="0">
                <a:latin typeface="OpenDyslexicAlta" pitchFamily="2" charset="77"/>
              </a:rPr>
              <a:t>bridge</a:t>
            </a:r>
            <a:r>
              <a:rPr lang="en-GB" sz="2200" dirty="0">
                <a:solidFill>
                  <a:srgbClr val="FF3760"/>
                </a:solidFill>
                <a:latin typeface="OpenDyslexicAlta" pitchFamily="2" charset="77"/>
              </a:rPr>
              <a:t>. On the ridge stood a huge windmill with white sails.</a:t>
            </a:r>
            <a:endParaRPr lang="en-GB" sz="220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22A1F78-A308-81EB-66C4-A3AA2EF359FD}"/>
              </a:ext>
            </a:extLst>
          </p:cNvPr>
          <p:cNvSpPr txBox="1">
            <a:spLocks/>
          </p:cNvSpPr>
          <p:nvPr/>
        </p:nvSpPr>
        <p:spPr>
          <a:xfrm>
            <a:off x="2077338" y="1681719"/>
            <a:ext cx="8037324" cy="554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3372DC"/>
                </a:solidFill>
              </a:rPr>
              <a:t>Can you write a description of this picture?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A93294-B54F-D43E-4B01-E110A6822310}"/>
              </a:ext>
            </a:extLst>
          </p:cNvPr>
          <p:cNvCxnSpPr>
            <a:cxnSpLocks/>
          </p:cNvCxnSpPr>
          <p:nvPr/>
        </p:nvCxnSpPr>
        <p:spPr>
          <a:xfrm>
            <a:off x="5594885" y="3447071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BB4E68A-9AAD-7950-051C-37DB394FA036}"/>
              </a:ext>
            </a:extLst>
          </p:cNvPr>
          <p:cNvSpPr txBox="1"/>
          <p:nvPr/>
        </p:nvSpPr>
        <p:spPr>
          <a:xfrm>
            <a:off x="2594083" y="2251490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Words to include: bridge, lodge, edge</a:t>
            </a:r>
            <a:endParaRPr lang="en-GB" sz="2000" baseline="0" dirty="0">
              <a:latin typeface="Muli" pitchFamily="2" charset="77"/>
            </a:endParaRPr>
          </a:p>
        </p:txBody>
      </p:sp>
      <p:pic>
        <p:nvPicPr>
          <p:cNvPr id="21" name="Picture 20" descr="Free vector graphics of Bridge">
            <a:extLst>
              <a:ext uri="{FF2B5EF4-FFF2-40B4-BE49-F238E27FC236}">
                <a16:creationId xmlns:a16="http://schemas.microsoft.com/office/drawing/2014/main" id="{1985C9E2-97E9-B2F1-6BF0-7E1A146F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9" y="2814587"/>
            <a:ext cx="4995618" cy="36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C9D5CF-7BAF-A944-BCED-2F3307F0B334}"/>
              </a:ext>
            </a:extLst>
          </p:cNvPr>
          <p:cNvCxnSpPr>
            <a:cxnSpLocks/>
          </p:cNvCxnSpPr>
          <p:nvPr/>
        </p:nvCxnSpPr>
        <p:spPr>
          <a:xfrm>
            <a:off x="5594885" y="6157089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EAAFBF-7042-B74F-FDB2-4A79FFA93A4D}"/>
              </a:ext>
            </a:extLst>
          </p:cNvPr>
          <p:cNvCxnSpPr>
            <a:cxnSpLocks/>
          </p:cNvCxnSpPr>
          <p:nvPr/>
        </p:nvCxnSpPr>
        <p:spPr>
          <a:xfrm>
            <a:off x="5594885" y="5479583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04B283-C918-49B9-DB23-EABAFB75635F}"/>
              </a:ext>
            </a:extLst>
          </p:cNvPr>
          <p:cNvCxnSpPr>
            <a:cxnSpLocks/>
          </p:cNvCxnSpPr>
          <p:nvPr/>
        </p:nvCxnSpPr>
        <p:spPr>
          <a:xfrm>
            <a:off x="5594885" y="4802079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08F354-5CEE-F0C5-4287-FA5769D16A0C}"/>
              </a:ext>
            </a:extLst>
          </p:cNvPr>
          <p:cNvCxnSpPr>
            <a:cxnSpLocks/>
          </p:cNvCxnSpPr>
          <p:nvPr/>
        </p:nvCxnSpPr>
        <p:spPr>
          <a:xfrm>
            <a:off x="5594885" y="4124575"/>
            <a:ext cx="61528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360209" y="2086152"/>
            <a:ext cx="959770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Our school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has a picture of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on 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6462636" y="5419816"/>
            <a:ext cx="20537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bridge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6678606" y="6090403"/>
            <a:ext cx="1684895" cy="144000"/>
            <a:chOff x="5236475" y="2947896"/>
            <a:chExt cx="865759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236475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70992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08235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49172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827060-B615-CF7C-464D-B4BFCC1A1A9C}"/>
              </a:ext>
            </a:extLst>
          </p:cNvPr>
          <p:cNvGrpSpPr/>
          <p:nvPr/>
        </p:nvGrpSpPr>
        <p:grpSpPr>
          <a:xfrm>
            <a:off x="347977" y="2795876"/>
            <a:ext cx="2297735" cy="3672243"/>
            <a:chOff x="347977" y="2795876"/>
            <a:chExt cx="2297735" cy="36722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F119F4-4C85-3521-3A70-D03C2663AB07}"/>
                </a:ext>
              </a:extLst>
            </p:cNvPr>
            <p:cNvGrpSpPr/>
            <p:nvPr/>
          </p:nvGrpSpPr>
          <p:grpSpPr>
            <a:xfrm>
              <a:off x="445860" y="2795876"/>
              <a:ext cx="2199852" cy="2970126"/>
              <a:chOff x="1013154" y="1831245"/>
              <a:chExt cx="2199852" cy="297012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BB11469-B4A0-4816-E2A9-0F83C9D90871}"/>
                  </a:ext>
                </a:extLst>
              </p:cNvPr>
              <p:cNvSpPr/>
              <p:nvPr/>
            </p:nvSpPr>
            <p:spPr>
              <a:xfrm rot="11252001">
                <a:off x="1013154" y="1831245"/>
                <a:ext cx="2199852" cy="2970126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653406 w 1780793"/>
                  <a:gd name="connsiteY7" fmla="*/ 612268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594560 w 1780793"/>
                  <a:gd name="connsiteY7" fmla="*/ 608383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675945 h 2404335"/>
                  <a:gd name="connsiteX1" fmla="*/ 1778397 w 1780793"/>
                  <a:gd name="connsiteY1" fmla="*/ 1933000 h 2404335"/>
                  <a:gd name="connsiteX2" fmla="*/ 1511457 w 1780793"/>
                  <a:gd name="connsiteY2" fmla="*/ 2276036 h 2404335"/>
                  <a:gd name="connsiteX3" fmla="*/ 502256 w 1780793"/>
                  <a:gd name="connsiteY3" fmla="*/ 2401939 h 2404335"/>
                  <a:gd name="connsiteX4" fmla="*/ 159219 w 1780793"/>
                  <a:gd name="connsiteY4" fmla="*/ 2135000 h 2404335"/>
                  <a:gd name="connsiteX5" fmla="*/ 2396 w 1780793"/>
                  <a:gd name="connsiteY5" fmla="*/ 877945 h 2404335"/>
                  <a:gd name="connsiteX6" fmla="*/ 269335 w 1780793"/>
                  <a:gd name="connsiteY6" fmla="*/ 534909 h 2404335"/>
                  <a:gd name="connsiteX7" fmla="*/ 594560 w 1780793"/>
                  <a:gd name="connsiteY7" fmla="*/ 483109 h 2404335"/>
                  <a:gd name="connsiteX8" fmla="*/ 1007881 w 1780793"/>
                  <a:gd name="connsiteY8" fmla="*/ 0 h 2404335"/>
                  <a:gd name="connsiteX9" fmla="*/ 906343 w 1780793"/>
                  <a:gd name="connsiteY9" fmla="*/ 455439 h 2404335"/>
                  <a:gd name="connsiteX10" fmla="*/ 1278537 w 1780793"/>
                  <a:gd name="connsiteY10" fmla="*/ 409006 h 2404335"/>
                  <a:gd name="connsiteX11" fmla="*/ 1621573 w 1780793"/>
                  <a:gd name="connsiteY11" fmla="*/ 675945 h 240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04335">
                    <a:moveTo>
                      <a:pt x="1621573" y="675945"/>
                    </a:moveTo>
                    <a:lnTo>
                      <a:pt x="1778397" y="1933000"/>
                    </a:lnTo>
                    <a:cubicBezTo>
                      <a:pt x="1799410" y="2101440"/>
                      <a:pt x="1679898" y="2255023"/>
                      <a:pt x="1511457" y="2276036"/>
                    </a:cubicBezTo>
                    <a:lnTo>
                      <a:pt x="502256" y="2401939"/>
                    </a:lnTo>
                    <a:cubicBezTo>
                      <a:pt x="333815" y="2422952"/>
                      <a:pt x="180233" y="2303440"/>
                      <a:pt x="159219" y="2135000"/>
                    </a:cubicBezTo>
                    <a:lnTo>
                      <a:pt x="2396" y="877945"/>
                    </a:lnTo>
                    <a:cubicBezTo>
                      <a:pt x="-18618" y="709505"/>
                      <a:pt x="100895" y="555922"/>
                      <a:pt x="269335" y="534909"/>
                    </a:cubicBezTo>
                    <a:lnTo>
                      <a:pt x="594560" y="483109"/>
                    </a:lnTo>
                    <a:lnTo>
                      <a:pt x="1007881" y="0"/>
                    </a:lnTo>
                    <a:lnTo>
                      <a:pt x="906343" y="455439"/>
                    </a:lnTo>
                    <a:lnTo>
                      <a:pt x="1278537" y="409006"/>
                    </a:lnTo>
                    <a:cubicBezTo>
                      <a:pt x="1446977" y="387992"/>
                      <a:pt x="1600560" y="507505"/>
                      <a:pt x="1621573" y="675945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72F62-EB10-91A2-8B1F-8ABFB292C197}"/>
                  </a:ext>
                </a:extLst>
              </p:cNvPr>
              <p:cNvSpPr txBox="1"/>
              <p:nvPr/>
            </p:nvSpPr>
            <p:spPr>
              <a:xfrm>
                <a:off x="1240342" y="2072397"/>
                <a:ext cx="179578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Did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you spell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them like this? Did you remember the ‘</a:t>
                </a:r>
                <a:r>
                  <a:rPr lang="en-GB" dirty="0" err="1">
                    <a:latin typeface="OpenDyslexicAlta" pitchFamily="2" charset="77"/>
                  </a:rPr>
                  <a:t>dge</a:t>
                </a:r>
                <a:r>
                  <a:rPr lang="en-GB" dirty="0">
                    <a:latin typeface="OpenDyslexicAlta" pitchFamily="2" charset="77"/>
                  </a:rPr>
                  <a:t>’ trigraph?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A829DA-C73B-ED31-815E-116468F0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977" y="5545327"/>
              <a:ext cx="925526" cy="922792"/>
            </a:xfrm>
            <a:prstGeom prst="ellipse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D9A66B9-8ABF-8549-F335-18F80FA4B590}"/>
              </a:ext>
            </a:extLst>
          </p:cNvPr>
          <p:cNvSpPr txBox="1"/>
          <p:nvPr/>
        </p:nvSpPr>
        <p:spPr>
          <a:xfrm>
            <a:off x="3499380" y="5419816"/>
            <a:ext cx="1980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badge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8D6769-1024-F062-A703-9AAD7A3D31C7}"/>
              </a:ext>
            </a:extLst>
          </p:cNvPr>
          <p:cNvGrpSpPr/>
          <p:nvPr/>
        </p:nvGrpSpPr>
        <p:grpSpPr>
          <a:xfrm>
            <a:off x="3416677" y="2890569"/>
            <a:ext cx="5516281" cy="2293896"/>
            <a:chOff x="3385145" y="2890569"/>
            <a:chExt cx="5516281" cy="229389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530BBB-0D5A-4011-6D4F-DB83A8AA9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1413" y="2890569"/>
              <a:ext cx="3150013" cy="2222598"/>
            </a:xfrm>
            <a:prstGeom prst="round1Rect">
              <a:avLst>
                <a:gd name="adj" fmla="val 0"/>
              </a:avLst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E4D479-15B0-E55D-8EF0-97D179852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5145" y="2898452"/>
              <a:ext cx="1668172" cy="2286013"/>
            </a:xfrm>
            <a:prstGeom prst="round1Rect">
              <a:avLst>
                <a:gd name="adj" fmla="val 50000"/>
              </a:avLst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6974BE1-7D9C-C852-B611-DD2922E13A46}"/>
              </a:ext>
            </a:extLst>
          </p:cNvPr>
          <p:cNvSpPr txBox="1"/>
          <p:nvPr/>
        </p:nvSpPr>
        <p:spPr>
          <a:xfrm>
            <a:off x="8318707" y="2039502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bridge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2392E2-EAF3-89F2-9E74-2D6A5C1DD550}"/>
              </a:ext>
            </a:extLst>
          </p:cNvPr>
          <p:cNvGrpSpPr/>
          <p:nvPr/>
        </p:nvGrpSpPr>
        <p:grpSpPr>
          <a:xfrm>
            <a:off x="3711298" y="6090403"/>
            <a:ext cx="1618636" cy="144000"/>
            <a:chOff x="5270521" y="2947896"/>
            <a:chExt cx="831713" cy="72000"/>
          </a:xfrm>
          <a:solidFill>
            <a:srgbClr val="3372DC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18D509F-F94E-DB8F-4C76-2E63A5017074}"/>
                </a:ext>
              </a:extLst>
            </p:cNvPr>
            <p:cNvSpPr/>
            <p:nvPr/>
          </p:nvSpPr>
          <p:spPr>
            <a:xfrm>
              <a:off x="527052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942007-347B-DF2A-C5F9-6B2F8561C7A6}"/>
                </a:ext>
              </a:extLst>
            </p:cNvPr>
            <p:cNvSpPr/>
            <p:nvPr/>
          </p:nvSpPr>
          <p:spPr>
            <a:xfrm>
              <a:off x="5608235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C99CA0C-25D5-FBEA-217A-7C5709C07357}"/>
                </a:ext>
              </a:extLst>
            </p:cNvPr>
            <p:cNvSpPr/>
            <p:nvPr/>
          </p:nvSpPr>
          <p:spPr>
            <a:xfrm>
              <a:off x="545141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3546682" y="2039502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badge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9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  <p:bldP spid="2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810740" y="2086152"/>
            <a:ext cx="10716688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The competition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said my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tasted the best.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6796252" y="5419816"/>
            <a:ext cx="18870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fudge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6951720" y="6090403"/>
            <a:ext cx="1577695" cy="144000"/>
            <a:chOff x="5205388" y="2947896"/>
            <a:chExt cx="810676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20538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6814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522065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827060-B615-CF7C-464D-B4BFCC1A1A9C}"/>
              </a:ext>
            </a:extLst>
          </p:cNvPr>
          <p:cNvGrpSpPr/>
          <p:nvPr/>
        </p:nvGrpSpPr>
        <p:grpSpPr>
          <a:xfrm>
            <a:off x="347977" y="2795876"/>
            <a:ext cx="2297735" cy="3672243"/>
            <a:chOff x="347977" y="2795876"/>
            <a:chExt cx="2297735" cy="36722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F119F4-4C85-3521-3A70-D03C2663AB07}"/>
                </a:ext>
              </a:extLst>
            </p:cNvPr>
            <p:cNvGrpSpPr/>
            <p:nvPr/>
          </p:nvGrpSpPr>
          <p:grpSpPr>
            <a:xfrm>
              <a:off x="445860" y="2795876"/>
              <a:ext cx="2199852" cy="2970126"/>
              <a:chOff x="1013154" y="1831245"/>
              <a:chExt cx="2199852" cy="297012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BB11469-B4A0-4816-E2A9-0F83C9D90871}"/>
                  </a:ext>
                </a:extLst>
              </p:cNvPr>
              <p:cNvSpPr/>
              <p:nvPr/>
            </p:nvSpPr>
            <p:spPr>
              <a:xfrm rot="11252001">
                <a:off x="1013154" y="1831245"/>
                <a:ext cx="2199852" cy="2970126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653406 w 1780793"/>
                  <a:gd name="connsiteY7" fmla="*/ 612268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594560 w 1780793"/>
                  <a:gd name="connsiteY7" fmla="*/ 608383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675945 h 2404335"/>
                  <a:gd name="connsiteX1" fmla="*/ 1778397 w 1780793"/>
                  <a:gd name="connsiteY1" fmla="*/ 1933000 h 2404335"/>
                  <a:gd name="connsiteX2" fmla="*/ 1511457 w 1780793"/>
                  <a:gd name="connsiteY2" fmla="*/ 2276036 h 2404335"/>
                  <a:gd name="connsiteX3" fmla="*/ 502256 w 1780793"/>
                  <a:gd name="connsiteY3" fmla="*/ 2401939 h 2404335"/>
                  <a:gd name="connsiteX4" fmla="*/ 159219 w 1780793"/>
                  <a:gd name="connsiteY4" fmla="*/ 2135000 h 2404335"/>
                  <a:gd name="connsiteX5" fmla="*/ 2396 w 1780793"/>
                  <a:gd name="connsiteY5" fmla="*/ 877945 h 2404335"/>
                  <a:gd name="connsiteX6" fmla="*/ 269335 w 1780793"/>
                  <a:gd name="connsiteY6" fmla="*/ 534909 h 2404335"/>
                  <a:gd name="connsiteX7" fmla="*/ 594560 w 1780793"/>
                  <a:gd name="connsiteY7" fmla="*/ 483109 h 2404335"/>
                  <a:gd name="connsiteX8" fmla="*/ 1007881 w 1780793"/>
                  <a:gd name="connsiteY8" fmla="*/ 0 h 2404335"/>
                  <a:gd name="connsiteX9" fmla="*/ 906343 w 1780793"/>
                  <a:gd name="connsiteY9" fmla="*/ 455439 h 2404335"/>
                  <a:gd name="connsiteX10" fmla="*/ 1278537 w 1780793"/>
                  <a:gd name="connsiteY10" fmla="*/ 409006 h 2404335"/>
                  <a:gd name="connsiteX11" fmla="*/ 1621573 w 1780793"/>
                  <a:gd name="connsiteY11" fmla="*/ 675945 h 240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04335">
                    <a:moveTo>
                      <a:pt x="1621573" y="675945"/>
                    </a:moveTo>
                    <a:lnTo>
                      <a:pt x="1778397" y="1933000"/>
                    </a:lnTo>
                    <a:cubicBezTo>
                      <a:pt x="1799410" y="2101440"/>
                      <a:pt x="1679898" y="2255023"/>
                      <a:pt x="1511457" y="2276036"/>
                    </a:cubicBezTo>
                    <a:lnTo>
                      <a:pt x="502256" y="2401939"/>
                    </a:lnTo>
                    <a:cubicBezTo>
                      <a:pt x="333815" y="2422952"/>
                      <a:pt x="180233" y="2303440"/>
                      <a:pt x="159219" y="2135000"/>
                    </a:cubicBezTo>
                    <a:lnTo>
                      <a:pt x="2396" y="877945"/>
                    </a:lnTo>
                    <a:cubicBezTo>
                      <a:pt x="-18618" y="709505"/>
                      <a:pt x="100895" y="555922"/>
                      <a:pt x="269335" y="534909"/>
                    </a:cubicBezTo>
                    <a:lnTo>
                      <a:pt x="594560" y="483109"/>
                    </a:lnTo>
                    <a:lnTo>
                      <a:pt x="1007881" y="0"/>
                    </a:lnTo>
                    <a:lnTo>
                      <a:pt x="906343" y="455439"/>
                    </a:lnTo>
                    <a:lnTo>
                      <a:pt x="1278537" y="409006"/>
                    </a:lnTo>
                    <a:cubicBezTo>
                      <a:pt x="1446977" y="387992"/>
                      <a:pt x="1600560" y="507505"/>
                      <a:pt x="1621573" y="675945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72F62-EB10-91A2-8B1F-8ABFB292C197}"/>
                  </a:ext>
                </a:extLst>
              </p:cNvPr>
              <p:cNvSpPr txBox="1"/>
              <p:nvPr/>
            </p:nvSpPr>
            <p:spPr>
              <a:xfrm>
                <a:off x="1240342" y="2072397"/>
                <a:ext cx="179578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Did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you spell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them like this? Did you remember the ‘</a:t>
                </a:r>
                <a:r>
                  <a:rPr lang="en-GB" dirty="0" err="1">
                    <a:latin typeface="OpenDyslexicAlta" pitchFamily="2" charset="77"/>
                  </a:rPr>
                  <a:t>dge</a:t>
                </a:r>
                <a:r>
                  <a:rPr lang="en-GB" dirty="0">
                    <a:latin typeface="OpenDyslexicAlta" pitchFamily="2" charset="77"/>
                  </a:rPr>
                  <a:t>’ trigraph?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A829DA-C73B-ED31-815E-116468F0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977" y="5545327"/>
              <a:ext cx="925526" cy="922792"/>
            </a:xfrm>
            <a:prstGeom prst="ellipse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D9A66B9-8ABF-8549-F335-18F80FA4B590}"/>
              </a:ext>
            </a:extLst>
          </p:cNvPr>
          <p:cNvSpPr txBox="1"/>
          <p:nvPr/>
        </p:nvSpPr>
        <p:spPr>
          <a:xfrm>
            <a:off x="3610914" y="5419816"/>
            <a:ext cx="1822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judge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974BE1-7D9C-C852-B611-DD2922E13A46}"/>
              </a:ext>
            </a:extLst>
          </p:cNvPr>
          <p:cNvSpPr txBox="1"/>
          <p:nvPr/>
        </p:nvSpPr>
        <p:spPr>
          <a:xfrm>
            <a:off x="7047741" y="2039502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fudge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2392E2-EAF3-89F2-9E74-2D6A5C1DD550}"/>
              </a:ext>
            </a:extLst>
          </p:cNvPr>
          <p:cNvGrpSpPr/>
          <p:nvPr/>
        </p:nvGrpSpPr>
        <p:grpSpPr>
          <a:xfrm>
            <a:off x="3734372" y="6090403"/>
            <a:ext cx="1544011" cy="144000"/>
            <a:chOff x="5225067" y="2947896"/>
            <a:chExt cx="793368" cy="72000"/>
          </a:xfrm>
          <a:solidFill>
            <a:srgbClr val="3372DC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18D509F-F94E-DB8F-4C76-2E63A5017074}"/>
                </a:ext>
              </a:extLst>
            </p:cNvPr>
            <p:cNvSpPr/>
            <p:nvPr/>
          </p:nvSpPr>
          <p:spPr>
            <a:xfrm>
              <a:off x="522506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942007-347B-DF2A-C5F9-6B2F8561C7A6}"/>
                </a:ext>
              </a:extLst>
            </p:cNvPr>
            <p:cNvSpPr/>
            <p:nvPr/>
          </p:nvSpPr>
          <p:spPr>
            <a:xfrm>
              <a:off x="5524436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C99CA0C-25D5-FBEA-217A-7C5709C07357}"/>
                </a:ext>
              </a:extLst>
            </p:cNvPr>
            <p:cNvSpPr/>
            <p:nvPr/>
          </p:nvSpPr>
          <p:spPr>
            <a:xfrm>
              <a:off x="5364326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4083601" y="2039502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judge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95F15C-8F04-3A5A-CC45-8F51D624DF20}"/>
              </a:ext>
            </a:extLst>
          </p:cNvPr>
          <p:cNvGrpSpPr/>
          <p:nvPr/>
        </p:nvGrpSpPr>
        <p:grpSpPr>
          <a:xfrm>
            <a:off x="3625506" y="2796972"/>
            <a:ext cx="5261027" cy="2451297"/>
            <a:chOff x="3758511" y="1890094"/>
            <a:chExt cx="5261027" cy="2451297"/>
          </a:xfrm>
        </p:grpSpPr>
        <p:pic>
          <p:nvPicPr>
            <p:cNvPr id="12" name="Picture 2" descr="Free photos of Yorkshire">
              <a:extLst>
                <a:ext uri="{FF2B5EF4-FFF2-40B4-BE49-F238E27FC236}">
                  <a16:creationId xmlns:a16="http://schemas.microsoft.com/office/drawing/2014/main" id="{12A0AF91-F5E6-4D71-A8A3-D4A708FAD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152" y="2374005"/>
              <a:ext cx="2902386" cy="1605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1BA61B-68DB-A5FD-5307-5FBCA11F8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8511" y="1890094"/>
              <a:ext cx="2001375" cy="2451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6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  <p:bldP spid="2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410198" y="2086152"/>
            <a:ext cx="10716688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I used a door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to hold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door open.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6796252" y="5419816"/>
            <a:ext cx="1835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lodge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6927135" y="6090403"/>
            <a:ext cx="1559044" cy="144000"/>
            <a:chOff x="5192746" y="2947896"/>
            <a:chExt cx="801091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192746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3180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499838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827060-B615-CF7C-464D-B4BFCC1A1A9C}"/>
              </a:ext>
            </a:extLst>
          </p:cNvPr>
          <p:cNvGrpSpPr/>
          <p:nvPr/>
        </p:nvGrpSpPr>
        <p:grpSpPr>
          <a:xfrm>
            <a:off x="347977" y="2795876"/>
            <a:ext cx="2297735" cy="3672243"/>
            <a:chOff x="347977" y="2795876"/>
            <a:chExt cx="2297735" cy="36722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F119F4-4C85-3521-3A70-D03C2663AB07}"/>
                </a:ext>
              </a:extLst>
            </p:cNvPr>
            <p:cNvGrpSpPr/>
            <p:nvPr/>
          </p:nvGrpSpPr>
          <p:grpSpPr>
            <a:xfrm>
              <a:off x="445860" y="2795876"/>
              <a:ext cx="2199852" cy="2970126"/>
              <a:chOff x="1013154" y="1831245"/>
              <a:chExt cx="2199852" cy="297012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BB11469-B4A0-4816-E2A9-0F83C9D90871}"/>
                  </a:ext>
                </a:extLst>
              </p:cNvPr>
              <p:cNvSpPr/>
              <p:nvPr/>
            </p:nvSpPr>
            <p:spPr>
              <a:xfrm rot="11252001">
                <a:off x="1013154" y="1831245"/>
                <a:ext cx="2199852" cy="2970126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653406 w 1780793"/>
                  <a:gd name="connsiteY7" fmla="*/ 612268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594560 w 1780793"/>
                  <a:gd name="connsiteY7" fmla="*/ 608383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675945 h 2404335"/>
                  <a:gd name="connsiteX1" fmla="*/ 1778397 w 1780793"/>
                  <a:gd name="connsiteY1" fmla="*/ 1933000 h 2404335"/>
                  <a:gd name="connsiteX2" fmla="*/ 1511457 w 1780793"/>
                  <a:gd name="connsiteY2" fmla="*/ 2276036 h 2404335"/>
                  <a:gd name="connsiteX3" fmla="*/ 502256 w 1780793"/>
                  <a:gd name="connsiteY3" fmla="*/ 2401939 h 2404335"/>
                  <a:gd name="connsiteX4" fmla="*/ 159219 w 1780793"/>
                  <a:gd name="connsiteY4" fmla="*/ 2135000 h 2404335"/>
                  <a:gd name="connsiteX5" fmla="*/ 2396 w 1780793"/>
                  <a:gd name="connsiteY5" fmla="*/ 877945 h 2404335"/>
                  <a:gd name="connsiteX6" fmla="*/ 269335 w 1780793"/>
                  <a:gd name="connsiteY6" fmla="*/ 534909 h 2404335"/>
                  <a:gd name="connsiteX7" fmla="*/ 594560 w 1780793"/>
                  <a:gd name="connsiteY7" fmla="*/ 483109 h 2404335"/>
                  <a:gd name="connsiteX8" fmla="*/ 1007881 w 1780793"/>
                  <a:gd name="connsiteY8" fmla="*/ 0 h 2404335"/>
                  <a:gd name="connsiteX9" fmla="*/ 906343 w 1780793"/>
                  <a:gd name="connsiteY9" fmla="*/ 455439 h 2404335"/>
                  <a:gd name="connsiteX10" fmla="*/ 1278537 w 1780793"/>
                  <a:gd name="connsiteY10" fmla="*/ 409006 h 2404335"/>
                  <a:gd name="connsiteX11" fmla="*/ 1621573 w 1780793"/>
                  <a:gd name="connsiteY11" fmla="*/ 675945 h 240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04335">
                    <a:moveTo>
                      <a:pt x="1621573" y="675945"/>
                    </a:moveTo>
                    <a:lnTo>
                      <a:pt x="1778397" y="1933000"/>
                    </a:lnTo>
                    <a:cubicBezTo>
                      <a:pt x="1799410" y="2101440"/>
                      <a:pt x="1679898" y="2255023"/>
                      <a:pt x="1511457" y="2276036"/>
                    </a:cubicBezTo>
                    <a:lnTo>
                      <a:pt x="502256" y="2401939"/>
                    </a:lnTo>
                    <a:cubicBezTo>
                      <a:pt x="333815" y="2422952"/>
                      <a:pt x="180233" y="2303440"/>
                      <a:pt x="159219" y="2135000"/>
                    </a:cubicBezTo>
                    <a:lnTo>
                      <a:pt x="2396" y="877945"/>
                    </a:lnTo>
                    <a:cubicBezTo>
                      <a:pt x="-18618" y="709505"/>
                      <a:pt x="100895" y="555922"/>
                      <a:pt x="269335" y="534909"/>
                    </a:cubicBezTo>
                    <a:lnTo>
                      <a:pt x="594560" y="483109"/>
                    </a:lnTo>
                    <a:lnTo>
                      <a:pt x="1007881" y="0"/>
                    </a:lnTo>
                    <a:lnTo>
                      <a:pt x="906343" y="455439"/>
                    </a:lnTo>
                    <a:lnTo>
                      <a:pt x="1278537" y="409006"/>
                    </a:lnTo>
                    <a:cubicBezTo>
                      <a:pt x="1446977" y="387992"/>
                      <a:pt x="1600560" y="507505"/>
                      <a:pt x="1621573" y="675945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72F62-EB10-91A2-8B1F-8ABFB292C197}"/>
                  </a:ext>
                </a:extLst>
              </p:cNvPr>
              <p:cNvSpPr txBox="1"/>
              <p:nvPr/>
            </p:nvSpPr>
            <p:spPr>
              <a:xfrm>
                <a:off x="1240342" y="2072397"/>
                <a:ext cx="179578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Did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you spell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them like this? Did you remember the ‘</a:t>
                </a:r>
                <a:r>
                  <a:rPr lang="en-GB" dirty="0" err="1">
                    <a:latin typeface="OpenDyslexicAlta" pitchFamily="2" charset="77"/>
                  </a:rPr>
                  <a:t>dge</a:t>
                </a:r>
                <a:r>
                  <a:rPr lang="en-GB" dirty="0">
                    <a:latin typeface="OpenDyslexicAlta" pitchFamily="2" charset="77"/>
                  </a:rPr>
                  <a:t>’ trigraph?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A829DA-C73B-ED31-815E-116468F0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977" y="5545327"/>
              <a:ext cx="925526" cy="922792"/>
            </a:xfrm>
            <a:prstGeom prst="ellipse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D9A66B9-8ABF-8549-F335-18F80FA4B590}"/>
              </a:ext>
            </a:extLst>
          </p:cNvPr>
          <p:cNvSpPr txBox="1"/>
          <p:nvPr/>
        </p:nvSpPr>
        <p:spPr>
          <a:xfrm>
            <a:off x="3610914" y="5419816"/>
            <a:ext cx="2140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wedge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974BE1-7D9C-C852-B611-DD2922E13A46}"/>
              </a:ext>
            </a:extLst>
          </p:cNvPr>
          <p:cNvSpPr txBox="1"/>
          <p:nvPr/>
        </p:nvSpPr>
        <p:spPr>
          <a:xfrm>
            <a:off x="7675260" y="2039502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lodge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2392E2-EAF3-89F2-9E74-2D6A5C1DD550}"/>
              </a:ext>
            </a:extLst>
          </p:cNvPr>
          <p:cNvGrpSpPr/>
          <p:nvPr/>
        </p:nvGrpSpPr>
        <p:grpSpPr>
          <a:xfrm>
            <a:off x="3879283" y="6090403"/>
            <a:ext cx="1701757" cy="144000"/>
            <a:chOff x="5299524" y="2947896"/>
            <a:chExt cx="874423" cy="72000"/>
          </a:xfrm>
          <a:solidFill>
            <a:srgbClr val="3372DC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18D509F-F94E-DB8F-4C76-2E63A5017074}"/>
                </a:ext>
              </a:extLst>
            </p:cNvPr>
            <p:cNvSpPr/>
            <p:nvPr/>
          </p:nvSpPr>
          <p:spPr>
            <a:xfrm>
              <a:off x="529952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942007-347B-DF2A-C5F9-6B2F8561C7A6}"/>
                </a:ext>
              </a:extLst>
            </p:cNvPr>
            <p:cNvSpPr/>
            <p:nvPr/>
          </p:nvSpPr>
          <p:spPr>
            <a:xfrm>
              <a:off x="5679948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C99CA0C-25D5-FBEA-217A-7C5709C07357}"/>
                </a:ext>
              </a:extLst>
            </p:cNvPr>
            <p:cNvSpPr/>
            <p:nvPr/>
          </p:nvSpPr>
          <p:spPr>
            <a:xfrm>
              <a:off x="552602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3958906" y="2039502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wedge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AA2876-A297-24CB-74F5-139516905FD4}"/>
              </a:ext>
            </a:extLst>
          </p:cNvPr>
          <p:cNvGrpSpPr/>
          <p:nvPr/>
        </p:nvGrpSpPr>
        <p:grpSpPr>
          <a:xfrm>
            <a:off x="3296180" y="2897936"/>
            <a:ext cx="5988824" cy="2210406"/>
            <a:chOff x="3296180" y="2897936"/>
            <a:chExt cx="5988824" cy="22104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23C97A-5C9E-5A18-9624-B171ACA1F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180" y="3183195"/>
              <a:ext cx="2492301" cy="1667598"/>
            </a:xfrm>
            <a:prstGeom prst="rect">
              <a:avLst/>
            </a:prstGeom>
          </p:spPr>
        </p:pic>
        <p:pic>
          <p:nvPicPr>
            <p:cNvPr id="21" name="Picture 4" descr="Free vector graphics of Cabin in pines">
              <a:extLst>
                <a:ext uri="{FF2B5EF4-FFF2-40B4-BE49-F238E27FC236}">
                  <a16:creationId xmlns:a16="http://schemas.microsoft.com/office/drawing/2014/main" id="{03C675AE-4F04-33AF-3CC5-ECA1D70BE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711" y="2897936"/>
              <a:ext cx="3148293" cy="2210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75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  <p:bldP spid="2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214655" y="2086152"/>
            <a:ext cx="10716688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Dana had to be careful at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of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6610724" y="5419816"/>
            <a:ext cx="1694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ridge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6736271" y="6090403"/>
            <a:ext cx="1415503" cy="144000"/>
            <a:chOff x="5190014" y="2947896"/>
            <a:chExt cx="727336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19001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1268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423351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827060-B615-CF7C-464D-B4BFCC1A1A9C}"/>
              </a:ext>
            </a:extLst>
          </p:cNvPr>
          <p:cNvGrpSpPr/>
          <p:nvPr/>
        </p:nvGrpSpPr>
        <p:grpSpPr>
          <a:xfrm>
            <a:off x="347977" y="2795876"/>
            <a:ext cx="2297735" cy="3672243"/>
            <a:chOff x="347977" y="2795876"/>
            <a:chExt cx="2297735" cy="36722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F119F4-4C85-3521-3A70-D03C2663AB07}"/>
                </a:ext>
              </a:extLst>
            </p:cNvPr>
            <p:cNvGrpSpPr/>
            <p:nvPr/>
          </p:nvGrpSpPr>
          <p:grpSpPr>
            <a:xfrm>
              <a:off x="445860" y="2795876"/>
              <a:ext cx="2199852" cy="2970126"/>
              <a:chOff x="1013154" y="1831245"/>
              <a:chExt cx="2199852" cy="297012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BB11469-B4A0-4816-E2A9-0F83C9D90871}"/>
                  </a:ext>
                </a:extLst>
              </p:cNvPr>
              <p:cNvSpPr/>
              <p:nvPr/>
            </p:nvSpPr>
            <p:spPr>
              <a:xfrm rot="11252001">
                <a:off x="1013154" y="1831245"/>
                <a:ext cx="2199852" cy="2970126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653406 w 1780793"/>
                  <a:gd name="connsiteY7" fmla="*/ 612268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594560 w 1780793"/>
                  <a:gd name="connsiteY7" fmla="*/ 608383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675945 h 2404335"/>
                  <a:gd name="connsiteX1" fmla="*/ 1778397 w 1780793"/>
                  <a:gd name="connsiteY1" fmla="*/ 1933000 h 2404335"/>
                  <a:gd name="connsiteX2" fmla="*/ 1511457 w 1780793"/>
                  <a:gd name="connsiteY2" fmla="*/ 2276036 h 2404335"/>
                  <a:gd name="connsiteX3" fmla="*/ 502256 w 1780793"/>
                  <a:gd name="connsiteY3" fmla="*/ 2401939 h 2404335"/>
                  <a:gd name="connsiteX4" fmla="*/ 159219 w 1780793"/>
                  <a:gd name="connsiteY4" fmla="*/ 2135000 h 2404335"/>
                  <a:gd name="connsiteX5" fmla="*/ 2396 w 1780793"/>
                  <a:gd name="connsiteY5" fmla="*/ 877945 h 2404335"/>
                  <a:gd name="connsiteX6" fmla="*/ 269335 w 1780793"/>
                  <a:gd name="connsiteY6" fmla="*/ 534909 h 2404335"/>
                  <a:gd name="connsiteX7" fmla="*/ 594560 w 1780793"/>
                  <a:gd name="connsiteY7" fmla="*/ 483109 h 2404335"/>
                  <a:gd name="connsiteX8" fmla="*/ 1007881 w 1780793"/>
                  <a:gd name="connsiteY8" fmla="*/ 0 h 2404335"/>
                  <a:gd name="connsiteX9" fmla="*/ 906343 w 1780793"/>
                  <a:gd name="connsiteY9" fmla="*/ 455439 h 2404335"/>
                  <a:gd name="connsiteX10" fmla="*/ 1278537 w 1780793"/>
                  <a:gd name="connsiteY10" fmla="*/ 409006 h 2404335"/>
                  <a:gd name="connsiteX11" fmla="*/ 1621573 w 1780793"/>
                  <a:gd name="connsiteY11" fmla="*/ 675945 h 240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04335">
                    <a:moveTo>
                      <a:pt x="1621573" y="675945"/>
                    </a:moveTo>
                    <a:lnTo>
                      <a:pt x="1778397" y="1933000"/>
                    </a:lnTo>
                    <a:cubicBezTo>
                      <a:pt x="1799410" y="2101440"/>
                      <a:pt x="1679898" y="2255023"/>
                      <a:pt x="1511457" y="2276036"/>
                    </a:cubicBezTo>
                    <a:lnTo>
                      <a:pt x="502256" y="2401939"/>
                    </a:lnTo>
                    <a:cubicBezTo>
                      <a:pt x="333815" y="2422952"/>
                      <a:pt x="180233" y="2303440"/>
                      <a:pt x="159219" y="2135000"/>
                    </a:cubicBezTo>
                    <a:lnTo>
                      <a:pt x="2396" y="877945"/>
                    </a:lnTo>
                    <a:cubicBezTo>
                      <a:pt x="-18618" y="709505"/>
                      <a:pt x="100895" y="555922"/>
                      <a:pt x="269335" y="534909"/>
                    </a:cubicBezTo>
                    <a:lnTo>
                      <a:pt x="594560" y="483109"/>
                    </a:lnTo>
                    <a:lnTo>
                      <a:pt x="1007881" y="0"/>
                    </a:lnTo>
                    <a:lnTo>
                      <a:pt x="906343" y="455439"/>
                    </a:lnTo>
                    <a:lnTo>
                      <a:pt x="1278537" y="409006"/>
                    </a:lnTo>
                    <a:cubicBezTo>
                      <a:pt x="1446977" y="387992"/>
                      <a:pt x="1600560" y="507505"/>
                      <a:pt x="1621573" y="675945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72F62-EB10-91A2-8B1F-8ABFB292C197}"/>
                  </a:ext>
                </a:extLst>
              </p:cNvPr>
              <p:cNvSpPr txBox="1"/>
              <p:nvPr/>
            </p:nvSpPr>
            <p:spPr>
              <a:xfrm>
                <a:off x="1240342" y="2072397"/>
                <a:ext cx="179578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Did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you spell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them like this? Did you remember the ‘</a:t>
                </a:r>
                <a:r>
                  <a:rPr lang="en-GB" dirty="0" err="1">
                    <a:latin typeface="OpenDyslexicAlta" pitchFamily="2" charset="77"/>
                  </a:rPr>
                  <a:t>dge</a:t>
                </a:r>
                <a:r>
                  <a:rPr lang="en-GB" dirty="0">
                    <a:latin typeface="OpenDyslexicAlta" pitchFamily="2" charset="77"/>
                  </a:rPr>
                  <a:t>’ trigraph?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A829DA-C73B-ED31-815E-116468F0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977" y="5545327"/>
              <a:ext cx="925526" cy="922792"/>
            </a:xfrm>
            <a:prstGeom prst="ellipse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D9A66B9-8ABF-8549-F335-18F80FA4B590}"/>
              </a:ext>
            </a:extLst>
          </p:cNvPr>
          <p:cNvSpPr txBox="1"/>
          <p:nvPr/>
        </p:nvSpPr>
        <p:spPr>
          <a:xfrm>
            <a:off x="4092979" y="5419816"/>
            <a:ext cx="1643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edge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974BE1-7D9C-C852-B611-DD2922E13A46}"/>
              </a:ext>
            </a:extLst>
          </p:cNvPr>
          <p:cNvSpPr txBox="1"/>
          <p:nvPr/>
        </p:nvSpPr>
        <p:spPr>
          <a:xfrm>
            <a:off x="9675595" y="2039502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ridge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2392E2-EAF3-89F2-9E74-2D6A5C1DD550}"/>
              </a:ext>
            </a:extLst>
          </p:cNvPr>
          <p:cNvGrpSpPr/>
          <p:nvPr/>
        </p:nvGrpSpPr>
        <p:grpSpPr>
          <a:xfrm>
            <a:off x="4325341" y="6090403"/>
            <a:ext cx="1260949" cy="144000"/>
            <a:chOff x="5526027" y="2947896"/>
            <a:chExt cx="647920" cy="72000"/>
          </a:xfrm>
          <a:solidFill>
            <a:srgbClr val="3372DC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942007-347B-DF2A-C5F9-6B2F8561C7A6}"/>
                </a:ext>
              </a:extLst>
            </p:cNvPr>
            <p:cNvSpPr/>
            <p:nvPr/>
          </p:nvSpPr>
          <p:spPr>
            <a:xfrm>
              <a:off x="5679948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C99CA0C-25D5-FBEA-217A-7C5709C07357}"/>
                </a:ext>
              </a:extLst>
            </p:cNvPr>
            <p:cNvSpPr/>
            <p:nvPr/>
          </p:nvSpPr>
          <p:spPr>
            <a:xfrm>
              <a:off x="552602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6970015" y="2039502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edge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FC4E44-12D5-3A2A-8A34-773481CBC883}"/>
              </a:ext>
            </a:extLst>
          </p:cNvPr>
          <p:cNvGrpSpPr/>
          <p:nvPr/>
        </p:nvGrpSpPr>
        <p:grpSpPr>
          <a:xfrm>
            <a:off x="4959505" y="2703901"/>
            <a:ext cx="2292820" cy="2608582"/>
            <a:chOff x="4338177" y="2102291"/>
            <a:chExt cx="2460254" cy="2799075"/>
          </a:xfrm>
        </p:grpSpPr>
        <p:pic>
          <p:nvPicPr>
            <p:cNvPr id="12" name="Picture 2" descr="Free vector graphics of Cliff">
              <a:extLst>
                <a:ext uri="{FF2B5EF4-FFF2-40B4-BE49-F238E27FC236}">
                  <a16:creationId xmlns:a16="http://schemas.microsoft.com/office/drawing/2014/main" id="{14754A89-BF42-09C3-A778-52F333A11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177" y="2102973"/>
              <a:ext cx="2460254" cy="2798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CF5BE6-C89B-3C7A-5D11-1F66C3278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7325" y="2102291"/>
              <a:ext cx="346482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5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  <p:bldP spid="2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354767" y="1990859"/>
            <a:ext cx="7482462" cy="9508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dirty="0">
                <a:latin typeface="OpenDyslexicAlta" pitchFamily="2" charset="77"/>
              </a:rPr>
              <a:t>Kai almost managed to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2800" dirty="0">
                <a:latin typeface="OpenDyslexicAlta" pitchFamily="2" charset="77"/>
              </a:rPr>
              <a:t>the ball,</a:t>
            </a:r>
          </a:p>
          <a:p>
            <a:pPr>
              <a:lnSpc>
                <a:spcPct val="100000"/>
              </a:lnSpc>
            </a:pPr>
            <a:r>
              <a:rPr lang="en-GB" sz="2800" dirty="0">
                <a:latin typeface="OpenDyslexicAlta" pitchFamily="2" charset="77"/>
              </a:rPr>
              <a:t>but got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GB" sz="2800" dirty="0">
                <a:latin typeface="OpenDyslexicAlta" pitchFamily="2" charset="77"/>
              </a:rPr>
              <a:t>of mud on his cheek.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6414779" y="5419816"/>
            <a:ext cx="2486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smudge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6584942" y="6090403"/>
            <a:ext cx="2176748" cy="144000"/>
            <a:chOff x="5212934" y="2947896"/>
            <a:chExt cx="1118490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21293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43750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837425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9AFD26A-2680-EBE8-2D38-51B38386C70F}"/>
                </a:ext>
              </a:extLst>
            </p:cNvPr>
            <p:cNvSpPr/>
            <p:nvPr/>
          </p:nvSpPr>
          <p:spPr>
            <a:xfrm>
              <a:off x="566670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827060-B615-CF7C-464D-B4BFCC1A1A9C}"/>
              </a:ext>
            </a:extLst>
          </p:cNvPr>
          <p:cNvGrpSpPr/>
          <p:nvPr/>
        </p:nvGrpSpPr>
        <p:grpSpPr>
          <a:xfrm>
            <a:off x="412480" y="3033028"/>
            <a:ext cx="2504199" cy="3487944"/>
            <a:chOff x="78924" y="2870840"/>
            <a:chExt cx="2504199" cy="348794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F119F4-4C85-3521-3A70-D03C2663AB07}"/>
                </a:ext>
              </a:extLst>
            </p:cNvPr>
            <p:cNvGrpSpPr/>
            <p:nvPr/>
          </p:nvGrpSpPr>
          <p:grpSpPr>
            <a:xfrm>
              <a:off x="383271" y="2870840"/>
              <a:ext cx="2199852" cy="2970126"/>
              <a:chOff x="950565" y="1906209"/>
              <a:chExt cx="2199852" cy="297012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BB11469-B4A0-4816-E2A9-0F83C9D90871}"/>
                  </a:ext>
                </a:extLst>
              </p:cNvPr>
              <p:cNvSpPr/>
              <p:nvPr/>
            </p:nvSpPr>
            <p:spPr>
              <a:xfrm rot="11252001">
                <a:off x="950565" y="1906209"/>
                <a:ext cx="2199852" cy="2970126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653406 w 1780793"/>
                  <a:gd name="connsiteY7" fmla="*/ 612268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801219 h 2529609"/>
                  <a:gd name="connsiteX1" fmla="*/ 1778397 w 1780793"/>
                  <a:gd name="connsiteY1" fmla="*/ 2058274 h 2529609"/>
                  <a:gd name="connsiteX2" fmla="*/ 1511457 w 1780793"/>
                  <a:gd name="connsiteY2" fmla="*/ 2401310 h 2529609"/>
                  <a:gd name="connsiteX3" fmla="*/ 502256 w 1780793"/>
                  <a:gd name="connsiteY3" fmla="*/ 2527213 h 2529609"/>
                  <a:gd name="connsiteX4" fmla="*/ 159219 w 1780793"/>
                  <a:gd name="connsiteY4" fmla="*/ 2260274 h 2529609"/>
                  <a:gd name="connsiteX5" fmla="*/ 2396 w 1780793"/>
                  <a:gd name="connsiteY5" fmla="*/ 1003219 h 2529609"/>
                  <a:gd name="connsiteX6" fmla="*/ 269335 w 1780793"/>
                  <a:gd name="connsiteY6" fmla="*/ 660183 h 2529609"/>
                  <a:gd name="connsiteX7" fmla="*/ 594560 w 1780793"/>
                  <a:gd name="connsiteY7" fmla="*/ 608383 h 2529609"/>
                  <a:gd name="connsiteX8" fmla="*/ 1072979 w 1780793"/>
                  <a:gd name="connsiteY8" fmla="*/ 0 h 2529609"/>
                  <a:gd name="connsiteX9" fmla="*/ 906343 w 1780793"/>
                  <a:gd name="connsiteY9" fmla="*/ 580713 h 2529609"/>
                  <a:gd name="connsiteX10" fmla="*/ 1278537 w 1780793"/>
                  <a:gd name="connsiteY10" fmla="*/ 534280 h 2529609"/>
                  <a:gd name="connsiteX11" fmla="*/ 1621573 w 1780793"/>
                  <a:gd name="connsiteY11" fmla="*/ 801219 h 2529609"/>
                  <a:gd name="connsiteX0" fmla="*/ 1621573 w 1780793"/>
                  <a:gd name="connsiteY0" fmla="*/ 675945 h 2404335"/>
                  <a:gd name="connsiteX1" fmla="*/ 1778397 w 1780793"/>
                  <a:gd name="connsiteY1" fmla="*/ 1933000 h 2404335"/>
                  <a:gd name="connsiteX2" fmla="*/ 1511457 w 1780793"/>
                  <a:gd name="connsiteY2" fmla="*/ 2276036 h 2404335"/>
                  <a:gd name="connsiteX3" fmla="*/ 502256 w 1780793"/>
                  <a:gd name="connsiteY3" fmla="*/ 2401939 h 2404335"/>
                  <a:gd name="connsiteX4" fmla="*/ 159219 w 1780793"/>
                  <a:gd name="connsiteY4" fmla="*/ 2135000 h 2404335"/>
                  <a:gd name="connsiteX5" fmla="*/ 2396 w 1780793"/>
                  <a:gd name="connsiteY5" fmla="*/ 877945 h 2404335"/>
                  <a:gd name="connsiteX6" fmla="*/ 269335 w 1780793"/>
                  <a:gd name="connsiteY6" fmla="*/ 534909 h 2404335"/>
                  <a:gd name="connsiteX7" fmla="*/ 594560 w 1780793"/>
                  <a:gd name="connsiteY7" fmla="*/ 483109 h 2404335"/>
                  <a:gd name="connsiteX8" fmla="*/ 1007881 w 1780793"/>
                  <a:gd name="connsiteY8" fmla="*/ 0 h 2404335"/>
                  <a:gd name="connsiteX9" fmla="*/ 906343 w 1780793"/>
                  <a:gd name="connsiteY9" fmla="*/ 455439 h 2404335"/>
                  <a:gd name="connsiteX10" fmla="*/ 1278537 w 1780793"/>
                  <a:gd name="connsiteY10" fmla="*/ 409006 h 2404335"/>
                  <a:gd name="connsiteX11" fmla="*/ 1621573 w 1780793"/>
                  <a:gd name="connsiteY11" fmla="*/ 675945 h 240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04335">
                    <a:moveTo>
                      <a:pt x="1621573" y="675945"/>
                    </a:moveTo>
                    <a:lnTo>
                      <a:pt x="1778397" y="1933000"/>
                    </a:lnTo>
                    <a:cubicBezTo>
                      <a:pt x="1799410" y="2101440"/>
                      <a:pt x="1679898" y="2255023"/>
                      <a:pt x="1511457" y="2276036"/>
                    </a:cubicBezTo>
                    <a:lnTo>
                      <a:pt x="502256" y="2401939"/>
                    </a:lnTo>
                    <a:cubicBezTo>
                      <a:pt x="333815" y="2422952"/>
                      <a:pt x="180233" y="2303440"/>
                      <a:pt x="159219" y="2135000"/>
                    </a:cubicBezTo>
                    <a:lnTo>
                      <a:pt x="2396" y="877945"/>
                    </a:lnTo>
                    <a:cubicBezTo>
                      <a:pt x="-18618" y="709505"/>
                      <a:pt x="100895" y="555922"/>
                      <a:pt x="269335" y="534909"/>
                    </a:cubicBezTo>
                    <a:lnTo>
                      <a:pt x="594560" y="483109"/>
                    </a:lnTo>
                    <a:lnTo>
                      <a:pt x="1007881" y="0"/>
                    </a:lnTo>
                    <a:lnTo>
                      <a:pt x="906343" y="455439"/>
                    </a:lnTo>
                    <a:lnTo>
                      <a:pt x="1278537" y="409006"/>
                    </a:lnTo>
                    <a:cubicBezTo>
                      <a:pt x="1446977" y="387992"/>
                      <a:pt x="1600560" y="507505"/>
                      <a:pt x="1621573" y="675945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72F62-EB10-91A2-8B1F-8ABFB292C197}"/>
                  </a:ext>
                </a:extLst>
              </p:cNvPr>
              <p:cNvSpPr txBox="1"/>
              <p:nvPr/>
            </p:nvSpPr>
            <p:spPr>
              <a:xfrm>
                <a:off x="1177753" y="2147361"/>
                <a:ext cx="179578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Did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you spell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them like this? Did you remember the ‘</a:t>
                </a:r>
                <a:r>
                  <a:rPr lang="en-GB" dirty="0" err="1">
                    <a:latin typeface="OpenDyslexicAlta" pitchFamily="2" charset="77"/>
                  </a:rPr>
                  <a:t>dge</a:t>
                </a:r>
                <a:r>
                  <a:rPr lang="en-GB" dirty="0">
                    <a:latin typeface="OpenDyslexicAlta" pitchFamily="2" charset="77"/>
                  </a:rPr>
                  <a:t>’ trigraph?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A829DA-C73B-ED31-815E-116468F0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24" y="5435992"/>
              <a:ext cx="925526" cy="922792"/>
            </a:xfrm>
            <a:prstGeom prst="ellipse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D9A66B9-8ABF-8549-F335-18F80FA4B590}"/>
              </a:ext>
            </a:extLst>
          </p:cNvPr>
          <p:cNvSpPr txBox="1"/>
          <p:nvPr/>
        </p:nvSpPr>
        <p:spPr>
          <a:xfrm>
            <a:off x="3774708" y="5419816"/>
            <a:ext cx="2007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dodge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974BE1-7D9C-C852-B611-DD2922E13A46}"/>
              </a:ext>
            </a:extLst>
          </p:cNvPr>
          <p:cNvSpPr txBox="1"/>
          <p:nvPr/>
        </p:nvSpPr>
        <p:spPr>
          <a:xfrm>
            <a:off x="4187585" y="2370222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smudge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2392E2-EAF3-89F2-9E74-2D6A5C1DD550}"/>
              </a:ext>
            </a:extLst>
          </p:cNvPr>
          <p:cNvGrpSpPr/>
          <p:nvPr/>
        </p:nvGrpSpPr>
        <p:grpSpPr>
          <a:xfrm>
            <a:off x="3987357" y="6090403"/>
            <a:ext cx="1640091" cy="144000"/>
            <a:chOff x="5331210" y="2947896"/>
            <a:chExt cx="842737" cy="72000"/>
          </a:xfrm>
          <a:solidFill>
            <a:srgbClr val="3372DC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942007-347B-DF2A-C5F9-6B2F8561C7A6}"/>
                </a:ext>
              </a:extLst>
            </p:cNvPr>
            <p:cNvSpPr/>
            <p:nvPr/>
          </p:nvSpPr>
          <p:spPr>
            <a:xfrm>
              <a:off x="5679948" y="2969965"/>
              <a:ext cx="493999" cy="33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C99CA0C-25D5-FBEA-217A-7C5709C07357}"/>
                </a:ext>
              </a:extLst>
            </p:cNvPr>
            <p:cNvSpPr/>
            <p:nvPr/>
          </p:nvSpPr>
          <p:spPr>
            <a:xfrm>
              <a:off x="551456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500FA3-1326-96C9-F81D-E17502454FE0}"/>
                </a:ext>
              </a:extLst>
            </p:cNvPr>
            <p:cNvSpPr/>
            <p:nvPr/>
          </p:nvSpPr>
          <p:spPr>
            <a:xfrm>
              <a:off x="5331210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6736271" y="1974530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dodge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6E5005-A319-4FB5-79E3-E5E0870FA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784" y="3129949"/>
            <a:ext cx="1912427" cy="21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  <p:bldP spid="2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Words for Continuous Provision (Optional)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606203"/>
              </p:ext>
            </p:extLst>
          </p:nvPr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edge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dodge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ridge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judge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lodge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badge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bridge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fudge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smudge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wedge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61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Where do the sound buttons go in these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4460CA-C217-753B-14E1-38EF6B45C9E9}"/>
              </a:ext>
            </a:extLst>
          </p:cNvPr>
          <p:cNvSpPr/>
          <p:nvPr/>
        </p:nvSpPr>
        <p:spPr>
          <a:xfrm>
            <a:off x="1150642" y="1910148"/>
            <a:ext cx="1734770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OpenDyslexicAlta" pitchFamily="2" charset="77"/>
              </a:rPr>
              <a:t>wait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45DC9-B9D7-956F-5FCD-76F43E67D012}"/>
              </a:ext>
            </a:extLst>
          </p:cNvPr>
          <p:cNvSpPr/>
          <p:nvPr/>
        </p:nvSpPr>
        <p:spPr>
          <a:xfrm>
            <a:off x="3940603" y="1894085"/>
            <a:ext cx="4310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playground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6AAFC-D14F-743E-AF02-747871A90B3C}"/>
              </a:ext>
            </a:extLst>
          </p:cNvPr>
          <p:cNvSpPr/>
          <p:nvPr/>
        </p:nvSpPr>
        <p:spPr>
          <a:xfrm>
            <a:off x="9347648" y="1910148"/>
            <a:ext cx="1713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clay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11B374-9DDA-DA02-2162-F3E0A9A92CEA}"/>
              </a:ext>
            </a:extLst>
          </p:cNvPr>
          <p:cNvSpPr/>
          <p:nvPr/>
        </p:nvSpPr>
        <p:spPr>
          <a:xfrm>
            <a:off x="1024159" y="3208700"/>
            <a:ext cx="2117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same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594DFE-1191-5B21-46AF-5E3E7CF9D71A}"/>
              </a:ext>
            </a:extLst>
          </p:cNvPr>
          <p:cNvSpPr/>
          <p:nvPr/>
        </p:nvSpPr>
        <p:spPr>
          <a:xfrm>
            <a:off x="4409758" y="3208700"/>
            <a:ext cx="3288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OpenDyslexicAlta" pitchFamily="2" charset="77"/>
              </a:rPr>
              <a:t>shouting</a:t>
            </a:r>
            <a:endParaRPr lang="en-GB" sz="5400" b="0" cap="none" spc="0" dirty="0">
              <a:ln w="0"/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D5CCD-759F-1983-E85E-B46EE7FBA0E1}"/>
              </a:ext>
            </a:extLst>
          </p:cNvPr>
          <p:cNvSpPr/>
          <p:nvPr/>
        </p:nvSpPr>
        <p:spPr>
          <a:xfrm>
            <a:off x="9230389" y="3208700"/>
            <a:ext cx="2026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think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C2E7A09-EF7E-E70F-349F-046A982024E7}"/>
              </a:ext>
            </a:extLst>
          </p:cNvPr>
          <p:cNvGrpSpPr/>
          <p:nvPr/>
        </p:nvGrpSpPr>
        <p:grpSpPr>
          <a:xfrm>
            <a:off x="8818541" y="4621202"/>
            <a:ext cx="2421389" cy="1780793"/>
            <a:chOff x="8818541" y="4567404"/>
            <a:chExt cx="2421389" cy="1780793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4FE10EC-3085-6F1E-4101-1211CB62EF62}"/>
                </a:ext>
              </a:extLst>
            </p:cNvPr>
            <p:cNvSpPr/>
            <p:nvPr/>
          </p:nvSpPr>
          <p:spPr>
            <a:xfrm rot="16626670">
              <a:off x="9138839" y="4247106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BE5773-C8D9-08A8-8BAD-3115F5FA2091}"/>
                </a:ext>
              </a:extLst>
            </p:cNvPr>
            <p:cNvSpPr txBox="1"/>
            <p:nvPr/>
          </p:nvSpPr>
          <p:spPr>
            <a:xfrm>
              <a:off x="9361293" y="4824112"/>
              <a:ext cx="17498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anose="00000500000000000000" pitchFamily="50" charset="0"/>
                </a:rPr>
                <a:t>A split digraph is represented by underlined letters joined by a curved line.</a:t>
              </a:r>
              <a:endParaRPr lang="en-US" sz="1400" dirty="0">
                <a:latin typeface="Muli" pitchFamily="2" charset="77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13A9DB0-A76A-84CF-2635-C7EF7846842D}"/>
              </a:ext>
            </a:extLst>
          </p:cNvPr>
          <p:cNvSpPr/>
          <p:nvPr/>
        </p:nvSpPr>
        <p:spPr>
          <a:xfrm>
            <a:off x="4970814" y="4581562"/>
            <a:ext cx="2165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grass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D78494-3096-B288-E272-111C9E18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751" y="4699815"/>
            <a:ext cx="863294" cy="1694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22878E-DC2E-CC3D-6BCA-30537EAC9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465" y="4634260"/>
            <a:ext cx="960103" cy="1759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8079F5-F315-0A72-8422-2D789FB8C22E}"/>
              </a:ext>
            </a:extLst>
          </p:cNvPr>
          <p:cNvSpPr txBox="1"/>
          <p:nvPr/>
        </p:nvSpPr>
        <p:spPr>
          <a:xfrm>
            <a:off x="807990" y="5111609"/>
            <a:ext cx="231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OpenDyslexicAlta" pitchFamily="2" charset="77"/>
              </a:rPr>
              <a:t>Use sound buttons for each phoneme. Draw a dot for each single letter sound and a line when two or more letters make one sound. 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8471F07-4BD7-9540-32DF-57989CE11B25}"/>
              </a:ext>
            </a:extLst>
          </p:cNvPr>
          <p:cNvSpPr/>
          <p:nvPr/>
        </p:nvSpPr>
        <p:spPr>
          <a:xfrm rot="4507613" flipH="1">
            <a:off x="1252280" y="4216099"/>
            <a:ext cx="1728544" cy="2848044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  <a:gd name="connsiteX0" fmla="*/ 1865617 w 2410627"/>
              <a:gd name="connsiteY0" fmla="*/ 995604 h 3971881"/>
              <a:gd name="connsiteX1" fmla="*/ 2386815 w 2410627"/>
              <a:gd name="connsiteY1" fmla="*/ 2958118 h 3971881"/>
              <a:gd name="connsiteX2" fmla="*/ 1886005 w 2410627"/>
              <a:gd name="connsiteY2" fmla="*/ 3821127 h 3971881"/>
              <a:gd name="connsiteX3" fmla="*/ 1408020 w 2410627"/>
              <a:gd name="connsiteY3" fmla="*/ 3948069 h 3971881"/>
              <a:gd name="connsiteX4" fmla="*/ 545011 w 2410627"/>
              <a:gd name="connsiteY4" fmla="*/ 3447259 h 3971881"/>
              <a:gd name="connsiteX5" fmla="*/ 23812 w 2410627"/>
              <a:gd name="connsiteY5" fmla="*/ 1484745 h 3971881"/>
              <a:gd name="connsiteX6" fmla="*/ 524623 w 2410627"/>
              <a:gd name="connsiteY6" fmla="*/ 621736 h 3971881"/>
              <a:gd name="connsiteX7" fmla="*/ 634484 w 2410627"/>
              <a:gd name="connsiteY7" fmla="*/ 592559 h 3971881"/>
              <a:gd name="connsiteX8" fmla="*/ 871174 w 2410627"/>
              <a:gd name="connsiteY8" fmla="*/ 0 h 3971881"/>
              <a:gd name="connsiteX9" fmla="*/ 1066293 w 2410627"/>
              <a:gd name="connsiteY9" fmla="*/ 484574 h 3971881"/>
              <a:gd name="connsiteX10" fmla="*/ 1143715 w 2410627"/>
              <a:gd name="connsiteY10" fmla="*/ 472150 h 3971881"/>
              <a:gd name="connsiteX11" fmla="*/ 1865617 w 2410627"/>
              <a:gd name="connsiteY11" fmla="*/ 995604 h 39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3971881">
                <a:moveTo>
                  <a:pt x="1865617" y="995604"/>
                </a:moveTo>
                <a:lnTo>
                  <a:pt x="2386815" y="2958118"/>
                </a:lnTo>
                <a:cubicBezTo>
                  <a:pt x="2486834" y="3334726"/>
                  <a:pt x="2262613" y="3721109"/>
                  <a:pt x="1886005" y="3821127"/>
                </a:cubicBezTo>
                <a:lnTo>
                  <a:pt x="1408020" y="3948069"/>
                </a:lnTo>
                <a:cubicBezTo>
                  <a:pt x="1031412" y="4048087"/>
                  <a:pt x="645030" y="3823867"/>
                  <a:pt x="545011" y="3447259"/>
                </a:cubicBezTo>
                <a:lnTo>
                  <a:pt x="23812" y="1484745"/>
                </a:lnTo>
                <a:cubicBezTo>
                  <a:pt x="-76206" y="1108137"/>
                  <a:pt x="148015" y="721754"/>
                  <a:pt x="524623" y="621736"/>
                </a:cubicBezTo>
                <a:lnTo>
                  <a:pt x="634484" y="592559"/>
                </a:lnTo>
                <a:lnTo>
                  <a:pt x="871174" y="0"/>
                </a:lnTo>
                <a:lnTo>
                  <a:pt x="1066293" y="484574"/>
                </a:lnTo>
                <a:lnTo>
                  <a:pt x="1143715" y="472150"/>
                </a:lnTo>
                <a:cubicBezTo>
                  <a:pt x="1471337" y="453212"/>
                  <a:pt x="1778101" y="666072"/>
                  <a:pt x="1865617" y="995604"/>
                </a:cubicBezTo>
                <a:close/>
              </a:path>
            </a:pathLst>
          </a:cu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64F207-031B-559B-9DAD-024CC9236FE0}"/>
              </a:ext>
            </a:extLst>
          </p:cNvPr>
          <p:cNvGrpSpPr/>
          <p:nvPr/>
        </p:nvGrpSpPr>
        <p:grpSpPr>
          <a:xfrm>
            <a:off x="1251890" y="3697872"/>
            <a:ext cx="1736901" cy="831264"/>
            <a:chOff x="4615191" y="5505125"/>
            <a:chExt cx="2183180" cy="989598"/>
          </a:xfrm>
          <a:solidFill>
            <a:srgbClr val="3372DC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70B9A8F-645B-C87B-DEF6-1B3EAE4D4374}"/>
                </a:ext>
              </a:extLst>
            </p:cNvPr>
            <p:cNvSpPr/>
            <p:nvPr/>
          </p:nvSpPr>
          <p:spPr>
            <a:xfrm flipV="1">
              <a:off x="5018476" y="5928714"/>
              <a:ext cx="404880" cy="838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E6D7C024-0B28-E969-0B6A-0B3ACD6BEC4C}"/>
                </a:ext>
              </a:extLst>
            </p:cNvPr>
            <p:cNvSpPr/>
            <p:nvPr/>
          </p:nvSpPr>
          <p:spPr>
            <a:xfrm rot="10800000">
              <a:off x="5167141" y="5505125"/>
              <a:ext cx="1485728" cy="989598"/>
            </a:xfrm>
            <a:prstGeom prst="blockArc">
              <a:avLst>
                <a:gd name="adj1" fmla="val 10784453"/>
                <a:gd name="adj2" fmla="val 135885"/>
                <a:gd name="adj3" fmla="val 8708"/>
              </a:avLst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Muli" pitchFamily="2" charset="77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1DFF448-567D-47C5-09CF-1C63F6F3F707}"/>
                </a:ext>
              </a:extLst>
            </p:cNvPr>
            <p:cNvSpPr/>
            <p:nvPr/>
          </p:nvSpPr>
          <p:spPr>
            <a:xfrm flipV="1">
              <a:off x="4615191" y="5888941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EBC3826-2EDD-6DDC-ACB7-9ED704C9E57B}"/>
                </a:ext>
              </a:extLst>
            </p:cNvPr>
            <p:cNvSpPr/>
            <p:nvPr/>
          </p:nvSpPr>
          <p:spPr>
            <a:xfrm flipV="1">
              <a:off x="5780611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938213D-627D-5F38-F4DE-55DFE2224BD8}"/>
                </a:ext>
              </a:extLst>
            </p:cNvPr>
            <p:cNvSpPr/>
            <p:nvPr/>
          </p:nvSpPr>
          <p:spPr>
            <a:xfrm flipV="1">
              <a:off x="6393491" y="5928714"/>
              <a:ext cx="404880" cy="838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AA50568-C9D5-7E9F-495F-D1FE36B5F6DF}"/>
              </a:ext>
            </a:extLst>
          </p:cNvPr>
          <p:cNvGrpSpPr/>
          <p:nvPr/>
        </p:nvGrpSpPr>
        <p:grpSpPr>
          <a:xfrm>
            <a:off x="1493095" y="2741134"/>
            <a:ext cx="1215973" cy="144001"/>
            <a:chOff x="4615191" y="5888941"/>
            <a:chExt cx="1528404" cy="171429"/>
          </a:xfrm>
          <a:solidFill>
            <a:srgbClr val="3372DC"/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017D696-C72E-F92A-BEE8-2C334FB5DCF3}"/>
                </a:ext>
              </a:extLst>
            </p:cNvPr>
            <p:cNvSpPr/>
            <p:nvPr/>
          </p:nvSpPr>
          <p:spPr>
            <a:xfrm flipV="1">
              <a:off x="5129168" y="5928712"/>
              <a:ext cx="660651" cy="945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13BF1C4-128A-9180-07A8-A5E10A55E238}"/>
                </a:ext>
              </a:extLst>
            </p:cNvPr>
            <p:cNvSpPr/>
            <p:nvPr/>
          </p:nvSpPr>
          <p:spPr>
            <a:xfrm flipV="1">
              <a:off x="4615191" y="5888941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E3CF069-E9A8-B88A-38E5-28265E2FF5DF}"/>
                </a:ext>
              </a:extLst>
            </p:cNvPr>
            <p:cNvSpPr/>
            <p:nvPr/>
          </p:nvSpPr>
          <p:spPr>
            <a:xfrm flipV="1">
              <a:off x="5962596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EA60870-3B05-03FC-A964-44809ACEFCB0}"/>
              </a:ext>
            </a:extLst>
          </p:cNvPr>
          <p:cNvGrpSpPr/>
          <p:nvPr/>
        </p:nvGrpSpPr>
        <p:grpSpPr>
          <a:xfrm>
            <a:off x="4230974" y="2741135"/>
            <a:ext cx="3765234" cy="144001"/>
            <a:chOff x="4198022" y="5888941"/>
            <a:chExt cx="4732671" cy="171429"/>
          </a:xfrm>
          <a:solidFill>
            <a:srgbClr val="3372DC"/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718BAF4-5F54-13ED-1A38-CCFD49A5E5B7}"/>
                </a:ext>
              </a:extLst>
            </p:cNvPr>
            <p:cNvSpPr/>
            <p:nvPr/>
          </p:nvSpPr>
          <p:spPr>
            <a:xfrm flipV="1">
              <a:off x="4952604" y="5928712"/>
              <a:ext cx="880594" cy="945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822466A-44EA-486C-CD91-60C028B4D137}"/>
                </a:ext>
              </a:extLst>
            </p:cNvPr>
            <p:cNvSpPr/>
            <p:nvPr/>
          </p:nvSpPr>
          <p:spPr>
            <a:xfrm flipV="1">
              <a:off x="4615191" y="5888941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345E4CC-8464-2FC7-29BE-1D4D9362E93C}"/>
                </a:ext>
              </a:extLst>
            </p:cNvPr>
            <p:cNvSpPr/>
            <p:nvPr/>
          </p:nvSpPr>
          <p:spPr>
            <a:xfrm flipV="1">
              <a:off x="6142225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9216371-7F43-2657-749C-EF755307C0C6}"/>
                </a:ext>
              </a:extLst>
            </p:cNvPr>
            <p:cNvSpPr/>
            <p:nvPr/>
          </p:nvSpPr>
          <p:spPr>
            <a:xfrm flipV="1">
              <a:off x="4198022" y="5888941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C749F95-181B-8383-9082-889A20E06300}"/>
                </a:ext>
              </a:extLst>
            </p:cNvPr>
            <p:cNvSpPr/>
            <p:nvPr/>
          </p:nvSpPr>
          <p:spPr>
            <a:xfrm flipV="1">
              <a:off x="6599675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7411CA0-F3C6-9086-7884-EA0F1584D659}"/>
                </a:ext>
              </a:extLst>
            </p:cNvPr>
            <p:cNvSpPr/>
            <p:nvPr/>
          </p:nvSpPr>
          <p:spPr>
            <a:xfrm flipV="1">
              <a:off x="7039724" y="5928712"/>
              <a:ext cx="880594" cy="945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335B185-A534-F048-ABA2-9A71CC06A76E}"/>
                </a:ext>
              </a:extLst>
            </p:cNvPr>
            <p:cNvSpPr/>
            <p:nvPr/>
          </p:nvSpPr>
          <p:spPr>
            <a:xfrm flipV="1">
              <a:off x="8195035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AAF72A8A-54B3-8CEA-529D-DC7191116EBB}"/>
                </a:ext>
              </a:extLst>
            </p:cNvPr>
            <p:cNvSpPr/>
            <p:nvPr/>
          </p:nvSpPr>
          <p:spPr>
            <a:xfrm flipV="1">
              <a:off x="8749694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9F880F7-7C0A-C037-F898-59DF02B95799}"/>
              </a:ext>
            </a:extLst>
          </p:cNvPr>
          <p:cNvGrpSpPr/>
          <p:nvPr/>
        </p:nvGrpSpPr>
        <p:grpSpPr>
          <a:xfrm>
            <a:off x="9596084" y="2741134"/>
            <a:ext cx="1289730" cy="144001"/>
            <a:chOff x="4168710" y="5888941"/>
            <a:chExt cx="1621111" cy="171429"/>
          </a:xfrm>
          <a:solidFill>
            <a:srgbClr val="3372DC"/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C81DD56-073F-D60A-7BD7-990C06284F89}"/>
                </a:ext>
              </a:extLst>
            </p:cNvPr>
            <p:cNvSpPr/>
            <p:nvPr/>
          </p:nvSpPr>
          <p:spPr>
            <a:xfrm flipV="1">
              <a:off x="4873613" y="5928711"/>
              <a:ext cx="916208" cy="945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8A66AE6-9FA9-B7B4-BF0A-7C0A0346DE46}"/>
                </a:ext>
              </a:extLst>
            </p:cNvPr>
            <p:cNvSpPr/>
            <p:nvPr/>
          </p:nvSpPr>
          <p:spPr>
            <a:xfrm flipV="1">
              <a:off x="4168710" y="5888941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0C9A2C8-DC6D-7E6A-3C98-041CDB760729}"/>
                </a:ext>
              </a:extLst>
            </p:cNvPr>
            <p:cNvSpPr/>
            <p:nvPr/>
          </p:nvSpPr>
          <p:spPr>
            <a:xfrm flipV="1">
              <a:off x="4552853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D019A79-0A81-C199-26D3-D94CBC2EF638}"/>
              </a:ext>
            </a:extLst>
          </p:cNvPr>
          <p:cNvGrpSpPr/>
          <p:nvPr/>
        </p:nvGrpSpPr>
        <p:grpSpPr>
          <a:xfrm>
            <a:off x="4561843" y="4017759"/>
            <a:ext cx="2972936" cy="144000"/>
            <a:chOff x="4196730" y="5888942"/>
            <a:chExt cx="3736798" cy="171428"/>
          </a:xfrm>
          <a:solidFill>
            <a:srgbClr val="3372DC"/>
          </a:solidFill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CB12094-DE6A-BA28-397B-6595006BE52E}"/>
                </a:ext>
              </a:extLst>
            </p:cNvPr>
            <p:cNvSpPr/>
            <p:nvPr/>
          </p:nvSpPr>
          <p:spPr>
            <a:xfrm flipV="1">
              <a:off x="5260478" y="5928712"/>
              <a:ext cx="924828" cy="945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4AE91F0-A852-908D-178B-4F466890D799}"/>
                </a:ext>
              </a:extLst>
            </p:cNvPr>
            <p:cNvSpPr/>
            <p:nvPr/>
          </p:nvSpPr>
          <p:spPr>
            <a:xfrm flipV="1">
              <a:off x="6398994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5EF33A7-9032-FC5C-23A1-B2308D5FECD8}"/>
                </a:ext>
              </a:extLst>
            </p:cNvPr>
            <p:cNvSpPr/>
            <p:nvPr/>
          </p:nvSpPr>
          <p:spPr>
            <a:xfrm flipV="1">
              <a:off x="6697495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004BF342-F658-DEFE-3016-9670FBC898EB}"/>
                </a:ext>
              </a:extLst>
            </p:cNvPr>
            <p:cNvSpPr/>
            <p:nvPr/>
          </p:nvSpPr>
          <p:spPr>
            <a:xfrm flipV="1">
              <a:off x="6967690" y="5928712"/>
              <a:ext cx="965838" cy="945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9F130F5-AB44-234B-40CE-10467F73A741}"/>
                </a:ext>
              </a:extLst>
            </p:cNvPr>
            <p:cNvSpPr/>
            <p:nvPr/>
          </p:nvSpPr>
          <p:spPr>
            <a:xfrm flipV="1">
              <a:off x="4196730" y="5928712"/>
              <a:ext cx="924828" cy="945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3A93D2F-B805-FD45-E0DB-A5E6FEE52AB2}"/>
              </a:ext>
            </a:extLst>
          </p:cNvPr>
          <p:cNvGrpSpPr/>
          <p:nvPr/>
        </p:nvGrpSpPr>
        <p:grpSpPr>
          <a:xfrm>
            <a:off x="5233086" y="5434512"/>
            <a:ext cx="1724305" cy="144001"/>
            <a:chOff x="4168710" y="5888941"/>
            <a:chExt cx="2167346" cy="171429"/>
          </a:xfrm>
          <a:solidFill>
            <a:srgbClr val="3372DC"/>
          </a:solidFill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3FB6D208-50E0-FA91-54C6-CCA8DD982721}"/>
                </a:ext>
              </a:extLst>
            </p:cNvPr>
            <p:cNvSpPr/>
            <p:nvPr/>
          </p:nvSpPr>
          <p:spPr>
            <a:xfrm flipV="1">
              <a:off x="5532237" y="5918334"/>
              <a:ext cx="803819" cy="1049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C76FC74-7A15-F49E-FB91-2C628903770D}"/>
                </a:ext>
              </a:extLst>
            </p:cNvPr>
            <p:cNvSpPr/>
            <p:nvPr/>
          </p:nvSpPr>
          <p:spPr>
            <a:xfrm flipV="1">
              <a:off x="4168710" y="5888941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D904EBAF-8DF3-08A5-B474-2A96555181DA}"/>
                </a:ext>
              </a:extLst>
            </p:cNvPr>
            <p:cNvSpPr/>
            <p:nvPr/>
          </p:nvSpPr>
          <p:spPr>
            <a:xfrm flipV="1">
              <a:off x="4650022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01EFD41-FAFF-5D4B-0B6C-5AE5521B4EA4}"/>
                </a:ext>
              </a:extLst>
            </p:cNvPr>
            <p:cNvSpPr/>
            <p:nvPr/>
          </p:nvSpPr>
          <p:spPr>
            <a:xfrm flipV="1">
              <a:off x="5141410" y="5888942"/>
              <a:ext cx="180999" cy="171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2DC8D3-CAB9-42E1-E791-456E70A959F3}"/>
              </a:ext>
            </a:extLst>
          </p:cNvPr>
          <p:cNvGrpSpPr/>
          <p:nvPr/>
        </p:nvGrpSpPr>
        <p:grpSpPr>
          <a:xfrm>
            <a:off x="9406469" y="4017759"/>
            <a:ext cx="1551345" cy="144000"/>
            <a:chOff x="9406469" y="4017759"/>
            <a:chExt cx="1551345" cy="144000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0FBBD10-2512-D115-60FF-D77D609242C2}"/>
                </a:ext>
              </a:extLst>
            </p:cNvPr>
            <p:cNvGrpSpPr/>
            <p:nvPr/>
          </p:nvGrpSpPr>
          <p:grpSpPr>
            <a:xfrm>
              <a:off x="9406469" y="4017759"/>
              <a:ext cx="856207" cy="144000"/>
              <a:chOff x="5503794" y="5888942"/>
              <a:chExt cx="1076199" cy="171428"/>
            </a:xfrm>
            <a:solidFill>
              <a:srgbClr val="3372DC"/>
            </a:solidFill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C298F33-91BF-5030-15D8-46E3572C9D67}"/>
                  </a:ext>
                </a:extLst>
              </p:cNvPr>
              <p:cNvSpPr/>
              <p:nvPr/>
            </p:nvSpPr>
            <p:spPr>
              <a:xfrm flipV="1">
                <a:off x="5503794" y="5926350"/>
                <a:ext cx="799354" cy="969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DF42D279-B76B-5F99-3C9B-E737B1E61BEC}"/>
                  </a:ext>
                </a:extLst>
              </p:cNvPr>
              <p:cNvSpPr/>
              <p:nvPr/>
            </p:nvSpPr>
            <p:spPr>
              <a:xfrm flipV="1">
                <a:off x="6398994" y="5888942"/>
                <a:ext cx="180999" cy="1714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6A08774-AFF1-9006-37DB-BC1082B15DEF}"/>
                </a:ext>
              </a:extLst>
            </p:cNvPr>
            <p:cNvSpPr/>
            <p:nvPr/>
          </p:nvSpPr>
          <p:spPr>
            <a:xfrm flipV="1">
              <a:off x="10423476" y="4017759"/>
              <a:ext cx="144000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0A8B410-D29C-2CEC-06B0-50CE470BC8F9}"/>
                </a:ext>
              </a:extLst>
            </p:cNvPr>
            <p:cNvSpPr/>
            <p:nvPr/>
          </p:nvSpPr>
          <p:spPr>
            <a:xfrm flipV="1">
              <a:off x="10813814" y="4017759"/>
              <a:ext cx="144000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6" grpId="0"/>
      <p:bldP spid="17" grpId="0"/>
      <p:bldP spid="18" grpId="0"/>
      <p:bldP spid="6" grpId="0"/>
      <p:bldP spid="14" grpId="0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440172" y="430719"/>
            <a:ext cx="6246528" cy="320675"/>
          </a:xfrm>
        </p:spPr>
        <p:txBody>
          <a:bodyPr/>
          <a:lstStyle/>
          <a:p>
            <a:r>
              <a:rPr lang="en-US" sz="2400" dirty="0"/>
              <a:t>Roll and Read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C8EA7B-FAC4-0331-CB2D-25586C912D56}"/>
              </a:ext>
            </a:extLst>
          </p:cNvPr>
          <p:cNvGrpSpPr/>
          <p:nvPr/>
        </p:nvGrpSpPr>
        <p:grpSpPr>
          <a:xfrm>
            <a:off x="1148768" y="2612746"/>
            <a:ext cx="9894464" cy="597442"/>
            <a:chOff x="1834568" y="1953645"/>
            <a:chExt cx="9894464" cy="5974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585D8F-ACCE-DE67-7641-43E650E8F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/>
          </p:blipFill>
          <p:spPr>
            <a:xfrm>
              <a:off x="1834568" y="1953645"/>
              <a:ext cx="597410" cy="5974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271080-D7A1-6F32-8DB4-73C0C9D8D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705949" y="1965175"/>
              <a:ext cx="578918" cy="5743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3D0199-4884-5AB2-690D-1DBAAE8C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558839" y="1953834"/>
              <a:ext cx="602647" cy="5970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6C3F3C-1BCD-6719-E5D6-E00DD3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7402116" y="1953834"/>
              <a:ext cx="597064" cy="5970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0A0D46-ABEB-4B69-0BAF-81BFB3A09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9239810" y="1953834"/>
              <a:ext cx="597064" cy="5970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227656-31DD-85E7-9EE9-DE6DECAD3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11131968" y="1953834"/>
              <a:ext cx="597064" cy="597064"/>
            </a:xfrm>
            <a:prstGeom prst="rect">
              <a:avLst/>
            </a:prstGeom>
          </p:spPr>
        </p:pic>
      </p:grp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56326ADE-A7E2-CB39-9279-BFCFD69FA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975018"/>
              </p:ext>
            </p:extLst>
          </p:nvPr>
        </p:nvGraphicFramePr>
        <p:xfrm>
          <a:off x="516487" y="3413775"/>
          <a:ext cx="11160516" cy="299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086">
                  <a:extLst>
                    <a:ext uri="{9D8B030D-6E8A-4147-A177-3AD203B41FA5}">
                      <a16:colId xmlns:a16="http://schemas.microsoft.com/office/drawing/2014/main" val="949653640"/>
                    </a:ext>
                  </a:extLst>
                </a:gridCol>
                <a:gridCol w="1860086">
                  <a:extLst>
                    <a:ext uri="{9D8B030D-6E8A-4147-A177-3AD203B41FA5}">
                      <a16:colId xmlns:a16="http://schemas.microsoft.com/office/drawing/2014/main" val="3132619390"/>
                    </a:ext>
                  </a:extLst>
                </a:gridCol>
                <a:gridCol w="1860086">
                  <a:extLst>
                    <a:ext uri="{9D8B030D-6E8A-4147-A177-3AD203B41FA5}">
                      <a16:colId xmlns:a16="http://schemas.microsoft.com/office/drawing/2014/main" val="2788387766"/>
                    </a:ext>
                  </a:extLst>
                </a:gridCol>
                <a:gridCol w="1860086">
                  <a:extLst>
                    <a:ext uri="{9D8B030D-6E8A-4147-A177-3AD203B41FA5}">
                      <a16:colId xmlns:a16="http://schemas.microsoft.com/office/drawing/2014/main" val="3387226500"/>
                    </a:ext>
                  </a:extLst>
                </a:gridCol>
                <a:gridCol w="1860086">
                  <a:extLst>
                    <a:ext uri="{9D8B030D-6E8A-4147-A177-3AD203B41FA5}">
                      <a16:colId xmlns:a16="http://schemas.microsoft.com/office/drawing/2014/main" val="3841995074"/>
                    </a:ext>
                  </a:extLst>
                </a:gridCol>
                <a:gridCol w="1860086">
                  <a:extLst>
                    <a:ext uri="{9D8B030D-6E8A-4147-A177-3AD203B41FA5}">
                      <a16:colId xmlns:a16="http://schemas.microsoft.com/office/drawing/2014/main" val="4207895851"/>
                    </a:ext>
                  </a:extLst>
                </a:gridCol>
              </a:tblGrid>
              <a:tr h="748426"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pledge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901014"/>
                  </a:ext>
                </a:extLst>
              </a:tr>
              <a:tr h="748426"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porridge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219861"/>
                  </a:ext>
                </a:extLst>
              </a:tr>
              <a:tr h="748426"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smudge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pledge</a:t>
                      </a:r>
                      <a:endParaRPr lang="en-GB" sz="2000" b="0" i="0" dirty="0">
                        <a:effectLst/>
                        <a:latin typeface="OpenDyslexicAlta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294607"/>
                  </a:ext>
                </a:extLst>
              </a:tr>
              <a:tr h="748426"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smudge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85800" algn="l"/>
                        </a:tabLst>
                      </a:pPr>
                      <a:r>
                        <a:rPr lang="en-GB" sz="2000" b="0" i="0" dirty="0">
                          <a:effectLst/>
                          <a:latin typeface="OpenDyslexicAlta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splodge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06514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4C7C159-3752-0DDA-C7F6-BE168BC21E90}"/>
              </a:ext>
            </a:extLst>
          </p:cNvPr>
          <p:cNvSpPr txBox="1"/>
          <p:nvPr/>
        </p:nvSpPr>
        <p:spPr>
          <a:xfrm>
            <a:off x="461321" y="860223"/>
            <a:ext cx="75982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DyslexicAlta" pitchFamily="2" charset="77"/>
              </a:rPr>
              <a:t>Play with a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DyslexicAlta" pitchFamily="2" charset="77"/>
              </a:rPr>
              <a:t>You will need a die and two different coloured counters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DyslexicAlta" pitchFamily="2" charset="77"/>
              </a:rPr>
              <a:t>Take it in turns to roll a 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DyslexicAlta" pitchFamily="2" charset="77"/>
              </a:rPr>
              <a:t>Whichever number you land on, read a word from that column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DyslexicAlta" pitchFamily="2" charset="77"/>
              </a:rPr>
              <a:t>If you are correct, put a counter over the word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DyslexicAlta" pitchFamily="2" charset="77"/>
              </a:rPr>
              <a:t>The first person to get four counters in a row wins</a:t>
            </a:r>
            <a:endParaRPr lang="en-GB" sz="1600" dirty="0"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5379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badge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edge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fudge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ridge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3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dodge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2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smudge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judge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wedge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bridge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45126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lodge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245D4-092A-2D52-F417-AD71481B9069}"/>
              </a:ext>
            </a:extLst>
          </p:cNvPr>
          <p:cNvGrpSpPr/>
          <p:nvPr/>
        </p:nvGrpSpPr>
        <p:grpSpPr>
          <a:xfrm>
            <a:off x="1003034" y="4288095"/>
            <a:ext cx="3419773" cy="1965848"/>
            <a:chOff x="1003034" y="4288095"/>
            <a:chExt cx="3419773" cy="196584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985247" y="4473150"/>
              <a:ext cx="2437560" cy="1780793"/>
              <a:chOff x="2521137" y="4566404"/>
              <a:chExt cx="2437560" cy="1780793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849520" y="4238021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3045479" y="4848917"/>
                <a:ext cx="1844572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OpenDyslexicAlta" pitchFamily="2" charset="77"/>
                  </a:rPr>
                  <a:t>This week’s words all have the trigraph ‘</a:t>
                </a:r>
                <a:r>
                  <a:rPr lang="en-GB" sz="1600" dirty="0" err="1">
                    <a:latin typeface="OpenDyslexicAlta" pitchFamily="2" charset="77"/>
                  </a:rPr>
                  <a:t>dge</a:t>
                </a:r>
                <a:r>
                  <a:rPr lang="en-GB" sz="1600" dirty="0">
                    <a:latin typeface="OpenDyslexicAlta" pitchFamily="2" charset="77"/>
                  </a:rPr>
                  <a:t>’. It makes a /j/ sound.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8F67BC-2D54-1A80-A4AD-37A0A101D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3034" y="4288095"/>
              <a:ext cx="947323" cy="1952059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40AC596-4092-91DF-FC9F-424D7732CD99}"/>
              </a:ext>
            </a:extLst>
          </p:cNvPr>
          <p:cNvGrpSpPr/>
          <p:nvPr/>
        </p:nvGrpSpPr>
        <p:grpSpPr>
          <a:xfrm>
            <a:off x="7922424" y="4480562"/>
            <a:ext cx="3612196" cy="1780793"/>
            <a:chOff x="7922424" y="4480562"/>
            <a:chExt cx="3612196" cy="178079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89F085-5EB6-09B5-32FE-065F1DDE86F4}"/>
                </a:ext>
              </a:extLst>
            </p:cNvPr>
            <p:cNvGrpSpPr/>
            <p:nvPr/>
          </p:nvGrpSpPr>
          <p:grpSpPr>
            <a:xfrm>
              <a:off x="7922424" y="4480562"/>
              <a:ext cx="2391068" cy="1780793"/>
              <a:chOff x="7261549" y="4569282"/>
              <a:chExt cx="2391068" cy="1780793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EF103E8-7BEB-CD7C-90CA-92B226863DEA}"/>
                  </a:ext>
                </a:extLst>
              </p:cNvPr>
              <p:cNvSpPr/>
              <p:nvPr/>
            </p:nvSpPr>
            <p:spPr>
              <a:xfrm rot="4973330" flipH="1">
                <a:off x="7566686" y="4264145"/>
                <a:ext cx="1780793" cy="2391068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662678 h 2391068"/>
                  <a:gd name="connsiteX1" fmla="*/ 1778397 w 1780793"/>
                  <a:gd name="connsiteY1" fmla="*/ 1919733 h 2391068"/>
                  <a:gd name="connsiteX2" fmla="*/ 1511457 w 1780793"/>
                  <a:gd name="connsiteY2" fmla="*/ 2262769 h 2391068"/>
                  <a:gd name="connsiteX3" fmla="*/ 502256 w 1780793"/>
                  <a:gd name="connsiteY3" fmla="*/ 2388672 h 2391068"/>
                  <a:gd name="connsiteX4" fmla="*/ 159219 w 1780793"/>
                  <a:gd name="connsiteY4" fmla="*/ 2121733 h 2391068"/>
                  <a:gd name="connsiteX5" fmla="*/ 2396 w 1780793"/>
                  <a:gd name="connsiteY5" fmla="*/ 864678 h 2391068"/>
                  <a:gd name="connsiteX6" fmla="*/ 269335 w 1780793"/>
                  <a:gd name="connsiteY6" fmla="*/ 521642 h 2391068"/>
                  <a:gd name="connsiteX7" fmla="*/ 653406 w 1780793"/>
                  <a:gd name="connsiteY7" fmla="*/ 473727 h 2391068"/>
                  <a:gd name="connsiteX8" fmla="*/ 540917 w 1780793"/>
                  <a:gd name="connsiteY8" fmla="*/ 0 h 2391068"/>
                  <a:gd name="connsiteX9" fmla="*/ 906343 w 1780793"/>
                  <a:gd name="connsiteY9" fmla="*/ 442172 h 2391068"/>
                  <a:gd name="connsiteX10" fmla="*/ 1278537 w 1780793"/>
                  <a:gd name="connsiteY10" fmla="*/ 395739 h 2391068"/>
                  <a:gd name="connsiteX11" fmla="*/ 1621573 w 1780793"/>
                  <a:gd name="connsiteY11" fmla="*/ 662678 h 239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391068">
                    <a:moveTo>
                      <a:pt x="1621573" y="662678"/>
                    </a:moveTo>
                    <a:lnTo>
                      <a:pt x="1778397" y="1919733"/>
                    </a:lnTo>
                    <a:cubicBezTo>
                      <a:pt x="1799410" y="2088173"/>
                      <a:pt x="1679898" y="2241756"/>
                      <a:pt x="1511457" y="2262769"/>
                    </a:cubicBezTo>
                    <a:lnTo>
                      <a:pt x="502256" y="2388672"/>
                    </a:lnTo>
                    <a:cubicBezTo>
                      <a:pt x="333815" y="2409685"/>
                      <a:pt x="180233" y="2290173"/>
                      <a:pt x="159219" y="2121733"/>
                    </a:cubicBezTo>
                    <a:lnTo>
                      <a:pt x="2396" y="864678"/>
                    </a:lnTo>
                    <a:cubicBezTo>
                      <a:pt x="-18618" y="696238"/>
                      <a:pt x="100895" y="542655"/>
                      <a:pt x="269335" y="521642"/>
                    </a:cubicBezTo>
                    <a:lnTo>
                      <a:pt x="653406" y="473727"/>
                    </a:lnTo>
                    <a:lnTo>
                      <a:pt x="540917" y="0"/>
                    </a:lnTo>
                    <a:lnTo>
                      <a:pt x="906343" y="442172"/>
                    </a:lnTo>
                    <a:lnTo>
                      <a:pt x="1278537" y="395739"/>
                    </a:lnTo>
                    <a:cubicBezTo>
                      <a:pt x="1446977" y="374725"/>
                      <a:pt x="1600560" y="494238"/>
                      <a:pt x="1621573" y="662678"/>
                    </a:cubicBezTo>
                    <a:close/>
                  </a:path>
                </a:pathLst>
              </a:custGeom>
              <a:noFill/>
              <a:ln w="381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334907" y="4885073"/>
                <a:ext cx="18445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How many syllables does each word have?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A9205F-BC2C-5932-F3F8-AF998D84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361151" y="5000068"/>
              <a:ext cx="1173469" cy="1200329"/>
            </a:xfrm>
            <a:prstGeom prst="ellipse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21656E8-F33A-CD15-B83D-FACCA7B62B6B}"/>
              </a:ext>
            </a:extLst>
          </p:cNvPr>
          <p:cNvGrpSpPr/>
          <p:nvPr/>
        </p:nvGrpSpPr>
        <p:grpSpPr>
          <a:xfrm>
            <a:off x="2154318" y="1847795"/>
            <a:ext cx="8322078" cy="3200754"/>
            <a:chOff x="2154318" y="1847795"/>
            <a:chExt cx="8322078" cy="320075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2C9899-746A-C26A-BAE3-007933D23D45}"/>
                </a:ext>
              </a:extLst>
            </p:cNvPr>
            <p:cNvSpPr/>
            <p:nvPr/>
          </p:nvSpPr>
          <p:spPr>
            <a:xfrm>
              <a:off x="2154318" y="1847795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C87F48-994D-641D-3E5C-EA50D161E324}"/>
                </a:ext>
              </a:extLst>
            </p:cNvPr>
            <p:cNvSpPr/>
            <p:nvPr/>
          </p:nvSpPr>
          <p:spPr>
            <a:xfrm>
              <a:off x="2167570" y="2656178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441768-B3D5-A1D2-7802-A1F663C31C04}"/>
                </a:ext>
              </a:extLst>
            </p:cNvPr>
            <p:cNvSpPr/>
            <p:nvPr/>
          </p:nvSpPr>
          <p:spPr>
            <a:xfrm>
              <a:off x="2313344" y="3504317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D2883B-F34D-67EF-3D22-F645E5FC1E41}"/>
                </a:ext>
              </a:extLst>
            </p:cNvPr>
            <p:cNvSpPr/>
            <p:nvPr/>
          </p:nvSpPr>
          <p:spPr>
            <a:xfrm>
              <a:off x="5838422" y="1847795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5C7429-2459-202C-8B38-2966B4A79FEE}"/>
                </a:ext>
              </a:extLst>
            </p:cNvPr>
            <p:cNvSpPr/>
            <p:nvPr/>
          </p:nvSpPr>
          <p:spPr>
            <a:xfrm>
              <a:off x="5910668" y="2656178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CB2B42A-34CC-5DF1-EFEE-F648D2DBACE1}"/>
                </a:ext>
              </a:extLst>
            </p:cNvPr>
            <p:cNvSpPr/>
            <p:nvPr/>
          </p:nvSpPr>
          <p:spPr>
            <a:xfrm>
              <a:off x="5892970" y="3504317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E8697D-EDDC-75F8-986A-5135630BDC24}"/>
                </a:ext>
              </a:extLst>
            </p:cNvPr>
            <p:cNvSpPr/>
            <p:nvPr/>
          </p:nvSpPr>
          <p:spPr>
            <a:xfrm>
              <a:off x="9708399" y="1847795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7CE5731-8ACF-EF01-5361-71B7A40C4103}"/>
                </a:ext>
              </a:extLst>
            </p:cNvPr>
            <p:cNvSpPr/>
            <p:nvPr/>
          </p:nvSpPr>
          <p:spPr>
            <a:xfrm>
              <a:off x="9599530" y="2656178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2D164F9-BB7A-3404-5CB5-EE87F52EED4B}"/>
                </a:ext>
              </a:extLst>
            </p:cNvPr>
            <p:cNvSpPr/>
            <p:nvPr/>
          </p:nvSpPr>
          <p:spPr>
            <a:xfrm>
              <a:off x="9739351" y="3504317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BD3054-D1C4-37A2-4710-D8959D9BCD6E}"/>
                </a:ext>
              </a:extLst>
            </p:cNvPr>
            <p:cNvSpPr/>
            <p:nvPr/>
          </p:nvSpPr>
          <p:spPr>
            <a:xfrm>
              <a:off x="5898869" y="4324327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sort the words by the sound</a:t>
            </a:r>
          </a:p>
          <a:p>
            <a:r>
              <a:rPr lang="en-US" dirty="0"/>
              <a:t>heard before ‘</a:t>
            </a:r>
            <a:r>
              <a:rPr lang="en-US" dirty="0" err="1"/>
              <a:t>dge</a:t>
            </a:r>
            <a:r>
              <a:rPr lang="en-US" dirty="0"/>
              <a:t>’?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91FC6D-FAEB-977F-77E2-F1CE7B1C357C}"/>
              </a:ext>
            </a:extLst>
          </p:cNvPr>
          <p:cNvSpPr/>
          <p:nvPr/>
        </p:nvSpPr>
        <p:spPr>
          <a:xfrm>
            <a:off x="1450795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fudge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0C565A-0018-4E9B-0D9B-432DC1E8DCCC}"/>
              </a:ext>
            </a:extLst>
          </p:cNvPr>
          <p:cNvSpPr/>
          <p:nvPr/>
        </p:nvSpPr>
        <p:spPr>
          <a:xfrm>
            <a:off x="3375297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badge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86E70D-DB80-3AEA-50AA-9D13E21DA964}"/>
              </a:ext>
            </a:extLst>
          </p:cNvPr>
          <p:cNvSpPr/>
          <p:nvPr/>
        </p:nvSpPr>
        <p:spPr>
          <a:xfrm>
            <a:off x="5253332" y="265632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lodge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550D09-6E1B-E118-FACE-F6CF9B958E92}"/>
              </a:ext>
            </a:extLst>
          </p:cNvPr>
          <p:cNvSpPr/>
          <p:nvPr/>
        </p:nvSpPr>
        <p:spPr>
          <a:xfrm>
            <a:off x="7177834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dodge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1646D-FA7E-C99B-22C4-228C4618146F}"/>
              </a:ext>
            </a:extLst>
          </p:cNvPr>
          <p:cNvSpPr/>
          <p:nvPr/>
        </p:nvSpPr>
        <p:spPr>
          <a:xfrm>
            <a:off x="5253332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edge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4A733A-AE4F-B726-19FD-23EE1A2DCDBD}"/>
              </a:ext>
            </a:extLst>
          </p:cNvPr>
          <p:cNvSpPr/>
          <p:nvPr/>
        </p:nvSpPr>
        <p:spPr>
          <a:xfrm>
            <a:off x="7177834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wedge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659CB1-790B-521D-4E51-35F4824A1FF6}"/>
              </a:ext>
            </a:extLst>
          </p:cNvPr>
          <p:cNvSpPr/>
          <p:nvPr/>
        </p:nvSpPr>
        <p:spPr>
          <a:xfrm>
            <a:off x="8936286" y="2657624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smudge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45B601-1D5F-84F1-4141-85AFF4FA8F7D}"/>
              </a:ext>
            </a:extLst>
          </p:cNvPr>
          <p:cNvSpPr/>
          <p:nvPr/>
        </p:nvSpPr>
        <p:spPr>
          <a:xfrm>
            <a:off x="8936286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judge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AFB05-2900-EA3D-6DF5-B92B7D34D1B5}"/>
              </a:ext>
            </a:extLst>
          </p:cNvPr>
          <p:cNvSpPr/>
          <p:nvPr/>
        </p:nvSpPr>
        <p:spPr>
          <a:xfrm>
            <a:off x="1450795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bridge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9F4A68-EEDC-744B-E797-55DFF89A9F0F}"/>
              </a:ext>
            </a:extLst>
          </p:cNvPr>
          <p:cNvSpPr/>
          <p:nvPr/>
        </p:nvSpPr>
        <p:spPr>
          <a:xfrm>
            <a:off x="3375297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DyslexicAlta" pitchFamily="2" charset="77"/>
              </a:rPr>
              <a:t>ridge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01CAB5-2117-31E9-3570-32CB6461F188}"/>
              </a:ext>
            </a:extLst>
          </p:cNvPr>
          <p:cNvSpPr/>
          <p:nvPr/>
        </p:nvSpPr>
        <p:spPr>
          <a:xfrm>
            <a:off x="598619" y="3571219"/>
            <a:ext cx="2049562" cy="2016490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3123C-1F2F-D250-BBE1-D7CDD879C850}"/>
              </a:ext>
            </a:extLst>
          </p:cNvPr>
          <p:cNvSpPr/>
          <p:nvPr/>
        </p:nvSpPr>
        <p:spPr>
          <a:xfrm>
            <a:off x="1019499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3760"/>
                </a:solidFill>
                <a:latin typeface="OpenDyslexicAlta" pitchFamily="2" charset="77"/>
                <a:cs typeface="Rubik" pitchFamily="2" charset="-79"/>
              </a:rPr>
              <a:t>/a/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2CB4D8-3269-CADF-DE80-8FFBA867407F}"/>
              </a:ext>
            </a:extLst>
          </p:cNvPr>
          <p:cNvSpPr/>
          <p:nvPr/>
        </p:nvSpPr>
        <p:spPr>
          <a:xfrm>
            <a:off x="5051595" y="3578849"/>
            <a:ext cx="2049562" cy="2016490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7E18DB-8767-F9DD-B966-818C1D9083F2}"/>
              </a:ext>
            </a:extLst>
          </p:cNvPr>
          <p:cNvSpPr/>
          <p:nvPr/>
        </p:nvSpPr>
        <p:spPr>
          <a:xfrm>
            <a:off x="7278083" y="3578849"/>
            <a:ext cx="2049562" cy="2016490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5D9CFD-4B38-3A34-1070-A39A5AEC396B}"/>
              </a:ext>
            </a:extLst>
          </p:cNvPr>
          <p:cNvSpPr/>
          <p:nvPr/>
        </p:nvSpPr>
        <p:spPr>
          <a:xfrm>
            <a:off x="2825107" y="3578849"/>
            <a:ext cx="2049562" cy="2016490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164713-2345-6062-8383-BBD5D4D9706C}"/>
              </a:ext>
            </a:extLst>
          </p:cNvPr>
          <p:cNvSpPr/>
          <p:nvPr/>
        </p:nvSpPr>
        <p:spPr>
          <a:xfrm>
            <a:off x="9504571" y="3578849"/>
            <a:ext cx="2049562" cy="2016490"/>
          </a:xfrm>
          <a:prstGeom prst="ellipse">
            <a:avLst/>
          </a:prstGeom>
          <a:noFill/>
          <a:ln w="63500">
            <a:solidFill>
              <a:srgbClr val="FFD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03988E-E8ED-926C-C5B4-EE8145151B46}"/>
              </a:ext>
            </a:extLst>
          </p:cNvPr>
          <p:cNvSpPr/>
          <p:nvPr/>
        </p:nvSpPr>
        <p:spPr>
          <a:xfrm>
            <a:off x="3245987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19CEE"/>
                </a:solidFill>
                <a:latin typeface="OpenDyslexicAlta" pitchFamily="2" charset="77"/>
                <a:cs typeface="Rubik" pitchFamily="2" charset="-79"/>
              </a:rPr>
              <a:t>/o/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1C2A6D-98DD-3478-B292-D330867FE958}"/>
              </a:ext>
            </a:extLst>
          </p:cNvPr>
          <p:cNvSpPr/>
          <p:nvPr/>
        </p:nvSpPr>
        <p:spPr>
          <a:xfrm>
            <a:off x="5500059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5D160"/>
                </a:solidFill>
                <a:latin typeface="OpenDyslexicAlta" pitchFamily="2" charset="77"/>
                <a:cs typeface="Rubik" pitchFamily="2" charset="-79"/>
              </a:rPr>
              <a:t>/e/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DA4D6C-E9B8-EADD-6374-A874A22A3866}"/>
              </a:ext>
            </a:extLst>
          </p:cNvPr>
          <p:cNvSpPr/>
          <p:nvPr/>
        </p:nvSpPr>
        <p:spPr>
          <a:xfrm>
            <a:off x="7726547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7956D6"/>
                </a:solidFill>
                <a:latin typeface="OpenDyslexicAlta" pitchFamily="2" charset="77"/>
                <a:cs typeface="Rubik" pitchFamily="2" charset="-79"/>
              </a:rPr>
              <a:t>/u/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615B42-9BB7-8717-825F-CD1E72A56DF8}"/>
              </a:ext>
            </a:extLst>
          </p:cNvPr>
          <p:cNvSpPr/>
          <p:nvPr/>
        </p:nvSpPr>
        <p:spPr>
          <a:xfrm>
            <a:off x="9982067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DE57"/>
                </a:solidFill>
                <a:latin typeface="OpenDyslexicAlta" pitchFamily="2" charset="77"/>
                <a:cs typeface="Rubik" pitchFamily="2" charset="-79"/>
              </a:rPr>
              <a:t>/</a:t>
            </a:r>
            <a:r>
              <a:rPr lang="en-GB" sz="3200" b="1" dirty="0" err="1">
                <a:solidFill>
                  <a:srgbClr val="FFDE57"/>
                </a:solidFill>
                <a:latin typeface="OpenDyslexicAlta" pitchFamily="2" charset="77"/>
                <a:cs typeface="Rubik" pitchFamily="2" charset="-79"/>
              </a:rPr>
              <a:t>i</a:t>
            </a:r>
            <a:r>
              <a:rPr lang="en-GB" sz="3200" b="1" dirty="0">
                <a:solidFill>
                  <a:srgbClr val="FFDE57"/>
                </a:solidFill>
                <a:latin typeface="OpenDyslexicAlta" pitchFamily="2" charset="77"/>
                <a:cs typeface="Rubik" pitchFamily="2" charset="-79"/>
              </a:rPr>
              <a:t>/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6D2A74-8BB0-B1B2-AADB-0E8BEDD12002}"/>
              </a:ext>
            </a:extLst>
          </p:cNvPr>
          <p:cNvSpPr/>
          <p:nvPr/>
        </p:nvSpPr>
        <p:spPr>
          <a:xfrm>
            <a:off x="2989943" y="4773897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splodge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8B0F1D9-8011-49B5-A403-10BAA65F0D45}"/>
              </a:ext>
            </a:extLst>
          </p:cNvPr>
          <p:cNvSpPr/>
          <p:nvPr/>
        </p:nvSpPr>
        <p:spPr>
          <a:xfrm>
            <a:off x="5210628" y="4885027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sledge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0BE653F-132D-AD8C-B9BD-EBF952AEFE8F}"/>
              </a:ext>
            </a:extLst>
          </p:cNvPr>
          <p:cNvSpPr/>
          <p:nvPr/>
        </p:nvSpPr>
        <p:spPr>
          <a:xfrm>
            <a:off x="5210628" y="455845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pledge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9DB1C0-CBB5-F51C-9B68-583A016051E8}"/>
              </a:ext>
            </a:extLst>
          </p:cNvPr>
          <p:cNvSpPr/>
          <p:nvPr/>
        </p:nvSpPr>
        <p:spPr>
          <a:xfrm>
            <a:off x="5210628" y="424821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hedge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248765A-75A7-2B7A-7EA7-065EDAC2F15C}"/>
              </a:ext>
            </a:extLst>
          </p:cNvPr>
          <p:cNvSpPr/>
          <p:nvPr/>
        </p:nvSpPr>
        <p:spPr>
          <a:xfrm>
            <a:off x="7431314" y="4885027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budge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F79C246-61F4-7244-76C4-1CBF5385A520}"/>
              </a:ext>
            </a:extLst>
          </p:cNvPr>
          <p:cNvSpPr/>
          <p:nvPr/>
        </p:nvSpPr>
        <p:spPr>
          <a:xfrm>
            <a:off x="7431314" y="4574784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nudge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818AE6F-48D6-A2A3-8C05-42EB818D4055}"/>
              </a:ext>
            </a:extLst>
          </p:cNvPr>
          <p:cNvSpPr/>
          <p:nvPr/>
        </p:nvSpPr>
        <p:spPr>
          <a:xfrm>
            <a:off x="9652001" y="483921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fridge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1E753A6-600F-C8F6-348B-1AD1284869B7}"/>
              </a:ext>
            </a:extLst>
          </p:cNvPr>
          <p:cNvSpPr/>
          <p:nvPr/>
        </p:nvSpPr>
        <p:spPr>
          <a:xfrm>
            <a:off x="9652001" y="4496314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porridge</a:t>
            </a:r>
          </a:p>
        </p:txBody>
      </p:sp>
      <p:sp>
        <p:nvSpPr>
          <p:cNvPr id="40" name="Oval Callout 39">
            <a:extLst>
              <a:ext uri="{FF2B5EF4-FFF2-40B4-BE49-F238E27FC236}">
                <a16:creationId xmlns:a16="http://schemas.microsoft.com/office/drawing/2014/main" id="{01C0771D-5AEA-BFC4-8567-A09539763B7A}"/>
              </a:ext>
            </a:extLst>
          </p:cNvPr>
          <p:cNvSpPr/>
          <p:nvPr/>
        </p:nvSpPr>
        <p:spPr>
          <a:xfrm>
            <a:off x="3893687" y="1899318"/>
            <a:ext cx="2314499" cy="1664001"/>
          </a:xfrm>
          <a:prstGeom prst="wedgeEllipseCallout">
            <a:avLst>
              <a:gd name="adj1" fmla="val 59010"/>
              <a:gd name="adj2" fmla="val 18670"/>
            </a:avLst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>
                <a:latin typeface="OpenDyslexicAlta" pitchFamily="2" charset="77"/>
                <a:ea typeface="Muli" pitchFamily="2" charset="77"/>
                <a:cs typeface="Muli" pitchFamily="2" charset="77"/>
              </a:rPr>
              <a:t>Can you think of any more words that </a:t>
            </a:r>
            <a:br>
              <a:rPr lang="en-GB" sz="1500" dirty="0">
                <a:latin typeface="OpenDyslexicAlta" pitchFamily="2" charset="77"/>
                <a:ea typeface="Muli" pitchFamily="2" charset="77"/>
                <a:cs typeface="Muli" pitchFamily="2" charset="77"/>
              </a:rPr>
            </a:br>
            <a:r>
              <a:rPr lang="en-GB" sz="1500" dirty="0">
                <a:latin typeface="OpenDyslexicAlta" pitchFamily="2" charset="77"/>
                <a:ea typeface="Muli" pitchFamily="2" charset="77"/>
                <a:cs typeface="Muli" pitchFamily="2" charset="77"/>
              </a:rPr>
              <a:t>fit these patterns?</a:t>
            </a:r>
            <a:endParaRPr lang="en-GB" sz="1500" dirty="0">
              <a:latin typeface="OpenDyslexicAlta" pitchFamily="2" charset="77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39B377A-8A95-BA73-9355-1B86C988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06941" y="2310873"/>
            <a:ext cx="1173469" cy="12003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67265 0.2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33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1641 0.341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299 0.25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34571 0.268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-0.12669 0.25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49036 0.239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8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51393 0.215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0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18697 0.234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6081 0.1891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12487 0.1951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" grpId="0"/>
      <p:bldP spid="3" grpId="0"/>
      <p:bldP spid="19" grpId="0"/>
      <p:bldP spid="20" grpId="0"/>
      <p:bldP spid="21" grpId="0"/>
      <p:bldP spid="30" grpId="0"/>
      <p:bldP spid="31" grpId="0"/>
      <p:bldP spid="32" grpId="0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words below?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389A-4226-A4ED-6BF8-A3D585F8E625}"/>
              </a:ext>
            </a:extLst>
          </p:cNvPr>
          <p:cNvSpPr txBox="1"/>
          <p:nvPr/>
        </p:nvSpPr>
        <p:spPr>
          <a:xfrm>
            <a:off x="6407150" y="4465099"/>
            <a:ext cx="3304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Use sound buttons for each phoneme. Draw a dot for each single letter sound and a line when two or more letters make one sound.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9819E77-E0AB-DD48-2584-C5ED86EF9189}"/>
              </a:ext>
            </a:extLst>
          </p:cNvPr>
          <p:cNvSpPr/>
          <p:nvPr/>
        </p:nvSpPr>
        <p:spPr>
          <a:xfrm rot="4507613" flipH="1">
            <a:off x="6965573" y="3073914"/>
            <a:ext cx="2641785" cy="4352750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  <a:gd name="connsiteX0" fmla="*/ 1865617 w 2410627"/>
              <a:gd name="connsiteY0" fmla="*/ 995604 h 3971881"/>
              <a:gd name="connsiteX1" fmla="*/ 2386815 w 2410627"/>
              <a:gd name="connsiteY1" fmla="*/ 2958118 h 3971881"/>
              <a:gd name="connsiteX2" fmla="*/ 1886005 w 2410627"/>
              <a:gd name="connsiteY2" fmla="*/ 3821127 h 3971881"/>
              <a:gd name="connsiteX3" fmla="*/ 1408020 w 2410627"/>
              <a:gd name="connsiteY3" fmla="*/ 3948069 h 3971881"/>
              <a:gd name="connsiteX4" fmla="*/ 545011 w 2410627"/>
              <a:gd name="connsiteY4" fmla="*/ 3447259 h 3971881"/>
              <a:gd name="connsiteX5" fmla="*/ 23812 w 2410627"/>
              <a:gd name="connsiteY5" fmla="*/ 1484745 h 3971881"/>
              <a:gd name="connsiteX6" fmla="*/ 524623 w 2410627"/>
              <a:gd name="connsiteY6" fmla="*/ 621736 h 3971881"/>
              <a:gd name="connsiteX7" fmla="*/ 634484 w 2410627"/>
              <a:gd name="connsiteY7" fmla="*/ 592559 h 3971881"/>
              <a:gd name="connsiteX8" fmla="*/ 871174 w 2410627"/>
              <a:gd name="connsiteY8" fmla="*/ 0 h 3971881"/>
              <a:gd name="connsiteX9" fmla="*/ 1066293 w 2410627"/>
              <a:gd name="connsiteY9" fmla="*/ 484574 h 3971881"/>
              <a:gd name="connsiteX10" fmla="*/ 1143715 w 2410627"/>
              <a:gd name="connsiteY10" fmla="*/ 472150 h 3971881"/>
              <a:gd name="connsiteX11" fmla="*/ 1865617 w 2410627"/>
              <a:gd name="connsiteY11" fmla="*/ 995604 h 39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3971881">
                <a:moveTo>
                  <a:pt x="1865617" y="995604"/>
                </a:moveTo>
                <a:lnTo>
                  <a:pt x="2386815" y="2958118"/>
                </a:lnTo>
                <a:cubicBezTo>
                  <a:pt x="2486834" y="3334726"/>
                  <a:pt x="2262613" y="3721109"/>
                  <a:pt x="1886005" y="3821127"/>
                </a:cubicBezTo>
                <a:lnTo>
                  <a:pt x="1408020" y="3948069"/>
                </a:lnTo>
                <a:cubicBezTo>
                  <a:pt x="1031412" y="4048087"/>
                  <a:pt x="645030" y="3823867"/>
                  <a:pt x="545011" y="3447259"/>
                </a:cubicBezTo>
                <a:lnTo>
                  <a:pt x="23812" y="1484745"/>
                </a:lnTo>
                <a:cubicBezTo>
                  <a:pt x="-76206" y="1108137"/>
                  <a:pt x="148015" y="721754"/>
                  <a:pt x="524623" y="621736"/>
                </a:cubicBezTo>
                <a:lnTo>
                  <a:pt x="634484" y="592559"/>
                </a:lnTo>
                <a:lnTo>
                  <a:pt x="871174" y="0"/>
                </a:lnTo>
                <a:lnTo>
                  <a:pt x="1066293" y="484574"/>
                </a:lnTo>
                <a:lnTo>
                  <a:pt x="1143715" y="472150"/>
                </a:lnTo>
                <a:cubicBezTo>
                  <a:pt x="1471337" y="453212"/>
                  <a:pt x="1778101" y="666072"/>
                  <a:pt x="1865617" y="995604"/>
                </a:cubicBez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F962E-D8E5-2E97-03BB-624CA558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9" y="4175399"/>
            <a:ext cx="5478061" cy="231306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38671B1-5084-5162-7816-2846AB7B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154" y="4102928"/>
            <a:ext cx="1219627" cy="2210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81AB71-9413-8D7D-5A5E-1D2FD1A4DA67}"/>
              </a:ext>
            </a:extLst>
          </p:cNvPr>
          <p:cNvSpPr/>
          <p:nvPr/>
        </p:nvSpPr>
        <p:spPr>
          <a:xfrm>
            <a:off x="2882159" y="2364767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smudge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F356E2-7970-0A52-D8AF-B11867AD564D}"/>
              </a:ext>
            </a:extLst>
          </p:cNvPr>
          <p:cNvGrpSpPr/>
          <p:nvPr/>
        </p:nvGrpSpPr>
        <p:grpSpPr>
          <a:xfrm>
            <a:off x="3096368" y="3207566"/>
            <a:ext cx="2648824" cy="161061"/>
            <a:chOff x="6877043" y="6014687"/>
            <a:chExt cx="2648824" cy="161061"/>
          </a:xfrm>
          <a:solidFill>
            <a:srgbClr val="3372DC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9C15A71-2804-0D56-0D53-85E39212E3DA}"/>
                </a:ext>
              </a:extLst>
            </p:cNvPr>
            <p:cNvSpPr/>
            <p:nvPr/>
          </p:nvSpPr>
          <p:spPr>
            <a:xfrm>
              <a:off x="740964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EEF6A3-ACF7-ED34-6008-1A21C14BEC62}"/>
                </a:ext>
              </a:extLst>
            </p:cNvPr>
            <p:cNvSpPr/>
            <p:nvPr/>
          </p:nvSpPr>
          <p:spPr>
            <a:xfrm>
              <a:off x="794368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816C7B-249A-73BE-9639-E9FA746453BA}"/>
                </a:ext>
              </a:extLst>
            </p:cNvPr>
            <p:cNvSpPr/>
            <p:nvPr/>
          </p:nvSpPr>
          <p:spPr>
            <a:xfrm>
              <a:off x="8300917" y="6032769"/>
              <a:ext cx="1224950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9E0204D-C021-4FA4-7631-258DB8E99961}"/>
                </a:ext>
              </a:extLst>
            </p:cNvPr>
            <p:cNvSpPr/>
            <p:nvPr/>
          </p:nvSpPr>
          <p:spPr>
            <a:xfrm>
              <a:off x="68770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DC789-B5E6-A7AF-478D-66DC07F1FDFF}"/>
              </a:ext>
            </a:extLst>
          </p:cNvPr>
          <p:cNvSpPr/>
          <p:nvPr/>
        </p:nvSpPr>
        <p:spPr>
          <a:xfrm>
            <a:off x="6514106" y="2335543"/>
            <a:ext cx="2802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latin typeface="Segoe Print" panose="02000800000000000000" pitchFamily="2" charset="0"/>
              </a:rPr>
              <a:t>smudge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7D9F6B2-9B1A-F219-675B-B3A79A35C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13" y="4449004"/>
            <a:ext cx="1272532" cy="13331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B46826F-FBA6-03D4-B324-2DA65D7489EF}"/>
              </a:ext>
            </a:extLst>
          </p:cNvPr>
          <p:cNvSpPr/>
          <p:nvPr/>
        </p:nvSpPr>
        <p:spPr>
          <a:xfrm>
            <a:off x="3150608" y="4587960"/>
            <a:ext cx="2274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fudge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8D3F38-1D9E-95E1-A2A5-DD3CFB8F3BE3}"/>
              </a:ext>
            </a:extLst>
          </p:cNvPr>
          <p:cNvGrpSpPr/>
          <p:nvPr/>
        </p:nvGrpSpPr>
        <p:grpSpPr>
          <a:xfrm>
            <a:off x="3302386" y="5430759"/>
            <a:ext cx="1971372" cy="161061"/>
            <a:chOff x="7554495" y="6014687"/>
            <a:chExt cx="1971372" cy="161061"/>
          </a:xfrm>
          <a:solidFill>
            <a:srgbClr val="3372D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9941C6-7E4F-B9BC-53F6-B0C24553F217}"/>
                </a:ext>
              </a:extLst>
            </p:cNvPr>
            <p:cNvSpPr/>
            <p:nvPr/>
          </p:nvSpPr>
          <p:spPr>
            <a:xfrm>
              <a:off x="7554495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E62CE0B-72CE-1928-1E92-DDC030CECC08}"/>
                </a:ext>
              </a:extLst>
            </p:cNvPr>
            <p:cNvSpPr/>
            <p:nvPr/>
          </p:nvSpPr>
          <p:spPr>
            <a:xfrm>
              <a:off x="7961786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348FF9-1310-AF7E-9CE9-3E609FFB3AC1}"/>
                </a:ext>
              </a:extLst>
            </p:cNvPr>
            <p:cNvSpPr/>
            <p:nvPr/>
          </p:nvSpPr>
          <p:spPr>
            <a:xfrm>
              <a:off x="8300917" y="6032769"/>
              <a:ext cx="1224950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770810A-0DFE-CF6B-2465-837031760DA5}"/>
              </a:ext>
            </a:extLst>
          </p:cNvPr>
          <p:cNvSpPr/>
          <p:nvPr/>
        </p:nvSpPr>
        <p:spPr>
          <a:xfrm>
            <a:off x="6148532" y="4587960"/>
            <a:ext cx="1976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edge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0C53D6-48A8-DE40-55B7-EC43CC24A2CF}"/>
              </a:ext>
            </a:extLst>
          </p:cNvPr>
          <p:cNvGrpSpPr/>
          <p:nvPr/>
        </p:nvGrpSpPr>
        <p:grpSpPr>
          <a:xfrm>
            <a:off x="6415642" y="5434289"/>
            <a:ext cx="1564081" cy="157531"/>
            <a:chOff x="7961786" y="6018217"/>
            <a:chExt cx="1564081" cy="157531"/>
          </a:xfrm>
          <a:solidFill>
            <a:srgbClr val="3372DC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9DBDB9-446E-36D7-7EAF-2E429608CAA0}"/>
                </a:ext>
              </a:extLst>
            </p:cNvPr>
            <p:cNvSpPr/>
            <p:nvPr/>
          </p:nvSpPr>
          <p:spPr>
            <a:xfrm>
              <a:off x="7961786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5AAC63B-496D-9D86-CF4A-278EF1C510BB}"/>
                </a:ext>
              </a:extLst>
            </p:cNvPr>
            <p:cNvSpPr/>
            <p:nvPr/>
          </p:nvSpPr>
          <p:spPr>
            <a:xfrm>
              <a:off x="8300917" y="6032769"/>
              <a:ext cx="1224950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780A0C0-661D-0161-488E-3645EF0CE995}"/>
              </a:ext>
            </a:extLst>
          </p:cNvPr>
          <p:cNvSpPr/>
          <p:nvPr/>
        </p:nvSpPr>
        <p:spPr>
          <a:xfrm>
            <a:off x="8948753" y="4587960"/>
            <a:ext cx="2480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bridge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E84ACA-02B7-61C8-832B-9B338F36DF5B}"/>
              </a:ext>
            </a:extLst>
          </p:cNvPr>
          <p:cNvGrpSpPr/>
          <p:nvPr/>
        </p:nvGrpSpPr>
        <p:grpSpPr>
          <a:xfrm>
            <a:off x="9207040" y="5430759"/>
            <a:ext cx="2080808" cy="161061"/>
            <a:chOff x="7445059" y="6014687"/>
            <a:chExt cx="2080808" cy="161061"/>
          </a:xfrm>
          <a:solidFill>
            <a:srgbClr val="3372DC"/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FB7304-B1D3-333D-2230-C972F24BFD17}"/>
                </a:ext>
              </a:extLst>
            </p:cNvPr>
            <p:cNvSpPr/>
            <p:nvPr/>
          </p:nvSpPr>
          <p:spPr>
            <a:xfrm>
              <a:off x="7445059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B3DADE6-D2D7-E1B1-AEF1-35A55A7C3CC9}"/>
                </a:ext>
              </a:extLst>
            </p:cNvPr>
            <p:cNvSpPr/>
            <p:nvPr/>
          </p:nvSpPr>
          <p:spPr>
            <a:xfrm>
              <a:off x="806033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574ECF-E96F-7967-0C88-33250EA8FAA2}"/>
                </a:ext>
              </a:extLst>
            </p:cNvPr>
            <p:cNvSpPr/>
            <p:nvPr/>
          </p:nvSpPr>
          <p:spPr>
            <a:xfrm>
              <a:off x="8300917" y="6032769"/>
              <a:ext cx="1224950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8F093D1-C0F5-DC93-90FC-E1CB60ED81F8}"/>
                </a:ext>
              </a:extLst>
            </p:cNvPr>
            <p:cNvSpPr/>
            <p:nvPr/>
          </p:nvSpPr>
          <p:spPr>
            <a:xfrm>
              <a:off x="776879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7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1" grpId="0"/>
      <p:bldP spid="17" grpId="0"/>
      <p:bldP spid="18" grpId="0"/>
      <p:bldP spid="24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‘</a:t>
            </a:r>
            <a:r>
              <a:rPr lang="en-GB" sz="1600" dirty="0" err="1"/>
              <a:t>dge</a:t>
            </a:r>
            <a:r>
              <a:rPr lang="en-GB" sz="1600" dirty="0"/>
              <a:t>’ makes a /j/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498053" y="1888273"/>
            <a:ext cx="9195893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</a:rPr>
              <a:t>Look at the different phoneme maps. Write all the words which share a map.</a:t>
            </a:r>
            <a:endParaRPr lang="en-GB" sz="16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83EDBF-7752-99FB-5FFB-2F8D511A9627}"/>
              </a:ext>
            </a:extLst>
          </p:cNvPr>
          <p:cNvGrpSpPr/>
          <p:nvPr/>
        </p:nvGrpSpPr>
        <p:grpSpPr>
          <a:xfrm>
            <a:off x="963784" y="2554821"/>
            <a:ext cx="7277487" cy="2371095"/>
            <a:chOff x="2253174" y="2094404"/>
            <a:chExt cx="7277487" cy="23710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64C1B3-5C2E-6084-D5E9-6F99E5148E3B}"/>
                </a:ext>
              </a:extLst>
            </p:cNvPr>
            <p:cNvGrpSpPr/>
            <p:nvPr/>
          </p:nvGrpSpPr>
          <p:grpSpPr>
            <a:xfrm>
              <a:off x="2253174" y="2094404"/>
              <a:ext cx="7277487" cy="2371095"/>
              <a:chOff x="1147117" y="2313662"/>
              <a:chExt cx="7277487" cy="2371095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44137EA7-1E31-033D-850E-76568E906986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F70F4DC-AF84-0ED5-7D29-8C9B1014E592}"/>
                  </a:ext>
                </a:extLst>
              </p:cNvPr>
              <p:cNvGrpSpPr/>
              <p:nvPr/>
            </p:nvGrpSpPr>
            <p:grpSpPr>
              <a:xfrm>
                <a:off x="3202626" y="2313662"/>
                <a:ext cx="5221977" cy="2049362"/>
                <a:chOff x="3194892" y="2242974"/>
                <a:chExt cx="5221977" cy="2049362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2DE2E9A5-07FD-8250-9BE7-ED64B399F187}"/>
                    </a:ext>
                  </a:extLst>
                </p:cNvPr>
                <p:cNvCxnSpPr>
                  <a:cxnSpLocks/>
                  <a:stCxn id="31" idx="3"/>
                  <a:endCxn id="32" idx="1"/>
                </p:cNvCxnSpPr>
                <p:nvPr/>
              </p:nvCxnSpPr>
              <p:spPr>
                <a:xfrm>
                  <a:off x="5516435" y="2564708"/>
                  <a:ext cx="844925" cy="8894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F130CA67-23A5-8938-3A84-5DAEB802CA14}"/>
                    </a:ext>
                  </a:extLst>
                </p:cNvPr>
                <p:cNvCxnSpPr>
                  <a:cxnSpLocks/>
                  <a:endCxn id="24" idx="1"/>
                </p:cNvCxnSpPr>
                <p:nvPr/>
              </p:nvCxnSpPr>
              <p:spPr>
                <a:xfrm>
                  <a:off x="5516435" y="2717006"/>
                  <a:ext cx="844926" cy="711994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BC44ED11-A867-086E-38F7-E7B11FB78D54}"/>
                    </a:ext>
                  </a:extLst>
                </p:cNvPr>
                <p:cNvCxnSpPr>
                  <a:cxnSpLocks/>
                  <a:endCxn id="6" idx="1"/>
                </p:cNvCxnSpPr>
                <p:nvPr/>
              </p:nvCxnSpPr>
              <p:spPr>
                <a:xfrm>
                  <a:off x="5459910" y="2895335"/>
                  <a:ext cx="901451" cy="1389062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BCFE4231-53C7-BC25-2F24-101446B96966}"/>
                    </a:ext>
                  </a:extLst>
                </p:cNvPr>
                <p:cNvCxnSpPr>
                  <a:cxnSpLocks/>
                  <a:stCxn id="31" idx="2"/>
                  <a:endCxn id="15" idx="0"/>
                </p:cNvCxnSpPr>
                <p:nvPr/>
              </p:nvCxnSpPr>
              <p:spPr>
                <a:xfrm flipH="1">
                  <a:off x="4796868" y="2886441"/>
                  <a:ext cx="1" cy="1084161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3D4DDF7F-F60D-900D-F7DA-F3750FC7F03F}"/>
                    </a:ext>
                  </a:extLst>
                </p:cNvPr>
                <p:cNvSpPr/>
                <p:nvPr/>
              </p:nvSpPr>
              <p:spPr>
                <a:xfrm>
                  <a:off x="4077302" y="2242974"/>
                  <a:ext cx="1439133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AD8692EA-8FF4-6B9F-7FF0-49E284A89AC3}"/>
                    </a:ext>
                  </a:extLst>
                </p:cNvPr>
                <p:cNvSpPr/>
                <p:nvPr/>
              </p:nvSpPr>
              <p:spPr>
                <a:xfrm>
                  <a:off x="6361360" y="2251868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91AFEC56-B5D4-EB66-0418-4D969A045AF1}"/>
                    </a:ext>
                  </a:extLst>
                </p:cNvPr>
                <p:cNvCxnSpPr>
                  <a:cxnSpLocks/>
                  <a:stCxn id="31" idx="1"/>
                  <a:endCxn id="8" idx="3"/>
                </p:cNvCxnSpPr>
                <p:nvPr/>
              </p:nvCxnSpPr>
              <p:spPr>
                <a:xfrm flipH="1">
                  <a:off x="3202654" y="2564708"/>
                  <a:ext cx="874648" cy="8894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2A039EA3-97F3-FD73-75CD-E1E1080AF9D0}"/>
                    </a:ext>
                  </a:extLst>
                </p:cNvPr>
                <p:cNvCxnSpPr>
                  <a:cxnSpLocks/>
                  <a:endCxn id="26" idx="3"/>
                </p:cNvCxnSpPr>
                <p:nvPr/>
              </p:nvCxnSpPr>
              <p:spPr>
                <a:xfrm flipH="1">
                  <a:off x="3194892" y="2886441"/>
                  <a:ext cx="938935" cy="1405895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A09F873B-32DB-A0E6-8678-3882878B84A9}"/>
                    </a:ext>
                  </a:extLst>
                </p:cNvPr>
                <p:cNvCxnSpPr>
                  <a:cxnSpLocks/>
                  <a:endCxn id="11" idx="3"/>
                </p:cNvCxnSpPr>
                <p:nvPr/>
              </p:nvCxnSpPr>
              <p:spPr>
                <a:xfrm flipH="1">
                  <a:off x="3202655" y="2717006"/>
                  <a:ext cx="871008" cy="711992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BD012EE6-5BF1-4727-66B4-D0AEA11118E2}"/>
                  </a:ext>
                </a:extLst>
              </p:cNvPr>
              <p:cNvSpPr/>
              <p:nvPr/>
            </p:nvSpPr>
            <p:spPr>
              <a:xfrm>
                <a:off x="1147117" y="4041290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CB1C0B-36AA-0EDF-A59F-079388CD4C34}"/>
                </a:ext>
              </a:extLst>
            </p:cNvPr>
            <p:cNvGrpSpPr/>
            <p:nvPr/>
          </p:nvGrpSpPr>
          <p:grpSpPr>
            <a:xfrm>
              <a:off x="2260936" y="2103298"/>
              <a:ext cx="7269725" cy="2362201"/>
              <a:chOff x="2283271" y="2534773"/>
              <a:chExt cx="7269725" cy="2362201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DF79190-0E2E-6C73-3F48-C0D9A1BB4A90}"/>
                  </a:ext>
                </a:extLst>
              </p:cNvPr>
              <p:cNvSpPr/>
              <p:nvPr/>
            </p:nvSpPr>
            <p:spPr>
              <a:xfrm>
                <a:off x="7497487" y="4245568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F4DC5C-7067-5D9A-96E7-5662F4EA9BAC}"/>
                  </a:ext>
                </a:extLst>
              </p:cNvPr>
              <p:cNvGrpSpPr/>
              <p:nvPr/>
            </p:nvGrpSpPr>
            <p:grpSpPr>
              <a:xfrm>
                <a:off x="2283271" y="2534773"/>
                <a:ext cx="4677477" cy="2362201"/>
                <a:chOff x="2283271" y="2534773"/>
                <a:chExt cx="4677477" cy="2362201"/>
              </a:xfrm>
            </p:grpSpPr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FB68DC63-1D44-8B63-5EDD-2528C992C5FD}"/>
                    </a:ext>
                  </a:extLst>
                </p:cNvPr>
                <p:cNvSpPr/>
                <p:nvPr/>
              </p:nvSpPr>
              <p:spPr>
                <a:xfrm>
                  <a:off x="2283271" y="2534773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50BCEE1-B7A6-ED8E-FB4D-9F8B77848308}"/>
                    </a:ext>
                  </a:extLst>
                </p:cNvPr>
                <p:cNvSpPr/>
                <p:nvPr/>
              </p:nvSpPr>
              <p:spPr>
                <a:xfrm>
                  <a:off x="2283272" y="3390169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E1B083F-3582-5AA3-F951-2E89B743DB8A}"/>
                    </a:ext>
                  </a:extLst>
                </p:cNvPr>
                <p:cNvGrpSpPr/>
                <p:nvPr/>
              </p:nvGrpSpPr>
              <p:grpSpPr>
                <a:xfrm>
                  <a:off x="4905239" y="2797164"/>
                  <a:ext cx="2055509" cy="2099810"/>
                  <a:chOff x="4905239" y="2797164"/>
                  <a:chExt cx="2055509" cy="2099810"/>
                </a:xfrm>
              </p:grpSpPr>
              <p:sp>
                <p:nvSpPr>
                  <p:cNvPr id="15" name="Rounded Rectangle 14">
                    <a:extLst>
                      <a:ext uri="{FF2B5EF4-FFF2-40B4-BE49-F238E27FC236}">
                        <a16:creationId xmlns:a16="http://schemas.microsoft.com/office/drawing/2014/main" id="{34B0BF28-DB77-229E-0061-D778C5E24E16}"/>
                      </a:ext>
                    </a:extLst>
                  </p:cNvPr>
                  <p:cNvSpPr/>
                  <p:nvPr/>
                </p:nvSpPr>
                <p:spPr>
                  <a:xfrm>
                    <a:off x="4905239" y="4253507"/>
                    <a:ext cx="2055509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219CE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6552BECC-EA0F-20CD-E7DA-5B7453676DE5}"/>
                      </a:ext>
                    </a:extLst>
                  </p:cNvPr>
                  <p:cNvGrpSpPr/>
                  <p:nvPr/>
                </p:nvGrpSpPr>
                <p:grpSpPr>
                  <a:xfrm>
                    <a:off x="5381322" y="2797164"/>
                    <a:ext cx="1127503" cy="108000"/>
                    <a:chOff x="708552" y="2665896"/>
                    <a:chExt cx="1127503" cy="108000"/>
                  </a:xfrm>
                </p:grpSpPr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9EC747A8-0E3F-C6DA-3722-66FB9ACC823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296055" y="2683896"/>
                      <a:ext cx="540000" cy="72000"/>
                    </a:xfrm>
                    <a:prstGeom prst="rect">
                      <a:avLst/>
                    </a:prstGeom>
                    <a:solidFill>
                      <a:srgbClr val="3372D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uli" pitchFamily="2" charset="77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Oval 21">
                      <a:extLst>
                        <a:ext uri="{FF2B5EF4-FFF2-40B4-BE49-F238E27FC236}">
                          <a16:creationId xmlns:a16="http://schemas.microsoft.com/office/drawing/2014/main" id="{79A28AD4-1DDE-D586-3242-859D55DA84E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08552" y="2665896"/>
                      <a:ext cx="108000" cy="108000"/>
                    </a:xfrm>
                    <a:prstGeom prst="ellipse">
                      <a:avLst/>
                    </a:prstGeom>
                    <a:solidFill>
                      <a:srgbClr val="3372D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latin typeface="Muli" pitchFamily="2" charset="77"/>
                      </a:endParaRPr>
                    </a:p>
                  </p:txBody>
                </p:sp>
                <p:sp>
                  <p:nvSpPr>
                    <p:cNvPr id="23" name="Oval 22">
                      <a:extLst>
                        <a:ext uri="{FF2B5EF4-FFF2-40B4-BE49-F238E27FC236}">
                          <a16:creationId xmlns:a16="http://schemas.microsoft.com/office/drawing/2014/main" id="{28A8946B-5C32-B45A-1DCD-351780C768E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006711" y="2665896"/>
                      <a:ext cx="108000" cy="108000"/>
                    </a:xfrm>
                    <a:prstGeom prst="ellipse">
                      <a:avLst/>
                    </a:prstGeom>
                    <a:solidFill>
                      <a:srgbClr val="3372D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latin typeface="Muli" pitchFamily="2" charset="77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E5E364-7D50-0ED2-31E3-DE06CCE3B899}"/>
              </a:ext>
            </a:extLst>
          </p:cNvPr>
          <p:cNvGrpSpPr/>
          <p:nvPr/>
        </p:nvGrpSpPr>
        <p:grpSpPr>
          <a:xfrm>
            <a:off x="971546" y="5476606"/>
            <a:ext cx="7269723" cy="643798"/>
            <a:chOff x="3701693" y="5704568"/>
            <a:chExt cx="7269723" cy="643798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B9D157FE-5268-44D2-7C70-F8EFE585F0FC}"/>
                </a:ext>
              </a:extLst>
            </p:cNvPr>
            <p:cNvSpPr/>
            <p:nvPr/>
          </p:nvSpPr>
          <p:spPr>
            <a:xfrm>
              <a:off x="8915907" y="5704899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F47924A-AB4A-42FB-41BD-8EECEDE0E25D}"/>
                </a:ext>
              </a:extLst>
            </p:cNvPr>
            <p:cNvGrpSpPr/>
            <p:nvPr/>
          </p:nvGrpSpPr>
          <p:grpSpPr>
            <a:xfrm>
              <a:off x="3701693" y="5704568"/>
              <a:ext cx="5214214" cy="643798"/>
              <a:chOff x="3947617" y="5649469"/>
              <a:chExt cx="5214214" cy="643798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04E8B5F-18A8-5813-860F-9AF50AC6FBE4}"/>
                  </a:ext>
                </a:extLst>
              </p:cNvPr>
              <p:cNvCxnSpPr>
                <a:cxnSpLocks/>
                <a:stCxn id="66" idx="1"/>
                <a:endCxn id="65" idx="3"/>
              </p:cNvCxnSpPr>
              <p:nvPr/>
            </p:nvCxnSpPr>
            <p:spPr>
              <a:xfrm flipH="1" flipV="1">
                <a:off x="6003126" y="5971203"/>
                <a:ext cx="642011" cy="331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F7809FCF-B290-CB89-5347-3032CD124500}"/>
                  </a:ext>
                </a:extLst>
              </p:cNvPr>
              <p:cNvSpPr/>
              <p:nvPr/>
            </p:nvSpPr>
            <p:spPr>
              <a:xfrm>
                <a:off x="3947617" y="5649469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2FD114C7-D1A5-4097-FC11-A0E0F830CBF1}"/>
                  </a:ext>
                </a:extLst>
              </p:cNvPr>
              <p:cNvSpPr/>
              <p:nvPr/>
            </p:nvSpPr>
            <p:spPr>
              <a:xfrm>
                <a:off x="6645137" y="5649800"/>
                <a:ext cx="1874683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02BF026-AE4F-7C92-F360-6256286FE1FA}"/>
                  </a:ext>
                </a:extLst>
              </p:cNvPr>
              <p:cNvCxnSpPr>
                <a:cxnSpLocks/>
                <a:stCxn id="66" idx="3"/>
                <a:endCxn id="62" idx="1"/>
              </p:cNvCxnSpPr>
              <p:nvPr/>
            </p:nvCxnSpPr>
            <p:spPr>
              <a:xfrm>
                <a:off x="8519820" y="5971534"/>
                <a:ext cx="642011" cy="0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51E3918-302A-611F-FEC7-D5245A654547}"/>
                  </a:ext>
                </a:extLst>
              </p:cNvPr>
              <p:cNvGrpSpPr/>
              <p:nvPr/>
            </p:nvGrpSpPr>
            <p:grpSpPr>
              <a:xfrm>
                <a:off x="6847391" y="5935247"/>
                <a:ext cx="1495967" cy="108000"/>
                <a:chOff x="6847391" y="5935247"/>
                <a:chExt cx="1495967" cy="108000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992375-1EF2-EFD1-AF7F-8EDEA84C26A1}"/>
                    </a:ext>
                  </a:extLst>
                </p:cNvPr>
                <p:cNvSpPr/>
                <p:nvPr/>
              </p:nvSpPr>
              <p:spPr>
                <a:xfrm flipV="1">
                  <a:off x="7803358" y="5953247"/>
                  <a:ext cx="540000" cy="72000"/>
                </a:xfrm>
                <a:prstGeom prst="rect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FF5D4CB7-D2BF-96CA-314F-0375DBFF06C4}"/>
                    </a:ext>
                  </a:extLst>
                </p:cNvPr>
                <p:cNvSpPr/>
                <p:nvPr/>
              </p:nvSpPr>
              <p:spPr>
                <a:xfrm flipV="1">
                  <a:off x="7173540" y="5935247"/>
                  <a:ext cx="108000" cy="108000"/>
                </a:xfrm>
                <a:prstGeom prst="ellipse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BCD6070-7FA3-50BF-F544-C150DD7D4C94}"/>
                    </a:ext>
                  </a:extLst>
                </p:cNvPr>
                <p:cNvSpPr/>
                <p:nvPr/>
              </p:nvSpPr>
              <p:spPr>
                <a:xfrm flipV="1">
                  <a:off x="7480408" y="5935247"/>
                  <a:ext cx="108000" cy="108000"/>
                </a:xfrm>
                <a:prstGeom prst="ellipse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58B8F0B3-FAF8-AD5F-F5CB-ACC8C4E61A19}"/>
                    </a:ext>
                  </a:extLst>
                </p:cNvPr>
                <p:cNvSpPr/>
                <p:nvPr/>
              </p:nvSpPr>
              <p:spPr>
                <a:xfrm flipV="1">
                  <a:off x="6847391" y="5935247"/>
                  <a:ext cx="108000" cy="108000"/>
                </a:xfrm>
                <a:prstGeom prst="ellipse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8B7A5CE-E675-0BD7-93F4-A894B8DE2B17}"/>
              </a:ext>
            </a:extLst>
          </p:cNvPr>
          <p:cNvGrpSpPr/>
          <p:nvPr/>
        </p:nvGrpSpPr>
        <p:grpSpPr>
          <a:xfrm>
            <a:off x="9126871" y="2554821"/>
            <a:ext cx="2055509" cy="3538921"/>
            <a:chOff x="1163281" y="5118069"/>
            <a:chExt cx="2055509" cy="3538921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3AD3B77C-A917-F461-2C57-1497BB4619A4}"/>
                </a:ext>
              </a:extLst>
            </p:cNvPr>
            <p:cNvSpPr/>
            <p:nvPr/>
          </p:nvSpPr>
          <p:spPr>
            <a:xfrm>
              <a:off x="1538261" y="5118069"/>
              <a:ext cx="1305551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4FD6C0E-413E-C418-B329-0EA8D9FF508E}"/>
                </a:ext>
              </a:extLst>
            </p:cNvPr>
            <p:cNvSpPr/>
            <p:nvPr/>
          </p:nvSpPr>
          <p:spPr>
            <a:xfrm flipV="1">
              <a:off x="2057624" y="5415096"/>
              <a:ext cx="576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25192E5-F8F6-83DB-753F-07D97AA8C589}"/>
                </a:ext>
              </a:extLst>
            </p:cNvPr>
            <p:cNvSpPr/>
            <p:nvPr/>
          </p:nvSpPr>
          <p:spPr>
            <a:xfrm flipV="1">
              <a:off x="1766221" y="539709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8DB6DFB-2A4C-75F6-2349-12410884242B}"/>
                </a:ext>
              </a:extLst>
            </p:cNvPr>
            <p:cNvCxnSpPr>
              <a:cxnSpLocks/>
              <a:stCxn id="74" idx="2"/>
              <a:endCxn id="78" idx="0"/>
            </p:cNvCxnSpPr>
            <p:nvPr/>
          </p:nvCxnSpPr>
          <p:spPr>
            <a:xfrm flipH="1">
              <a:off x="2191036" y="5761536"/>
              <a:ext cx="1" cy="2251987"/>
            </a:xfrm>
            <a:prstGeom prst="straightConnector1">
              <a:avLst/>
            </a:prstGeom>
            <a:ln w="44450">
              <a:solidFill>
                <a:srgbClr val="FFDE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42B8E183-5517-F0C5-075A-268C2CC7AEA8}"/>
                </a:ext>
              </a:extLst>
            </p:cNvPr>
            <p:cNvSpPr/>
            <p:nvPr/>
          </p:nvSpPr>
          <p:spPr>
            <a:xfrm>
              <a:off x="1163281" y="8013523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D0E614-D0F5-CA07-778F-FA4681D286FE}"/>
              </a:ext>
            </a:extLst>
          </p:cNvPr>
          <p:cNvGrpSpPr/>
          <p:nvPr/>
        </p:nvGrpSpPr>
        <p:grpSpPr>
          <a:xfrm>
            <a:off x="963784" y="2118942"/>
            <a:ext cx="7277487" cy="2371095"/>
            <a:chOff x="2253174" y="2094404"/>
            <a:chExt cx="7277487" cy="23710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E5C1A6-C8FF-3794-415D-437EA5035CBA}"/>
                </a:ext>
              </a:extLst>
            </p:cNvPr>
            <p:cNvGrpSpPr/>
            <p:nvPr/>
          </p:nvGrpSpPr>
          <p:grpSpPr>
            <a:xfrm>
              <a:off x="2253174" y="2094404"/>
              <a:ext cx="7277487" cy="2371095"/>
              <a:chOff x="1147117" y="2313662"/>
              <a:chExt cx="7277487" cy="2371095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F1D902D8-7668-D22E-DF98-53E6536E38FE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C47E559-1934-4011-98F3-309022EEBADC}"/>
                  </a:ext>
                </a:extLst>
              </p:cNvPr>
              <p:cNvGrpSpPr/>
              <p:nvPr/>
            </p:nvGrpSpPr>
            <p:grpSpPr>
              <a:xfrm>
                <a:off x="3202626" y="2313662"/>
                <a:ext cx="5221977" cy="2049362"/>
                <a:chOff x="3194892" y="2242974"/>
                <a:chExt cx="5221977" cy="2049362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89746439-7049-9A09-7ADC-F21B14BE0B2F}"/>
                    </a:ext>
                  </a:extLst>
                </p:cNvPr>
                <p:cNvCxnSpPr>
                  <a:cxnSpLocks/>
                  <a:stCxn id="30" idx="3"/>
                  <a:endCxn id="31" idx="1"/>
                </p:cNvCxnSpPr>
                <p:nvPr/>
              </p:nvCxnSpPr>
              <p:spPr>
                <a:xfrm>
                  <a:off x="5516435" y="2564708"/>
                  <a:ext cx="844925" cy="8894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8C76169-CB9C-EF96-8AEC-D138918D3D78}"/>
                    </a:ext>
                  </a:extLst>
                </p:cNvPr>
                <p:cNvCxnSpPr>
                  <a:cxnSpLocks/>
                  <a:endCxn id="23" idx="1"/>
                </p:cNvCxnSpPr>
                <p:nvPr/>
              </p:nvCxnSpPr>
              <p:spPr>
                <a:xfrm>
                  <a:off x="5516435" y="2717006"/>
                  <a:ext cx="844926" cy="711994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5DE962FE-8142-12A2-BC1C-7912B943057A}"/>
                    </a:ext>
                  </a:extLst>
                </p:cNvPr>
                <p:cNvCxnSpPr>
                  <a:cxnSpLocks/>
                  <a:endCxn id="13" idx="1"/>
                </p:cNvCxnSpPr>
                <p:nvPr/>
              </p:nvCxnSpPr>
              <p:spPr>
                <a:xfrm>
                  <a:off x="5459910" y="2895335"/>
                  <a:ext cx="901451" cy="1389062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D903D201-4C85-4A96-7A0F-055D9C103D4A}"/>
                    </a:ext>
                  </a:extLst>
                </p:cNvPr>
                <p:cNvCxnSpPr>
                  <a:cxnSpLocks/>
                  <a:stCxn id="30" idx="2"/>
                  <a:endCxn id="18" idx="0"/>
                </p:cNvCxnSpPr>
                <p:nvPr/>
              </p:nvCxnSpPr>
              <p:spPr>
                <a:xfrm flipH="1">
                  <a:off x="4796868" y="2886441"/>
                  <a:ext cx="1" cy="1084161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EEE1C029-5AA8-974C-C963-B9066B094BE2}"/>
                    </a:ext>
                  </a:extLst>
                </p:cNvPr>
                <p:cNvSpPr/>
                <p:nvPr/>
              </p:nvSpPr>
              <p:spPr>
                <a:xfrm>
                  <a:off x="4077302" y="2242974"/>
                  <a:ext cx="1439133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89E10F8D-8403-8CD4-262B-D6A61C38CF2E}"/>
                    </a:ext>
                  </a:extLst>
                </p:cNvPr>
                <p:cNvSpPr/>
                <p:nvPr/>
              </p:nvSpPr>
              <p:spPr>
                <a:xfrm>
                  <a:off x="6361360" y="2251868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0851434B-02C5-A656-9CE8-AD0173EFB073}"/>
                    </a:ext>
                  </a:extLst>
                </p:cNvPr>
                <p:cNvCxnSpPr>
                  <a:cxnSpLocks/>
                  <a:stCxn id="30" idx="1"/>
                  <a:endCxn id="15" idx="3"/>
                </p:cNvCxnSpPr>
                <p:nvPr/>
              </p:nvCxnSpPr>
              <p:spPr>
                <a:xfrm flipH="1">
                  <a:off x="3202654" y="2564708"/>
                  <a:ext cx="874648" cy="8894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077630FD-8CDB-530C-F36A-F5069DFD3059}"/>
                    </a:ext>
                  </a:extLst>
                </p:cNvPr>
                <p:cNvCxnSpPr>
                  <a:cxnSpLocks/>
                  <a:endCxn id="25" idx="3"/>
                </p:cNvCxnSpPr>
                <p:nvPr/>
              </p:nvCxnSpPr>
              <p:spPr>
                <a:xfrm flipH="1">
                  <a:off x="3194892" y="2886441"/>
                  <a:ext cx="938935" cy="1405895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8645A5A1-FD89-17C9-D020-C26BDA216E5D}"/>
                    </a:ext>
                  </a:extLst>
                </p:cNvPr>
                <p:cNvCxnSpPr>
                  <a:cxnSpLocks/>
                  <a:endCxn id="16" idx="3"/>
                </p:cNvCxnSpPr>
                <p:nvPr/>
              </p:nvCxnSpPr>
              <p:spPr>
                <a:xfrm flipH="1">
                  <a:off x="3202655" y="2717006"/>
                  <a:ext cx="871008" cy="711992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59C6770C-18C7-0717-1633-8AC7686C7383}"/>
                  </a:ext>
                </a:extLst>
              </p:cNvPr>
              <p:cNvSpPr/>
              <p:nvPr/>
            </p:nvSpPr>
            <p:spPr>
              <a:xfrm>
                <a:off x="1147117" y="4041290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4E01E8-3D8A-C692-B698-75E9335A9B5F}"/>
                </a:ext>
              </a:extLst>
            </p:cNvPr>
            <p:cNvGrpSpPr/>
            <p:nvPr/>
          </p:nvGrpSpPr>
          <p:grpSpPr>
            <a:xfrm>
              <a:off x="2260936" y="2103298"/>
              <a:ext cx="7269725" cy="2362201"/>
              <a:chOff x="2283271" y="2534773"/>
              <a:chExt cx="7269725" cy="2362201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C2F4944-6E7E-F12F-4A5E-DAF79FD66ED9}"/>
                  </a:ext>
                </a:extLst>
              </p:cNvPr>
              <p:cNvSpPr/>
              <p:nvPr/>
            </p:nvSpPr>
            <p:spPr>
              <a:xfrm>
                <a:off x="7497487" y="4245568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96B504B-FF9E-0A43-4040-91382631F21B}"/>
                  </a:ext>
                </a:extLst>
              </p:cNvPr>
              <p:cNvGrpSpPr/>
              <p:nvPr/>
            </p:nvGrpSpPr>
            <p:grpSpPr>
              <a:xfrm>
                <a:off x="2283271" y="2534773"/>
                <a:ext cx="4677477" cy="2362201"/>
                <a:chOff x="2283271" y="2534773"/>
                <a:chExt cx="4677477" cy="2362201"/>
              </a:xfrm>
            </p:grpSpPr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F67D7DC7-ED52-0D4A-3E88-B6060DD82523}"/>
                    </a:ext>
                  </a:extLst>
                </p:cNvPr>
                <p:cNvSpPr/>
                <p:nvPr/>
              </p:nvSpPr>
              <p:spPr>
                <a:xfrm>
                  <a:off x="2283271" y="2534773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16" name="Rounded Rectangle 15">
                  <a:extLst>
                    <a:ext uri="{FF2B5EF4-FFF2-40B4-BE49-F238E27FC236}">
                      <a16:creationId xmlns:a16="http://schemas.microsoft.com/office/drawing/2014/main" id="{10BD3587-9297-EA98-D5A1-25199D40CC29}"/>
                    </a:ext>
                  </a:extLst>
                </p:cNvPr>
                <p:cNvSpPr/>
                <p:nvPr/>
              </p:nvSpPr>
              <p:spPr>
                <a:xfrm>
                  <a:off x="2283272" y="3390169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901B1F39-4FCA-D8C0-CE17-8CAF7FE12EE5}"/>
                    </a:ext>
                  </a:extLst>
                </p:cNvPr>
                <p:cNvGrpSpPr/>
                <p:nvPr/>
              </p:nvGrpSpPr>
              <p:grpSpPr>
                <a:xfrm>
                  <a:off x="4905239" y="2797164"/>
                  <a:ext cx="2055509" cy="2099810"/>
                  <a:chOff x="4905239" y="2797164"/>
                  <a:chExt cx="2055509" cy="2099810"/>
                </a:xfrm>
              </p:grpSpPr>
              <p:sp>
                <p:nvSpPr>
                  <p:cNvPr id="18" name="Rounded Rectangle 17">
                    <a:extLst>
                      <a:ext uri="{FF2B5EF4-FFF2-40B4-BE49-F238E27FC236}">
                        <a16:creationId xmlns:a16="http://schemas.microsoft.com/office/drawing/2014/main" id="{794C429B-0DEF-CC75-066D-757267611F46}"/>
                      </a:ext>
                    </a:extLst>
                  </p:cNvPr>
                  <p:cNvSpPr/>
                  <p:nvPr/>
                </p:nvSpPr>
                <p:spPr>
                  <a:xfrm>
                    <a:off x="4905239" y="4253507"/>
                    <a:ext cx="2055509" cy="643467"/>
                  </a:xfrm>
                  <a:prstGeom prst="roundRect">
                    <a:avLst/>
                  </a:prstGeom>
                  <a:noFill/>
                  <a:ln w="47625">
                    <a:solidFill>
                      <a:srgbClr val="219CE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Muli" pitchFamily="2" charset="77"/>
                    </a:endParaRPr>
                  </a:p>
                </p:txBody>
              </p: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07D99E66-48C5-E343-B600-093A46293D79}"/>
                      </a:ext>
                    </a:extLst>
                  </p:cNvPr>
                  <p:cNvGrpSpPr/>
                  <p:nvPr/>
                </p:nvGrpSpPr>
                <p:grpSpPr>
                  <a:xfrm>
                    <a:off x="5381322" y="2797164"/>
                    <a:ext cx="1127503" cy="108000"/>
                    <a:chOff x="708552" y="2665896"/>
                    <a:chExt cx="1127503" cy="108000"/>
                  </a:xfrm>
                </p:grpSpPr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809E0DAF-240A-A649-8DB7-5C87CED43E2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296055" y="2683896"/>
                      <a:ext cx="540000" cy="72000"/>
                    </a:xfrm>
                    <a:prstGeom prst="rect">
                      <a:avLst/>
                    </a:prstGeom>
                    <a:solidFill>
                      <a:srgbClr val="3372D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uli" pitchFamily="2" charset="77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id="{0210CC60-32E2-FBAC-59D7-CBB47DC8B93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08552" y="2665896"/>
                      <a:ext cx="108000" cy="108000"/>
                    </a:xfrm>
                    <a:prstGeom prst="ellipse">
                      <a:avLst/>
                    </a:prstGeom>
                    <a:solidFill>
                      <a:srgbClr val="3372D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latin typeface="Muli" pitchFamily="2" charset="77"/>
                      </a:endParaRPr>
                    </a:p>
                  </p:txBody>
                </p:sp>
                <p:sp>
                  <p:nvSpPr>
                    <p:cNvPr id="22" name="Oval 21">
                      <a:extLst>
                        <a:ext uri="{FF2B5EF4-FFF2-40B4-BE49-F238E27FC236}">
                          <a16:creationId xmlns:a16="http://schemas.microsoft.com/office/drawing/2014/main" id="{EA1348D0-12B2-9BB0-44A6-078BCB5AD93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006711" y="2665896"/>
                      <a:ext cx="108000" cy="108000"/>
                    </a:xfrm>
                    <a:prstGeom prst="ellipse">
                      <a:avLst/>
                    </a:prstGeom>
                    <a:solidFill>
                      <a:srgbClr val="3372D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latin typeface="Muli" pitchFamily="2" charset="77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1AFFE4-0F40-3DE2-CBBE-33DC3DFFFC01}"/>
              </a:ext>
            </a:extLst>
          </p:cNvPr>
          <p:cNvGrpSpPr/>
          <p:nvPr/>
        </p:nvGrpSpPr>
        <p:grpSpPr>
          <a:xfrm>
            <a:off x="971546" y="5472814"/>
            <a:ext cx="7269723" cy="643798"/>
            <a:chOff x="3701693" y="5704568"/>
            <a:chExt cx="7269723" cy="64379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CDC6193-9EDF-4A50-B0B8-3BC53FF7F1D6}"/>
                </a:ext>
              </a:extLst>
            </p:cNvPr>
            <p:cNvSpPr/>
            <p:nvPr/>
          </p:nvSpPr>
          <p:spPr>
            <a:xfrm>
              <a:off x="8915907" y="5704899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ABE27D3-BF78-931F-DF74-158B1D5DFDAF}"/>
                </a:ext>
              </a:extLst>
            </p:cNvPr>
            <p:cNvGrpSpPr/>
            <p:nvPr/>
          </p:nvGrpSpPr>
          <p:grpSpPr>
            <a:xfrm>
              <a:off x="3701693" y="5704568"/>
              <a:ext cx="5214214" cy="643798"/>
              <a:chOff x="3947617" y="5649469"/>
              <a:chExt cx="5214214" cy="643798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9F41A9CA-E918-FC8A-E048-7D1673229A5B}"/>
                  </a:ext>
                </a:extLst>
              </p:cNvPr>
              <p:cNvCxnSpPr>
                <a:cxnSpLocks/>
                <a:stCxn id="40" idx="1"/>
                <a:endCxn id="39" idx="3"/>
              </p:cNvCxnSpPr>
              <p:nvPr/>
            </p:nvCxnSpPr>
            <p:spPr>
              <a:xfrm flipH="1" flipV="1">
                <a:off x="6003126" y="5971203"/>
                <a:ext cx="642011" cy="331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EB28BEB6-789A-3E04-E83C-B4A8E995FD97}"/>
                  </a:ext>
                </a:extLst>
              </p:cNvPr>
              <p:cNvSpPr/>
              <p:nvPr/>
            </p:nvSpPr>
            <p:spPr>
              <a:xfrm>
                <a:off x="3947617" y="5649469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99935D4D-1394-C99F-609E-DC7E117870B2}"/>
                  </a:ext>
                </a:extLst>
              </p:cNvPr>
              <p:cNvSpPr/>
              <p:nvPr/>
            </p:nvSpPr>
            <p:spPr>
              <a:xfrm>
                <a:off x="6645137" y="5649800"/>
                <a:ext cx="1874683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E9F06635-6BCC-0F46-C3C3-AF18FF29C84A}"/>
                  </a:ext>
                </a:extLst>
              </p:cNvPr>
              <p:cNvCxnSpPr>
                <a:cxnSpLocks/>
                <a:stCxn id="40" idx="3"/>
                <a:endCxn id="36" idx="1"/>
              </p:cNvCxnSpPr>
              <p:nvPr/>
            </p:nvCxnSpPr>
            <p:spPr>
              <a:xfrm>
                <a:off x="8519820" y="5971534"/>
                <a:ext cx="642011" cy="0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8685888-7E33-825A-3530-980701B7C336}"/>
                  </a:ext>
                </a:extLst>
              </p:cNvPr>
              <p:cNvGrpSpPr/>
              <p:nvPr/>
            </p:nvGrpSpPr>
            <p:grpSpPr>
              <a:xfrm>
                <a:off x="6847391" y="5935247"/>
                <a:ext cx="1495967" cy="108000"/>
                <a:chOff x="6847391" y="5935247"/>
                <a:chExt cx="1495967" cy="108000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71ECBA2-AAC2-5197-6664-907E0DE443A0}"/>
                    </a:ext>
                  </a:extLst>
                </p:cNvPr>
                <p:cNvSpPr/>
                <p:nvPr/>
              </p:nvSpPr>
              <p:spPr>
                <a:xfrm flipV="1">
                  <a:off x="7803358" y="5953247"/>
                  <a:ext cx="540000" cy="72000"/>
                </a:xfrm>
                <a:prstGeom prst="rect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A18244E0-A520-C14F-23C5-C911DBF6E353}"/>
                    </a:ext>
                  </a:extLst>
                </p:cNvPr>
                <p:cNvSpPr/>
                <p:nvPr/>
              </p:nvSpPr>
              <p:spPr>
                <a:xfrm flipV="1">
                  <a:off x="7173540" y="5935247"/>
                  <a:ext cx="108000" cy="108000"/>
                </a:xfrm>
                <a:prstGeom prst="ellipse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331EE9F-ABFB-01D6-94EB-15B90F9FE384}"/>
                    </a:ext>
                  </a:extLst>
                </p:cNvPr>
                <p:cNvSpPr/>
                <p:nvPr/>
              </p:nvSpPr>
              <p:spPr>
                <a:xfrm flipV="1">
                  <a:off x="7480408" y="5935247"/>
                  <a:ext cx="108000" cy="108000"/>
                </a:xfrm>
                <a:prstGeom prst="ellipse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9294356-0C81-2934-9B3C-5C52120F3100}"/>
                    </a:ext>
                  </a:extLst>
                </p:cNvPr>
                <p:cNvSpPr/>
                <p:nvPr/>
              </p:nvSpPr>
              <p:spPr>
                <a:xfrm flipV="1">
                  <a:off x="6847391" y="5935247"/>
                  <a:ext cx="108000" cy="108000"/>
                </a:xfrm>
                <a:prstGeom prst="ellipse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uli" pitchFamily="2" charset="77"/>
                  </a:endParaRPr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01B2E9-E606-F1C2-CE09-8DB120C3E614}"/>
              </a:ext>
            </a:extLst>
          </p:cNvPr>
          <p:cNvGrpSpPr/>
          <p:nvPr/>
        </p:nvGrpSpPr>
        <p:grpSpPr>
          <a:xfrm>
            <a:off x="9126871" y="2127836"/>
            <a:ext cx="2055509" cy="3962114"/>
            <a:chOff x="1163281" y="4694876"/>
            <a:chExt cx="2055509" cy="3962114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4E2AEBAF-49BE-1E89-95CB-1FFBF446AF75}"/>
                </a:ext>
              </a:extLst>
            </p:cNvPr>
            <p:cNvSpPr/>
            <p:nvPr/>
          </p:nvSpPr>
          <p:spPr>
            <a:xfrm>
              <a:off x="1538261" y="4694876"/>
              <a:ext cx="1305551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9BDC7F-7E4C-5587-2E29-5CEDCB039D96}"/>
                </a:ext>
              </a:extLst>
            </p:cNvPr>
            <p:cNvSpPr/>
            <p:nvPr/>
          </p:nvSpPr>
          <p:spPr>
            <a:xfrm flipV="1">
              <a:off x="2057624" y="4991903"/>
              <a:ext cx="576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F98083-FBDA-D5F2-4788-A691850AE75C}"/>
                </a:ext>
              </a:extLst>
            </p:cNvPr>
            <p:cNvSpPr/>
            <p:nvPr/>
          </p:nvSpPr>
          <p:spPr>
            <a:xfrm flipV="1">
              <a:off x="1766221" y="4973903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C6D10B4-3D3A-AC97-3C10-E181ED516D48}"/>
                </a:ext>
              </a:extLst>
            </p:cNvPr>
            <p:cNvCxnSpPr>
              <a:cxnSpLocks/>
              <a:stCxn id="48" idx="2"/>
              <a:endCxn id="52" idx="0"/>
            </p:cNvCxnSpPr>
            <p:nvPr/>
          </p:nvCxnSpPr>
          <p:spPr>
            <a:xfrm flipH="1">
              <a:off x="2191036" y="5338343"/>
              <a:ext cx="1" cy="2675180"/>
            </a:xfrm>
            <a:prstGeom prst="straightConnector1">
              <a:avLst/>
            </a:prstGeom>
            <a:ln w="44450">
              <a:solidFill>
                <a:srgbClr val="FFDE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342B4374-A776-EB3C-10F2-A3C6DDBB5768}"/>
                </a:ext>
              </a:extLst>
            </p:cNvPr>
            <p:cNvSpPr/>
            <p:nvPr/>
          </p:nvSpPr>
          <p:spPr>
            <a:xfrm>
              <a:off x="1163281" y="8013523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35255C1-24A1-41C9-FDBF-6DBF48BF7A93}"/>
              </a:ext>
            </a:extLst>
          </p:cNvPr>
          <p:cNvSpPr/>
          <p:nvPr/>
        </p:nvSpPr>
        <p:spPr>
          <a:xfrm>
            <a:off x="1205270" y="2071501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wedge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96C4CBA-520D-907F-79C3-40590F915D9E}"/>
              </a:ext>
            </a:extLst>
          </p:cNvPr>
          <p:cNvGrpSpPr/>
          <p:nvPr/>
        </p:nvGrpSpPr>
        <p:grpSpPr>
          <a:xfrm>
            <a:off x="1525505" y="2573906"/>
            <a:ext cx="928770" cy="73172"/>
            <a:chOff x="1496930" y="2573906"/>
            <a:chExt cx="928770" cy="7317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39169AA-5036-D41C-5CBF-C869B99B606E}"/>
                </a:ext>
              </a:extLst>
            </p:cNvPr>
            <p:cNvSpPr/>
            <p:nvPr/>
          </p:nvSpPr>
          <p:spPr>
            <a:xfrm flipV="1">
              <a:off x="1900199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FF6B744-460F-3C87-802F-5362474C7F81}"/>
                </a:ext>
              </a:extLst>
            </p:cNvPr>
            <p:cNvSpPr/>
            <p:nvPr/>
          </p:nvSpPr>
          <p:spPr>
            <a:xfrm flipV="1">
              <a:off x="149693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EF838F6-93E7-948B-315A-2F2E0CD1FA01}"/>
                </a:ext>
              </a:extLst>
            </p:cNvPr>
            <p:cNvSpPr/>
            <p:nvPr/>
          </p:nvSpPr>
          <p:spPr>
            <a:xfrm flipV="1">
              <a:off x="1733917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FE723876-7830-6CC9-B52F-D5F074630E98}"/>
              </a:ext>
            </a:extLst>
          </p:cNvPr>
          <p:cNvSpPr/>
          <p:nvPr/>
        </p:nvSpPr>
        <p:spPr>
          <a:xfrm>
            <a:off x="1205270" y="2928751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judge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951D498-B436-4D9B-5726-B7E36D346710}"/>
              </a:ext>
            </a:extLst>
          </p:cNvPr>
          <p:cNvGrpSpPr/>
          <p:nvPr/>
        </p:nvGrpSpPr>
        <p:grpSpPr>
          <a:xfrm>
            <a:off x="1525505" y="3431156"/>
            <a:ext cx="843085" cy="73172"/>
            <a:chOff x="1496930" y="2573906"/>
            <a:chExt cx="843085" cy="73172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6A5EC84-553C-AB93-C116-00B0AC33D75C}"/>
                </a:ext>
              </a:extLst>
            </p:cNvPr>
            <p:cNvSpPr/>
            <p:nvPr/>
          </p:nvSpPr>
          <p:spPr>
            <a:xfrm flipV="1">
              <a:off x="1814514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AE314C2-487B-D845-44AB-FB14EDD8393F}"/>
                </a:ext>
              </a:extLst>
            </p:cNvPr>
            <p:cNvSpPr/>
            <p:nvPr/>
          </p:nvSpPr>
          <p:spPr>
            <a:xfrm flipV="1">
              <a:off x="149693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697E1F3-07E2-4DFC-8113-3F9433551158}"/>
                </a:ext>
              </a:extLst>
            </p:cNvPr>
            <p:cNvSpPr/>
            <p:nvPr/>
          </p:nvSpPr>
          <p:spPr>
            <a:xfrm flipV="1">
              <a:off x="1651583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56862444-FAD9-5BC6-5696-8A82C82CFED5}"/>
              </a:ext>
            </a:extLst>
          </p:cNvPr>
          <p:cNvSpPr/>
          <p:nvPr/>
        </p:nvSpPr>
        <p:spPr>
          <a:xfrm>
            <a:off x="1205270" y="3805051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lodge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0E13F16-6295-0BAB-A376-833616D815CF}"/>
              </a:ext>
            </a:extLst>
          </p:cNvPr>
          <p:cNvGrpSpPr/>
          <p:nvPr/>
        </p:nvGrpSpPr>
        <p:grpSpPr>
          <a:xfrm>
            <a:off x="1528680" y="4307456"/>
            <a:ext cx="839910" cy="73172"/>
            <a:chOff x="1500105" y="2573906"/>
            <a:chExt cx="839910" cy="73172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B60684B-E8AE-248B-25C0-48122C76C063}"/>
                </a:ext>
              </a:extLst>
            </p:cNvPr>
            <p:cNvSpPr/>
            <p:nvPr/>
          </p:nvSpPr>
          <p:spPr>
            <a:xfrm flipV="1">
              <a:off x="1814514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F2AD62E-0BFC-0178-BD9A-40637F163D2D}"/>
                </a:ext>
              </a:extLst>
            </p:cNvPr>
            <p:cNvSpPr/>
            <p:nvPr/>
          </p:nvSpPr>
          <p:spPr>
            <a:xfrm flipV="1">
              <a:off x="150010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980DD64-B8F5-0E14-6778-1690FA0DAE95}"/>
                </a:ext>
              </a:extLst>
            </p:cNvPr>
            <p:cNvSpPr/>
            <p:nvPr/>
          </p:nvSpPr>
          <p:spPr>
            <a:xfrm flipV="1">
              <a:off x="1651584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C26BA791-657B-7BEB-B048-05394BBF88D3}"/>
              </a:ext>
            </a:extLst>
          </p:cNvPr>
          <p:cNvSpPr/>
          <p:nvPr/>
        </p:nvSpPr>
        <p:spPr>
          <a:xfrm>
            <a:off x="3824645" y="3805051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badge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2D65EE0-921D-D68A-818A-1F8E44CAF711}"/>
              </a:ext>
            </a:extLst>
          </p:cNvPr>
          <p:cNvGrpSpPr/>
          <p:nvPr/>
        </p:nvGrpSpPr>
        <p:grpSpPr>
          <a:xfrm>
            <a:off x="4151230" y="4307456"/>
            <a:ext cx="875950" cy="73172"/>
            <a:chOff x="1503280" y="2573906"/>
            <a:chExt cx="875950" cy="73172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1C394B0-3732-B8D8-B904-FF80570918DC}"/>
                </a:ext>
              </a:extLst>
            </p:cNvPr>
            <p:cNvSpPr/>
            <p:nvPr/>
          </p:nvSpPr>
          <p:spPr>
            <a:xfrm flipV="1">
              <a:off x="1853729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FF5065E-FC2B-3B7D-94C8-AD00C1436748}"/>
                </a:ext>
              </a:extLst>
            </p:cNvPr>
            <p:cNvSpPr/>
            <p:nvPr/>
          </p:nvSpPr>
          <p:spPr>
            <a:xfrm flipV="1">
              <a:off x="150328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162CBD3-1003-3F1C-84D6-7B67EDF24C47}"/>
                </a:ext>
              </a:extLst>
            </p:cNvPr>
            <p:cNvSpPr/>
            <p:nvPr/>
          </p:nvSpPr>
          <p:spPr>
            <a:xfrm flipV="1">
              <a:off x="1692886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AE6BEEFE-0E30-4D46-FF26-4D4F5BFAF7CD}"/>
              </a:ext>
            </a:extLst>
          </p:cNvPr>
          <p:cNvSpPr/>
          <p:nvPr/>
        </p:nvSpPr>
        <p:spPr>
          <a:xfrm>
            <a:off x="6415445" y="3805051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ridge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72EFD34-88EA-7C4E-31FD-D1013F698040}"/>
              </a:ext>
            </a:extLst>
          </p:cNvPr>
          <p:cNvGrpSpPr/>
          <p:nvPr/>
        </p:nvGrpSpPr>
        <p:grpSpPr>
          <a:xfrm>
            <a:off x="6786480" y="4307456"/>
            <a:ext cx="756252" cy="73172"/>
            <a:chOff x="1547730" y="2573906"/>
            <a:chExt cx="756252" cy="73172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A35CA05-7D30-2C70-773A-99B409AA5E3F}"/>
                </a:ext>
              </a:extLst>
            </p:cNvPr>
            <p:cNvSpPr/>
            <p:nvPr/>
          </p:nvSpPr>
          <p:spPr>
            <a:xfrm flipV="1">
              <a:off x="1778481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CFD7362-9541-8FA1-42CF-43135F5B369E}"/>
                </a:ext>
              </a:extLst>
            </p:cNvPr>
            <p:cNvSpPr/>
            <p:nvPr/>
          </p:nvSpPr>
          <p:spPr>
            <a:xfrm flipV="1">
              <a:off x="154773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8BEF429-CF5E-C7A0-0D11-B57EA2698E4D}"/>
                </a:ext>
              </a:extLst>
            </p:cNvPr>
            <p:cNvSpPr/>
            <p:nvPr/>
          </p:nvSpPr>
          <p:spPr>
            <a:xfrm flipV="1">
              <a:off x="1671909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EB459E8C-7128-A00D-FECC-F22DA8BB4721}"/>
              </a:ext>
            </a:extLst>
          </p:cNvPr>
          <p:cNvSpPr/>
          <p:nvPr/>
        </p:nvSpPr>
        <p:spPr>
          <a:xfrm>
            <a:off x="6415445" y="2928751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fudge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6B956B5-A508-4648-B910-153D00CA6959}"/>
              </a:ext>
            </a:extLst>
          </p:cNvPr>
          <p:cNvGrpSpPr/>
          <p:nvPr/>
        </p:nvGrpSpPr>
        <p:grpSpPr>
          <a:xfrm>
            <a:off x="6735680" y="3431156"/>
            <a:ext cx="858652" cy="73172"/>
            <a:chOff x="1496930" y="2573906"/>
            <a:chExt cx="858652" cy="73172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7FE757C-3FB3-35B7-8CBB-98AD48D4C3D1}"/>
                </a:ext>
              </a:extLst>
            </p:cNvPr>
            <p:cNvSpPr/>
            <p:nvPr/>
          </p:nvSpPr>
          <p:spPr>
            <a:xfrm flipV="1">
              <a:off x="1830081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A0802FD-3780-34EA-42A0-377EE7871720}"/>
                </a:ext>
              </a:extLst>
            </p:cNvPr>
            <p:cNvSpPr/>
            <p:nvPr/>
          </p:nvSpPr>
          <p:spPr>
            <a:xfrm flipV="1">
              <a:off x="149693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F1F9181-95EC-BB64-B297-7E7A6EE3A269}"/>
                </a:ext>
              </a:extLst>
            </p:cNvPr>
            <p:cNvSpPr/>
            <p:nvPr/>
          </p:nvSpPr>
          <p:spPr>
            <a:xfrm flipV="1">
              <a:off x="1660746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FFC82D90-2C63-33F4-537D-D88B7722AEC4}"/>
              </a:ext>
            </a:extLst>
          </p:cNvPr>
          <p:cNvSpPr/>
          <p:nvPr/>
        </p:nvSpPr>
        <p:spPr>
          <a:xfrm>
            <a:off x="6415445" y="2081026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dodge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1BCB6DE-C84C-417A-3BEE-06B19195A3B2}"/>
              </a:ext>
            </a:extLst>
          </p:cNvPr>
          <p:cNvGrpSpPr/>
          <p:nvPr/>
        </p:nvGrpSpPr>
        <p:grpSpPr>
          <a:xfrm>
            <a:off x="6735680" y="2583431"/>
            <a:ext cx="903862" cy="73172"/>
            <a:chOff x="1496930" y="2573906"/>
            <a:chExt cx="903862" cy="73172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334B8FF-A532-BFF5-EA74-8651D80E89B1}"/>
                </a:ext>
              </a:extLst>
            </p:cNvPr>
            <p:cNvSpPr/>
            <p:nvPr/>
          </p:nvSpPr>
          <p:spPr>
            <a:xfrm flipV="1">
              <a:off x="1875291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0C7E7B6-97A9-EA2C-B4EA-4E3B499F1F5F}"/>
                </a:ext>
              </a:extLst>
            </p:cNvPr>
            <p:cNvSpPr/>
            <p:nvPr/>
          </p:nvSpPr>
          <p:spPr>
            <a:xfrm flipV="1">
              <a:off x="149693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11C291DB-18A5-C55C-872D-F4FE038B4347}"/>
                </a:ext>
              </a:extLst>
            </p:cNvPr>
            <p:cNvSpPr/>
            <p:nvPr/>
          </p:nvSpPr>
          <p:spPr>
            <a:xfrm flipV="1">
              <a:off x="1697331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FFBC7579-44EA-229A-0A78-603C14C8B0E1}"/>
              </a:ext>
            </a:extLst>
          </p:cNvPr>
          <p:cNvSpPr/>
          <p:nvPr/>
        </p:nvSpPr>
        <p:spPr>
          <a:xfrm>
            <a:off x="9400435" y="5398324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edge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69A8AAC-4B8D-CCB8-B3D2-12E1420313FC}"/>
              </a:ext>
            </a:extLst>
          </p:cNvPr>
          <p:cNvGrpSpPr/>
          <p:nvPr/>
        </p:nvGrpSpPr>
        <p:grpSpPr>
          <a:xfrm>
            <a:off x="9825137" y="5900729"/>
            <a:ext cx="691434" cy="73171"/>
            <a:chOff x="1601397" y="2573906"/>
            <a:chExt cx="691434" cy="73171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3C1BA962-F8C0-8227-B8DC-D6BE823B1FD2}"/>
                </a:ext>
              </a:extLst>
            </p:cNvPr>
            <p:cNvSpPr/>
            <p:nvPr/>
          </p:nvSpPr>
          <p:spPr>
            <a:xfrm flipV="1">
              <a:off x="1767330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E1B3814-24A4-88C3-B78C-4A4EC004D1D0}"/>
                </a:ext>
              </a:extLst>
            </p:cNvPr>
            <p:cNvSpPr/>
            <p:nvPr/>
          </p:nvSpPr>
          <p:spPr>
            <a:xfrm flipV="1">
              <a:off x="160139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C98A822C-DC83-8093-E352-25D31A75C778}"/>
              </a:ext>
            </a:extLst>
          </p:cNvPr>
          <p:cNvSpPr/>
          <p:nvPr/>
        </p:nvSpPr>
        <p:spPr>
          <a:xfrm>
            <a:off x="1226534" y="5425507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bridge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9CCDE83-94A7-0529-60D1-0990CFF1F06F}"/>
              </a:ext>
            </a:extLst>
          </p:cNvPr>
          <p:cNvGrpSpPr/>
          <p:nvPr/>
        </p:nvGrpSpPr>
        <p:grpSpPr>
          <a:xfrm>
            <a:off x="1525548" y="5927912"/>
            <a:ext cx="918472" cy="73172"/>
            <a:chOff x="1421543" y="2573906"/>
            <a:chExt cx="918472" cy="73172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6462D5D-5C90-57C3-8221-9B99D0E65C14}"/>
                </a:ext>
              </a:extLst>
            </p:cNvPr>
            <p:cNvSpPr/>
            <p:nvPr/>
          </p:nvSpPr>
          <p:spPr>
            <a:xfrm flipV="1">
              <a:off x="1814514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D9D9312-3C77-DA27-8C82-687FD9E0C0C1}"/>
                </a:ext>
              </a:extLst>
            </p:cNvPr>
            <p:cNvSpPr/>
            <p:nvPr/>
          </p:nvSpPr>
          <p:spPr>
            <a:xfrm flipV="1">
              <a:off x="1581904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F0AACEB4-A5E2-555E-29D3-FB1A76D7B348}"/>
                </a:ext>
              </a:extLst>
            </p:cNvPr>
            <p:cNvSpPr/>
            <p:nvPr/>
          </p:nvSpPr>
          <p:spPr>
            <a:xfrm flipV="1">
              <a:off x="1702498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436D83C-D0A8-6371-7187-838036BF3FE0}"/>
                </a:ext>
              </a:extLst>
            </p:cNvPr>
            <p:cNvSpPr/>
            <p:nvPr/>
          </p:nvSpPr>
          <p:spPr>
            <a:xfrm flipV="1">
              <a:off x="1421543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2AE45E24-DDAB-48C1-58F3-3FE5D2A0DC4D}"/>
              </a:ext>
            </a:extLst>
          </p:cNvPr>
          <p:cNvSpPr/>
          <p:nvPr/>
        </p:nvSpPr>
        <p:spPr>
          <a:xfrm>
            <a:off x="6438630" y="5425507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smudge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5A0C959-58C7-A920-EF7D-F050ABC3F4D7}"/>
              </a:ext>
            </a:extLst>
          </p:cNvPr>
          <p:cNvGrpSpPr/>
          <p:nvPr/>
        </p:nvGrpSpPr>
        <p:grpSpPr>
          <a:xfrm>
            <a:off x="6609436" y="5927912"/>
            <a:ext cx="1169786" cy="73172"/>
            <a:chOff x="1293335" y="2573906"/>
            <a:chExt cx="1169786" cy="73172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401D0CC-CC03-F974-572B-05A2D23A1D8F}"/>
                </a:ext>
              </a:extLst>
            </p:cNvPr>
            <p:cNvSpPr/>
            <p:nvPr/>
          </p:nvSpPr>
          <p:spPr>
            <a:xfrm flipV="1">
              <a:off x="1937620" y="2589433"/>
              <a:ext cx="52550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C890BB2-1266-D78D-CB2F-3704D04E1AF1}"/>
                </a:ext>
              </a:extLst>
            </p:cNvPr>
            <p:cNvSpPr/>
            <p:nvPr/>
          </p:nvSpPr>
          <p:spPr>
            <a:xfrm flipV="1">
              <a:off x="1534301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F5527E8-50A9-2ACC-4B31-F9C83DFBB0D1}"/>
                </a:ext>
              </a:extLst>
            </p:cNvPr>
            <p:cNvSpPr/>
            <p:nvPr/>
          </p:nvSpPr>
          <p:spPr>
            <a:xfrm flipV="1">
              <a:off x="1772348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DC583145-8F71-F8A9-D10B-6C40DA2C2FE8}"/>
                </a:ext>
              </a:extLst>
            </p:cNvPr>
            <p:cNvSpPr/>
            <p:nvPr/>
          </p:nvSpPr>
          <p:spPr>
            <a:xfrm flipV="1">
              <a:off x="129333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05" grpId="0"/>
      <p:bldP spid="110" grpId="0"/>
      <p:bldP spid="115" grpId="0"/>
      <p:bldP spid="120" grpId="0"/>
      <p:bldP spid="125" grpId="0"/>
      <p:bldP spid="130" grpId="0"/>
      <p:bldP spid="135" grpId="0"/>
      <p:bldP spid="140" grpId="0"/>
      <p:bldP spid="1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‘</a:t>
            </a:r>
            <a:r>
              <a:rPr lang="en-GB" sz="1600" dirty="0" err="1"/>
              <a:t>dge</a:t>
            </a:r>
            <a:r>
              <a:rPr lang="en-GB" sz="1600" dirty="0"/>
              <a:t>’ makes a /j/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294740" y="1798145"/>
            <a:ext cx="1163769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</a:rPr>
              <a:t>Read the words. Put a tick if the word is spelled correctly and a cross if it is incorrect. </a:t>
            </a:r>
          </a:p>
          <a:p>
            <a:pPr lvl="0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</a:rPr>
              <a:t>Correct the incorrect words, then complete the sentence activities.</a:t>
            </a:r>
            <a:endParaRPr lang="en-GB" sz="14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B16A8BEA-BD07-97A0-5E8D-9589C27FE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365109"/>
              </p:ext>
            </p:extLst>
          </p:nvPr>
        </p:nvGraphicFramePr>
        <p:xfrm>
          <a:off x="357536" y="2333951"/>
          <a:ext cx="5501898" cy="42090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5252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1164604">
                  <a:extLst>
                    <a:ext uri="{9D8B030D-6E8A-4147-A177-3AD203B41FA5}">
                      <a16:colId xmlns:a16="http://schemas.microsoft.com/office/drawing/2014/main" val="409481055"/>
                    </a:ext>
                  </a:extLst>
                </a:gridCol>
                <a:gridCol w="259204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485818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Spelled Correctly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badge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edje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brige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dodge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fuj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rijge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smudge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judje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wedge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372321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lodje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EE89828-0C86-45E7-BD09-721FA3FC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90" y="2384065"/>
            <a:ext cx="825838" cy="458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6F981B-16E7-5141-B3AA-A4C28D642C8F}"/>
              </a:ext>
            </a:extLst>
          </p:cNvPr>
          <p:cNvSpPr txBox="1"/>
          <p:nvPr/>
        </p:nvSpPr>
        <p:spPr>
          <a:xfrm>
            <a:off x="6160883" y="2533123"/>
            <a:ext cx="5625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Write the word ‘bridge’ in a sentence.</a:t>
            </a:r>
            <a:endParaRPr lang="en-GB" sz="1600" baseline="0" dirty="0">
              <a:latin typeface="Muli" pitchFamily="2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D668C0-5F4C-8583-F53B-03F17BBF01A2}"/>
              </a:ext>
            </a:extLst>
          </p:cNvPr>
          <p:cNvCxnSpPr>
            <a:cxnSpLocks/>
          </p:cNvCxnSpPr>
          <p:nvPr/>
        </p:nvCxnSpPr>
        <p:spPr>
          <a:xfrm>
            <a:off x="6160883" y="3325188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F93130-65B2-AA0B-A39A-3998778B6EC9}"/>
              </a:ext>
            </a:extLst>
          </p:cNvPr>
          <p:cNvCxnSpPr>
            <a:cxnSpLocks/>
          </p:cNvCxnSpPr>
          <p:nvPr/>
        </p:nvCxnSpPr>
        <p:spPr>
          <a:xfrm>
            <a:off x="6160883" y="3996253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2A12A2-3FB5-E0DC-0C4F-7EBA48C7620D}"/>
              </a:ext>
            </a:extLst>
          </p:cNvPr>
          <p:cNvSpPr txBox="1"/>
          <p:nvPr/>
        </p:nvSpPr>
        <p:spPr>
          <a:xfrm>
            <a:off x="6160883" y="4524166"/>
            <a:ext cx="5625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Choose another two words to write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in one sentence.</a:t>
            </a:r>
            <a:endParaRPr lang="en-GB" sz="1600" baseline="0" dirty="0">
              <a:latin typeface="Muli" pitchFamily="2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2A389C-68E2-DE4A-A740-ADF87978D8B3}"/>
              </a:ext>
            </a:extLst>
          </p:cNvPr>
          <p:cNvCxnSpPr>
            <a:cxnSpLocks/>
          </p:cNvCxnSpPr>
          <p:nvPr/>
        </p:nvCxnSpPr>
        <p:spPr>
          <a:xfrm>
            <a:off x="6160883" y="5586475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F8E2F5-F8B0-ACC3-2DF0-85B4184B5FE9}"/>
              </a:ext>
            </a:extLst>
          </p:cNvPr>
          <p:cNvCxnSpPr>
            <a:cxnSpLocks/>
          </p:cNvCxnSpPr>
          <p:nvPr/>
        </p:nvCxnSpPr>
        <p:spPr>
          <a:xfrm>
            <a:off x="6160883" y="6257540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75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‘</a:t>
            </a:r>
            <a:r>
              <a:rPr lang="en-GB" dirty="0" err="1"/>
              <a:t>dge</a:t>
            </a:r>
            <a:r>
              <a:rPr lang="en-GB" dirty="0"/>
              <a:t>’ makes a /j/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7" name="Table 27">
            <a:extLst>
              <a:ext uri="{FF2B5EF4-FFF2-40B4-BE49-F238E27FC236}">
                <a16:creationId xmlns:a16="http://schemas.microsoft.com/office/drawing/2014/main" id="{80E061EE-3E51-41F0-29C7-3405A5A2C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675382"/>
              </p:ext>
            </p:extLst>
          </p:nvPr>
        </p:nvGraphicFramePr>
        <p:xfrm>
          <a:off x="357536" y="1835872"/>
          <a:ext cx="5501898" cy="46668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5252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1164604">
                  <a:extLst>
                    <a:ext uri="{9D8B030D-6E8A-4147-A177-3AD203B41FA5}">
                      <a16:colId xmlns:a16="http://schemas.microsoft.com/office/drawing/2014/main" val="409481055"/>
                    </a:ext>
                  </a:extLst>
                </a:gridCol>
                <a:gridCol w="259204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38665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Spelled Correctly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badge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edje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brige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bridge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dodge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fuj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fudge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rijge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ridge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smudge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i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judje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judge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wedge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solidFill>
                          <a:srgbClr val="FF3760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 err="1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lodje</a:t>
                      </a:r>
                      <a:endParaRPr lang="en-GB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lodge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0C57DA7-6708-7EA4-6406-6BBAA27AD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273" y="1906046"/>
            <a:ext cx="825838" cy="458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909D65-05ED-215B-BD9E-1CDC1B7A9C67}"/>
              </a:ext>
            </a:extLst>
          </p:cNvPr>
          <p:cNvSpPr txBox="1"/>
          <p:nvPr/>
        </p:nvSpPr>
        <p:spPr>
          <a:xfrm>
            <a:off x="6160883" y="2296640"/>
            <a:ext cx="5625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Write the word ‘bridge’ in a sentence.</a:t>
            </a:r>
            <a:endParaRPr lang="en-GB" sz="1600" baseline="0" dirty="0">
              <a:latin typeface="Muli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0ABAB9-0979-2B3F-7419-C4F0C830256C}"/>
              </a:ext>
            </a:extLst>
          </p:cNvPr>
          <p:cNvCxnSpPr>
            <a:cxnSpLocks/>
          </p:cNvCxnSpPr>
          <p:nvPr/>
        </p:nvCxnSpPr>
        <p:spPr>
          <a:xfrm>
            <a:off x="6160883" y="3088705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CF267B-4845-D9B3-1509-8D36D721B6BA}"/>
              </a:ext>
            </a:extLst>
          </p:cNvPr>
          <p:cNvCxnSpPr>
            <a:cxnSpLocks/>
          </p:cNvCxnSpPr>
          <p:nvPr/>
        </p:nvCxnSpPr>
        <p:spPr>
          <a:xfrm>
            <a:off x="6160883" y="3759770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A64930E-85C6-12A0-E75C-5D19A8FCE60C}"/>
              </a:ext>
            </a:extLst>
          </p:cNvPr>
          <p:cNvSpPr txBox="1"/>
          <p:nvPr/>
        </p:nvSpPr>
        <p:spPr>
          <a:xfrm>
            <a:off x="6160883" y="4287683"/>
            <a:ext cx="5625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Choose another two words to write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OpenDyslexicAlta" pitchFamily="2" charset="77"/>
                <a:ea typeface="OpenDyslexic" charset="0"/>
                <a:cs typeface="OpenDyslexic" charset="0"/>
              </a:rPr>
              <a:t>in one sentence.</a:t>
            </a:r>
            <a:endParaRPr lang="en-GB" sz="1600" baseline="0" dirty="0">
              <a:latin typeface="Muli" pitchFamily="2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E87BE3-1FB1-C313-87B6-38480D960820}"/>
              </a:ext>
            </a:extLst>
          </p:cNvPr>
          <p:cNvCxnSpPr>
            <a:cxnSpLocks/>
          </p:cNvCxnSpPr>
          <p:nvPr/>
        </p:nvCxnSpPr>
        <p:spPr>
          <a:xfrm>
            <a:off x="6160883" y="5349992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8C87EE-1CBD-0006-92F7-D1C6CAF949E9}"/>
              </a:ext>
            </a:extLst>
          </p:cNvPr>
          <p:cNvCxnSpPr>
            <a:cxnSpLocks/>
          </p:cNvCxnSpPr>
          <p:nvPr/>
        </p:nvCxnSpPr>
        <p:spPr>
          <a:xfrm>
            <a:off x="6160883" y="6021057"/>
            <a:ext cx="55903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41B8EDD-96AF-864C-2739-16B34CED3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749" y="2428246"/>
            <a:ext cx="316919" cy="3169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CDFC9-2ACB-9A07-4EDD-28871181F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53" y="2856554"/>
            <a:ext cx="285909" cy="2859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66F702-F5C3-8498-2D10-58E603ECD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53" y="3259203"/>
            <a:ext cx="285909" cy="2859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FA17D1-2E68-DF76-FCFE-64622591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749" y="3655935"/>
            <a:ext cx="316919" cy="3169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3C23BE-813F-42F9-2BA0-F0C56164C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53" y="4096883"/>
            <a:ext cx="285909" cy="2859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45FB55B-AED1-F540-5B93-F77721088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53" y="4506821"/>
            <a:ext cx="285909" cy="2859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8B9456-E63E-3B1D-95C9-1ADB9631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749" y="4892507"/>
            <a:ext cx="316919" cy="3169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16184D-6513-3A3F-67B4-35628A3CB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53" y="5329219"/>
            <a:ext cx="285909" cy="2859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9046AE-6310-E680-8E5B-1F0F236B1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749" y="5734921"/>
            <a:ext cx="316919" cy="3169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F9373F-E78F-C7F9-B132-713AB5927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53" y="6171633"/>
            <a:ext cx="285909" cy="2859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C5BE572-459E-F744-23E2-F2B16E8D3859}"/>
              </a:ext>
            </a:extLst>
          </p:cNvPr>
          <p:cNvSpPr txBox="1"/>
          <p:nvPr/>
        </p:nvSpPr>
        <p:spPr>
          <a:xfrm>
            <a:off x="6826961" y="2525487"/>
            <a:ext cx="479129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0000"/>
                </a:solidFill>
                <a:latin typeface="OpenDyslexicAlta" pitchFamily="2" charset="77"/>
              </a:rPr>
              <a:t>The </a:t>
            </a:r>
            <a:r>
              <a:rPr lang="en-GB" dirty="0">
                <a:latin typeface="OpenDyslexicAlta" pitchFamily="2" charset="77"/>
              </a:rPr>
              <a:t>bridge</a:t>
            </a:r>
            <a:r>
              <a:rPr lang="en-GB" dirty="0">
                <a:solidFill>
                  <a:srgbClr val="FF0000"/>
                </a:solidFill>
                <a:latin typeface="OpenDyslexicAlta" pitchFamily="2" charset="77"/>
              </a:rPr>
              <a:t> crossed over the river. </a:t>
            </a:r>
            <a:endParaRPr lang="en-GB" baseline="0" dirty="0">
              <a:solidFill>
                <a:srgbClr val="FF0000"/>
              </a:solidFill>
              <a:latin typeface="Muli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438F4-C26F-0BC4-F022-FBE39ACAAB3F}"/>
              </a:ext>
            </a:extLst>
          </p:cNvPr>
          <p:cNvSpPr txBox="1"/>
          <p:nvPr/>
        </p:nvSpPr>
        <p:spPr>
          <a:xfrm>
            <a:off x="6591193" y="4795764"/>
            <a:ext cx="51884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0000"/>
                </a:solidFill>
                <a:latin typeface="OpenDyslexicAlta" pitchFamily="2" charset="77"/>
              </a:rPr>
              <a:t>The </a:t>
            </a:r>
            <a:r>
              <a:rPr lang="en-GB" dirty="0">
                <a:latin typeface="OpenDyslexicAlta" pitchFamily="2" charset="77"/>
              </a:rPr>
              <a:t>judge</a:t>
            </a:r>
            <a:r>
              <a:rPr lang="en-GB" dirty="0">
                <a:solidFill>
                  <a:srgbClr val="FF0000"/>
                </a:solidFill>
                <a:latin typeface="OpenDyslexicAlta" pitchFamily="2" charset="77"/>
              </a:rPr>
              <a:t> loved to eat vanilla </a:t>
            </a:r>
            <a:r>
              <a:rPr lang="en-GB" dirty="0">
                <a:latin typeface="OpenDyslexicAlta" pitchFamily="2" charset="77"/>
              </a:rPr>
              <a:t>fudge</a:t>
            </a:r>
            <a:r>
              <a:rPr lang="en-GB" dirty="0">
                <a:solidFill>
                  <a:srgbClr val="FF0000"/>
                </a:solidFill>
                <a:latin typeface="OpenDyslexicAlta" pitchFamily="2" charset="77"/>
              </a:rPr>
              <a:t>.</a:t>
            </a:r>
            <a:endParaRPr lang="en-GB" baseline="0" dirty="0">
              <a:solidFill>
                <a:srgbClr val="FF0000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</TotalTime>
  <Words>1209</Words>
  <Application>Microsoft Macintosh PowerPoint</Application>
  <PresentationFormat>Widescreen</PresentationFormat>
  <Paragraphs>300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Muli</vt:lpstr>
      <vt:lpstr>OpenDyslexicAlta</vt:lpstr>
      <vt:lpstr>Calibri</vt:lpstr>
      <vt:lpstr>Arial</vt:lpstr>
      <vt:lpstr>Segoe Print</vt:lpstr>
      <vt:lpstr>Calibri Light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Martin Saunders</cp:lastModifiedBy>
  <cp:revision>86</cp:revision>
  <dcterms:created xsi:type="dcterms:W3CDTF">2022-07-19T20:08:30Z</dcterms:created>
  <dcterms:modified xsi:type="dcterms:W3CDTF">2022-08-26T08:59:45Z</dcterms:modified>
</cp:coreProperties>
</file>