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8" r:id="rId12"/>
    <p:sldId id="269" r:id="rId13"/>
    <p:sldId id="264" r:id="rId14"/>
    <p:sldId id="277" r:id="rId15"/>
    <p:sldId id="266" r:id="rId16"/>
    <p:sldId id="278" r:id="rId17"/>
    <p:sldId id="270" r:id="rId18"/>
    <p:sldId id="279" r:id="rId19"/>
    <p:sldId id="280" r:id="rId20"/>
    <p:sldId id="281" r:id="rId21"/>
    <p:sldId id="282" r:id="rId22"/>
    <p:sldId id="275" r:id="rId23"/>
    <p:sldId id="276" r:id="rId24"/>
  </p:sldIdLst>
  <p:sldSz cx="12192000" cy="6858000"/>
  <p:notesSz cx="6858000" cy="9144000"/>
  <p:embeddedFontLst>
    <p:embeddedFont>
      <p:font typeface="EdShed" pitchFamily="2" charset="77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57"/>
    <a:srgbClr val="FF3760"/>
    <a:srgbClr val="4A4A4A"/>
    <a:srgbClr val="3273DC"/>
    <a:srgbClr val="3372DC"/>
    <a:srgbClr val="7956D6"/>
    <a:srgbClr val="219CEE"/>
    <a:srgbClr val="25D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9"/>
    <p:restoredTop sz="85238"/>
  </p:normalViewPr>
  <p:slideViewPr>
    <p:cSldViewPr snapToGrid="0" snapToObjects="1">
      <p:cViewPr varScale="1">
        <p:scale>
          <a:sx n="104" d="100"/>
          <a:sy n="104" d="100"/>
        </p:scale>
        <p:origin x="1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dShed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77"/>
              </a:rPr>
              <a:t>7/15/25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dShed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77"/>
              </a:rPr>
              <a:t>‹#›</a:t>
            </a:fld>
            <a:endParaRPr lang="en-US" dirty="0"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77"/>
              </a:defRPr>
            </a:lvl1pPr>
          </a:lstStyle>
          <a:p>
            <a:fld id="{7AEF229B-8876-6441-8901-E5E5390D5590}" type="datetimeFigureOut">
              <a:rPr lang="en-US" smtClean="0"/>
              <a:pPr/>
              <a:t>7/15/25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77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13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00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8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1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6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8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7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44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8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4273186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1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3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1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7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2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8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2 Li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4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2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9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4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fld id="{3403252C-7E3D-1749-8409-A4F8F98D5649}" type="datetime1">
              <a:rPr lang="en-GB" smtClean="0"/>
              <a:pPr/>
              <a:t>15/07/2025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ice-3-b.svg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hyperlink" Target="https://commons.wikimedia.org/wiki/File:Dice-5-b.sv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mmons.wikimedia.org/wiki/File:Dice-2-b.svg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hyperlink" Target="https://commons.wikimedia.org/wiki/File:Dice-4-b.svg" TargetMode="External"/><Relationship Id="rId4" Type="http://schemas.openxmlformats.org/officeDocument/2006/relationships/hyperlink" Target="https://commons.wikimedia.org/wiki/File:Dice-1-b.svg" TargetMode="External"/><Relationship Id="rId9" Type="http://schemas.openxmlformats.org/officeDocument/2006/relationships/image" Target="../media/image32.png"/><Relationship Id="rId14" Type="http://schemas.openxmlformats.org/officeDocument/2006/relationships/hyperlink" Target="https://commons.wikimedia.org/wiki/File:Dice-6a-b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221A-9EF9-69DC-3A36-287CA66E1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800" b="1" dirty="0"/>
              <a:t>This week’s words:</a:t>
            </a:r>
            <a:r>
              <a:rPr lang="en-GB" sz="1800" dirty="0"/>
              <a:t> badge, edge, bridge, dodge, fudge, ridge, smudge, judge, wedge, lodge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960C7-170D-3174-8B20-A83607F8C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To be able to segment words into the correct syllables and phonemes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C605-1EA6-9E86-A100-740941BDB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sz="2000" dirty="0">
                <a:solidFill>
                  <a:srgbClr val="1D1C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 spell w</a:t>
            </a:r>
            <a:r>
              <a:rPr lang="en-GB" sz="2000" dirty="0"/>
              <a:t>ords where ‘</a:t>
            </a:r>
            <a:r>
              <a:rPr lang="en-GB" sz="2000" dirty="0" err="1"/>
              <a:t>dge</a:t>
            </a:r>
            <a:r>
              <a:rPr lang="en-GB" sz="2000" dirty="0"/>
              <a:t>’ makes a /j/ sound</a:t>
            </a:r>
          </a:p>
        </p:txBody>
      </p:sp>
    </p:spTree>
    <p:extLst>
      <p:ext uri="{BB962C8B-B14F-4D97-AF65-F5344CB8AC3E}">
        <p14:creationId xmlns:p14="http://schemas.microsoft.com/office/powerpoint/2010/main" val="335438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21419-7A5C-6F19-87FF-FA53CA17A0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Write a sentence about the pictures below.  Remember to include the word in your sentence. Then read the sentences and replace the underlined word with one of the blue words.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451EA57-4DA9-2DEF-C38D-7730EB7F4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Sentences and Synonyms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F1D88A-0461-1E22-2BF6-E33CA35CB7BD}"/>
              </a:ext>
            </a:extLst>
          </p:cNvPr>
          <p:cNvSpPr txBox="1"/>
          <p:nvPr/>
        </p:nvSpPr>
        <p:spPr>
          <a:xfrm>
            <a:off x="8999436" y="192699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EdShed" pitchFamily="2" charset="77"/>
                <a:ea typeface="OpenDyslexic" charset="0"/>
                <a:cs typeface="OpenDyslexic" charset="0"/>
              </a:rPr>
              <a:t>badge</a:t>
            </a:r>
            <a:endParaRPr lang="en-GB" sz="2400" baseline="0" dirty="0">
              <a:latin typeface="EdShed" pitchFamily="2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6A32C1-C5E1-6193-AF63-442CB10BC76F}"/>
              </a:ext>
            </a:extLst>
          </p:cNvPr>
          <p:cNvCxnSpPr>
            <a:cxnSpLocks/>
          </p:cNvCxnSpPr>
          <p:nvPr/>
        </p:nvCxnSpPr>
        <p:spPr>
          <a:xfrm>
            <a:off x="7873139" y="2830429"/>
            <a:ext cx="3909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86C54C0-F8EF-206C-1930-F1E64E557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040" b="25040"/>
          <a:stretch/>
        </p:blipFill>
        <p:spPr>
          <a:xfrm>
            <a:off x="246042" y="1978567"/>
            <a:ext cx="2307638" cy="1628233"/>
          </a:xfrm>
          <a:prstGeom prst="round1Rect">
            <a:avLst>
              <a:gd name="adj" fmla="val 0"/>
            </a:avLst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D9AE11-AF9E-A934-0E69-DF0EB915B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935" y="1896897"/>
            <a:ext cx="1102433" cy="1510741"/>
          </a:xfrm>
          <a:prstGeom prst="round1Rect">
            <a:avLst>
              <a:gd name="adj" fmla="val 50000"/>
            </a:avLst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5E7A91-1DF5-1F43-A588-48BEDA62A3C6}"/>
              </a:ext>
            </a:extLst>
          </p:cNvPr>
          <p:cNvCxnSpPr>
            <a:cxnSpLocks/>
          </p:cNvCxnSpPr>
          <p:nvPr/>
        </p:nvCxnSpPr>
        <p:spPr>
          <a:xfrm>
            <a:off x="7873139" y="3282416"/>
            <a:ext cx="3909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191E716-C472-59EA-3994-4BA0C32875AE}"/>
              </a:ext>
            </a:extLst>
          </p:cNvPr>
          <p:cNvSpPr txBox="1"/>
          <p:nvPr/>
        </p:nvSpPr>
        <p:spPr>
          <a:xfrm>
            <a:off x="3793860" y="1931664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EdShed" pitchFamily="2" charset="77"/>
                <a:ea typeface="OpenDyslexic" charset="0"/>
                <a:cs typeface="OpenDyslexic" charset="0"/>
              </a:rPr>
              <a:t>bridge</a:t>
            </a:r>
            <a:endParaRPr lang="en-GB" sz="2400" baseline="0" dirty="0">
              <a:latin typeface="EdShed" pitchFamily="2" charset="77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C6A12F-1728-E0E2-FE2E-3D66F33D2412}"/>
              </a:ext>
            </a:extLst>
          </p:cNvPr>
          <p:cNvCxnSpPr>
            <a:cxnSpLocks/>
          </p:cNvCxnSpPr>
          <p:nvPr/>
        </p:nvCxnSpPr>
        <p:spPr>
          <a:xfrm>
            <a:off x="2619214" y="2830429"/>
            <a:ext cx="3797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4949B4-4884-9598-D541-C10E7AA69D72}"/>
              </a:ext>
            </a:extLst>
          </p:cNvPr>
          <p:cNvCxnSpPr>
            <a:cxnSpLocks/>
          </p:cNvCxnSpPr>
          <p:nvPr/>
        </p:nvCxnSpPr>
        <p:spPr>
          <a:xfrm>
            <a:off x="2619214" y="3282416"/>
            <a:ext cx="3797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48">
            <a:extLst>
              <a:ext uri="{FF2B5EF4-FFF2-40B4-BE49-F238E27FC236}">
                <a16:creationId xmlns:a16="http://schemas.microsoft.com/office/drawing/2014/main" id="{3AD11591-082E-C3C1-D667-CE149FE78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052086"/>
              </p:ext>
            </p:extLst>
          </p:nvPr>
        </p:nvGraphicFramePr>
        <p:xfrm>
          <a:off x="402956" y="3657988"/>
          <a:ext cx="11380174" cy="278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490">
                  <a:extLst>
                    <a:ext uri="{9D8B030D-6E8A-4147-A177-3AD203B41FA5}">
                      <a16:colId xmlns:a16="http://schemas.microsoft.com/office/drawing/2014/main" val="219185778"/>
                    </a:ext>
                  </a:extLst>
                </a:gridCol>
                <a:gridCol w="4712842">
                  <a:extLst>
                    <a:ext uri="{9D8B030D-6E8A-4147-A177-3AD203B41FA5}">
                      <a16:colId xmlns:a16="http://schemas.microsoft.com/office/drawing/2014/main" val="2223313461"/>
                    </a:ext>
                  </a:extLst>
                </a:gridCol>
                <a:gridCol w="4712842">
                  <a:extLst>
                    <a:ext uri="{9D8B030D-6E8A-4147-A177-3AD203B41FA5}">
                      <a16:colId xmlns:a16="http://schemas.microsoft.com/office/drawing/2014/main" val="3750745387"/>
                    </a:ext>
                  </a:extLst>
                </a:gridCol>
              </a:tblGrid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The hikers stayed in the </a:t>
                      </a:r>
                      <a:r>
                        <a:rPr lang="en-US" b="0" i="0" u="sng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cabin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on their</a:t>
                      </a:r>
                      <a:b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</a:b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long journey.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The mouse ate a huge </a:t>
                      </a:r>
                      <a:r>
                        <a:rPr lang="en-US" b="0" i="0" u="sng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chunk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of cheese.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582608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2856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 was able to </a:t>
                      </a:r>
                      <a:r>
                        <a:rPr lang="en-US" b="0" i="0" u="sng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avoid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the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slow-moving cars.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The </a:t>
                      </a:r>
                      <a:r>
                        <a:rPr lang="en-US" b="0" i="0" u="sng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hill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gave Nasiba the best view of the</a:t>
                      </a:r>
                      <a:b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</a:b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railway bridge.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48021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193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433A77-526E-FB7B-FC16-BE686294FCAA}"/>
              </a:ext>
            </a:extLst>
          </p:cNvPr>
          <p:cNvSpPr txBox="1"/>
          <p:nvPr/>
        </p:nvSpPr>
        <p:spPr>
          <a:xfrm>
            <a:off x="699477" y="5167526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wedge</a:t>
            </a:r>
            <a:endParaRPr lang="en-GB" sz="2400" baseline="0" dirty="0">
              <a:solidFill>
                <a:srgbClr val="3372DC"/>
              </a:solidFill>
              <a:latin typeface="EdShed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A7FCA-C6B2-FE21-DFA5-150893E126F9}"/>
              </a:ext>
            </a:extLst>
          </p:cNvPr>
          <p:cNvSpPr txBox="1"/>
          <p:nvPr/>
        </p:nvSpPr>
        <p:spPr>
          <a:xfrm>
            <a:off x="699477" y="3771920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dodge</a:t>
            </a:r>
            <a:endParaRPr lang="en-GB" sz="2400" baseline="0" dirty="0">
              <a:solidFill>
                <a:srgbClr val="3372DC"/>
              </a:solidFill>
              <a:latin typeface="EdShe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FB17B-F881-3A91-A6CD-4BEEF3EC791F}"/>
              </a:ext>
            </a:extLst>
          </p:cNvPr>
          <p:cNvSpPr txBox="1"/>
          <p:nvPr/>
        </p:nvSpPr>
        <p:spPr>
          <a:xfrm>
            <a:off x="699477" y="5865328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lodge</a:t>
            </a:r>
            <a:endParaRPr lang="en-GB" sz="2400" baseline="0" dirty="0">
              <a:solidFill>
                <a:srgbClr val="3372DC"/>
              </a:solidFill>
              <a:latin typeface="EdShe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07925-F87D-2D8F-F55E-506674AB6F8E}"/>
              </a:ext>
            </a:extLst>
          </p:cNvPr>
          <p:cNvSpPr txBox="1"/>
          <p:nvPr/>
        </p:nvSpPr>
        <p:spPr>
          <a:xfrm>
            <a:off x="699477" y="4469723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ridge</a:t>
            </a:r>
            <a:endParaRPr lang="en-GB" sz="2400" baseline="0" dirty="0">
              <a:solidFill>
                <a:srgbClr val="3372DC"/>
              </a:solidFill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743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10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57C24-1D3E-5114-95C1-D1CE4E13B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latin typeface="EdShed" pitchFamily="2" charset="77"/>
              </a:rPr>
              <a:t>Can you write a description of this picture?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E52894E-ADE7-D096-6C3F-46D8BB993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Words in Action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636617D-C5FD-5711-27C4-4F736D19D2AD}"/>
              </a:ext>
            </a:extLst>
          </p:cNvPr>
          <p:cNvSpPr txBox="1">
            <a:spLocks/>
          </p:cNvSpPr>
          <p:nvPr/>
        </p:nvSpPr>
        <p:spPr>
          <a:xfrm>
            <a:off x="2077338" y="1681719"/>
            <a:ext cx="8037324" cy="554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b="0" dirty="0">
              <a:solidFill>
                <a:srgbClr val="3372DC"/>
              </a:solidFill>
              <a:latin typeface="EdShed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C777E3-4AEC-88F8-CEE0-E3903B10A992}"/>
              </a:ext>
            </a:extLst>
          </p:cNvPr>
          <p:cNvSpPr txBox="1"/>
          <p:nvPr/>
        </p:nvSpPr>
        <p:spPr>
          <a:xfrm>
            <a:off x="2594083" y="1809267"/>
            <a:ext cx="6976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EdShed" pitchFamily="2" charset="77"/>
                <a:ea typeface="OpenDyslexic" charset="0"/>
                <a:cs typeface="OpenDyslexic" charset="0"/>
              </a:rPr>
              <a:t>Words to include: </a:t>
            </a:r>
            <a:r>
              <a:rPr lang="en-GB" sz="2000" dirty="0">
                <a:latin typeface="EdShed" pitchFamily="2" charset="77"/>
                <a:ea typeface="OpenDyslexic" charset="0"/>
                <a:cs typeface="OpenDyslexic" charset="0"/>
              </a:rPr>
              <a:t>bridge, lodge, edge</a:t>
            </a:r>
            <a:endParaRPr lang="en-GB" sz="2000" baseline="0" dirty="0">
              <a:latin typeface="EdShed" pitchFamily="2" charset="77"/>
            </a:endParaRPr>
          </a:p>
        </p:txBody>
      </p:sp>
      <p:pic>
        <p:nvPicPr>
          <p:cNvPr id="3" name="Picture 2" descr="Free vector graphics of Bridge">
            <a:extLst>
              <a:ext uri="{FF2B5EF4-FFF2-40B4-BE49-F238E27FC236}">
                <a16:creationId xmlns:a16="http://schemas.microsoft.com/office/drawing/2014/main" id="{6B1DCAC0-994E-6949-C0A8-19436F611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9" y="2700287"/>
            <a:ext cx="4995618" cy="36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24DC44-AA08-4574-6EBC-2FB71C20B23B}"/>
              </a:ext>
            </a:extLst>
          </p:cNvPr>
          <p:cNvCxnSpPr>
            <a:cxnSpLocks/>
          </p:cNvCxnSpPr>
          <p:nvPr/>
        </p:nvCxnSpPr>
        <p:spPr>
          <a:xfrm>
            <a:off x="5594885" y="3332771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C06A077-BB2D-50B1-39A3-9A7E3E5F886E}"/>
              </a:ext>
            </a:extLst>
          </p:cNvPr>
          <p:cNvCxnSpPr>
            <a:cxnSpLocks/>
          </p:cNvCxnSpPr>
          <p:nvPr/>
        </p:nvCxnSpPr>
        <p:spPr>
          <a:xfrm>
            <a:off x="5594885" y="6042789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16E2F13-FC43-9AA7-EDAC-9518944E87F2}"/>
              </a:ext>
            </a:extLst>
          </p:cNvPr>
          <p:cNvCxnSpPr>
            <a:cxnSpLocks/>
          </p:cNvCxnSpPr>
          <p:nvPr/>
        </p:nvCxnSpPr>
        <p:spPr>
          <a:xfrm>
            <a:off x="5594885" y="5365283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1CE89F7-DB19-1BC6-4DE8-F128089F7665}"/>
              </a:ext>
            </a:extLst>
          </p:cNvPr>
          <p:cNvCxnSpPr>
            <a:cxnSpLocks/>
          </p:cNvCxnSpPr>
          <p:nvPr/>
        </p:nvCxnSpPr>
        <p:spPr>
          <a:xfrm>
            <a:off x="5594885" y="4687779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E8CA6C-0CAD-A81C-33D7-FC5B0302B32F}"/>
              </a:ext>
            </a:extLst>
          </p:cNvPr>
          <p:cNvCxnSpPr>
            <a:cxnSpLocks/>
          </p:cNvCxnSpPr>
          <p:nvPr/>
        </p:nvCxnSpPr>
        <p:spPr>
          <a:xfrm>
            <a:off x="5594885" y="4010275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4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48">
            <a:extLst>
              <a:ext uri="{FF2B5EF4-FFF2-40B4-BE49-F238E27FC236}">
                <a16:creationId xmlns:a16="http://schemas.microsoft.com/office/drawing/2014/main" id="{9457C806-CA7D-659F-5C9B-0A0B80089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97883"/>
              </p:ext>
            </p:extLst>
          </p:nvPr>
        </p:nvGraphicFramePr>
        <p:xfrm>
          <a:off x="402956" y="3657988"/>
          <a:ext cx="11380174" cy="278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490">
                  <a:extLst>
                    <a:ext uri="{9D8B030D-6E8A-4147-A177-3AD203B41FA5}">
                      <a16:colId xmlns:a16="http://schemas.microsoft.com/office/drawing/2014/main" val="219185778"/>
                    </a:ext>
                  </a:extLst>
                </a:gridCol>
                <a:gridCol w="4712842">
                  <a:extLst>
                    <a:ext uri="{9D8B030D-6E8A-4147-A177-3AD203B41FA5}">
                      <a16:colId xmlns:a16="http://schemas.microsoft.com/office/drawing/2014/main" val="2223313461"/>
                    </a:ext>
                  </a:extLst>
                </a:gridCol>
                <a:gridCol w="4712842">
                  <a:extLst>
                    <a:ext uri="{9D8B030D-6E8A-4147-A177-3AD203B41FA5}">
                      <a16:colId xmlns:a16="http://schemas.microsoft.com/office/drawing/2014/main" val="3750745387"/>
                    </a:ext>
                  </a:extLst>
                </a:gridCol>
              </a:tblGrid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The hikers stayed in the </a:t>
                      </a:r>
                      <a:r>
                        <a:rPr lang="en-US" b="0" i="0" u="sng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cabin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on their</a:t>
                      </a:r>
                      <a:b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</a:b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long journey.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The mouse ate a huge </a:t>
                      </a:r>
                      <a:r>
                        <a:rPr lang="en-US" b="0" i="0" u="sng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chunk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of cheese.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582608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2856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 was able to </a:t>
                      </a:r>
                      <a:r>
                        <a:rPr lang="en-US" b="0" i="0" u="sng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avoid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the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slow-moving cars.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The </a:t>
                      </a:r>
                      <a:r>
                        <a:rPr lang="en-US" b="0" i="0" u="sng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hill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gave Nasiba the best view of the</a:t>
                      </a:r>
                      <a:b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</a:br>
                      <a:r>
                        <a:rPr lang="en-US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railway bridge.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48021"/>
                  </a:ext>
                </a:extLst>
              </a:tr>
              <a:tr h="697324"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19354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AB4E5A5A-8BA5-E002-7E2A-FF4EB1424AFD}"/>
              </a:ext>
            </a:extLst>
          </p:cNvPr>
          <p:cNvSpPr txBox="1"/>
          <p:nvPr/>
        </p:nvSpPr>
        <p:spPr>
          <a:xfrm>
            <a:off x="2522071" y="2407810"/>
            <a:ext cx="4068864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The wooden </a:t>
            </a:r>
            <a:r>
              <a:rPr lang="en-GB" sz="2000" dirty="0">
                <a:latin typeface="EdShed" pitchFamily="2" charset="77"/>
                <a:ea typeface="OpenDyslexic" charset="0"/>
                <a:cs typeface="OpenDyslexic" charset="0"/>
              </a:rPr>
              <a:t>bridge</a:t>
            </a:r>
            <a:r>
              <a:rPr lang="en-GB" sz="20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 crossed the river.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FD664-4AA8-0FAE-EDC1-5FFCA2BBA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Sentences and Synonyms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833CBE-2306-02E1-A225-4E636B7CD8FD}"/>
              </a:ext>
            </a:extLst>
          </p:cNvPr>
          <p:cNvSpPr txBox="1"/>
          <p:nvPr/>
        </p:nvSpPr>
        <p:spPr>
          <a:xfrm>
            <a:off x="8999436" y="1926999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EdShed" pitchFamily="2" charset="77"/>
                <a:ea typeface="OpenDyslexic" charset="0"/>
                <a:cs typeface="OpenDyslexic" charset="0"/>
              </a:rPr>
              <a:t>badge</a:t>
            </a:r>
            <a:endParaRPr lang="en-GB" sz="2400" baseline="0" dirty="0">
              <a:latin typeface="EdShed" pitchFamily="2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05972A-B666-D37A-1373-79D110454330}"/>
              </a:ext>
            </a:extLst>
          </p:cNvPr>
          <p:cNvCxnSpPr>
            <a:cxnSpLocks/>
          </p:cNvCxnSpPr>
          <p:nvPr/>
        </p:nvCxnSpPr>
        <p:spPr>
          <a:xfrm>
            <a:off x="7873139" y="2830429"/>
            <a:ext cx="3909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C2F02DD-630C-A69F-0A0C-E686A7D8D3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040" b="25040"/>
          <a:stretch/>
        </p:blipFill>
        <p:spPr>
          <a:xfrm>
            <a:off x="246042" y="1978567"/>
            <a:ext cx="2307638" cy="1628233"/>
          </a:xfrm>
          <a:prstGeom prst="round1Rect">
            <a:avLst>
              <a:gd name="adj" fmla="val 0"/>
            </a:avLst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2A1E03-2310-9504-42F3-407DE9E77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935" y="1896897"/>
            <a:ext cx="1102433" cy="1510741"/>
          </a:xfrm>
          <a:prstGeom prst="round1Rect">
            <a:avLst>
              <a:gd name="adj" fmla="val 50000"/>
            </a:avLst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F801F7-6AEB-64BE-46D9-123F84103E06}"/>
              </a:ext>
            </a:extLst>
          </p:cNvPr>
          <p:cNvCxnSpPr>
            <a:cxnSpLocks/>
          </p:cNvCxnSpPr>
          <p:nvPr/>
        </p:nvCxnSpPr>
        <p:spPr>
          <a:xfrm>
            <a:off x="7873139" y="3282416"/>
            <a:ext cx="3909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507316D-B6B9-1BF0-98EC-7F1B9E540B7C}"/>
              </a:ext>
            </a:extLst>
          </p:cNvPr>
          <p:cNvSpPr txBox="1"/>
          <p:nvPr/>
        </p:nvSpPr>
        <p:spPr>
          <a:xfrm>
            <a:off x="3793860" y="1931664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EdShed" pitchFamily="2" charset="77"/>
                <a:ea typeface="OpenDyslexic" charset="0"/>
                <a:cs typeface="OpenDyslexic" charset="0"/>
              </a:rPr>
              <a:t>bridge</a:t>
            </a:r>
            <a:endParaRPr lang="en-GB" sz="2400" baseline="0" dirty="0">
              <a:latin typeface="EdShed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BFB72AC-4D1B-820F-5319-B0FD9BEFA1AB}"/>
              </a:ext>
            </a:extLst>
          </p:cNvPr>
          <p:cNvCxnSpPr>
            <a:cxnSpLocks/>
          </p:cNvCxnSpPr>
          <p:nvPr/>
        </p:nvCxnSpPr>
        <p:spPr>
          <a:xfrm>
            <a:off x="2619214" y="2830429"/>
            <a:ext cx="3797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5FF4E7-8FBE-5C47-0A8C-33B78B831AE3}"/>
              </a:ext>
            </a:extLst>
          </p:cNvPr>
          <p:cNvCxnSpPr>
            <a:cxnSpLocks/>
          </p:cNvCxnSpPr>
          <p:nvPr/>
        </p:nvCxnSpPr>
        <p:spPr>
          <a:xfrm>
            <a:off x="2619214" y="3282416"/>
            <a:ext cx="37970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4164A64-4D4A-124B-335A-C275261A7EE4}"/>
              </a:ext>
            </a:extLst>
          </p:cNvPr>
          <p:cNvSpPr txBox="1"/>
          <p:nvPr/>
        </p:nvSpPr>
        <p:spPr>
          <a:xfrm>
            <a:off x="699477" y="5167526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wedge</a:t>
            </a:r>
            <a:endParaRPr lang="en-GB" sz="2400" baseline="0" dirty="0">
              <a:solidFill>
                <a:srgbClr val="3372DC"/>
              </a:solidFill>
              <a:latin typeface="EdShed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15DE3B-CF60-D14C-77D1-1F00E8D8FE99}"/>
              </a:ext>
            </a:extLst>
          </p:cNvPr>
          <p:cNvSpPr txBox="1"/>
          <p:nvPr/>
        </p:nvSpPr>
        <p:spPr>
          <a:xfrm>
            <a:off x="699477" y="3771920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dodge</a:t>
            </a:r>
            <a:endParaRPr lang="en-GB" sz="2400" baseline="0" dirty="0">
              <a:solidFill>
                <a:srgbClr val="3372DC"/>
              </a:solidFill>
              <a:latin typeface="EdShed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017E97-E497-DB4C-C37D-E1C29E51F15D}"/>
              </a:ext>
            </a:extLst>
          </p:cNvPr>
          <p:cNvSpPr txBox="1"/>
          <p:nvPr/>
        </p:nvSpPr>
        <p:spPr>
          <a:xfrm>
            <a:off x="699477" y="5865328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lodge</a:t>
            </a:r>
            <a:endParaRPr lang="en-GB" sz="2400" baseline="0" dirty="0">
              <a:solidFill>
                <a:srgbClr val="3372DC"/>
              </a:solidFill>
              <a:latin typeface="EdShed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788F7B-ACC0-FCE7-D72C-7C57910BBCE4}"/>
              </a:ext>
            </a:extLst>
          </p:cNvPr>
          <p:cNvSpPr txBox="1"/>
          <p:nvPr/>
        </p:nvSpPr>
        <p:spPr>
          <a:xfrm>
            <a:off x="699477" y="4469723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  <a:ea typeface="OpenDyslexic" charset="0"/>
                <a:cs typeface="OpenDyslexic" charset="0"/>
              </a:rPr>
              <a:t>ridge</a:t>
            </a:r>
            <a:endParaRPr lang="en-GB" sz="2400" baseline="0" dirty="0">
              <a:solidFill>
                <a:srgbClr val="3372DC"/>
              </a:solidFill>
              <a:latin typeface="EdShed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C46CA9-A4AF-41BE-3B8D-2E76309AD496}"/>
              </a:ext>
            </a:extLst>
          </p:cNvPr>
          <p:cNvSpPr txBox="1"/>
          <p:nvPr/>
        </p:nvSpPr>
        <p:spPr>
          <a:xfrm>
            <a:off x="3955627" y="5807626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dodge</a:t>
            </a:r>
            <a:endParaRPr lang="en-GB" sz="2400" baseline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D80A89-F4C3-720A-50CF-7E9E7AB7260C}"/>
              </a:ext>
            </a:extLst>
          </p:cNvPr>
          <p:cNvSpPr txBox="1"/>
          <p:nvPr/>
        </p:nvSpPr>
        <p:spPr>
          <a:xfrm>
            <a:off x="8784514" y="5807626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ridge</a:t>
            </a:r>
            <a:endParaRPr lang="en-GB" sz="2400" baseline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B1C848-7841-E7AD-2E6F-409686450DEF}"/>
              </a:ext>
            </a:extLst>
          </p:cNvPr>
          <p:cNvSpPr txBox="1"/>
          <p:nvPr/>
        </p:nvSpPr>
        <p:spPr>
          <a:xfrm>
            <a:off x="3955627" y="4395921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lodge</a:t>
            </a:r>
            <a:endParaRPr lang="en-GB" sz="2400" baseline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4FBC89-08C5-6996-33C6-60F80D62B0A7}"/>
              </a:ext>
            </a:extLst>
          </p:cNvPr>
          <p:cNvSpPr txBox="1"/>
          <p:nvPr/>
        </p:nvSpPr>
        <p:spPr>
          <a:xfrm>
            <a:off x="8784514" y="4395921"/>
            <a:ext cx="1395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wedge</a:t>
            </a:r>
            <a:endParaRPr lang="en-GB" sz="2400" baseline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E65D08C-40E1-D812-ED97-72B7CD3E50E2}"/>
              </a:ext>
            </a:extLst>
          </p:cNvPr>
          <p:cNvSpPr txBox="1"/>
          <p:nvPr/>
        </p:nvSpPr>
        <p:spPr>
          <a:xfrm>
            <a:off x="7788663" y="2407810"/>
            <a:ext cx="4068864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I won a gold </a:t>
            </a:r>
            <a:r>
              <a:rPr lang="en-GB" sz="2000" dirty="0">
                <a:latin typeface="EdShed" pitchFamily="2" charset="77"/>
                <a:ea typeface="OpenDyslexic" charset="0"/>
                <a:cs typeface="OpenDyslexic" charset="0"/>
              </a:rPr>
              <a:t>badge</a:t>
            </a:r>
            <a:r>
              <a:rPr lang="en-GB" sz="20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 for finishing the race first.</a:t>
            </a:r>
          </a:p>
        </p:txBody>
      </p:sp>
    </p:spTree>
    <p:extLst>
      <p:ext uri="{BB962C8B-B14F-4D97-AF65-F5344CB8AC3E}">
        <p14:creationId xmlns:p14="http://schemas.microsoft.com/office/powerpoint/2010/main" val="42714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3" grpId="0"/>
      <p:bldP spid="44" grpId="0"/>
      <p:bldP spid="45" grpId="0"/>
      <p:bldP spid="46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FD664-4AA8-0FAE-EDC1-5FFCA2BBA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1D1C1D"/>
                </a:solidFill>
                <a:cs typeface="Arial" panose="020B0604020202020204" pitchFamily="34" charset="0"/>
              </a:rPr>
              <a:t>Words in Action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638FCB-D3B8-EBD6-54AE-8331858AD572}"/>
              </a:ext>
            </a:extLst>
          </p:cNvPr>
          <p:cNvSpPr txBox="1"/>
          <p:nvPr/>
        </p:nvSpPr>
        <p:spPr>
          <a:xfrm>
            <a:off x="2594083" y="1809267"/>
            <a:ext cx="6976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EdShed" pitchFamily="2" charset="77"/>
                <a:ea typeface="OpenDyslexic" charset="0"/>
                <a:cs typeface="OpenDyslexic" charset="0"/>
              </a:rPr>
              <a:t>Words to include: </a:t>
            </a:r>
            <a:r>
              <a:rPr lang="en-GB" sz="2000" dirty="0">
                <a:latin typeface="EdShed" pitchFamily="2" charset="77"/>
                <a:ea typeface="OpenDyslexic" charset="0"/>
                <a:cs typeface="OpenDyslexic" charset="0"/>
              </a:rPr>
              <a:t>bridge, lodge, edge</a:t>
            </a:r>
            <a:endParaRPr lang="en-GB" sz="2000" baseline="0" dirty="0">
              <a:latin typeface="EdShed" pitchFamily="2" charset="77"/>
            </a:endParaRPr>
          </a:p>
        </p:txBody>
      </p:sp>
      <p:pic>
        <p:nvPicPr>
          <p:cNvPr id="3" name="Picture 2" descr="Free vector graphics of Bridge">
            <a:extLst>
              <a:ext uri="{FF2B5EF4-FFF2-40B4-BE49-F238E27FC236}">
                <a16:creationId xmlns:a16="http://schemas.microsoft.com/office/drawing/2014/main" id="{62A8924D-0EE1-DB38-17AC-5A8874F61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9" y="2700287"/>
            <a:ext cx="4995618" cy="36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416324-2610-FF86-D6CC-BD7C0033551D}"/>
              </a:ext>
            </a:extLst>
          </p:cNvPr>
          <p:cNvCxnSpPr>
            <a:cxnSpLocks/>
          </p:cNvCxnSpPr>
          <p:nvPr/>
        </p:nvCxnSpPr>
        <p:spPr>
          <a:xfrm>
            <a:off x="5594885" y="3332771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9AE83E-7689-217B-C4DA-B54AF5C31B03}"/>
              </a:ext>
            </a:extLst>
          </p:cNvPr>
          <p:cNvCxnSpPr>
            <a:cxnSpLocks/>
          </p:cNvCxnSpPr>
          <p:nvPr/>
        </p:nvCxnSpPr>
        <p:spPr>
          <a:xfrm>
            <a:off x="5594885" y="6042789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F389EA-758F-79CC-D34F-47FA213EAEA6}"/>
              </a:ext>
            </a:extLst>
          </p:cNvPr>
          <p:cNvCxnSpPr>
            <a:cxnSpLocks/>
          </p:cNvCxnSpPr>
          <p:nvPr/>
        </p:nvCxnSpPr>
        <p:spPr>
          <a:xfrm>
            <a:off x="5594885" y="5365283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9212D3-68B1-775A-8151-0624DBE955F2}"/>
              </a:ext>
            </a:extLst>
          </p:cNvPr>
          <p:cNvCxnSpPr>
            <a:cxnSpLocks/>
          </p:cNvCxnSpPr>
          <p:nvPr/>
        </p:nvCxnSpPr>
        <p:spPr>
          <a:xfrm>
            <a:off x="5594885" y="4687779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A5A652-3836-F5B1-2DF7-86F9E6027B1E}"/>
              </a:ext>
            </a:extLst>
          </p:cNvPr>
          <p:cNvCxnSpPr>
            <a:cxnSpLocks/>
          </p:cNvCxnSpPr>
          <p:nvPr/>
        </p:nvCxnSpPr>
        <p:spPr>
          <a:xfrm>
            <a:off x="5594885" y="4010275"/>
            <a:ext cx="61528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C245011-1727-12E1-4489-BB303B8F93CD}"/>
              </a:ext>
            </a:extLst>
          </p:cNvPr>
          <p:cNvSpPr txBox="1"/>
          <p:nvPr/>
        </p:nvSpPr>
        <p:spPr>
          <a:xfrm>
            <a:off x="5518312" y="2736405"/>
            <a:ext cx="6230611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>
                <a:solidFill>
                  <a:srgbClr val="FF3760"/>
                </a:solidFill>
                <a:latin typeface="EdShed" pitchFamily="2" charset="77"/>
              </a:rPr>
              <a:t>On the </a:t>
            </a:r>
            <a:r>
              <a:rPr lang="en-GB" sz="2200" dirty="0">
                <a:latin typeface="EdShed" pitchFamily="2" charset="77"/>
              </a:rPr>
              <a:t>edge</a:t>
            </a:r>
            <a:r>
              <a:rPr lang="en-GB" sz="2200" dirty="0">
                <a:solidFill>
                  <a:srgbClr val="FF3760"/>
                </a:solidFill>
                <a:latin typeface="EdShed" pitchFamily="2" charset="77"/>
              </a:rPr>
              <a:t> of the forest was a beautiful wooden </a:t>
            </a:r>
            <a:r>
              <a:rPr lang="en-GB" sz="2200" dirty="0">
                <a:latin typeface="EdShed" pitchFamily="2" charset="77"/>
              </a:rPr>
              <a:t>lodge</a:t>
            </a:r>
            <a:r>
              <a:rPr lang="en-GB" sz="2200" dirty="0">
                <a:solidFill>
                  <a:srgbClr val="FF3760"/>
                </a:solidFill>
                <a:latin typeface="EdShed" pitchFamily="2" charset="77"/>
              </a:rPr>
              <a:t>. The only way to reach it was by crossing a tall, stone </a:t>
            </a:r>
            <a:r>
              <a:rPr lang="en-GB" sz="2200" dirty="0">
                <a:latin typeface="EdShed" pitchFamily="2" charset="77"/>
              </a:rPr>
              <a:t>bridge</a:t>
            </a:r>
            <a:r>
              <a:rPr lang="en-GB" sz="2200" dirty="0">
                <a:solidFill>
                  <a:srgbClr val="FF3760"/>
                </a:solidFill>
                <a:latin typeface="EdShed" pitchFamily="2" charset="77"/>
              </a:rPr>
              <a:t>. On the ridge stood a huge windmill with white sails.</a:t>
            </a:r>
          </a:p>
        </p:txBody>
      </p:sp>
    </p:spTree>
    <p:extLst>
      <p:ext uri="{BB962C8B-B14F-4D97-AF65-F5344CB8AC3E}">
        <p14:creationId xmlns:p14="http://schemas.microsoft.com/office/powerpoint/2010/main" val="10200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words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1297147" y="2086152"/>
            <a:ext cx="9597706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Our school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has a picture of a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on it.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6804181" y="5419816"/>
            <a:ext cx="1964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EdShed" pitchFamily="2" charset="77"/>
              </a:rPr>
              <a:t>bridge</a:t>
            </a:r>
            <a:endParaRPr lang="en-GB" sz="3200" dirty="0">
              <a:latin typeface="EdShed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6984962" y="6298037"/>
            <a:ext cx="1661349" cy="144000"/>
            <a:chOff x="5393894" y="2948131"/>
            <a:chExt cx="853661" cy="72000"/>
          </a:xfrm>
          <a:solidFill>
            <a:srgbClr val="3372DC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5070FF-D8FA-C4EF-9F64-B119D65C5CFD}"/>
                </a:ext>
              </a:extLst>
            </p:cNvPr>
            <p:cNvSpPr/>
            <p:nvPr/>
          </p:nvSpPr>
          <p:spPr>
            <a:xfrm>
              <a:off x="5393894" y="2948131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/>
            <p:nvPr/>
          </p:nvSpPr>
          <p:spPr>
            <a:xfrm>
              <a:off x="5540520" y="2948131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753556" y="2958931"/>
              <a:ext cx="493999" cy="5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BEEAE8-F59D-29BA-8481-B540D426676C}"/>
                </a:ext>
              </a:extLst>
            </p:cNvPr>
            <p:cNvSpPr/>
            <p:nvPr/>
          </p:nvSpPr>
          <p:spPr>
            <a:xfrm>
              <a:off x="5651564" y="2948131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827060-B615-CF7C-464D-B4BFCC1A1A9C}"/>
              </a:ext>
            </a:extLst>
          </p:cNvPr>
          <p:cNvGrpSpPr/>
          <p:nvPr/>
        </p:nvGrpSpPr>
        <p:grpSpPr>
          <a:xfrm>
            <a:off x="347977" y="2795876"/>
            <a:ext cx="2297735" cy="3672243"/>
            <a:chOff x="347977" y="2795876"/>
            <a:chExt cx="2297735" cy="36722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8F119F4-4C85-3521-3A70-D03C2663AB07}"/>
                </a:ext>
              </a:extLst>
            </p:cNvPr>
            <p:cNvGrpSpPr/>
            <p:nvPr/>
          </p:nvGrpSpPr>
          <p:grpSpPr>
            <a:xfrm>
              <a:off x="445860" y="2795876"/>
              <a:ext cx="2199852" cy="2970126"/>
              <a:chOff x="1013154" y="1831245"/>
              <a:chExt cx="2199852" cy="2970126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2BB11469-B4A0-4816-E2A9-0F83C9D90871}"/>
                  </a:ext>
                </a:extLst>
              </p:cNvPr>
              <p:cNvSpPr/>
              <p:nvPr/>
            </p:nvSpPr>
            <p:spPr>
              <a:xfrm rot="11252001">
                <a:off x="1013154" y="1831245"/>
                <a:ext cx="2199852" cy="2970126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801219 h 2529609"/>
                  <a:gd name="connsiteX1" fmla="*/ 1778397 w 1780793"/>
                  <a:gd name="connsiteY1" fmla="*/ 2058274 h 2529609"/>
                  <a:gd name="connsiteX2" fmla="*/ 1511457 w 1780793"/>
                  <a:gd name="connsiteY2" fmla="*/ 2401310 h 2529609"/>
                  <a:gd name="connsiteX3" fmla="*/ 502256 w 1780793"/>
                  <a:gd name="connsiteY3" fmla="*/ 2527213 h 2529609"/>
                  <a:gd name="connsiteX4" fmla="*/ 159219 w 1780793"/>
                  <a:gd name="connsiteY4" fmla="*/ 2260274 h 2529609"/>
                  <a:gd name="connsiteX5" fmla="*/ 2396 w 1780793"/>
                  <a:gd name="connsiteY5" fmla="*/ 1003219 h 2529609"/>
                  <a:gd name="connsiteX6" fmla="*/ 269335 w 1780793"/>
                  <a:gd name="connsiteY6" fmla="*/ 660183 h 2529609"/>
                  <a:gd name="connsiteX7" fmla="*/ 653406 w 1780793"/>
                  <a:gd name="connsiteY7" fmla="*/ 612268 h 2529609"/>
                  <a:gd name="connsiteX8" fmla="*/ 1072979 w 1780793"/>
                  <a:gd name="connsiteY8" fmla="*/ 0 h 2529609"/>
                  <a:gd name="connsiteX9" fmla="*/ 906343 w 1780793"/>
                  <a:gd name="connsiteY9" fmla="*/ 580713 h 2529609"/>
                  <a:gd name="connsiteX10" fmla="*/ 1278537 w 1780793"/>
                  <a:gd name="connsiteY10" fmla="*/ 534280 h 2529609"/>
                  <a:gd name="connsiteX11" fmla="*/ 1621573 w 1780793"/>
                  <a:gd name="connsiteY11" fmla="*/ 801219 h 2529609"/>
                  <a:gd name="connsiteX0" fmla="*/ 1621573 w 1780793"/>
                  <a:gd name="connsiteY0" fmla="*/ 801219 h 2529609"/>
                  <a:gd name="connsiteX1" fmla="*/ 1778397 w 1780793"/>
                  <a:gd name="connsiteY1" fmla="*/ 2058274 h 2529609"/>
                  <a:gd name="connsiteX2" fmla="*/ 1511457 w 1780793"/>
                  <a:gd name="connsiteY2" fmla="*/ 2401310 h 2529609"/>
                  <a:gd name="connsiteX3" fmla="*/ 502256 w 1780793"/>
                  <a:gd name="connsiteY3" fmla="*/ 2527213 h 2529609"/>
                  <a:gd name="connsiteX4" fmla="*/ 159219 w 1780793"/>
                  <a:gd name="connsiteY4" fmla="*/ 2260274 h 2529609"/>
                  <a:gd name="connsiteX5" fmla="*/ 2396 w 1780793"/>
                  <a:gd name="connsiteY5" fmla="*/ 1003219 h 2529609"/>
                  <a:gd name="connsiteX6" fmla="*/ 269335 w 1780793"/>
                  <a:gd name="connsiteY6" fmla="*/ 660183 h 2529609"/>
                  <a:gd name="connsiteX7" fmla="*/ 594560 w 1780793"/>
                  <a:gd name="connsiteY7" fmla="*/ 608383 h 2529609"/>
                  <a:gd name="connsiteX8" fmla="*/ 1072979 w 1780793"/>
                  <a:gd name="connsiteY8" fmla="*/ 0 h 2529609"/>
                  <a:gd name="connsiteX9" fmla="*/ 906343 w 1780793"/>
                  <a:gd name="connsiteY9" fmla="*/ 580713 h 2529609"/>
                  <a:gd name="connsiteX10" fmla="*/ 1278537 w 1780793"/>
                  <a:gd name="connsiteY10" fmla="*/ 534280 h 2529609"/>
                  <a:gd name="connsiteX11" fmla="*/ 1621573 w 1780793"/>
                  <a:gd name="connsiteY11" fmla="*/ 801219 h 2529609"/>
                  <a:gd name="connsiteX0" fmla="*/ 1621573 w 1780793"/>
                  <a:gd name="connsiteY0" fmla="*/ 675945 h 2404335"/>
                  <a:gd name="connsiteX1" fmla="*/ 1778397 w 1780793"/>
                  <a:gd name="connsiteY1" fmla="*/ 1933000 h 2404335"/>
                  <a:gd name="connsiteX2" fmla="*/ 1511457 w 1780793"/>
                  <a:gd name="connsiteY2" fmla="*/ 2276036 h 2404335"/>
                  <a:gd name="connsiteX3" fmla="*/ 502256 w 1780793"/>
                  <a:gd name="connsiteY3" fmla="*/ 2401939 h 2404335"/>
                  <a:gd name="connsiteX4" fmla="*/ 159219 w 1780793"/>
                  <a:gd name="connsiteY4" fmla="*/ 2135000 h 2404335"/>
                  <a:gd name="connsiteX5" fmla="*/ 2396 w 1780793"/>
                  <a:gd name="connsiteY5" fmla="*/ 877945 h 2404335"/>
                  <a:gd name="connsiteX6" fmla="*/ 269335 w 1780793"/>
                  <a:gd name="connsiteY6" fmla="*/ 534909 h 2404335"/>
                  <a:gd name="connsiteX7" fmla="*/ 594560 w 1780793"/>
                  <a:gd name="connsiteY7" fmla="*/ 483109 h 2404335"/>
                  <a:gd name="connsiteX8" fmla="*/ 1007881 w 1780793"/>
                  <a:gd name="connsiteY8" fmla="*/ 0 h 2404335"/>
                  <a:gd name="connsiteX9" fmla="*/ 906343 w 1780793"/>
                  <a:gd name="connsiteY9" fmla="*/ 455439 h 2404335"/>
                  <a:gd name="connsiteX10" fmla="*/ 1278537 w 1780793"/>
                  <a:gd name="connsiteY10" fmla="*/ 409006 h 2404335"/>
                  <a:gd name="connsiteX11" fmla="*/ 1621573 w 1780793"/>
                  <a:gd name="connsiteY11" fmla="*/ 675945 h 240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404335">
                    <a:moveTo>
                      <a:pt x="1621573" y="675945"/>
                    </a:moveTo>
                    <a:lnTo>
                      <a:pt x="1778397" y="1933000"/>
                    </a:lnTo>
                    <a:cubicBezTo>
                      <a:pt x="1799410" y="2101440"/>
                      <a:pt x="1679898" y="2255023"/>
                      <a:pt x="1511457" y="2276036"/>
                    </a:cubicBezTo>
                    <a:lnTo>
                      <a:pt x="502256" y="2401939"/>
                    </a:lnTo>
                    <a:cubicBezTo>
                      <a:pt x="333815" y="2422952"/>
                      <a:pt x="180233" y="2303440"/>
                      <a:pt x="159219" y="2135000"/>
                    </a:cubicBezTo>
                    <a:lnTo>
                      <a:pt x="2396" y="877945"/>
                    </a:lnTo>
                    <a:cubicBezTo>
                      <a:pt x="-18618" y="709505"/>
                      <a:pt x="100895" y="555922"/>
                      <a:pt x="269335" y="534909"/>
                    </a:cubicBezTo>
                    <a:lnTo>
                      <a:pt x="594560" y="483109"/>
                    </a:lnTo>
                    <a:lnTo>
                      <a:pt x="1007881" y="0"/>
                    </a:lnTo>
                    <a:lnTo>
                      <a:pt x="906343" y="455439"/>
                    </a:lnTo>
                    <a:lnTo>
                      <a:pt x="1278537" y="409006"/>
                    </a:lnTo>
                    <a:cubicBezTo>
                      <a:pt x="1446977" y="387992"/>
                      <a:pt x="1600560" y="507505"/>
                      <a:pt x="1621573" y="675945"/>
                    </a:cubicBezTo>
                    <a:close/>
                  </a:path>
                </a:pathLst>
              </a:custGeom>
              <a:noFill/>
              <a:ln w="38100">
                <a:solidFill>
                  <a:srgbClr val="FFDE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272F62-EB10-91A2-8B1F-8ABFB292C197}"/>
                  </a:ext>
                </a:extLst>
              </p:cNvPr>
              <p:cNvSpPr txBox="1"/>
              <p:nvPr/>
            </p:nvSpPr>
            <p:spPr>
              <a:xfrm>
                <a:off x="1253289" y="2376263"/>
                <a:ext cx="17957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77"/>
                  </a:rPr>
                  <a:t>Did you spell </a:t>
                </a:r>
              </a:p>
              <a:p>
                <a:pPr algn="ctr"/>
                <a:r>
                  <a:rPr lang="en-GB" dirty="0">
                    <a:latin typeface="EdShed" pitchFamily="2" charset="77"/>
                  </a:rPr>
                  <a:t>them like this? Did you remember the ‘</a:t>
                </a:r>
                <a:r>
                  <a:rPr lang="en-GB" dirty="0" err="1">
                    <a:latin typeface="EdShed" pitchFamily="2" charset="77"/>
                  </a:rPr>
                  <a:t>dge</a:t>
                </a:r>
                <a:r>
                  <a:rPr lang="en-GB" dirty="0">
                    <a:latin typeface="EdShed" pitchFamily="2" charset="77"/>
                  </a:rPr>
                  <a:t>’ trigraph?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A829DA-C73B-ED31-815E-116468F0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347977" y="5545327"/>
              <a:ext cx="925526" cy="922792"/>
            </a:xfrm>
            <a:prstGeom prst="ellipse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9A66B9-8ABF-8549-F335-18F80FA4B590}"/>
              </a:ext>
            </a:extLst>
          </p:cNvPr>
          <p:cNvSpPr txBox="1"/>
          <p:nvPr/>
        </p:nvSpPr>
        <p:spPr>
          <a:xfrm>
            <a:off x="3240669" y="5419816"/>
            <a:ext cx="1925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EdShed" pitchFamily="2" charset="77"/>
              </a:rPr>
              <a:t>badge</a:t>
            </a:r>
            <a:endParaRPr lang="en-GB" sz="3200" dirty="0">
              <a:latin typeface="EdShed" pitchFamily="2" charset="77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8D6769-1024-F062-A703-9AAD7A3D31C7}"/>
              </a:ext>
            </a:extLst>
          </p:cNvPr>
          <p:cNvGrpSpPr/>
          <p:nvPr/>
        </p:nvGrpSpPr>
        <p:grpSpPr>
          <a:xfrm>
            <a:off x="3416677" y="2698835"/>
            <a:ext cx="6222623" cy="2720981"/>
            <a:chOff x="3385145" y="2698835"/>
            <a:chExt cx="6222623" cy="272098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530BBB-0D5A-4011-6D4F-DB83A8AA9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5040" b="25040"/>
            <a:stretch/>
          </p:blipFill>
          <p:spPr>
            <a:xfrm>
              <a:off x="5751413" y="2698835"/>
              <a:ext cx="3856355" cy="2720981"/>
            </a:xfrm>
            <a:prstGeom prst="round1Rect">
              <a:avLst>
                <a:gd name="adj" fmla="val 0"/>
              </a:avLst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DE4D479-15B0-E55D-8EF0-97D179852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5145" y="2898452"/>
              <a:ext cx="1668172" cy="2286013"/>
            </a:xfrm>
            <a:prstGeom prst="round1Rect">
              <a:avLst>
                <a:gd name="adj" fmla="val 50000"/>
              </a:avLst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6974BE1-7D9C-C852-B611-DD2922E13A46}"/>
              </a:ext>
            </a:extLst>
          </p:cNvPr>
          <p:cNvSpPr txBox="1"/>
          <p:nvPr/>
        </p:nvSpPr>
        <p:spPr>
          <a:xfrm>
            <a:off x="8140907" y="2052202"/>
            <a:ext cx="1109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bridge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2392E2-EAF3-89F2-9E74-2D6A5C1DD550}"/>
              </a:ext>
            </a:extLst>
          </p:cNvPr>
          <p:cNvGrpSpPr/>
          <p:nvPr/>
        </p:nvGrpSpPr>
        <p:grpSpPr>
          <a:xfrm>
            <a:off x="3419208" y="6298037"/>
            <a:ext cx="1557657" cy="144000"/>
            <a:chOff x="5270521" y="3056321"/>
            <a:chExt cx="800379" cy="72000"/>
          </a:xfrm>
          <a:solidFill>
            <a:srgbClr val="3372DC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8D509F-F94E-DB8F-4C76-2E63A5017074}"/>
                </a:ext>
              </a:extLst>
            </p:cNvPr>
            <p:cNvSpPr/>
            <p:nvPr/>
          </p:nvSpPr>
          <p:spPr>
            <a:xfrm>
              <a:off x="5270521" y="3056321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942007-347B-DF2A-C5F9-6B2F8561C7A6}"/>
                </a:ext>
              </a:extLst>
            </p:cNvPr>
            <p:cNvSpPr/>
            <p:nvPr/>
          </p:nvSpPr>
          <p:spPr>
            <a:xfrm>
              <a:off x="5617922" y="3067356"/>
              <a:ext cx="452978" cy="499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99CA0C-25D5-FBEA-217A-7C5709C07357}"/>
                </a:ext>
              </a:extLst>
            </p:cNvPr>
            <p:cNvSpPr/>
            <p:nvPr/>
          </p:nvSpPr>
          <p:spPr>
            <a:xfrm>
              <a:off x="5464465" y="3056321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3775282" y="2052202"/>
            <a:ext cx="108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badge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88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/>
      <p:bldP spid="2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words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737656" y="2086152"/>
            <a:ext cx="10716688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The competition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said my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tasted the best.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6796252" y="5419816"/>
            <a:ext cx="1811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EdShed" pitchFamily="2" charset="77"/>
              </a:rPr>
              <a:t>fudge</a:t>
            </a:r>
            <a:endParaRPr lang="en-GB" sz="3200" dirty="0">
              <a:latin typeface="EdShed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6951720" y="6303923"/>
            <a:ext cx="1577695" cy="144000"/>
            <a:chOff x="5205388" y="3040635"/>
            <a:chExt cx="810676" cy="72000"/>
          </a:xfrm>
          <a:solidFill>
            <a:srgbClr val="3372DC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5070FF-D8FA-C4EF-9F64-B119D65C5CFD}"/>
                </a:ext>
              </a:extLst>
            </p:cNvPr>
            <p:cNvSpPr/>
            <p:nvPr/>
          </p:nvSpPr>
          <p:spPr>
            <a:xfrm>
              <a:off x="5205388" y="3040635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/>
            <p:nvPr/>
          </p:nvSpPr>
          <p:spPr>
            <a:xfrm>
              <a:off x="5368144" y="3040635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522065" y="3051670"/>
              <a:ext cx="493999" cy="499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827060-B615-CF7C-464D-B4BFCC1A1A9C}"/>
              </a:ext>
            </a:extLst>
          </p:cNvPr>
          <p:cNvGrpSpPr/>
          <p:nvPr/>
        </p:nvGrpSpPr>
        <p:grpSpPr>
          <a:xfrm>
            <a:off x="347977" y="2795876"/>
            <a:ext cx="2297735" cy="3672243"/>
            <a:chOff x="347977" y="2795876"/>
            <a:chExt cx="2297735" cy="36722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8F119F4-4C85-3521-3A70-D03C2663AB07}"/>
                </a:ext>
              </a:extLst>
            </p:cNvPr>
            <p:cNvGrpSpPr/>
            <p:nvPr/>
          </p:nvGrpSpPr>
          <p:grpSpPr>
            <a:xfrm>
              <a:off x="445860" y="2795876"/>
              <a:ext cx="2199852" cy="2970126"/>
              <a:chOff x="1013154" y="1831245"/>
              <a:chExt cx="2199852" cy="2970126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2BB11469-B4A0-4816-E2A9-0F83C9D90871}"/>
                  </a:ext>
                </a:extLst>
              </p:cNvPr>
              <p:cNvSpPr/>
              <p:nvPr/>
            </p:nvSpPr>
            <p:spPr>
              <a:xfrm rot="11252001">
                <a:off x="1013154" y="1831245"/>
                <a:ext cx="2199852" cy="2970126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801219 h 2529609"/>
                  <a:gd name="connsiteX1" fmla="*/ 1778397 w 1780793"/>
                  <a:gd name="connsiteY1" fmla="*/ 2058274 h 2529609"/>
                  <a:gd name="connsiteX2" fmla="*/ 1511457 w 1780793"/>
                  <a:gd name="connsiteY2" fmla="*/ 2401310 h 2529609"/>
                  <a:gd name="connsiteX3" fmla="*/ 502256 w 1780793"/>
                  <a:gd name="connsiteY3" fmla="*/ 2527213 h 2529609"/>
                  <a:gd name="connsiteX4" fmla="*/ 159219 w 1780793"/>
                  <a:gd name="connsiteY4" fmla="*/ 2260274 h 2529609"/>
                  <a:gd name="connsiteX5" fmla="*/ 2396 w 1780793"/>
                  <a:gd name="connsiteY5" fmla="*/ 1003219 h 2529609"/>
                  <a:gd name="connsiteX6" fmla="*/ 269335 w 1780793"/>
                  <a:gd name="connsiteY6" fmla="*/ 660183 h 2529609"/>
                  <a:gd name="connsiteX7" fmla="*/ 653406 w 1780793"/>
                  <a:gd name="connsiteY7" fmla="*/ 612268 h 2529609"/>
                  <a:gd name="connsiteX8" fmla="*/ 1072979 w 1780793"/>
                  <a:gd name="connsiteY8" fmla="*/ 0 h 2529609"/>
                  <a:gd name="connsiteX9" fmla="*/ 906343 w 1780793"/>
                  <a:gd name="connsiteY9" fmla="*/ 580713 h 2529609"/>
                  <a:gd name="connsiteX10" fmla="*/ 1278537 w 1780793"/>
                  <a:gd name="connsiteY10" fmla="*/ 534280 h 2529609"/>
                  <a:gd name="connsiteX11" fmla="*/ 1621573 w 1780793"/>
                  <a:gd name="connsiteY11" fmla="*/ 801219 h 2529609"/>
                  <a:gd name="connsiteX0" fmla="*/ 1621573 w 1780793"/>
                  <a:gd name="connsiteY0" fmla="*/ 801219 h 2529609"/>
                  <a:gd name="connsiteX1" fmla="*/ 1778397 w 1780793"/>
                  <a:gd name="connsiteY1" fmla="*/ 2058274 h 2529609"/>
                  <a:gd name="connsiteX2" fmla="*/ 1511457 w 1780793"/>
                  <a:gd name="connsiteY2" fmla="*/ 2401310 h 2529609"/>
                  <a:gd name="connsiteX3" fmla="*/ 502256 w 1780793"/>
                  <a:gd name="connsiteY3" fmla="*/ 2527213 h 2529609"/>
                  <a:gd name="connsiteX4" fmla="*/ 159219 w 1780793"/>
                  <a:gd name="connsiteY4" fmla="*/ 2260274 h 2529609"/>
                  <a:gd name="connsiteX5" fmla="*/ 2396 w 1780793"/>
                  <a:gd name="connsiteY5" fmla="*/ 1003219 h 2529609"/>
                  <a:gd name="connsiteX6" fmla="*/ 269335 w 1780793"/>
                  <a:gd name="connsiteY6" fmla="*/ 660183 h 2529609"/>
                  <a:gd name="connsiteX7" fmla="*/ 594560 w 1780793"/>
                  <a:gd name="connsiteY7" fmla="*/ 608383 h 2529609"/>
                  <a:gd name="connsiteX8" fmla="*/ 1072979 w 1780793"/>
                  <a:gd name="connsiteY8" fmla="*/ 0 h 2529609"/>
                  <a:gd name="connsiteX9" fmla="*/ 906343 w 1780793"/>
                  <a:gd name="connsiteY9" fmla="*/ 580713 h 2529609"/>
                  <a:gd name="connsiteX10" fmla="*/ 1278537 w 1780793"/>
                  <a:gd name="connsiteY10" fmla="*/ 534280 h 2529609"/>
                  <a:gd name="connsiteX11" fmla="*/ 1621573 w 1780793"/>
                  <a:gd name="connsiteY11" fmla="*/ 801219 h 2529609"/>
                  <a:gd name="connsiteX0" fmla="*/ 1621573 w 1780793"/>
                  <a:gd name="connsiteY0" fmla="*/ 675945 h 2404335"/>
                  <a:gd name="connsiteX1" fmla="*/ 1778397 w 1780793"/>
                  <a:gd name="connsiteY1" fmla="*/ 1933000 h 2404335"/>
                  <a:gd name="connsiteX2" fmla="*/ 1511457 w 1780793"/>
                  <a:gd name="connsiteY2" fmla="*/ 2276036 h 2404335"/>
                  <a:gd name="connsiteX3" fmla="*/ 502256 w 1780793"/>
                  <a:gd name="connsiteY3" fmla="*/ 2401939 h 2404335"/>
                  <a:gd name="connsiteX4" fmla="*/ 159219 w 1780793"/>
                  <a:gd name="connsiteY4" fmla="*/ 2135000 h 2404335"/>
                  <a:gd name="connsiteX5" fmla="*/ 2396 w 1780793"/>
                  <a:gd name="connsiteY5" fmla="*/ 877945 h 2404335"/>
                  <a:gd name="connsiteX6" fmla="*/ 269335 w 1780793"/>
                  <a:gd name="connsiteY6" fmla="*/ 534909 h 2404335"/>
                  <a:gd name="connsiteX7" fmla="*/ 594560 w 1780793"/>
                  <a:gd name="connsiteY7" fmla="*/ 483109 h 2404335"/>
                  <a:gd name="connsiteX8" fmla="*/ 1007881 w 1780793"/>
                  <a:gd name="connsiteY8" fmla="*/ 0 h 2404335"/>
                  <a:gd name="connsiteX9" fmla="*/ 906343 w 1780793"/>
                  <a:gd name="connsiteY9" fmla="*/ 455439 h 2404335"/>
                  <a:gd name="connsiteX10" fmla="*/ 1278537 w 1780793"/>
                  <a:gd name="connsiteY10" fmla="*/ 409006 h 2404335"/>
                  <a:gd name="connsiteX11" fmla="*/ 1621573 w 1780793"/>
                  <a:gd name="connsiteY11" fmla="*/ 675945 h 240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404335">
                    <a:moveTo>
                      <a:pt x="1621573" y="675945"/>
                    </a:moveTo>
                    <a:lnTo>
                      <a:pt x="1778397" y="1933000"/>
                    </a:lnTo>
                    <a:cubicBezTo>
                      <a:pt x="1799410" y="2101440"/>
                      <a:pt x="1679898" y="2255023"/>
                      <a:pt x="1511457" y="2276036"/>
                    </a:cubicBezTo>
                    <a:lnTo>
                      <a:pt x="502256" y="2401939"/>
                    </a:lnTo>
                    <a:cubicBezTo>
                      <a:pt x="333815" y="2422952"/>
                      <a:pt x="180233" y="2303440"/>
                      <a:pt x="159219" y="2135000"/>
                    </a:cubicBezTo>
                    <a:lnTo>
                      <a:pt x="2396" y="877945"/>
                    </a:lnTo>
                    <a:cubicBezTo>
                      <a:pt x="-18618" y="709505"/>
                      <a:pt x="100895" y="555922"/>
                      <a:pt x="269335" y="534909"/>
                    </a:cubicBezTo>
                    <a:lnTo>
                      <a:pt x="594560" y="483109"/>
                    </a:lnTo>
                    <a:lnTo>
                      <a:pt x="1007881" y="0"/>
                    </a:lnTo>
                    <a:lnTo>
                      <a:pt x="906343" y="455439"/>
                    </a:lnTo>
                    <a:lnTo>
                      <a:pt x="1278537" y="409006"/>
                    </a:lnTo>
                    <a:cubicBezTo>
                      <a:pt x="1446977" y="387992"/>
                      <a:pt x="1600560" y="507505"/>
                      <a:pt x="1621573" y="675945"/>
                    </a:cubicBezTo>
                    <a:close/>
                  </a:path>
                </a:pathLst>
              </a:custGeom>
              <a:noFill/>
              <a:ln w="38100">
                <a:solidFill>
                  <a:srgbClr val="FFDE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272F62-EB10-91A2-8B1F-8ABFB292C197}"/>
                  </a:ext>
                </a:extLst>
              </p:cNvPr>
              <p:cNvSpPr txBox="1"/>
              <p:nvPr/>
            </p:nvSpPr>
            <p:spPr>
              <a:xfrm>
                <a:off x="1304950" y="2319325"/>
                <a:ext cx="17957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77"/>
                  </a:rPr>
                  <a:t>Did you spell </a:t>
                </a:r>
              </a:p>
              <a:p>
                <a:pPr algn="ctr"/>
                <a:r>
                  <a:rPr lang="en-GB" dirty="0">
                    <a:latin typeface="EdShed" pitchFamily="2" charset="77"/>
                  </a:rPr>
                  <a:t>them like this? Did you remember the ‘</a:t>
                </a:r>
                <a:r>
                  <a:rPr lang="en-GB" dirty="0" err="1">
                    <a:latin typeface="EdShed" pitchFamily="2" charset="77"/>
                  </a:rPr>
                  <a:t>dge</a:t>
                </a:r>
                <a:r>
                  <a:rPr lang="en-GB" dirty="0">
                    <a:latin typeface="EdShed" pitchFamily="2" charset="77"/>
                  </a:rPr>
                  <a:t>’ trigraph?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A829DA-C73B-ED31-815E-116468F0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347977" y="5545327"/>
              <a:ext cx="925526" cy="922792"/>
            </a:xfrm>
            <a:prstGeom prst="ellipse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9A66B9-8ABF-8549-F335-18F80FA4B590}"/>
              </a:ext>
            </a:extLst>
          </p:cNvPr>
          <p:cNvSpPr txBox="1"/>
          <p:nvPr/>
        </p:nvSpPr>
        <p:spPr>
          <a:xfrm>
            <a:off x="3610914" y="5419816"/>
            <a:ext cx="1814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EdShed" pitchFamily="2" charset="77"/>
              </a:rPr>
              <a:t>judge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974BE1-7D9C-C852-B611-DD2922E13A46}"/>
              </a:ext>
            </a:extLst>
          </p:cNvPr>
          <p:cNvSpPr txBox="1"/>
          <p:nvPr/>
        </p:nvSpPr>
        <p:spPr>
          <a:xfrm>
            <a:off x="6796252" y="2039502"/>
            <a:ext cx="173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fudge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2392E2-EAF3-89F2-9E74-2D6A5C1DD550}"/>
              </a:ext>
            </a:extLst>
          </p:cNvPr>
          <p:cNvGrpSpPr/>
          <p:nvPr/>
        </p:nvGrpSpPr>
        <p:grpSpPr>
          <a:xfrm>
            <a:off x="3764554" y="6303923"/>
            <a:ext cx="1544019" cy="144000"/>
            <a:chOff x="5240575" y="3055738"/>
            <a:chExt cx="793372" cy="72000"/>
          </a:xfrm>
          <a:solidFill>
            <a:srgbClr val="3372DC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8D509F-F94E-DB8F-4C76-2E63A5017074}"/>
                </a:ext>
              </a:extLst>
            </p:cNvPr>
            <p:cNvSpPr/>
            <p:nvPr/>
          </p:nvSpPr>
          <p:spPr>
            <a:xfrm>
              <a:off x="5240575" y="3055738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942007-347B-DF2A-C5F9-6B2F8561C7A6}"/>
                </a:ext>
              </a:extLst>
            </p:cNvPr>
            <p:cNvSpPr/>
            <p:nvPr/>
          </p:nvSpPr>
          <p:spPr>
            <a:xfrm>
              <a:off x="5539948" y="3066773"/>
              <a:ext cx="493999" cy="499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99CA0C-25D5-FBEA-217A-7C5709C07357}"/>
                </a:ext>
              </a:extLst>
            </p:cNvPr>
            <p:cNvSpPr/>
            <p:nvPr/>
          </p:nvSpPr>
          <p:spPr>
            <a:xfrm>
              <a:off x="5379835" y="3055738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3832930" y="2039502"/>
            <a:ext cx="165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judge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95F15C-8F04-3A5A-CC45-8F51D624DF20}"/>
              </a:ext>
            </a:extLst>
          </p:cNvPr>
          <p:cNvGrpSpPr/>
          <p:nvPr/>
        </p:nvGrpSpPr>
        <p:grpSpPr>
          <a:xfrm>
            <a:off x="3625506" y="2422874"/>
            <a:ext cx="5379949" cy="3200664"/>
            <a:chOff x="3758511" y="1515996"/>
            <a:chExt cx="5379949" cy="3200664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12A0AF91-F5E6-4D71-A8A3-D4A708FAD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6554478" y="1515996"/>
              <a:ext cx="2583982" cy="3200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1BA61B-68DB-A5FD-5307-5FBCA11F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8511" y="1973223"/>
              <a:ext cx="2001375" cy="2451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2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/>
      <p:bldP spid="2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words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737656" y="2086152"/>
            <a:ext cx="10716688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I used a door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to hold 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door open.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7241095" y="5419816"/>
            <a:ext cx="1724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EdShed" pitchFamily="2" charset="77"/>
              </a:rPr>
              <a:t>lodge</a:t>
            </a:r>
            <a:endParaRPr lang="en-GB" sz="3200" dirty="0">
              <a:latin typeface="EdShed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7371981" y="6299372"/>
            <a:ext cx="1463833" cy="144000"/>
            <a:chOff x="5192746" y="3051346"/>
            <a:chExt cx="752168" cy="72000"/>
          </a:xfrm>
          <a:solidFill>
            <a:srgbClr val="3372DC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5070FF-D8FA-C4EF-9F64-B119D65C5CFD}"/>
                </a:ext>
              </a:extLst>
            </p:cNvPr>
            <p:cNvSpPr/>
            <p:nvPr/>
          </p:nvSpPr>
          <p:spPr>
            <a:xfrm>
              <a:off x="5192746" y="3051346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/>
            <p:nvPr/>
          </p:nvSpPr>
          <p:spPr>
            <a:xfrm>
              <a:off x="5331807" y="3051346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453801" y="3062381"/>
              <a:ext cx="491113" cy="499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827060-B615-CF7C-464D-B4BFCC1A1A9C}"/>
              </a:ext>
            </a:extLst>
          </p:cNvPr>
          <p:cNvGrpSpPr/>
          <p:nvPr/>
        </p:nvGrpSpPr>
        <p:grpSpPr>
          <a:xfrm>
            <a:off x="347977" y="2795876"/>
            <a:ext cx="2297735" cy="3672243"/>
            <a:chOff x="347977" y="2795876"/>
            <a:chExt cx="2297735" cy="36722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8F119F4-4C85-3521-3A70-D03C2663AB07}"/>
                </a:ext>
              </a:extLst>
            </p:cNvPr>
            <p:cNvGrpSpPr/>
            <p:nvPr/>
          </p:nvGrpSpPr>
          <p:grpSpPr>
            <a:xfrm>
              <a:off x="445860" y="2795876"/>
              <a:ext cx="2199852" cy="2970126"/>
              <a:chOff x="1013154" y="1831245"/>
              <a:chExt cx="2199852" cy="2970126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2BB11469-B4A0-4816-E2A9-0F83C9D90871}"/>
                  </a:ext>
                </a:extLst>
              </p:cNvPr>
              <p:cNvSpPr/>
              <p:nvPr/>
            </p:nvSpPr>
            <p:spPr>
              <a:xfrm rot="11252001">
                <a:off x="1013154" y="1831245"/>
                <a:ext cx="2199852" cy="2970126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801219 h 2529609"/>
                  <a:gd name="connsiteX1" fmla="*/ 1778397 w 1780793"/>
                  <a:gd name="connsiteY1" fmla="*/ 2058274 h 2529609"/>
                  <a:gd name="connsiteX2" fmla="*/ 1511457 w 1780793"/>
                  <a:gd name="connsiteY2" fmla="*/ 2401310 h 2529609"/>
                  <a:gd name="connsiteX3" fmla="*/ 502256 w 1780793"/>
                  <a:gd name="connsiteY3" fmla="*/ 2527213 h 2529609"/>
                  <a:gd name="connsiteX4" fmla="*/ 159219 w 1780793"/>
                  <a:gd name="connsiteY4" fmla="*/ 2260274 h 2529609"/>
                  <a:gd name="connsiteX5" fmla="*/ 2396 w 1780793"/>
                  <a:gd name="connsiteY5" fmla="*/ 1003219 h 2529609"/>
                  <a:gd name="connsiteX6" fmla="*/ 269335 w 1780793"/>
                  <a:gd name="connsiteY6" fmla="*/ 660183 h 2529609"/>
                  <a:gd name="connsiteX7" fmla="*/ 653406 w 1780793"/>
                  <a:gd name="connsiteY7" fmla="*/ 612268 h 2529609"/>
                  <a:gd name="connsiteX8" fmla="*/ 1072979 w 1780793"/>
                  <a:gd name="connsiteY8" fmla="*/ 0 h 2529609"/>
                  <a:gd name="connsiteX9" fmla="*/ 906343 w 1780793"/>
                  <a:gd name="connsiteY9" fmla="*/ 580713 h 2529609"/>
                  <a:gd name="connsiteX10" fmla="*/ 1278537 w 1780793"/>
                  <a:gd name="connsiteY10" fmla="*/ 534280 h 2529609"/>
                  <a:gd name="connsiteX11" fmla="*/ 1621573 w 1780793"/>
                  <a:gd name="connsiteY11" fmla="*/ 801219 h 2529609"/>
                  <a:gd name="connsiteX0" fmla="*/ 1621573 w 1780793"/>
                  <a:gd name="connsiteY0" fmla="*/ 801219 h 2529609"/>
                  <a:gd name="connsiteX1" fmla="*/ 1778397 w 1780793"/>
                  <a:gd name="connsiteY1" fmla="*/ 2058274 h 2529609"/>
                  <a:gd name="connsiteX2" fmla="*/ 1511457 w 1780793"/>
                  <a:gd name="connsiteY2" fmla="*/ 2401310 h 2529609"/>
                  <a:gd name="connsiteX3" fmla="*/ 502256 w 1780793"/>
                  <a:gd name="connsiteY3" fmla="*/ 2527213 h 2529609"/>
                  <a:gd name="connsiteX4" fmla="*/ 159219 w 1780793"/>
                  <a:gd name="connsiteY4" fmla="*/ 2260274 h 2529609"/>
                  <a:gd name="connsiteX5" fmla="*/ 2396 w 1780793"/>
                  <a:gd name="connsiteY5" fmla="*/ 1003219 h 2529609"/>
                  <a:gd name="connsiteX6" fmla="*/ 269335 w 1780793"/>
                  <a:gd name="connsiteY6" fmla="*/ 660183 h 2529609"/>
                  <a:gd name="connsiteX7" fmla="*/ 594560 w 1780793"/>
                  <a:gd name="connsiteY7" fmla="*/ 608383 h 2529609"/>
                  <a:gd name="connsiteX8" fmla="*/ 1072979 w 1780793"/>
                  <a:gd name="connsiteY8" fmla="*/ 0 h 2529609"/>
                  <a:gd name="connsiteX9" fmla="*/ 906343 w 1780793"/>
                  <a:gd name="connsiteY9" fmla="*/ 580713 h 2529609"/>
                  <a:gd name="connsiteX10" fmla="*/ 1278537 w 1780793"/>
                  <a:gd name="connsiteY10" fmla="*/ 534280 h 2529609"/>
                  <a:gd name="connsiteX11" fmla="*/ 1621573 w 1780793"/>
                  <a:gd name="connsiteY11" fmla="*/ 801219 h 2529609"/>
                  <a:gd name="connsiteX0" fmla="*/ 1621573 w 1780793"/>
                  <a:gd name="connsiteY0" fmla="*/ 675945 h 2404335"/>
                  <a:gd name="connsiteX1" fmla="*/ 1778397 w 1780793"/>
                  <a:gd name="connsiteY1" fmla="*/ 1933000 h 2404335"/>
                  <a:gd name="connsiteX2" fmla="*/ 1511457 w 1780793"/>
                  <a:gd name="connsiteY2" fmla="*/ 2276036 h 2404335"/>
                  <a:gd name="connsiteX3" fmla="*/ 502256 w 1780793"/>
                  <a:gd name="connsiteY3" fmla="*/ 2401939 h 2404335"/>
                  <a:gd name="connsiteX4" fmla="*/ 159219 w 1780793"/>
                  <a:gd name="connsiteY4" fmla="*/ 2135000 h 2404335"/>
                  <a:gd name="connsiteX5" fmla="*/ 2396 w 1780793"/>
                  <a:gd name="connsiteY5" fmla="*/ 877945 h 2404335"/>
                  <a:gd name="connsiteX6" fmla="*/ 269335 w 1780793"/>
                  <a:gd name="connsiteY6" fmla="*/ 534909 h 2404335"/>
                  <a:gd name="connsiteX7" fmla="*/ 594560 w 1780793"/>
                  <a:gd name="connsiteY7" fmla="*/ 483109 h 2404335"/>
                  <a:gd name="connsiteX8" fmla="*/ 1007881 w 1780793"/>
                  <a:gd name="connsiteY8" fmla="*/ 0 h 2404335"/>
                  <a:gd name="connsiteX9" fmla="*/ 906343 w 1780793"/>
                  <a:gd name="connsiteY9" fmla="*/ 455439 h 2404335"/>
                  <a:gd name="connsiteX10" fmla="*/ 1278537 w 1780793"/>
                  <a:gd name="connsiteY10" fmla="*/ 409006 h 2404335"/>
                  <a:gd name="connsiteX11" fmla="*/ 1621573 w 1780793"/>
                  <a:gd name="connsiteY11" fmla="*/ 675945 h 240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404335">
                    <a:moveTo>
                      <a:pt x="1621573" y="675945"/>
                    </a:moveTo>
                    <a:lnTo>
                      <a:pt x="1778397" y="1933000"/>
                    </a:lnTo>
                    <a:cubicBezTo>
                      <a:pt x="1799410" y="2101440"/>
                      <a:pt x="1679898" y="2255023"/>
                      <a:pt x="1511457" y="2276036"/>
                    </a:cubicBezTo>
                    <a:lnTo>
                      <a:pt x="502256" y="2401939"/>
                    </a:lnTo>
                    <a:cubicBezTo>
                      <a:pt x="333815" y="2422952"/>
                      <a:pt x="180233" y="2303440"/>
                      <a:pt x="159219" y="2135000"/>
                    </a:cubicBezTo>
                    <a:lnTo>
                      <a:pt x="2396" y="877945"/>
                    </a:lnTo>
                    <a:cubicBezTo>
                      <a:pt x="-18618" y="709505"/>
                      <a:pt x="100895" y="555922"/>
                      <a:pt x="269335" y="534909"/>
                    </a:cubicBezTo>
                    <a:lnTo>
                      <a:pt x="594560" y="483109"/>
                    </a:lnTo>
                    <a:lnTo>
                      <a:pt x="1007881" y="0"/>
                    </a:lnTo>
                    <a:lnTo>
                      <a:pt x="906343" y="455439"/>
                    </a:lnTo>
                    <a:lnTo>
                      <a:pt x="1278537" y="409006"/>
                    </a:lnTo>
                    <a:cubicBezTo>
                      <a:pt x="1446977" y="387992"/>
                      <a:pt x="1600560" y="507505"/>
                      <a:pt x="1621573" y="675945"/>
                    </a:cubicBezTo>
                    <a:close/>
                  </a:path>
                </a:pathLst>
              </a:custGeom>
              <a:noFill/>
              <a:ln w="38100">
                <a:solidFill>
                  <a:srgbClr val="FFDE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272F62-EB10-91A2-8B1F-8ABFB292C197}"/>
                  </a:ext>
                </a:extLst>
              </p:cNvPr>
              <p:cNvSpPr txBox="1"/>
              <p:nvPr/>
            </p:nvSpPr>
            <p:spPr>
              <a:xfrm>
                <a:off x="1260973" y="2379795"/>
                <a:ext cx="17957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77"/>
                  </a:rPr>
                  <a:t>Did you spell </a:t>
                </a:r>
              </a:p>
              <a:p>
                <a:pPr algn="ctr"/>
                <a:r>
                  <a:rPr lang="en-GB" dirty="0">
                    <a:latin typeface="EdShed" pitchFamily="2" charset="77"/>
                  </a:rPr>
                  <a:t>them like this? Did you remember the ‘</a:t>
                </a:r>
                <a:r>
                  <a:rPr lang="en-GB" dirty="0" err="1">
                    <a:latin typeface="EdShed" pitchFamily="2" charset="77"/>
                  </a:rPr>
                  <a:t>dge</a:t>
                </a:r>
                <a:r>
                  <a:rPr lang="en-GB" dirty="0">
                    <a:latin typeface="EdShed" pitchFamily="2" charset="77"/>
                  </a:rPr>
                  <a:t>’ trigraph?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A829DA-C73B-ED31-815E-116468F0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347977" y="5545327"/>
              <a:ext cx="925526" cy="922792"/>
            </a:xfrm>
            <a:prstGeom prst="ellipse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9A66B9-8ABF-8549-F335-18F80FA4B590}"/>
              </a:ext>
            </a:extLst>
          </p:cNvPr>
          <p:cNvSpPr txBox="1"/>
          <p:nvPr/>
        </p:nvSpPr>
        <p:spPr>
          <a:xfrm>
            <a:off x="3610914" y="5419816"/>
            <a:ext cx="2057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EdShed" pitchFamily="2" charset="77"/>
              </a:rPr>
              <a:t>wedge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974BE1-7D9C-C852-B611-DD2922E13A46}"/>
              </a:ext>
            </a:extLst>
          </p:cNvPr>
          <p:cNvSpPr txBox="1"/>
          <p:nvPr/>
        </p:nvSpPr>
        <p:spPr>
          <a:xfrm>
            <a:off x="7531567" y="2039502"/>
            <a:ext cx="9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lodge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2392E2-EAF3-89F2-9E74-2D6A5C1DD550}"/>
              </a:ext>
            </a:extLst>
          </p:cNvPr>
          <p:cNvGrpSpPr/>
          <p:nvPr/>
        </p:nvGrpSpPr>
        <p:grpSpPr>
          <a:xfrm>
            <a:off x="3899956" y="6299372"/>
            <a:ext cx="1681067" cy="144000"/>
            <a:chOff x="5310154" y="3053415"/>
            <a:chExt cx="863793" cy="72000"/>
          </a:xfrm>
          <a:solidFill>
            <a:srgbClr val="3372DC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18D509F-F94E-DB8F-4C76-2E63A5017074}"/>
                </a:ext>
              </a:extLst>
            </p:cNvPr>
            <p:cNvSpPr/>
            <p:nvPr/>
          </p:nvSpPr>
          <p:spPr>
            <a:xfrm>
              <a:off x="5310154" y="3053415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942007-347B-DF2A-C5F9-6B2F8561C7A6}"/>
                </a:ext>
              </a:extLst>
            </p:cNvPr>
            <p:cNvSpPr/>
            <p:nvPr/>
          </p:nvSpPr>
          <p:spPr>
            <a:xfrm>
              <a:off x="5665088" y="3064450"/>
              <a:ext cx="508859" cy="499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99CA0C-25D5-FBEA-217A-7C5709C07357}"/>
                </a:ext>
              </a:extLst>
            </p:cNvPr>
            <p:cNvSpPr/>
            <p:nvPr/>
          </p:nvSpPr>
          <p:spPr>
            <a:xfrm>
              <a:off x="5526027" y="3053415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3985032" y="2039502"/>
            <a:ext cx="115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wedge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AA2876-A297-24CB-74F5-139516905FD4}"/>
              </a:ext>
            </a:extLst>
          </p:cNvPr>
          <p:cNvGrpSpPr/>
          <p:nvPr/>
        </p:nvGrpSpPr>
        <p:grpSpPr>
          <a:xfrm>
            <a:off x="2858896" y="3064869"/>
            <a:ext cx="6747385" cy="1876540"/>
            <a:chOff x="2858896" y="3064869"/>
            <a:chExt cx="6747385" cy="187654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23C97A-5C9E-5A18-9624-B171ACA1F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858896" y="3508868"/>
              <a:ext cx="2929586" cy="1161986"/>
            </a:xfrm>
            <a:prstGeom prst="rect">
              <a:avLst/>
            </a:prstGeom>
          </p:spPr>
        </p:pic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03C675AE-4F04-33AF-3CC5-ECA1D70BE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6457988" y="3064869"/>
              <a:ext cx="3148293" cy="1876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751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/>
      <p:bldP spid="2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words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737656" y="2086152"/>
            <a:ext cx="10716688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Dana had to be careful at 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of 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6610724" y="5419816"/>
            <a:ext cx="1618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EdShed" pitchFamily="2" charset="77"/>
              </a:rPr>
              <a:t>ridge</a:t>
            </a:r>
            <a:endParaRPr lang="en-GB" sz="3200" dirty="0">
              <a:latin typeface="EdShed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6736273" y="6297016"/>
            <a:ext cx="1345804" cy="144000"/>
            <a:chOff x="5190014" y="3070985"/>
            <a:chExt cx="691522" cy="72000"/>
          </a:xfrm>
          <a:solidFill>
            <a:srgbClr val="3372DC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5070FF-D8FA-C4EF-9F64-B119D65C5CFD}"/>
                </a:ext>
              </a:extLst>
            </p:cNvPr>
            <p:cNvSpPr/>
            <p:nvPr/>
          </p:nvSpPr>
          <p:spPr>
            <a:xfrm>
              <a:off x="5190014" y="3070985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/>
            <p:nvPr/>
          </p:nvSpPr>
          <p:spPr>
            <a:xfrm>
              <a:off x="5312689" y="3070985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423351" y="3082020"/>
              <a:ext cx="458185" cy="499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827060-B615-CF7C-464D-B4BFCC1A1A9C}"/>
              </a:ext>
            </a:extLst>
          </p:cNvPr>
          <p:cNvGrpSpPr/>
          <p:nvPr/>
        </p:nvGrpSpPr>
        <p:grpSpPr>
          <a:xfrm>
            <a:off x="347977" y="2795876"/>
            <a:ext cx="2297735" cy="3672243"/>
            <a:chOff x="347977" y="2795876"/>
            <a:chExt cx="2297735" cy="36722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8F119F4-4C85-3521-3A70-D03C2663AB07}"/>
                </a:ext>
              </a:extLst>
            </p:cNvPr>
            <p:cNvGrpSpPr/>
            <p:nvPr/>
          </p:nvGrpSpPr>
          <p:grpSpPr>
            <a:xfrm>
              <a:off x="445860" y="2795876"/>
              <a:ext cx="2199852" cy="2970126"/>
              <a:chOff x="1013154" y="1831245"/>
              <a:chExt cx="2199852" cy="2970126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2BB11469-B4A0-4816-E2A9-0F83C9D90871}"/>
                  </a:ext>
                </a:extLst>
              </p:cNvPr>
              <p:cNvSpPr/>
              <p:nvPr/>
            </p:nvSpPr>
            <p:spPr>
              <a:xfrm rot="11252001">
                <a:off x="1013154" y="1831245"/>
                <a:ext cx="2199852" cy="2970126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801219 h 2529609"/>
                  <a:gd name="connsiteX1" fmla="*/ 1778397 w 1780793"/>
                  <a:gd name="connsiteY1" fmla="*/ 2058274 h 2529609"/>
                  <a:gd name="connsiteX2" fmla="*/ 1511457 w 1780793"/>
                  <a:gd name="connsiteY2" fmla="*/ 2401310 h 2529609"/>
                  <a:gd name="connsiteX3" fmla="*/ 502256 w 1780793"/>
                  <a:gd name="connsiteY3" fmla="*/ 2527213 h 2529609"/>
                  <a:gd name="connsiteX4" fmla="*/ 159219 w 1780793"/>
                  <a:gd name="connsiteY4" fmla="*/ 2260274 h 2529609"/>
                  <a:gd name="connsiteX5" fmla="*/ 2396 w 1780793"/>
                  <a:gd name="connsiteY5" fmla="*/ 1003219 h 2529609"/>
                  <a:gd name="connsiteX6" fmla="*/ 269335 w 1780793"/>
                  <a:gd name="connsiteY6" fmla="*/ 660183 h 2529609"/>
                  <a:gd name="connsiteX7" fmla="*/ 653406 w 1780793"/>
                  <a:gd name="connsiteY7" fmla="*/ 612268 h 2529609"/>
                  <a:gd name="connsiteX8" fmla="*/ 1072979 w 1780793"/>
                  <a:gd name="connsiteY8" fmla="*/ 0 h 2529609"/>
                  <a:gd name="connsiteX9" fmla="*/ 906343 w 1780793"/>
                  <a:gd name="connsiteY9" fmla="*/ 580713 h 2529609"/>
                  <a:gd name="connsiteX10" fmla="*/ 1278537 w 1780793"/>
                  <a:gd name="connsiteY10" fmla="*/ 534280 h 2529609"/>
                  <a:gd name="connsiteX11" fmla="*/ 1621573 w 1780793"/>
                  <a:gd name="connsiteY11" fmla="*/ 801219 h 2529609"/>
                  <a:gd name="connsiteX0" fmla="*/ 1621573 w 1780793"/>
                  <a:gd name="connsiteY0" fmla="*/ 801219 h 2529609"/>
                  <a:gd name="connsiteX1" fmla="*/ 1778397 w 1780793"/>
                  <a:gd name="connsiteY1" fmla="*/ 2058274 h 2529609"/>
                  <a:gd name="connsiteX2" fmla="*/ 1511457 w 1780793"/>
                  <a:gd name="connsiteY2" fmla="*/ 2401310 h 2529609"/>
                  <a:gd name="connsiteX3" fmla="*/ 502256 w 1780793"/>
                  <a:gd name="connsiteY3" fmla="*/ 2527213 h 2529609"/>
                  <a:gd name="connsiteX4" fmla="*/ 159219 w 1780793"/>
                  <a:gd name="connsiteY4" fmla="*/ 2260274 h 2529609"/>
                  <a:gd name="connsiteX5" fmla="*/ 2396 w 1780793"/>
                  <a:gd name="connsiteY5" fmla="*/ 1003219 h 2529609"/>
                  <a:gd name="connsiteX6" fmla="*/ 269335 w 1780793"/>
                  <a:gd name="connsiteY6" fmla="*/ 660183 h 2529609"/>
                  <a:gd name="connsiteX7" fmla="*/ 594560 w 1780793"/>
                  <a:gd name="connsiteY7" fmla="*/ 608383 h 2529609"/>
                  <a:gd name="connsiteX8" fmla="*/ 1072979 w 1780793"/>
                  <a:gd name="connsiteY8" fmla="*/ 0 h 2529609"/>
                  <a:gd name="connsiteX9" fmla="*/ 906343 w 1780793"/>
                  <a:gd name="connsiteY9" fmla="*/ 580713 h 2529609"/>
                  <a:gd name="connsiteX10" fmla="*/ 1278537 w 1780793"/>
                  <a:gd name="connsiteY10" fmla="*/ 534280 h 2529609"/>
                  <a:gd name="connsiteX11" fmla="*/ 1621573 w 1780793"/>
                  <a:gd name="connsiteY11" fmla="*/ 801219 h 2529609"/>
                  <a:gd name="connsiteX0" fmla="*/ 1621573 w 1780793"/>
                  <a:gd name="connsiteY0" fmla="*/ 675945 h 2404335"/>
                  <a:gd name="connsiteX1" fmla="*/ 1778397 w 1780793"/>
                  <a:gd name="connsiteY1" fmla="*/ 1933000 h 2404335"/>
                  <a:gd name="connsiteX2" fmla="*/ 1511457 w 1780793"/>
                  <a:gd name="connsiteY2" fmla="*/ 2276036 h 2404335"/>
                  <a:gd name="connsiteX3" fmla="*/ 502256 w 1780793"/>
                  <a:gd name="connsiteY3" fmla="*/ 2401939 h 2404335"/>
                  <a:gd name="connsiteX4" fmla="*/ 159219 w 1780793"/>
                  <a:gd name="connsiteY4" fmla="*/ 2135000 h 2404335"/>
                  <a:gd name="connsiteX5" fmla="*/ 2396 w 1780793"/>
                  <a:gd name="connsiteY5" fmla="*/ 877945 h 2404335"/>
                  <a:gd name="connsiteX6" fmla="*/ 269335 w 1780793"/>
                  <a:gd name="connsiteY6" fmla="*/ 534909 h 2404335"/>
                  <a:gd name="connsiteX7" fmla="*/ 594560 w 1780793"/>
                  <a:gd name="connsiteY7" fmla="*/ 483109 h 2404335"/>
                  <a:gd name="connsiteX8" fmla="*/ 1007881 w 1780793"/>
                  <a:gd name="connsiteY8" fmla="*/ 0 h 2404335"/>
                  <a:gd name="connsiteX9" fmla="*/ 906343 w 1780793"/>
                  <a:gd name="connsiteY9" fmla="*/ 455439 h 2404335"/>
                  <a:gd name="connsiteX10" fmla="*/ 1278537 w 1780793"/>
                  <a:gd name="connsiteY10" fmla="*/ 409006 h 2404335"/>
                  <a:gd name="connsiteX11" fmla="*/ 1621573 w 1780793"/>
                  <a:gd name="connsiteY11" fmla="*/ 675945 h 240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404335">
                    <a:moveTo>
                      <a:pt x="1621573" y="675945"/>
                    </a:moveTo>
                    <a:lnTo>
                      <a:pt x="1778397" y="1933000"/>
                    </a:lnTo>
                    <a:cubicBezTo>
                      <a:pt x="1799410" y="2101440"/>
                      <a:pt x="1679898" y="2255023"/>
                      <a:pt x="1511457" y="2276036"/>
                    </a:cubicBezTo>
                    <a:lnTo>
                      <a:pt x="502256" y="2401939"/>
                    </a:lnTo>
                    <a:cubicBezTo>
                      <a:pt x="333815" y="2422952"/>
                      <a:pt x="180233" y="2303440"/>
                      <a:pt x="159219" y="2135000"/>
                    </a:cubicBezTo>
                    <a:lnTo>
                      <a:pt x="2396" y="877945"/>
                    </a:lnTo>
                    <a:cubicBezTo>
                      <a:pt x="-18618" y="709505"/>
                      <a:pt x="100895" y="555922"/>
                      <a:pt x="269335" y="534909"/>
                    </a:cubicBezTo>
                    <a:lnTo>
                      <a:pt x="594560" y="483109"/>
                    </a:lnTo>
                    <a:lnTo>
                      <a:pt x="1007881" y="0"/>
                    </a:lnTo>
                    <a:lnTo>
                      <a:pt x="906343" y="455439"/>
                    </a:lnTo>
                    <a:lnTo>
                      <a:pt x="1278537" y="409006"/>
                    </a:lnTo>
                    <a:cubicBezTo>
                      <a:pt x="1446977" y="387992"/>
                      <a:pt x="1600560" y="507505"/>
                      <a:pt x="1621573" y="675945"/>
                    </a:cubicBezTo>
                    <a:close/>
                  </a:path>
                </a:pathLst>
              </a:custGeom>
              <a:noFill/>
              <a:ln w="38100">
                <a:solidFill>
                  <a:srgbClr val="FFDE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272F62-EB10-91A2-8B1F-8ABFB292C197}"/>
                  </a:ext>
                </a:extLst>
              </p:cNvPr>
              <p:cNvSpPr txBox="1"/>
              <p:nvPr/>
            </p:nvSpPr>
            <p:spPr>
              <a:xfrm>
                <a:off x="1252698" y="2375179"/>
                <a:ext cx="17957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77"/>
                  </a:rPr>
                  <a:t>Did you spell </a:t>
                </a:r>
              </a:p>
              <a:p>
                <a:pPr algn="ctr"/>
                <a:r>
                  <a:rPr lang="en-GB" dirty="0">
                    <a:latin typeface="EdShed" pitchFamily="2" charset="77"/>
                  </a:rPr>
                  <a:t>them like this? Did you remember the ‘</a:t>
                </a:r>
                <a:r>
                  <a:rPr lang="en-GB" dirty="0" err="1">
                    <a:latin typeface="EdShed" pitchFamily="2" charset="77"/>
                  </a:rPr>
                  <a:t>dge</a:t>
                </a:r>
                <a:r>
                  <a:rPr lang="en-GB" dirty="0">
                    <a:latin typeface="EdShed" pitchFamily="2" charset="77"/>
                  </a:rPr>
                  <a:t>’ trigraph?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A829DA-C73B-ED31-815E-116468F0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347977" y="5545327"/>
              <a:ext cx="925526" cy="922792"/>
            </a:xfrm>
            <a:prstGeom prst="ellipse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9A66B9-8ABF-8549-F335-18F80FA4B590}"/>
              </a:ext>
            </a:extLst>
          </p:cNvPr>
          <p:cNvSpPr txBox="1"/>
          <p:nvPr/>
        </p:nvSpPr>
        <p:spPr>
          <a:xfrm>
            <a:off x="4092979" y="5419816"/>
            <a:ext cx="1550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EdShed" pitchFamily="2" charset="77"/>
              </a:rPr>
              <a:t>edge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974BE1-7D9C-C852-B611-DD2922E13A46}"/>
              </a:ext>
            </a:extLst>
          </p:cNvPr>
          <p:cNvSpPr txBox="1"/>
          <p:nvPr/>
        </p:nvSpPr>
        <p:spPr>
          <a:xfrm>
            <a:off x="9062916" y="2035957"/>
            <a:ext cx="929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ridge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2392E2-EAF3-89F2-9E74-2D6A5C1DD550}"/>
              </a:ext>
            </a:extLst>
          </p:cNvPr>
          <p:cNvGrpSpPr/>
          <p:nvPr/>
        </p:nvGrpSpPr>
        <p:grpSpPr>
          <a:xfrm>
            <a:off x="4281358" y="6297016"/>
            <a:ext cx="1215366" cy="144000"/>
            <a:chOff x="5503437" y="3053400"/>
            <a:chExt cx="624499" cy="72000"/>
          </a:xfrm>
          <a:solidFill>
            <a:srgbClr val="3372DC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942007-347B-DF2A-C5F9-6B2F8561C7A6}"/>
                </a:ext>
              </a:extLst>
            </p:cNvPr>
            <p:cNvSpPr/>
            <p:nvPr/>
          </p:nvSpPr>
          <p:spPr>
            <a:xfrm>
              <a:off x="5662538" y="3064435"/>
              <a:ext cx="465398" cy="499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99CA0C-25D5-FBEA-217A-7C5709C07357}"/>
                </a:ext>
              </a:extLst>
            </p:cNvPr>
            <p:cNvSpPr/>
            <p:nvPr/>
          </p:nvSpPr>
          <p:spPr>
            <a:xfrm>
              <a:off x="5503437" y="3053400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6357336" y="2035957"/>
            <a:ext cx="89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edge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FC4E44-12D5-3A2A-8A34-773481CBC883}"/>
              </a:ext>
            </a:extLst>
          </p:cNvPr>
          <p:cNvGrpSpPr/>
          <p:nvPr/>
        </p:nvGrpSpPr>
        <p:grpSpPr>
          <a:xfrm>
            <a:off x="4959505" y="2703901"/>
            <a:ext cx="2292820" cy="2608582"/>
            <a:chOff x="4338177" y="2102291"/>
            <a:chExt cx="2460254" cy="2799075"/>
          </a:xfrm>
        </p:grpSpPr>
        <p:pic>
          <p:nvPicPr>
            <p:cNvPr id="12" name="Picture 2" descr="Free vector graphics of Cliff">
              <a:extLst>
                <a:ext uri="{FF2B5EF4-FFF2-40B4-BE49-F238E27FC236}">
                  <a16:creationId xmlns:a16="http://schemas.microsoft.com/office/drawing/2014/main" id="{14754A89-BF42-09C3-A778-52F333A11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177" y="2102973"/>
              <a:ext cx="2460254" cy="2798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ACF5BE6-C89B-3C7A-5D11-1F66C3278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7325" y="2102291"/>
              <a:ext cx="346482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59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/>
      <p:bldP spid="2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17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words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2354769" y="1990859"/>
            <a:ext cx="7482462" cy="9508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800" dirty="0">
                <a:latin typeface="EdShed" pitchFamily="2" charset="77"/>
              </a:rPr>
              <a:t>Kai almost managed to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the ball,</a:t>
            </a:r>
          </a:p>
          <a:p>
            <a:pPr algn="ctr">
              <a:lnSpc>
                <a:spcPct val="100000"/>
              </a:lnSpc>
            </a:pPr>
            <a:r>
              <a:rPr lang="en-GB" sz="2800" dirty="0">
                <a:latin typeface="EdShed" pitchFamily="2" charset="77"/>
              </a:rPr>
              <a:t>but got a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8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EdShed" pitchFamily="2" charset="77"/>
              </a:rPr>
              <a:t>of mud on his cheek.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6414779" y="5419816"/>
            <a:ext cx="2400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EdShed" pitchFamily="2" charset="77"/>
              </a:rPr>
              <a:t>smudge</a:t>
            </a:r>
            <a:endParaRPr lang="en-GB" sz="3200" dirty="0">
              <a:latin typeface="EdShed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EA1DA1-A2F5-4F36-9AD1-9F10790C20F3}"/>
              </a:ext>
            </a:extLst>
          </p:cNvPr>
          <p:cNvGrpSpPr/>
          <p:nvPr/>
        </p:nvGrpSpPr>
        <p:grpSpPr>
          <a:xfrm>
            <a:off x="6580544" y="6305809"/>
            <a:ext cx="2079878" cy="144000"/>
            <a:chOff x="5210675" y="3057797"/>
            <a:chExt cx="1068715" cy="72000"/>
          </a:xfrm>
          <a:solidFill>
            <a:srgbClr val="3372DC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5070FF-D8FA-C4EF-9F64-B119D65C5CFD}"/>
                </a:ext>
              </a:extLst>
            </p:cNvPr>
            <p:cNvSpPr/>
            <p:nvPr/>
          </p:nvSpPr>
          <p:spPr>
            <a:xfrm>
              <a:off x="5210675" y="3057797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397518-25CC-68CA-D60C-A772B2B91BF4}"/>
                </a:ext>
              </a:extLst>
            </p:cNvPr>
            <p:cNvSpPr/>
            <p:nvPr/>
          </p:nvSpPr>
          <p:spPr>
            <a:xfrm>
              <a:off x="5412659" y="3057797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7E3B9F-F94F-66B7-753B-F5B33ADB68AB}"/>
                </a:ext>
              </a:extLst>
            </p:cNvPr>
            <p:cNvSpPr/>
            <p:nvPr/>
          </p:nvSpPr>
          <p:spPr>
            <a:xfrm>
              <a:off x="5807280" y="3068831"/>
              <a:ext cx="472110" cy="49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9AFD26A-2680-EBE8-2D38-51B38386C70F}"/>
                </a:ext>
              </a:extLst>
            </p:cNvPr>
            <p:cNvSpPr/>
            <p:nvPr/>
          </p:nvSpPr>
          <p:spPr>
            <a:xfrm>
              <a:off x="5647578" y="3057797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827060-B615-CF7C-464D-B4BFCC1A1A9C}"/>
              </a:ext>
            </a:extLst>
          </p:cNvPr>
          <p:cNvGrpSpPr/>
          <p:nvPr/>
        </p:nvGrpSpPr>
        <p:grpSpPr>
          <a:xfrm>
            <a:off x="412480" y="3033028"/>
            <a:ext cx="2504199" cy="3487944"/>
            <a:chOff x="78924" y="2870840"/>
            <a:chExt cx="2504199" cy="348794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8F119F4-4C85-3521-3A70-D03C2663AB07}"/>
                </a:ext>
              </a:extLst>
            </p:cNvPr>
            <p:cNvGrpSpPr/>
            <p:nvPr/>
          </p:nvGrpSpPr>
          <p:grpSpPr>
            <a:xfrm>
              <a:off x="383271" y="2870840"/>
              <a:ext cx="2199852" cy="2970126"/>
              <a:chOff x="950565" y="1906209"/>
              <a:chExt cx="2199852" cy="2970126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2BB11469-B4A0-4816-E2A9-0F83C9D90871}"/>
                  </a:ext>
                </a:extLst>
              </p:cNvPr>
              <p:cNvSpPr/>
              <p:nvPr/>
            </p:nvSpPr>
            <p:spPr>
              <a:xfrm rot="11252001">
                <a:off x="950565" y="1906209"/>
                <a:ext cx="2199852" cy="2970126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801219 h 2529609"/>
                  <a:gd name="connsiteX1" fmla="*/ 1778397 w 1780793"/>
                  <a:gd name="connsiteY1" fmla="*/ 2058274 h 2529609"/>
                  <a:gd name="connsiteX2" fmla="*/ 1511457 w 1780793"/>
                  <a:gd name="connsiteY2" fmla="*/ 2401310 h 2529609"/>
                  <a:gd name="connsiteX3" fmla="*/ 502256 w 1780793"/>
                  <a:gd name="connsiteY3" fmla="*/ 2527213 h 2529609"/>
                  <a:gd name="connsiteX4" fmla="*/ 159219 w 1780793"/>
                  <a:gd name="connsiteY4" fmla="*/ 2260274 h 2529609"/>
                  <a:gd name="connsiteX5" fmla="*/ 2396 w 1780793"/>
                  <a:gd name="connsiteY5" fmla="*/ 1003219 h 2529609"/>
                  <a:gd name="connsiteX6" fmla="*/ 269335 w 1780793"/>
                  <a:gd name="connsiteY6" fmla="*/ 660183 h 2529609"/>
                  <a:gd name="connsiteX7" fmla="*/ 653406 w 1780793"/>
                  <a:gd name="connsiteY7" fmla="*/ 612268 h 2529609"/>
                  <a:gd name="connsiteX8" fmla="*/ 1072979 w 1780793"/>
                  <a:gd name="connsiteY8" fmla="*/ 0 h 2529609"/>
                  <a:gd name="connsiteX9" fmla="*/ 906343 w 1780793"/>
                  <a:gd name="connsiteY9" fmla="*/ 580713 h 2529609"/>
                  <a:gd name="connsiteX10" fmla="*/ 1278537 w 1780793"/>
                  <a:gd name="connsiteY10" fmla="*/ 534280 h 2529609"/>
                  <a:gd name="connsiteX11" fmla="*/ 1621573 w 1780793"/>
                  <a:gd name="connsiteY11" fmla="*/ 801219 h 2529609"/>
                  <a:gd name="connsiteX0" fmla="*/ 1621573 w 1780793"/>
                  <a:gd name="connsiteY0" fmla="*/ 801219 h 2529609"/>
                  <a:gd name="connsiteX1" fmla="*/ 1778397 w 1780793"/>
                  <a:gd name="connsiteY1" fmla="*/ 2058274 h 2529609"/>
                  <a:gd name="connsiteX2" fmla="*/ 1511457 w 1780793"/>
                  <a:gd name="connsiteY2" fmla="*/ 2401310 h 2529609"/>
                  <a:gd name="connsiteX3" fmla="*/ 502256 w 1780793"/>
                  <a:gd name="connsiteY3" fmla="*/ 2527213 h 2529609"/>
                  <a:gd name="connsiteX4" fmla="*/ 159219 w 1780793"/>
                  <a:gd name="connsiteY4" fmla="*/ 2260274 h 2529609"/>
                  <a:gd name="connsiteX5" fmla="*/ 2396 w 1780793"/>
                  <a:gd name="connsiteY5" fmla="*/ 1003219 h 2529609"/>
                  <a:gd name="connsiteX6" fmla="*/ 269335 w 1780793"/>
                  <a:gd name="connsiteY6" fmla="*/ 660183 h 2529609"/>
                  <a:gd name="connsiteX7" fmla="*/ 594560 w 1780793"/>
                  <a:gd name="connsiteY7" fmla="*/ 608383 h 2529609"/>
                  <a:gd name="connsiteX8" fmla="*/ 1072979 w 1780793"/>
                  <a:gd name="connsiteY8" fmla="*/ 0 h 2529609"/>
                  <a:gd name="connsiteX9" fmla="*/ 906343 w 1780793"/>
                  <a:gd name="connsiteY9" fmla="*/ 580713 h 2529609"/>
                  <a:gd name="connsiteX10" fmla="*/ 1278537 w 1780793"/>
                  <a:gd name="connsiteY10" fmla="*/ 534280 h 2529609"/>
                  <a:gd name="connsiteX11" fmla="*/ 1621573 w 1780793"/>
                  <a:gd name="connsiteY11" fmla="*/ 801219 h 2529609"/>
                  <a:gd name="connsiteX0" fmla="*/ 1621573 w 1780793"/>
                  <a:gd name="connsiteY0" fmla="*/ 675945 h 2404335"/>
                  <a:gd name="connsiteX1" fmla="*/ 1778397 w 1780793"/>
                  <a:gd name="connsiteY1" fmla="*/ 1933000 h 2404335"/>
                  <a:gd name="connsiteX2" fmla="*/ 1511457 w 1780793"/>
                  <a:gd name="connsiteY2" fmla="*/ 2276036 h 2404335"/>
                  <a:gd name="connsiteX3" fmla="*/ 502256 w 1780793"/>
                  <a:gd name="connsiteY3" fmla="*/ 2401939 h 2404335"/>
                  <a:gd name="connsiteX4" fmla="*/ 159219 w 1780793"/>
                  <a:gd name="connsiteY4" fmla="*/ 2135000 h 2404335"/>
                  <a:gd name="connsiteX5" fmla="*/ 2396 w 1780793"/>
                  <a:gd name="connsiteY5" fmla="*/ 877945 h 2404335"/>
                  <a:gd name="connsiteX6" fmla="*/ 269335 w 1780793"/>
                  <a:gd name="connsiteY6" fmla="*/ 534909 h 2404335"/>
                  <a:gd name="connsiteX7" fmla="*/ 594560 w 1780793"/>
                  <a:gd name="connsiteY7" fmla="*/ 483109 h 2404335"/>
                  <a:gd name="connsiteX8" fmla="*/ 1007881 w 1780793"/>
                  <a:gd name="connsiteY8" fmla="*/ 0 h 2404335"/>
                  <a:gd name="connsiteX9" fmla="*/ 906343 w 1780793"/>
                  <a:gd name="connsiteY9" fmla="*/ 455439 h 2404335"/>
                  <a:gd name="connsiteX10" fmla="*/ 1278537 w 1780793"/>
                  <a:gd name="connsiteY10" fmla="*/ 409006 h 2404335"/>
                  <a:gd name="connsiteX11" fmla="*/ 1621573 w 1780793"/>
                  <a:gd name="connsiteY11" fmla="*/ 675945 h 240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404335">
                    <a:moveTo>
                      <a:pt x="1621573" y="675945"/>
                    </a:moveTo>
                    <a:lnTo>
                      <a:pt x="1778397" y="1933000"/>
                    </a:lnTo>
                    <a:cubicBezTo>
                      <a:pt x="1799410" y="2101440"/>
                      <a:pt x="1679898" y="2255023"/>
                      <a:pt x="1511457" y="2276036"/>
                    </a:cubicBezTo>
                    <a:lnTo>
                      <a:pt x="502256" y="2401939"/>
                    </a:lnTo>
                    <a:cubicBezTo>
                      <a:pt x="333815" y="2422952"/>
                      <a:pt x="180233" y="2303440"/>
                      <a:pt x="159219" y="2135000"/>
                    </a:cubicBezTo>
                    <a:lnTo>
                      <a:pt x="2396" y="877945"/>
                    </a:lnTo>
                    <a:cubicBezTo>
                      <a:pt x="-18618" y="709505"/>
                      <a:pt x="100895" y="555922"/>
                      <a:pt x="269335" y="534909"/>
                    </a:cubicBezTo>
                    <a:lnTo>
                      <a:pt x="594560" y="483109"/>
                    </a:lnTo>
                    <a:lnTo>
                      <a:pt x="1007881" y="0"/>
                    </a:lnTo>
                    <a:lnTo>
                      <a:pt x="906343" y="455439"/>
                    </a:lnTo>
                    <a:lnTo>
                      <a:pt x="1278537" y="409006"/>
                    </a:lnTo>
                    <a:cubicBezTo>
                      <a:pt x="1446977" y="387992"/>
                      <a:pt x="1600560" y="507505"/>
                      <a:pt x="1621573" y="675945"/>
                    </a:cubicBezTo>
                    <a:close/>
                  </a:path>
                </a:pathLst>
              </a:custGeom>
              <a:noFill/>
              <a:ln w="38100">
                <a:solidFill>
                  <a:srgbClr val="FFDE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272F62-EB10-91A2-8B1F-8ABFB292C197}"/>
                  </a:ext>
                </a:extLst>
              </p:cNvPr>
              <p:cNvSpPr txBox="1"/>
              <p:nvPr/>
            </p:nvSpPr>
            <p:spPr>
              <a:xfrm>
                <a:off x="1192101" y="2449743"/>
                <a:ext cx="17957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77"/>
                  </a:rPr>
                  <a:t>Did you spell </a:t>
                </a:r>
              </a:p>
              <a:p>
                <a:pPr algn="ctr"/>
                <a:r>
                  <a:rPr lang="en-GB" dirty="0">
                    <a:latin typeface="EdShed" pitchFamily="2" charset="77"/>
                  </a:rPr>
                  <a:t>them like this? Did you remember the ‘</a:t>
                </a:r>
                <a:r>
                  <a:rPr lang="en-GB" dirty="0" err="1">
                    <a:latin typeface="EdShed" pitchFamily="2" charset="77"/>
                  </a:rPr>
                  <a:t>dge</a:t>
                </a:r>
                <a:r>
                  <a:rPr lang="en-GB" dirty="0">
                    <a:latin typeface="EdShed" pitchFamily="2" charset="77"/>
                  </a:rPr>
                  <a:t>’ trigraph?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A829DA-C73B-ED31-815E-116468F0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78924" y="5435992"/>
              <a:ext cx="925526" cy="922792"/>
            </a:xfrm>
            <a:prstGeom prst="ellipse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9A66B9-8ABF-8549-F335-18F80FA4B590}"/>
              </a:ext>
            </a:extLst>
          </p:cNvPr>
          <p:cNvSpPr txBox="1"/>
          <p:nvPr/>
        </p:nvSpPr>
        <p:spPr>
          <a:xfrm>
            <a:off x="3774708" y="5419816"/>
            <a:ext cx="1934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EdShed" pitchFamily="2" charset="77"/>
              </a:rPr>
              <a:t>dodge</a:t>
            </a:r>
            <a:endParaRPr lang="en-GB" sz="3200" dirty="0">
              <a:latin typeface="EdShed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974BE1-7D9C-C852-B611-DD2922E13A46}"/>
              </a:ext>
            </a:extLst>
          </p:cNvPr>
          <p:cNvSpPr txBox="1"/>
          <p:nvPr/>
        </p:nvSpPr>
        <p:spPr>
          <a:xfrm>
            <a:off x="4254441" y="2396348"/>
            <a:ext cx="210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smudge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2392E2-EAF3-89F2-9E74-2D6A5C1DD550}"/>
              </a:ext>
            </a:extLst>
          </p:cNvPr>
          <p:cNvGrpSpPr/>
          <p:nvPr/>
        </p:nvGrpSpPr>
        <p:grpSpPr>
          <a:xfrm>
            <a:off x="3987357" y="6305809"/>
            <a:ext cx="1551226" cy="144000"/>
            <a:chOff x="5331210" y="3053401"/>
            <a:chExt cx="797075" cy="72000"/>
          </a:xfrm>
          <a:solidFill>
            <a:srgbClr val="3372DC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942007-347B-DF2A-C5F9-6B2F8561C7A6}"/>
                </a:ext>
              </a:extLst>
            </p:cNvPr>
            <p:cNvSpPr/>
            <p:nvPr/>
          </p:nvSpPr>
          <p:spPr>
            <a:xfrm>
              <a:off x="5656468" y="3064435"/>
              <a:ext cx="471817" cy="49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99CA0C-25D5-FBEA-217A-7C5709C07357}"/>
                </a:ext>
              </a:extLst>
            </p:cNvPr>
            <p:cNvSpPr/>
            <p:nvPr/>
          </p:nvSpPr>
          <p:spPr>
            <a:xfrm>
              <a:off x="5505531" y="3053401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9500FA3-1326-96C9-F81D-E17502454FE0}"/>
                </a:ext>
              </a:extLst>
            </p:cNvPr>
            <p:cNvSpPr/>
            <p:nvPr/>
          </p:nvSpPr>
          <p:spPr>
            <a:xfrm>
              <a:off x="5331210" y="3053401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6309360" y="1974530"/>
            <a:ext cx="172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dodge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6E5005-A319-4FB5-79E3-E5E0870FA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784" y="3129949"/>
            <a:ext cx="1912427" cy="21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/>
      <p:bldP spid="2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Words for Continuous Provision (Optional)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506749"/>
              </p:ext>
            </p:extLst>
          </p:nvPr>
        </p:nvGraphicFramePr>
        <p:xfrm>
          <a:off x="302985" y="1748366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dodge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judge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lodge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badge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bridge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fudge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smudge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61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60CC-F343-83E6-2E2C-BA5B524680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Where do the sound buttons go in these words?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4460CA-C217-753B-14E1-38EF6B45C9E9}"/>
              </a:ext>
            </a:extLst>
          </p:cNvPr>
          <p:cNvSpPr/>
          <p:nvPr/>
        </p:nvSpPr>
        <p:spPr>
          <a:xfrm>
            <a:off x="1231049" y="1910148"/>
            <a:ext cx="1573957" cy="1015663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/>
                <a:latin typeface="EdShed" pitchFamily="2" charset="77"/>
              </a:rPr>
              <a:t>wait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745DC9-B9D7-956F-5FCD-76F43E67D012}"/>
              </a:ext>
            </a:extLst>
          </p:cNvPr>
          <p:cNvSpPr/>
          <p:nvPr/>
        </p:nvSpPr>
        <p:spPr>
          <a:xfrm>
            <a:off x="4224462" y="1894085"/>
            <a:ext cx="37430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 dirty="0">
                <a:ln w="0"/>
                <a:latin typeface="EdShed" pitchFamily="2" charset="77"/>
              </a:rPr>
              <a:t>playground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6AAFC-D14F-743E-AF02-747871A90B3C}"/>
              </a:ext>
            </a:extLst>
          </p:cNvPr>
          <p:cNvSpPr/>
          <p:nvPr/>
        </p:nvSpPr>
        <p:spPr>
          <a:xfrm>
            <a:off x="9450369" y="1910148"/>
            <a:ext cx="1508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 dirty="0">
                <a:ln w="0"/>
                <a:latin typeface="EdShed" pitchFamily="2" charset="77"/>
              </a:rPr>
              <a:t>clay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11B374-9DDA-DA02-2162-F3E0A9A92CEA}"/>
              </a:ext>
            </a:extLst>
          </p:cNvPr>
          <p:cNvSpPr/>
          <p:nvPr/>
        </p:nvSpPr>
        <p:spPr>
          <a:xfrm>
            <a:off x="1138935" y="3208700"/>
            <a:ext cx="18883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 dirty="0">
                <a:ln w="0"/>
                <a:latin typeface="EdShed" pitchFamily="2" charset="77"/>
              </a:rPr>
              <a:t>same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594DFE-1191-5B21-46AF-5E3E7CF9D71A}"/>
              </a:ext>
            </a:extLst>
          </p:cNvPr>
          <p:cNvSpPr/>
          <p:nvPr/>
        </p:nvSpPr>
        <p:spPr>
          <a:xfrm>
            <a:off x="4627735" y="3208700"/>
            <a:ext cx="28521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/>
                <a:latin typeface="EdShed" pitchFamily="2" charset="77"/>
              </a:rPr>
              <a:t>shouting</a:t>
            </a:r>
            <a:endParaRPr lang="en-GB" sz="6000" cap="none" spc="0" dirty="0">
              <a:ln w="0"/>
              <a:latin typeface="EdShed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AD5CCD-759F-1983-E85E-B46EE7FBA0E1}"/>
              </a:ext>
            </a:extLst>
          </p:cNvPr>
          <p:cNvSpPr/>
          <p:nvPr/>
        </p:nvSpPr>
        <p:spPr>
          <a:xfrm>
            <a:off x="9359014" y="3208700"/>
            <a:ext cx="17692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 dirty="0">
                <a:ln w="0"/>
                <a:latin typeface="EdShed" pitchFamily="2" charset="77"/>
              </a:rPr>
              <a:t>think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C2E7A09-EF7E-E70F-349F-046A982024E7}"/>
              </a:ext>
            </a:extLst>
          </p:cNvPr>
          <p:cNvGrpSpPr/>
          <p:nvPr/>
        </p:nvGrpSpPr>
        <p:grpSpPr>
          <a:xfrm>
            <a:off x="8818541" y="4621202"/>
            <a:ext cx="2421389" cy="1780793"/>
            <a:chOff x="8818541" y="4567404"/>
            <a:chExt cx="2421389" cy="1780793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4FE10EC-3085-6F1E-4101-1211CB62EF62}"/>
                </a:ext>
              </a:extLst>
            </p:cNvPr>
            <p:cNvSpPr/>
            <p:nvPr/>
          </p:nvSpPr>
          <p:spPr>
            <a:xfrm rot="16626670">
              <a:off x="9138839" y="4247106"/>
              <a:ext cx="1780793" cy="2421389"/>
            </a:xfrm>
            <a:custGeom>
              <a:avLst/>
              <a:gdLst>
                <a:gd name="connsiteX0" fmla="*/ 1621573 w 1780793"/>
                <a:gd name="connsiteY0" fmla="*/ 692999 h 2421389"/>
                <a:gd name="connsiteX1" fmla="*/ 1778397 w 1780793"/>
                <a:gd name="connsiteY1" fmla="*/ 1950054 h 2421389"/>
                <a:gd name="connsiteX2" fmla="*/ 1511457 w 1780793"/>
                <a:gd name="connsiteY2" fmla="*/ 2293090 h 2421389"/>
                <a:gd name="connsiteX3" fmla="*/ 502256 w 1780793"/>
                <a:gd name="connsiteY3" fmla="*/ 2418993 h 2421389"/>
                <a:gd name="connsiteX4" fmla="*/ 159219 w 1780793"/>
                <a:gd name="connsiteY4" fmla="*/ 2152054 h 2421389"/>
                <a:gd name="connsiteX5" fmla="*/ 2396 w 1780793"/>
                <a:gd name="connsiteY5" fmla="*/ 894999 h 2421389"/>
                <a:gd name="connsiteX6" fmla="*/ 269335 w 1780793"/>
                <a:gd name="connsiteY6" fmla="*/ 551963 h 2421389"/>
                <a:gd name="connsiteX7" fmla="*/ 653406 w 1780793"/>
                <a:gd name="connsiteY7" fmla="*/ 504048 h 2421389"/>
                <a:gd name="connsiteX8" fmla="*/ 783961 w 1780793"/>
                <a:gd name="connsiteY8" fmla="*/ 0 h 2421389"/>
                <a:gd name="connsiteX9" fmla="*/ 906343 w 1780793"/>
                <a:gd name="connsiteY9" fmla="*/ 472493 h 2421389"/>
                <a:gd name="connsiteX10" fmla="*/ 1278537 w 1780793"/>
                <a:gd name="connsiteY10" fmla="*/ 426060 h 2421389"/>
                <a:gd name="connsiteX11" fmla="*/ 1621573 w 1780793"/>
                <a:gd name="connsiteY11" fmla="*/ 692999 h 242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0793" h="2421389">
                  <a:moveTo>
                    <a:pt x="1621573" y="692999"/>
                  </a:moveTo>
                  <a:lnTo>
                    <a:pt x="1778397" y="1950054"/>
                  </a:lnTo>
                  <a:cubicBezTo>
                    <a:pt x="1799410" y="2118494"/>
                    <a:pt x="1679898" y="2272077"/>
                    <a:pt x="1511457" y="2293090"/>
                  </a:cubicBezTo>
                  <a:lnTo>
                    <a:pt x="502256" y="2418993"/>
                  </a:lnTo>
                  <a:cubicBezTo>
                    <a:pt x="333815" y="2440006"/>
                    <a:pt x="180233" y="2320494"/>
                    <a:pt x="159219" y="2152054"/>
                  </a:cubicBezTo>
                  <a:lnTo>
                    <a:pt x="2396" y="894999"/>
                  </a:lnTo>
                  <a:cubicBezTo>
                    <a:pt x="-18618" y="726559"/>
                    <a:pt x="100895" y="572976"/>
                    <a:pt x="269335" y="551963"/>
                  </a:cubicBezTo>
                  <a:lnTo>
                    <a:pt x="653406" y="504048"/>
                  </a:lnTo>
                  <a:lnTo>
                    <a:pt x="783961" y="0"/>
                  </a:lnTo>
                  <a:lnTo>
                    <a:pt x="906343" y="472493"/>
                  </a:lnTo>
                  <a:lnTo>
                    <a:pt x="1278537" y="426060"/>
                  </a:lnTo>
                  <a:cubicBezTo>
                    <a:pt x="1446977" y="405046"/>
                    <a:pt x="1600560" y="524559"/>
                    <a:pt x="1621573" y="692999"/>
                  </a:cubicBezTo>
                  <a:close/>
                </a:path>
              </a:pathLst>
            </a:cu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2BE5773-C8D9-08A8-8BAD-3115F5FA2091}"/>
                </a:ext>
              </a:extLst>
            </p:cNvPr>
            <p:cNvSpPr txBox="1"/>
            <p:nvPr/>
          </p:nvSpPr>
          <p:spPr>
            <a:xfrm>
              <a:off x="9361293" y="4824112"/>
              <a:ext cx="17498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A split digraph is represented by underlined letters joined by a </a:t>
              </a:r>
              <a:br>
                <a:rPr lang="en-GB" sz="1600" dirty="0">
                  <a:latin typeface="EdShed" pitchFamily="2" charset="77"/>
                </a:rPr>
              </a:br>
              <a:r>
                <a:rPr lang="en-GB" sz="1600" dirty="0">
                  <a:latin typeface="EdShed" pitchFamily="2" charset="77"/>
                </a:rPr>
                <a:t>curved line.</a:t>
              </a:r>
              <a:endParaRPr lang="en-US" sz="1600" dirty="0">
                <a:latin typeface="EdShed" pitchFamily="2" charset="77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13A9DB0-A76A-84CF-2635-C7EF7846842D}"/>
              </a:ext>
            </a:extLst>
          </p:cNvPr>
          <p:cNvSpPr/>
          <p:nvPr/>
        </p:nvSpPr>
        <p:spPr>
          <a:xfrm>
            <a:off x="5137238" y="4581562"/>
            <a:ext cx="18331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 dirty="0">
                <a:ln w="0"/>
                <a:latin typeface="EdShed" pitchFamily="2" charset="77"/>
              </a:rPr>
              <a:t>grass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D78494-3096-B288-E272-111C9E18D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751" y="4699815"/>
            <a:ext cx="863294" cy="1694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22878E-DC2E-CC3D-6BCA-30537EAC9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465" y="4634260"/>
            <a:ext cx="960103" cy="17595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8079F5-F315-0A72-8422-2D789FB8C22E}"/>
              </a:ext>
            </a:extLst>
          </p:cNvPr>
          <p:cNvSpPr txBox="1"/>
          <p:nvPr/>
        </p:nvSpPr>
        <p:spPr>
          <a:xfrm>
            <a:off x="807990" y="5111609"/>
            <a:ext cx="23102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EdShed" pitchFamily="2" charset="77"/>
              </a:rPr>
              <a:t>Use sound buttons for each phoneme. Draw a dot for each single letter sound and a line when two or more letters make one sound. 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18471F07-4BD7-9540-32DF-57989CE11B25}"/>
              </a:ext>
            </a:extLst>
          </p:cNvPr>
          <p:cNvSpPr/>
          <p:nvPr/>
        </p:nvSpPr>
        <p:spPr>
          <a:xfrm rot="4507613" flipH="1">
            <a:off x="1252280" y="4216099"/>
            <a:ext cx="1728544" cy="2848044"/>
          </a:xfrm>
          <a:custGeom>
            <a:avLst/>
            <a:gdLst>
              <a:gd name="connsiteX0" fmla="*/ 1865617 w 2410627"/>
              <a:gd name="connsiteY0" fmla="*/ 1294193 h 4270470"/>
              <a:gd name="connsiteX1" fmla="*/ 2386815 w 2410627"/>
              <a:gd name="connsiteY1" fmla="*/ 3256707 h 4270470"/>
              <a:gd name="connsiteX2" fmla="*/ 1886005 w 2410627"/>
              <a:gd name="connsiteY2" fmla="*/ 4119716 h 4270470"/>
              <a:gd name="connsiteX3" fmla="*/ 1408020 w 2410627"/>
              <a:gd name="connsiteY3" fmla="*/ 4246658 h 4270470"/>
              <a:gd name="connsiteX4" fmla="*/ 545011 w 2410627"/>
              <a:gd name="connsiteY4" fmla="*/ 3745848 h 4270470"/>
              <a:gd name="connsiteX5" fmla="*/ 23812 w 2410627"/>
              <a:gd name="connsiteY5" fmla="*/ 1783334 h 4270470"/>
              <a:gd name="connsiteX6" fmla="*/ 524623 w 2410627"/>
              <a:gd name="connsiteY6" fmla="*/ 920325 h 4270470"/>
              <a:gd name="connsiteX7" fmla="*/ 634484 w 2410627"/>
              <a:gd name="connsiteY7" fmla="*/ 891148 h 4270470"/>
              <a:gd name="connsiteX8" fmla="*/ 776459 w 2410627"/>
              <a:gd name="connsiteY8" fmla="*/ 0 h 4270470"/>
              <a:gd name="connsiteX9" fmla="*/ 1066293 w 2410627"/>
              <a:gd name="connsiteY9" fmla="*/ 783163 h 4270470"/>
              <a:gd name="connsiteX10" fmla="*/ 1143715 w 2410627"/>
              <a:gd name="connsiteY10" fmla="*/ 770739 h 4270470"/>
              <a:gd name="connsiteX11" fmla="*/ 1865617 w 2410627"/>
              <a:gd name="connsiteY11" fmla="*/ 1294193 h 4270470"/>
              <a:gd name="connsiteX0" fmla="*/ 1865617 w 2410627"/>
              <a:gd name="connsiteY0" fmla="*/ 995604 h 3971881"/>
              <a:gd name="connsiteX1" fmla="*/ 2386815 w 2410627"/>
              <a:gd name="connsiteY1" fmla="*/ 2958118 h 3971881"/>
              <a:gd name="connsiteX2" fmla="*/ 1886005 w 2410627"/>
              <a:gd name="connsiteY2" fmla="*/ 3821127 h 3971881"/>
              <a:gd name="connsiteX3" fmla="*/ 1408020 w 2410627"/>
              <a:gd name="connsiteY3" fmla="*/ 3948069 h 3971881"/>
              <a:gd name="connsiteX4" fmla="*/ 545011 w 2410627"/>
              <a:gd name="connsiteY4" fmla="*/ 3447259 h 3971881"/>
              <a:gd name="connsiteX5" fmla="*/ 23812 w 2410627"/>
              <a:gd name="connsiteY5" fmla="*/ 1484745 h 3971881"/>
              <a:gd name="connsiteX6" fmla="*/ 524623 w 2410627"/>
              <a:gd name="connsiteY6" fmla="*/ 621736 h 3971881"/>
              <a:gd name="connsiteX7" fmla="*/ 634484 w 2410627"/>
              <a:gd name="connsiteY7" fmla="*/ 592559 h 3971881"/>
              <a:gd name="connsiteX8" fmla="*/ 871174 w 2410627"/>
              <a:gd name="connsiteY8" fmla="*/ 0 h 3971881"/>
              <a:gd name="connsiteX9" fmla="*/ 1066293 w 2410627"/>
              <a:gd name="connsiteY9" fmla="*/ 484574 h 3971881"/>
              <a:gd name="connsiteX10" fmla="*/ 1143715 w 2410627"/>
              <a:gd name="connsiteY10" fmla="*/ 472150 h 3971881"/>
              <a:gd name="connsiteX11" fmla="*/ 1865617 w 2410627"/>
              <a:gd name="connsiteY11" fmla="*/ 995604 h 397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0627" h="3971881">
                <a:moveTo>
                  <a:pt x="1865617" y="995604"/>
                </a:moveTo>
                <a:lnTo>
                  <a:pt x="2386815" y="2958118"/>
                </a:lnTo>
                <a:cubicBezTo>
                  <a:pt x="2486834" y="3334726"/>
                  <a:pt x="2262613" y="3721109"/>
                  <a:pt x="1886005" y="3821127"/>
                </a:cubicBezTo>
                <a:lnTo>
                  <a:pt x="1408020" y="3948069"/>
                </a:lnTo>
                <a:cubicBezTo>
                  <a:pt x="1031412" y="4048087"/>
                  <a:pt x="645030" y="3823867"/>
                  <a:pt x="545011" y="3447259"/>
                </a:cubicBezTo>
                <a:lnTo>
                  <a:pt x="23812" y="1484745"/>
                </a:lnTo>
                <a:cubicBezTo>
                  <a:pt x="-76206" y="1108137"/>
                  <a:pt x="148015" y="721754"/>
                  <a:pt x="524623" y="621736"/>
                </a:cubicBezTo>
                <a:lnTo>
                  <a:pt x="634484" y="592559"/>
                </a:lnTo>
                <a:lnTo>
                  <a:pt x="871174" y="0"/>
                </a:lnTo>
                <a:lnTo>
                  <a:pt x="1066293" y="484574"/>
                </a:lnTo>
                <a:lnTo>
                  <a:pt x="1143715" y="472150"/>
                </a:lnTo>
                <a:cubicBezTo>
                  <a:pt x="1471337" y="453212"/>
                  <a:pt x="1778101" y="666072"/>
                  <a:pt x="1865617" y="995604"/>
                </a:cubicBezTo>
                <a:close/>
              </a:path>
            </a:pathLst>
          </a:custGeom>
          <a:noFill/>
          <a:ln w="38100">
            <a:solidFill>
              <a:srgbClr val="FF3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E64F207-031B-559B-9DAD-024CC9236FE0}"/>
              </a:ext>
            </a:extLst>
          </p:cNvPr>
          <p:cNvGrpSpPr/>
          <p:nvPr/>
        </p:nvGrpSpPr>
        <p:grpSpPr>
          <a:xfrm>
            <a:off x="1335376" y="3697867"/>
            <a:ext cx="1569960" cy="809380"/>
            <a:chOff x="4720113" y="5505125"/>
            <a:chExt cx="1973339" cy="963546"/>
          </a:xfrm>
          <a:solidFill>
            <a:srgbClr val="3372DC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70B9A8F-645B-C87B-DEF6-1B3EAE4D4374}"/>
                </a:ext>
              </a:extLst>
            </p:cNvPr>
            <p:cNvSpPr/>
            <p:nvPr/>
          </p:nvSpPr>
          <p:spPr>
            <a:xfrm flipV="1">
              <a:off x="5042320" y="5917422"/>
              <a:ext cx="404880" cy="1144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E6D7C024-0B28-E969-0B6A-0B3ACD6BEC4C}"/>
                </a:ext>
              </a:extLst>
            </p:cNvPr>
            <p:cNvSpPr/>
            <p:nvPr/>
          </p:nvSpPr>
          <p:spPr>
            <a:xfrm rot="10800000">
              <a:off x="5211956" y="5505125"/>
              <a:ext cx="1355387" cy="963546"/>
            </a:xfrm>
            <a:prstGeom prst="blockArc">
              <a:avLst>
                <a:gd name="adj1" fmla="val 10807537"/>
                <a:gd name="adj2" fmla="val 135885"/>
                <a:gd name="adj3" fmla="val 8708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EdShed" pitchFamily="2" charset="77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1DFF448-567D-47C5-09CF-1C63F6F3F707}"/>
                </a:ext>
              </a:extLst>
            </p:cNvPr>
            <p:cNvSpPr/>
            <p:nvPr/>
          </p:nvSpPr>
          <p:spPr>
            <a:xfrm flipV="1">
              <a:off x="4720113" y="5888941"/>
              <a:ext cx="180999" cy="171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EBC3826-2EDD-6DDC-ACB7-9ED704C9E57B}"/>
                </a:ext>
              </a:extLst>
            </p:cNvPr>
            <p:cNvSpPr/>
            <p:nvPr/>
          </p:nvSpPr>
          <p:spPr>
            <a:xfrm flipV="1">
              <a:off x="5780611" y="5888941"/>
              <a:ext cx="180999" cy="171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938213D-627D-5F38-F4DE-55DFE2224BD8}"/>
                </a:ext>
              </a:extLst>
            </p:cNvPr>
            <p:cNvSpPr/>
            <p:nvPr/>
          </p:nvSpPr>
          <p:spPr>
            <a:xfrm flipV="1">
              <a:off x="6288573" y="5917422"/>
              <a:ext cx="404879" cy="1144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AA50568-C9D5-7E9F-495F-D1FE36B5F6DF}"/>
              </a:ext>
            </a:extLst>
          </p:cNvPr>
          <p:cNvGrpSpPr/>
          <p:nvPr/>
        </p:nvGrpSpPr>
        <p:grpSpPr>
          <a:xfrm>
            <a:off x="1561402" y="2722157"/>
            <a:ext cx="1105946" cy="144000"/>
            <a:chOff x="4701035" y="5888941"/>
            <a:chExt cx="1390102" cy="171428"/>
          </a:xfrm>
          <a:solidFill>
            <a:srgbClr val="3372DC"/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017D696-C72E-F92A-BEE8-2C334FB5DCF3}"/>
                </a:ext>
              </a:extLst>
            </p:cNvPr>
            <p:cNvSpPr/>
            <p:nvPr/>
          </p:nvSpPr>
          <p:spPr>
            <a:xfrm flipV="1">
              <a:off x="5186291" y="5928716"/>
              <a:ext cx="598759" cy="93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13BF1C4-128A-9180-07A8-A5E10A55E238}"/>
                </a:ext>
              </a:extLst>
            </p:cNvPr>
            <p:cNvSpPr/>
            <p:nvPr/>
          </p:nvSpPr>
          <p:spPr>
            <a:xfrm flipV="1">
              <a:off x="4701035" y="5888941"/>
              <a:ext cx="180999" cy="171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FE3CF069-E9A8-B88A-38E5-28265E2FF5DF}"/>
                </a:ext>
              </a:extLst>
            </p:cNvPr>
            <p:cNvSpPr/>
            <p:nvPr/>
          </p:nvSpPr>
          <p:spPr>
            <a:xfrm flipV="1">
              <a:off x="5910138" y="5888941"/>
              <a:ext cx="180999" cy="171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EA60870-3B05-03FC-A964-44809ACEFCB0}"/>
              </a:ext>
            </a:extLst>
          </p:cNvPr>
          <p:cNvGrpSpPr/>
          <p:nvPr/>
        </p:nvGrpSpPr>
        <p:grpSpPr>
          <a:xfrm>
            <a:off x="4458628" y="2916310"/>
            <a:ext cx="3287167" cy="144000"/>
            <a:chOff x="4484168" y="5888941"/>
            <a:chExt cx="4131764" cy="171428"/>
          </a:xfrm>
          <a:solidFill>
            <a:srgbClr val="3372DC"/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718BAF4-5F54-13ED-1A38-CCFD49A5E5B7}"/>
                </a:ext>
              </a:extLst>
            </p:cNvPr>
            <p:cNvSpPr/>
            <p:nvPr/>
          </p:nvSpPr>
          <p:spPr>
            <a:xfrm flipV="1">
              <a:off x="5070194" y="5920123"/>
              <a:ext cx="843269" cy="109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822466A-44EA-486C-CD91-60C028B4D137}"/>
                </a:ext>
              </a:extLst>
            </p:cNvPr>
            <p:cNvSpPr/>
            <p:nvPr/>
          </p:nvSpPr>
          <p:spPr>
            <a:xfrm flipV="1">
              <a:off x="4839337" y="5888941"/>
              <a:ext cx="180999" cy="171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345E4CC-8464-2FC7-29BE-1D4D9362E93C}"/>
                </a:ext>
              </a:extLst>
            </p:cNvPr>
            <p:cNvSpPr/>
            <p:nvPr/>
          </p:nvSpPr>
          <p:spPr>
            <a:xfrm flipV="1">
              <a:off x="6142225" y="5888941"/>
              <a:ext cx="180999" cy="171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9216371-7F43-2657-749C-EF755307C0C6}"/>
                </a:ext>
              </a:extLst>
            </p:cNvPr>
            <p:cNvSpPr/>
            <p:nvPr/>
          </p:nvSpPr>
          <p:spPr>
            <a:xfrm flipV="1">
              <a:off x="4484168" y="5888941"/>
              <a:ext cx="180999" cy="171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C749F95-181B-8383-9082-889A20E06300}"/>
                </a:ext>
              </a:extLst>
            </p:cNvPr>
            <p:cNvSpPr/>
            <p:nvPr/>
          </p:nvSpPr>
          <p:spPr>
            <a:xfrm flipV="1">
              <a:off x="6551986" y="5888941"/>
              <a:ext cx="180999" cy="171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7411CA0-F3C6-9086-7884-EA0F1584D659}"/>
                </a:ext>
              </a:extLst>
            </p:cNvPr>
            <p:cNvSpPr/>
            <p:nvPr/>
          </p:nvSpPr>
          <p:spPr>
            <a:xfrm flipV="1">
              <a:off x="6872747" y="5920123"/>
              <a:ext cx="861617" cy="109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335B185-A534-F048-ABA2-9A71CC06A76E}"/>
                </a:ext>
              </a:extLst>
            </p:cNvPr>
            <p:cNvSpPr/>
            <p:nvPr/>
          </p:nvSpPr>
          <p:spPr>
            <a:xfrm flipV="1">
              <a:off x="7937506" y="5888941"/>
              <a:ext cx="180999" cy="171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AF72A8A-54B3-8CEA-529D-DC7191116EBB}"/>
                </a:ext>
              </a:extLst>
            </p:cNvPr>
            <p:cNvSpPr/>
            <p:nvPr/>
          </p:nvSpPr>
          <p:spPr>
            <a:xfrm flipV="1">
              <a:off x="8434933" y="5888941"/>
              <a:ext cx="180999" cy="171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9F880F7-7C0A-C037-F898-59DF02B95799}"/>
              </a:ext>
            </a:extLst>
          </p:cNvPr>
          <p:cNvGrpSpPr/>
          <p:nvPr/>
        </p:nvGrpSpPr>
        <p:grpSpPr>
          <a:xfrm>
            <a:off x="9683359" y="2916310"/>
            <a:ext cx="1129833" cy="144000"/>
            <a:chOff x="4278401" y="5888941"/>
            <a:chExt cx="1420129" cy="171428"/>
          </a:xfrm>
          <a:solidFill>
            <a:srgbClr val="3372DC"/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C81DD56-073F-D60A-7BD7-990C06284F89}"/>
                </a:ext>
              </a:extLst>
            </p:cNvPr>
            <p:cNvSpPr/>
            <p:nvPr/>
          </p:nvSpPr>
          <p:spPr>
            <a:xfrm flipV="1">
              <a:off x="4872834" y="5920796"/>
              <a:ext cx="825696" cy="107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8A66AE6-9FA9-B7B4-BF0A-7C0A0346DE46}"/>
                </a:ext>
              </a:extLst>
            </p:cNvPr>
            <p:cNvSpPr/>
            <p:nvPr/>
          </p:nvSpPr>
          <p:spPr>
            <a:xfrm flipV="1">
              <a:off x="4278401" y="5888941"/>
              <a:ext cx="180999" cy="171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0C9A2C8-DC6D-7E6A-3C98-041CDB760729}"/>
                </a:ext>
              </a:extLst>
            </p:cNvPr>
            <p:cNvSpPr/>
            <p:nvPr/>
          </p:nvSpPr>
          <p:spPr>
            <a:xfrm flipV="1">
              <a:off x="4580689" y="5888941"/>
              <a:ext cx="180999" cy="171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D019A79-0A81-C199-26D3-D94CBC2EF638}"/>
              </a:ext>
            </a:extLst>
          </p:cNvPr>
          <p:cNvGrpSpPr/>
          <p:nvPr/>
        </p:nvGrpSpPr>
        <p:grpSpPr>
          <a:xfrm>
            <a:off x="4752184" y="4211179"/>
            <a:ext cx="2597867" cy="144054"/>
            <a:chOff x="4435977" y="6119306"/>
            <a:chExt cx="3265359" cy="171495"/>
          </a:xfrm>
          <a:solidFill>
            <a:srgbClr val="3372DC"/>
          </a:solidFill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CB12094-DE6A-BA28-397B-6595006BE52E}"/>
                </a:ext>
              </a:extLst>
            </p:cNvPr>
            <p:cNvSpPr/>
            <p:nvPr/>
          </p:nvSpPr>
          <p:spPr>
            <a:xfrm flipV="1">
              <a:off x="5330603" y="6146282"/>
              <a:ext cx="863537" cy="117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4AE91F0-A852-908D-178B-4F466890D799}"/>
                </a:ext>
              </a:extLst>
            </p:cNvPr>
            <p:cNvSpPr/>
            <p:nvPr/>
          </p:nvSpPr>
          <p:spPr>
            <a:xfrm flipV="1">
              <a:off x="6336998" y="6119306"/>
              <a:ext cx="180999" cy="1714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5EF33A7-9032-FC5C-23A1-B2308D5FECD8}"/>
                </a:ext>
              </a:extLst>
            </p:cNvPr>
            <p:cNvSpPr/>
            <p:nvPr/>
          </p:nvSpPr>
          <p:spPr>
            <a:xfrm flipV="1">
              <a:off x="6606883" y="6119374"/>
              <a:ext cx="180999" cy="1714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04BF342-F658-DEFE-3016-9670FBC898EB}"/>
                </a:ext>
              </a:extLst>
            </p:cNvPr>
            <p:cNvSpPr/>
            <p:nvPr/>
          </p:nvSpPr>
          <p:spPr>
            <a:xfrm flipV="1">
              <a:off x="6846705" y="6146381"/>
              <a:ext cx="854631" cy="117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9F130F5-AB44-234B-40CE-10467F73A741}"/>
                </a:ext>
              </a:extLst>
            </p:cNvPr>
            <p:cNvSpPr/>
            <p:nvPr/>
          </p:nvSpPr>
          <p:spPr>
            <a:xfrm flipV="1">
              <a:off x="4435977" y="6146282"/>
              <a:ext cx="805739" cy="117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3A93D2F-B805-FD45-E0DB-A5E6FEE52AB2}"/>
              </a:ext>
            </a:extLst>
          </p:cNvPr>
          <p:cNvGrpSpPr/>
          <p:nvPr/>
        </p:nvGrpSpPr>
        <p:grpSpPr>
          <a:xfrm>
            <a:off x="5362096" y="5601401"/>
            <a:ext cx="1467457" cy="144101"/>
            <a:chOff x="4330862" y="6087682"/>
            <a:chExt cx="1844500" cy="171550"/>
          </a:xfrm>
          <a:solidFill>
            <a:srgbClr val="3372DC"/>
          </a:solidFill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FB6D208-50E0-FA91-54C6-CCA8DD982721}"/>
                </a:ext>
              </a:extLst>
            </p:cNvPr>
            <p:cNvSpPr/>
            <p:nvPr/>
          </p:nvSpPr>
          <p:spPr>
            <a:xfrm flipV="1">
              <a:off x="5532239" y="6118875"/>
              <a:ext cx="643123" cy="1091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C76FC74-7A15-F49E-FB91-2C628903770D}"/>
                </a:ext>
              </a:extLst>
            </p:cNvPr>
            <p:cNvSpPr/>
            <p:nvPr/>
          </p:nvSpPr>
          <p:spPr>
            <a:xfrm flipV="1">
              <a:off x="4330862" y="6087685"/>
              <a:ext cx="180999" cy="1714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D904EBAF-8DF3-08A5-B474-2A96555181DA}"/>
                </a:ext>
              </a:extLst>
            </p:cNvPr>
            <p:cNvSpPr/>
            <p:nvPr/>
          </p:nvSpPr>
          <p:spPr>
            <a:xfrm flipV="1">
              <a:off x="4754941" y="6087682"/>
              <a:ext cx="180999" cy="1714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B01EFD41-FAFF-5D4B-0B6C-5AE5521B4EA4}"/>
                </a:ext>
              </a:extLst>
            </p:cNvPr>
            <p:cNvSpPr/>
            <p:nvPr/>
          </p:nvSpPr>
          <p:spPr>
            <a:xfrm flipV="1">
              <a:off x="5141410" y="6087806"/>
              <a:ext cx="180999" cy="1714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2DC8D3-CAB9-42E1-E791-456E70A959F3}"/>
              </a:ext>
            </a:extLst>
          </p:cNvPr>
          <p:cNvGrpSpPr/>
          <p:nvPr/>
        </p:nvGrpSpPr>
        <p:grpSpPr>
          <a:xfrm>
            <a:off x="9525327" y="4021551"/>
            <a:ext cx="1383164" cy="144000"/>
            <a:chOff x="9525327" y="4021551"/>
            <a:chExt cx="1383164" cy="144000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50FBBD10-2512-D115-60FF-D77D609242C2}"/>
                </a:ext>
              </a:extLst>
            </p:cNvPr>
            <p:cNvGrpSpPr/>
            <p:nvPr/>
          </p:nvGrpSpPr>
          <p:grpSpPr>
            <a:xfrm>
              <a:off x="9525327" y="4021551"/>
              <a:ext cx="737351" cy="144000"/>
              <a:chOff x="5653189" y="5893462"/>
              <a:chExt cx="926804" cy="171428"/>
            </a:xfrm>
            <a:solidFill>
              <a:srgbClr val="3372DC"/>
            </a:solidFill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CC298F33-91BF-5030-15D8-46E3572C9D67}"/>
                  </a:ext>
                </a:extLst>
              </p:cNvPr>
              <p:cNvSpPr/>
              <p:nvPr/>
            </p:nvSpPr>
            <p:spPr>
              <a:xfrm flipV="1">
                <a:off x="5653189" y="5912165"/>
                <a:ext cx="681927" cy="1340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F42D279-B76B-5F99-3C9B-E737B1E61BEC}"/>
                  </a:ext>
                </a:extLst>
              </p:cNvPr>
              <p:cNvSpPr/>
              <p:nvPr/>
            </p:nvSpPr>
            <p:spPr>
              <a:xfrm flipV="1">
                <a:off x="6398994" y="5893462"/>
                <a:ext cx="180999" cy="1714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A08774-AFF1-9006-37DB-BC1082B15DEF}"/>
                </a:ext>
              </a:extLst>
            </p:cNvPr>
            <p:cNvSpPr/>
            <p:nvPr/>
          </p:nvSpPr>
          <p:spPr>
            <a:xfrm flipV="1">
              <a:off x="10408300" y="4021551"/>
              <a:ext cx="144000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0A8B410-D29C-2CEC-06B0-50CE470BC8F9}"/>
                </a:ext>
              </a:extLst>
            </p:cNvPr>
            <p:cNvSpPr/>
            <p:nvPr/>
          </p:nvSpPr>
          <p:spPr>
            <a:xfrm flipV="1">
              <a:off x="10764491" y="4021551"/>
              <a:ext cx="144000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4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P spid="16" grpId="0"/>
      <p:bldP spid="17" grpId="0"/>
      <p:bldP spid="18" grpId="0"/>
      <p:bldP spid="6" grpId="0"/>
      <p:bldP spid="14" grpId="0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33DF54-4DCD-B21E-CB88-3D6C3C4D8DB8}"/>
              </a:ext>
            </a:extLst>
          </p:cNvPr>
          <p:cNvSpPr txBox="1"/>
          <p:nvPr/>
        </p:nvSpPr>
        <p:spPr>
          <a:xfrm>
            <a:off x="262987" y="303150"/>
            <a:ext cx="2792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EdShed" pitchFamily="2" charset="77"/>
              </a:rPr>
              <a:t>Roll and Read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082D0C-8D1A-AD2D-7F98-ED40E54CAA52}"/>
              </a:ext>
            </a:extLst>
          </p:cNvPr>
          <p:cNvGrpSpPr/>
          <p:nvPr/>
        </p:nvGrpSpPr>
        <p:grpSpPr>
          <a:xfrm>
            <a:off x="998065" y="2234732"/>
            <a:ext cx="10182618" cy="597442"/>
            <a:chOff x="1708448" y="1953645"/>
            <a:chExt cx="10182618" cy="59744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2F20866-9761-2489-3D92-2ECC78EE5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/>
          </p:blipFill>
          <p:spPr>
            <a:xfrm>
              <a:off x="1708448" y="1953645"/>
              <a:ext cx="597410" cy="59744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3BB8E9-947F-8B77-5810-4394B5D44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628348" y="1965175"/>
              <a:ext cx="578918" cy="57438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A740BBD-4CBD-CA3D-FDC3-66770590A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529756" y="1953834"/>
              <a:ext cx="602647" cy="59706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B86030D-5112-DBFC-3B19-B8FA86C29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7454893" y="1953834"/>
              <a:ext cx="597064" cy="5970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9A8F9FF-8CD1-7FB9-88F3-B45168405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9374447" y="1953834"/>
              <a:ext cx="597064" cy="59706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D4F093B-5E09-812C-4547-943BBD3C3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11294002" y="1953834"/>
              <a:ext cx="597064" cy="597064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75CD5FF-FB1C-03C4-AF4F-1DED577FE297}"/>
              </a:ext>
            </a:extLst>
          </p:cNvPr>
          <p:cNvSpPr txBox="1"/>
          <p:nvPr/>
        </p:nvSpPr>
        <p:spPr>
          <a:xfrm>
            <a:off x="288387" y="759625"/>
            <a:ext cx="868806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Play with a partner. You will need a die and two different-coloured counters.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Take it in turns to roll a die.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Whichever number you land on, read a word from that column.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If you are correct, put a counter over the word.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77"/>
              </a:rPr>
              <a:t>The first person to get four counters in a row wins.</a:t>
            </a:r>
          </a:p>
        </p:txBody>
      </p:sp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50784D44-8EC1-8CFD-8DCC-77A5C6BE1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20721"/>
              </p:ext>
            </p:extLst>
          </p:nvPr>
        </p:nvGraphicFramePr>
        <p:xfrm>
          <a:off x="371061" y="3088594"/>
          <a:ext cx="11457240" cy="342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540">
                  <a:extLst>
                    <a:ext uri="{9D8B030D-6E8A-4147-A177-3AD203B41FA5}">
                      <a16:colId xmlns:a16="http://schemas.microsoft.com/office/drawing/2014/main" val="94965364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13261939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2788387766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38722650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841995074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4207895851"/>
                    </a:ext>
                  </a:extLst>
                </a:gridCol>
              </a:tblGrid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901014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porridge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219861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pledge</a:t>
                      </a:r>
                      <a:endParaRPr lang="en-GB" sz="2800" b="0" i="0" dirty="0">
                        <a:effectLst/>
                        <a:latin typeface="EdShed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sledge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294607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smudge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sledge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800" b="0" i="0" dirty="0">
                          <a:effectLst/>
                          <a:latin typeface="EdShed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splodge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065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37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EF6DB4-2BD9-6AF1-63E1-7E2056245675}"/>
              </a:ext>
            </a:extLst>
          </p:cNvPr>
          <p:cNvSpPr txBox="1">
            <a:spLocks/>
          </p:cNvSpPr>
          <p:nvPr/>
        </p:nvSpPr>
        <p:spPr>
          <a:xfrm>
            <a:off x="333227" y="203851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badge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C3511-2F1F-7AEE-7990-6EB65B09374A}"/>
              </a:ext>
            </a:extLst>
          </p:cNvPr>
          <p:cNvSpPr txBox="1">
            <a:spLocks/>
          </p:cNvSpPr>
          <p:nvPr/>
        </p:nvSpPr>
        <p:spPr>
          <a:xfrm>
            <a:off x="4579505" y="203851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edge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F2920D7-4579-696C-1A90-EB16D06D1DFF}"/>
              </a:ext>
            </a:extLst>
          </p:cNvPr>
          <p:cNvSpPr txBox="1">
            <a:spLocks/>
          </p:cNvSpPr>
          <p:nvPr/>
        </p:nvSpPr>
        <p:spPr>
          <a:xfrm>
            <a:off x="4187200" y="2863232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fudge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651642-83C5-ADC4-3FCF-1452689A8CAB}"/>
              </a:ext>
            </a:extLst>
          </p:cNvPr>
          <p:cNvSpPr txBox="1">
            <a:spLocks/>
          </p:cNvSpPr>
          <p:nvPr/>
        </p:nvSpPr>
        <p:spPr>
          <a:xfrm>
            <a:off x="8325510" y="2863232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ridge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E742A48-1E61-B822-6EA1-E16DE886617E}"/>
              </a:ext>
            </a:extLst>
          </p:cNvPr>
          <p:cNvSpPr txBox="1">
            <a:spLocks/>
          </p:cNvSpPr>
          <p:nvPr/>
        </p:nvSpPr>
        <p:spPr>
          <a:xfrm>
            <a:off x="796629" y="2863232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dodge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C15FAA1-F541-030D-4320-71F59C349C1D}"/>
              </a:ext>
            </a:extLst>
          </p:cNvPr>
          <p:cNvSpPr txBox="1">
            <a:spLocks/>
          </p:cNvSpPr>
          <p:nvPr/>
        </p:nvSpPr>
        <p:spPr>
          <a:xfrm>
            <a:off x="662051" y="368794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smudge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284B884-6263-0B91-6913-23403BADDBA5}"/>
              </a:ext>
            </a:extLst>
          </p:cNvPr>
          <p:cNvSpPr txBox="1">
            <a:spLocks/>
          </p:cNvSpPr>
          <p:nvPr/>
        </p:nvSpPr>
        <p:spPr>
          <a:xfrm>
            <a:off x="4444927" y="368794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judge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4A6DE01-A898-A3A0-608C-D0152B11432B}"/>
              </a:ext>
            </a:extLst>
          </p:cNvPr>
          <p:cNvSpPr txBox="1">
            <a:spLocks/>
          </p:cNvSpPr>
          <p:nvPr/>
        </p:nvSpPr>
        <p:spPr>
          <a:xfrm>
            <a:off x="8190932" y="368794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wedge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CB6251F5-B5A0-72E4-8D4C-708BC53AEDBF}"/>
              </a:ext>
            </a:extLst>
          </p:cNvPr>
          <p:cNvSpPr txBox="1">
            <a:spLocks/>
          </p:cNvSpPr>
          <p:nvPr/>
        </p:nvSpPr>
        <p:spPr>
          <a:xfrm>
            <a:off x="8190932" y="203851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bridge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18A7C6D-4008-4637-2882-0487BA07CD19}"/>
              </a:ext>
            </a:extLst>
          </p:cNvPr>
          <p:cNvSpPr txBox="1">
            <a:spLocks/>
          </p:cNvSpPr>
          <p:nvPr/>
        </p:nvSpPr>
        <p:spPr>
          <a:xfrm>
            <a:off x="4444927" y="4512662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EdShed" pitchFamily="2" charset="77"/>
              </a:rPr>
              <a:t>lodge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6245D4-092A-2D52-F417-AD71481B9069}"/>
              </a:ext>
            </a:extLst>
          </p:cNvPr>
          <p:cNvGrpSpPr/>
          <p:nvPr/>
        </p:nvGrpSpPr>
        <p:grpSpPr>
          <a:xfrm>
            <a:off x="1003034" y="4406069"/>
            <a:ext cx="3419773" cy="1965848"/>
            <a:chOff x="1003034" y="4288095"/>
            <a:chExt cx="3419773" cy="196584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E3A079B-4015-91E9-2F76-DF991C61A21F}"/>
                </a:ext>
              </a:extLst>
            </p:cNvPr>
            <p:cNvGrpSpPr/>
            <p:nvPr/>
          </p:nvGrpSpPr>
          <p:grpSpPr>
            <a:xfrm>
              <a:off x="1985247" y="4473150"/>
              <a:ext cx="2437560" cy="1780793"/>
              <a:chOff x="2521137" y="4566404"/>
              <a:chExt cx="2437560" cy="1780793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8ED850A-B936-D5C8-595B-EF6C01AEC20F}"/>
                  </a:ext>
                </a:extLst>
              </p:cNvPr>
              <p:cNvSpPr/>
              <p:nvPr/>
            </p:nvSpPr>
            <p:spPr>
              <a:xfrm rot="16626670">
                <a:off x="2849520" y="4238021"/>
                <a:ext cx="1780793" cy="2437560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709170 h 2437560"/>
                  <a:gd name="connsiteX1" fmla="*/ 1778397 w 1780793"/>
                  <a:gd name="connsiteY1" fmla="*/ 1966225 h 2437560"/>
                  <a:gd name="connsiteX2" fmla="*/ 1511457 w 1780793"/>
                  <a:gd name="connsiteY2" fmla="*/ 2309261 h 2437560"/>
                  <a:gd name="connsiteX3" fmla="*/ 502256 w 1780793"/>
                  <a:gd name="connsiteY3" fmla="*/ 2435164 h 2437560"/>
                  <a:gd name="connsiteX4" fmla="*/ 159219 w 1780793"/>
                  <a:gd name="connsiteY4" fmla="*/ 2168225 h 2437560"/>
                  <a:gd name="connsiteX5" fmla="*/ 2396 w 1780793"/>
                  <a:gd name="connsiteY5" fmla="*/ 911170 h 2437560"/>
                  <a:gd name="connsiteX6" fmla="*/ 269335 w 1780793"/>
                  <a:gd name="connsiteY6" fmla="*/ 568134 h 2437560"/>
                  <a:gd name="connsiteX7" fmla="*/ 653406 w 1780793"/>
                  <a:gd name="connsiteY7" fmla="*/ 520219 h 2437560"/>
                  <a:gd name="connsiteX8" fmla="*/ 913585 w 1780793"/>
                  <a:gd name="connsiteY8" fmla="*/ 0 h 2437560"/>
                  <a:gd name="connsiteX9" fmla="*/ 906343 w 1780793"/>
                  <a:gd name="connsiteY9" fmla="*/ 488664 h 2437560"/>
                  <a:gd name="connsiteX10" fmla="*/ 1278537 w 1780793"/>
                  <a:gd name="connsiteY10" fmla="*/ 442231 h 2437560"/>
                  <a:gd name="connsiteX11" fmla="*/ 1621573 w 1780793"/>
                  <a:gd name="connsiteY11" fmla="*/ 709170 h 243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437560">
                    <a:moveTo>
                      <a:pt x="1621573" y="709170"/>
                    </a:moveTo>
                    <a:lnTo>
                      <a:pt x="1778397" y="1966225"/>
                    </a:lnTo>
                    <a:cubicBezTo>
                      <a:pt x="1799410" y="2134665"/>
                      <a:pt x="1679898" y="2288248"/>
                      <a:pt x="1511457" y="2309261"/>
                    </a:cubicBezTo>
                    <a:lnTo>
                      <a:pt x="502256" y="2435164"/>
                    </a:lnTo>
                    <a:cubicBezTo>
                      <a:pt x="333815" y="2456177"/>
                      <a:pt x="180233" y="2336665"/>
                      <a:pt x="159219" y="2168225"/>
                    </a:cubicBezTo>
                    <a:lnTo>
                      <a:pt x="2396" y="911170"/>
                    </a:lnTo>
                    <a:cubicBezTo>
                      <a:pt x="-18618" y="742730"/>
                      <a:pt x="100895" y="589147"/>
                      <a:pt x="269335" y="568134"/>
                    </a:cubicBezTo>
                    <a:lnTo>
                      <a:pt x="653406" y="520219"/>
                    </a:lnTo>
                    <a:lnTo>
                      <a:pt x="913585" y="0"/>
                    </a:lnTo>
                    <a:lnTo>
                      <a:pt x="906343" y="488664"/>
                    </a:lnTo>
                    <a:lnTo>
                      <a:pt x="1278537" y="442231"/>
                    </a:lnTo>
                    <a:cubicBezTo>
                      <a:pt x="1446977" y="421217"/>
                      <a:pt x="1600560" y="540730"/>
                      <a:pt x="1621573" y="709170"/>
                    </a:cubicBezTo>
                    <a:close/>
                  </a:path>
                </a:pathLst>
              </a:custGeom>
              <a:noFill/>
              <a:ln w="38100">
                <a:solidFill>
                  <a:srgbClr val="25D1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037D63-B4C4-9B15-13A8-F719A71C510D}"/>
                  </a:ext>
                </a:extLst>
              </p:cNvPr>
              <p:cNvSpPr txBox="1"/>
              <p:nvPr/>
            </p:nvSpPr>
            <p:spPr>
              <a:xfrm>
                <a:off x="3045479" y="4848917"/>
                <a:ext cx="1844572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EdShed" pitchFamily="2" charset="77"/>
                  </a:rPr>
                  <a:t>This week’s words all have the trigraph ‘</a:t>
                </a:r>
                <a:r>
                  <a:rPr lang="en-GB" sz="1600" dirty="0" err="1">
                    <a:latin typeface="EdShed" pitchFamily="2" charset="77"/>
                  </a:rPr>
                  <a:t>dge</a:t>
                </a:r>
                <a:r>
                  <a:rPr lang="en-GB" sz="1600" dirty="0">
                    <a:latin typeface="EdShed" pitchFamily="2" charset="77"/>
                  </a:rPr>
                  <a:t>’. </a:t>
                </a:r>
                <a:br>
                  <a:rPr lang="en-GB" sz="1600" dirty="0">
                    <a:latin typeface="EdShed" pitchFamily="2" charset="77"/>
                  </a:rPr>
                </a:br>
                <a:r>
                  <a:rPr lang="en-GB" sz="1600" dirty="0">
                    <a:latin typeface="EdShed" pitchFamily="2" charset="77"/>
                  </a:rPr>
                  <a:t>It makes a </a:t>
                </a:r>
                <a:br>
                  <a:rPr lang="en-GB" sz="1600" dirty="0">
                    <a:latin typeface="EdShed" pitchFamily="2" charset="77"/>
                  </a:rPr>
                </a:br>
                <a:r>
                  <a:rPr lang="en-GB" sz="1600" dirty="0">
                    <a:latin typeface="EdShed" pitchFamily="2" charset="77"/>
                  </a:rPr>
                  <a:t>/j/ sound.</a:t>
                </a: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28F67BC-2D54-1A80-A4AD-37A0A101D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3034" y="4288095"/>
              <a:ext cx="947323" cy="1952059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40AC596-4092-91DF-FC9F-424D7732CD99}"/>
              </a:ext>
            </a:extLst>
          </p:cNvPr>
          <p:cNvGrpSpPr/>
          <p:nvPr/>
        </p:nvGrpSpPr>
        <p:grpSpPr>
          <a:xfrm>
            <a:off x="7923439" y="4490447"/>
            <a:ext cx="3611181" cy="1797092"/>
            <a:chOff x="7923439" y="4464200"/>
            <a:chExt cx="3611181" cy="179709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789F085-5EB6-09B5-32FE-065F1DDE86F4}"/>
                </a:ext>
              </a:extLst>
            </p:cNvPr>
            <p:cNvGrpSpPr/>
            <p:nvPr/>
          </p:nvGrpSpPr>
          <p:grpSpPr>
            <a:xfrm>
              <a:off x="7923439" y="4464200"/>
              <a:ext cx="2389035" cy="1797092"/>
              <a:chOff x="7262564" y="4552920"/>
              <a:chExt cx="2389035" cy="1797092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7EF103E8-7BEB-CD7C-90CA-92B226863DEA}"/>
                  </a:ext>
                </a:extLst>
              </p:cNvPr>
              <p:cNvSpPr/>
              <p:nvPr/>
            </p:nvSpPr>
            <p:spPr>
              <a:xfrm rot="4973330" flipH="1">
                <a:off x="7558536" y="4256948"/>
                <a:ext cx="1797092" cy="2389035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662678 h 2391068"/>
                  <a:gd name="connsiteX1" fmla="*/ 1778397 w 1780793"/>
                  <a:gd name="connsiteY1" fmla="*/ 1919733 h 2391068"/>
                  <a:gd name="connsiteX2" fmla="*/ 1511457 w 1780793"/>
                  <a:gd name="connsiteY2" fmla="*/ 2262769 h 2391068"/>
                  <a:gd name="connsiteX3" fmla="*/ 502256 w 1780793"/>
                  <a:gd name="connsiteY3" fmla="*/ 2388672 h 2391068"/>
                  <a:gd name="connsiteX4" fmla="*/ 159219 w 1780793"/>
                  <a:gd name="connsiteY4" fmla="*/ 2121733 h 2391068"/>
                  <a:gd name="connsiteX5" fmla="*/ 2396 w 1780793"/>
                  <a:gd name="connsiteY5" fmla="*/ 864678 h 2391068"/>
                  <a:gd name="connsiteX6" fmla="*/ 269335 w 1780793"/>
                  <a:gd name="connsiteY6" fmla="*/ 521642 h 2391068"/>
                  <a:gd name="connsiteX7" fmla="*/ 653406 w 1780793"/>
                  <a:gd name="connsiteY7" fmla="*/ 473727 h 2391068"/>
                  <a:gd name="connsiteX8" fmla="*/ 540917 w 1780793"/>
                  <a:gd name="connsiteY8" fmla="*/ 0 h 2391068"/>
                  <a:gd name="connsiteX9" fmla="*/ 906343 w 1780793"/>
                  <a:gd name="connsiteY9" fmla="*/ 442172 h 2391068"/>
                  <a:gd name="connsiteX10" fmla="*/ 1278537 w 1780793"/>
                  <a:gd name="connsiteY10" fmla="*/ 395739 h 2391068"/>
                  <a:gd name="connsiteX11" fmla="*/ 1621573 w 1780793"/>
                  <a:gd name="connsiteY11" fmla="*/ 662678 h 23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391068">
                    <a:moveTo>
                      <a:pt x="1621573" y="662678"/>
                    </a:moveTo>
                    <a:lnTo>
                      <a:pt x="1778397" y="1919733"/>
                    </a:lnTo>
                    <a:cubicBezTo>
                      <a:pt x="1799410" y="2088173"/>
                      <a:pt x="1679898" y="2241756"/>
                      <a:pt x="1511457" y="2262769"/>
                    </a:cubicBezTo>
                    <a:lnTo>
                      <a:pt x="502256" y="2388672"/>
                    </a:lnTo>
                    <a:cubicBezTo>
                      <a:pt x="333815" y="2409685"/>
                      <a:pt x="180233" y="2290173"/>
                      <a:pt x="159219" y="2121733"/>
                    </a:cubicBezTo>
                    <a:lnTo>
                      <a:pt x="2396" y="864678"/>
                    </a:lnTo>
                    <a:cubicBezTo>
                      <a:pt x="-18618" y="696238"/>
                      <a:pt x="100895" y="542655"/>
                      <a:pt x="269335" y="521642"/>
                    </a:cubicBezTo>
                    <a:lnTo>
                      <a:pt x="653406" y="473727"/>
                    </a:lnTo>
                    <a:lnTo>
                      <a:pt x="540917" y="0"/>
                    </a:lnTo>
                    <a:lnTo>
                      <a:pt x="906343" y="442172"/>
                    </a:lnTo>
                    <a:lnTo>
                      <a:pt x="1278537" y="395739"/>
                    </a:lnTo>
                    <a:cubicBezTo>
                      <a:pt x="1446977" y="374725"/>
                      <a:pt x="1600560" y="494238"/>
                      <a:pt x="1621573" y="662678"/>
                    </a:cubicBezTo>
                    <a:close/>
                  </a:path>
                </a:pathLst>
              </a:custGeom>
              <a:noFill/>
              <a:ln w="38100">
                <a:solidFill>
                  <a:srgbClr val="FFDE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EEBD29-78F9-71C5-5B89-7E297ED3D966}"/>
                  </a:ext>
                </a:extLst>
              </p:cNvPr>
              <p:cNvSpPr txBox="1"/>
              <p:nvPr/>
            </p:nvSpPr>
            <p:spPr>
              <a:xfrm>
                <a:off x="7332944" y="5032539"/>
                <a:ext cx="18445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77"/>
                  </a:rPr>
                  <a:t>How many syllables does each word have?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A9205F-BC2C-5932-F3F8-AF998D849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192" b="1192"/>
            <a:stretch/>
          </p:blipFill>
          <p:spPr>
            <a:xfrm flipH="1">
              <a:off x="10361151" y="5000068"/>
              <a:ext cx="1173469" cy="1200329"/>
            </a:xfrm>
            <a:prstGeom prst="ellipse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21656E8-F33A-CD15-B83D-FACCA7B62B6B}"/>
              </a:ext>
            </a:extLst>
          </p:cNvPr>
          <p:cNvGrpSpPr/>
          <p:nvPr/>
        </p:nvGrpSpPr>
        <p:grpSpPr>
          <a:xfrm>
            <a:off x="2154318" y="1847795"/>
            <a:ext cx="8322078" cy="3200754"/>
            <a:chOff x="2154318" y="1847795"/>
            <a:chExt cx="8322078" cy="320075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32C9899-746A-C26A-BAE3-007933D23D45}"/>
                </a:ext>
              </a:extLst>
            </p:cNvPr>
            <p:cNvSpPr/>
            <p:nvPr/>
          </p:nvSpPr>
          <p:spPr>
            <a:xfrm>
              <a:off x="2154318" y="1847795"/>
              <a:ext cx="737045" cy="724222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DC87F48-994D-641D-3E5C-EA50D161E324}"/>
                </a:ext>
              </a:extLst>
            </p:cNvPr>
            <p:cNvSpPr/>
            <p:nvPr/>
          </p:nvSpPr>
          <p:spPr>
            <a:xfrm>
              <a:off x="2167570" y="2656178"/>
              <a:ext cx="737045" cy="724222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441768-B3D5-A1D2-7802-A1F663C31C04}"/>
                </a:ext>
              </a:extLst>
            </p:cNvPr>
            <p:cNvSpPr/>
            <p:nvPr/>
          </p:nvSpPr>
          <p:spPr>
            <a:xfrm>
              <a:off x="2313344" y="3504317"/>
              <a:ext cx="737045" cy="724222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BD2883B-F34D-67EF-3D22-F645E5FC1E41}"/>
                </a:ext>
              </a:extLst>
            </p:cNvPr>
            <p:cNvSpPr/>
            <p:nvPr/>
          </p:nvSpPr>
          <p:spPr>
            <a:xfrm>
              <a:off x="5838422" y="1847795"/>
              <a:ext cx="737045" cy="724222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F5C7429-2459-202C-8B38-2966B4A79FEE}"/>
                </a:ext>
              </a:extLst>
            </p:cNvPr>
            <p:cNvSpPr/>
            <p:nvPr/>
          </p:nvSpPr>
          <p:spPr>
            <a:xfrm>
              <a:off x="5910668" y="2656178"/>
              <a:ext cx="737045" cy="724222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B2B42A-34CC-5DF1-EFEE-F648D2DBACE1}"/>
                </a:ext>
              </a:extLst>
            </p:cNvPr>
            <p:cNvSpPr/>
            <p:nvPr/>
          </p:nvSpPr>
          <p:spPr>
            <a:xfrm>
              <a:off x="5892970" y="3504317"/>
              <a:ext cx="737045" cy="724222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7E8697D-EDDC-75F8-986A-5135630BDC24}"/>
                </a:ext>
              </a:extLst>
            </p:cNvPr>
            <p:cNvSpPr/>
            <p:nvPr/>
          </p:nvSpPr>
          <p:spPr>
            <a:xfrm>
              <a:off x="9708399" y="1847795"/>
              <a:ext cx="737045" cy="724222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7CE5731-8ACF-EF01-5361-71B7A40C4103}"/>
                </a:ext>
              </a:extLst>
            </p:cNvPr>
            <p:cNvSpPr/>
            <p:nvPr/>
          </p:nvSpPr>
          <p:spPr>
            <a:xfrm>
              <a:off x="9599530" y="2656178"/>
              <a:ext cx="737045" cy="724222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2D164F9-BB7A-3404-5CB5-EE87F52EED4B}"/>
                </a:ext>
              </a:extLst>
            </p:cNvPr>
            <p:cNvSpPr/>
            <p:nvPr/>
          </p:nvSpPr>
          <p:spPr>
            <a:xfrm>
              <a:off x="9739351" y="3504317"/>
              <a:ext cx="737045" cy="724222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3BD3054-D1C4-37A2-4710-D8959D9BCD6E}"/>
                </a:ext>
              </a:extLst>
            </p:cNvPr>
            <p:cNvSpPr/>
            <p:nvPr/>
          </p:nvSpPr>
          <p:spPr>
            <a:xfrm>
              <a:off x="5898869" y="4324327"/>
              <a:ext cx="737045" cy="724222"/>
            </a:xfrm>
            <a:prstGeom prst="ellipse">
              <a:avLst/>
            </a:prstGeom>
            <a:noFill/>
            <a:ln w="381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1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0CB06-75FB-1332-34CA-ABECA30F81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D085D-A800-BFEE-6E5C-98E70FA7E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97051-1182-E29E-D4BE-E48C5B84F8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sort the words by the sound heard before ‘</a:t>
            </a:r>
            <a:r>
              <a:rPr lang="en-US" dirty="0" err="1"/>
              <a:t>dge</a:t>
            </a:r>
            <a:r>
              <a:rPr lang="en-US" dirty="0"/>
              <a:t>’?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391FC6D-FAEB-977F-77E2-F1CE7B1C357C}"/>
              </a:ext>
            </a:extLst>
          </p:cNvPr>
          <p:cNvSpPr/>
          <p:nvPr/>
        </p:nvSpPr>
        <p:spPr>
          <a:xfrm>
            <a:off x="1450795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fudge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90C565A-0018-4E9B-0D9B-432DC1E8DCCC}"/>
              </a:ext>
            </a:extLst>
          </p:cNvPr>
          <p:cNvSpPr/>
          <p:nvPr/>
        </p:nvSpPr>
        <p:spPr>
          <a:xfrm>
            <a:off x="3375297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badge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086E70D-DB80-3AEA-50AA-9D13E21DA964}"/>
              </a:ext>
            </a:extLst>
          </p:cNvPr>
          <p:cNvSpPr/>
          <p:nvPr/>
        </p:nvSpPr>
        <p:spPr>
          <a:xfrm>
            <a:off x="5253332" y="2656328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lodge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F550D09-6E1B-E118-FACE-F6CF9B958E92}"/>
              </a:ext>
            </a:extLst>
          </p:cNvPr>
          <p:cNvSpPr/>
          <p:nvPr/>
        </p:nvSpPr>
        <p:spPr>
          <a:xfrm>
            <a:off x="7177834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dodge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C1646D-FA7E-C99B-22C4-228C4618146F}"/>
              </a:ext>
            </a:extLst>
          </p:cNvPr>
          <p:cNvSpPr/>
          <p:nvPr/>
        </p:nvSpPr>
        <p:spPr>
          <a:xfrm>
            <a:off x="5253332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edge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D4A733A-AE4F-B726-19FD-23EE1A2DCDBD}"/>
              </a:ext>
            </a:extLst>
          </p:cNvPr>
          <p:cNvSpPr/>
          <p:nvPr/>
        </p:nvSpPr>
        <p:spPr>
          <a:xfrm>
            <a:off x="7177834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wedge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C659CB1-790B-521D-4E51-35F4824A1FF6}"/>
              </a:ext>
            </a:extLst>
          </p:cNvPr>
          <p:cNvSpPr/>
          <p:nvPr/>
        </p:nvSpPr>
        <p:spPr>
          <a:xfrm>
            <a:off x="8936286" y="2657624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smudge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E45B601-1D5F-84F1-4141-85AFF4FA8F7D}"/>
              </a:ext>
            </a:extLst>
          </p:cNvPr>
          <p:cNvSpPr/>
          <p:nvPr/>
        </p:nvSpPr>
        <p:spPr>
          <a:xfrm>
            <a:off x="8936286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judge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BAFB05-2900-EA3D-6DF5-B92B7D34D1B5}"/>
              </a:ext>
            </a:extLst>
          </p:cNvPr>
          <p:cNvSpPr/>
          <p:nvPr/>
        </p:nvSpPr>
        <p:spPr>
          <a:xfrm>
            <a:off x="1450795" y="19421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bridge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D9F4A68-EEDC-744B-E797-55DFF89A9F0F}"/>
              </a:ext>
            </a:extLst>
          </p:cNvPr>
          <p:cNvSpPr/>
          <p:nvPr/>
        </p:nvSpPr>
        <p:spPr>
          <a:xfrm>
            <a:off x="3375297" y="265503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EdShed" pitchFamily="2" charset="77"/>
              </a:rPr>
              <a:t>ridge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01CAB5-2117-31E9-3570-32CB6461F188}"/>
              </a:ext>
            </a:extLst>
          </p:cNvPr>
          <p:cNvSpPr/>
          <p:nvPr/>
        </p:nvSpPr>
        <p:spPr>
          <a:xfrm>
            <a:off x="598619" y="3571219"/>
            <a:ext cx="2049562" cy="2016490"/>
          </a:xfrm>
          <a:prstGeom prst="ellipse">
            <a:avLst/>
          </a:prstGeom>
          <a:noFill/>
          <a:ln w="63500">
            <a:solidFill>
              <a:srgbClr val="FF3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3123C-1F2F-D250-BBE1-D7CDD879C850}"/>
              </a:ext>
            </a:extLst>
          </p:cNvPr>
          <p:cNvSpPr/>
          <p:nvPr/>
        </p:nvSpPr>
        <p:spPr>
          <a:xfrm>
            <a:off x="1019499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3760"/>
                </a:solidFill>
                <a:latin typeface="EdShed" pitchFamily="2" charset="77"/>
                <a:cs typeface="Rubik" pitchFamily="2" charset="-79"/>
              </a:rPr>
              <a:t>/a/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2CB4D8-3269-CADF-DE80-8FFBA867407F}"/>
              </a:ext>
            </a:extLst>
          </p:cNvPr>
          <p:cNvSpPr/>
          <p:nvPr/>
        </p:nvSpPr>
        <p:spPr>
          <a:xfrm>
            <a:off x="5051595" y="3578849"/>
            <a:ext cx="2049562" cy="2016490"/>
          </a:xfrm>
          <a:prstGeom prst="ellipse">
            <a:avLst/>
          </a:prstGeom>
          <a:noFill/>
          <a:ln w="635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7E18DB-8767-F9DD-B966-818C1D9083F2}"/>
              </a:ext>
            </a:extLst>
          </p:cNvPr>
          <p:cNvSpPr/>
          <p:nvPr/>
        </p:nvSpPr>
        <p:spPr>
          <a:xfrm>
            <a:off x="7278083" y="3578849"/>
            <a:ext cx="2049562" cy="2016490"/>
          </a:xfrm>
          <a:prstGeom prst="ellipse">
            <a:avLst/>
          </a:prstGeom>
          <a:noFill/>
          <a:ln w="635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5D9CFD-4B38-3A34-1070-A39A5AEC396B}"/>
              </a:ext>
            </a:extLst>
          </p:cNvPr>
          <p:cNvSpPr/>
          <p:nvPr/>
        </p:nvSpPr>
        <p:spPr>
          <a:xfrm>
            <a:off x="2825107" y="3578849"/>
            <a:ext cx="2049562" cy="2016490"/>
          </a:xfrm>
          <a:prstGeom prst="ellipse">
            <a:avLst/>
          </a:prstGeom>
          <a:noFill/>
          <a:ln w="6350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164713-2345-6062-8383-BBD5D4D9706C}"/>
              </a:ext>
            </a:extLst>
          </p:cNvPr>
          <p:cNvSpPr/>
          <p:nvPr/>
        </p:nvSpPr>
        <p:spPr>
          <a:xfrm>
            <a:off x="9504571" y="3578849"/>
            <a:ext cx="2049562" cy="2016490"/>
          </a:xfrm>
          <a:prstGeom prst="ellipse">
            <a:avLst/>
          </a:prstGeom>
          <a:noFill/>
          <a:ln w="63500">
            <a:solidFill>
              <a:srgbClr val="FFD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03988E-E8ED-926C-C5B4-EE8145151B46}"/>
              </a:ext>
            </a:extLst>
          </p:cNvPr>
          <p:cNvSpPr/>
          <p:nvPr/>
        </p:nvSpPr>
        <p:spPr>
          <a:xfrm>
            <a:off x="3245987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19CEE"/>
                </a:solidFill>
                <a:latin typeface="EdShed" pitchFamily="2" charset="77"/>
                <a:cs typeface="Rubik" pitchFamily="2" charset="-79"/>
              </a:rPr>
              <a:t>/o/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1C2A6D-98DD-3478-B292-D330867FE958}"/>
              </a:ext>
            </a:extLst>
          </p:cNvPr>
          <p:cNvSpPr/>
          <p:nvPr/>
        </p:nvSpPr>
        <p:spPr>
          <a:xfrm>
            <a:off x="5472475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5D160"/>
                </a:solidFill>
                <a:latin typeface="EdShed" pitchFamily="2" charset="77"/>
                <a:cs typeface="Rubik" pitchFamily="2" charset="-79"/>
              </a:rPr>
              <a:t>/e/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DA4D6C-E9B8-EADD-6374-A874A22A3866}"/>
              </a:ext>
            </a:extLst>
          </p:cNvPr>
          <p:cNvSpPr/>
          <p:nvPr/>
        </p:nvSpPr>
        <p:spPr>
          <a:xfrm>
            <a:off x="7698963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7956D6"/>
                </a:solidFill>
                <a:latin typeface="EdShed" pitchFamily="2" charset="77"/>
                <a:cs typeface="Rubik" pitchFamily="2" charset="-79"/>
              </a:rPr>
              <a:t>/u/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615B42-9BB7-8717-825F-CD1E72A56DF8}"/>
              </a:ext>
            </a:extLst>
          </p:cNvPr>
          <p:cNvSpPr/>
          <p:nvPr/>
        </p:nvSpPr>
        <p:spPr>
          <a:xfrm>
            <a:off x="9925451" y="5802548"/>
            <a:ext cx="1207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DE57"/>
                </a:solidFill>
                <a:latin typeface="EdShed" pitchFamily="2" charset="77"/>
                <a:cs typeface="Rubik" pitchFamily="2" charset="-79"/>
              </a:rPr>
              <a:t>/</a:t>
            </a:r>
            <a:r>
              <a:rPr lang="en-GB" sz="3200" b="1" dirty="0" err="1">
                <a:solidFill>
                  <a:srgbClr val="FFDE57"/>
                </a:solidFill>
                <a:latin typeface="EdShed" pitchFamily="2" charset="77"/>
                <a:cs typeface="Rubik" pitchFamily="2" charset="-79"/>
              </a:rPr>
              <a:t>i</a:t>
            </a:r>
            <a:r>
              <a:rPr lang="en-GB" sz="3200" b="1" dirty="0">
                <a:solidFill>
                  <a:srgbClr val="FFDE57"/>
                </a:solidFill>
                <a:latin typeface="EdShed" pitchFamily="2" charset="77"/>
                <a:cs typeface="Rubik" pitchFamily="2" charset="-79"/>
              </a:rPr>
              <a:t>/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86D2A74-8BB0-B1B2-AADB-0E8BEDD12002}"/>
              </a:ext>
            </a:extLst>
          </p:cNvPr>
          <p:cNvSpPr/>
          <p:nvPr/>
        </p:nvSpPr>
        <p:spPr>
          <a:xfrm>
            <a:off x="2989943" y="4773897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splodge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8B0F1D9-8011-49B5-A403-10BAA65F0D45}"/>
              </a:ext>
            </a:extLst>
          </p:cNvPr>
          <p:cNvSpPr/>
          <p:nvPr/>
        </p:nvSpPr>
        <p:spPr>
          <a:xfrm>
            <a:off x="5210628" y="4885027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sledge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0BE653F-132D-AD8C-B9BD-EBF952AEFE8F}"/>
              </a:ext>
            </a:extLst>
          </p:cNvPr>
          <p:cNvSpPr/>
          <p:nvPr/>
        </p:nvSpPr>
        <p:spPr>
          <a:xfrm>
            <a:off x="5210628" y="4558455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pledge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59DB1C0-CBB5-F51C-9B68-583A016051E8}"/>
              </a:ext>
            </a:extLst>
          </p:cNvPr>
          <p:cNvSpPr/>
          <p:nvPr/>
        </p:nvSpPr>
        <p:spPr>
          <a:xfrm>
            <a:off x="5210628" y="4248212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hedge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248765A-75A7-2B7A-7EA7-065EDAC2F15C}"/>
              </a:ext>
            </a:extLst>
          </p:cNvPr>
          <p:cNvSpPr/>
          <p:nvPr/>
        </p:nvSpPr>
        <p:spPr>
          <a:xfrm>
            <a:off x="7431314" y="4885027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budge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F79C246-61F4-7244-76C4-1CBF5385A520}"/>
              </a:ext>
            </a:extLst>
          </p:cNvPr>
          <p:cNvSpPr/>
          <p:nvPr/>
        </p:nvSpPr>
        <p:spPr>
          <a:xfrm>
            <a:off x="7431314" y="4574784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nudge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818AE6F-48D6-A2A3-8C05-42EB818D4055}"/>
              </a:ext>
            </a:extLst>
          </p:cNvPr>
          <p:cNvSpPr/>
          <p:nvPr/>
        </p:nvSpPr>
        <p:spPr>
          <a:xfrm>
            <a:off x="9652001" y="483921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fridge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1E753A6-600F-C8F6-348B-1AD1284869B7}"/>
              </a:ext>
            </a:extLst>
          </p:cNvPr>
          <p:cNvSpPr/>
          <p:nvPr/>
        </p:nvSpPr>
        <p:spPr>
          <a:xfrm>
            <a:off x="9652001" y="4496314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porridge</a:t>
            </a:r>
          </a:p>
        </p:txBody>
      </p:sp>
      <p:sp>
        <p:nvSpPr>
          <p:cNvPr id="40" name="Oval Callout 39">
            <a:extLst>
              <a:ext uri="{FF2B5EF4-FFF2-40B4-BE49-F238E27FC236}">
                <a16:creationId xmlns:a16="http://schemas.microsoft.com/office/drawing/2014/main" id="{01C0771D-5AEA-BFC4-8567-A09539763B7A}"/>
              </a:ext>
            </a:extLst>
          </p:cNvPr>
          <p:cNvSpPr/>
          <p:nvPr/>
        </p:nvSpPr>
        <p:spPr>
          <a:xfrm>
            <a:off x="3893687" y="1899318"/>
            <a:ext cx="2314499" cy="1664001"/>
          </a:xfrm>
          <a:prstGeom prst="wedgeEllipseCallout">
            <a:avLst>
              <a:gd name="adj1" fmla="val 59010"/>
              <a:gd name="adj2" fmla="val 18670"/>
            </a:avLst>
          </a:prstGeom>
          <a:noFill/>
          <a:ln w="57150">
            <a:solidFill>
              <a:srgbClr val="FFDE5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EdShed" pitchFamily="2" charset="77"/>
                <a:ea typeface="Muli" pitchFamily="2" charset="77"/>
                <a:cs typeface="Muli" pitchFamily="2" charset="77"/>
              </a:rPr>
              <a:t>Can you think of any more words that fit these patterns?</a:t>
            </a:r>
            <a:endParaRPr lang="en-GB" dirty="0">
              <a:latin typeface="EdShed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39B377A-8A95-BA73-9355-1B86C98864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92" b="1192"/>
          <a:stretch/>
        </p:blipFill>
        <p:spPr>
          <a:xfrm flipH="1">
            <a:off x="6506941" y="2310873"/>
            <a:ext cx="1173469" cy="12003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472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67265 0.26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33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21641 0.341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00299 0.2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34571 0.268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2669 0.25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49036 0.239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8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51393 0.2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0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18697 0.234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16081 0.189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12487 0.1951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/>
      <p:bldP spid="3" grpId="0"/>
      <p:bldP spid="19" grpId="0"/>
      <p:bldP spid="20" grpId="0"/>
      <p:bldP spid="21" grpId="0"/>
      <p:bldP spid="30" grpId="0"/>
      <p:bldP spid="31" grpId="0"/>
      <p:bldP spid="32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764C-CCD4-F11B-87E9-3466C9DC7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8026A8-AA6D-36AD-D7D7-0359B20AE0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Can you sound out and write the words below?</a:t>
            </a:r>
          </a:p>
          <a:p>
            <a:r>
              <a:rPr lang="en-US" dirty="0"/>
              <a:t>Can you add the sound buttons underneath?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1F9FF-AC78-F8BA-3BA3-DD72B395C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Sound It, Squash It, Say It, Scribe 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0389A-4226-A4ED-6BF8-A3D585F8E625}"/>
              </a:ext>
            </a:extLst>
          </p:cNvPr>
          <p:cNvSpPr txBox="1"/>
          <p:nvPr/>
        </p:nvSpPr>
        <p:spPr>
          <a:xfrm>
            <a:off x="6407150" y="4541299"/>
            <a:ext cx="33049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Use sound buttons for each phoneme. Draw a dot for each single letter sound and a line when two or more letters make one sound.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9819E77-E0AB-DD48-2584-C5ED86EF9189}"/>
              </a:ext>
            </a:extLst>
          </p:cNvPr>
          <p:cNvSpPr/>
          <p:nvPr/>
        </p:nvSpPr>
        <p:spPr>
          <a:xfrm rot="4507613" flipH="1">
            <a:off x="6965573" y="3073914"/>
            <a:ext cx="2641785" cy="4352750"/>
          </a:xfrm>
          <a:custGeom>
            <a:avLst/>
            <a:gdLst>
              <a:gd name="connsiteX0" fmla="*/ 1865617 w 2410627"/>
              <a:gd name="connsiteY0" fmla="*/ 1294193 h 4270470"/>
              <a:gd name="connsiteX1" fmla="*/ 2386815 w 2410627"/>
              <a:gd name="connsiteY1" fmla="*/ 3256707 h 4270470"/>
              <a:gd name="connsiteX2" fmla="*/ 1886005 w 2410627"/>
              <a:gd name="connsiteY2" fmla="*/ 4119716 h 4270470"/>
              <a:gd name="connsiteX3" fmla="*/ 1408020 w 2410627"/>
              <a:gd name="connsiteY3" fmla="*/ 4246658 h 4270470"/>
              <a:gd name="connsiteX4" fmla="*/ 545011 w 2410627"/>
              <a:gd name="connsiteY4" fmla="*/ 3745848 h 4270470"/>
              <a:gd name="connsiteX5" fmla="*/ 23812 w 2410627"/>
              <a:gd name="connsiteY5" fmla="*/ 1783334 h 4270470"/>
              <a:gd name="connsiteX6" fmla="*/ 524623 w 2410627"/>
              <a:gd name="connsiteY6" fmla="*/ 920325 h 4270470"/>
              <a:gd name="connsiteX7" fmla="*/ 634484 w 2410627"/>
              <a:gd name="connsiteY7" fmla="*/ 891148 h 4270470"/>
              <a:gd name="connsiteX8" fmla="*/ 776459 w 2410627"/>
              <a:gd name="connsiteY8" fmla="*/ 0 h 4270470"/>
              <a:gd name="connsiteX9" fmla="*/ 1066293 w 2410627"/>
              <a:gd name="connsiteY9" fmla="*/ 783163 h 4270470"/>
              <a:gd name="connsiteX10" fmla="*/ 1143715 w 2410627"/>
              <a:gd name="connsiteY10" fmla="*/ 770739 h 4270470"/>
              <a:gd name="connsiteX11" fmla="*/ 1865617 w 2410627"/>
              <a:gd name="connsiteY11" fmla="*/ 1294193 h 4270470"/>
              <a:gd name="connsiteX0" fmla="*/ 1865617 w 2410627"/>
              <a:gd name="connsiteY0" fmla="*/ 995604 h 3971881"/>
              <a:gd name="connsiteX1" fmla="*/ 2386815 w 2410627"/>
              <a:gd name="connsiteY1" fmla="*/ 2958118 h 3971881"/>
              <a:gd name="connsiteX2" fmla="*/ 1886005 w 2410627"/>
              <a:gd name="connsiteY2" fmla="*/ 3821127 h 3971881"/>
              <a:gd name="connsiteX3" fmla="*/ 1408020 w 2410627"/>
              <a:gd name="connsiteY3" fmla="*/ 3948069 h 3971881"/>
              <a:gd name="connsiteX4" fmla="*/ 545011 w 2410627"/>
              <a:gd name="connsiteY4" fmla="*/ 3447259 h 3971881"/>
              <a:gd name="connsiteX5" fmla="*/ 23812 w 2410627"/>
              <a:gd name="connsiteY5" fmla="*/ 1484745 h 3971881"/>
              <a:gd name="connsiteX6" fmla="*/ 524623 w 2410627"/>
              <a:gd name="connsiteY6" fmla="*/ 621736 h 3971881"/>
              <a:gd name="connsiteX7" fmla="*/ 634484 w 2410627"/>
              <a:gd name="connsiteY7" fmla="*/ 592559 h 3971881"/>
              <a:gd name="connsiteX8" fmla="*/ 871174 w 2410627"/>
              <a:gd name="connsiteY8" fmla="*/ 0 h 3971881"/>
              <a:gd name="connsiteX9" fmla="*/ 1066293 w 2410627"/>
              <a:gd name="connsiteY9" fmla="*/ 484574 h 3971881"/>
              <a:gd name="connsiteX10" fmla="*/ 1143715 w 2410627"/>
              <a:gd name="connsiteY10" fmla="*/ 472150 h 3971881"/>
              <a:gd name="connsiteX11" fmla="*/ 1865617 w 2410627"/>
              <a:gd name="connsiteY11" fmla="*/ 995604 h 397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0627" h="3971881">
                <a:moveTo>
                  <a:pt x="1865617" y="995604"/>
                </a:moveTo>
                <a:lnTo>
                  <a:pt x="2386815" y="2958118"/>
                </a:lnTo>
                <a:cubicBezTo>
                  <a:pt x="2486834" y="3334726"/>
                  <a:pt x="2262613" y="3721109"/>
                  <a:pt x="1886005" y="3821127"/>
                </a:cubicBezTo>
                <a:lnTo>
                  <a:pt x="1408020" y="3948069"/>
                </a:lnTo>
                <a:cubicBezTo>
                  <a:pt x="1031412" y="4048087"/>
                  <a:pt x="645030" y="3823867"/>
                  <a:pt x="545011" y="3447259"/>
                </a:cubicBezTo>
                <a:lnTo>
                  <a:pt x="23812" y="1484745"/>
                </a:lnTo>
                <a:cubicBezTo>
                  <a:pt x="-76206" y="1108137"/>
                  <a:pt x="148015" y="721754"/>
                  <a:pt x="524623" y="621736"/>
                </a:cubicBezTo>
                <a:lnTo>
                  <a:pt x="634484" y="592559"/>
                </a:lnTo>
                <a:lnTo>
                  <a:pt x="871174" y="0"/>
                </a:lnTo>
                <a:lnTo>
                  <a:pt x="1066293" y="484574"/>
                </a:lnTo>
                <a:lnTo>
                  <a:pt x="1143715" y="472150"/>
                </a:lnTo>
                <a:cubicBezTo>
                  <a:pt x="1471337" y="453212"/>
                  <a:pt x="1778101" y="666072"/>
                  <a:pt x="1865617" y="995604"/>
                </a:cubicBezTo>
                <a:close/>
              </a:path>
            </a:pathLst>
          </a:custGeom>
          <a:noFill/>
          <a:ln w="57150">
            <a:solidFill>
              <a:srgbClr val="FF3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AF962E-D8E5-2E97-03BB-624CA5585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49" y="4175399"/>
            <a:ext cx="5478061" cy="231306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38671B1-5084-5162-7816-2846AB7B8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154" y="4102928"/>
            <a:ext cx="1219627" cy="2210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81AB71-9413-8D7D-5A5E-1D2FD1A4DA67}"/>
              </a:ext>
            </a:extLst>
          </p:cNvPr>
          <p:cNvSpPr/>
          <p:nvPr/>
        </p:nvSpPr>
        <p:spPr>
          <a:xfrm>
            <a:off x="3063875" y="2364767"/>
            <a:ext cx="26489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 dirty="0">
                <a:ln w="0"/>
                <a:latin typeface="EdShed" pitchFamily="2" charset="77"/>
              </a:rPr>
              <a:t>smudge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F356E2-7970-0A52-D8AF-B11867AD564D}"/>
              </a:ext>
            </a:extLst>
          </p:cNvPr>
          <p:cNvGrpSpPr/>
          <p:nvPr/>
        </p:nvGrpSpPr>
        <p:grpSpPr>
          <a:xfrm>
            <a:off x="3262235" y="3402365"/>
            <a:ext cx="2313065" cy="157531"/>
            <a:chOff x="7042910" y="6209486"/>
            <a:chExt cx="2313065" cy="157531"/>
          </a:xfrm>
          <a:solidFill>
            <a:srgbClr val="3372DC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C15A71-2804-0D56-0D53-85E39212E3DA}"/>
                </a:ext>
              </a:extLst>
            </p:cNvPr>
            <p:cNvSpPr/>
            <p:nvPr/>
          </p:nvSpPr>
          <p:spPr>
            <a:xfrm>
              <a:off x="7469183" y="6209486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EEF6A3-ACF7-ED34-6008-1A21C14BEC62}"/>
                </a:ext>
              </a:extLst>
            </p:cNvPr>
            <p:cNvSpPr/>
            <p:nvPr/>
          </p:nvSpPr>
          <p:spPr>
            <a:xfrm>
              <a:off x="7977704" y="6209486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816C7B-249A-73BE-9639-E9FA746453BA}"/>
                </a:ext>
              </a:extLst>
            </p:cNvPr>
            <p:cNvSpPr/>
            <p:nvPr/>
          </p:nvSpPr>
          <p:spPr>
            <a:xfrm>
              <a:off x="8300917" y="6210860"/>
              <a:ext cx="1055058" cy="154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9E0204D-C021-4FA4-7631-258DB8E99961}"/>
                </a:ext>
              </a:extLst>
            </p:cNvPr>
            <p:cNvSpPr/>
            <p:nvPr/>
          </p:nvSpPr>
          <p:spPr>
            <a:xfrm>
              <a:off x="7042910" y="6209486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42DC789-B5E6-A7AF-478D-66DC07F1FDFF}"/>
              </a:ext>
            </a:extLst>
          </p:cNvPr>
          <p:cNvSpPr/>
          <p:nvPr/>
        </p:nvSpPr>
        <p:spPr>
          <a:xfrm>
            <a:off x="6590826" y="2335543"/>
            <a:ext cx="26489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 dirty="0">
                <a:ln w="0"/>
                <a:solidFill>
                  <a:schemeClr val="tx1"/>
                </a:solidFill>
                <a:latin typeface="EdShed" pitchFamily="2" charset="77"/>
              </a:rPr>
              <a:t>smudge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9F6B2-9B1A-F219-675B-B3A79A35CE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68043" y="4449004"/>
            <a:ext cx="1215672" cy="13331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B46826F-FBA6-03D4-B324-2DA65D7489EF}"/>
              </a:ext>
            </a:extLst>
          </p:cNvPr>
          <p:cNvSpPr/>
          <p:nvPr/>
        </p:nvSpPr>
        <p:spPr>
          <a:xfrm>
            <a:off x="3292281" y="4587960"/>
            <a:ext cx="19916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 dirty="0">
                <a:ln w="0"/>
                <a:latin typeface="EdShed" pitchFamily="2" charset="77"/>
              </a:rPr>
              <a:t>fudge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8D3F38-1D9E-95E1-A2A5-DD3CFB8F3BE3}"/>
              </a:ext>
            </a:extLst>
          </p:cNvPr>
          <p:cNvGrpSpPr/>
          <p:nvPr/>
        </p:nvGrpSpPr>
        <p:grpSpPr>
          <a:xfrm>
            <a:off x="3434229" y="5614781"/>
            <a:ext cx="1694917" cy="157531"/>
            <a:chOff x="7686338" y="6199331"/>
            <a:chExt cx="1694917" cy="157531"/>
          </a:xfrm>
          <a:solidFill>
            <a:srgbClr val="3372DC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9941C6-7E4F-B9BC-53F6-B0C24553F217}"/>
                </a:ext>
              </a:extLst>
            </p:cNvPr>
            <p:cNvSpPr/>
            <p:nvPr/>
          </p:nvSpPr>
          <p:spPr>
            <a:xfrm>
              <a:off x="7686338" y="6199331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E62CE0B-72CE-1928-1E92-DDC030CECC08}"/>
                </a:ext>
              </a:extLst>
            </p:cNvPr>
            <p:cNvSpPr/>
            <p:nvPr/>
          </p:nvSpPr>
          <p:spPr>
            <a:xfrm>
              <a:off x="8017075" y="6199331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C348FF9-1310-AF7E-9CE9-3E609FFB3AC1}"/>
                </a:ext>
              </a:extLst>
            </p:cNvPr>
            <p:cNvSpPr/>
            <p:nvPr/>
          </p:nvSpPr>
          <p:spPr>
            <a:xfrm>
              <a:off x="8369077" y="6208372"/>
              <a:ext cx="1012178" cy="1394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770810A-0DFE-CF6B-2465-837031760DA5}"/>
              </a:ext>
            </a:extLst>
          </p:cNvPr>
          <p:cNvSpPr/>
          <p:nvPr/>
        </p:nvSpPr>
        <p:spPr>
          <a:xfrm>
            <a:off x="6285396" y="4587960"/>
            <a:ext cx="17030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 dirty="0">
                <a:ln w="0"/>
                <a:latin typeface="EdShed" pitchFamily="2" charset="77"/>
              </a:rPr>
              <a:t>edge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0C53D6-48A8-DE40-55B7-EC43CC24A2CF}"/>
              </a:ext>
            </a:extLst>
          </p:cNvPr>
          <p:cNvGrpSpPr/>
          <p:nvPr/>
        </p:nvGrpSpPr>
        <p:grpSpPr>
          <a:xfrm>
            <a:off x="6496449" y="5614781"/>
            <a:ext cx="1354632" cy="157531"/>
            <a:chOff x="8042593" y="6196843"/>
            <a:chExt cx="1354632" cy="157531"/>
          </a:xfrm>
          <a:solidFill>
            <a:srgbClr val="3372DC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E9DBDB9-446E-36D7-7EAF-2E429608CAA0}"/>
                </a:ext>
              </a:extLst>
            </p:cNvPr>
            <p:cNvSpPr/>
            <p:nvPr/>
          </p:nvSpPr>
          <p:spPr>
            <a:xfrm>
              <a:off x="8042593" y="6196843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5AAC63B-496D-9D86-CF4A-278EF1C510BB}"/>
                </a:ext>
              </a:extLst>
            </p:cNvPr>
            <p:cNvSpPr/>
            <p:nvPr/>
          </p:nvSpPr>
          <p:spPr>
            <a:xfrm>
              <a:off x="8300917" y="6205884"/>
              <a:ext cx="1096308" cy="1394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780A0C0-661D-0161-488E-3645EF0CE995}"/>
              </a:ext>
            </a:extLst>
          </p:cNvPr>
          <p:cNvSpPr/>
          <p:nvPr/>
        </p:nvSpPr>
        <p:spPr>
          <a:xfrm>
            <a:off x="9108027" y="4587960"/>
            <a:ext cx="21616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spc="0" dirty="0">
                <a:ln w="0"/>
                <a:latin typeface="EdShed" pitchFamily="2" charset="77"/>
              </a:rPr>
              <a:t>bridge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6E84ACA-02B7-61C8-832B-9B338F36DF5B}"/>
              </a:ext>
            </a:extLst>
          </p:cNvPr>
          <p:cNvGrpSpPr/>
          <p:nvPr/>
        </p:nvGrpSpPr>
        <p:grpSpPr>
          <a:xfrm>
            <a:off x="9304859" y="5614781"/>
            <a:ext cx="1815998" cy="157531"/>
            <a:chOff x="7542878" y="6199331"/>
            <a:chExt cx="1815998" cy="157531"/>
          </a:xfrm>
          <a:solidFill>
            <a:srgbClr val="3372DC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AFB7304-B1D3-333D-2230-C972F24BFD17}"/>
                </a:ext>
              </a:extLst>
            </p:cNvPr>
            <p:cNvSpPr/>
            <p:nvPr/>
          </p:nvSpPr>
          <p:spPr>
            <a:xfrm>
              <a:off x="7542878" y="6199331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B3DADE6-D2D7-E1B1-AEF1-35A55A7C3CC9}"/>
                </a:ext>
              </a:extLst>
            </p:cNvPr>
            <p:cNvSpPr/>
            <p:nvPr/>
          </p:nvSpPr>
          <p:spPr>
            <a:xfrm>
              <a:off x="8098614" y="6199331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4574ECF-E96F-7967-0C88-33250EA8FAA2}"/>
                </a:ext>
              </a:extLst>
            </p:cNvPr>
            <p:cNvSpPr/>
            <p:nvPr/>
          </p:nvSpPr>
          <p:spPr>
            <a:xfrm>
              <a:off x="8300917" y="6208372"/>
              <a:ext cx="1057959" cy="1394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8F093D1-C0F5-DC93-90FC-E1CB60ED81F8}"/>
                </a:ext>
              </a:extLst>
            </p:cNvPr>
            <p:cNvSpPr/>
            <p:nvPr/>
          </p:nvSpPr>
          <p:spPr>
            <a:xfrm>
              <a:off x="7875116" y="6199331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73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11" grpId="0"/>
      <p:bldP spid="17" grpId="0"/>
      <p:bldP spid="18" grpId="0"/>
      <p:bldP spid="24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C87E9A-FD13-AE43-6972-07633A856E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Look at the different phoneme maps.</a:t>
            </a:r>
            <a:br>
              <a:rPr lang="en-GB" dirty="0">
                <a:solidFill>
                  <a:schemeClr val="tx1"/>
                </a:solidFill>
                <a:latin typeface="EdShed" pitchFamily="2" charset="77"/>
              </a:rPr>
            </a:br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Write all the words which share a map.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2FF9474-F7AA-1B70-75EB-316D0130F1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880" y="211731"/>
            <a:ext cx="5202237" cy="320675"/>
          </a:xfrm>
        </p:spPr>
        <p:txBody>
          <a:bodyPr/>
          <a:lstStyle/>
          <a:p>
            <a:r>
              <a:rPr lang="en-US" dirty="0"/>
              <a:t>Phoneme Maps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B85CDB-9BDF-304B-6CB8-4723A8EC94AB}"/>
              </a:ext>
            </a:extLst>
          </p:cNvPr>
          <p:cNvGrpSpPr/>
          <p:nvPr/>
        </p:nvGrpSpPr>
        <p:grpSpPr>
          <a:xfrm>
            <a:off x="963784" y="2118942"/>
            <a:ext cx="7277487" cy="2371095"/>
            <a:chOff x="2253174" y="2094404"/>
            <a:chExt cx="7277487" cy="237109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69B1392-A5FE-F4B3-42EE-28704F404FE7}"/>
                </a:ext>
              </a:extLst>
            </p:cNvPr>
            <p:cNvGrpSpPr/>
            <p:nvPr/>
          </p:nvGrpSpPr>
          <p:grpSpPr>
            <a:xfrm>
              <a:off x="2253174" y="2094404"/>
              <a:ext cx="7277487" cy="2371095"/>
              <a:chOff x="1147117" y="2313662"/>
              <a:chExt cx="7277487" cy="2371095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7ED3E911-8F6A-B6E4-BCBF-17B339FA7B96}"/>
                  </a:ext>
                </a:extLst>
              </p:cNvPr>
              <p:cNvSpPr/>
              <p:nvPr/>
            </p:nvSpPr>
            <p:spPr>
              <a:xfrm>
                <a:off x="6369095" y="3177954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D66BD52-7511-E888-8A7F-E8E00F38B8A4}"/>
                  </a:ext>
                </a:extLst>
              </p:cNvPr>
              <p:cNvGrpSpPr/>
              <p:nvPr/>
            </p:nvGrpSpPr>
            <p:grpSpPr>
              <a:xfrm>
                <a:off x="3202626" y="2313662"/>
                <a:ext cx="5221977" cy="2049362"/>
                <a:chOff x="3194892" y="2242974"/>
                <a:chExt cx="5221977" cy="2049362"/>
              </a:xfrm>
            </p:grpSpPr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BB87D3EB-120A-490C-1C40-E3D0217450FF}"/>
                    </a:ext>
                  </a:extLst>
                </p:cNvPr>
                <p:cNvCxnSpPr>
                  <a:cxnSpLocks/>
                  <a:stCxn id="55" idx="3"/>
                  <a:endCxn id="56" idx="1"/>
                </p:cNvCxnSpPr>
                <p:nvPr/>
              </p:nvCxnSpPr>
              <p:spPr>
                <a:xfrm>
                  <a:off x="5516435" y="2564708"/>
                  <a:ext cx="844925" cy="8894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81707B12-3FD6-21A6-6723-DB708FB86CD7}"/>
                    </a:ext>
                  </a:extLst>
                </p:cNvPr>
                <p:cNvCxnSpPr>
                  <a:cxnSpLocks/>
                  <a:endCxn id="48" idx="1"/>
                </p:cNvCxnSpPr>
                <p:nvPr/>
              </p:nvCxnSpPr>
              <p:spPr>
                <a:xfrm>
                  <a:off x="5516435" y="2717006"/>
                  <a:ext cx="844926" cy="711994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909E31C8-98C5-1955-B0FF-1CF8D30BE692}"/>
                    </a:ext>
                  </a:extLst>
                </p:cNvPr>
                <p:cNvCxnSpPr>
                  <a:cxnSpLocks/>
                  <a:endCxn id="38" idx="1"/>
                </p:cNvCxnSpPr>
                <p:nvPr/>
              </p:nvCxnSpPr>
              <p:spPr>
                <a:xfrm>
                  <a:off x="5459910" y="2895335"/>
                  <a:ext cx="901451" cy="1389062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7D49FF77-C92F-4059-1EBF-D8644D62AF82}"/>
                    </a:ext>
                  </a:extLst>
                </p:cNvPr>
                <p:cNvCxnSpPr>
                  <a:cxnSpLocks/>
                  <a:stCxn id="55" idx="2"/>
                  <a:endCxn id="43" idx="0"/>
                </p:cNvCxnSpPr>
                <p:nvPr/>
              </p:nvCxnSpPr>
              <p:spPr>
                <a:xfrm flipH="1">
                  <a:off x="4796868" y="2886441"/>
                  <a:ext cx="1" cy="1084161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Rounded Rectangle 54">
                  <a:extLst>
                    <a:ext uri="{FF2B5EF4-FFF2-40B4-BE49-F238E27FC236}">
                      <a16:creationId xmlns:a16="http://schemas.microsoft.com/office/drawing/2014/main" id="{CACA405D-7503-504B-D564-9E86E86E7556}"/>
                    </a:ext>
                  </a:extLst>
                </p:cNvPr>
                <p:cNvSpPr/>
                <p:nvPr/>
              </p:nvSpPr>
              <p:spPr>
                <a:xfrm>
                  <a:off x="4077302" y="2242974"/>
                  <a:ext cx="1439133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E7B25114-BB92-913F-CBD6-C0DB549A8282}"/>
                    </a:ext>
                  </a:extLst>
                </p:cNvPr>
                <p:cNvSpPr/>
                <p:nvPr/>
              </p:nvSpPr>
              <p:spPr>
                <a:xfrm>
                  <a:off x="6361360" y="2251868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FEE66170-BE8A-A668-F32F-5EA8C8595C78}"/>
                    </a:ext>
                  </a:extLst>
                </p:cNvPr>
                <p:cNvCxnSpPr>
                  <a:cxnSpLocks/>
                  <a:stCxn id="55" idx="1"/>
                  <a:endCxn id="40" idx="3"/>
                </p:cNvCxnSpPr>
                <p:nvPr/>
              </p:nvCxnSpPr>
              <p:spPr>
                <a:xfrm flipH="1">
                  <a:off x="3202654" y="2564708"/>
                  <a:ext cx="874648" cy="8894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BCDB01A0-81A5-0FD8-9665-0E59F78E6EC9}"/>
                    </a:ext>
                  </a:extLst>
                </p:cNvPr>
                <p:cNvCxnSpPr>
                  <a:cxnSpLocks/>
                  <a:endCxn id="50" idx="3"/>
                </p:cNvCxnSpPr>
                <p:nvPr/>
              </p:nvCxnSpPr>
              <p:spPr>
                <a:xfrm flipH="1">
                  <a:off x="3194892" y="2886441"/>
                  <a:ext cx="938935" cy="1405895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9624666B-1D9D-420F-CF6B-D57B1E486C2E}"/>
                    </a:ext>
                  </a:extLst>
                </p:cNvPr>
                <p:cNvCxnSpPr>
                  <a:cxnSpLocks/>
                  <a:endCxn id="41" idx="3"/>
                </p:cNvCxnSpPr>
                <p:nvPr/>
              </p:nvCxnSpPr>
              <p:spPr>
                <a:xfrm flipH="1">
                  <a:off x="3202655" y="2717006"/>
                  <a:ext cx="871008" cy="711992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F34646BF-010A-09CE-7861-4AC33BB7544A}"/>
                  </a:ext>
                </a:extLst>
              </p:cNvPr>
              <p:cNvSpPr/>
              <p:nvPr/>
            </p:nvSpPr>
            <p:spPr>
              <a:xfrm>
                <a:off x="1147117" y="4041290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AD16DBF-6FA2-00B0-B991-D9507FBC4BD6}"/>
                </a:ext>
              </a:extLst>
            </p:cNvPr>
            <p:cNvGrpSpPr/>
            <p:nvPr/>
          </p:nvGrpSpPr>
          <p:grpSpPr>
            <a:xfrm>
              <a:off x="2260936" y="2103298"/>
              <a:ext cx="7269725" cy="2362201"/>
              <a:chOff x="2283271" y="2534773"/>
              <a:chExt cx="7269725" cy="2362201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097826D1-24EA-0B0B-43FF-D5C3ECCE55A2}"/>
                  </a:ext>
                </a:extLst>
              </p:cNvPr>
              <p:cNvSpPr/>
              <p:nvPr/>
            </p:nvSpPr>
            <p:spPr>
              <a:xfrm>
                <a:off x="7497487" y="4245568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BB3C18B-CB9C-084C-94D8-617C8F6D17F9}"/>
                  </a:ext>
                </a:extLst>
              </p:cNvPr>
              <p:cNvGrpSpPr/>
              <p:nvPr/>
            </p:nvGrpSpPr>
            <p:grpSpPr>
              <a:xfrm>
                <a:off x="2283271" y="2534773"/>
                <a:ext cx="4677477" cy="2362201"/>
                <a:chOff x="2283271" y="2534773"/>
                <a:chExt cx="4677477" cy="2362201"/>
              </a:xfrm>
            </p:grpSpPr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5906C32E-ED76-CAEF-0EEE-FE249459AA29}"/>
                    </a:ext>
                  </a:extLst>
                </p:cNvPr>
                <p:cNvSpPr/>
                <p:nvPr/>
              </p:nvSpPr>
              <p:spPr>
                <a:xfrm>
                  <a:off x="2283271" y="2534773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B5BCC09C-3BB5-0F3E-77C0-AF9F8A2F4E0D}"/>
                    </a:ext>
                  </a:extLst>
                </p:cNvPr>
                <p:cNvSpPr/>
                <p:nvPr/>
              </p:nvSpPr>
              <p:spPr>
                <a:xfrm>
                  <a:off x="2283272" y="3390169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209F7BF2-F34E-9D0A-32C9-C2F2FDD60D02}"/>
                    </a:ext>
                  </a:extLst>
                </p:cNvPr>
                <p:cNvGrpSpPr/>
                <p:nvPr/>
              </p:nvGrpSpPr>
              <p:grpSpPr>
                <a:xfrm>
                  <a:off x="4905239" y="2797164"/>
                  <a:ext cx="2055509" cy="2099810"/>
                  <a:chOff x="4905239" y="2797164"/>
                  <a:chExt cx="2055509" cy="2099810"/>
                </a:xfrm>
              </p:grpSpPr>
              <p:sp>
                <p:nvSpPr>
                  <p:cNvPr id="43" name="Rounded Rectangle 42">
                    <a:extLst>
                      <a:ext uri="{FF2B5EF4-FFF2-40B4-BE49-F238E27FC236}">
                        <a16:creationId xmlns:a16="http://schemas.microsoft.com/office/drawing/2014/main" id="{34DFBE04-CFCE-4B2D-ECCD-06624F586865}"/>
                      </a:ext>
                    </a:extLst>
                  </p:cNvPr>
                  <p:cNvSpPr/>
                  <p:nvPr/>
                </p:nvSpPr>
                <p:spPr>
                  <a:xfrm>
                    <a:off x="4905239" y="4253507"/>
                    <a:ext cx="2055509" cy="643467"/>
                  </a:xfrm>
                  <a:prstGeom prst="roundRect">
                    <a:avLst/>
                  </a:prstGeom>
                  <a:noFill/>
                  <a:ln w="47625">
                    <a:solidFill>
                      <a:srgbClr val="219C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EdShed" pitchFamily="2" charset="77"/>
                    </a:endParaRPr>
                  </a:p>
                </p:txBody>
              </p: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B0E79967-6DA8-C859-8E92-DAC2BBFC1407}"/>
                      </a:ext>
                    </a:extLst>
                  </p:cNvPr>
                  <p:cNvGrpSpPr/>
                  <p:nvPr/>
                </p:nvGrpSpPr>
                <p:grpSpPr>
                  <a:xfrm>
                    <a:off x="5381322" y="2797164"/>
                    <a:ext cx="1127503" cy="108000"/>
                    <a:chOff x="708552" y="2665896"/>
                    <a:chExt cx="1127503" cy="108000"/>
                  </a:xfrm>
                </p:grpSpPr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05E4B65D-D329-7C83-8696-9641734F4CE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296055" y="2683896"/>
                      <a:ext cx="540000" cy="72000"/>
                    </a:xfrm>
                    <a:prstGeom prst="rect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EdShed" pitchFamily="2" charset="77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2B54A708-E163-E6F8-98B3-834BA00812C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08552" y="2665896"/>
                      <a:ext cx="108000" cy="108000"/>
                    </a:xfrm>
                    <a:prstGeom prst="ellipse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latin typeface="EdShed" pitchFamily="2" charset="77"/>
                      </a:endParaRPr>
                    </a:p>
                  </p:txBody>
                </p: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A78D7306-4995-802A-08F2-528ED37D938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06711" y="2665896"/>
                      <a:ext cx="108000" cy="108000"/>
                    </a:xfrm>
                    <a:prstGeom prst="ellipse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latin typeface="EdShed" pitchFamily="2" charset="77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7F99F41-87F5-0B24-4823-4CB3D1BB0519}"/>
              </a:ext>
            </a:extLst>
          </p:cNvPr>
          <p:cNvGrpSpPr/>
          <p:nvPr/>
        </p:nvGrpSpPr>
        <p:grpSpPr>
          <a:xfrm>
            <a:off x="971546" y="5472814"/>
            <a:ext cx="7269723" cy="643798"/>
            <a:chOff x="3701693" y="5704568"/>
            <a:chExt cx="7269723" cy="643798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4653B94F-97EF-FF3F-47F6-8B26F31CE970}"/>
                </a:ext>
              </a:extLst>
            </p:cNvPr>
            <p:cNvSpPr/>
            <p:nvPr/>
          </p:nvSpPr>
          <p:spPr>
            <a:xfrm>
              <a:off x="8915907" y="5704899"/>
              <a:ext cx="2055509" cy="643467"/>
            </a:xfrm>
            <a:prstGeom prst="roundRect">
              <a:avLst/>
            </a:prstGeom>
            <a:noFill/>
            <a:ln w="47625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B0CF985-02B8-0506-F5E4-2640A05F0095}"/>
                </a:ext>
              </a:extLst>
            </p:cNvPr>
            <p:cNvGrpSpPr/>
            <p:nvPr/>
          </p:nvGrpSpPr>
          <p:grpSpPr>
            <a:xfrm>
              <a:off x="3701693" y="5704568"/>
              <a:ext cx="5214214" cy="643798"/>
              <a:chOff x="3947617" y="5649469"/>
              <a:chExt cx="5214214" cy="643798"/>
            </a:xfrm>
          </p:grpSpPr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1C9AE8F0-92CB-F47F-C563-B5BCFD535D74}"/>
                  </a:ext>
                </a:extLst>
              </p:cNvPr>
              <p:cNvCxnSpPr>
                <a:cxnSpLocks/>
                <a:stCxn id="83" idx="1"/>
                <a:endCxn id="82" idx="3"/>
              </p:cNvCxnSpPr>
              <p:nvPr/>
            </p:nvCxnSpPr>
            <p:spPr>
              <a:xfrm flipH="1" flipV="1">
                <a:off x="6003126" y="5971203"/>
                <a:ext cx="642011" cy="331"/>
              </a:xfrm>
              <a:prstGeom prst="straightConnector1">
                <a:avLst/>
              </a:prstGeom>
              <a:ln w="44450">
                <a:solidFill>
                  <a:srgbClr val="7956D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F4EBC886-FCE5-8821-C4C2-518FA71D0378}"/>
                  </a:ext>
                </a:extLst>
              </p:cNvPr>
              <p:cNvSpPr/>
              <p:nvPr/>
            </p:nvSpPr>
            <p:spPr>
              <a:xfrm>
                <a:off x="3947617" y="5649469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sp>
            <p:nvSpPr>
              <p:cNvPr id="83" name="Rounded Rectangle 82">
                <a:extLst>
                  <a:ext uri="{FF2B5EF4-FFF2-40B4-BE49-F238E27FC236}">
                    <a16:creationId xmlns:a16="http://schemas.microsoft.com/office/drawing/2014/main" id="{0648A965-9FBC-DC6B-2732-75EBD5CD3243}"/>
                  </a:ext>
                </a:extLst>
              </p:cNvPr>
              <p:cNvSpPr/>
              <p:nvPr/>
            </p:nvSpPr>
            <p:spPr>
              <a:xfrm>
                <a:off x="6645137" y="5649800"/>
                <a:ext cx="1874683" cy="643467"/>
              </a:xfrm>
              <a:prstGeom prst="roundRect">
                <a:avLst/>
              </a:prstGeom>
              <a:noFill/>
              <a:ln w="47625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8D96426C-443E-FE85-5594-6C0731BA1A24}"/>
                  </a:ext>
                </a:extLst>
              </p:cNvPr>
              <p:cNvCxnSpPr>
                <a:cxnSpLocks/>
                <a:stCxn id="83" idx="3"/>
                <a:endCxn id="79" idx="1"/>
              </p:cNvCxnSpPr>
              <p:nvPr/>
            </p:nvCxnSpPr>
            <p:spPr>
              <a:xfrm>
                <a:off x="8519820" y="5971534"/>
                <a:ext cx="642011" cy="0"/>
              </a:xfrm>
              <a:prstGeom prst="straightConnector1">
                <a:avLst/>
              </a:prstGeom>
              <a:ln w="44450">
                <a:solidFill>
                  <a:srgbClr val="7956D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289BD45-DA5F-FAD4-1BBE-F8B4E67392D1}"/>
                  </a:ext>
                </a:extLst>
              </p:cNvPr>
              <p:cNvGrpSpPr/>
              <p:nvPr/>
            </p:nvGrpSpPr>
            <p:grpSpPr>
              <a:xfrm>
                <a:off x="6847391" y="5935247"/>
                <a:ext cx="1495967" cy="108000"/>
                <a:chOff x="6847391" y="5935247"/>
                <a:chExt cx="1495967" cy="10800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7B3EB81-F603-E689-B63A-F978A8E83192}"/>
                    </a:ext>
                  </a:extLst>
                </p:cNvPr>
                <p:cNvSpPr/>
                <p:nvPr/>
              </p:nvSpPr>
              <p:spPr>
                <a:xfrm flipV="1">
                  <a:off x="7803358" y="5953247"/>
                  <a:ext cx="540000" cy="72000"/>
                </a:xfrm>
                <a:prstGeom prst="rect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486F120C-0072-C3C2-5173-1133209AA778}"/>
                    </a:ext>
                  </a:extLst>
                </p:cNvPr>
                <p:cNvSpPr/>
                <p:nvPr/>
              </p:nvSpPr>
              <p:spPr>
                <a:xfrm flipV="1">
                  <a:off x="7173540" y="5935247"/>
                  <a:ext cx="108000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91FB93B2-9280-F60C-47C9-C11F6D3E7754}"/>
                    </a:ext>
                  </a:extLst>
                </p:cNvPr>
                <p:cNvSpPr/>
                <p:nvPr/>
              </p:nvSpPr>
              <p:spPr>
                <a:xfrm flipV="1">
                  <a:off x="7480408" y="5935247"/>
                  <a:ext cx="108000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5F97C86A-98D5-9F54-41D4-475115F7ADDA}"/>
                    </a:ext>
                  </a:extLst>
                </p:cNvPr>
                <p:cNvSpPr/>
                <p:nvPr/>
              </p:nvSpPr>
              <p:spPr>
                <a:xfrm flipV="1">
                  <a:off x="6847391" y="5935247"/>
                  <a:ext cx="108000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</p:grp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5044282-A435-1E87-F973-2855DC392355}"/>
              </a:ext>
            </a:extLst>
          </p:cNvPr>
          <p:cNvGrpSpPr/>
          <p:nvPr/>
        </p:nvGrpSpPr>
        <p:grpSpPr>
          <a:xfrm>
            <a:off x="8657314" y="2140193"/>
            <a:ext cx="2055509" cy="3962114"/>
            <a:chOff x="1163281" y="4694876"/>
            <a:chExt cx="2055509" cy="3962114"/>
          </a:xfrm>
        </p:grpSpPr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863210B7-D89E-F20D-8DFF-97859BA36301}"/>
                </a:ext>
              </a:extLst>
            </p:cNvPr>
            <p:cNvSpPr/>
            <p:nvPr/>
          </p:nvSpPr>
          <p:spPr>
            <a:xfrm>
              <a:off x="1538261" y="4694876"/>
              <a:ext cx="1305551" cy="643467"/>
            </a:xfrm>
            <a:prstGeom prst="roundRect">
              <a:avLst/>
            </a:prstGeom>
            <a:noFill/>
            <a:ln w="47625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B1A7785-E510-9FF6-3BAC-98CC648F7B83}"/>
                </a:ext>
              </a:extLst>
            </p:cNvPr>
            <p:cNvSpPr/>
            <p:nvPr/>
          </p:nvSpPr>
          <p:spPr>
            <a:xfrm flipV="1">
              <a:off x="2057624" y="4991903"/>
              <a:ext cx="576000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C5AD14E-0F8E-61A2-154B-44CE009D0A57}"/>
                </a:ext>
              </a:extLst>
            </p:cNvPr>
            <p:cNvSpPr/>
            <p:nvPr/>
          </p:nvSpPr>
          <p:spPr>
            <a:xfrm flipV="1">
              <a:off x="1766221" y="4973903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E7828FD2-CF70-9606-0633-325A813D5F57}"/>
                </a:ext>
              </a:extLst>
            </p:cNvPr>
            <p:cNvCxnSpPr>
              <a:cxnSpLocks/>
              <a:stCxn id="91" idx="2"/>
              <a:endCxn id="95" idx="0"/>
            </p:cNvCxnSpPr>
            <p:nvPr/>
          </p:nvCxnSpPr>
          <p:spPr>
            <a:xfrm flipH="1">
              <a:off x="2191036" y="5338343"/>
              <a:ext cx="1" cy="2675180"/>
            </a:xfrm>
            <a:prstGeom prst="straightConnector1">
              <a:avLst/>
            </a:prstGeom>
            <a:ln w="44450">
              <a:solidFill>
                <a:srgbClr val="FFDE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A6823AE2-31D9-92DF-3CC9-FC3454D129E0}"/>
                </a:ext>
              </a:extLst>
            </p:cNvPr>
            <p:cNvSpPr/>
            <p:nvPr/>
          </p:nvSpPr>
          <p:spPr>
            <a:xfrm>
              <a:off x="1163281" y="8013523"/>
              <a:ext cx="2055509" cy="643467"/>
            </a:xfrm>
            <a:prstGeom prst="roundRect">
              <a:avLst/>
            </a:prstGeom>
            <a:noFill/>
            <a:ln w="47625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28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FD664-4AA8-0FAE-EDC1-5FFCA2BBA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1D1C1D"/>
                </a:solidFill>
                <a:cs typeface="Arial" panose="020B0604020202020204" pitchFamily="34" charset="0"/>
              </a:rPr>
              <a:t>Phoneme Maps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D0E614-D0F5-CA07-778F-FA4681D286FE}"/>
              </a:ext>
            </a:extLst>
          </p:cNvPr>
          <p:cNvGrpSpPr/>
          <p:nvPr/>
        </p:nvGrpSpPr>
        <p:grpSpPr>
          <a:xfrm>
            <a:off x="963784" y="2118942"/>
            <a:ext cx="7277487" cy="2371095"/>
            <a:chOff x="2253174" y="2094404"/>
            <a:chExt cx="7277487" cy="237109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0E5C1A6-C8FF-3794-415D-437EA5035CBA}"/>
                </a:ext>
              </a:extLst>
            </p:cNvPr>
            <p:cNvGrpSpPr/>
            <p:nvPr/>
          </p:nvGrpSpPr>
          <p:grpSpPr>
            <a:xfrm>
              <a:off x="2253174" y="2094404"/>
              <a:ext cx="7277487" cy="2371095"/>
              <a:chOff x="1147117" y="2313662"/>
              <a:chExt cx="7277487" cy="2371095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1D902D8-7668-D22E-DF98-53E6536E38FE}"/>
                  </a:ext>
                </a:extLst>
              </p:cNvPr>
              <p:cNvSpPr/>
              <p:nvPr/>
            </p:nvSpPr>
            <p:spPr>
              <a:xfrm>
                <a:off x="6369095" y="3177954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C47E559-1934-4011-98F3-309022EEBADC}"/>
                  </a:ext>
                </a:extLst>
              </p:cNvPr>
              <p:cNvGrpSpPr/>
              <p:nvPr/>
            </p:nvGrpSpPr>
            <p:grpSpPr>
              <a:xfrm>
                <a:off x="3202626" y="2313662"/>
                <a:ext cx="5221977" cy="2049362"/>
                <a:chOff x="3194892" y="2242974"/>
                <a:chExt cx="5221977" cy="2049362"/>
              </a:xfrm>
            </p:grpSpPr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89746439-7049-9A09-7ADC-F21B14BE0B2F}"/>
                    </a:ext>
                  </a:extLst>
                </p:cNvPr>
                <p:cNvCxnSpPr>
                  <a:cxnSpLocks/>
                  <a:stCxn id="30" idx="3"/>
                  <a:endCxn id="31" idx="1"/>
                </p:cNvCxnSpPr>
                <p:nvPr/>
              </p:nvCxnSpPr>
              <p:spPr>
                <a:xfrm>
                  <a:off x="5516435" y="2564708"/>
                  <a:ext cx="844925" cy="8894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48C76169-CB9C-EF96-8AEC-D138918D3D78}"/>
                    </a:ext>
                  </a:extLst>
                </p:cNvPr>
                <p:cNvCxnSpPr>
                  <a:cxnSpLocks/>
                  <a:endCxn id="23" idx="1"/>
                </p:cNvCxnSpPr>
                <p:nvPr/>
              </p:nvCxnSpPr>
              <p:spPr>
                <a:xfrm>
                  <a:off x="5516435" y="2717006"/>
                  <a:ext cx="844926" cy="711994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5DE962FE-8142-12A2-BC1C-7912B943057A}"/>
                    </a:ext>
                  </a:extLst>
                </p:cNvPr>
                <p:cNvCxnSpPr>
                  <a:cxnSpLocks/>
                  <a:endCxn id="13" idx="1"/>
                </p:cNvCxnSpPr>
                <p:nvPr/>
              </p:nvCxnSpPr>
              <p:spPr>
                <a:xfrm>
                  <a:off x="5459910" y="2895335"/>
                  <a:ext cx="901451" cy="1389062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D903D201-4C85-4A96-7A0F-055D9C103D4A}"/>
                    </a:ext>
                  </a:extLst>
                </p:cNvPr>
                <p:cNvCxnSpPr>
                  <a:cxnSpLocks/>
                  <a:stCxn id="30" idx="2"/>
                  <a:endCxn id="18" idx="0"/>
                </p:cNvCxnSpPr>
                <p:nvPr/>
              </p:nvCxnSpPr>
              <p:spPr>
                <a:xfrm flipH="1">
                  <a:off x="4796868" y="2886441"/>
                  <a:ext cx="1" cy="1084161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EEE1C029-5AA8-974C-C963-B9066B094BE2}"/>
                    </a:ext>
                  </a:extLst>
                </p:cNvPr>
                <p:cNvSpPr/>
                <p:nvPr/>
              </p:nvSpPr>
              <p:spPr>
                <a:xfrm>
                  <a:off x="4077302" y="2242974"/>
                  <a:ext cx="1439133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89E10F8D-8403-8CD4-262B-D6A61C38CF2E}"/>
                    </a:ext>
                  </a:extLst>
                </p:cNvPr>
                <p:cNvSpPr/>
                <p:nvPr/>
              </p:nvSpPr>
              <p:spPr>
                <a:xfrm>
                  <a:off x="6361360" y="2251868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0851434B-02C5-A656-9CE8-AD0173EFB073}"/>
                    </a:ext>
                  </a:extLst>
                </p:cNvPr>
                <p:cNvCxnSpPr>
                  <a:cxnSpLocks/>
                  <a:stCxn id="30" idx="1"/>
                  <a:endCxn id="15" idx="3"/>
                </p:cNvCxnSpPr>
                <p:nvPr/>
              </p:nvCxnSpPr>
              <p:spPr>
                <a:xfrm flipH="1">
                  <a:off x="3202654" y="2564708"/>
                  <a:ext cx="874648" cy="8894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077630FD-8CDB-530C-F36A-F5069DFD3059}"/>
                    </a:ext>
                  </a:extLst>
                </p:cNvPr>
                <p:cNvCxnSpPr>
                  <a:cxnSpLocks/>
                  <a:endCxn id="25" idx="3"/>
                </p:cNvCxnSpPr>
                <p:nvPr/>
              </p:nvCxnSpPr>
              <p:spPr>
                <a:xfrm flipH="1">
                  <a:off x="3194892" y="2886441"/>
                  <a:ext cx="938935" cy="1405895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8645A5A1-FD89-17C9-D020-C26BDA216E5D}"/>
                    </a:ext>
                  </a:extLst>
                </p:cNvPr>
                <p:cNvCxnSpPr>
                  <a:cxnSpLocks/>
                  <a:endCxn id="16" idx="3"/>
                </p:cNvCxnSpPr>
                <p:nvPr/>
              </p:nvCxnSpPr>
              <p:spPr>
                <a:xfrm flipH="1">
                  <a:off x="3202655" y="2717006"/>
                  <a:ext cx="871008" cy="711992"/>
                </a:xfrm>
                <a:prstGeom prst="straightConnector1">
                  <a:avLst/>
                </a:prstGeom>
                <a:ln w="44450">
                  <a:solidFill>
                    <a:srgbClr val="219CE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9C6770C-18C7-0717-1633-8AC7686C7383}"/>
                  </a:ext>
                </a:extLst>
              </p:cNvPr>
              <p:cNvSpPr/>
              <p:nvPr/>
            </p:nvSpPr>
            <p:spPr>
              <a:xfrm>
                <a:off x="1147117" y="4041290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4E01E8-3D8A-C692-B698-75E9335A9B5F}"/>
                </a:ext>
              </a:extLst>
            </p:cNvPr>
            <p:cNvGrpSpPr/>
            <p:nvPr/>
          </p:nvGrpSpPr>
          <p:grpSpPr>
            <a:xfrm>
              <a:off x="2260936" y="2103298"/>
              <a:ext cx="7269725" cy="2362201"/>
              <a:chOff x="2283271" y="2534773"/>
              <a:chExt cx="7269725" cy="2362201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C2F4944-6E7E-F12F-4A5E-DAF79FD66ED9}"/>
                  </a:ext>
                </a:extLst>
              </p:cNvPr>
              <p:cNvSpPr/>
              <p:nvPr/>
            </p:nvSpPr>
            <p:spPr>
              <a:xfrm>
                <a:off x="7497487" y="4245568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96B504B-FF9E-0A43-4040-91382631F21B}"/>
                  </a:ext>
                </a:extLst>
              </p:cNvPr>
              <p:cNvGrpSpPr/>
              <p:nvPr/>
            </p:nvGrpSpPr>
            <p:grpSpPr>
              <a:xfrm>
                <a:off x="2283271" y="2534773"/>
                <a:ext cx="4677477" cy="2362201"/>
                <a:chOff x="2283271" y="2534773"/>
                <a:chExt cx="4677477" cy="2362201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F67D7DC7-ED52-0D4A-3E88-B6060DD82523}"/>
                    </a:ext>
                  </a:extLst>
                </p:cNvPr>
                <p:cNvSpPr/>
                <p:nvPr/>
              </p:nvSpPr>
              <p:spPr>
                <a:xfrm>
                  <a:off x="2283271" y="2534773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10BD3587-9297-EA98-D5A1-25199D40CC29}"/>
                    </a:ext>
                  </a:extLst>
                </p:cNvPr>
                <p:cNvSpPr/>
                <p:nvPr/>
              </p:nvSpPr>
              <p:spPr>
                <a:xfrm>
                  <a:off x="2283272" y="3390169"/>
                  <a:ext cx="2055509" cy="643467"/>
                </a:xfrm>
                <a:prstGeom prst="roundRect">
                  <a:avLst/>
                </a:prstGeom>
                <a:noFill/>
                <a:ln w="47625">
                  <a:solidFill>
                    <a:srgbClr val="219C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901B1F39-4FCA-D8C0-CE17-8CAF7FE12EE5}"/>
                    </a:ext>
                  </a:extLst>
                </p:cNvPr>
                <p:cNvGrpSpPr/>
                <p:nvPr/>
              </p:nvGrpSpPr>
              <p:grpSpPr>
                <a:xfrm>
                  <a:off x="4905239" y="2797164"/>
                  <a:ext cx="2055509" cy="2099810"/>
                  <a:chOff x="4905239" y="2797164"/>
                  <a:chExt cx="2055509" cy="2099810"/>
                </a:xfrm>
              </p:grpSpPr>
              <p:sp>
                <p:nvSpPr>
                  <p:cNvPr id="18" name="Rounded Rectangle 17">
                    <a:extLst>
                      <a:ext uri="{FF2B5EF4-FFF2-40B4-BE49-F238E27FC236}">
                        <a16:creationId xmlns:a16="http://schemas.microsoft.com/office/drawing/2014/main" id="{794C429B-0DEF-CC75-066D-757267611F46}"/>
                      </a:ext>
                    </a:extLst>
                  </p:cNvPr>
                  <p:cNvSpPr/>
                  <p:nvPr/>
                </p:nvSpPr>
                <p:spPr>
                  <a:xfrm>
                    <a:off x="4905239" y="4253507"/>
                    <a:ext cx="2055509" cy="643467"/>
                  </a:xfrm>
                  <a:prstGeom prst="roundRect">
                    <a:avLst/>
                  </a:prstGeom>
                  <a:noFill/>
                  <a:ln w="47625">
                    <a:solidFill>
                      <a:srgbClr val="219CE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latin typeface="EdShed" pitchFamily="2" charset="77"/>
                    </a:endParaRPr>
                  </a:p>
                </p:txBody>
              </p:sp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07D99E66-48C5-E343-B600-093A46293D79}"/>
                      </a:ext>
                    </a:extLst>
                  </p:cNvPr>
                  <p:cNvGrpSpPr/>
                  <p:nvPr/>
                </p:nvGrpSpPr>
                <p:grpSpPr>
                  <a:xfrm>
                    <a:off x="5381322" y="2797164"/>
                    <a:ext cx="1127503" cy="108000"/>
                    <a:chOff x="708552" y="2665896"/>
                    <a:chExt cx="1127503" cy="108000"/>
                  </a:xfrm>
                </p:grpSpPr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809E0DAF-240A-A649-8DB7-5C87CED43E2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296055" y="2683896"/>
                      <a:ext cx="540000" cy="72000"/>
                    </a:xfrm>
                    <a:prstGeom prst="rect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EdShed" pitchFamily="2" charset="77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0210CC60-32E2-FBAC-59D7-CBB47DC8B93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08552" y="2665896"/>
                      <a:ext cx="108000" cy="108000"/>
                    </a:xfrm>
                    <a:prstGeom prst="ellipse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latin typeface="EdShed" pitchFamily="2" charset="77"/>
                      </a:endParaRPr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EA1348D0-12B2-9BB0-44A6-078BCB5AD93B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06711" y="2665896"/>
                      <a:ext cx="108000" cy="108000"/>
                    </a:xfrm>
                    <a:prstGeom prst="ellipse">
                      <a:avLst/>
                    </a:prstGeom>
                    <a:solidFill>
                      <a:srgbClr val="3372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latin typeface="EdShed" pitchFamily="2" charset="77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1AFFE4-0F40-3DE2-CBBE-33DC3DFFFC01}"/>
              </a:ext>
            </a:extLst>
          </p:cNvPr>
          <p:cNvGrpSpPr/>
          <p:nvPr/>
        </p:nvGrpSpPr>
        <p:grpSpPr>
          <a:xfrm>
            <a:off x="971546" y="5472814"/>
            <a:ext cx="7269723" cy="643798"/>
            <a:chOff x="3701693" y="5704568"/>
            <a:chExt cx="7269723" cy="64379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CDC6193-9EDF-4A50-B0B8-3BC53FF7F1D6}"/>
                </a:ext>
              </a:extLst>
            </p:cNvPr>
            <p:cNvSpPr/>
            <p:nvPr/>
          </p:nvSpPr>
          <p:spPr>
            <a:xfrm>
              <a:off x="8915907" y="5704899"/>
              <a:ext cx="2055509" cy="643467"/>
            </a:xfrm>
            <a:prstGeom prst="roundRect">
              <a:avLst/>
            </a:prstGeom>
            <a:noFill/>
            <a:ln w="47625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BE27D3-BF78-931F-DF74-158B1D5DFDAF}"/>
                </a:ext>
              </a:extLst>
            </p:cNvPr>
            <p:cNvGrpSpPr/>
            <p:nvPr/>
          </p:nvGrpSpPr>
          <p:grpSpPr>
            <a:xfrm>
              <a:off x="3701693" y="5704568"/>
              <a:ext cx="5214214" cy="643798"/>
              <a:chOff x="3947617" y="5649469"/>
              <a:chExt cx="5214214" cy="643798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9F41A9CA-E918-FC8A-E048-7D1673229A5B}"/>
                  </a:ext>
                </a:extLst>
              </p:cNvPr>
              <p:cNvCxnSpPr>
                <a:cxnSpLocks/>
                <a:stCxn id="40" idx="1"/>
                <a:endCxn id="39" idx="3"/>
              </p:cNvCxnSpPr>
              <p:nvPr/>
            </p:nvCxnSpPr>
            <p:spPr>
              <a:xfrm flipH="1" flipV="1">
                <a:off x="6003126" y="5971203"/>
                <a:ext cx="642011" cy="331"/>
              </a:xfrm>
              <a:prstGeom prst="straightConnector1">
                <a:avLst/>
              </a:prstGeom>
              <a:ln w="44450">
                <a:solidFill>
                  <a:srgbClr val="7956D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EB28BEB6-789A-3E04-E83C-B4A8E995FD97}"/>
                  </a:ext>
                </a:extLst>
              </p:cNvPr>
              <p:cNvSpPr/>
              <p:nvPr/>
            </p:nvSpPr>
            <p:spPr>
              <a:xfrm>
                <a:off x="3947617" y="5649469"/>
                <a:ext cx="2055509" cy="643467"/>
              </a:xfrm>
              <a:prstGeom prst="roundRect">
                <a:avLst/>
              </a:prstGeom>
              <a:noFill/>
              <a:ln w="47625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99935D4D-1394-C99F-609E-DC7E117870B2}"/>
                  </a:ext>
                </a:extLst>
              </p:cNvPr>
              <p:cNvSpPr/>
              <p:nvPr/>
            </p:nvSpPr>
            <p:spPr>
              <a:xfrm>
                <a:off x="6645137" y="5649800"/>
                <a:ext cx="1874683" cy="643467"/>
              </a:xfrm>
              <a:prstGeom prst="roundRect">
                <a:avLst/>
              </a:prstGeom>
              <a:noFill/>
              <a:ln w="47625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77"/>
                </a:endParaRP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E9F06635-6BCC-0F46-C3C3-AF18FF29C84A}"/>
                  </a:ext>
                </a:extLst>
              </p:cNvPr>
              <p:cNvCxnSpPr>
                <a:cxnSpLocks/>
                <a:stCxn id="40" idx="3"/>
                <a:endCxn id="36" idx="1"/>
              </p:cNvCxnSpPr>
              <p:nvPr/>
            </p:nvCxnSpPr>
            <p:spPr>
              <a:xfrm>
                <a:off x="8519820" y="5971534"/>
                <a:ext cx="642011" cy="0"/>
              </a:xfrm>
              <a:prstGeom prst="straightConnector1">
                <a:avLst/>
              </a:prstGeom>
              <a:ln w="44450">
                <a:solidFill>
                  <a:srgbClr val="7956D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8685888-7E33-825A-3530-980701B7C336}"/>
                  </a:ext>
                </a:extLst>
              </p:cNvPr>
              <p:cNvGrpSpPr/>
              <p:nvPr/>
            </p:nvGrpSpPr>
            <p:grpSpPr>
              <a:xfrm>
                <a:off x="6847391" y="5935247"/>
                <a:ext cx="1495967" cy="108000"/>
                <a:chOff x="6847391" y="5935247"/>
                <a:chExt cx="1495967" cy="108000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571ECBA2-AAC2-5197-6664-907E0DE443A0}"/>
                    </a:ext>
                  </a:extLst>
                </p:cNvPr>
                <p:cNvSpPr/>
                <p:nvPr/>
              </p:nvSpPr>
              <p:spPr>
                <a:xfrm flipV="1">
                  <a:off x="7803358" y="5953247"/>
                  <a:ext cx="540000" cy="72000"/>
                </a:xfrm>
                <a:prstGeom prst="rect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77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18244E0-A520-C14F-23C5-C911DBF6E353}"/>
                    </a:ext>
                  </a:extLst>
                </p:cNvPr>
                <p:cNvSpPr/>
                <p:nvPr/>
              </p:nvSpPr>
              <p:spPr>
                <a:xfrm flipV="1">
                  <a:off x="7173540" y="5935247"/>
                  <a:ext cx="108000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A331EE9F-ABFB-01D6-94EB-15B90F9FE384}"/>
                    </a:ext>
                  </a:extLst>
                </p:cNvPr>
                <p:cNvSpPr/>
                <p:nvPr/>
              </p:nvSpPr>
              <p:spPr>
                <a:xfrm flipV="1">
                  <a:off x="7480408" y="5935247"/>
                  <a:ext cx="108000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9294356-0C81-2934-9B3C-5C52120F3100}"/>
                    </a:ext>
                  </a:extLst>
                </p:cNvPr>
                <p:cNvSpPr/>
                <p:nvPr/>
              </p:nvSpPr>
              <p:spPr>
                <a:xfrm flipV="1">
                  <a:off x="6847391" y="5935247"/>
                  <a:ext cx="108000" cy="108000"/>
                </a:xfrm>
                <a:prstGeom prst="ellipse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EdShed" pitchFamily="2" charset="77"/>
                  </a:endParaRPr>
                </a:p>
              </p:txBody>
            </p:sp>
          </p:grp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301B2E9-E606-F1C2-CE09-8DB120C3E614}"/>
              </a:ext>
            </a:extLst>
          </p:cNvPr>
          <p:cNvGrpSpPr/>
          <p:nvPr/>
        </p:nvGrpSpPr>
        <p:grpSpPr>
          <a:xfrm>
            <a:off x="9126871" y="2127836"/>
            <a:ext cx="2055509" cy="3962114"/>
            <a:chOff x="1163281" y="4694876"/>
            <a:chExt cx="2055509" cy="3962114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4E2AEBAF-49BE-1E89-95CB-1FFBF446AF75}"/>
                </a:ext>
              </a:extLst>
            </p:cNvPr>
            <p:cNvSpPr/>
            <p:nvPr/>
          </p:nvSpPr>
          <p:spPr>
            <a:xfrm>
              <a:off x="1538261" y="4694876"/>
              <a:ext cx="1305551" cy="643467"/>
            </a:xfrm>
            <a:prstGeom prst="roundRect">
              <a:avLst/>
            </a:prstGeom>
            <a:noFill/>
            <a:ln w="47625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39BDC7F-7E4C-5587-2E29-5CEDCB039D96}"/>
                </a:ext>
              </a:extLst>
            </p:cNvPr>
            <p:cNvSpPr/>
            <p:nvPr/>
          </p:nvSpPr>
          <p:spPr>
            <a:xfrm flipV="1">
              <a:off x="2057624" y="4991903"/>
              <a:ext cx="576000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CF98083-FBDA-D5F2-4788-A691850AE75C}"/>
                </a:ext>
              </a:extLst>
            </p:cNvPr>
            <p:cNvSpPr/>
            <p:nvPr/>
          </p:nvSpPr>
          <p:spPr>
            <a:xfrm flipV="1">
              <a:off x="1766221" y="4973903"/>
              <a:ext cx="108000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C6D10B4-3D3A-AC97-3C10-E181ED516D48}"/>
                </a:ext>
              </a:extLst>
            </p:cNvPr>
            <p:cNvCxnSpPr>
              <a:cxnSpLocks/>
              <a:stCxn id="48" idx="2"/>
              <a:endCxn id="52" idx="0"/>
            </p:cNvCxnSpPr>
            <p:nvPr/>
          </p:nvCxnSpPr>
          <p:spPr>
            <a:xfrm flipH="1">
              <a:off x="2191036" y="5338343"/>
              <a:ext cx="1" cy="2675180"/>
            </a:xfrm>
            <a:prstGeom prst="straightConnector1">
              <a:avLst/>
            </a:prstGeom>
            <a:ln w="44450">
              <a:solidFill>
                <a:srgbClr val="FFDE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342B4374-A776-EB3C-10F2-A3C6DDBB5768}"/>
                </a:ext>
              </a:extLst>
            </p:cNvPr>
            <p:cNvSpPr/>
            <p:nvPr/>
          </p:nvSpPr>
          <p:spPr>
            <a:xfrm>
              <a:off x="1163281" y="8013523"/>
              <a:ext cx="2055509" cy="643467"/>
            </a:xfrm>
            <a:prstGeom prst="roundRect">
              <a:avLst/>
            </a:prstGeom>
            <a:noFill/>
            <a:ln w="47625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</p:grp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35255C1-24A1-41C9-FDBF-6DBF48BF7A93}"/>
              </a:ext>
            </a:extLst>
          </p:cNvPr>
          <p:cNvSpPr/>
          <p:nvPr/>
        </p:nvSpPr>
        <p:spPr>
          <a:xfrm>
            <a:off x="1205270" y="2257634"/>
            <a:ext cx="1492937" cy="3171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wedge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96C4CBA-520D-907F-79C3-40590F915D9E}"/>
              </a:ext>
            </a:extLst>
          </p:cNvPr>
          <p:cNvGrpSpPr/>
          <p:nvPr/>
        </p:nvGrpSpPr>
        <p:grpSpPr>
          <a:xfrm>
            <a:off x="1622783" y="2610240"/>
            <a:ext cx="726212" cy="73171"/>
            <a:chOff x="1594208" y="2609580"/>
            <a:chExt cx="726212" cy="73171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39169AA-5036-D41C-5CBF-C869B99B606E}"/>
                </a:ext>
              </a:extLst>
            </p:cNvPr>
            <p:cNvSpPr/>
            <p:nvPr/>
          </p:nvSpPr>
          <p:spPr>
            <a:xfrm flipV="1">
              <a:off x="1900199" y="2617643"/>
              <a:ext cx="420221" cy="57044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FF6B744-460F-3C87-802F-5362474C7F81}"/>
                </a:ext>
              </a:extLst>
            </p:cNvPr>
            <p:cNvSpPr/>
            <p:nvPr/>
          </p:nvSpPr>
          <p:spPr>
            <a:xfrm flipV="1">
              <a:off x="1594208" y="2609580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EF838F6-93E7-948B-315A-2F2E0CD1FA01}"/>
                </a:ext>
              </a:extLst>
            </p:cNvPr>
            <p:cNvSpPr/>
            <p:nvPr/>
          </p:nvSpPr>
          <p:spPr>
            <a:xfrm flipV="1">
              <a:off x="1779316" y="2609580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FE723876-7830-6CC9-B52F-D5F074630E98}"/>
              </a:ext>
            </a:extLst>
          </p:cNvPr>
          <p:cNvSpPr/>
          <p:nvPr/>
        </p:nvSpPr>
        <p:spPr>
          <a:xfrm>
            <a:off x="1205270" y="2928751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judge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951D498-B436-4D9B-5726-B7E36D346710}"/>
              </a:ext>
            </a:extLst>
          </p:cNvPr>
          <p:cNvGrpSpPr/>
          <p:nvPr/>
        </p:nvGrpSpPr>
        <p:grpSpPr>
          <a:xfrm>
            <a:off x="1611087" y="3466473"/>
            <a:ext cx="688641" cy="73171"/>
            <a:chOff x="1582512" y="2609223"/>
            <a:chExt cx="688641" cy="73171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6A5EC84-553C-AB93-C116-00B0AC33D75C}"/>
                </a:ext>
              </a:extLst>
            </p:cNvPr>
            <p:cNvSpPr/>
            <p:nvPr/>
          </p:nvSpPr>
          <p:spPr>
            <a:xfrm flipV="1">
              <a:off x="1851099" y="2616986"/>
              <a:ext cx="420054" cy="57645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AE314C2-487B-D845-44AB-FB14EDD8393F}"/>
                </a:ext>
              </a:extLst>
            </p:cNvPr>
            <p:cNvSpPr/>
            <p:nvPr/>
          </p:nvSpPr>
          <p:spPr>
            <a:xfrm flipV="1">
              <a:off x="1582512" y="2609223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697E1F3-07E2-4DFC-8113-3F9433551158}"/>
                </a:ext>
              </a:extLst>
            </p:cNvPr>
            <p:cNvSpPr/>
            <p:nvPr/>
          </p:nvSpPr>
          <p:spPr>
            <a:xfrm flipV="1">
              <a:off x="1710100" y="2609223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56862444-FAD9-5BC6-5696-8A82C82CFED5}"/>
              </a:ext>
            </a:extLst>
          </p:cNvPr>
          <p:cNvSpPr/>
          <p:nvPr/>
        </p:nvSpPr>
        <p:spPr>
          <a:xfrm>
            <a:off x="1205270" y="3805051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lodge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0E13F16-6295-0BAB-A376-833616D815CF}"/>
              </a:ext>
            </a:extLst>
          </p:cNvPr>
          <p:cNvGrpSpPr/>
          <p:nvPr/>
        </p:nvGrpSpPr>
        <p:grpSpPr>
          <a:xfrm>
            <a:off x="1611087" y="4338849"/>
            <a:ext cx="666043" cy="73171"/>
            <a:chOff x="1578588" y="2605299"/>
            <a:chExt cx="666043" cy="73171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B60684B-E8AE-248B-25C0-48122C76C063}"/>
                </a:ext>
              </a:extLst>
            </p:cNvPr>
            <p:cNvSpPr/>
            <p:nvPr/>
          </p:nvSpPr>
          <p:spPr>
            <a:xfrm flipV="1">
              <a:off x="1822362" y="2613062"/>
              <a:ext cx="422269" cy="57644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F2AD62E-0BFC-0178-BD9A-40637F163D2D}"/>
                </a:ext>
              </a:extLst>
            </p:cNvPr>
            <p:cNvSpPr/>
            <p:nvPr/>
          </p:nvSpPr>
          <p:spPr>
            <a:xfrm flipV="1">
              <a:off x="1578588" y="2605299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980DD64-B8F5-0E14-6778-1690FA0DAE95}"/>
                </a:ext>
              </a:extLst>
            </p:cNvPr>
            <p:cNvSpPr/>
            <p:nvPr/>
          </p:nvSpPr>
          <p:spPr>
            <a:xfrm flipV="1">
              <a:off x="1698673" y="2605299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C26BA791-657B-7BEB-B048-05394BBF88D3}"/>
              </a:ext>
            </a:extLst>
          </p:cNvPr>
          <p:cNvSpPr/>
          <p:nvPr/>
        </p:nvSpPr>
        <p:spPr>
          <a:xfrm>
            <a:off x="3824645" y="4000840"/>
            <a:ext cx="1492937" cy="2883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badge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2D65EE0-921D-D68A-818A-1F8E44CAF711}"/>
              </a:ext>
            </a:extLst>
          </p:cNvPr>
          <p:cNvGrpSpPr/>
          <p:nvPr/>
        </p:nvGrpSpPr>
        <p:grpSpPr>
          <a:xfrm>
            <a:off x="4225791" y="4342773"/>
            <a:ext cx="724027" cy="73171"/>
            <a:chOff x="1577841" y="2609223"/>
            <a:chExt cx="724027" cy="73171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1C394B0-3732-B8D8-B904-FF80570918DC}"/>
                </a:ext>
              </a:extLst>
            </p:cNvPr>
            <p:cNvSpPr/>
            <p:nvPr/>
          </p:nvSpPr>
          <p:spPr>
            <a:xfrm flipV="1">
              <a:off x="1873349" y="2616986"/>
              <a:ext cx="428519" cy="57644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FF5065E-FC2B-3B7D-94C8-AD00C1436748}"/>
                </a:ext>
              </a:extLst>
            </p:cNvPr>
            <p:cNvSpPr/>
            <p:nvPr/>
          </p:nvSpPr>
          <p:spPr>
            <a:xfrm flipV="1">
              <a:off x="1577841" y="2609223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162CBD3-1003-3F1C-84D6-7B67EDF24C47}"/>
                </a:ext>
              </a:extLst>
            </p:cNvPr>
            <p:cNvSpPr/>
            <p:nvPr/>
          </p:nvSpPr>
          <p:spPr>
            <a:xfrm flipV="1">
              <a:off x="1736051" y="2609223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AE6BEEFE-0E30-4D46-FF26-4D4F5BFAF7CD}"/>
              </a:ext>
            </a:extLst>
          </p:cNvPr>
          <p:cNvSpPr/>
          <p:nvPr/>
        </p:nvSpPr>
        <p:spPr>
          <a:xfrm>
            <a:off x="6415445" y="4000840"/>
            <a:ext cx="1492937" cy="2883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ridge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72EFD34-88EA-7C4E-31FD-D1013F698040}"/>
              </a:ext>
            </a:extLst>
          </p:cNvPr>
          <p:cNvGrpSpPr/>
          <p:nvPr/>
        </p:nvGrpSpPr>
        <p:grpSpPr>
          <a:xfrm>
            <a:off x="6849269" y="4342773"/>
            <a:ext cx="622907" cy="73171"/>
            <a:chOff x="1610519" y="2609223"/>
            <a:chExt cx="622907" cy="73171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A35CA05-7D30-2C70-773A-99B409AA5E3F}"/>
                </a:ext>
              </a:extLst>
            </p:cNvPr>
            <p:cNvSpPr/>
            <p:nvPr/>
          </p:nvSpPr>
          <p:spPr>
            <a:xfrm flipV="1">
              <a:off x="1802025" y="2616986"/>
              <a:ext cx="431401" cy="57644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CFD7362-9541-8FA1-42CF-43135F5B369E}"/>
                </a:ext>
              </a:extLst>
            </p:cNvPr>
            <p:cNvSpPr/>
            <p:nvPr/>
          </p:nvSpPr>
          <p:spPr>
            <a:xfrm flipV="1">
              <a:off x="1610519" y="2609223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8BEF429-CF5E-C7A0-0D11-B57EA2698E4D}"/>
                </a:ext>
              </a:extLst>
            </p:cNvPr>
            <p:cNvSpPr/>
            <p:nvPr/>
          </p:nvSpPr>
          <p:spPr>
            <a:xfrm flipV="1">
              <a:off x="1711152" y="2609223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EB459E8C-7128-A00D-FECC-F22DA8BB4721}"/>
              </a:ext>
            </a:extLst>
          </p:cNvPr>
          <p:cNvSpPr/>
          <p:nvPr/>
        </p:nvSpPr>
        <p:spPr>
          <a:xfrm>
            <a:off x="6415445" y="2928751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fudge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6B956B5-A508-4648-B910-153D00CA6959}"/>
              </a:ext>
            </a:extLst>
          </p:cNvPr>
          <p:cNvGrpSpPr/>
          <p:nvPr/>
        </p:nvGrpSpPr>
        <p:grpSpPr>
          <a:xfrm>
            <a:off x="6822016" y="3466476"/>
            <a:ext cx="689830" cy="73171"/>
            <a:chOff x="1583266" y="2609226"/>
            <a:chExt cx="689830" cy="73171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7FE757C-3FB3-35B7-8CBB-98AD48D4C3D1}"/>
                </a:ext>
              </a:extLst>
            </p:cNvPr>
            <p:cNvSpPr/>
            <p:nvPr/>
          </p:nvSpPr>
          <p:spPr>
            <a:xfrm flipV="1">
              <a:off x="1830082" y="2616989"/>
              <a:ext cx="443014" cy="57644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A0802FD-3780-34EA-42A0-377EE7871720}"/>
                </a:ext>
              </a:extLst>
            </p:cNvPr>
            <p:cNvSpPr/>
            <p:nvPr/>
          </p:nvSpPr>
          <p:spPr>
            <a:xfrm flipV="1">
              <a:off x="1583266" y="260922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F1F9181-95EC-BB64-B297-7E7A6EE3A269}"/>
                </a:ext>
              </a:extLst>
            </p:cNvPr>
            <p:cNvSpPr/>
            <p:nvPr/>
          </p:nvSpPr>
          <p:spPr>
            <a:xfrm flipV="1">
              <a:off x="1711762" y="2609226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FFC82D90-2C63-33F4-537D-D88B7722AEC4}"/>
              </a:ext>
            </a:extLst>
          </p:cNvPr>
          <p:cNvSpPr/>
          <p:nvPr/>
        </p:nvSpPr>
        <p:spPr>
          <a:xfrm>
            <a:off x="6415445" y="2257634"/>
            <a:ext cx="1492937" cy="3171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dodge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1BCB6DE-C84C-417A-3BEE-06B19195A3B2}"/>
              </a:ext>
            </a:extLst>
          </p:cNvPr>
          <p:cNvGrpSpPr/>
          <p:nvPr/>
        </p:nvGrpSpPr>
        <p:grpSpPr>
          <a:xfrm>
            <a:off x="6825940" y="2610240"/>
            <a:ext cx="712868" cy="73171"/>
            <a:chOff x="1587190" y="2601375"/>
            <a:chExt cx="712868" cy="73171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334B8FF-A532-BFF5-EA74-8651D80E89B1}"/>
                </a:ext>
              </a:extLst>
            </p:cNvPr>
            <p:cNvSpPr/>
            <p:nvPr/>
          </p:nvSpPr>
          <p:spPr>
            <a:xfrm flipV="1">
              <a:off x="1871367" y="2609138"/>
              <a:ext cx="428691" cy="57645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0C7E7B6-97A9-EA2C-B4EA-4E3B499F1F5F}"/>
                </a:ext>
              </a:extLst>
            </p:cNvPr>
            <p:cNvSpPr/>
            <p:nvPr/>
          </p:nvSpPr>
          <p:spPr>
            <a:xfrm flipV="1">
              <a:off x="1587190" y="2601375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11C291DB-18A5-C55C-872D-F4FE038B4347}"/>
                </a:ext>
              </a:extLst>
            </p:cNvPr>
            <p:cNvSpPr/>
            <p:nvPr/>
          </p:nvSpPr>
          <p:spPr>
            <a:xfrm flipV="1">
              <a:off x="1748347" y="2601375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FFBC7579-44EA-229A-0A78-603C14C8B0E1}"/>
              </a:ext>
            </a:extLst>
          </p:cNvPr>
          <p:cNvSpPr/>
          <p:nvPr/>
        </p:nvSpPr>
        <p:spPr>
          <a:xfrm>
            <a:off x="9400435" y="5398324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edge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69A8AAC-4B8D-CCB8-B3D2-12E1420313FC}"/>
              </a:ext>
            </a:extLst>
          </p:cNvPr>
          <p:cNvGrpSpPr/>
          <p:nvPr/>
        </p:nvGrpSpPr>
        <p:grpSpPr>
          <a:xfrm>
            <a:off x="9891847" y="5932121"/>
            <a:ext cx="547224" cy="73171"/>
            <a:chOff x="1668107" y="2605298"/>
            <a:chExt cx="547224" cy="73171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C1BA962-F8C0-8227-B8DC-D6BE823B1FD2}"/>
                </a:ext>
              </a:extLst>
            </p:cNvPr>
            <p:cNvSpPr/>
            <p:nvPr/>
          </p:nvSpPr>
          <p:spPr>
            <a:xfrm flipV="1">
              <a:off x="1783026" y="2613083"/>
              <a:ext cx="432305" cy="576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E1B3814-24A4-88C3-B78C-4A4EC004D1D0}"/>
                </a:ext>
              </a:extLst>
            </p:cNvPr>
            <p:cNvSpPr/>
            <p:nvPr/>
          </p:nvSpPr>
          <p:spPr>
            <a:xfrm flipV="1">
              <a:off x="1668107" y="2605298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C98A822C-DC83-8093-E352-25D31A75C778}"/>
              </a:ext>
            </a:extLst>
          </p:cNvPr>
          <p:cNvSpPr/>
          <p:nvPr/>
        </p:nvSpPr>
        <p:spPr>
          <a:xfrm>
            <a:off x="1226534" y="5425507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bridge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9CCDE83-94A7-0529-60D1-0990CFF1F06F}"/>
              </a:ext>
            </a:extLst>
          </p:cNvPr>
          <p:cNvGrpSpPr/>
          <p:nvPr/>
        </p:nvGrpSpPr>
        <p:grpSpPr>
          <a:xfrm>
            <a:off x="1615805" y="5963229"/>
            <a:ext cx="733191" cy="73171"/>
            <a:chOff x="1511800" y="2609223"/>
            <a:chExt cx="733191" cy="73171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6462D5D-5C90-57C3-8221-9B99D0E65C14}"/>
                </a:ext>
              </a:extLst>
            </p:cNvPr>
            <p:cNvSpPr/>
            <p:nvPr/>
          </p:nvSpPr>
          <p:spPr>
            <a:xfrm flipV="1">
              <a:off x="1814515" y="2616986"/>
              <a:ext cx="430476" cy="57644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D9D9312-3C77-DA27-8C82-687FD9E0C0C1}"/>
                </a:ext>
              </a:extLst>
            </p:cNvPr>
            <p:cNvSpPr/>
            <p:nvPr/>
          </p:nvSpPr>
          <p:spPr>
            <a:xfrm flipV="1">
              <a:off x="1636841" y="2609223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F0AACEB4-A5E2-555E-29D3-FB1A76D7B348}"/>
                </a:ext>
              </a:extLst>
            </p:cNvPr>
            <p:cNvSpPr/>
            <p:nvPr/>
          </p:nvSpPr>
          <p:spPr>
            <a:xfrm flipV="1">
              <a:off x="1726042" y="2609223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436D83C-D0A8-6371-7187-838036BF3FE0}"/>
                </a:ext>
              </a:extLst>
            </p:cNvPr>
            <p:cNvSpPr/>
            <p:nvPr/>
          </p:nvSpPr>
          <p:spPr>
            <a:xfrm flipV="1">
              <a:off x="1511800" y="2609223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2AE45E24-DDAB-48C1-58F3-3FE5D2A0DC4D}"/>
              </a:ext>
            </a:extLst>
          </p:cNvPr>
          <p:cNvSpPr/>
          <p:nvPr/>
        </p:nvSpPr>
        <p:spPr>
          <a:xfrm>
            <a:off x="6438630" y="5425507"/>
            <a:ext cx="149293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smudge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5A0C959-58C7-A920-EF7D-F050ABC3F4D7}"/>
              </a:ext>
            </a:extLst>
          </p:cNvPr>
          <p:cNvGrpSpPr/>
          <p:nvPr/>
        </p:nvGrpSpPr>
        <p:grpSpPr>
          <a:xfrm>
            <a:off x="6727167" y="5967153"/>
            <a:ext cx="925537" cy="73171"/>
            <a:chOff x="1411066" y="2613147"/>
            <a:chExt cx="925537" cy="73171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401D0CC-CC03-F974-572B-05A2D23A1D8F}"/>
                </a:ext>
              </a:extLst>
            </p:cNvPr>
            <p:cNvSpPr/>
            <p:nvPr/>
          </p:nvSpPr>
          <p:spPr>
            <a:xfrm flipV="1">
              <a:off x="1937620" y="2620910"/>
              <a:ext cx="398983" cy="57644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FF3760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C890BB2-1266-D78D-CB2F-3704D04E1AF1}"/>
                </a:ext>
              </a:extLst>
            </p:cNvPr>
            <p:cNvSpPr/>
            <p:nvPr/>
          </p:nvSpPr>
          <p:spPr>
            <a:xfrm flipV="1">
              <a:off x="1585317" y="261314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F5527E8-50A9-2ACC-4B31-F9C83DFBB0D1}"/>
                </a:ext>
              </a:extLst>
            </p:cNvPr>
            <p:cNvSpPr/>
            <p:nvPr/>
          </p:nvSpPr>
          <p:spPr>
            <a:xfrm flipV="1">
              <a:off x="1780196" y="261314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C583145-8F71-F8A9-D10B-6C40DA2C2FE8}"/>
                </a:ext>
              </a:extLst>
            </p:cNvPr>
            <p:cNvSpPr/>
            <p:nvPr/>
          </p:nvSpPr>
          <p:spPr>
            <a:xfrm flipV="1">
              <a:off x="1411066" y="2613147"/>
              <a:ext cx="73171" cy="7317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8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05" grpId="0"/>
      <p:bldP spid="110" grpId="0"/>
      <p:bldP spid="115" grpId="0"/>
      <p:bldP spid="120" grpId="0"/>
      <p:bldP spid="125" grpId="0"/>
      <p:bldP spid="130" grpId="0"/>
      <p:bldP spid="135" grpId="0"/>
      <p:bldP spid="140" grpId="0"/>
      <p:bldP spid="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7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B9CD9EB-0059-E650-C3A5-C27379F6C1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54297" y="550678"/>
            <a:ext cx="8883406" cy="749135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1800" dirty="0">
                <a:solidFill>
                  <a:schemeClr val="tx1"/>
                </a:solidFill>
                <a:latin typeface="EdShed" pitchFamily="2" charset="77"/>
              </a:rPr>
              <a:t>Read the words. Put a tick if the word is spelled correctly and a cross if it is incorrect. Correct the incorrect words, then complete the sentence activities.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3847C06-C9A2-399F-9855-E82263A29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880" y="211731"/>
            <a:ext cx="5202237" cy="320675"/>
          </a:xfrm>
        </p:spPr>
        <p:txBody>
          <a:bodyPr/>
          <a:lstStyle/>
          <a:p>
            <a:r>
              <a:rPr lang="en-US" dirty="0"/>
              <a:t>Spell Check and Sentences</a:t>
            </a:r>
          </a:p>
        </p:txBody>
      </p:sp>
      <p:graphicFrame>
        <p:nvGraphicFramePr>
          <p:cNvPr id="18" name="Table 27">
            <a:extLst>
              <a:ext uri="{FF2B5EF4-FFF2-40B4-BE49-F238E27FC236}">
                <a16:creationId xmlns:a16="http://schemas.microsoft.com/office/drawing/2014/main" id="{74CFC2ED-10AD-79F0-1B66-C33518138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55063"/>
              </p:ext>
            </p:extLst>
          </p:nvPr>
        </p:nvGraphicFramePr>
        <p:xfrm>
          <a:off x="268636" y="1721571"/>
          <a:ext cx="5501898" cy="48574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5252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1164604">
                  <a:extLst>
                    <a:ext uri="{9D8B030D-6E8A-4147-A177-3AD203B41FA5}">
                      <a16:colId xmlns:a16="http://schemas.microsoft.com/office/drawing/2014/main" val="409481055"/>
                    </a:ext>
                  </a:extLst>
                </a:gridCol>
                <a:gridCol w="2592042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56066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Spelled Correctly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754855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edje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172240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brige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02174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dodge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035501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fuj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740537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rijge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smudge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judje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68403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wedge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50696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lodje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5395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0FBBB5C8-EB4D-C133-0551-33EF4FFD70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92570" y="1876593"/>
            <a:ext cx="372828" cy="2612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796CCB9-74C9-DABB-E073-84D637A3F7CC}"/>
              </a:ext>
            </a:extLst>
          </p:cNvPr>
          <p:cNvSpPr txBox="1"/>
          <p:nvPr/>
        </p:nvSpPr>
        <p:spPr>
          <a:xfrm>
            <a:off x="6160883" y="2296640"/>
            <a:ext cx="56251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EdShed" pitchFamily="2" charset="77"/>
                <a:ea typeface="OpenDyslexic" charset="0"/>
                <a:cs typeface="OpenDyslexic" charset="0"/>
              </a:rPr>
              <a:t>Write the word ‘bridge’ in a sentence.</a:t>
            </a:r>
            <a:endParaRPr lang="en-GB" sz="1600" baseline="0" dirty="0">
              <a:latin typeface="EdShed" pitchFamily="2" charset="77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966D6D-4D25-65E8-1AEA-D1420F1CB1D8}"/>
              </a:ext>
            </a:extLst>
          </p:cNvPr>
          <p:cNvCxnSpPr>
            <a:cxnSpLocks/>
          </p:cNvCxnSpPr>
          <p:nvPr/>
        </p:nvCxnSpPr>
        <p:spPr>
          <a:xfrm>
            <a:off x="6178284" y="3088705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77B9B6-DC18-BB00-9735-A1F877E67B08}"/>
              </a:ext>
            </a:extLst>
          </p:cNvPr>
          <p:cNvCxnSpPr>
            <a:cxnSpLocks/>
          </p:cNvCxnSpPr>
          <p:nvPr/>
        </p:nvCxnSpPr>
        <p:spPr>
          <a:xfrm>
            <a:off x="6178284" y="3759770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3F7CEE0-A45E-6396-22BA-82C83A13BD22}"/>
              </a:ext>
            </a:extLst>
          </p:cNvPr>
          <p:cNvSpPr txBox="1"/>
          <p:nvPr/>
        </p:nvSpPr>
        <p:spPr>
          <a:xfrm>
            <a:off x="6160883" y="4287683"/>
            <a:ext cx="5625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EdShed" pitchFamily="2" charset="77"/>
                <a:ea typeface="OpenDyslexic" charset="0"/>
                <a:cs typeface="OpenDyslexic" charset="0"/>
              </a:rPr>
              <a:t>Choose another two words to write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EdShed" pitchFamily="2" charset="77"/>
                <a:ea typeface="OpenDyslexic" charset="0"/>
                <a:cs typeface="OpenDyslexic" charset="0"/>
              </a:rPr>
              <a:t>in one sentence.</a:t>
            </a:r>
            <a:endParaRPr lang="en-GB" sz="1600" baseline="0" dirty="0">
              <a:latin typeface="EdShed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428DA5-9275-48FB-2B66-05507C63D85B}"/>
              </a:ext>
            </a:extLst>
          </p:cNvPr>
          <p:cNvCxnSpPr>
            <a:cxnSpLocks/>
          </p:cNvCxnSpPr>
          <p:nvPr/>
        </p:nvCxnSpPr>
        <p:spPr>
          <a:xfrm>
            <a:off x="6178284" y="5349992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313AE7-6530-4897-288A-F84A2B9E0337}"/>
              </a:ext>
            </a:extLst>
          </p:cNvPr>
          <p:cNvCxnSpPr>
            <a:cxnSpLocks/>
          </p:cNvCxnSpPr>
          <p:nvPr/>
        </p:nvCxnSpPr>
        <p:spPr>
          <a:xfrm>
            <a:off x="6178284" y="6021057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BED8EC6C-EF33-4CEE-F3A6-EB75B0D0B7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96037" y="1876593"/>
            <a:ext cx="261293" cy="2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5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FD664-4AA8-0FAE-EDC1-5FFCA2BBA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1D1C1D"/>
                </a:solidFill>
                <a:cs typeface="Arial" panose="020B0604020202020204" pitchFamily="34" charset="0"/>
              </a:rPr>
              <a:t>Spell Check and Sentences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7" name="Table 27">
            <a:extLst>
              <a:ext uri="{FF2B5EF4-FFF2-40B4-BE49-F238E27FC236}">
                <a16:creationId xmlns:a16="http://schemas.microsoft.com/office/drawing/2014/main" id="{80E061EE-3E51-41F0-29C7-3405A5A2C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107439"/>
              </p:ext>
            </p:extLst>
          </p:nvPr>
        </p:nvGraphicFramePr>
        <p:xfrm>
          <a:off x="268636" y="1721571"/>
          <a:ext cx="5501898" cy="48574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5252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1164604">
                  <a:extLst>
                    <a:ext uri="{9D8B030D-6E8A-4147-A177-3AD203B41FA5}">
                      <a16:colId xmlns:a16="http://schemas.microsoft.com/office/drawing/2014/main" val="409481055"/>
                    </a:ext>
                  </a:extLst>
                </a:gridCol>
                <a:gridCol w="2592042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56066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Spelled Correctly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754855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edje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172240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brige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02174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dodge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035501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fuj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fudge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740537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rijge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smudge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judje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judge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68403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wedge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50696"/>
                  </a:ext>
                </a:extLst>
              </a:tr>
              <a:tr h="42967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lodje</a:t>
                      </a:r>
                      <a:endParaRPr lang="en-GB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5395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0C57DA7-6708-7EA4-6406-6BBAA27ADF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92570" y="1876593"/>
            <a:ext cx="372828" cy="261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909D65-05ED-215B-BD9E-1CDC1B7A9C67}"/>
              </a:ext>
            </a:extLst>
          </p:cNvPr>
          <p:cNvSpPr txBox="1"/>
          <p:nvPr/>
        </p:nvSpPr>
        <p:spPr>
          <a:xfrm>
            <a:off x="6160883" y="2296640"/>
            <a:ext cx="56251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EdShed" pitchFamily="2" charset="77"/>
                <a:ea typeface="OpenDyslexic" charset="0"/>
                <a:cs typeface="OpenDyslexic" charset="0"/>
              </a:rPr>
              <a:t>Write the word ‘bridge’ in a sentence.</a:t>
            </a:r>
            <a:endParaRPr lang="en-GB" sz="1600" baseline="0" dirty="0">
              <a:latin typeface="EdShed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0ABAB9-0979-2B3F-7419-C4F0C830256C}"/>
              </a:ext>
            </a:extLst>
          </p:cNvPr>
          <p:cNvCxnSpPr>
            <a:cxnSpLocks/>
          </p:cNvCxnSpPr>
          <p:nvPr/>
        </p:nvCxnSpPr>
        <p:spPr>
          <a:xfrm>
            <a:off x="6178284" y="3088705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CF267B-4845-D9B3-1509-8D36D721B6BA}"/>
              </a:ext>
            </a:extLst>
          </p:cNvPr>
          <p:cNvCxnSpPr>
            <a:cxnSpLocks/>
          </p:cNvCxnSpPr>
          <p:nvPr/>
        </p:nvCxnSpPr>
        <p:spPr>
          <a:xfrm>
            <a:off x="6178284" y="3759770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A64930E-85C6-12A0-E75C-5D19A8FCE60C}"/>
              </a:ext>
            </a:extLst>
          </p:cNvPr>
          <p:cNvSpPr txBox="1"/>
          <p:nvPr/>
        </p:nvSpPr>
        <p:spPr>
          <a:xfrm>
            <a:off x="6160883" y="4287683"/>
            <a:ext cx="5625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EdShed" pitchFamily="2" charset="77"/>
                <a:ea typeface="OpenDyslexic" charset="0"/>
                <a:cs typeface="OpenDyslexic" charset="0"/>
              </a:rPr>
              <a:t>Choose another two words to write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EdShed" pitchFamily="2" charset="77"/>
                <a:ea typeface="OpenDyslexic" charset="0"/>
                <a:cs typeface="OpenDyslexic" charset="0"/>
              </a:rPr>
              <a:t>in one sentence.</a:t>
            </a:r>
            <a:endParaRPr lang="en-GB" sz="1600" baseline="0" dirty="0">
              <a:latin typeface="EdShed" pitchFamily="2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E87BE3-1FB1-C313-87B6-38480D960820}"/>
              </a:ext>
            </a:extLst>
          </p:cNvPr>
          <p:cNvCxnSpPr>
            <a:cxnSpLocks/>
          </p:cNvCxnSpPr>
          <p:nvPr/>
        </p:nvCxnSpPr>
        <p:spPr>
          <a:xfrm>
            <a:off x="6178284" y="5349992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8C87EE-1CBD-0006-92F7-D1C6CAF949E9}"/>
              </a:ext>
            </a:extLst>
          </p:cNvPr>
          <p:cNvCxnSpPr>
            <a:cxnSpLocks/>
          </p:cNvCxnSpPr>
          <p:nvPr/>
        </p:nvCxnSpPr>
        <p:spPr>
          <a:xfrm>
            <a:off x="6178284" y="6021057"/>
            <a:ext cx="55903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F41B8EDD-96AF-864C-2739-16B34CED3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849" y="2339346"/>
            <a:ext cx="316919" cy="3169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CDFC9-2ACB-9A07-4EDD-28871181F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353" y="2789439"/>
            <a:ext cx="285909" cy="2859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866F702-F5C3-8498-2D10-58E603ECD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353" y="3208522"/>
            <a:ext cx="285909" cy="2859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CFA17D1-2E68-DF76-FCFE-64622591F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849" y="3627605"/>
            <a:ext cx="316919" cy="3169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3C23BE-813F-42F9-2BA0-F0C56164C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353" y="4077698"/>
            <a:ext cx="285909" cy="2859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45FB55B-AED1-F540-5B93-F77721088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353" y="4496781"/>
            <a:ext cx="285909" cy="2859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78B9456-E63E-3B1D-95C9-1ADB96314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849" y="4915864"/>
            <a:ext cx="316919" cy="3169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316184D-6513-3A3F-67B4-35628A3CB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353" y="5365957"/>
            <a:ext cx="285909" cy="2859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9046AE-6310-E680-8E5B-1F0F236B1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849" y="5785040"/>
            <a:ext cx="316919" cy="3169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F9373F-E78F-C7F9-B132-713AB5927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353" y="6235133"/>
            <a:ext cx="285909" cy="28590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C5BE572-459E-F744-23E2-F2B16E8D3859}"/>
              </a:ext>
            </a:extLst>
          </p:cNvPr>
          <p:cNvSpPr txBox="1"/>
          <p:nvPr/>
        </p:nvSpPr>
        <p:spPr>
          <a:xfrm>
            <a:off x="6176019" y="2588987"/>
            <a:ext cx="479129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0000"/>
                </a:solidFill>
                <a:latin typeface="EdShed" pitchFamily="2" charset="77"/>
              </a:rPr>
              <a:t>The </a:t>
            </a:r>
            <a:r>
              <a:rPr lang="en-GB" dirty="0">
                <a:latin typeface="EdShed" pitchFamily="2" charset="77"/>
              </a:rPr>
              <a:t>bridge</a:t>
            </a:r>
            <a:r>
              <a:rPr lang="en-GB" dirty="0">
                <a:solidFill>
                  <a:srgbClr val="FF0000"/>
                </a:solidFill>
                <a:latin typeface="EdShed" pitchFamily="2" charset="77"/>
              </a:rPr>
              <a:t> crossed over the river. </a:t>
            </a:r>
            <a:endParaRPr lang="en-GB" baseline="0" dirty="0">
              <a:solidFill>
                <a:srgbClr val="FF0000"/>
              </a:solidFill>
              <a:latin typeface="EdShed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F438F4-C26F-0BC4-F022-FBE39ACAAB3F}"/>
              </a:ext>
            </a:extLst>
          </p:cNvPr>
          <p:cNvSpPr txBox="1"/>
          <p:nvPr/>
        </p:nvSpPr>
        <p:spPr>
          <a:xfrm>
            <a:off x="6176019" y="4859264"/>
            <a:ext cx="518843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0000"/>
                </a:solidFill>
                <a:latin typeface="EdShed" pitchFamily="2" charset="77"/>
              </a:rPr>
              <a:t>The </a:t>
            </a:r>
            <a:r>
              <a:rPr lang="en-GB" dirty="0">
                <a:latin typeface="EdShed" pitchFamily="2" charset="77"/>
              </a:rPr>
              <a:t>judge</a:t>
            </a:r>
            <a:r>
              <a:rPr lang="en-GB" dirty="0">
                <a:solidFill>
                  <a:srgbClr val="FF0000"/>
                </a:solidFill>
                <a:latin typeface="EdShed" pitchFamily="2" charset="77"/>
              </a:rPr>
              <a:t> loved to eat vanilla </a:t>
            </a:r>
            <a:r>
              <a:rPr lang="en-GB" dirty="0">
                <a:latin typeface="EdShed" pitchFamily="2" charset="77"/>
              </a:rPr>
              <a:t>fudge</a:t>
            </a:r>
            <a:r>
              <a:rPr lang="en-GB" dirty="0">
                <a:solidFill>
                  <a:srgbClr val="FF0000"/>
                </a:solidFill>
                <a:latin typeface="EdShed" pitchFamily="2" charset="77"/>
              </a:rPr>
              <a:t>.</a:t>
            </a:r>
            <a:endParaRPr lang="en-GB" baseline="0" dirty="0">
              <a:solidFill>
                <a:srgbClr val="FF0000"/>
              </a:solidFill>
              <a:latin typeface="EdShed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813871-05E9-C981-088C-55417EAC679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796037" y="1876593"/>
            <a:ext cx="261293" cy="2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5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8D45BF7E88C4CBF195B716E08D65A" ma:contentTypeVersion="12" ma:contentTypeDescription="Create a new document." ma:contentTypeScope="" ma:versionID="2fdd791a52d91e5138b36fe924e49726">
  <xsd:schema xmlns:xsd="http://www.w3.org/2001/XMLSchema" xmlns:xs="http://www.w3.org/2001/XMLSchema" xmlns:p="http://schemas.microsoft.com/office/2006/metadata/properties" xmlns:ns2="fa511a29-b952-40e4-9e4b-59b1579a09a0" xmlns:ns3="2713a64c-b708-418b-a5af-1b0d489f796a" targetNamespace="http://schemas.microsoft.com/office/2006/metadata/properties" ma:root="true" ma:fieldsID="f9a5d50ded2000f004c7e763eb7e8286" ns2:_="" ns3:_="">
    <xsd:import namespace="fa511a29-b952-40e4-9e4b-59b1579a09a0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11a29-b952-40e4-9e4b-59b1579a0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511a29-b952-40e4-9e4b-59b1579a09a0">
      <Terms xmlns="http://schemas.microsoft.com/office/infopath/2007/PartnerControls"/>
    </lcf76f155ced4ddcb4097134ff3c332f>
    <TaxCatchAll xmlns="2713a64c-b708-418b-a5af-1b0d489f796a" xsi:nil="true"/>
  </documentManagement>
</p:properties>
</file>

<file path=customXml/itemProps1.xml><?xml version="1.0" encoding="utf-8"?>
<ds:datastoreItem xmlns:ds="http://schemas.openxmlformats.org/officeDocument/2006/customXml" ds:itemID="{14773D8E-8642-4F3B-85B5-98D15CEB8BD9}"/>
</file>

<file path=customXml/itemProps2.xml><?xml version="1.0" encoding="utf-8"?>
<ds:datastoreItem xmlns:ds="http://schemas.openxmlformats.org/officeDocument/2006/customXml" ds:itemID="{21ACAA34-5BEF-4BDA-A2E2-E459F684B6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EF00FD-AFDF-4D54-835B-B72C0397350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</TotalTime>
  <Words>1050</Words>
  <Application>Microsoft Macintosh PowerPoint</Application>
  <PresentationFormat>Widescreen</PresentationFormat>
  <Paragraphs>285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EdShed</vt:lpstr>
      <vt:lpstr>Arial</vt:lpstr>
      <vt:lpstr>Calibri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Paul Blyth</cp:lastModifiedBy>
  <cp:revision>94</cp:revision>
  <dcterms:created xsi:type="dcterms:W3CDTF">2022-07-19T20:08:30Z</dcterms:created>
  <dcterms:modified xsi:type="dcterms:W3CDTF">2025-07-15T08:35:41Z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0x01010057E8D45BF7E88C4CBF195B716E08D65A</vt:lpwstr>
  </property>
</Properties>
</file>