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84" r:id="rId7"/>
    <p:sldId id="285" r:id="rId8"/>
    <p:sldId id="262" r:id="rId9"/>
    <p:sldId id="263" r:id="rId10"/>
    <p:sldId id="264" r:id="rId11"/>
    <p:sldId id="277" r:id="rId12"/>
    <p:sldId id="266" r:id="rId13"/>
    <p:sldId id="278" r:id="rId14"/>
    <p:sldId id="286" r:id="rId15"/>
    <p:sldId id="287" r:id="rId16"/>
    <p:sldId id="280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Muli" pitchFamily="2" charset="77"/>
      <p:regular r:id="rId26"/>
      <p:bold r:id="rId27"/>
      <p:italic r:id="rId28"/>
      <p:boldItalic r:id="rId29"/>
    </p:embeddedFont>
    <p:embeddedFont>
      <p:font typeface="OpenDyslexicAlta" pitchFamily="2" charset="77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73DC"/>
    <a:srgbClr val="3372DC"/>
    <a:srgbClr val="FF3760"/>
    <a:srgbClr val="7956D6"/>
    <a:srgbClr val="25D160"/>
    <a:srgbClr val="219CEE"/>
    <a:srgbClr val="FFDE57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0"/>
    <p:restoredTop sz="92254"/>
  </p:normalViewPr>
  <p:slideViewPr>
    <p:cSldViewPr snapToGrid="0" snapToObjects="1">
      <p:cViewPr>
        <p:scale>
          <a:sx n="86" d="100"/>
          <a:sy n="86" d="100"/>
        </p:scale>
        <p:origin x="1664" y="520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11/6/22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11/6/22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6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1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24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7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Each line represents a missing letter.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432FF"/>
                </a:solidFill>
                <a:latin typeface="OpenDyslexicAlta" pitchFamily="2" charset="77"/>
              </a:rPr>
              <a:t>The blue lines are digraphs, where two letters make one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9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42560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56378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 and 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1717A37-65AF-E053-09B3-DB9D395E70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71146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uous Pro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1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06/11/2022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  <p:sldLayoutId id="2147483667" r:id="rId8"/>
    <p:sldLayoutId id="214748366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shed.ly/SXIRAU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3364" y="5201456"/>
            <a:ext cx="9105272" cy="312190"/>
          </a:xfrm>
        </p:spPr>
        <p:txBody>
          <a:bodyPr>
            <a:noAutofit/>
          </a:bodyPr>
          <a:lstStyle/>
          <a:p>
            <a:r>
              <a:rPr lang="en-GB" dirty="0"/>
              <a:t>To be able to segment words into the correct syllables and phonemes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4797" y="2029960"/>
            <a:ext cx="338137" cy="395154"/>
          </a:xfrm>
        </p:spPr>
        <p:txBody>
          <a:bodyPr>
            <a:no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5946" y="2029960"/>
            <a:ext cx="595891" cy="39515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3273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dirty="0">
              <a:solidFill>
                <a:srgbClr val="3273DC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364" y="5539387"/>
            <a:ext cx="9105272" cy="312190"/>
          </a:xfrm>
        </p:spPr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dirty="0"/>
              <a:t>ords where the digraph ‘ou’ makes an /u/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638664" y="6050336"/>
            <a:ext cx="13469328" cy="312190"/>
          </a:xfrm>
        </p:spPr>
        <p:txBody>
          <a:bodyPr>
            <a:normAutofit fontScale="92500" lnSpcReduction="10000"/>
          </a:bodyPr>
          <a:lstStyle/>
          <a:p>
            <a:r>
              <a:rPr lang="en-GB" sz="1600" dirty="0"/>
              <a:t>This week’s words: touch, double, country, trouble, young, cousin, enough, couple, encourage, flourish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8">
            <a:extLst>
              <a:ext uri="{FF2B5EF4-FFF2-40B4-BE49-F238E27FC236}">
                <a16:creationId xmlns:a16="http://schemas.microsoft.com/office/drawing/2014/main" id="{31FD3039-EF1D-88F4-0331-F78C6CD33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623430"/>
              </p:ext>
            </p:extLst>
          </p:nvPr>
        </p:nvGraphicFramePr>
        <p:xfrm>
          <a:off x="402956" y="4252565"/>
          <a:ext cx="11380174" cy="2256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490">
                  <a:extLst>
                    <a:ext uri="{9D8B030D-6E8A-4147-A177-3AD203B41FA5}">
                      <a16:colId xmlns:a16="http://schemas.microsoft.com/office/drawing/2014/main" val="219185778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2223313461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3750745387"/>
                    </a:ext>
                  </a:extLst>
                </a:gridCol>
              </a:tblGrid>
              <a:tr h="5641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Yusef thought that he had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ample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cake for his party.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Each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nation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has its own flag and anthem.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582608"/>
                  </a:ext>
                </a:extLst>
              </a:tr>
              <a:tr h="5641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2856"/>
                  </a:ext>
                </a:extLst>
              </a:tr>
              <a:tr h="5641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The plants began to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thrive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in their new pots.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Our teacher would always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motivate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us to do our best.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548021"/>
                  </a:ext>
                </a:extLst>
              </a:tr>
              <a:tr h="5641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1935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where the digraph ‘ou’ makes an /u/ sound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228481" y="314753"/>
            <a:ext cx="5707738" cy="354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the digraph ‘ou’ makes an /u/ sound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636617D-C5FD-5711-27C4-4F736D19D2AD}"/>
              </a:ext>
            </a:extLst>
          </p:cNvPr>
          <p:cNvSpPr txBox="1">
            <a:spLocks/>
          </p:cNvSpPr>
          <p:nvPr/>
        </p:nvSpPr>
        <p:spPr>
          <a:xfrm>
            <a:off x="1347754" y="1875635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400" b="0" dirty="0">
                <a:solidFill>
                  <a:schemeClr val="tx1"/>
                </a:solidFill>
              </a:rPr>
              <a:t>Write a sentence about the pictures below.  Remember to include the word in your sentence. Then read the sentences and replace the underlined word with one of the blue words.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7A135A-2445-5EE2-1E6D-9B39296FA81D}"/>
              </a:ext>
            </a:extLst>
          </p:cNvPr>
          <p:cNvSpPr txBox="1"/>
          <p:nvPr/>
        </p:nvSpPr>
        <p:spPr>
          <a:xfrm>
            <a:off x="8870844" y="2516892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OpenDyslexicAlta" pitchFamily="2" charset="77"/>
                <a:ea typeface="OpenDyslexic" charset="0"/>
                <a:cs typeface="OpenDyslexic" charset="0"/>
              </a:rPr>
              <a:t>couple</a:t>
            </a:r>
            <a:endParaRPr lang="en-GB" sz="2400" baseline="0" dirty="0">
              <a:latin typeface="Muli" pitchFamily="2" charset="77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34A432-25F5-A70A-83B7-E4AD536D9546}"/>
              </a:ext>
            </a:extLst>
          </p:cNvPr>
          <p:cNvCxnSpPr>
            <a:cxnSpLocks/>
          </p:cNvCxnSpPr>
          <p:nvPr/>
        </p:nvCxnSpPr>
        <p:spPr>
          <a:xfrm>
            <a:off x="7744547" y="3376362"/>
            <a:ext cx="3909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CEDC99-882D-F6E6-933F-F264BB23E905}"/>
              </a:ext>
            </a:extLst>
          </p:cNvPr>
          <p:cNvCxnSpPr>
            <a:cxnSpLocks/>
          </p:cNvCxnSpPr>
          <p:nvPr/>
        </p:nvCxnSpPr>
        <p:spPr>
          <a:xfrm>
            <a:off x="7744547" y="3872309"/>
            <a:ext cx="3909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CC777E3-4AEC-88F8-CEE0-E3903B10A992}"/>
              </a:ext>
            </a:extLst>
          </p:cNvPr>
          <p:cNvSpPr txBox="1"/>
          <p:nvPr/>
        </p:nvSpPr>
        <p:spPr>
          <a:xfrm>
            <a:off x="3201737" y="2521557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OpenDyslexicAlta" pitchFamily="2" charset="77"/>
                <a:ea typeface="OpenDyslexic" charset="0"/>
                <a:cs typeface="OpenDyslexic" charset="0"/>
              </a:rPr>
              <a:t>touch</a:t>
            </a:r>
            <a:endParaRPr lang="en-GB" sz="2400" baseline="0" dirty="0">
              <a:latin typeface="Muli" pitchFamily="2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C03A8F6-57D4-3A75-9D83-889F9D84CE19}"/>
              </a:ext>
            </a:extLst>
          </p:cNvPr>
          <p:cNvCxnSpPr>
            <a:cxnSpLocks/>
          </p:cNvCxnSpPr>
          <p:nvPr/>
        </p:nvCxnSpPr>
        <p:spPr>
          <a:xfrm>
            <a:off x="2027091" y="3376362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ACB8C1-A0CC-8E0F-C373-4A215853D309}"/>
              </a:ext>
            </a:extLst>
          </p:cNvPr>
          <p:cNvCxnSpPr>
            <a:cxnSpLocks/>
          </p:cNvCxnSpPr>
          <p:nvPr/>
        </p:nvCxnSpPr>
        <p:spPr>
          <a:xfrm>
            <a:off x="2027091" y="3872309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F9568E3-C3AC-E96E-734B-CA11557E1E1A}"/>
              </a:ext>
            </a:extLst>
          </p:cNvPr>
          <p:cNvSpPr txBox="1"/>
          <p:nvPr/>
        </p:nvSpPr>
        <p:spPr>
          <a:xfrm>
            <a:off x="445819" y="5461208"/>
            <a:ext cx="1897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encourage</a:t>
            </a:r>
            <a:endParaRPr lang="en-GB" sz="20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36E232-8359-681C-FA1B-5FC96B0467AD}"/>
              </a:ext>
            </a:extLst>
          </p:cNvPr>
          <p:cNvSpPr txBox="1"/>
          <p:nvPr/>
        </p:nvSpPr>
        <p:spPr>
          <a:xfrm>
            <a:off x="574353" y="4330746"/>
            <a:ext cx="1597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country</a:t>
            </a:r>
            <a:endParaRPr lang="en-GB" sz="20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1D060A-10A0-B4CA-94FB-C878E61761CF}"/>
              </a:ext>
            </a:extLst>
          </p:cNvPr>
          <p:cNvSpPr txBox="1"/>
          <p:nvPr/>
        </p:nvSpPr>
        <p:spPr>
          <a:xfrm>
            <a:off x="705362" y="6028638"/>
            <a:ext cx="1395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flourish</a:t>
            </a:r>
            <a:endParaRPr lang="en-GB" sz="20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B56AC4-F357-7F58-D378-B29C16EB2AAD}"/>
              </a:ext>
            </a:extLst>
          </p:cNvPr>
          <p:cNvSpPr txBox="1"/>
          <p:nvPr/>
        </p:nvSpPr>
        <p:spPr>
          <a:xfrm>
            <a:off x="674366" y="4894544"/>
            <a:ext cx="1395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enough</a:t>
            </a:r>
            <a:endParaRPr lang="en-GB" sz="20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pic>
        <p:nvPicPr>
          <p:cNvPr id="6" name="Picture 5" descr="A picture containing text, dinosaur, handwear&#10;&#10;Description automatically generated">
            <a:extLst>
              <a:ext uri="{FF2B5EF4-FFF2-40B4-BE49-F238E27FC236}">
                <a16:creationId xmlns:a16="http://schemas.microsoft.com/office/drawing/2014/main" id="{11014F12-7F45-9A12-2BDA-911ED2CA3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13" y="2565395"/>
            <a:ext cx="1397164" cy="1397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12EDC3-01F7-8FE7-CA98-7D9E207B6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680" y="2589948"/>
            <a:ext cx="524157" cy="1359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C9AF67-162F-AEEE-29FB-AD71DDE04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408" y="2599837"/>
            <a:ext cx="524157" cy="135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where the digraph ‘ou’ makes an /u/ sound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172176" y="314753"/>
            <a:ext cx="5820348" cy="339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the digraph ‘ou’ makes an /u/ sound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B5F1B40-8E50-A15B-9656-0F269E702C93}"/>
              </a:ext>
            </a:extLst>
          </p:cNvPr>
          <p:cNvSpPr txBox="1">
            <a:spLocks/>
          </p:cNvSpPr>
          <p:nvPr/>
        </p:nvSpPr>
        <p:spPr>
          <a:xfrm>
            <a:off x="2077338" y="1926566"/>
            <a:ext cx="8037324" cy="554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3372DC"/>
                </a:solidFill>
              </a:rPr>
              <a:t>Can you write a description of this picture?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FABD32-DAFC-D745-E571-865B924A2326}"/>
              </a:ext>
            </a:extLst>
          </p:cNvPr>
          <p:cNvCxnSpPr>
            <a:cxnSpLocks/>
          </p:cNvCxnSpPr>
          <p:nvPr/>
        </p:nvCxnSpPr>
        <p:spPr>
          <a:xfrm>
            <a:off x="5012873" y="3673779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E3D3639-15B2-9E09-543E-611194F411E5}"/>
              </a:ext>
            </a:extLst>
          </p:cNvPr>
          <p:cNvSpPr txBox="1"/>
          <p:nvPr/>
        </p:nvSpPr>
        <p:spPr>
          <a:xfrm>
            <a:off x="2594083" y="2496337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Words to include: double, trouble, young, cousin</a:t>
            </a:r>
            <a:endParaRPr lang="en-GB" sz="2000" baseline="0" dirty="0">
              <a:latin typeface="Muli" pitchFamily="2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516E830-A8B2-9F1F-AD67-B0906A71CB2B}"/>
              </a:ext>
            </a:extLst>
          </p:cNvPr>
          <p:cNvCxnSpPr>
            <a:cxnSpLocks/>
          </p:cNvCxnSpPr>
          <p:nvPr/>
        </p:nvCxnSpPr>
        <p:spPr>
          <a:xfrm>
            <a:off x="5012873" y="4277936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79A10D5-D6BD-EF7D-B779-C9346BAACA13}"/>
              </a:ext>
            </a:extLst>
          </p:cNvPr>
          <p:cNvCxnSpPr>
            <a:cxnSpLocks/>
          </p:cNvCxnSpPr>
          <p:nvPr/>
        </p:nvCxnSpPr>
        <p:spPr>
          <a:xfrm>
            <a:off x="5012873" y="6090408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E0C9465-5F2F-6533-05F6-F916CD84B739}"/>
              </a:ext>
            </a:extLst>
          </p:cNvPr>
          <p:cNvCxnSpPr>
            <a:cxnSpLocks/>
          </p:cNvCxnSpPr>
          <p:nvPr/>
        </p:nvCxnSpPr>
        <p:spPr>
          <a:xfrm>
            <a:off x="5012873" y="5486250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E3C791C-E2F0-38E9-45D6-BBC3FA9EBC6C}"/>
              </a:ext>
            </a:extLst>
          </p:cNvPr>
          <p:cNvCxnSpPr>
            <a:cxnSpLocks/>
          </p:cNvCxnSpPr>
          <p:nvPr/>
        </p:nvCxnSpPr>
        <p:spPr>
          <a:xfrm>
            <a:off x="5012873" y="4882093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8220919-0E05-341F-9423-D1AE4C69E0A7}"/>
              </a:ext>
            </a:extLst>
          </p:cNvPr>
          <p:cNvGrpSpPr/>
          <p:nvPr/>
        </p:nvGrpSpPr>
        <p:grpSpPr>
          <a:xfrm>
            <a:off x="468776" y="3514727"/>
            <a:ext cx="4243980" cy="2442759"/>
            <a:chOff x="884032" y="3560667"/>
            <a:chExt cx="3758350" cy="21632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1BB3D7C-F50F-65A3-B883-288A92E0A09A}"/>
                </a:ext>
              </a:extLst>
            </p:cNvPr>
            <p:cNvGrpSpPr/>
            <p:nvPr/>
          </p:nvGrpSpPr>
          <p:grpSpPr>
            <a:xfrm>
              <a:off x="884032" y="3560667"/>
              <a:ext cx="3758350" cy="2163239"/>
              <a:chOff x="884031" y="3560667"/>
              <a:chExt cx="4728215" cy="2659621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95C5E59-4CC6-C85E-F83C-C3530055F9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84031" y="3560667"/>
                <a:ext cx="4728215" cy="2659621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008888C-BC52-3E1B-2C77-019DD9F6D78C}"/>
                  </a:ext>
                </a:extLst>
              </p:cNvPr>
              <p:cNvGrpSpPr/>
              <p:nvPr/>
            </p:nvGrpSpPr>
            <p:grpSpPr>
              <a:xfrm>
                <a:off x="3290029" y="4121544"/>
                <a:ext cx="893470" cy="738375"/>
                <a:chOff x="3316539" y="4080593"/>
                <a:chExt cx="893470" cy="738375"/>
              </a:xfrm>
            </p:grpSpPr>
            <p:pic>
              <p:nvPicPr>
                <p:cNvPr id="36" name="Picture 35" descr="Icon&#10;&#10;Description automatically generated">
                  <a:extLst>
                    <a:ext uri="{FF2B5EF4-FFF2-40B4-BE49-F238E27FC236}">
                      <a16:creationId xmlns:a16="http://schemas.microsoft.com/office/drawing/2014/main" id="{8E4260AF-5C26-617A-2C09-646E9DB8EB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10847"/>
                <a:stretch/>
              </p:blipFill>
              <p:spPr>
                <a:xfrm>
                  <a:off x="3712891" y="4082288"/>
                  <a:ext cx="497118" cy="736680"/>
                </a:xfrm>
                <a:prstGeom prst="rect">
                  <a:avLst/>
                </a:prstGeom>
              </p:spPr>
            </p:pic>
            <p:pic>
              <p:nvPicPr>
                <p:cNvPr id="37" name="Picture 36" descr="Icon&#10;&#10;Description automatically generated">
                  <a:extLst>
                    <a:ext uri="{FF2B5EF4-FFF2-40B4-BE49-F238E27FC236}">
                      <a16:creationId xmlns:a16="http://schemas.microsoft.com/office/drawing/2014/main" id="{18EA984B-8F03-42AA-C3DE-8E66E14294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1029"/>
                <a:stretch/>
              </p:blipFill>
              <p:spPr>
                <a:xfrm>
                  <a:off x="3316539" y="4080593"/>
                  <a:ext cx="391509" cy="736680"/>
                </a:xfrm>
                <a:prstGeom prst="rect">
                  <a:avLst/>
                </a:prstGeom>
              </p:spPr>
            </p:pic>
          </p:grp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2C1C03C-C97E-9F3D-FC80-6FE2054C7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665" r="47935" b="71418"/>
            <a:stretch/>
          </p:blipFill>
          <p:spPr>
            <a:xfrm>
              <a:off x="3563242" y="5014412"/>
              <a:ext cx="395148" cy="27235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914CC44-FCB4-FC42-461E-08033F5CD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665" r="47935" b="71418"/>
            <a:stretch/>
          </p:blipFill>
          <p:spPr>
            <a:xfrm flipH="1">
              <a:off x="1040213" y="5360016"/>
              <a:ext cx="395148" cy="272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4346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AB4E5A5A-8BA5-E002-7E2A-FF4EB1424AFD}"/>
              </a:ext>
            </a:extLst>
          </p:cNvPr>
          <p:cNvSpPr txBox="1"/>
          <p:nvPr/>
        </p:nvSpPr>
        <p:spPr>
          <a:xfrm>
            <a:off x="1920776" y="2407810"/>
            <a:ext cx="406886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We use our hands to </a:t>
            </a:r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touch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 things.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7739" y="425607"/>
            <a:ext cx="5816523" cy="365127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the digraph ‘ou’ makes an /u/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56378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Table 48">
            <a:extLst>
              <a:ext uri="{FF2B5EF4-FFF2-40B4-BE49-F238E27FC236}">
                <a16:creationId xmlns:a16="http://schemas.microsoft.com/office/drawing/2014/main" id="{9539A962-AA61-8244-AD4B-BA146D928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01756"/>
              </p:ext>
            </p:extLst>
          </p:nvPr>
        </p:nvGraphicFramePr>
        <p:xfrm>
          <a:off x="402956" y="3657988"/>
          <a:ext cx="11380174" cy="2789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490">
                  <a:extLst>
                    <a:ext uri="{9D8B030D-6E8A-4147-A177-3AD203B41FA5}">
                      <a16:colId xmlns:a16="http://schemas.microsoft.com/office/drawing/2014/main" val="219185778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2223313461"/>
                    </a:ext>
                  </a:extLst>
                </a:gridCol>
                <a:gridCol w="4712842">
                  <a:extLst>
                    <a:ext uri="{9D8B030D-6E8A-4147-A177-3AD203B41FA5}">
                      <a16:colId xmlns:a16="http://schemas.microsoft.com/office/drawing/2014/main" val="3750745387"/>
                    </a:ext>
                  </a:extLst>
                </a:gridCol>
              </a:tblGrid>
              <a:tr h="6973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Yusef thought that he had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ample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cake for his party.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Each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nation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has its own flag and anthem.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582608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2856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The plants began to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thrive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in their new pots.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Our teacher would always </a:t>
                      </a:r>
                      <a:r>
                        <a:rPr lang="en-US" b="0" i="0" u="sng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motivate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us to do our best.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548021"/>
                  </a:ext>
                </a:extLst>
              </a:tr>
              <a:tr h="6973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193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7833CBE-2306-02E1-A225-4E636B7CD8FD}"/>
              </a:ext>
            </a:extLst>
          </p:cNvPr>
          <p:cNvSpPr txBox="1"/>
          <p:nvPr/>
        </p:nvSpPr>
        <p:spPr>
          <a:xfrm>
            <a:off x="8903097" y="1926999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OpenDyslexicAlta" pitchFamily="2" charset="77"/>
                <a:ea typeface="OpenDyslexic" charset="0"/>
                <a:cs typeface="OpenDyslexic" charset="0"/>
              </a:rPr>
              <a:t>couple</a:t>
            </a:r>
            <a:endParaRPr lang="en-GB" sz="2400" baseline="0" dirty="0">
              <a:latin typeface="Muli" pitchFamily="2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05972A-B666-D37A-1373-79D110454330}"/>
              </a:ext>
            </a:extLst>
          </p:cNvPr>
          <p:cNvCxnSpPr>
            <a:cxnSpLocks/>
          </p:cNvCxnSpPr>
          <p:nvPr/>
        </p:nvCxnSpPr>
        <p:spPr>
          <a:xfrm>
            <a:off x="7776800" y="2830429"/>
            <a:ext cx="3909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F801F7-6AEB-64BE-46D9-123F84103E06}"/>
              </a:ext>
            </a:extLst>
          </p:cNvPr>
          <p:cNvCxnSpPr>
            <a:cxnSpLocks/>
          </p:cNvCxnSpPr>
          <p:nvPr/>
        </p:nvCxnSpPr>
        <p:spPr>
          <a:xfrm>
            <a:off x="7776800" y="3282416"/>
            <a:ext cx="3909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507316D-B6B9-1BF0-98EC-7F1B9E540B7C}"/>
              </a:ext>
            </a:extLst>
          </p:cNvPr>
          <p:cNvSpPr txBox="1"/>
          <p:nvPr/>
        </p:nvSpPr>
        <p:spPr>
          <a:xfrm>
            <a:off x="3192565" y="1931664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OpenDyslexicAlta" pitchFamily="2" charset="77"/>
                <a:ea typeface="OpenDyslexic" charset="0"/>
                <a:cs typeface="OpenDyslexic" charset="0"/>
              </a:rPr>
              <a:t>touch</a:t>
            </a:r>
            <a:endParaRPr lang="en-GB" sz="2400" baseline="0" dirty="0">
              <a:latin typeface="Muli" pitchFamily="2" charset="77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FB72AC-4D1B-820F-5319-B0FD9BEFA1AB}"/>
              </a:ext>
            </a:extLst>
          </p:cNvPr>
          <p:cNvCxnSpPr>
            <a:cxnSpLocks/>
          </p:cNvCxnSpPr>
          <p:nvPr/>
        </p:nvCxnSpPr>
        <p:spPr>
          <a:xfrm>
            <a:off x="2017919" y="2830429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5FF4E7-8FBE-5C47-0A8C-33B78B831AE3}"/>
              </a:ext>
            </a:extLst>
          </p:cNvPr>
          <p:cNvCxnSpPr>
            <a:cxnSpLocks/>
          </p:cNvCxnSpPr>
          <p:nvPr/>
        </p:nvCxnSpPr>
        <p:spPr>
          <a:xfrm>
            <a:off x="2017919" y="3282416"/>
            <a:ext cx="3797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4164A64-4D4A-124B-335A-C275261A7EE4}"/>
              </a:ext>
            </a:extLst>
          </p:cNvPr>
          <p:cNvSpPr txBox="1"/>
          <p:nvPr/>
        </p:nvSpPr>
        <p:spPr>
          <a:xfrm>
            <a:off x="397023" y="5220063"/>
            <a:ext cx="19831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encourage</a:t>
            </a:r>
            <a:endParaRPr lang="en-GB" sz="20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5DE3B-CF60-D14C-77D1-1F00E8D8FE99}"/>
              </a:ext>
            </a:extLst>
          </p:cNvPr>
          <p:cNvSpPr txBox="1"/>
          <p:nvPr/>
        </p:nvSpPr>
        <p:spPr>
          <a:xfrm>
            <a:off x="596375" y="3823023"/>
            <a:ext cx="15377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aseline="0" dirty="0">
                <a:solidFill>
                  <a:srgbClr val="3372DC"/>
                </a:solidFill>
                <a:latin typeface="OpenDyslexicAlta" pitchFamily="2" charset="77"/>
              </a:rPr>
              <a:t>country</a:t>
            </a:r>
            <a:endParaRPr lang="en-GB" sz="20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017E97-E497-DB4C-C37D-E1C29E51F15D}"/>
              </a:ext>
            </a:extLst>
          </p:cNvPr>
          <p:cNvSpPr txBox="1"/>
          <p:nvPr/>
        </p:nvSpPr>
        <p:spPr>
          <a:xfrm>
            <a:off x="462526" y="5916431"/>
            <a:ext cx="18521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flourish</a:t>
            </a:r>
            <a:endParaRPr lang="en-GB" sz="20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788F7B-ACC0-FCE7-D72C-7C57910BBCE4}"/>
              </a:ext>
            </a:extLst>
          </p:cNvPr>
          <p:cNvSpPr txBox="1"/>
          <p:nvPr/>
        </p:nvSpPr>
        <p:spPr>
          <a:xfrm>
            <a:off x="660078" y="4496575"/>
            <a:ext cx="1395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3372DC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enough</a:t>
            </a:r>
            <a:endParaRPr lang="en-GB" sz="2000" baseline="0" dirty="0">
              <a:solidFill>
                <a:srgbClr val="3372DC"/>
              </a:solidFill>
              <a:latin typeface="Muli" pitchFamily="2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C46CA9-A4AF-41BE-3B8D-2E76309AD496}"/>
              </a:ext>
            </a:extLst>
          </p:cNvPr>
          <p:cNvSpPr txBox="1"/>
          <p:nvPr/>
        </p:nvSpPr>
        <p:spPr>
          <a:xfrm>
            <a:off x="3856160" y="5785422"/>
            <a:ext cx="165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flourish</a:t>
            </a:r>
            <a:endParaRPr lang="en-GB" sz="2400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D80A89-F4C3-720A-50CF-7E9E7AB7260C}"/>
              </a:ext>
            </a:extLst>
          </p:cNvPr>
          <p:cNvSpPr txBox="1"/>
          <p:nvPr/>
        </p:nvSpPr>
        <p:spPr>
          <a:xfrm>
            <a:off x="8442586" y="5777315"/>
            <a:ext cx="2040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encourage</a:t>
            </a:r>
            <a:endParaRPr lang="en-GB" sz="2400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B1C848-7841-E7AD-2E6F-409686450DEF}"/>
              </a:ext>
            </a:extLst>
          </p:cNvPr>
          <p:cNvSpPr txBox="1"/>
          <p:nvPr/>
        </p:nvSpPr>
        <p:spPr>
          <a:xfrm>
            <a:off x="3930913" y="4373717"/>
            <a:ext cx="139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enough</a:t>
            </a:r>
            <a:endParaRPr lang="en-GB" sz="2400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4FBC89-08C5-6996-33C6-60F80D62B0A7}"/>
              </a:ext>
            </a:extLst>
          </p:cNvPr>
          <p:cNvSpPr txBox="1"/>
          <p:nvPr/>
        </p:nvSpPr>
        <p:spPr>
          <a:xfrm>
            <a:off x="8697117" y="4365610"/>
            <a:ext cx="1531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country</a:t>
            </a:r>
            <a:endParaRPr lang="en-GB" sz="2400" baseline="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65D08C-40E1-D812-ED97-72B7CD3E50E2}"/>
              </a:ext>
            </a:extLst>
          </p:cNvPr>
          <p:cNvSpPr txBox="1"/>
          <p:nvPr/>
        </p:nvSpPr>
        <p:spPr>
          <a:xfrm>
            <a:off x="7697363" y="2407810"/>
            <a:ext cx="406886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I need a </a:t>
            </a:r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couple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  <a:ea typeface="OpenDyslexic" charset="0"/>
                <a:cs typeface="OpenDyslexic" charset="0"/>
              </a:rPr>
              <a:t> of pegs to hang up my shirt.</a:t>
            </a:r>
          </a:p>
        </p:txBody>
      </p:sp>
      <p:pic>
        <p:nvPicPr>
          <p:cNvPr id="10" name="Picture 9" descr="A picture containing text, dinosaur, handwear&#10;&#10;Description automatically generated">
            <a:extLst>
              <a:ext uri="{FF2B5EF4-FFF2-40B4-BE49-F238E27FC236}">
                <a16:creationId xmlns:a16="http://schemas.microsoft.com/office/drawing/2014/main" id="{A62455DC-6F4F-DB93-5FA0-C86884A47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13" y="1966717"/>
            <a:ext cx="1397164" cy="1397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2B3F0-9598-6A62-F117-96BBE4C00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680" y="1991270"/>
            <a:ext cx="524157" cy="1359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5DCE15-67DD-20C1-7A8F-43F26154C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408" y="2001159"/>
            <a:ext cx="524157" cy="135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3" grpId="0"/>
      <p:bldP spid="44" grpId="0"/>
      <p:bldP spid="45" grpId="0"/>
      <p:bldP spid="4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BC245011-1727-12E1-4489-BB303B8F93CD}"/>
              </a:ext>
            </a:extLst>
          </p:cNvPr>
          <p:cNvSpPr txBox="1"/>
          <p:nvPr/>
        </p:nvSpPr>
        <p:spPr>
          <a:xfrm>
            <a:off x="4909146" y="3120093"/>
            <a:ext cx="697653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These are my </a:t>
            </a:r>
            <a:r>
              <a:rPr lang="en-GB" sz="2000" dirty="0">
                <a:latin typeface="OpenDyslexicAlta" pitchFamily="2" charset="77"/>
              </a:rPr>
              <a:t>young cousin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s, Alfie and Lucas. They are always getting into</a:t>
            </a:r>
            <a:r>
              <a:rPr lang="en-GB" sz="2000" dirty="0">
                <a:solidFill>
                  <a:srgbClr val="FF0000"/>
                </a:solidFill>
                <a:latin typeface="OpenDyslexicAlta" pitchFamily="2" charset="77"/>
              </a:rPr>
              <a:t> </a:t>
            </a:r>
            <a:r>
              <a:rPr lang="en-GB" sz="2000" dirty="0">
                <a:latin typeface="OpenDyslexicAlta" pitchFamily="2" charset="77"/>
              </a:rPr>
              <a:t>trouble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. Last week, they went on a boat and found themselves surrounded by sharks! They are so funny and cheeky; my mum says they are "</a:t>
            </a:r>
            <a:r>
              <a:rPr lang="en-GB" sz="2000" dirty="0">
                <a:latin typeface="OpenDyslexicAlta" pitchFamily="2" charset="77"/>
              </a:rPr>
              <a:t>double</a:t>
            </a:r>
            <a:r>
              <a:rPr lang="en-GB" sz="2000" dirty="0">
                <a:solidFill>
                  <a:srgbClr val="FF0000"/>
                </a:solidFill>
                <a:latin typeface="OpenDyslexicAlta" pitchFamily="2" charset="77"/>
              </a:rPr>
              <a:t> </a:t>
            </a:r>
            <a:r>
              <a:rPr lang="en-GB" sz="2000" dirty="0">
                <a:latin typeface="OpenDyslexicAlta" pitchFamily="2" charset="77"/>
              </a:rPr>
              <a:t>trouble</a:t>
            </a:r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".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7331" y="425608"/>
            <a:ext cx="5717338" cy="365127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the digraph ‘ou’ makes an /u/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56378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22A1F78-A308-81EB-66C4-A3AA2EF359FD}"/>
              </a:ext>
            </a:extLst>
          </p:cNvPr>
          <p:cNvSpPr txBox="1">
            <a:spLocks/>
          </p:cNvSpPr>
          <p:nvPr/>
        </p:nvSpPr>
        <p:spPr>
          <a:xfrm>
            <a:off x="2077338" y="1926566"/>
            <a:ext cx="8037324" cy="554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3372DC"/>
                </a:solidFill>
              </a:rPr>
              <a:t>Can you write a description of this picture?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A93294-B54F-D43E-4B01-E110A6822310}"/>
              </a:ext>
            </a:extLst>
          </p:cNvPr>
          <p:cNvCxnSpPr>
            <a:cxnSpLocks/>
          </p:cNvCxnSpPr>
          <p:nvPr/>
        </p:nvCxnSpPr>
        <p:spPr>
          <a:xfrm>
            <a:off x="5012873" y="3673779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BB4E68A-9AAD-7950-051C-37DB394FA036}"/>
              </a:ext>
            </a:extLst>
          </p:cNvPr>
          <p:cNvSpPr txBox="1"/>
          <p:nvPr/>
        </p:nvSpPr>
        <p:spPr>
          <a:xfrm>
            <a:off x="2594083" y="2496337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OpenDyslexicAlta" pitchFamily="2" charset="77"/>
                <a:ea typeface="OpenDyslexic" charset="0"/>
                <a:cs typeface="OpenDyslexic" charset="0"/>
              </a:rPr>
              <a:t>Words to include: double, trouble, young, cousin</a:t>
            </a:r>
            <a:endParaRPr lang="en-GB" sz="2000" baseline="0" dirty="0">
              <a:latin typeface="Muli" pitchFamily="2" charset="77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4DF9932-D1CC-32CB-88EA-EB51481BC371}"/>
              </a:ext>
            </a:extLst>
          </p:cNvPr>
          <p:cNvCxnSpPr>
            <a:cxnSpLocks/>
          </p:cNvCxnSpPr>
          <p:nvPr/>
        </p:nvCxnSpPr>
        <p:spPr>
          <a:xfrm>
            <a:off x="5012873" y="4277936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1A994EE-9E7A-77DC-6750-2ADA10572B33}"/>
              </a:ext>
            </a:extLst>
          </p:cNvPr>
          <p:cNvCxnSpPr>
            <a:cxnSpLocks/>
          </p:cNvCxnSpPr>
          <p:nvPr/>
        </p:nvCxnSpPr>
        <p:spPr>
          <a:xfrm>
            <a:off x="5012873" y="6090408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B678F8-BDF8-6CF5-C4DA-393C384EAD97}"/>
              </a:ext>
            </a:extLst>
          </p:cNvPr>
          <p:cNvCxnSpPr>
            <a:cxnSpLocks/>
          </p:cNvCxnSpPr>
          <p:nvPr/>
        </p:nvCxnSpPr>
        <p:spPr>
          <a:xfrm>
            <a:off x="5012873" y="5486250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2BC074E-228D-097B-D0FA-8CD62E5DF8AE}"/>
              </a:ext>
            </a:extLst>
          </p:cNvPr>
          <p:cNvCxnSpPr>
            <a:cxnSpLocks/>
          </p:cNvCxnSpPr>
          <p:nvPr/>
        </p:nvCxnSpPr>
        <p:spPr>
          <a:xfrm>
            <a:off x="5012873" y="4882093"/>
            <a:ext cx="665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5C1DD4-5A7F-93F7-795F-890628BBBFFE}"/>
              </a:ext>
            </a:extLst>
          </p:cNvPr>
          <p:cNvGrpSpPr/>
          <p:nvPr/>
        </p:nvGrpSpPr>
        <p:grpSpPr>
          <a:xfrm>
            <a:off x="468776" y="3514727"/>
            <a:ext cx="4243980" cy="2442759"/>
            <a:chOff x="884032" y="3560667"/>
            <a:chExt cx="3758350" cy="216323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B197648-C5C6-4F08-E247-9AA31AD00B84}"/>
                </a:ext>
              </a:extLst>
            </p:cNvPr>
            <p:cNvGrpSpPr/>
            <p:nvPr/>
          </p:nvGrpSpPr>
          <p:grpSpPr>
            <a:xfrm>
              <a:off x="884032" y="3560667"/>
              <a:ext cx="3758350" cy="2163239"/>
              <a:chOff x="884031" y="3560667"/>
              <a:chExt cx="4728215" cy="2659621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3753D0E-62AA-3D2B-9858-7199D39DC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4031" y="3560667"/>
                <a:ext cx="4728215" cy="2659621"/>
              </a:xfrm>
              <a:prstGeom prst="rect">
                <a:avLst/>
              </a:prstGeom>
            </p:spPr>
          </p:pic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8F4BE28-1CB3-3187-0358-D62A1751BA39}"/>
                  </a:ext>
                </a:extLst>
              </p:cNvPr>
              <p:cNvGrpSpPr/>
              <p:nvPr/>
            </p:nvGrpSpPr>
            <p:grpSpPr>
              <a:xfrm>
                <a:off x="3290029" y="4121544"/>
                <a:ext cx="893470" cy="738375"/>
                <a:chOff x="3316539" y="4080593"/>
                <a:chExt cx="893470" cy="738375"/>
              </a:xfrm>
            </p:grpSpPr>
            <p:pic>
              <p:nvPicPr>
                <p:cNvPr id="50" name="Picture 49" descr="Icon&#10;&#10;Description automatically generated">
                  <a:extLst>
                    <a:ext uri="{FF2B5EF4-FFF2-40B4-BE49-F238E27FC236}">
                      <a16:creationId xmlns:a16="http://schemas.microsoft.com/office/drawing/2014/main" id="{4FEC1871-FBCA-9517-5FA4-15A4C8C329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0847"/>
                <a:stretch/>
              </p:blipFill>
              <p:spPr>
                <a:xfrm>
                  <a:off x="3712891" y="4082288"/>
                  <a:ext cx="497118" cy="736680"/>
                </a:xfrm>
                <a:prstGeom prst="rect">
                  <a:avLst/>
                </a:prstGeom>
              </p:spPr>
            </p:pic>
            <p:pic>
              <p:nvPicPr>
                <p:cNvPr id="51" name="Picture 50" descr="Icon&#10;&#10;Description automatically generated">
                  <a:extLst>
                    <a:ext uri="{FF2B5EF4-FFF2-40B4-BE49-F238E27FC236}">
                      <a16:creationId xmlns:a16="http://schemas.microsoft.com/office/drawing/2014/main" id="{7B7EA66A-9196-9FF1-8007-927394D831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11029"/>
                <a:stretch/>
              </p:blipFill>
              <p:spPr>
                <a:xfrm>
                  <a:off x="3316539" y="4080593"/>
                  <a:ext cx="391509" cy="73668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10F03F-3053-B13D-1F36-3DFE98188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665" r="47935" b="71418"/>
            <a:stretch/>
          </p:blipFill>
          <p:spPr>
            <a:xfrm>
              <a:off x="3563242" y="5014412"/>
              <a:ext cx="395148" cy="27235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311EC1-BB55-0620-CE98-0BB8CF8F6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665" r="47935" b="71418"/>
            <a:stretch/>
          </p:blipFill>
          <p:spPr>
            <a:xfrm flipH="1">
              <a:off x="1040213" y="5360016"/>
              <a:ext cx="395148" cy="272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0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098D7-9D28-3D85-5DDD-332F88A90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enough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CCD43-7D6F-B9CA-5A83-A57D9B336FC0}"/>
              </a:ext>
            </a:extLst>
          </p:cNvPr>
          <p:cNvSpPr/>
          <p:nvPr/>
        </p:nvSpPr>
        <p:spPr>
          <a:xfrm>
            <a:off x="2140903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364973-287F-5AFD-03FB-835EFDDD4FAC}"/>
              </a:ext>
            </a:extLst>
          </p:cNvPr>
          <p:cNvSpPr/>
          <p:nvPr/>
        </p:nvSpPr>
        <p:spPr>
          <a:xfrm>
            <a:off x="6935246" y="2151567"/>
            <a:ext cx="19054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68495F-DA6C-D452-BF6C-AA455272C170}"/>
              </a:ext>
            </a:extLst>
          </p:cNvPr>
          <p:cNvSpPr/>
          <p:nvPr/>
        </p:nvSpPr>
        <p:spPr>
          <a:xfrm>
            <a:off x="2180659" y="4213860"/>
            <a:ext cx="1733721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Synonyms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08193E-293B-4CAA-A1F1-651A6E89328F}"/>
              </a:ext>
            </a:extLst>
          </p:cNvPr>
          <p:cNvSpPr/>
          <p:nvPr/>
        </p:nvSpPr>
        <p:spPr>
          <a:xfrm>
            <a:off x="7089751" y="4158218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100508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8D296-D16C-9E5F-B2C2-E51A60E0B8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32A5D-C447-6EDB-2D08-6746D04B47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enough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45B229-A365-EED2-B53D-4368444D963D}"/>
              </a:ext>
            </a:extLst>
          </p:cNvPr>
          <p:cNvSpPr/>
          <p:nvPr/>
        </p:nvSpPr>
        <p:spPr>
          <a:xfrm>
            <a:off x="2140903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116C6-EDD4-CAE3-D200-A2F360F74574}"/>
              </a:ext>
            </a:extLst>
          </p:cNvPr>
          <p:cNvSpPr/>
          <p:nvPr/>
        </p:nvSpPr>
        <p:spPr>
          <a:xfrm>
            <a:off x="6935246" y="2151567"/>
            <a:ext cx="19054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OpenDyslexicAlta" pitchFamily="2" charset="77"/>
              </a:rPr>
              <a:t>In a </a:t>
            </a:r>
            <a:r>
              <a:rPr lang="en-GB" sz="1600" b="1" dirty="0">
                <a:latin typeface="OpenDyslexicAlta" pitchFamily="2" charset="77"/>
              </a:rPr>
              <a:t>Sentence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B10A1-CFDA-BF08-33B7-989302B05C7D}"/>
              </a:ext>
            </a:extLst>
          </p:cNvPr>
          <p:cNvSpPr/>
          <p:nvPr/>
        </p:nvSpPr>
        <p:spPr>
          <a:xfrm>
            <a:off x="2180659" y="4213860"/>
            <a:ext cx="1733721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Synonyms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79426-0B48-DDF6-1C17-63378EB4AFEB}"/>
              </a:ext>
            </a:extLst>
          </p:cNvPr>
          <p:cNvSpPr/>
          <p:nvPr/>
        </p:nvSpPr>
        <p:spPr>
          <a:xfrm>
            <a:off x="7089751" y="4158218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Antonyms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9F7B62-80E3-64B7-9FB4-CE616D55E704}"/>
              </a:ext>
            </a:extLst>
          </p:cNvPr>
          <p:cNvSpPr/>
          <p:nvPr/>
        </p:nvSpPr>
        <p:spPr>
          <a:xfrm>
            <a:off x="2095441" y="2767300"/>
            <a:ext cx="3357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As many or as much as somebody needs or wants.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78279-1BA0-A49B-85F9-49AF3D7D9E1C}"/>
              </a:ext>
            </a:extLst>
          </p:cNvPr>
          <p:cNvSpPr/>
          <p:nvPr/>
        </p:nvSpPr>
        <p:spPr>
          <a:xfrm>
            <a:off x="5580220" y="2699782"/>
            <a:ext cx="31321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Annabel had enough money to buy the game.</a:t>
            </a:r>
            <a:endParaRPr lang="en-US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EB26D7-DBEC-93B7-F883-4FA6CEADA4CB}"/>
              </a:ext>
            </a:extLst>
          </p:cNvPr>
          <p:cNvSpPr/>
          <p:nvPr/>
        </p:nvSpPr>
        <p:spPr>
          <a:xfrm>
            <a:off x="2232277" y="4953488"/>
            <a:ext cx="3206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OpenDyslexicAlta" pitchFamily="2" charset="77"/>
              </a:rPr>
              <a:t>adequate, ample, sufficient </a:t>
            </a:r>
            <a:endParaRPr lang="en-GB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5A67BF-2B60-5EDE-6A65-D0C706B43C55}"/>
              </a:ext>
            </a:extLst>
          </p:cNvPr>
          <p:cNvSpPr/>
          <p:nvPr/>
        </p:nvSpPr>
        <p:spPr>
          <a:xfrm>
            <a:off x="5540310" y="4953488"/>
            <a:ext cx="3151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OpenDyslexicAlta" pitchFamily="2" charset="77"/>
              </a:rPr>
              <a:t>insufficient, limited, sparce </a:t>
            </a:r>
          </a:p>
        </p:txBody>
      </p:sp>
    </p:spTree>
    <p:extLst>
      <p:ext uri="{BB962C8B-B14F-4D97-AF65-F5344CB8AC3E}">
        <p14:creationId xmlns:p14="http://schemas.microsoft.com/office/powerpoint/2010/main" val="13287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Match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Which of this week’s words match each syllable map?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693EC2-9B70-0EC4-B97B-ED9D7437D61D}"/>
              </a:ext>
            </a:extLst>
          </p:cNvPr>
          <p:cNvSpPr txBox="1"/>
          <p:nvPr/>
        </p:nvSpPr>
        <p:spPr>
          <a:xfrm>
            <a:off x="8145840" y="5762560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OpenDyslexicAlta" panose="00000500000000000000" pitchFamily="50" charset="0"/>
              </a:rPr>
              <a:t>d</a:t>
            </a:r>
            <a:r>
              <a:rPr lang="en-US" sz="2800" u="sng" dirty="0" err="1">
                <a:latin typeface="OpenDyslexicAlta" panose="00000500000000000000" pitchFamily="50" charset="0"/>
              </a:rPr>
              <a:t>ou</a:t>
            </a:r>
            <a:r>
              <a:rPr lang="en-US" sz="2800" dirty="0" err="1">
                <a:solidFill>
                  <a:srgbClr val="FF3760"/>
                </a:solidFill>
                <a:latin typeface="OpenDyslexicAlta" panose="00000500000000000000" pitchFamily="50" charset="0"/>
              </a:rPr>
              <a:t>|</a:t>
            </a:r>
            <a:r>
              <a:rPr lang="en-US" sz="2800" dirty="0" err="1">
                <a:latin typeface="OpenDyslexicAlta" panose="00000500000000000000" pitchFamily="50" charset="0"/>
              </a:rPr>
              <a:t>b</a:t>
            </a:r>
            <a:r>
              <a:rPr lang="en-US" sz="2800" u="sng" dirty="0" err="1">
                <a:latin typeface="OpenDyslexicAlta" panose="00000500000000000000" pitchFamily="50" charset="0"/>
              </a:rPr>
              <a:t>le</a:t>
            </a:r>
            <a:endParaRPr lang="en-US" sz="2800" u="sng" dirty="0">
              <a:latin typeface="OpenDyslexicAlta" panose="00000500000000000000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B2BA76-E023-8CDE-9B3F-38F94367A77E}"/>
              </a:ext>
            </a:extLst>
          </p:cNvPr>
          <p:cNvSpPr txBox="1"/>
          <p:nvPr/>
        </p:nvSpPr>
        <p:spPr>
          <a:xfrm>
            <a:off x="8577182" y="2001717"/>
            <a:ext cx="2337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OpenDyslexicAlta" panose="00000500000000000000" pitchFamily="50" charset="0"/>
              </a:rPr>
              <a:t>en</a:t>
            </a:r>
            <a:r>
              <a:rPr lang="en-US" sz="2800" dirty="0" err="1">
                <a:solidFill>
                  <a:srgbClr val="FF3760"/>
                </a:solidFill>
                <a:latin typeface="OpenDyslexicAlta" panose="00000500000000000000" pitchFamily="50" charset="0"/>
              </a:rPr>
              <a:t>|</a:t>
            </a:r>
            <a:r>
              <a:rPr lang="en-US" sz="2800" dirty="0" err="1">
                <a:latin typeface="OpenDyslexicAlta" panose="00000500000000000000" pitchFamily="50" charset="0"/>
              </a:rPr>
              <a:t>c</a:t>
            </a:r>
            <a:r>
              <a:rPr lang="en-US" sz="2800" u="sng" dirty="0" err="1">
                <a:latin typeface="OpenDyslexicAlta" panose="00000500000000000000" pitchFamily="50" charset="0"/>
              </a:rPr>
              <a:t>ou</a:t>
            </a:r>
            <a:r>
              <a:rPr lang="en-US" sz="2800" dirty="0" err="1">
                <a:latin typeface="OpenDyslexicAlta" panose="00000500000000000000" pitchFamily="50" charset="0"/>
              </a:rPr>
              <a:t>r</a:t>
            </a:r>
            <a:r>
              <a:rPr lang="en-US" sz="2800" dirty="0" err="1">
                <a:solidFill>
                  <a:srgbClr val="FF3760"/>
                </a:solidFill>
                <a:latin typeface="OpenDyslexicAlta" panose="00000500000000000000" pitchFamily="50" charset="0"/>
              </a:rPr>
              <a:t>|</a:t>
            </a:r>
            <a:r>
              <a:rPr lang="en-US" sz="2800" dirty="0" err="1">
                <a:latin typeface="OpenDyslexicAlta" panose="00000500000000000000" pitchFamily="50" charset="0"/>
              </a:rPr>
              <a:t>a</a:t>
            </a:r>
            <a:r>
              <a:rPr lang="en-US" sz="2800" u="sng" dirty="0" err="1">
                <a:latin typeface="OpenDyslexicAlta" panose="00000500000000000000" pitchFamily="50" charset="0"/>
              </a:rPr>
              <a:t>ge</a:t>
            </a:r>
            <a:endParaRPr lang="en-US" sz="2800" u="sng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CD62D6-64EF-F82E-AC92-78A3BB35A579}"/>
              </a:ext>
            </a:extLst>
          </p:cNvPr>
          <p:cNvSpPr txBox="1"/>
          <p:nvPr/>
        </p:nvSpPr>
        <p:spPr>
          <a:xfrm>
            <a:off x="8891370" y="2941928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OpenDyslexicAlta" panose="00000500000000000000" pitchFamily="50" charset="0"/>
              </a:rPr>
              <a:t>fl</a:t>
            </a:r>
            <a:r>
              <a:rPr lang="en-US" sz="2800" u="sng" dirty="0" err="1">
                <a:latin typeface="OpenDyslexicAlta" panose="00000500000000000000" pitchFamily="50" charset="0"/>
              </a:rPr>
              <a:t>ou</a:t>
            </a:r>
            <a:r>
              <a:rPr lang="en-US" sz="2800" dirty="0" err="1">
                <a:latin typeface="OpenDyslexicAlta" panose="00000500000000000000" pitchFamily="50" charset="0"/>
              </a:rPr>
              <a:t>r</a:t>
            </a:r>
            <a:r>
              <a:rPr lang="en-US" sz="2800" dirty="0" err="1">
                <a:solidFill>
                  <a:srgbClr val="FF3760"/>
                </a:solidFill>
                <a:latin typeface="OpenDyslexicAlta" panose="00000500000000000000" pitchFamily="50" charset="0"/>
              </a:rPr>
              <a:t>|</a:t>
            </a:r>
            <a:r>
              <a:rPr lang="en-US" sz="2800" dirty="0" err="1">
                <a:latin typeface="OpenDyslexicAlta" panose="00000500000000000000" pitchFamily="50" charset="0"/>
              </a:rPr>
              <a:t>i</a:t>
            </a:r>
            <a:r>
              <a:rPr lang="en-US" sz="2800" u="sng" dirty="0" err="1">
                <a:latin typeface="OpenDyslexicAlta" panose="00000500000000000000" pitchFamily="50" charset="0"/>
              </a:rPr>
              <a:t>sh</a:t>
            </a:r>
            <a:endParaRPr lang="en-US" sz="2800" u="sng" dirty="0">
              <a:latin typeface="OpenDyslexicAlta" panose="00000500000000000000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A7B99C-4730-420F-6E35-D3A180DF15FC}"/>
              </a:ext>
            </a:extLst>
          </p:cNvPr>
          <p:cNvSpPr txBox="1"/>
          <p:nvPr/>
        </p:nvSpPr>
        <p:spPr>
          <a:xfrm>
            <a:off x="9017206" y="3882139"/>
            <a:ext cx="1457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OpenDyslexicAlta" panose="00000500000000000000" pitchFamily="50" charset="0"/>
              </a:rPr>
              <a:t>c</a:t>
            </a:r>
            <a:r>
              <a:rPr lang="en-US" sz="2800" u="sng" dirty="0" err="1">
                <a:latin typeface="OpenDyslexicAlta" panose="00000500000000000000" pitchFamily="50" charset="0"/>
              </a:rPr>
              <a:t>ou</a:t>
            </a:r>
            <a:r>
              <a:rPr lang="en-US" sz="2800" dirty="0" err="1">
                <a:latin typeface="OpenDyslexicAlta" panose="00000500000000000000" pitchFamily="50" charset="0"/>
              </a:rPr>
              <a:t>s</a:t>
            </a:r>
            <a:r>
              <a:rPr lang="en-US" sz="2800" dirty="0" err="1">
                <a:solidFill>
                  <a:srgbClr val="FF3760"/>
                </a:solidFill>
                <a:latin typeface="OpenDyslexicAlta" panose="00000500000000000000" pitchFamily="50" charset="0"/>
              </a:rPr>
              <a:t>|</a:t>
            </a:r>
            <a:r>
              <a:rPr lang="en-US" sz="2800" dirty="0" err="1">
                <a:latin typeface="OpenDyslexicAlta" panose="00000500000000000000" pitchFamily="50" charset="0"/>
              </a:rPr>
              <a:t>in</a:t>
            </a:r>
            <a:endParaRPr lang="en-US" sz="280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6B69F3-6624-0FFB-B0F1-451186450526}"/>
              </a:ext>
            </a:extLst>
          </p:cNvPr>
          <p:cNvSpPr txBox="1"/>
          <p:nvPr/>
        </p:nvSpPr>
        <p:spPr>
          <a:xfrm>
            <a:off x="9896724" y="5741535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OpenDyslexicAlta" panose="00000500000000000000" pitchFamily="50" charset="0"/>
              </a:rPr>
              <a:t>c</a:t>
            </a:r>
            <a:r>
              <a:rPr lang="en-US" sz="2800" u="sng" dirty="0" err="1">
                <a:latin typeface="OpenDyslexicAlta" panose="00000500000000000000" pitchFamily="50" charset="0"/>
              </a:rPr>
              <a:t>ou</a:t>
            </a:r>
            <a:r>
              <a:rPr lang="en-US" sz="2800" dirty="0" err="1">
                <a:solidFill>
                  <a:srgbClr val="FF3760"/>
                </a:solidFill>
                <a:latin typeface="OpenDyslexicAlta" panose="00000500000000000000" pitchFamily="50" charset="0"/>
              </a:rPr>
              <a:t>|</a:t>
            </a:r>
            <a:r>
              <a:rPr lang="en-US" sz="2800" dirty="0" err="1">
                <a:latin typeface="OpenDyslexicAlta" panose="00000500000000000000" pitchFamily="50" charset="0"/>
              </a:rPr>
              <a:t>p</a:t>
            </a:r>
            <a:r>
              <a:rPr lang="en-US" sz="2800" u="sng" dirty="0" err="1">
                <a:latin typeface="OpenDyslexicAlta" panose="00000500000000000000" pitchFamily="50" charset="0"/>
              </a:rPr>
              <a:t>le</a:t>
            </a:r>
            <a:endParaRPr lang="en-US" sz="2800" u="sng" dirty="0">
              <a:latin typeface="OpenDyslexicAlta" panose="00000500000000000000" pitchFamily="5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31FDC4-ACA4-C3E7-44FD-A97BEA854D27}"/>
              </a:ext>
            </a:extLst>
          </p:cNvPr>
          <p:cNvSpPr txBox="1"/>
          <p:nvPr/>
        </p:nvSpPr>
        <p:spPr>
          <a:xfrm>
            <a:off x="618410" y="2867805"/>
            <a:ext cx="3203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OpenDyslexicAlta" panose="00000500000000000000" pitchFamily="50" charset="0"/>
              </a:rPr>
              <a:t>_ _ </a:t>
            </a:r>
            <a:r>
              <a:rPr lang="en-GB" sz="3200" b="1" dirty="0">
                <a:solidFill>
                  <a:srgbClr val="3372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GB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>
                <a:latin typeface="OpenDyslexicAlta" panose="00000500000000000000" pitchFamily="50" charset="0"/>
              </a:rPr>
              <a:t>_ </a:t>
            </a:r>
            <a:r>
              <a:rPr lang="en-GB" sz="3200" dirty="0">
                <a:solidFill>
                  <a:srgbClr val="FF3760"/>
                </a:solidFill>
                <a:latin typeface="OpenDyslexicAlta" panose="00000500000000000000" pitchFamily="50" charset="0"/>
              </a:rPr>
              <a:t>|</a:t>
            </a:r>
            <a:r>
              <a:rPr lang="en-GB" sz="3200" dirty="0">
                <a:solidFill>
                  <a:srgbClr val="FF0000"/>
                </a:solidFill>
                <a:latin typeface="OpenDyslexicAlta" panose="00000500000000000000" pitchFamily="50" charset="0"/>
              </a:rPr>
              <a:t> </a:t>
            </a:r>
            <a:r>
              <a:rPr lang="en-GB" sz="3200" dirty="0">
                <a:latin typeface="OpenDyslexicAlta" panose="00000500000000000000" pitchFamily="50" charset="0"/>
              </a:rPr>
              <a:t>_ </a:t>
            </a:r>
            <a:r>
              <a:rPr lang="en-GB" sz="3200" b="1" dirty="0">
                <a:solidFill>
                  <a:srgbClr val="3372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4C3B4F-62CD-2194-8C1F-BAB39E56B3F2}"/>
              </a:ext>
            </a:extLst>
          </p:cNvPr>
          <p:cNvSpPr txBox="1"/>
          <p:nvPr/>
        </p:nvSpPr>
        <p:spPr>
          <a:xfrm>
            <a:off x="618410" y="3813132"/>
            <a:ext cx="2593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OpenDyslexicAlta" panose="00000500000000000000" pitchFamily="50" charset="0"/>
              </a:rPr>
              <a:t>_</a:t>
            </a:r>
            <a:r>
              <a:rPr lang="en-GB" sz="3200" b="1" dirty="0">
                <a:latin typeface="OpenDyslexicAlta" panose="00000500000000000000" pitchFamily="50" charset="0"/>
              </a:rPr>
              <a:t> </a:t>
            </a:r>
            <a:r>
              <a:rPr lang="en-GB" sz="3200" b="1" dirty="0">
                <a:solidFill>
                  <a:srgbClr val="3372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GB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>
                <a:latin typeface="OpenDyslexicAlta" panose="00000500000000000000" pitchFamily="50" charset="0"/>
              </a:rPr>
              <a:t>_</a:t>
            </a:r>
            <a:r>
              <a:rPr lang="en-GB" sz="3200" b="1" dirty="0">
                <a:latin typeface="OpenDyslexicAlta" panose="00000500000000000000" pitchFamily="50" charset="0"/>
              </a:rPr>
              <a:t> </a:t>
            </a:r>
            <a:r>
              <a:rPr lang="en-GB" sz="3200" dirty="0">
                <a:solidFill>
                  <a:srgbClr val="FF3760"/>
                </a:solidFill>
                <a:latin typeface="OpenDyslexicAlta" panose="00000500000000000000" pitchFamily="50" charset="0"/>
              </a:rPr>
              <a:t>|</a:t>
            </a:r>
            <a:r>
              <a:rPr lang="en-GB" sz="3200" dirty="0">
                <a:solidFill>
                  <a:srgbClr val="FF0000"/>
                </a:solidFill>
                <a:latin typeface="OpenDyslexicAlta" panose="00000500000000000000" pitchFamily="50" charset="0"/>
              </a:rPr>
              <a:t> </a:t>
            </a:r>
            <a:r>
              <a:rPr lang="en-GB" sz="3200" dirty="0">
                <a:latin typeface="OpenDyslexicAlta" panose="00000500000000000000" pitchFamily="50" charset="0"/>
              </a:rPr>
              <a:t>_ 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98049C-8DF7-C513-DD0A-BC646EB90609}"/>
              </a:ext>
            </a:extLst>
          </p:cNvPr>
          <p:cNvSpPr txBox="1"/>
          <p:nvPr/>
        </p:nvSpPr>
        <p:spPr>
          <a:xfrm>
            <a:off x="618410" y="4794267"/>
            <a:ext cx="2387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OpenDyslexicAlta" panose="00000500000000000000" pitchFamily="50" charset="0"/>
              </a:rPr>
              <a:t>_</a:t>
            </a:r>
            <a:r>
              <a:rPr lang="en-GB" sz="3200" b="1" dirty="0">
                <a:latin typeface="OpenDyslexicAlta" panose="00000500000000000000" pitchFamily="50" charset="0"/>
              </a:rPr>
              <a:t> </a:t>
            </a:r>
            <a:r>
              <a:rPr lang="en-GB" sz="3200" dirty="0">
                <a:solidFill>
                  <a:srgbClr val="FF3760"/>
                </a:solidFill>
                <a:latin typeface="OpenDyslexicAlta" panose="00000500000000000000" pitchFamily="50" charset="0"/>
              </a:rPr>
              <a:t>|</a:t>
            </a:r>
            <a:r>
              <a:rPr lang="en-GB" sz="3200" dirty="0">
                <a:solidFill>
                  <a:srgbClr val="FF0000"/>
                </a:solidFill>
                <a:latin typeface="OpenDyslexicAlta" panose="00000500000000000000" pitchFamily="50" charset="0"/>
              </a:rPr>
              <a:t> </a:t>
            </a:r>
            <a:r>
              <a:rPr lang="en-GB" sz="3200" dirty="0">
                <a:latin typeface="OpenDyslexicAlta" panose="00000500000000000000" pitchFamily="50" charset="0"/>
              </a:rPr>
              <a:t>_</a:t>
            </a:r>
            <a:r>
              <a:rPr lang="en-GB" sz="3200" b="1" dirty="0">
                <a:latin typeface="OpenDyslexicAlta" panose="00000500000000000000" pitchFamily="50" charset="0"/>
              </a:rPr>
              <a:t> </a:t>
            </a:r>
            <a:r>
              <a:rPr lang="en-GB" sz="3200" b="1" dirty="0">
                <a:solidFill>
                  <a:srgbClr val="3372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GB" sz="3200" b="1" dirty="0">
                <a:solidFill>
                  <a:srgbClr val="3372DC"/>
                </a:solidFill>
                <a:latin typeface="OpenDyslexicAlta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GB" sz="3200" b="1" dirty="0">
                <a:solidFill>
                  <a:srgbClr val="3372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A04015-0677-8375-85C7-7E9985FE55B5}"/>
              </a:ext>
            </a:extLst>
          </p:cNvPr>
          <p:cNvSpPr txBox="1"/>
          <p:nvPr/>
        </p:nvSpPr>
        <p:spPr>
          <a:xfrm>
            <a:off x="618410" y="5738894"/>
            <a:ext cx="2340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OpenDyslexicAlta" panose="00000500000000000000" pitchFamily="50" charset="0"/>
              </a:rPr>
              <a:t>_</a:t>
            </a:r>
            <a:r>
              <a:rPr lang="en-GB" sz="3200" b="1" dirty="0">
                <a:latin typeface="OpenDyslexicAlta" panose="00000500000000000000" pitchFamily="50" charset="0"/>
              </a:rPr>
              <a:t> </a:t>
            </a:r>
            <a:r>
              <a:rPr lang="en-GB" sz="3200" b="1" dirty="0">
                <a:solidFill>
                  <a:srgbClr val="3372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GB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>
                <a:solidFill>
                  <a:srgbClr val="FF3760"/>
                </a:solidFill>
                <a:latin typeface="OpenDyslexicAlta" panose="00000500000000000000" pitchFamily="50" charset="0"/>
              </a:rPr>
              <a:t>|</a:t>
            </a:r>
            <a:r>
              <a:rPr lang="en-GB" sz="3200" dirty="0">
                <a:solidFill>
                  <a:srgbClr val="FF0000"/>
                </a:solidFill>
                <a:latin typeface="OpenDyslexicAlta" panose="00000500000000000000" pitchFamily="50" charset="0"/>
              </a:rPr>
              <a:t> </a:t>
            </a:r>
            <a:r>
              <a:rPr lang="en-GB" sz="3200" dirty="0">
                <a:latin typeface="OpenDyslexicAlta" panose="00000500000000000000" pitchFamily="50" charset="0"/>
              </a:rPr>
              <a:t>_</a:t>
            </a:r>
            <a:r>
              <a:rPr lang="en-GB" sz="3200" b="1" dirty="0">
                <a:latin typeface="OpenDyslexicAlta" panose="00000500000000000000" pitchFamily="50" charset="0"/>
              </a:rPr>
              <a:t> </a:t>
            </a:r>
            <a:r>
              <a:rPr lang="en-GB" sz="3200" b="1" dirty="0">
                <a:solidFill>
                  <a:srgbClr val="3372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EDD6D99-FADE-6BF5-1D2E-2ACB0A2A91F7}"/>
              </a:ext>
            </a:extLst>
          </p:cNvPr>
          <p:cNvSpPr txBox="1"/>
          <p:nvPr/>
        </p:nvSpPr>
        <p:spPr>
          <a:xfrm>
            <a:off x="618410" y="1931911"/>
            <a:ext cx="3906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OpenDyslexicAlta" pitchFamily="2" charset="77"/>
              </a:rPr>
              <a:t>_ _ 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solidFill>
                  <a:srgbClr val="FF0000"/>
                </a:solidFill>
                <a:latin typeface="OpenDyslexicAlta" pitchFamily="2" charset="77"/>
              </a:rPr>
              <a:t> </a:t>
            </a:r>
            <a:r>
              <a:rPr lang="en-GB" sz="3200" dirty="0">
                <a:latin typeface="OpenDyslexicAlta" pitchFamily="2" charset="77"/>
              </a:rPr>
              <a:t>_</a:t>
            </a:r>
            <a:r>
              <a:rPr lang="en-GB" sz="3200" b="1" dirty="0">
                <a:latin typeface="OpenDyslexicAlta" pitchFamily="2" charset="77"/>
              </a:rPr>
              <a:t> </a:t>
            </a:r>
            <a:r>
              <a:rPr lang="en-GB" sz="3200" b="1" dirty="0">
                <a:solidFill>
                  <a:srgbClr val="3372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GB" sz="3200" dirty="0">
                <a:latin typeface="OpenDyslexicAlta" pitchFamily="2" charset="77"/>
              </a:rPr>
              <a:t>_</a:t>
            </a:r>
            <a:r>
              <a:rPr lang="en-GB" sz="3200" b="1" dirty="0">
                <a:latin typeface="OpenDyslexicAlta" pitchFamily="2" charset="77"/>
              </a:rPr>
              <a:t> 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solidFill>
                  <a:srgbClr val="FF0000"/>
                </a:solidFill>
                <a:latin typeface="OpenDyslexicAlta" pitchFamily="2" charset="77"/>
              </a:rPr>
              <a:t> </a:t>
            </a:r>
            <a:r>
              <a:rPr lang="en-GB" sz="3200" dirty="0">
                <a:latin typeface="OpenDyslexicAlta" pitchFamily="2" charset="77"/>
              </a:rPr>
              <a:t>_</a:t>
            </a:r>
            <a:r>
              <a:rPr lang="en-GB" sz="3200" b="1" dirty="0">
                <a:latin typeface="OpenDyslexicAlta" pitchFamily="2" charset="77"/>
              </a:rPr>
              <a:t> </a:t>
            </a:r>
            <a:r>
              <a:rPr lang="en-GB" sz="3200" b="1" dirty="0">
                <a:solidFill>
                  <a:srgbClr val="3372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3F1DD8D-C55B-5CAC-D9A1-96E64B817A6E}"/>
              </a:ext>
            </a:extLst>
          </p:cNvPr>
          <p:cNvSpPr/>
          <p:nvPr/>
        </p:nvSpPr>
        <p:spPr>
          <a:xfrm>
            <a:off x="7918273" y="1903775"/>
            <a:ext cx="3655317" cy="740951"/>
          </a:xfrm>
          <a:prstGeom prst="rect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5A071A7-1C5F-8539-905E-BD9E839128DE}"/>
              </a:ext>
            </a:extLst>
          </p:cNvPr>
          <p:cNvSpPr/>
          <p:nvPr/>
        </p:nvSpPr>
        <p:spPr>
          <a:xfrm>
            <a:off x="7918273" y="2818175"/>
            <a:ext cx="3655317" cy="740951"/>
          </a:xfrm>
          <a:prstGeom prst="rect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2DB7991-8EC7-754B-5A9F-47B054FF2A7D}"/>
              </a:ext>
            </a:extLst>
          </p:cNvPr>
          <p:cNvSpPr/>
          <p:nvPr/>
        </p:nvSpPr>
        <p:spPr>
          <a:xfrm>
            <a:off x="7918273" y="3760711"/>
            <a:ext cx="3655317" cy="740951"/>
          </a:xfrm>
          <a:prstGeom prst="rect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44D1CDA-6B2A-F615-8EF7-1E5361AE9335}"/>
              </a:ext>
            </a:extLst>
          </p:cNvPr>
          <p:cNvSpPr/>
          <p:nvPr/>
        </p:nvSpPr>
        <p:spPr>
          <a:xfrm>
            <a:off x="7918273" y="4703245"/>
            <a:ext cx="3655317" cy="740951"/>
          </a:xfrm>
          <a:prstGeom prst="rect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F6A9B6A-7C81-9739-77BF-8CE2EF019080}"/>
              </a:ext>
            </a:extLst>
          </p:cNvPr>
          <p:cNvSpPr/>
          <p:nvPr/>
        </p:nvSpPr>
        <p:spPr>
          <a:xfrm>
            <a:off x="7918273" y="5631712"/>
            <a:ext cx="3655317" cy="740951"/>
          </a:xfrm>
          <a:prstGeom prst="rect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1BFB91D-57C0-FC21-E0E7-E862C1C6B48F}"/>
              </a:ext>
            </a:extLst>
          </p:cNvPr>
          <p:cNvGrpSpPr/>
          <p:nvPr/>
        </p:nvGrpSpPr>
        <p:grpSpPr>
          <a:xfrm>
            <a:off x="4146026" y="2455006"/>
            <a:ext cx="3141937" cy="3420841"/>
            <a:chOff x="4146026" y="2455006"/>
            <a:chExt cx="3141937" cy="342084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EDB41F4-A772-3B6E-4A89-4AAAE750E8FB}"/>
                </a:ext>
              </a:extLst>
            </p:cNvPr>
            <p:cNvSpPr txBox="1"/>
            <p:nvPr/>
          </p:nvSpPr>
          <p:spPr>
            <a:xfrm flipH="1">
              <a:off x="4879360" y="2918163"/>
              <a:ext cx="220933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The blue lines are digraphs, where two letters make one sound.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F9B6A21-DA66-A23D-C1D6-9A1DA2E84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6026" y="4679014"/>
              <a:ext cx="1141677" cy="1196833"/>
            </a:xfrm>
            <a:prstGeom prst="ellipse">
              <a:avLst/>
            </a:prstGeom>
          </p:spPr>
        </p:pic>
        <p:sp>
          <p:nvSpPr>
            <p:cNvPr id="63" name="Oval Callout 62">
              <a:extLst>
                <a:ext uri="{FF2B5EF4-FFF2-40B4-BE49-F238E27FC236}">
                  <a16:creationId xmlns:a16="http://schemas.microsoft.com/office/drawing/2014/main" id="{5CE6D8E0-B590-A6A9-A979-20A359E749AA}"/>
                </a:ext>
              </a:extLst>
            </p:cNvPr>
            <p:cNvSpPr/>
            <p:nvPr/>
          </p:nvSpPr>
          <p:spPr>
            <a:xfrm>
              <a:off x="4672572" y="2455006"/>
              <a:ext cx="2615391" cy="2273746"/>
            </a:xfrm>
            <a:prstGeom prst="wedgeEllipseCallout">
              <a:avLst>
                <a:gd name="adj1" fmla="val -26282"/>
                <a:gd name="adj2" fmla="val 687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649A7C7-AF91-338D-345A-3FB964F49F51}"/>
              </a:ext>
            </a:extLst>
          </p:cNvPr>
          <p:cNvGrpSpPr/>
          <p:nvPr/>
        </p:nvGrpSpPr>
        <p:grpSpPr>
          <a:xfrm>
            <a:off x="8925033" y="4786151"/>
            <a:ext cx="1641796" cy="559419"/>
            <a:chOff x="8925033" y="4786151"/>
            <a:chExt cx="1641796" cy="5594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04E2FDB-416A-39BA-2D89-7A4BB22AA8E1}"/>
                </a:ext>
              </a:extLst>
            </p:cNvPr>
            <p:cNvSpPr txBox="1"/>
            <p:nvPr/>
          </p:nvSpPr>
          <p:spPr>
            <a:xfrm>
              <a:off x="8925033" y="4822350"/>
              <a:ext cx="1641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OpenDyslexicAlta" panose="00000500000000000000" pitchFamily="50" charset="0"/>
                </a:rPr>
                <a:t>e</a:t>
              </a:r>
              <a:r>
                <a:rPr lang="en-US" sz="2800" dirty="0" err="1">
                  <a:solidFill>
                    <a:srgbClr val="FF3760"/>
                  </a:solidFill>
                  <a:latin typeface="OpenDyslexicAlta" panose="00000500000000000000" pitchFamily="50" charset="0"/>
                </a:rPr>
                <a:t>|</a:t>
              </a:r>
              <a:r>
                <a:rPr lang="en-US" sz="2800" dirty="0" err="1">
                  <a:latin typeface="OpenDyslexicAlta" panose="00000500000000000000" pitchFamily="50" charset="0"/>
                </a:rPr>
                <a:t>nough</a:t>
              </a:r>
              <a:endParaRPr lang="en-US" sz="2800" dirty="0">
                <a:latin typeface="OpenDyslexicAlta" panose="00000500000000000000" pitchFamily="50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A9EE8E7-EA06-05B4-8C96-AA721100CCF7}"/>
                </a:ext>
              </a:extLst>
            </p:cNvPr>
            <p:cNvSpPr txBox="1"/>
            <p:nvPr/>
          </p:nvSpPr>
          <p:spPr>
            <a:xfrm>
              <a:off x="9969001" y="4786151"/>
              <a:ext cx="597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__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689292F-3058-A32A-9EA0-286142D31F99}"/>
                </a:ext>
              </a:extLst>
            </p:cNvPr>
            <p:cNvSpPr txBox="1"/>
            <p:nvPr/>
          </p:nvSpPr>
          <p:spPr>
            <a:xfrm>
              <a:off x="9505361" y="4786151"/>
              <a:ext cx="597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__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5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3" grpId="0"/>
      <p:bldP spid="34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add the sound buttons to these </a:t>
            </a:r>
          </a:p>
          <a:p>
            <a:r>
              <a:rPr lang="en-GB" dirty="0"/>
              <a:t>words from last week?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3FDDA-1CE6-4451-CAD3-FF6F836DFD0D}"/>
              </a:ext>
            </a:extLst>
          </p:cNvPr>
          <p:cNvSpPr txBox="1"/>
          <p:nvPr/>
        </p:nvSpPr>
        <p:spPr>
          <a:xfrm>
            <a:off x="8492386" y="1879632"/>
            <a:ext cx="1883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found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AABF0-F503-219D-6698-450827CCBAD8}"/>
              </a:ext>
            </a:extLst>
          </p:cNvPr>
          <p:cNvSpPr txBox="1"/>
          <p:nvPr/>
        </p:nvSpPr>
        <p:spPr>
          <a:xfrm>
            <a:off x="1452420" y="1879632"/>
            <a:ext cx="21323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sprout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9D63F-4836-7B64-A4A1-7E7D6C5E320E}"/>
              </a:ext>
            </a:extLst>
          </p:cNvPr>
          <p:cNvSpPr txBox="1"/>
          <p:nvPr/>
        </p:nvSpPr>
        <p:spPr>
          <a:xfrm>
            <a:off x="6571964" y="2865400"/>
            <a:ext cx="22300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around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ECE1DC-34E0-E553-EA3A-2B173CEB4929}"/>
              </a:ext>
            </a:extLst>
          </p:cNvPr>
          <p:cNvSpPr txBox="1"/>
          <p:nvPr/>
        </p:nvSpPr>
        <p:spPr>
          <a:xfrm>
            <a:off x="3348563" y="2896396"/>
            <a:ext cx="2068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mouth</a:t>
            </a:r>
            <a:endParaRPr lang="en-GB" sz="2400" dirty="0"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8E0C1-73E7-D288-9F56-AB4FD2FCF165}"/>
              </a:ext>
            </a:extLst>
          </p:cNvPr>
          <p:cNvSpPr txBox="1"/>
          <p:nvPr/>
        </p:nvSpPr>
        <p:spPr>
          <a:xfrm>
            <a:off x="5275726" y="1879632"/>
            <a:ext cx="1572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ouch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32E4E5-470D-4F7A-AF8F-B765AE275463}"/>
              </a:ext>
            </a:extLst>
          </p:cNvPr>
          <p:cNvGrpSpPr/>
          <p:nvPr/>
        </p:nvGrpSpPr>
        <p:grpSpPr>
          <a:xfrm>
            <a:off x="5431641" y="2526203"/>
            <a:ext cx="1273425" cy="72000"/>
            <a:chOff x="4368367" y="2571933"/>
            <a:chExt cx="1273425" cy="72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4796CA-DF04-3C93-D050-E46F0610A56C}"/>
                </a:ext>
              </a:extLst>
            </p:cNvPr>
            <p:cNvSpPr/>
            <p:nvPr/>
          </p:nvSpPr>
          <p:spPr>
            <a:xfrm>
              <a:off x="5065792" y="2571933"/>
              <a:ext cx="576000" cy="720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BBD23A-88B1-7349-619F-06528B2D703D}"/>
                </a:ext>
              </a:extLst>
            </p:cNvPr>
            <p:cNvSpPr/>
            <p:nvPr/>
          </p:nvSpPr>
          <p:spPr>
            <a:xfrm>
              <a:off x="4368367" y="2571933"/>
              <a:ext cx="576000" cy="720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6CA448-50B8-1746-7DF7-3A28842C9B9A}"/>
              </a:ext>
            </a:extLst>
          </p:cNvPr>
          <p:cNvGrpSpPr/>
          <p:nvPr/>
        </p:nvGrpSpPr>
        <p:grpSpPr>
          <a:xfrm>
            <a:off x="1639711" y="2507680"/>
            <a:ext cx="1772881" cy="109046"/>
            <a:chOff x="1340699" y="2479025"/>
            <a:chExt cx="1772881" cy="10904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392CB47-1405-B836-0D54-F7DFEBA33731}"/>
                </a:ext>
              </a:extLst>
            </p:cNvPr>
            <p:cNvGrpSpPr/>
            <p:nvPr/>
          </p:nvGrpSpPr>
          <p:grpSpPr>
            <a:xfrm>
              <a:off x="1999394" y="2479025"/>
              <a:ext cx="1114186" cy="108000"/>
              <a:chOff x="8071337" y="5415266"/>
              <a:chExt cx="1114186" cy="1080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CF892C-9923-D93C-B435-F1AD247223B9}"/>
                  </a:ext>
                </a:extLst>
              </p:cNvPr>
              <p:cNvSpPr/>
              <p:nvPr/>
            </p:nvSpPr>
            <p:spPr>
              <a:xfrm>
                <a:off x="8338738" y="5433266"/>
                <a:ext cx="576000" cy="720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3372DC"/>
                  </a:solidFill>
                  <a:latin typeface="Muli" pitchFamily="2" charset="77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1B1038C-18B6-070B-382D-4DCFD296F9BE}"/>
                  </a:ext>
                </a:extLst>
              </p:cNvPr>
              <p:cNvSpPr/>
              <p:nvPr/>
            </p:nvSpPr>
            <p:spPr>
              <a:xfrm>
                <a:off x="9077523" y="5415266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3372DC"/>
                  </a:solidFill>
                  <a:latin typeface="Muli" pitchFamily="2" charset="77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C06B86C-DCA2-37B9-A3B2-E0F40FF23523}"/>
                  </a:ext>
                </a:extLst>
              </p:cNvPr>
              <p:cNvSpPr/>
              <p:nvPr/>
            </p:nvSpPr>
            <p:spPr>
              <a:xfrm>
                <a:off x="8071337" y="5415266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3372DC"/>
                  </a:solidFill>
                  <a:latin typeface="Muli" pitchFamily="2" charset="77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23F5ABC-04FC-2317-D00F-F22E3DCC5A79}"/>
                </a:ext>
              </a:extLst>
            </p:cNvPr>
            <p:cNvSpPr/>
            <p:nvPr/>
          </p:nvSpPr>
          <p:spPr>
            <a:xfrm>
              <a:off x="1710668" y="2480071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8E8B4BB-677F-9E07-EE82-795D438CDD09}"/>
                </a:ext>
              </a:extLst>
            </p:cNvPr>
            <p:cNvSpPr/>
            <p:nvPr/>
          </p:nvSpPr>
          <p:spPr>
            <a:xfrm>
              <a:off x="1340699" y="2479025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E6AE3CC-EF7B-3871-BD5D-5B293215AA98}"/>
              </a:ext>
            </a:extLst>
          </p:cNvPr>
          <p:cNvGrpSpPr/>
          <p:nvPr/>
        </p:nvGrpSpPr>
        <p:grpSpPr>
          <a:xfrm>
            <a:off x="3675494" y="3528616"/>
            <a:ext cx="1587159" cy="108000"/>
            <a:chOff x="2951833" y="3692624"/>
            <a:chExt cx="1587159" cy="1080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47D2DA0-D057-CCAA-FD95-20E6D4D14FD8}"/>
                </a:ext>
              </a:extLst>
            </p:cNvPr>
            <p:cNvGrpSpPr/>
            <p:nvPr/>
          </p:nvGrpSpPr>
          <p:grpSpPr>
            <a:xfrm>
              <a:off x="2951833" y="3692624"/>
              <a:ext cx="952434" cy="108000"/>
              <a:chOff x="7983769" y="5415266"/>
              <a:chExt cx="952434" cy="10800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02A4EA2-442C-CB6E-5582-5273BDFDE02A}"/>
                  </a:ext>
                </a:extLst>
              </p:cNvPr>
              <p:cNvSpPr/>
              <p:nvPr/>
            </p:nvSpPr>
            <p:spPr>
              <a:xfrm>
                <a:off x="8360203" y="5433266"/>
                <a:ext cx="576000" cy="720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3372DC"/>
                  </a:solidFill>
                  <a:latin typeface="Muli" pitchFamily="2" charset="77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1210292-3522-9293-D332-C1A37C9FF4E1}"/>
                  </a:ext>
                </a:extLst>
              </p:cNvPr>
              <p:cNvSpPr/>
              <p:nvPr/>
            </p:nvSpPr>
            <p:spPr>
              <a:xfrm>
                <a:off x="7983769" y="5415266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3372DC"/>
                  </a:solidFill>
                  <a:latin typeface="Muli" pitchFamily="2" charset="77"/>
                </a:endParaRP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28377DF-1ED1-BE53-9CCB-771F735CBA5A}"/>
                </a:ext>
              </a:extLst>
            </p:cNvPr>
            <p:cNvSpPr/>
            <p:nvPr/>
          </p:nvSpPr>
          <p:spPr>
            <a:xfrm>
              <a:off x="4021488" y="3710624"/>
              <a:ext cx="517504" cy="720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43F7634-5DEE-9424-ADC8-4B697B656AFA}"/>
              </a:ext>
            </a:extLst>
          </p:cNvPr>
          <p:cNvGrpSpPr/>
          <p:nvPr/>
        </p:nvGrpSpPr>
        <p:grpSpPr>
          <a:xfrm>
            <a:off x="6783838" y="3519074"/>
            <a:ext cx="1789260" cy="108533"/>
            <a:chOff x="7062321" y="3703599"/>
            <a:chExt cx="1789260" cy="10853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15E379C-44A6-9E29-EA8D-3733639689D7}"/>
                </a:ext>
              </a:extLst>
            </p:cNvPr>
            <p:cNvGrpSpPr/>
            <p:nvPr/>
          </p:nvGrpSpPr>
          <p:grpSpPr>
            <a:xfrm>
              <a:off x="7062321" y="3703599"/>
              <a:ext cx="1789260" cy="108533"/>
              <a:chOff x="7019883" y="3799250"/>
              <a:chExt cx="1789260" cy="108533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CE16BF0-9622-4CF6-C061-8DCDE3E8185A}"/>
                  </a:ext>
                </a:extLst>
              </p:cNvPr>
              <p:cNvSpPr/>
              <p:nvPr/>
            </p:nvSpPr>
            <p:spPr>
              <a:xfrm>
                <a:off x="7571759" y="3811124"/>
                <a:ext cx="576000" cy="720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dirty="0">
                  <a:solidFill>
                    <a:srgbClr val="3372DC"/>
                  </a:solidFill>
                  <a:latin typeface="Muli" pitchFamily="2" charset="77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69595B70-F5B1-B3A8-F863-6CF55E5A9100}"/>
                  </a:ext>
                </a:extLst>
              </p:cNvPr>
              <p:cNvSpPr/>
              <p:nvPr/>
            </p:nvSpPr>
            <p:spPr>
              <a:xfrm>
                <a:off x="8701143" y="3799783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dirty="0">
                  <a:solidFill>
                    <a:srgbClr val="3372DC"/>
                  </a:solidFill>
                  <a:latin typeface="Muli" pitchFamily="2" charset="77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3EB96C0-F9D4-4A40-F0D3-4F22513213C0}"/>
                  </a:ext>
                </a:extLst>
              </p:cNvPr>
              <p:cNvSpPr/>
              <p:nvPr/>
            </p:nvSpPr>
            <p:spPr>
              <a:xfrm>
                <a:off x="7325073" y="3799250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dirty="0">
                  <a:solidFill>
                    <a:srgbClr val="3372DC"/>
                  </a:solidFill>
                  <a:latin typeface="Muli" pitchFamily="2" charset="77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A7C050E-B219-B725-6445-14BCD3FAF622}"/>
                  </a:ext>
                </a:extLst>
              </p:cNvPr>
              <p:cNvSpPr/>
              <p:nvPr/>
            </p:nvSpPr>
            <p:spPr>
              <a:xfrm>
                <a:off x="7019883" y="3799250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dirty="0">
                  <a:solidFill>
                    <a:srgbClr val="3372DC"/>
                  </a:solidFill>
                  <a:latin typeface="Muli" pitchFamily="2" charset="77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97FB1AC-4D2B-3FBB-0E51-643923EB6281}"/>
                </a:ext>
              </a:extLst>
            </p:cNvPr>
            <p:cNvSpPr/>
            <p:nvPr/>
          </p:nvSpPr>
          <p:spPr>
            <a:xfrm>
              <a:off x="8379640" y="3704132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05882D9-8A5A-1FBE-80B7-C7DA54ACE157}"/>
              </a:ext>
            </a:extLst>
          </p:cNvPr>
          <p:cNvGrpSpPr/>
          <p:nvPr/>
        </p:nvGrpSpPr>
        <p:grpSpPr>
          <a:xfrm>
            <a:off x="8652981" y="2498669"/>
            <a:ext cx="1490602" cy="127068"/>
            <a:chOff x="8606487" y="2443348"/>
            <a:chExt cx="1490602" cy="127068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352DFA8-ECB2-AD61-0FEE-6373074CE7A2}"/>
                </a:ext>
              </a:extLst>
            </p:cNvPr>
            <p:cNvGrpSpPr/>
            <p:nvPr/>
          </p:nvGrpSpPr>
          <p:grpSpPr>
            <a:xfrm>
              <a:off x="8606487" y="2462416"/>
              <a:ext cx="855848" cy="108000"/>
              <a:chOff x="7471415" y="3735482"/>
              <a:chExt cx="855848" cy="10800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0E850CB-3198-3406-B635-2D11E3428933}"/>
                  </a:ext>
                </a:extLst>
              </p:cNvPr>
              <p:cNvSpPr/>
              <p:nvPr/>
            </p:nvSpPr>
            <p:spPr>
              <a:xfrm>
                <a:off x="7751263" y="3750882"/>
                <a:ext cx="576000" cy="720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3372DC"/>
                  </a:solidFill>
                  <a:latin typeface="Muli" pitchFamily="2" charset="77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1E168A0-191F-7439-7C53-FED7EE27E159}"/>
                  </a:ext>
                </a:extLst>
              </p:cNvPr>
              <p:cNvSpPr/>
              <p:nvPr/>
            </p:nvSpPr>
            <p:spPr>
              <a:xfrm>
                <a:off x="7471415" y="3735482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3372DC"/>
                  </a:solidFill>
                  <a:latin typeface="Muli" pitchFamily="2" charset="77"/>
                </a:endParaRPr>
              </a:p>
            </p:txBody>
          </p: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FC41CDA-F3A3-ED26-E36A-FB4B95E9FBB1}"/>
                </a:ext>
              </a:extLst>
            </p:cNvPr>
            <p:cNvSpPr/>
            <p:nvPr/>
          </p:nvSpPr>
          <p:spPr>
            <a:xfrm>
              <a:off x="9989089" y="2458748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F7CAF65-56AB-45F7-63BE-4D965D5B875B}"/>
                </a:ext>
              </a:extLst>
            </p:cNvPr>
            <p:cNvSpPr/>
            <p:nvPr/>
          </p:nvSpPr>
          <p:spPr>
            <a:xfrm>
              <a:off x="9623501" y="2443348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72DC"/>
                </a:solidFill>
                <a:latin typeface="Muli" pitchFamily="2" charset="77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2060598-5467-8729-21BF-4A939C2B10F9}"/>
              </a:ext>
            </a:extLst>
          </p:cNvPr>
          <p:cNvGrpSpPr/>
          <p:nvPr/>
        </p:nvGrpSpPr>
        <p:grpSpPr>
          <a:xfrm>
            <a:off x="3333964" y="3796531"/>
            <a:ext cx="5674806" cy="2641785"/>
            <a:chOff x="3333964" y="3796531"/>
            <a:chExt cx="5674806" cy="264178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CB2610F-A698-2099-231D-0AC2384240E8}"/>
                </a:ext>
              </a:extLst>
            </p:cNvPr>
            <p:cNvSpPr txBox="1"/>
            <p:nvPr/>
          </p:nvSpPr>
          <p:spPr>
            <a:xfrm>
              <a:off x="5435217" y="4340011"/>
              <a:ext cx="330497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Use sound buttons for each phoneme. Draw a dot for each single letter sound and a line when two or more letters make one sound. </a:t>
              </a: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F32C9A4-AFEB-0855-FC1A-F72116BD5EC5}"/>
                </a:ext>
              </a:extLst>
            </p:cNvPr>
            <p:cNvSpPr/>
            <p:nvPr/>
          </p:nvSpPr>
          <p:spPr>
            <a:xfrm rot="6300000" flipH="1" flipV="1">
              <a:off x="5511502" y="2941049"/>
              <a:ext cx="2641785" cy="4352750"/>
            </a:xfrm>
            <a:custGeom>
              <a:avLst/>
              <a:gdLst>
                <a:gd name="connsiteX0" fmla="*/ 1865617 w 2410627"/>
                <a:gd name="connsiteY0" fmla="*/ 1294193 h 4270470"/>
                <a:gd name="connsiteX1" fmla="*/ 2386815 w 2410627"/>
                <a:gd name="connsiteY1" fmla="*/ 3256707 h 4270470"/>
                <a:gd name="connsiteX2" fmla="*/ 1886005 w 2410627"/>
                <a:gd name="connsiteY2" fmla="*/ 4119716 h 4270470"/>
                <a:gd name="connsiteX3" fmla="*/ 1408020 w 2410627"/>
                <a:gd name="connsiteY3" fmla="*/ 4246658 h 4270470"/>
                <a:gd name="connsiteX4" fmla="*/ 545011 w 2410627"/>
                <a:gd name="connsiteY4" fmla="*/ 3745848 h 4270470"/>
                <a:gd name="connsiteX5" fmla="*/ 23812 w 2410627"/>
                <a:gd name="connsiteY5" fmla="*/ 1783334 h 4270470"/>
                <a:gd name="connsiteX6" fmla="*/ 524623 w 2410627"/>
                <a:gd name="connsiteY6" fmla="*/ 920325 h 4270470"/>
                <a:gd name="connsiteX7" fmla="*/ 634484 w 2410627"/>
                <a:gd name="connsiteY7" fmla="*/ 891148 h 4270470"/>
                <a:gd name="connsiteX8" fmla="*/ 776459 w 2410627"/>
                <a:gd name="connsiteY8" fmla="*/ 0 h 4270470"/>
                <a:gd name="connsiteX9" fmla="*/ 1066293 w 2410627"/>
                <a:gd name="connsiteY9" fmla="*/ 783163 h 4270470"/>
                <a:gd name="connsiteX10" fmla="*/ 1143715 w 2410627"/>
                <a:gd name="connsiteY10" fmla="*/ 770739 h 4270470"/>
                <a:gd name="connsiteX11" fmla="*/ 1865617 w 2410627"/>
                <a:gd name="connsiteY11" fmla="*/ 1294193 h 4270470"/>
                <a:gd name="connsiteX0" fmla="*/ 1865617 w 2410627"/>
                <a:gd name="connsiteY0" fmla="*/ 995604 h 3971881"/>
                <a:gd name="connsiteX1" fmla="*/ 2386815 w 2410627"/>
                <a:gd name="connsiteY1" fmla="*/ 2958118 h 3971881"/>
                <a:gd name="connsiteX2" fmla="*/ 1886005 w 2410627"/>
                <a:gd name="connsiteY2" fmla="*/ 3821127 h 3971881"/>
                <a:gd name="connsiteX3" fmla="*/ 1408020 w 2410627"/>
                <a:gd name="connsiteY3" fmla="*/ 3948069 h 3971881"/>
                <a:gd name="connsiteX4" fmla="*/ 545011 w 2410627"/>
                <a:gd name="connsiteY4" fmla="*/ 3447259 h 3971881"/>
                <a:gd name="connsiteX5" fmla="*/ 23812 w 2410627"/>
                <a:gd name="connsiteY5" fmla="*/ 1484745 h 3971881"/>
                <a:gd name="connsiteX6" fmla="*/ 524623 w 2410627"/>
                <a:gd name="connsiteY6" fmla="*/ 621736 h 3971881"/>
                <a:gd name="connsiteX7" fmla="*/ 634484 w 2410627"/>
                <a:gd name="connsiteY7" fmla="*/ 592559 h 3971881"/>
                <a:gd name="connsiteX8" fmla="*/ 871174 w 2410627"/>
                <a:gd name="connsiteY8" fmla="*/ 0 h 3971881"/>
                <a:gd name="connsiteX9" fmla="*/ 1066293 w 2410627"/>
                <a:gd name="connsiteY9" fmla="*/ 484574 h 3971881"/>
                <a:gd name="connsiteX10" fmla="*/ 1143715 w 2410627"/>
                <a:gd name="connsiteY10" fmla="*/ 472150 h 3971881"/>
                <a:gd name="connsiteX11" fmla="*/ 1865617 w 2410627"/>
                <a:gd name="connsiteY11" fmla="*/ 995604 h 397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0627" h="3971881">
                  <a:moveTo>
                    <a:pt x="1865617" y="995604"/>
                  </a:moveTo>
                  <a:lnTo>
                    <a:pt x="2386815" y="2958118"/>
                  </a:lnTo>
                  <a:cubicBezTo>
                    <a:pt x="2486834" y="3334726"/>
                    <a:pt x="2262613" y="3721109"/>
                    <a:pt x="1886005" y="3821127"/>
                  </a:cubicBezTo>
                  <a:lnTo>
                    <a:pt x="1408020" y="3948069"/>
                  </a:lnTo>
                  <a:cubicBezTo>
                    <a:pt x="1031412" y="4048087"/>
                    <a:pt x="645030" y="3823867"/>
                    <a:pt x="545011" y="3447259"/>
                  </a:cubicBezTo>
                  <a:lnTo>
                    <a:pt x="23812" y="1484745"/>
                  </a:lnTo>
                  <a:cubicBezTo>
                    <a:pt x="-76206" y="1108137"/>
                    <a:pt x="148015" y="721754"/>
                    <a:pt x="524623" y="621736"/>
                  </a:cubicBezTo>
                  <a:lnTo>
                    <a:pt x="634484" y="592559"/>
                  </a:lnTo>
                  <a:lnTo>
                    <a:pt x="871174" y="0"/>
                  </a:lnTo>
                  <a:lnTo>
                    <a:pt x="1066293" y="484574"/>
                  </a:lnTo>
                  <a:lnTo>
                    <a:pt x="1143715" y="472150"/>
                  </a:lnTo>
                  <a:cubicBezTo>
                    <a:pt x="1471337" y="453212"/>
                    <a:pt x="1778101" y="666072"/>
                    <a:pt x="1865617" y="995604"/>
                  </a:cubicBezTo>
                  <a:close/>
                </a:path>
              </a:pathLst>
            </a:custGeom>
            <a:noFill/>
            <a:ln w="5715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D736B56-541C-C4B5-3C65-D78CB0CE3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3964" y="3910296"/>
              <a:ext cx="1315109" cy="2410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they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33322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touch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4579505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double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4187200" y="2863232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young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832551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cousin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79663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trouble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662052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enough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4444927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couple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8190932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flourish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190932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country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4444927" y="451266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encourage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21656E8-F33A-CD15-B83D-FACCA7B62B6B}"/>
              </a:ext>
            </a:extLst>
          </p:cNvPr>
          <p:cNvGrpSpPr/>
          <p:nvPr/>
        </p:nvGrpSpPr>
        <p:grpSpPr>
          <a:xfrm>
            <a:off x="1918598" y="1956398"/>
            <a:ext cx="8014129" cy="2986241"/>
            <a:chOff x="1918598" y="1956398"/>
            <a:chExt cx="8014129" cy="29862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32C9899-746A-C26A-BAE3-007933D23D45}"/>
                </a:ext>
              </a:extLst>
            </p:cNvPr>
            <p:cNvSpPr/>
            <p:nvPr/>
          </p:nvSpPr>
          <p:spPr>
            <a:xfrm>
              <a:off x="1918598" y="1965276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C87F48-994D-641D-3E5C-EA50D161E324}"/>
                </a:ext>
              </a:extLst>
            </p:cNvPr>
            <p:cNvSpPr/>
            <p:nvPr/>
          </p:nvSpPr>
          <p:spPr>
            <a:xfrm>
              <a:off x="1932601" y="2791272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441768-B3D5-A1D2-7802-A1F663C31C04}"/>
                </a:ext>
              </a:extLst>
            </p:cNvPr>
            <p:cNvSpPr/>
            <p:nvPr/>
          </p:nvSpPr>
          <p:spPr>
            <a:xfrm>
              <a:off x="2053177" y="3621798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BD2883B-F34D-67EF-3D22-F645E5FC1E41}"/>
                </a:ext>
              </a:extLst>
            </p:cNvPr>
            <p:cNvSpPr/>
            <p:nvPr/>
          </p:nvSpPr>
          <p:spPr>
            <a:xfrm>
              <a:off x="5656368" y="1965276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F5C7429-2459-202C-8B38-2966B4A79FEE}"/>
                </a:ext>
              </a:extLst>
            </p:cNvPr>
            <p:cNvSpPr/>
            <p:nvPr/>
          </p:nvSpPr>
          <p:spPr>
            <a:xfrm>
              <a:off x="5734194" y="2791272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CB2B42A-34CC-5DF1-EFEE-F648D2DBACE1}"/>
                </a:ext>
              </a:extLst>
            </p:cNvPr>
            <p:cNvSpPr/>
            <p:nvPr/>
          </p:nvSpPr>
          <p:spPr>
            <a:xfrm>
              <a:off x="5646320" y="3621798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E8697D-EDDC-75F8-986A-5135630BDC24}"/>
                </a:ext>
              </a:extLst>
            </p:cNvPr>
            <p:cNvSpPr/>
            <p:nvPr/>
          </p:nvSpPr>
          <p:spPr>
            <a:xfrm>
              <a:off x="9283606" y="1956398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7CE5731-8ACF-EF01-5361-71B7A40C4103}"/>
                </a:ext>
              </a:extLst>
            </p:cNvPr>
            <p:cNvSpPr/>
            <p:nvPr/>
          </p:nvSpPr>
          <p:spPr>
            <a:xfrm>
              <a:off x="9425634" y="2783850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2D164F9-BB7A-3404-5CB5-EE87F52EED4B}"/>
                </a:ext>
              </a:extLst>
            </p:cNvPr>
            <p:cNvSpPr/>
            <p:nvPr/>
          </p:nvSpPr>
          <p:spPr>
            <a:xfrm>
              <a:off x="9380135" y="3617874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3BD3054-D1C4-37A2-4710-D8959D9BCD6E}"/>
                </a:ext>
              </a:extLst>
            </p:cNvPr>
            <p:cNvSpPr/>
            <p:nvPr/>
          </p:nvSpPr>
          <p:spPr>
            <a:xfrm>
              <a:off x="5745463" y="4444368"/>
              <a:ext cx="507093" cy="498271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5ED19A-C38D-B3C6-33D8-4B1B73310C4C}"/>
              </a:ext>
            </a:extLst>
          </p:cNvPr>
          <p:cNvGrpSpPr/>
          <p:nvPr/>
        </p:nvGrpSpPr>
        <p:grpSpPr>
          <a:xfrm>
            <a:off x="925643" y="4205995"/>
            <a:ext cx="3753287" cy="2234474"/>
            <a:chOff x="925643" y="4256794"/>
            <a:chExt cx="3753287" cy="223447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3A079B-4015-91E9-2F76-DF991C61A21F}"/>
                </a:ext>
              </a:extLst>
            </p:cNvPr>
            <p:cNvGrpSpPr/>
            <p:nvPr/>
          </p:nvGrpSpPr>
          <p:grpSpPr>
            <a:xfrm>
              <a:off x="1994442" y="4325171"/>
              <a:ext cx="2684488" cy="1944687"/>
              <a:chOff x="2530332" y="4418425"/>
              <a:chExt cx="2684488" cy="1944687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8ED850A-B936-D5C8-595B-EF6C01AEC20F}"/>
                  </a:ext>
                </a:extLst>
              </p:cNvPr>
              <p:cNvSpPr/>
              <p:nvPr/>
            </p:nvSpPr>
            <p:spPr>
              <a:xfrm rot="16626670">
                <a:off x="2900232" y="4048525"/>
                <a:ext cx="1944687" cy="2684488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3055814" y="4754337"/>
                <a:ext cx="2138090" cy="14003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700" dirty="0">
                    <a:latin typeface="OpenDyslexicAlta" pitchFamily="2" charset="77"/>
                  </a:rPr>
                  <a:t>They all have the ‘</a:t>
                </a:r>
                <a:r>
                  <a:rPr lang="en-GB" sz="1700" dirty="0" err="1">
                    <a:latin typeface="OpenDyslexicAlta" pitchFamily="2" charset="77"/>
                  </a:rPr>
                  <a:t>ou</a:t>
                </a:r>
                <a:r>
                  <a:rPr lang="en-GB" sz="1700" dirty="0">
                    <a:latin typeface="OpenDyslexicAlta" pitchFamily="2" charset="77"/>
                  </a:rPr>
                  <a:t>’ digraph.</a:t>
                </a:r>
              </a:p>
              <a:p>
                <a:pPr algn="ctr"/>
                <a:r>
                  <a:rPr lang="en-GB" sz="1700" dirty="0">
                    <a:latin typeface="OpenDyslexicAlta" pitchFamily="2" charset="77"/>
                  </a:rPr>
                  <a:t> What sound does it make in these words?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EA8060-933F-1325-0066-A05E740E8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5643" y="4256794"/>
              <a:ext cx="946811" cy="223447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8C269F-5466-43AB-DFA2-209431886040}"/>
              </a:ext>
            </a:extLst>
          </p:cNvPr>
          <p:cNvGrpSpPr/>
          <p:nvPr/>
        </p:nvGrpSpPr>
        <p:grpSpPr>
          <a:xfrm>
            <a:off x="7507275" y="4272282"/>
            <a:ext cx="3729391" cy="2151858"/>
            <a:chOff x="7683612" y="4323081"/>
            <a:chExt cx="3729391" cy="215185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89F085-5EB6-09B5-32FE-065F1DDE86F4}"/>
                </a:ext>
              </a:extLst>
            </p:cNvPr>
            <p:cNvGrpSpPr/>
            <p:nvPr/>
          </p:nvGrpSpPr>
          <p:grpSpPr>
            <a:xfrm>
              <a:off x="7683612" y="4341960"/>
              <a:ext cx="2666931" cy="1986247"/>
              <a:chOff x="7109913" y="4430680"/>
              <a:chExt cx="2666931" cy="198624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EF103E8-7BEB-CD7C-90CA-92B226863DEA}"/>
                  </a:ext>
                </a:extLst>
              </p:cNvPr>
              <p:cNvSpPr/>
              <p:nvPr/>
            </p:nvSpPr>
            <p:spPr>
              <a:xfrm rot="16626670" flipH="1" flipV="1">
                <a:off x="7450255" y="4090338"/>
                <a:ext cx="1986247" cy="2666931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662678 h 2391068"/>
                  <a:gd name="connsiteX1" fmla="*/ 1778397 w 1780793"/>
                  <a:gd name="connsiteY1" fmla="*/ 1919733 h 2391068"/>
                  <a:gd name="connsiteX2" fmla="*/ 1511457 w 1780793"/>
                  <a:gd name="connsiteY2" fmla="*/ 2262769 h 2391068"/>
                  <a:gd name="connsiteX3" fmla="*/ 502256 w 1780793"/>
                  <a:gd name="connsiteY3" fmla="*/ 2388672 h 2391068"/>
                  <a:gd name="connsiteX4" fmla="*/ 159219 w 1780793"/>
                  <a:gd name="connsiteY4" fmla="*/ 2121733 h 2391068"/>
                  <a:gd name="connsiteX5" fmla="*/ 2396 w 1780793"/>
                  <a:gd name="connsiteY5" fmla="*/ 864678 h 2391068"/>
                  <a:gd name="connsiteX6" fmla="*/ 269335 w 1780793"/>
                  <a:gd name="connsiteY6" fmla="*/ 521642 h 2391068"/>
                  <a:gd name="connsiteX7" fmla="*/ 653406 w 1780793"/>
                  <a:gd name="connsiteY7" fmla="*/ 473727 h 2391068"/>
                  <a:gd name="connsiteX8" fmla="*/ 540917 w 1780793"/>
                  <a:gd name="connsiteY8" fmla="*/ 0 h 2391068"/>
                  <a:gd name="connsiteX9" fmla="*/ 906343 w 1780793"/>
                  <a:gd name="connsiteY9" fmla="*/ 442172 h 2391068"/>
                  <a:gd name="connsiteX10" fmla="*/ 1278537 w 1780793"/>
                  <a:gd name="connsiteY10" fmla="*/ 395739 h 2391068"/>
                  <a:gd name="connsiteX11" fmla="*/ 1621573 w 1780793"/>
                  <a:gd name="connsiteY11" fmla="*/ 662678 h 239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391068">
                    <a:moveTo>
                      <a:pt x="1621573" y="662678"/>
                    </a:moveTo>
                    <a:lnTo>
                      <a:pt x="1778397" y="1919733"/>
                    </a:lnTo>
                    <a:cubicBezTo>
                      <a:pt x="1799410" y="2088173"/>
                      <a:pt x="1679898" y="2241756"/>
                      <a:pt x="1511457" y="2262769"/>
                    </a:cubicBezTo>
                    <a:lnTo>
                      <a:pt x="502256" y="2388672"/>
                    </a:lnTo>
                    <a:cubicBezTo>
                      <a:pt x="333815" y="2409685"/>
                      <a:pt x="180233" y="2290173"/>
                      <a:pt x="159219" y="2121733"/>
                    </a:cubicBezTo>
                    <a:lnTo>
                      <a:pt x="2396" y="864678"/>
                    </a:lnTo>
                    <a:cubicBezTo>
                      <a:pt x="-18618" y="696238"/>
                      <a:pt x="100895" y="542655"/>
                      <a:pt x="269335" y="521642"/>
                    </a:cubicBezTo>
                    <a:lnTo>
                      <a:pt x="653406" y="473727"/>
                    </a:lnTo>
                    <a:lnTo>
                      <a:pt x="540917" y="0"/>
                    </a:lnTo>
                    <a:lnTo>
                      <a:pt x="906343" y="442172"/>
                    </a:lnTo>
                    <a:lnTo>
                      <a:pt x="1278537" y="395739"/>
                    </a:lnTo>
                    <a:cubicBezTo>
                      <a:pt x="1446977" y="374725"/>
                      <a:pt x="1600560" y="494238"/>
                      <a:pt x="1621573" y="662678"/>
                    </a:cubicBezTo>
                    <a:close/>
                  </a:path>
                </a:pathLst>
              </a:custGeom>
              <a:noFill/>
              <a:ln w="381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7226932" y="4685139"/>
                <a:ext cx="204767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Where does the ‘</a:t>
                </a:r>
                <a:r>
                  <a:rPr lang="en-GB" dirty="0" err="1">
                    <a:latin typeface="OpenDyslexicAlta" pitchFamily="2" charset="77"/>
                  </a:rPr>
                  <a:t>ou</a:t>
                </a:r>
                <a:r>
                  <a:rPr lang="en-GB" dirty="0">
                    <a:latin typeface="OpenDyslexicAlta" pitchFamily="2" charset="77"/>
                  </a:rPr>
                  <a:t>’ digraph appear most often in our spellings?</a:t>
                </a:r>
              </a:p>
            </p:txBody>
          </p:sp>
        </p:grp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D6DC2231-B324-7E64-97B2-F1A62EE11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78026" y="4323081"/>
              <a:ext cx="934977" cy="2151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does it mean if you ‘encourage’ someone?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97438A-3FD1-BC76-7345-9A187F4ABEE1}"/>
              </a:ext>
            </a:extLst>
          </p:cNvPr>
          <p:cNvGrpSpPr/>
          <p:nvPr/>
        </p:nvGrpSpPr>
        <p:grpSpPr>
          <a:xfrm>
            <a:off x="965789" y="3979042"/>
            <a:ext cx="5888433" cy="2205852"/>
            <a:chOff x="965789" y="3979042"/>
            <a:chExt cx="5888433" cy="2205852"/>
          </a:xfrm>
        </p:grpSpPr>
        <p:pic>
          <p:nvPicPr>
            <p:cNvPr id="15" name="Picture 2" descr="Free illustrations of Heart">
              <a:extLst>
                <a:ext uri="{FF2B5EF4-FFF2-40B4-BE49-F238E27FC236}">
                  <a16:creationId xmlns:a16="http://schemas.microsoft.com/office/drawing/2014/main" id="{7CACDBB7-780F-0D1C-17A8-FA7687FC5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012" y="3979042"/>
              <a:ext cx="1838210" cy="2205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DFC653-DFE7-49E1-48A5-CADDBE0CEF82}"/>
                </a:ext>
              </a:extLst>
            </p:cNvPr>
            <p:cNvSpPr/>
            <p:nvPr/>
          </p:nvSpPr>
          <p:spPr>
            <a:xfrm>
              <a:off x="965789" y="4481803"/>
              <a:ext cx="4082881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latin typeface="OpenDyslexicAlta" pitchFamily="2" charset="77"/>
                </a:rPr>
                <a:t>The French word for </a:t>
              </a:r>
            </a:p>
            <a:p>
              <a:pPr algn="ctr"/>
              <a:r>
                <a:rPr lang="en-GB" sz="2000" dirty="0">
                  <a:latin typeface="OpenDyslexicAlta" pitchFamily="2" charset="77"/>
                </a:rPr>
                <a:t>heart is </a:t>
              </a:r>
              <a:r>
                <a:rPr lang="en-GB" sz="2000" i="1" dirty="0" err="1">
                  <a:solidFill>
                    <a:srgbClr val="3372DC"/>
                  </a:solidFill>
                  <a:latin typeface="OpenDyslexicAlta" pitchFamily="2" charset="77"/>
                </a:rPr>
                <a:t>cœur</a:t>
              </a:r>
              <a:r>
                <a:rPr lang="en-GB" sz="2000" dirty="0">
                  <a:latin typeface="OpenDyslexicAlta" pitchFamily="2" charset="77"/>
                </a:rPr>
                <a:t>.</a:t>
              </a:r>
            </a:p>
            <a:p>
              <a:pPr algn="ctr"/>
              <a:r>
                <a:rPr lang="en-GB" sz="2000" dirty="0">
                  <a:latin typeface="OpenDyslexicAlta" pitchFamily="2" charset="77"/>
                </a:rPr>
                <a:t>Can you see the link between </a:t>
              </a:r>
              <a:r>
                <a:rPr lang="en-GB" sz="2000" i="1" dirty="0" err="1">
                  <a:solidFill>
                    <a:srgbClr val="3372DC"/>
                  </a:solidFill>
                  <a:latin typeface="OpenDyslexicAlta" pitchFamily="2" charset="77"/>
                </a:rPr>
                <a:t>cœur</a:t>
              </a:r>
              <a:r>
                <a:rPr lang="en-GB" sz="2000" dirty="0">
                  <a:solidFill>
                    <a:srgbClr val="0432FF"/>
                  </a:solidFill>
                  <a:latin typeface="OpenDyslexicAlta" pitchFamily="2" charset="77"/>
                </a:rPr>
                <a:t> </a:t>
              </a:r>
              <a:r>
                <a:rPr lang="en-GB" sz="2000" dirty="0">
                  <a:latin typeface="OpenDyslexicAlta" pitchFamily="2" charset="77"/>
                </a:rPr>
                <a:t>and</a:t>
              </a:r>
              <a:r>
                <a:rPr lang="en-GB" sz="2000" dirty="0">
                  <a:solidFill>
                    <a:srgbClr val="0432FF"/>
                  </a:solidFill>
                  <a:latin typeface="OpenDyslexicAlta" pitchFamily="2" charset="77"/>
                </a:rPr>
                <a:t> </a:t>
              </a:r>
              <a:r>
                <a:rPr lang="en-GB" sz="2000" dirty="0">
                  <a:solidFill>
                    <a:srgbClr val="3372DC"/>
                  </a:solidFill>
                  <a:latin typeface="OpenDyslexicAlta" pitchFamily="2" charset="77"/>
                </a:rPr>
                <a:t>encourage</a:t>
              </a:r>
              <a:r>
                <a:rPr lang="en-GB" sz="2000" dirty="0">
                  <a:latin typeface="OpenDyslexicAlta" pitchFamily="2" charset="77"/>
                </a:rPr>
                <a:t>?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8E50ED29-932E-7C6E-234E-6CE0B071FE0F}"/>
              </a:ext>
            </a:extLst>
          </p:cNvPr>
          <p:cNvSpPr txBox="1">
            <a:spLocks/>
          </p:cNvSpPr>
          <p:nvPr/>
        </p:nvSpPr>
        <p:spPr>
          <a:xfrm>
            <a:off x="6807296" y="2167186"/>
            <a:ext cx="126506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solidFill>
                  <a:srgbClr val="9437FF"/>
                </a:solidFill>
                <a:latin typeface="OpenDyslexicAlta" pitchFamily="2" charset="77"/>
              </a:rPr>
              <a:t>inspire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CE3C421-CE35-0252-FFD7-E1EEC66CC955}"/>
              </a:ext>
            </a:extLst>
          </p:cNvPr>
          <p:cNvSpPr txBox="1">
            <a:spLocks/>
          </p:cNvSpPr>
          <p:nvPr/>
        </p:nvSpPr>
        <p:spPr>
          <a:xfrm>
            <a:off x="9203815" y="2167186"/>
            <a:ext cx="1657796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solidFill>
                  <a:srgbClr val="25D160"/>
                </a:solidFill>
                <a:latin typeface="OpenDyslexicAlta" pitchFamily="2" charset="77"/>
              </a:rPr>
              <a:t>motivate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ADC493C-0B50-6245-3926-3ACD1381E2F6}"/>
              </a:ext>
            </a:extLst>
          </p:cNvPr>
          <p:cNvSpPr txBox="1">
            <a:spLocks/>
          </p:cNvSpPr>
          <p:nvPr/>
        </p:nvSpPr>
        <p:spPr>
          <a:xfrm>
            <a:off x="3974761" y="2167186"/>
            <a:ext cx="1701077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solidFill>
                  <a:srgbClr val="25D160"/>
                </a:solidFill>
                <a:latin typeface="OpenDyslexicAlta" pitchFamily="2" charset="77"/>
              </a:rPr>
              <a:t>empower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116F6C5-B339-2E96-456C-C1F62D3FD656}"/>
              </a:ext>
            </a:extLst>
          </p:cNvPr>
          <p:cNvSpPr txBox="1">
            <a:spLocks/>
          </p:cNvSpPr>
          <p:nvPr/>
        </p:nvSpPr>
        <p:spPr>
          <a:xfrm>
            <a:off x="1227185" y="2167186"/>
            <a:ext cx="1616118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solidFill>
                  <a:srgbClr val="7956D6"/>
                </a:solidFill>
                <a:latin typeface="OpenDyslexicAlta" pitchFamily="2" charset="77"/>
              </a:rPr>
              <a:t>cheer 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B22949-610B-4D8E-DF34-C4F55B77C7B0}"/>
              </a:ext>
            </a:extLst>
          </p:cNvPr>
          <p:cNvSpPr txBox="1"/>
          <p:nvPr/>
        </p:nvSpPr>
        <p:spPr>
          <a:xfrm>
            <a:off x="1644419" y="2984079"/>
            <a:ext cx="877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‘</a:t>
            </a:r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Encourage</a:t>
            </a:r>
            <a:r>
              <a:rPr lang="en-GB" sz="2000" dirty="0">
                <a:latin typeface="OpenDyslexicAlta" pitchFamily="2" charset="77"/>
              </a:rPr>
              <a:t>’ comes from the Old French word </a:t>
            </a:r>
            <a:r>
              <a:rPr lang="en-GB" sz="2000" i="1" dirty="0" err="1">
                <a:solidFill>
                  <a:srgbClr val="3372DC"/>
                </a:solidFill>
                <a:latin typeface="OpenDyslexicAlta" pitchFamily="2" charset="77"/>
              </a:rPr>
              <a:t>encoragier</a:t>
            </a:r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 </a:t>
            </a:r>
            <a:r>
              <a:rPr lang="en-GB" sz="2000" dirty="0">
                <a:latin typeface="OpenDyslexicAlta" pitchFamily="2" charset="77"/>
              </a:rPr>
              <a:t>meaning ‘to make strong or hearten (give hope to)’.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1BAAD1-32B5-5182-B6AB-704082BD4986}"/>
              </a:ext>
            </a:extLst>
          </p:cNvPr>
          <p:cNvSpPr txBox="1"/>
          <p:nvPr/>
        </p:nvSpPr>
        <p:spPr>
          <a:xfrm>
            <a:off x="7045350" y="4481803"/>
            <a:ext cx="4218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So, when you </a:t>
            </a:r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encourage</a:t>
            </a:r>
            <a:r>
              <a:rPr lang="en-GB" sz="2000" dirty="0">
                <a:latin typeface="OpenDyslexicAlta" pitchFamily="2" charset="77"/>
              </a:rPr>
              <a:t> someone, you are ‘heartening’ them; giving them hope and making them stronger.</a:t>
            </a:r>
          </a:p>
        </p:txBody>
      </p:sp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8026A8-AA6D-36AD-D7D7-0359B20AE0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match the words to the correct</a:t>
            </a:r>
          </a:p>
          <a:p>
            <a:r>
              <a:rPr lang="en-US" dirty="0"/>
              <a:t>number of syllables?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3A0369D0-D9BA-1ED7-0448-0E6E77C82A4B}"/>
              </a:ext>
            </a:extLst>
          </p:cNvPr>
          <p:cNvSpPr/>
          <p:nvPr/>
        </p:nvSpPr>
        <p:spPr>
          <a:xfrm>
            <a:off x="1110404" y="2237502"/>
            <a:ext cx="1070938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cousin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48F44711-90EA-A299-598B-29597527EE81}"/>
              </a:ext>
            </a:extLst>
          </p:cNvPr>
          <p:cNvSpPr/>
          <p:nvPr/>
        </p:nvSpPr>
        <p:spPr>
          <a:xfrm>
            <a:off x="3187828" y="2237502"/>
            <a:ext cx="1196226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enough</a:t>
            </a: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23C625F6-26D1-6243-899E-DF37E809A35F}"/>
              </a:ext>
            </a:extLst>
          </p:cNvPr>
          <p:cNvSpPr/>
          <p:nvPr/>
        </p:nvSpPr>
        <p:spPr>
          <a:xfrm>
            <a:off x="5370993" y="2237502"/>
            <a:ext cx="1626166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encourage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ED47812A-FCD9-CA6A-D889-820B3CA68149}"/>
              </a:ext>
            </a:extLst>
          </p:cNvPr>
          <p:cNvSpPr/>
          <p:nvPr/>
        </p:nvSpPr>
        <p:spPr>
          <a:xfrm>
            <a:off x="8025483" y="2237502"/>
            <a:ext cx="1122553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couple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5FEA1F9-A195-2CE6-6338-C1AC5B99B186}"/>
              </a:ext>
            </a:extLst>
          </p:cNvPr>
          <p:cNvSpPr/>
          <p:nvPr/>
        </p:nvSpPr>
        <p:spPr>
          <a:xfrm>
            <a:off x="9988502" y="2237502"/>
            <a:ext cx="977698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touch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4070E376-B186-D87E-144F-5032776BA1BF}"/>
              </a:ext>
            </a:extLst>
          </p:cNvPr>
          <p:cNvSpPr/>
          <p:nvPr/>
        </p:nvSpPr>
        <p:spPr>
          <a:xfrm>
            <a:off x="1079602" y="1906791"/>
            <a:ext cx="1132543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double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4495D86C-6FE4-4C7D-2C36-ED80A1349FCC}"/>
              </a:ext>
            </a:extLst>
          </p:cNvPr>
          <p:cNvSpPr/>
          <p:nvPr/>
        </p:nvSpPr>
        <p:spPr>
          <a:xfrm>
            <a:off x="9952705" y="1906791"/>
            <a:ext cx="1049293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young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D27FC6D9-7223-D188-7C46-178F2AB8B5D3}"/>
              </a:ext>
            </a:extLst>
          </p:cNvPr>
          <p:cNvSpPr/>
          <p:nvPr/>
        </p:nvSpPr>
        <p:spPr>
          <a:xfrm>
            <a:off x="3147415" y="1906791"/>
            <a:ext cx="1277052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country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DB1E65E0-31D0-90FA-0B67-14371F84D2AF}"/>
              </a:ext>
            </a:extLst>
          </p:cNvPr>
          <p:cNvSpPr/>
          <p:nvPr/>
        </p:nvSpPr>
        <p:spPr>
          <a:xfrm>
            <a:off x="5562045" y="1906791"/>
            <a:ext cx="1244062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flourish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D3F97DB7-44B4-0CD9-DE1A-CC40065482A4}"/>
              </a:ext>
            </a:extLst>
          </p:cNvPr>
          <p:cNvSpPr/>
          <p:nvPr/>
        </p:nvSpPr>
        <p:spPr>
          <a:xfrm>
            <a:off x="7927492" y="1906791"/>
            <a:ext cx="1318535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rIns="0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trouble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48C8F-BB3E-929D-BE62-9E35614601BB}"/>
              </a:ext>
            </a:extLst>
          </p:cNvPr>
          <p:cNvSpPr txBox="1"/>
          <p:nvPr/>
        </p:nvSpPr>
        <p:spPr>
          <a:xfrm>
            <a:off x="1482050" y="6156943"/>
            <a:ext cx="171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5D160"/>
                </a:solidFill>
                <a:latin typeface="OpenDyslexicAlta" panose="00000500000000000000" pitchFamily="50" charset="0"/>
              </a:rPr>
              <a:t>1 syllable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57453E9-AE89-6502-3192-6803A1A08EBE}"/>
              </a:ext>
            </a:extLst>
          </p:cNvPr>
          <p:cNvSpPr/>
          <p:nvPr/>
        </p:nvSpPr>
        <p:spPr>
          <a:xfrm>
            <a:off x="619848" y="2922814"/>
            <a:ext cx="3442202" cy="3113114"/>
          </a:xfrm>
          <a:prstGeom prst="roundRect">
            <a:avLst/>
          </a:prstGeom>
          <a:noFill/>
          <a:ln w="508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17B96D-C57B-2AC7-B6E4-9235056C2216}"/>
              </a:ext>
            </a:extLst>
          </p:cNvPr>
          <p:cNvSpPr txBox="1"/>
          <p:nvPr/>
        </p:nvSpPr>
        <p:spPr>
          <a:xfrm>
            <a:off x="5100422" y="6156943"/>
            <a:ext cx="192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956D6"/>
                </a:solidFill>
                <a:latin typeface="OpenDyslexicAlta" panose="00000500000000000000" pitchFamily="50" charset="0"/>
              </a:rPr>
              <a:t>2 syllables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10676EF-15E0-1AC2-2A64-78A1A1E99250}"/>
              </a:ext>
            </a:extLst>
          </p:cNvPr>
          <p:cNvSpPr/>
          <p:nvPr/>
        </p:nvSpPr>
        <p:spPr>
          <a:xfrm>
            <a:off x="4374899" y="2922814"/>
            <a:ext cx="3442202" cy="3113114"/>
          </a:xfrm>
          <a:prstGeom prst="roundRect">
            <a:avLst/>
          </a:prstGeom>
          <a:noFill/>
          <a:ln w="508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96E0B1-0508-CFE4-31F5-6BDB9F454865}"/>
              </a:ext>
            </a:extLst>
          </p:cNvPr>
          <p:cNvSpPr txBox="1"/>
          <p:nvPr/>
        </p:nvSpPr>
        <p:spPr>
          <a:xfrm>
            <a:off x="8853641" y="6156942"/>
            <a:ext cx="1925841" cy="33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OpenDyslexicAlta" panose="00000500000000000000" pitchFamily="50" charset="0"/>
              </a:rPr>
              <a:t>3 syllables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93C8B99-EF77-40FB-C2D3-81A41B310423}"/>
              </a:ext>
            </a:extLst>
          </p:cNvPr>
          <p:cNvSpPr/>
          <p:nvPr/>
        </p:nvSpPr>
        <p:spPr>
          <a:xfrm>
            <a:off x="8095460" y="2922814"/>
            <a:ext cx="3442202" cy="3113114"/>
          </a:xfrm>
          <a:prstGeom prst="roundRect">
            <a:avLst/>
          </a:prstGeom>
          <a:noFill/>
          <a:ln w="508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3760"/>
              </a:solidFill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873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29765 0.353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24765 0.353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29753 0.299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-0.2043 0.453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66875 0.378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37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29843 0.1898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66757 0.2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85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325 L 0.24765 0.1898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0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0.07383 0.2990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1461 0.2990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81769-8D38-304B-AAA2-976FCE08B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BE3D6-FF3C-13BF-E493-C101F8F3F8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382247-99FD-8AA6-CC38-155F3822EFA3}"/>
              </a:ext>
            </a:extLst>
          </p:cNvPr>
          <p:cNvSpPr txBox="1">
            <a:spLocks/>
          </p:cNvSpPr>
          <p:nvPr/>
        </p:nvSpPr>
        <p:spPr>
          <a:xfrm>
            <a:off x="5915295" y="2311099"/>
            <a:ext cx="1750800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enough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F8BE29-0DCF-4087-1E1D-3D8F35E47441}"/>
              </a:ext>
            </a:extLst>
          </p:cNvPr>
          <p:cNvSpPr txBox="1">
            <a:spLocks/>
          </p:cNvSpPr>
          <p:nvPr/>
        </p:nvSpPr>
        <p:spPr>
          <a:xfrm>
            <a:off x="5863999" y="2971492"/>
            <a:ext cx="1853392" cy="107721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200" dirty="0" err="1">
                <a:latin typeface="OpenDyslexicAlta" pitchFamily="2" charset="77"/>
              </a:rPr>
              <a:t>e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nough</a:t>
            </a:r>
            <a:endParaRPr lang="en-GB" sz="32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BD5022E-CB88-9D5E-E288-C6A177B72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78256" y="2230010"/>
            <a:ext cx="1516501" cy="168943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5844EC9-7ED8-A999-1B1C-0214F1D6AEBA}"/>
              </a:ext>
            </a:extLst>
          </p:cNvPr>
          <p:cNvSpPr txBox="1">
            <a:spLocks/>
          </p:cNvSpPr>
          <p:nvPr/>
        </p:nvSpPr>
        <p:spPr>
          <a:xfrm>
            <a:off x="6276482" y="5395210"/>
            <a:ext cx="1491114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flour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ish</a:t>
            </a:r>
            <a:endParaRPr lang="en-GB" sz="24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89A1D08-DA3C-5A10-DB97-1049FDF28A98}"/>
              </a:ext>
            </a:extLst>
          </p:cNvPr>
          <p:cNvSpPr txBox="1">
            <a:spLocks/>
          </p:cNvSpPr>
          <p:nvPr/>
        </p:nvSpPr>
        <p:spPr>
          <a:xfrm>
            <a:off x="3650484" y="5395210"/>
            <a:ext cx="1346844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dou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ble</a:t>
            </a:r>
            <a:endParaRPr lang="en-GB" sz="24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467D8DC-1A6B-9B45-0F25-B9CA66C0141E}"/>
              </a:ext>
            </a:extLst>
          </p:cNvPr>
          <p:cNvSpPr txBox="1">
            <a:spLocks/>
          </p:cNvSpPr>
          <p:nvPr/>
        </p:nvSpPr>
        <p:spPr>
          <a:xfrm>
            <a:off x="8847006" y="5395210"/>
            <a:ext cx="2031325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en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cour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age</a:t>
            </a:r>
            <a:endParaRPr lang="en-GB" sz="24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927B173-84FF-6574-4619-64E22465D265}"/>
              </a:ext>
            </a:extLst>
          </p:cNvPr>
          <p:cNvSpPr txBox="1">
            <a:spLocks/>
          </p:cNvSpPr>
          <p:nvPr/>
        </p:nvSpPr>
        <p:spPr>
          <a:xfrm>
            <a:off x="6314954" y="4838687"/>
            <a:ext cx="1414170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OpenDyslexicAlta" pitchFamily="2" charset="77"/>
              </a:rPr>
              <a:t>flourish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7720E54-B476-D233-5456-0528A91B250D}"/>
              </a:ext>
            </a:extLst>
          </p:cNvPr>
          <p:cNvSpPr txBox="1">
            <a:spLocks/>
          </p:cNvSpPr>
          <p:nvPr/>
        </p:nvSpPr>
        <p:spPr>
          <a:xfrm>
            <a:off x="3688957" y="4824837"/>
            <a:ext cx="1269899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>
                <a:latin typeface="OpenDyslexicAlta" pitchFamily="2" charset="77"/>
              </a:rPr>
              <a:t>double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86C9FC-DFC4-E286-5490-64693050FF7C}"/>
              </a:ext>
            </a:extLst>
          </p:cNvPr>
          <p:cNvSpPr txBox="1">
            <a:spLocks/>
          </p:cNvSpPr>
          <p:nvPr/>
        </p:nvSpPr>
        <p:spPr>
          <a:xfrm>
            <a:off x="8923950" y="4824837"/>
            <a:ext cx="1877437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2400" dirty="0">
                <a:latin typeface="OpenDyslexicAlta" pitchFamily="2" charset="77"/>
              </a:rPr>
              <a:t>encourage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8D9211-05D6-521A-8E8F-65C622B0D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46" y="4870108"/>
            <a:ext cx="1135682" cy="118976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7415E43-189A-5D4F-148F-7BA1F787AFCF}"/>
              </a:ext>
            </a:extLst>
          </p:cNvPr>
          <p:cNvGrpSpPr/>
          <p:nvPr/>
        </p:nvGrpSpPr>
        <p:grpSpPr>
          <a:xfrm>
            <a:off x="1380246" y="2036510"/>
            <a:ext cx="3227161" cy="2375383"/>
            <a:chOff x="347167" y="4592568"/>
            <a:chExt cx="3227161" cy="2375383"/>
          </a:xfrm>
        </p:grpSpPr>
        <p:pic>
          <p:nvPicPr>
            <p:cNvPr id="11" name="Picture 10" descr="A cartoon of a person&#10;&#10;Description automatically generated with low confidence">
              <a:extLst>
                <a:ext uri="{FF2B5EF4-FFF2-40B4-BE49-F238E27FC236}">
                  <a16:creationId xmlns:a16="http://schemas.microsoft.com/office/drawing/2014/main" id="{5120C976-346C-3C3E-85BC-5A0C43A3A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47167" y="4592568"/>
              <a:ext cx="946379" cy="2375383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5D84399-72C1-27AC-F3E7-3CAE022CD21B}"/>
                </a:ext>
              </a:extLst>
            </p:cNvPr>
            <p:cNvGrpSpPr/>
            <p:nvPr/>
          </p:nvGrpSpPr>
          <p:grpSpPr>
            <a:xfrm>
              <a:off x="1317640" y="4752960"/>
              <a:ext cx="2256688" cy="1634841"/>
              <a:chOff x="521123" y="4848799"/>
              <a:chExt cx="2256688" cy="1634841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E86E0DE-5863-43AD-D9FD-798B9D91907C}"/>
                  </a:ext>
                </a:extLst>
              </p:cNvPr>
              <p:cNvSpPr/>
              <p:nvPr/>
            </p:nvSpPr>
            <p:spPr>
              <a:xfrm rot="16626670">
                <a:off x="822592" y="4547330"/>
                <a:ext cx="1634841" cy="2237780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F542A7-FD70-F866-AC92-EE12D761A796}"/>
                  </a:ext>
                </a:extLst>
              </p:cNvPr>
              <p:cNvSpPr txBox="1"/>
              <p:nvPr/>
            </p:nvSpPr>
            <p:spPr>
              <a:xfrm>
                <a:off x="933239" y="5100889"/>
                <a:ext cx="1844572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Clap out </a:t>
                </a:r>
              </a:p>
              <a:p>
                <a:pPr algn="ctr"/>
                <a:r>
                  <a:rPr lang="en-GB" dirty="0">
                    <a:latin typeface="OpenDyslexicAlta" pitchFamily="2" charset="77"/>
                  </a:rPr>
                  <a:t>the ‘beats’ for each syllable.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36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  <p:bldP spid="21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CEE6A0-13E2-8654-01F4-21C0FD926C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Phoneme Maps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B0D98-0F76-8727-B0C7-8A366374EC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Where do the sound buttons go in these words?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082AD-A3E0-C3E8-FF7D-3566175D86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62F8FB-BA10-57E1-903C-AF3B17BF586B}"/>
              </a:ext>
            </a:extLst>
          </p:cNvPr>
          <p:cNvGrpSpPr/>
          <p:nvPr/>
        </p:nvGrpSpPr>
        <p:grpSpPr>
          <a:xfrm>
            <a:off x="4756121" y="1902205"/>
            <a:ext cx="6077423" cy="2641785"/>
            <a:chOff x="4756121" y="1902205"/>
            <a:chExt cx="6077423" cy="264178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EE58565-04FD-8C47-D4EC-4681CAD271D5}"/>
                </a:ext>
              </a:extLst>
            </p:cNvPr>
            <p:cNvGrpSpPr/>
            <p:nvPr/>
          </p:nvGrpSpPr>
          <p:grpSpPr>
            <a:xfrm>
              <a:off x="6480794" y="1902205"/>
              <a:ext cx="4352750" cy="2641785"/>
              <a:chOff x="656942" y="2150204"/>
              <a:chExt cx="4352750" cy="264178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97D8AF-84E3-742E-472E-00B86CA31BAA}"/>
                  </a:ext>
                </a:extLst>
              </p:cNvPr>
              <p:cNvSpPr txBox="1"/>
              <p:nvPr/>
            </p:nvSpPr>
            <p:spPr>
              <a:xfrm>
                <a:off x="1436139" y="2693684"/>
                <a:ext cx="330497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Use sound buttons for each phoneme. Draw a dot for each single letter sound and a line when two or more letters make one sound. </a:t>
                </a:r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508AFF9-125B-5A13-8E7F-D33F00B99E15}"/>
                  </a:ext>
                </a:extLst>
              </p:cNvPr>
              <p:cNvSpPr/>
              <p:nvPr/>
            </p:nvSpPr>
            <p:spPr>
              <a:xfrm rot="6300000" flipH="1" flipV="1">
                <a:off x="1512424" y="1294722"/>
                <a:ext cx="2641785" cy="4352750"/>
              </a:xfrm>
              <a:custGeom>
                <a:avLst/>
                <a:gdLst>
                  <a:gd name="connsiteX0" fmla="*/ 1865617 w 2410627"/>
                  <a:gd name="connsiteY0" fmla="*/ 1294193 h 4270470"/>
                  <a:gd name="connsiteX1" fmla="*/ 2386815 w 2410627"/>
                  <a:gd name="connsiteY1" fmla="*/ 3256707 h 4270470"/>
                  <a:gd name="connsiteX2" fmla="*/ 1886005 w 2410627"/>
                  <a:gd name="connsiteY2" fmla="*/ 4119716 h 4270470"/>
                  <a:gd name="connsiteX3" fmla="*/ 1408020 w 2410627"/>
                  <a:gd name="connsiteY3" fmla="*/ 4246658 h 4270470"/>
                  <a:gd name="connsiteX4" fmla="*/ 545011 w 2410627"/>
                  <a:gd name="connsiteY4" fmla="*/ 3745848 h 4270470"/>
                  <a:gd name="connsiteX5" fmla="*/ 23812 w 2410627"/>
                  <a:gd name="connsiteY5" fmla="*/ 1783334 h 4270470"/>
                  <a:gd name="connsiteX6" fmla="*/ 524623 w 2410627"/>
                  <a:gd name="connsiteY6" fmla="*/ 920325 h 4270470"/>
                  <a:gd name="connsiteX7" fmla="*/ 634484 w 2410627"/>
                  <a:gd name="connsiteY7" fmla="*/ 891148 h 4270470"/>
                  <a:gd name="connsiteX8" fmla="*/ 776459 w 2410627"/>
                  <a:gd name="connsiteY8" fmla="*/ 0 h 4270470"/>
                  <a:gd name="connsiteX9" fmla="*/ 1066293 w 2410627"/>
                  <a:gd name="connsiteY9" fmla="*/ 783163 h 4270470"/>
                  <a:gd name="connsiteX10" fmla="*/ 1143715 w 2410627"/>
                  <a:gd name="connsiteY10" fmla="*/ 770739 h 4270470"/>
                  <a:gd name="connsiteX11" fmla="*/ 1865617 w 2410627"/>
                  <a:gd name="connsiteY11" fmla="*/ 1294193 h 4270470"/>
                  <a:gd name="connsiteX0" fmla="*/ 1865617 w 2410627"/>
                  <a:gd name="connsiteY0" fmla="*/ 995604 h 3971881"/>
                  <a:gd name="connsiteX1" fmla="*/ 2386815 w 2410627"/>
                  <a:gd name="connsiteY1" fmla="*/ 2958118 h 3971881"/>
                  <a:gd name="connsiteX2" fmla="*/ 1886005 w 2410627"/>
                  <a:gd name="connsiteY2" fmla="*/ 3821127 h 3971881"/>
                  <a:gd name="connsiteX3" fmla="*/ 1408020 w 2410627"/>
                  <a:gd name="connsiteY3" fmla="*/ 3948069 h 3971881"/>
                  <a:gd name="connsiteX4" fmla="*/ 545011 w 2410627"/>
                  <a:gd name="connsiteY4" fmla="*/ 3447259 h 3971881"/>
                  <a:gd name="connsiteX5" fmla="*/ 23812 w 2410627"/>
                  <a:gd name="connsiteY5" fmla="*/ 1484745 h 3971881"/>
                  <a:gd name="connsiteX6" fmla="*/ 524623 w 2410627"/>
                  <a:gd name="connsiteY6" fmla="*/ 621736 h 3971881"/>
                  <a:gd name="connsiteX7" fmla="*/ 634484 w 2410627"/>
                  <a:gd name="connsiteY7" fmla="*/ 592559 h 3971881"/>
                  <a:gd name="connsiteX8" fmla="*/ 871174 w 2410627"/>
                  <a:gd name="connsiteY8" fmla="*/ 0 h 3971881"/>
                  <a:gd name="connsiteX9" fmla="*/ 1066293 w 2410627"/>
                  <a:gd name="connsiteY9" fmla="*/ 484574 h 3971881"/>
                  <a:gd name="connsiteX10" fmla="*/ 1143715 w 2410627"/>
                  <a:gd name="connsiteY10" fmla="*/ 472150 h 3971881"/>
                  <a:gd name="connsiteX11" fmla="*/ 1865617 w 2410627"/>
                  <a:gd name="connsiteY11" fmla="*/ 995604 h 397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27" h="3971881">
                    <a:moveTo>
                      <a:pt x="1865617" y="995604"/>
                    </a:moveTo>
                    <a:lnTo>
                      <a:pt x="2386815" y="2958118"/>
                    </a:lnTo>
                    <a:cubicBezTo>
                      <a:pt x="2486834" y="3334726"/>
                      <a:pt x="2262613" y="3721109"/>
                      <a:pt x="1886005" y="3821127"/>
                    </a:cubicBezTo>
                    <a:lnTo>
                      <a:pt x="1408020" y="3948069"/>
                    </a:lnTo>
                    <a:cubicBezTo>
                      <a:pt x="1031412" y="4048087"/>
                      <a:pt x="645030" y="3823867"/>
                      <a:pt x="545011" y="3447259"/>
                    </a:cubicBezTo>
                    <a:lnTo>
                      <a:pt x="23812" y="1484745"/>
                    </a:lnTo>
                    <a:cubicBezTo>
                      <a:pt x="-76206" y="1108137"/>
                      <a:pt x="148015" y="721754"/>
                      <a:pt x="524623" y="621736"/>
                    </a:cubicBezTo>
                    <a:lnTo>
                      <a:pt x="634484" y="592559"/>
                    </a:lnTo>
                    <a:lnTo>
                      <a:pt x="871174" y="0"/>
                    </a:lnTo>
                    <a:lnTo>
                      <a:pt x="1066293" y="484574"/>
                    </a:lnTo>
                    <a:lnTo>
                      <a:pt x="1143715" y="472150"/>
                    </a:lnTo>
                    <a:cubicBezTo>
                      <a:pt x="1471337" y="453212"/>
                      <a:pt x="1778101" y="666072"/>
                      <a:pt x="1865617" y="995604"/>
                    </a:cubicBezTo>
                    <a:close/>
                  </a:path>
                </a:pathLst>
              </a:custGeom>
              <a:noFill/>
              <a:ln w="5715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Picture 6" descr="A cartoon of a child&#10;&#10;Description automatically generated with low confidence">
              <a:extLst>
                <a:ext uri="{FF2B5EF4-FFF2-40B4-BE49-F238E27FC236}">
                  <a16:creationId xmlns:a16="http://schemas.microsoft.com/office/drawing/2014/main" id="{0450A4C8-F8A4-DBD0-8A43-FFCBEA75B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6121" y="2209144"/>
              <a:ext cx="1415143" cy="2180308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E1909C9-C8F7-57D7-4951-6FE7774A2330}"/>
              </a:ext>
            </a:extLst>
          </p:cNvPr>
          <p:cNvSpPr/>
          <p:nvPr/>
        </p:nvSpPr>
        <p:spPr>
          <a:xfrm>
            <a:off x="1638661" y="2608607"/>
            <a:ext cx="2414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latin typeface="OpenDyslexicAlta" pitchFamily="2" charset="77"/>
              </a:rPr>
              <a:t>yo</a:t>
            </a:r>
            <a:r>
              <a:rPr lang="en-GB" sz="5400" b="0" cap="none" spc="0" dirty="0">
                <a:ln w="0"/>
                <a:latin typeface="OpenDyslexicAlta" pitchFamily="2" charset="77"/>
              </a:rPr>
              <a:t>ung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71426A-42DD-3023-B90F-C0D8CFA1D3CF}"/>
              </a:ext>
            </a:extLst>
          </p:cNvPr>
          <p:cNvGrpSpPr/>
          <p:nvPr/>
        </p:nvGrpSpPr>
        <p:grpSpPr>
          <a:xfrm>
            <a:off x="1901668" y="3435998"/>
            <a:ext cx="1962973" cy="157531"/>
            <a:chOff x="7435817" y="6014687"/>
            <a:chExt cx="1962973" cy="157531"/>
          </a:xfrm>
          <a:solidFill>
            <a:srgbClr val="3372DC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D90DC6-727A-E42C-1885-7921A3586ADD}"/>
                </a:ext>
              </a:extLst>
            </p:cNvPr>
            <p:cNvSpPr/>
            <p:nvPr/>
          </p:nvSpPr>
          <p:spPr>
            <a:xfrm>
              <a:off x="7435817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94364C-18F0-2F22-5083-D3DF65E901CF}"/>
                </a:ext>
              </a:extLst>
            </p:cNvPr>
            <p:cNvSpPr/>
            <p:nvPr/>
          </p:nvSpPr>
          <p:spPr>
            <a:xfrm>
              <a:off x="7797272" y="6032769"/>
              <a:ext cx="74238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3EB668A-F430-7E98-2313-790A80E07E0E}"/>
                </a:ext>
              </a:extLst>
            </p:cNvPr>
            <p:cNvSpPr/>
            <p:nvPr/>
          </p:nvSpPr>
          <p:spPr>
            <a:xfrm>
              <a:off x="8656406" y="6032769"/>
              <a:ext cx="74238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67D9DCA-3626-0311-2819-0BAF61A705A7}"/>
              </a:ext>
            </a:extLst>
          </p:cNvPr>
          <p:cNvSpPr/>
          <p:nvPr/>
        </p:nvSpPr>
        <p:spPr>
          <a:xfrm>
            <a:off x="2862578" y="4817681"/>
            <a:ext cx="2226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touch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67CC3A-4CB7-AFF5-C5EC-537351BAFE1A}"/>
              </a:ext>
            </a:extLst>
          </p:cNvPr>
          <p:cNvGrpSpPr/>
          <p:nvPr/>
        </p:nvGrpSpPr>
        <p:grpSpPr>
          <a:xfrm>
            <a:off x="3078921" y="5630000"/>
            <a:ext cx="1894203" cy="157531"/>
            <a:chOff x="7429447" y="6014687"/>
            <a:chExt cx="1894203" cy="157531"/>
          </a:xfrm>
          <a:solidFill>
            <a:srgbClr val="3372DC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5A5A28C-BE6D-EB92-8FF6-8C6D0D448D73}"/>
                </a:ext>
              </a:extLst>
            </p:cNvPr>
            <p:cNvSpPr/>
            <p:nvPr/>
          </p:nvSpPr>
          <p:spPr>
            <a:xfrm>
              <a:off x="7429447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66C3ED-4CB0-4193-A724-30A90F26126E}"/>
                </a:ext>
              </a:extLst>
            </p:cNvPr>
            <p:cNvSpPr/>
            <p:nvPr/>
          </p:nvSpPr>
          <p:spPr>
            <a:xfrm>
              <a:off x="7727378" y="6032769"/>
              <a:ext cx="74238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592EE82-6470-C0E2-1C92-E479727C6ECC}"/>
                </a:ext>
              </a:extLst>
            </p:cNvPr>
            <p:cNvSpPr/>
            <p:nvPr/>
          </p:nvSpPr>
          <p:spPr>
            <a:xfrm>
              <a:off x="8581266" y="6032769"/>
              <a:ext cx="74238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EAA2C9C-9133-7E65-F585-9C599D08013F}"/>
              </a:ext>
            </a:extLst>
          </p:cNvPr>
          <p:cNvSpPr/>
          <p:nvPr/>
        </p:nvSpPr>
        <p:spPr>
          <a:xfrm>
            <a:off x="5787746" y="4817681"/>
            <a:ext cx="2470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cousin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59BC72-0B64-90C7-20AD-DF238F6666C3}"/>
              </a:ext>
            </a:extLst>
          </p:cNvPr>
          <p:cNvGrpSpPr/>
          <p:nvPr/>
        </p:nvGrpSpPr>
        <p:grpSpPr>
          <a:xfrm>
            <a:off x="6034041" y="5630000"/>
            <a:ext cx="2008382" cy="161061"/>
            <a:chOff x="7337571" y="6014687"/>
            <a:chExt cx="2008382" cy="161061"/>
          </a:xfrm>
          <a:solidFill>
            <a:srgbClr val="3372DC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4FE7F75-E4AF-225B-9F9D-CF8FAD845B13}"/>
                </a:ext>
              </a:extLst>
            </p:cNvPr>
            <p:cNvSpPr/>
            <p:nvPr/>
          </p:nvSpPr>
          <p:spPr>
            <a:xfrm>
              <a:off x="7337571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9A24C7C-3A2A-AF47-A21C-C77FE7CEC365}"/>
                </a:ext>
              </a:extLst>
            </p:cNvPr>
            <p:cNvSpPr/>
            <p:nvPr/>
          </p:nvSpPr>
          <p:spPr>
            <a:xfrm>
              <a:off x="8583263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1D6FFF-0D7F-1A24-0C5F-65CE58A56492}"/>
                </a:ext>
              </a:extLst>
            </p:cNvPr>
            <p:cNvSpPr/>
            <p:nvPr/>
          </p:nvSpPr>
          <p:spPr>
            <a:xfrm>
              <a:off x="7663829" y="6032769"/>
              <a:ext cx="74238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D4EB80D-C799-96F8-0D24-0F1EEA811BB8}"/>
                </a:ext>
              </a:extLst>
            </p:cNvPr>
            <p:cNvSpPr/>
            <p:nvPr/>
          </p:nvSpPr>
          <p:spPr>
            <a:xfrm>
              <a:off x="8857102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D9D7E17-633C-587F-F3AD-C36C4883B0C2}"/>
                </a:ext>
              </a:extLst>
            </p:cNvPr>
            <p:cNvSpPr/>
            <p:nvPr/>
          </p:nvSpPr>
          <p:spPr>
            <a:xfrm>
              <a:off x="9188420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5997AA9-ACD5-3B98-F540-F0AEDEEB8450}"/>
              </a:ext>
            </a:extLst>
          </p:cNvPr>
          <p:cNvSpPr/>
          <p:nvPr/>
        </p:nvSpPr>
        <p:spPr>
          <a:xfrm>
            <a:off x="8972449" y="4817681"/>
            <a:ext cx="2601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couple</a:t>
            </a:r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F0A33F8A-7D4D-A6F3-B168-18B0E5278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33" y="4612781"/>
            <a:ext cx="1272532" cy="133312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082A8FB-8EA4-913F-85AF-C55BD6B6F9E0}"/>
              </a:ext>
            </a:extLst>
          </p:cNvPr>
          <p:cNvGrpSpPr/>
          <p:nvPr/>
        </p:nvGrpSpPr>
        <p:grpSpPr>
          <a:xfrm>
            <a:off x="9213569" y="5630000"/>
            <a:ext cx="2213983" cy="161061"/>
            <a:chOff x="7206858" y="6014687"/>
            <a:chExt cx="2213983" cy="161061"/>
          </a:xfrm>
          <a:solidFill>
            <a:srgbClr val="3372DC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357592E-F5E4-23BB-C653-5DFE2E755D14}"/>
                </a:ext>
              </a:extLst>
            </p:cNvPr>
            <p:cNvSpPr/>
            <p:nvPr/>
          </p:nvSpPr>
          <p:spPr>
            <a:xfrm>
              <a:off x="7206858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C010CA1-BBF3-7798-D200-D7F5A079FDE1}"/>
                </a:ext>
              </a:extLst>
            </p:cNvPr>
            <p:cNvSpPr/>
            <p:nvPr/>
          </p:nvSpPr>
          <p:spPr>
            <a:xfrm>
              <a:off x="7524351" y="6032769"/>
              <a:ext cx="74238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CF0D973-8859-74CE-3325-50D0224914AC}"/>
                </a:ext>
              </a:extLst>
            </p:cNvPr>
            <p:cNvSpPr/>
            <p:nvPr/>
          </p:nvSpPr>
          <p:spPr>
            <a:xfrm>
              <a:off x="8518497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EE2DED8-4A09-B33A-322D-882BACDAA604}"/>
                </a:ext>
              </a:extLst>
            </p:cNvPr>
            <p:cNvSpPr/>
            <p:nvPr/>
          </p:nvSpPr>
          <p:spPr>
            <a:xfrm>
              <a:off x="8828716" y="6032769"/>
              <a:ext cx="592125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75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3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where the digraph ‘ou’ makes an /u/ sound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2934013" y="331239"/>
            <a:ext cx="6359369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the digraph ‘ou’ makes an /u/ sound</a:t>
            </a:r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F6E99C87-F681-E364-6D0F-5F57EF32C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471131"/>
              </p:ext>
            </p:extLst>
          </p:nvPr>
        </p:nvGraphicFramePr>
        <p:xfrm>
          <a:off x="404734" y="2410693"/>
          <a:ext cx="11392527" cy="4100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339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3125585">
                  <a:extLst>
                    <a:ext uri="{9D8B030D-6E8A-4147-A177-3AD203B41FA5}">
                      <a16:colId xmlns:a16="http://schemas.microsoft.com/office/drawing/2014/main" val="1006853491"/>
                    </a:ext>
                  </a:extLst>
                </a:gridCol>
                <a:gridCol w="322533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278626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71797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Syllable Breaks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Phonemes</a:t>
                      </a:r>
                      <a:endParaRPr lang="en-GB" sz="20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845743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trouble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845743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encourage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845743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cousin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845743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country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</a:tbl>
          </a:graphicData>
        </a:graphic>
      </p:graphicFrame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1D9F4FD9-F1BE-ABC0-08E2-63E4769AC122}"/>
              </a:ext>
            </a:extLst>
          </p:cNvPr>
          <p:cNvSpPr txBox="1">
            <a:spLocks/>
          </p:cNvSpPr>
          <p:nvPr/>
        </p:nvSpPr>
        <p:spPr>
          <a:xfrm>
            <a:off x="417435" y="1772617"/>
            <a:ext cx="11392526" cy="40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400" dirty="0"/>
              <a:t>Read the word. Write each word out, drawing long lines for the syllable breaks. </a:t>
            </a:r>
            <a:br>
              <a:rPr lang="en-GB" sz="1400" dirty="0"/>
            </a:br>
            <a:r>
              <a:rPr lang="en-GB" sz="1400" dirty="0"/>
              <a:t>Write each word out again, adding the sound buttons for each phoneme. Finally, rewrite the whole word.</a:t>
            </a:r>
            <a:endParaRPr lang="en-GB" sz="1400" dirty="0">
              <a:latin typeface="OpenDyslexicAlt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7141" y="438699"/>
            <a:ext cx="5877717" cy="320675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where the digraph ‘ou’ makes an /u/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28" name="Table 10">
            <a:extLst>
              <a:ext uri="{FF2B5EF4-FFF2-40B4-BE49-F238E27FC236}">
                <a16:creationId xmlns:a16="http://schemas.microsoft.com/office/drawing/2014/main" id="{0BB60CF6-042B-CF1A-3333-5C58D9BC8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476323"/>
              </p:ext>
            </p:extLst>
          </p:nvPr>
        </p:nvGraphicFramePr>
        <p:xfrm>
          <a:off x="404734" y="1845425"/>
          <a:ext cx="11392527" cy="4638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339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3125585">
                  <a:extLst>
                    <a:ext uri="{9D8B030D-6E8A-4147-A177-3AD203B41FA5}">
                      <a16:colId xmlns:a16="http://schemas.microsoft.com/office/drawing/2014/main" val="1006853491"/>
                    </a:ext>
                  </a:extLst>
                </a:gridCol>
                <a:gridCol w="322533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278626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81208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Syllable Breaks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Phonemes</a:t>
                      </a:r>
                      <a:endParaRPr lang="en-GB" sz="20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956604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trouble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trou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ble</a:t>
                      </a:r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trouble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OpenDyslexic" charset="0"/>
                        </a:rPr>
                        <a:t>trouble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956604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encourage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en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cour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age</a:t>
                      </a:r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encourage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OpenDyslexic" charset="0"/>
                        </a:rPr>
                        <a:t>encourage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956604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cousin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cous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</a:t>
                      </a:r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cousin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OpenDyslexic" charset="0"/>
                        </a:rPr>
                        <a:t>cousin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956604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country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coun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try</a:t>
                      </a:r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country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OpenDyslexic" charset="0"/>
                        </a:rPr>
                        <a:t>country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062AECEA-EBF6-7DD5-97F1-A8969FEAFE15}"/>
              </a:ext>
            </a:extLst>
          </p:cNvPr>
          <p:cNvGrpSpPr/>
          <p:nvPr/>
        </p:nvGrpSpPr>
        <p:grpSpPr>
          <a:xfrm>
            <a:off x="6944290" y="3263972"/>
            <a:ext cx="921912" cy="69705"/>
            <a:chOff x="7045505" y="6015855"/>
            <a:chExt cx="2114737" cy="159893"/>
          </a:xfrm>
          <a:solidFill>
            <a:srgbClr val="3372DC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D1348C3-7EAB-0D68-E3E3-F14CE9FA935C}"/>
                </a:ext>
              </a:extLst>
            </p:cNvPr>
            <p:cNvSpPr/>
            <p:nvPr/>
          </p:nvSpPr>
          <p:spPr>
            <a:xfrm>
              <a:off x="7332868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1BC3F0-660D-F392-FAF0-B3023C65EEB4}"/>
                </a:ext>
              </a:extLst>
            </p:cNvPr>
            <p:cNvSpPr/>
            <p:nvPr/>
          </p:nvSpPr>
          <p:spPr>
            <a:xfrm>
              <a:off x="8397451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464E17-B946-A0BB-2E35-EC8DE9365C2C}"/>
                </a:ext>
              </a:extLst>
            </p:cNvPr>
            <p:cNvSpPr/>
            <p:nvPr/>
          </p:nvSpPr>
          <p:spPr>
            <a:xfrm>
              <a:off x="7583174" y="6032770"/>
              <a:ext cx="670016" cy="140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C3C950-BDE1-6E3C-8796-AACA16AEA609}"/>
                </a:ext>
              </a:extLst>
            </p:cNvPr>
            <p:cNvSpPr/>
            <p:nvPr/>
          </p:nvSpPr>
          <p:spPr>
            <a:xfrm>
              <a:off x="7045505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DF2982B-04B9-F091-020F-44EA2278F396}"/>
                </a:ext>
              </a:extLst>
            </p:cNvPr>
            <p:cNvSpPr/>
            <p:nvPr/>
          </p:nvSpPr>
          <p:spPr>
            <a:xfrm>
              <a:off x="8661061" y="6032770"/>
              <a:ext cx="499181" cy="140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8A88CD-8FDC-CDF7-8AE7-C41F5881F61E}"/>
              </a:ext>
            </a:extLst>
          </p:cNvPr>
          <p:cNvGrpSpPr/>
          <p:nvPr/>
        </p:nvGrpSpPr>
        <p:grpSpPr>
          <a:xfrm>
            <a:off x="6751201" y="4232236"/>
            <a:ext cx="1333150" cy="69705"/>
            <a:chOff x="6579872" y="6015855"/>
            <a:chExt cx="3058059" cy="159893"/>
          </a:xfrm>
          <a:solidFill>
            <a:srgbClr val="3372DC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7010CBA-27CB-F994-953E-51D934D845E3}"/>
                </a:ext>
              </a:extLst>
            </p:cNvPr>
            <p:cNvSpPr/>
            <p:nvPr/>
          </p:nvSpPr>
          <p:spPr>
            <a:xfrm>
              <a:off x="7318302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90DC20-D1A8-97E2-AAD4-F5FCB6119547}"/>
                </a:ext>
              </a:extLst>
            </p:cNvPr>
            <p:cNvSpPr/>
            <p:nvPr/>
          </p:nvSpPr>
          <p:spPr>
            <a:xfrm>
              <a:off x="8674760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1988D20-6839-EDDB-D6FD-72E6F9272921}"/>
                </a:ext>
              </a:extLst>
            </p:cNvPr>
            <p:cNvSpPr/>
            <p:nvPr/>
          </p:nvSpPr>
          <p:spPr>
            <a:xfrm>
              <a:off x="7583174" y="6032770"/>
              <a:ext cx="670016" cy="140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7A39A3A-0A28-6BA3-021A-5B4E36C82A86}"/>
                </a:ext>
              </a:extLst>
            </p:cNvPr>
            <p:cNvSpPr/>
            <p:nvPr/>
          </p:nvSpPr>
          <p:spPr>
            <a:xfrm>
              <a:off x="6944022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66E79AA-D950-AB04-BF2A-BD4890904447}"/>
                </a:ext>
              </a:extLst>
            </p:cNvPr>
            <p:cNvSpPr/>
            <p:nvPr/>
          </p:nvSpPr>
          <p:spPr>
            <a:xfrm>
              <a:off x="8955994" y="6032770"/>
              <a:ext cx="681937" cy="140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935B7AC-5095-4FFB-0A1C-E07F43BD4B65}"/>
                </a:ext>
              </a:extLst>
            </p:cNvPr>
            <p:cNvSpPr/>
            <p:nvPr/>
          </p:nvSpPr>
          <p:spPr>
            <a:xfrm>
              <a:off x="8339742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B1A52B4-1488-DC3F-BB84-896E79DA1ACC}"/>
                </a:ext>
              </a:extLst>
            </p:cNvPr>
            <p:cNvSpPr/>
            <p:nvPr/>
          </p:nvSpPr>
          <p:spPr>
            <a:xfrm>
              <a:off x="6579872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AA0610F-0F60-3F4B-DB81-1C33678ADA8C}"/>
              </a:ext>
            </a:extLst>
          </p:cNvPr>
          <p:cNvGrpSpPr/>
          <p:nvPr/>
        </p:nvGrpSpPr>
        <p:grpSpPr>
          <a:xfrm>
            <a:off x="7025492" y="5168861"/>
            <a:ext cx="748919" cy="69705"/>
            <a:chOff x="7318302" y="6015855"/>
            <a:chExt cx="1717915" cy="159893"/>
          </a:xfrm>
          <a:solidFill>
            <a:srgbClr val="3372DC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FE83F7-8E0C-F235-C0B5-F84D652A9E1B}"/>
                </a:ext>
              </a:extLst>
            </p:cNvPr>
            <p:cNvSpPr/>
            <p:nvPr/>
          </p:nvSpPr>
          <p:spPr>
            <a:xfrm>
              <a:off x="7318302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D56879B-7F93-B958-962D-2FE5B6633F5F}"/>
                </a:ext>
              </a:extLst>
            </p:cNvPr>
            <p:cNvSpPr/>
            <p:nvPr/>
          </p:nvSpPr>
          <p:spPr>
            <a:xfrm>
              <a:off x="8616496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2297625-7C07-B0DD-3021-947F556EB986}"/>
                </a:ext>
              </a:extLst>
            </p:cNvPr>
            <p:cNvSpPr/>
            <p:nvPr/>
          </p:nvSpPr>
          <p:spPr>
            <a:xfrm>
              <a:off x="7583174" y="6032770"/>
              <a:ext cx="670016" cy="140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52561B4-2401-663A-B818-4A6E6943F91F}"/>
                </a:ext>
              </a:extLst>
            </p:cNvPr>
            <p:cNvSpPr/>
            <p:nvPr/>
          </p:nvSpPr>
          <p:spPr>
            <a:xfrm>
              <a:off x="8368874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8B3F418-860E-1B3C-19DC-046F2BF7AFDA}"/>
                </a:ext>
              </a:extLst>
            </p:cNvPr>
            <p:cNvSpPr/>
            <p:nvPr/>
          </p:nvSpPr>
          <p:spPr>
            <a:xfrm>
              <a:off x="8878684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85C799D-3577-5635-849B-8425AEF21A6D}"/>
              </a:ext>
            </a:extLst>
          </p:cNvPr>
          <p:cNvGrpSpPr/>
          <p:nvPr/>
        </p:nvGrpSpPr>
        <p:grpSpPr>
          <a:xfrm>
            <a:off x="6922905" y="6143586"/>
            <a:ext cx="943297" cy="69705"/>
            <a:chOff x="6872426" y="6015855"/>
            <a:chExt cx="2163791" cy="159893"/>
          </a:xfrm>
          <a:solidFill>
            <a:srgbClr val="3372DC"/>
          </a:solidFill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9DBA3A1-E7D1-55ED-8CBC-D56762D00C29}"/>
                </a:ext>
              </a:extLst>
            </p:cNvPr>
            <p:cNvSpPr/>
            <p:nvPr/>
          </p:nvSpPr>
          <p:spPr>
            <a:xfrm>
              <a:off x="6872426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49E50E9-3C83-D8E4-AB49-B91DF29036C3}"/>
                </a:ext>
              </a:extLst>
            </p:cNvPr>
            <p:cNvSpPr/>
            <p:nvPr/>
          </p:nvSpPr>
          <p:spPr>
            <a:xfrm>
              <a:off x="8273426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6084C50-12EA-748E-A74C-BC1F3B8AADC6}"/>
                </a:ext>
              </a:extLst>
            </p:cNvPr>
            <p:cNvSpPr/>
            <p:nvPr/>
          </p:nvSpPr>
          <p:spPr>
            <a:xfrm>
              <a:off x="7166015" y="6032770"/>
              <a:ext cx="613566" cy="140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D0F6892-DC03-4868-02BC-932E925C7EE5}"/>
                </a:ext>
              </a:extLst>
            </p:cNvPr>
            <p:cNvSpPr/>
            <p:nvPr/>
          </p:nvSpPr>
          <p:spPr>
            <a:xfrm>
              <a:off x="7935800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2FFD2D1-CD6D-8403-73B8-7B8BF7D22675}"/>
                </a:ext>
              </a:extLst>
            </p:cNvPr>
            <p:cNvSpPr/>
            <p:nvPr/>
          </p:nvSpPr>
          <p:spPr>
            <a:xfrm>
              <a:off x="8878684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876A997-9CBE-F23F-6B35-AB33E20A3119}"/>
                </a:ext>
              </a:extLst>
            </p:cNvPr>
            <p:cNvSpPr/>
            <p:nvPr/>
          </p:nvSpPr>
          <p:spPr>
            <a:xfrm>
              <a:off x="8572029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3511</TotalTime>
  <Words>995</Words>
  <Application>Microsoft Macintosh PowerPoint</Application>
  <PresentationFormat>Widescreen</PresentationFormat>
  <Paragraphs>211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Arial</vt:lpstr>
      <vt:lpstr>Segoe Print</vt:lpstr>
      <vt:lpstr>Lucida Handwriting</vt:lpstr>
      <vt:lpstr>Calibri Light</vt:lpstr>
      <vt:lpstr>Muli</vt:lpstr>
      <vt:lpstr>OpenDyslexicAlta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Martin Saunders</cp:lastModifiedBy>
  <cp:revision>114</cp:revision>
  <dcterms:created xsi:type="dcterms:W3CDTF">2022-07-19T20:08:30Z</dcterms:created>
  <dcterms:modified xsi:type="dcterms:W3CDTF">2022-11-06T20:22:46Z</dcterms:modified>
</cp:coreProperties>
</file>