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83" r:id="rId6"/>
    <p:sldId id="260" r:id="rId7"/>
    <p:sldId id="284" r:id="rId8"/>
    <p:sldId id="285" r:id="rId9"/>
    <p:sldId id="262" r:id="rId10"/>
    <p:sldId id="263" r:id="rId11"/>
    <p:sldId id="264" r:id="rId12"/>
    <p:sldId id="277" r:id="rId13"/>
    <p:sldId id="266" r:id="rId14"/>
    <p:sldId id="278" r:id="rId15"/>
    <p:sldId id="286" r:id="rId16"/>
    <p:sldId id="287" r:id="rId17"/>
    <p:sldId id="280" r:id="rId18"/>
    <p:sldId id="279" r:id="rId19"/>
  </p:sldIdLst>
  <p:sldSz cx="12192000" cy="6858000"/>
  <p:notesSz cx="6858000" cy="9144000"/>
  <p:embeddedFontLst>
    <p:embeddedFont>
      <p:font typeface="Muli" pitchFamily="2" charset="77"/>
      <p:regular r:id="rId22"/>
      <p:bold r:id="rId23"/>
      <p:italic r:id="rId24"/>
      <p:boldItalic r:id="rId25"/>
    </p:embeddedFont>
    <p:embeddedFont>
      <p:font typeface="OpenDyslexicAlta" pitchFamily="2" charset="77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3DC"/>
    <a:srgbClr val="3372DC"/>
    <a:srgbClr val="FF3760"/>
    <a:srgbClr val="FFDE57"/>
    <a:srgbClr val="7956D6"/>
    <a:srgbClr val="219CEE"/>
    <a:srgbClr val="25D160"/>
    <a:srgbClr val="4A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1"/>
    <p:restoredTop sz="94829"/>
  </p:normalViewPr>
  <p:slideViewPr>
    <p:cSldViewPr snapToGrid="0" snapToObjects="1">
      <p:cViewPr varScale="1">
        <p:scale>
          <a:sx n="152" d="100"/>
          <a:sy n="152" d="100"/>
        </p:scale>
        <p:origin x="920" y="176"/>
      </p:cViewPr>
      <p:guideLst/>
    </p:cSldViewPr>
  </p:slid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/>
              <a:t>8/12/24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F229B-8876-6441-8901-E5E5390D5590}" type="datetimeFigureOut">
              <a:rPr lang="en-US" smtClean="0"/>
              <a:t>8/12/24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BE850-C615-DA41-B158-FBF094A09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7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OpenDyslexicAlta" panose="00000500000000000000" pitchFamily="50" charset="0"/>
              </a:rPr>
              <a:t>Read the words with the children, enunciating the sound the ‘</a:t>
            </a:r>
            <a:r>
              <a:rPr lang="en-GB" dirty="0" err="1">
                <a:latin typeface="OpenDyslexicAlta" panose="00000500000000000000" pitchFamily="50" charset="0"/>
              </a:rPr>
              <a:t>ou</a:t>
            </a:r>
            <a:r>
              <a:rPr lang="en-GB" dirty="0">
                <a:latin typeface="OpenDyslexicAlta" panose="00000500000000000000" pitchFamily="50" charset="0"/>
              </a:rPr>
              <a:t>’ digraph makes.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1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36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45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24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1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7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169924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39056" y="1990382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Muli" pitchFamily="2" charset="77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4797" y="2037334"/>
            <a:ext cx="338137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Muli" pitchFamily="2" charset="77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5946" y="2037334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Muli" pitchFamily="2" charset="77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411349" y="1990094"/>
            <a:ext cx="94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Muli" pitchFamily="2" charset="77"/>
                <a:cs typeface="Rubik Medium" pitchFamily="2" charset="-79"/>
              </a:rPr>
              <a:t>List: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07855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3364" y="5892681"/>
            <a:ext cx="9105272" cy="54675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1619599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4ED28F8C-91C9-BCB2-C480-60C25248FE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2145" y="549581"/>
            <a:ext cx="7767706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Can you help correct my spelling mistakes on these Stage 5 words?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9CED9D9-20B5-394F-0AC8-3D71756BBB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997" y="244354"/>
            <a:ext cx="1092530" cy="10697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B56E1D-72D2-E4A7-8F9D-B24C7816F6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6016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600" b="0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2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B56E1D-72D2-E4A7-8F9D-B24C7816F6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42560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600" b="0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79C0F05-E004-32BC-D5DD-0CB84D1814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2147" y="756378"/>
            <a:ext cx="7767706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000" b="1" i="0">
                <a:solidFill>
                  <a:srgbClr val="3372DC"/>
                </a:solidFill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B28273E-ACB6-6AD1-C1EE-B3FCE6A6EE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6997" y="244354"/>
            <a:ext cx="1092530" cy="10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9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B56E1D-72D2-E4A7-8F9D-B24C7816F6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2735" y="574603"/>
            <a:ext cx="6246528" cy="320675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4330922-88C8-E04E-97BE-FFA35E4D65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6997" y="244354"/>
            <a:ext cx="1092530" cy="10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1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C2EA55-C874-53A3-E5B7-0B4873DAA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3873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4ED28F8C-91C9-BCB2-C480-60C25248FE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2145" y="549581"/>
            <a:ext cx="7767706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Can you help correct my spelling mistakes on these Stage 5 words?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B56E1D-72D2-E4A7-8F9D-B24C7816F6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6016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600" b="0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B3F81E3-8A01-1F85-A24D-6D8302FD90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179" y="224427"/>
            <a:ext cx="1040165" cy="10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3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5775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161203" y="174972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5171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AA98ED0-F62F-4262-8066-81F9614005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8952" y="341176"/>
            <a:ext cx="1040165" cy="1089696"/>
          </a:xfrm>
          <a:prstGeom prst="rect">
            <a:avLst/>
          </a:prstGeom>
        </p:spPr>
      </p:pic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>
              <a:latin typeface="OpenDyslexicAlta" pitchFamily="2" charset="77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6805" y="3961916"/>
            <a:ext cx="1580893" cy="349250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</p:spTree>
    <p:extLst>
      <p:ext uri="{BB962C8B-B14F-4D97-AF65-F5344CB8AC3E}">
        <p14:creationId xmlns:p14="http://schemas.microsoft.com/office/powerpoint/2010/main" val="48478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5775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161203" y="174972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5171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9593209-7E46-1BBD-8BA6-C44513D50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2770" y="361103"/>
            <a:ext cx="1092530" cy="1069769"/>
          </a:xfrm>
          <a:prstGeom prst="rect">
            <a:avLst/>
          </a:prstGeom>
        </p:spPr>
      </p:pic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>
              <a:latin typeface="OpenDyslexicAlta" pitchFamily="2" charset="77"/>
            </a:endParaRP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D25F8FB2-15B5-5F07-D02D-FCD1D3F0E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6805" y="3961916"/>
            <a:ext cx="1580893" cy="349250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</p:spTree>
    <p:extLst>
      <p:ext uri="{BB962C8B-B14F-4D97-AF65-F5344CB8AC3E}">
        <p14:creationId xmlns:p14="http://schemas.microsoft.com/office/powerpoint/2010/main" val="134693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ll and R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5775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161203" y="174972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5171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21717A37-65AF-E053-09B3-DB9D395E7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2735" y="574603"/>
            <a:ext cx="6246528" cy="320675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</p:spTree>
    <p:extLst>
      <p:ext uri="{BB962C8B-B14F-4D97-AF65-F5344CB8AC3E}">
        <p14:creationId xmlns:p14="http://schemas.microsoft.com/office/powerpoint/2010/main" val="71146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ous Pro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B56E1D-72D2-E4A7-8F9D-B24C7816F6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2735" y="574603"/>
            <a:ext cx="6246528" cy="320675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1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3252C-7E3D-1749-8409-A4F8F98D5649}" type="datetime1">
              <a:rPr lang="en-GB" smtClean="0"/>
              <a:t>12/08/2024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9F226-F87C-E84C-97C9-94623B944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3" r:id="rId5"/>
    <p:sldLayoutId id="2147483665" r:id="rId6"/>
    <p:sldLayoutId id="2147483664" r:id="rId7"/>
    <p:sldLayoutId id="2147483667" r:id="rId8"/>
    <p:sldLayoutId id="214748366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shed.ly/SPROTQ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960C7-170D-3174-8B20-A83607F8C1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43364" y="5201456"/>
            <a:ext cx="9105272" cy="312190"/>
          </a:xfrm>
        </p:spPr>
        <p:txBody>
          <a:bodyPr>
            <a:noAutofit/>
          </a:bodyPr>
          <a:lstStyle/>
          <a:p>
            <a:r>
              <a:rPr lang="en-GB" dirty="0"/>
              <a:t>To be able to segment words into the correct syllables and phonemes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4797" y="2029960"/>
            <a:ext cx="338137" cy="395154"/>
          </a:xfrm>
        </p:spPr>
        <p:txBody>
          <a:bodyPr>
            <a:no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5946" y="2029960"/>
            <a:ext cx="595891" cy="39515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3273D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en-US" dirty="0">
              <a:solidFill>
                <a:srgbClr val="3273DC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C605-1EA6-9E86-A100-740941BDB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3364" y="5539387"/>
            <a:ext cx="9105272" cy="312190"/>
          </a:xfrm>
        </p:spPr>
        <p:txBody>
          <a:bodyPr/>
          <a:lstStyle/>
          <a:p>
            <a:r>
              <a:rPr lang="en-GB" altLang="en-US" dirty="0">
                <a:solidFill>
                  <a:srgbClr val="1D1C1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 spell w</a:t>
            </a:r>
            <a:r>
              <a:rPr lang="en-GB" dirty="0"/>
              <a:t>ords where the digraph ‘ou’ makes an /ow/ sound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D4221A-9EF9-69DC-3A36-287CA66E1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638664" y="6050336"/>
            <a:ext cx="13469328" cy="312190"/>
          </a:xfrm>
        </p:spPr>
        <p:txBody>
          <a:bodyPr>
            <a:normAutofit fontScale="92500" lnSpcReduction="10000"/>
          </a:bodyPr>
          <a:lstStyle/>
          <a:p>
            <a:r>
              <a:rPr lang="en-GB" sz="1600" dirty="0"/>
              <a:t>This week’s words: mouth, sprout, around, sound, spout, ouch, hound, trout, found, proud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4380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FD664-4AA8-0FAE-EDC1-5FFCA2BBA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422" y="425608"/>
            <a:ext cx="6188695" cy="320675"/>
          </a:xfrm>
        </p:spPr>
        <p:txBody>
          <a:bodyPr/>
          <a:lstStyle/>
          <a:p>
            <a:r>
              <a:rPr lang="en-GB" dirty="0">
                <a:solidFill>
                  <a:srgbClr val="1D1C1D"/>
                </a:solidFill>
                <a:cs typeface="Arial" panose="020B0604020202020204" pitchFamily="34" charset="0"/>
              </a:rPr>
              <a:t>W</a:t>
            </a:r>
            <a:r>
              <a:rPr lang="en-GB" dirty="0"/>
              <a:t>ords where the digraph ‘ou’ makes an /ow/ sound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7D708EBB-C3BF-262D-43FD-09993B9E9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344705"/>
              </p:ext>
            </p:extLst>
          </p:nvPr>
        </p:nvGraphicFramePr>
        <p:xfrm>
          <a:off x="404734" y="1879600"/>
          <a:ext cx="11392526" cy="4529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843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579228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3429455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56142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  <a:latin typeface="OpenDyslexicAlta" pitchFamily="2" charset="77"/>
                          <a:ea typeface="+mn-ea"/>
                          <a:cs typeface="+mn-cs"/>
                        </a:rPr>
                        <a:t>Phonemes</a:t>
                      </a:r>
                      <a:endParaRPr lang="en-GB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My 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6613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OpenDyslexicAlta" panose="00000500000000000000" pitchFamily="50" charset="0"/>
                          <a:ea typeface="OpenDyslexic" charset="0"/>
                          <a:cs typeface="OpenDyslexic" charset="0"/>
                        </a:rPr>
                        <a:t>mouth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OpenDyslexicAlta" panose="00000500000000000000" pitchFamily="50" charset="0"/>
                          <a:ea typeface="OpenDyslexic" charset="0"/>
                          <a:cs typeface="OpenDyslexic" charset="0"/>
                        </a:rPr>
                        <a:t>mouth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  <a:ea typeface="OpenDyslexic" charset="0"/>
                          <a:cs typeface="Freestyle Script" panose="020F0502020204030204" pitchFamily="34" charset="0"/>
                        </a:rPr>
                        <a:t>mouth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6613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OpenDyslexicAlta" panose="00000500000000000000" pitchFamily="50" charset="0"/>
                          <a:ea typeface="OpenDyslexic" charset="0"/>
                          <a:cs typeface="OpenDyslexic" charset="0"/>
                        </a:rPr>
                        <a:t>sprout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OpenDyslexicAlta" panose="00000500000000000000" pitchFamily="50" charset="0"/>
                          <a:ea typeface="OpenDyslexic" charset="0"/>
                          <a:cs typeface="OpenDyslexic" charset="0"/>
                        </a:rPr>
                        <a:t>sprout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  <a:ea typeface="OpenDyslexic" charset="0"/>
                          <a:cs typeface="Freestyle Script" panose="020F0502020204030204" pitchFamily="34" charset="0"/>
                        </a:rPr>
                        <a:t>sprout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6613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OpenDyslexicAlta" panose="00000500000000000000" pitchFamily="50" charset="0"/>
                          <a:ea typeface="OpenDyslexic" charset="0"/>
                          <a:cs typeface="OpenDyslexic" charset="0"/>
                        </a:rPr>
                        <a:t>spout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OpenDyslexicAlta" panose="00000500000000000000" pitchFamily="50" charset="0"/>
                          <a:ea typeface="OpenDyslexic" charset="0"/>
                          <a:cs typeface="OpenDyslexic" charset="0"/>
                        </a:rPr>
                        <a:t>spout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  <a:ea typeface="OpenDyslexic" charset="0"/>
                          <a:cs typeface="Freestyle Script" panose="020F0502020204030204" pitchFamily="34" charset="0"/>
                        </a:rPr>
                        <a:t>spout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6613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OpenDyslexicAlta" panose="00000500000000000000" pitchFamily="50" charset="0"/>
                          <a:ea typeface="OpenDyslexic" charset="0"/>
                          <a:cs typeface="OpenDyslexic" charset="0"/>
                        </a:rPr>
                        <a:t>around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OpenDyslexicAlta" panose="00000500000000000000" pitchFamily="50" charset="0"/>
                          <a:ea typeface="OpenDyslexic" charset="0"/>
                          <a:cs typeface="OpenDyslexic" charset="0"/>
                        </a:rPr>
                        <a:t>around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  <a:ea typeface="OpenDyslexic" charset="0"/>
                          <a:cs typeface="Freestyle Script" panose="020F0502020204030204" pitchFamily="34" charset="0"/>
                        </a:rPr>
                        <a:t>around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6613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OpenDyslexicAlta" panose="00000500000000000000" pitchFamily="50" charset="0"/>
                          <a:ea typeface="OpenDyslexic" charset="0"/>
                          <a:cs typeface="OpenDyslexic" charset="0"/>
                        </a:rPr>
                        <a:t>proud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OpenDyslexicAlta" panose="00000500000000000000" pitchFamily="50" charset="0"/>
                          <a:ea typeface="OpenDyslexic" charset="0"/>
                          <a:cs typeface="OpenDyslexic" charset="0"/>
                        </a:rPr>
                        <a:t>proud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  <a:ea typeface="OpenDyslexic" charset="0"/>
                          <a:cs typeface="Freestyle Script" panose="020F0502020204030204" pitchFamily="34" charset="0"/>
                        </a:rPr>
                        <a:t>proud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66133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OpenDyslexicAlta" panose="00000500000000000000" pitchFamily="50" charset="0"/>
                          <a:ea typeface="OpenDyslexic" charset="0"/>
                          <a:cs typeface="OpenDyslexic" charset="0"/>
                        </a:rPr>
                        <a:t>ouch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OpenDyslexicAlta" panose="00000500000000000000" pitchFamily="50" charset="0"/>
                          <a:ea typeface="OpenDyslexic" charset="0"/>
                          <a:cs typeface="OpenDyslexic" charset="0"/>
                        </a:rPr>
                        <a:t>ouch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  <a:ea typeface="OpenDyslexic" charset="0"/>
                          <a:cs typeface="Freestyle Script" panose="020F0502020204030204" pitchFamily="34" charset="0"/>
                        </a:rPr>
                        <a:t>ouch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0B2AE66D-271E-CFB9-4C8D-0C2A8371405C}"/>
              </a:ext>
            </a:extLst>
          </p:cNvPr>
          <p:cNvGrpSpPr/>
          <p:nvPr/>
        </p:nvGrpSpPr>
        <p:grpSpPr>
          <a:xfrm>
            <a:off x="5684004" y="2903214"/>
            <a:ext cx="888246" cy="71744"/>
            <a:chOff x="7265514" y="6014687"/>
            <a:chExt cx="2037510" cy="164571"/>
          </a:xfrm>
          <a:solidFill>
            <a:srgbClr val="3372DC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448356F-13A7-608C-2225-D7B8B14528CD}"/>
                </a:ext>
              </a:extLst>
            </p:cNvPr>
            <p:cNvSpPr/>
            <p:nvPr/>
          </p:nvSpPr>
          <p:spPr>
            <a:xfrm>
              <a:off x="7265514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7F2A0A-9461-479E-13D8-9E212261408F}"/>
                </a:ext>
              </a:extLst>
            </p:cNvPr>
            <p:cNvSpPr/>
            <p:nvPr/>
          </p:nvSpPr>
          <p:spPr>
            <a:xfrm>
              <a:off x="8613706" y="6032770"/>
              <a:ext cx="689318" cy="131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9737DCF-0BD2-CC23-C441-680EE34FBCA6}"/>
                </a:ext>
              </a:extLst>
            </p:cNvPr>
            <p:cNvSpPr/>
            <p:nvPr/>
          </p:nvSpPr>
          <p:spPr>
            <a:xfrm>
              <a:off x="7743978" y="6032770"/>
              <a:ext cx="765199" cy="146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2AECEA-EBF6-7DD5-97F1-A8969FEAFE15}"/>
              </a:ext>
            </a:extLst>
          </p:cNvPr>
          <p:cNvGrpSpPr/>
          <p:nvPr/>
        </p:nvGrpSpPr>
        <p:grpSpPr>
          <a:xfrm>
            <a:off x="5607838" y="3575490"/>
            <a:ext cx="971090" cy="69705"/>
            <a:chOff x="7012042" y="6015855"/>
            <a:chExt cx="2227545" cy="159893"/>
          </a:xfrm>
          <a:solidFill>
            <a:srgbClr val="3372DC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1348C3-7EAB-0D68-E3E3-F14CE9FA935C}"/>
                </a:ext>
              </a:extLst>
            </p:cNvPr>
            <p:cNvSpPr/>
            <p:nvPr/>
          </p:nvSpPr>
          <p:spPr>
            <a:xfrm>
              <a:off x="7471245" y="6015855"/>
              <a:ext cx="157533" cy="1575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B1BC3F0-660D-F392-FAF0-B3023C65EEB4}"/>
                </a:ext>
              </a:extLst>
            </p:cNvPr>
            <p:cNvSpPr/>
            <p:nvPr/>
          </p:nvSpPr>
          <p:spPr>
            <a:xfrm>
              <a:off x="7843942" y="6018218"/>
              <a:ext cx="157533" cy="1575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464E17-B946-A0BB-2E35-EC8DE9365C2C}"/>
                </a:ext>
              </a:extLst>
            </p:cNvPr>
            <p:cNvSpPr/>
            <p:nvPr/>
          </p:nvSpPr>
          <p:spPr>
            <a:xfrm>
              <a:off x="8131808" y="6032770"/>
              <a:ext cx="765200" cy="1240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C3C950-BDE1-6E3C-8796-AACA16AEA609}"/>
                </a:ext>
              </a:extLst>
            </p:cNvPr>
            <p:cNvSpPr/>
            <p:nvPr/>
          </p:nvSpPr>
          <p:spPr>
            <a:xfrm>
              <a:off x="7012042" y="6015855"/>
              <a:ext cx="157533" cy="1575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15114BE-6BF3-F49B-B2EE-29AAADF4026C}"/>
                </a:ext>
              </a:extLst>
            </p:cNvPr>
            <p:cNvSpPr/>
            <p:nvPr/>
          </p:nvSpPr>
          <p:spPr>
            <a:xfrm>
              <a:off x="9082054" y="6018218"/>
              <a:ext cx="157533" cy="1575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ADFA6C-2E55-896C-E162-47CEE88024C7}"/>
              </a:ext>
            </a:extLst>
          </p:cNvPr>
          <p:cNvGrpSpPr/>
          <p:nvPr/>
        </p:nvGrpSpPr>
        <p:grpSpPr>
          <a:xfrm>
            <a:off x="5684003" y="4228061"/>
            <a:ext cx="819483" cy="70214"/>
            <a:chOff x="7586443" y="6014687"/>
            <a:chExt cx="1879779" cy="161061"/>
          </a:xfrm>
          <a:solidFill>
            <a:srgbClr val="3372DC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3AAA5D-3BE5-71C9-FB2E-601DFF4B639B}"/>
                </a:ext>
              </a:extLst>
            </p:cNvPr>
            <p:cNvSpPr/>
            <p:nvPr/>
          </p:nvSpPr>
          <p:spPr>
            <a:xfrm>
              <a:off x="7586443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7C6311-96E9-6D82-6B7A-030AAAC8D3A0}"/>
                </a:ext>
              </a:extLst>
            </p:cNvPr>
            <p:cNvSpPr/>
            <p:nvPr/>
          </p:nvSpPr>
          <p:spPr>
            <a:xfrm>
              <a:off x="8019597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00D7AF2-1EF6-2B80-8C34-050CA8AD213F}"/>
                </a:ext>
              </a:extLst>
            </p:cNvPr>
            <p:cNvSpPr/>
            <p:nvPr/>
          </p:nvSpPr>
          <p:spPr>
            <a:xfrm>
              <a:off x="8358517" y="6032769"/>
              <a:ext cx="787147" cy="131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981FAD8-B35F-8CD7-5BFC-22D289A53839}"/>
                </a:ext>
              </a:extLst>
            </p:cNvPr>
            <p:cNvSpPr/>
            <p:nvPr/>
          </p:nvSpPr>
          <p:spPr>
            <a:xfrm>
              <a:off x="9308689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D98F53-1EC1-3C48-BDE8-6FA487A3E30E}"/>
              </a:ext>
            </a:extLst>
          </p:cNvPr>
          <p:cNvGrpSpPr/>
          <p:nvPr/>
        </p:nvGrpSpPr>
        <p:grpSpPr>
          <a:xfrm>
            <a:off x="5594178" y="4883093"/>
            <a:ext cx="977267" cy="70214"/>
            <a:chOff x="7586443" y="6014687"/>
            <a:chExt cx="2241710" cy="161061"/>
          </a:xfrm>
          <a:solidFill>
            <a:srgbClr val="3372DC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640304E-C95D-82EE-4AF9-E355FABADF59}"/>
                </a:ext>
              </a:extLst>
            </p:cNvPr>
            <p:cNvSpPr/>
            <p:nvPr/>
          </p:nvSpPr>
          <p:spPr>
            <a:xfrm>
              <a:off x="7586443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69F58E-D9C0-5C0D-D990-94561148654F}"/>
                </a:ext>
              </a:extLst>
            </p:cNvPr>
            <p:cNvSpPr/>
            <p:nvPr/>
          </p:nvSpPr>
          <p:spPr>
            <a:xfrm>
              <a:off x="7944551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B69AF4-0EB2-9F85-B672-132583AA765C}"/>
                </a:ext>
              </a:extLst>
            </p:cNvPr>
            <p:cNvSpPr/>
            <p:nvPr/>
          </p:nvSpPr>
          <p:spPr>
            <a:xfrm>
              <a:off x="8249106" y="6031785"/>
              <a:ext cx="765198" cy="139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61CBBB4-7388-A94E-EDFC-1A99BAC21B7F}"/>
                </a:ext>
              </a:extLst>
            </p:cNvPr>
            <p:cNvSpPr/>
            <p:nvPr/>
          </p:nvSpPr>
          <p:spPr>
            <a:xfrm>
              <a:off x="9226357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CC2F3C9-3286-5AF9-82F5-0BF4ACC8D13D}"/>
                </a:ext>
              </a:extLst>
            </p:cNvPr>
            <p:cNvSpPr/>
            <p:nvPr/>
          </p:nvSpPr>
          <p:spPr>
            <a:xfrm>
              <a:off x="9670620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ECF016-F65C-91C8-0D1B-D68D77DD6224}"/>
              </a:ext>
            </a:extLst>
          </p:cNvPr>
          <p:cNvGrpSpPr/>
          <p:nvPr/>
        </p:nvGrpSpPr>
        <p:grpSpPr>
          <a:xfrm>
            <a:off x="5693526" y="5551764"/>
            <a:ext cx="789025" cy="70214"/>
            <a:chOff x="7395502" y="6014687"/>
            <a:chExt cx="1809911" cy="161061"/>
          </a:xfrm>
          <a:solidFill>
            <a:srgbClr val="3372DC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59C36EF-C4FE-269B-563A-833C88D42669}"/>
                </a:ext>
              </a:extLst>
            </p:cNvPr>
            <p:cNvSpPr/>
            <p:nvPr/>
          </p:nvSpPr>
          <p:spPr>
            <a:xfrm>
              <a:off x="7395502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37F0307-90EE-5156-4910-D8A78F0CDFBB}"/>
                </a:ext>
              </a:extLst>
            </p:cNvPr>
            <p:cNvSpPr/>
            <p:nvPr/>
          </p:nvSpPr>
          <p:spPr>
            <a:xfrm>
              <a:off x="7773355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C4DC76B-499F-93D4-B4D8-2459F7DA0C12}"/>
                </a:ext>
              </a:extLst>
            </p:cNvPr>
            <p:cNvSpPr/>
            <p:nvPr/>
          </p:nvSpPr>
          <p:spPr>
            <a:xfrm>
              <a:off x="8095372" y="6039075"/>
              <a:ext cx="743925" cy="1240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F3E4D6B-C409-7565-BDD5-CB68EBEAB5B0}"/>
                </a:ext>
              </a:extLst>
            </p:cNvPr>
            <p:cNvSpPr/>
            <p:nvPr/>
          </p:nvSpPr>
          <p:spPr>
            <a:xfrm>
              <a:off x="9047880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5C2A5B-EA3D-2FF7-2701-B8EC991E281C}"/>
              </a:ext>
            </a:extLst>
          </p:cNvPr>
          <p:cNvGrpSpPr/>
          <p:nvPr/>
        </p:nvGrpSpPr>
        <p:grpSpPr>
          <a:xfrm>
            <a:off x="5737290" y="6216990"/>
            <a:ext cx="702136" cy="57201"/>
            <a:chOff x="7484554" y="6032769"/>
            <a:chExt cx="1610600" cy="131212"/>
          </a:xfrm>
          <a:solidFill>
            <a:srgbClr val="3372DC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41F2645-9DB0-628A-8B9C-486C6AA40F12}"/>
                </a:ext>
              </a:extLst>
            </p:cNvPr>
            <p:cNvSpPr/>
            <p:nvPr/>
          </p:nvSpPr>
          <p:spPr>
            <a:xfrm>
              <a:off x="8351231" y="6032769"/>
              <a:ext cx="743923" cy="131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A373D2F-1BCA-6727-5FE6-2D9E74AF262A}"/>
                </a:ext>
              </a:extLst>
            </p:cNvPr>
            <p:cNvSpPr/>
            <p:nvPr/>
          </p:nvSpPr>
          <p:spPr>
            <a:xfrm>
              <a:off x="7484554" y="6032770"/>
              <a:ext cx="743923" cy="131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88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8">
            <a:extLst>
              <a:ext uri="{FF2B5EF4-FFF2-40B4-BE49-F238E27FC236}">
                <a16:creationId xmlns:a16="http://schemas.microsoft.com/office/drawing/2014/main" id="{31FD3039-EF1D-88F4-0331-F78C6CD33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127542"/>
              </p:ext>
            </p:extLst>
          </p:nvPr>
        </p:nvGraphicFramePr>
        <p:xfrm>
          <a:off x="402956" y="4252565"/>
          <a:ext cx="11380174" cy="225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490">
                  <a:extLst>
                    <a:ext uri="{9D8B030D-6E8A-4147-A177-3AD203B41FA5}">
                      <a16:colId xmlns:a16="http://schemas.microsoft.com/office/drawing/2014/main" val="219185778"/>
                    </a:ext>
                  </a:extLst>
                </a:gridCol>
                <a:gridCol w="4712842">
                  <a:extLst>
                    <a:ext uri="{9D8B030D-6E8A-4147-A177-3AD203B41FA5}">
                      <a16:colId xmlns:a16="http://schemas.microsoft.com/office/drawing/2014/main" val="2223313461"/>
                    </a:ext>
                  </a:extLst>
                </a:gridCol>
                <a:gridCol w="4712842">
                  <a:extLst>
                    <a:ext uri="{9D8B030D-6E8A-4147-A177-3AD203B41FA5}">
                      <a16:colId xmlns:a16="http://schemas.microsoft.com/office/drawing/2014/main" val="3750745387"/>
                    </a:ext>
                  </a:extLst>
                </a:gridCol>
              </a:tblGrid>
              <a:tr h="5641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Alex finally </a:t>
                      </a:r>
                      <a:r>
                        <a:rPr lang="en-US" b="0" i="0" u="sng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located</a:t>
                      </a:r>
                      <a:r>
                        <a:rPr lang="en-US" b="0" i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his mum’s </a:t>
                      </a:r>
                    </a:p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car keys.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The seed began to </a:t>
                      </a:r>
                      <a:r>
                        <a:rPr lang="en-US" b="0" i="0" u="sng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grow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 after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 few weeks.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582608"/>
                  </a:ext>
                </a:extLst>
              </a:tr>
              <a:tr h="5641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92856"/>
                  </a:ext>
                </a:extLst>
              </a:tr>
              <a:tr h="5641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Water began to </a:t>
                      </a:r>
                      <a:r>
                        <a:rPr lang="en-US" b="0" i="0" u="sng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gush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 out of the hose pipe.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 heard a strange </a:t>
                      </a:r>
                      <a:r>
                        <a:rPr lang="en-US" b="0" i="0" u="sng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noise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 in the garden.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48021"/>
                  </a:ext>
                </a:extLst>
              </a:tr>
              <a:tr h="5641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91935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E52894E-ADE7-D096-6C3F-46D8BB993F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63688" y="668878"/>
            <a:ext cx="8037324" cy="749135"/>
          </a:xfrm>
        </p:spPr>
        <p:txBody>
          <a:bodyPr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/>
              <a:t>To be able to segment words into the correct syllables and phonemes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To spell words </a:t>
            </a:r>
            <a:r>
              <a:rPr lang="en-GB" sz="1600" dirty="0"/>
              <a:t>where the digraph ‘ou’ makes an /ow/ sound</a:t>
            </a:r>
            <a:endParaRPr lang="en-GB" alt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A2B7948-0DD8-5BEC-6E03-76A359222E7C}"/>
              </a:ext>
            </a:extLst>
          </p:cNvPr>
          <p:cNvSpPr txBox="1">
            <a:spLocks/>
          </p:cNvSpPr>
          <p:nvPr/>
        </p:nvSpPr>
        <p:spPr>
          <a:xfrm>
            <a:off x="2619214" y="342907"/>
            <a:ext cx="6471610" cy="320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D1C1D"/>
                </a:solidFill>
                <a:cs typeface="Arial" panose="020B0604020202020204" pitchFamily="34" charset="0"/>
              </a:rPr>
              <a:t>W</a:t>
            </a:r>
            <a:r>
              <a:rPr lang="en-GB" dirty="0"/>
              <a:t>ords where the digraph ‘ou’ makes an /ow/ sound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636617D-C5FD-5711-27C4-4F736D19D2AD}"/>
              </a:ext>
            </a:extLst>
          </p:cNvPr>
          <p:cNvSpPr txBox="1">
            <a:spLocks/>
          </p:cNvSpPr>
          <p:nvPr/>
        </p:nvSpPr>
        <p:spPr>
          <a:xfrm>
            <a:off x="1347754" y="1875635"/>
            <a:ext cx="9469192" cy="387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400" b="0" dirty="0">
                <a:solidFill>
                  <a:schemeClr val="tx1"/>
                </a:solidFill>
              </a:rPr>
              <a:t>Write a sentence about the pictures below.  Remember to include the word in your sentence. Then read the sentences and replace the underlined word with one of the blue words.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7A135A-2445-5EE2-1E6D-9B39296FA81D}"/>
              </a:ext>
            </a:extLst>
          </p:cNvPr>
          <p:cNvSpPr txBox="1"/>
          <p:nvPr/>
        </p:nvSpPr>
        <p:spPr>
          <a:xfrm>
            <a:off x="8999436" y="2516892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OpenDyslexicAlta" pitchFamily="2" charset="77"/>
                <a:ea typeface="OpenDyslexic" charset="0"/>
                <a:cs typeface="OpenDyslexic" charset="0"/>
              </a:rPr>
              <a:t>ouch</a:t>
            </a:r>
            <a:endParaRPr lang="en-GB" sz="2400" baseline="0" dirty="0">
              <a:latin typeface="Muli" pitchFamily="2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34A432-25F5-A70A-83B7-E4AD536D9546}"/>
              </a:ext>
            </a:extLst>
          </p:cNvPr>
          <p:cNvCxnSpPr>
            <a:cxnSpLocks/>
          </p:cNvCxnSpPr>
          <p:nvPr/>
        </p:nvCxnSpPr>
        <p:spPr>
          <a:xfrm>
            <a:off x="7873139" y="3376362"/>
            <a:ext cx="3909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CEDC99-882D-F6E6-933F-F264BB23E905}"/>
              </a:ext>
            </a:extLst>
          </p:cNvPr>
          <p:cNvCxnSpPr>
            <a:cxnSpLocks/>
          </p:cNvCxnSpPr>
          <p:nvPr/>
        </p:nvCxnSpPr>
        <p:spPr>
          <a:xfrm>
            <a:off x="7873139" y="3872309"/>
            <a:ext cx="3909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CC777E3-4AEC-88F8-CEE0-E3903B10A992}"/>
              </a:ext>
            </a:extLst>
          </p:cNvPr>
          <p:cNvSpPr txBox="1"/>
          <p:nvPr/>
        </p:nvSpPr>
        <p:spPr>
          <a:xfrm>
            <a:off x="3793860" y="2521557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OpenDyslexicAlta" pitchFamily="2" charset="77"/>
                <a:ea typeface="OpenDyslexic" charset="0"/>
                <a:cs typeface="OpenDyslexic" charset="0"/>
              </a:rPr>
              <a:t>hound</a:t>
            </a:r>
            <a:endParaRPr lang="en-GB" sz="2400" baseline="0" dirty="0">
              <a:latin typeface="Muli" pitchFamily="2" charset="77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C03A8F6-57D4-3A75-9D83-889F9D84CE19}"/>
              </a:ext>
            </a:extLst>
          </p:cNvPr>
          <p:cNvCxnSpPr>
            <a:cxnSpLocks/>
          </p:cNvCxnSpPr>
          <p:nvPr/>
        </p:nvCxnSpPr>
        <p:spPr>
          <a:xfrm>
            <a:off x="2619214" y="3376362"/>
            <a:ext cx="3797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1ACB8C1-A0CC-8E0F-C373-4A215853D309}"/>
              </a:ext>
            </a:extLst>
          </p:cNvPr>
          <p:cNvCxnSpPr>
            <a:cxnSpLocks/>
          </p:cNvCxnSpPr>
          <p:nvPr/>
        </p:nvCxnSpPr>
        <p:spPr>
          <a:xfrm>
            <a:off x="2619214" y="3872309"/>
            <a:ext cx="3797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F9568E3-C3AC-E96E-734B-CA11557E1E1A}"/>
              </a:ext>
            </a:extLst>
          </p:cNvPr>
          <p:cNvSpPr txBox="1"/>
          <p:nvPr/>
        </p:nvSpPr>
        <p:spPr>
          <a:xfrm>
            <a:off x="674366" y="5446920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sound</a:t>
            </a:r>
            <a:endParaRPr lang="en-GB" sz="2400" baseline="0" dirty="0">
              <a:solidFill>
                <a:srgbClr val="3372DC"/>
              </a:solidFill>
              <a:latin typeface="Muli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36E232-8359-681C-FA1B-5FC96B0467AD}"/>
              </a:ext>
            </a:extLst>
          </p:cNvPr>
          <p:cNvSpPr txBox="1"/>
          <p:nvPr/>
        </p:nvSpPr>
        <p:spPr>
          <a:xfrm>
            <a:off x="674366" y="4316458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sprout</a:t>
            </a:r>
            <a:endParaRPr lang="en-GB" sz="2400" baseline="0" dirty="0">
              <a:solidFill>
                <a:srgbClr val="3372DC"/>
              </a:solidFill>
              <a:latin typeface="Muli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1D060A-10A0-B4CA-94FB-C878E61761CF}"/>
              </a:ext>
            </a:extLst>
          </p:cNvPr>
          <p:cNvSpPr txBox="1"/>
          <p:nvPr/>
        </p:nvSpPr>
        <p:spPr>
          <a:xfrm>
            <a:off x="705362" y="6014350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spout</a:t>
            </a:r>
            <a:endParaRPr lang="en-GB" sz="2400" baseline="0" dirty="0">
              <a:solidFill>
                <a:srgbClr val="3372DC"/>
              </a:solidFill>
              <a:latin typeface="Muli" pitchFamily="2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B56AC4-F357-7F58-D378-B29C16EB2AAD}"/>
              </a:ext>
            </a:extLst>
          </p:cNvPr>
          <p:cNvSpPr txBox="1"/>
          <p:nvPr/>
        </p:nvSpPr>
        <p:spPr>
          <a:xfrm>
            <a:off x="674366" y="4880256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found</a:t>
            </a:r>
            <a:endParaRPr lang="en-GB" sz="2400" baseline="0" dirty="0">
              <a:solidFill>
                <a:srgbClr val="3372DC"/>
              </a:solidFill>
              <a:latin typeface="Muli" pitchFamily="2" charset="77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9C5A658-156C-FD46-98AA-E48FB2AFA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56" y="2548163"/>
            <a:ext cx="1769160" cy="1373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0E3F7-58CF-EA34-D360-7474CDCE3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76530" y="2464789"/>
            <a:ext cx="751791" cy="1440178"/>
          </a:xfrm>
          <a:prstGeom prst="round2SameRect">
            <a:avLst>
              <a:gd name="adj1" fmla="val 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80743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B5F1B40-8E50-A15B-9656-0F269E702C93}"/>
              </a:ext>
            </a:extLst>
          </p:cNvPr>
          <p:cNvSpPr txBox="1">
            <a:spLocks/>
          </p:cNvSpPr>
          <p:nvPr/>
        </p:nvSpPr>
        <p:spPr>
          <a:xfrm>
            <a:off x="2077338" y="1926566"/>
            <a:ext cx="8037324" cy="554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rgbClr val="3372DC"/>
                </a:solidFill>
              </a:rPr>
              <a:t>Can you write a description of this picture?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FABD32-DAFC-D745-E571-865B924A2326}"/>
              </a:ext>
            </a:extLst>
          </p:cNvPr>
          <p:cNvCxnSpPr>
            <a:cxnSpLocks/>
          </p:cNvCxnSpPr>
          <p:nvPr/>
        </p:nvCxnSpPr>
        <p:spPr>
          <a:xfrm>
            <a:off x="5012873" y="3673779"/>
            <a:ext cx="66531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E3D3639-15B2-9E09-543E-611194F411E5}"/>
              </a:ext>
            </a:extLst>
          </p:cNvPr>
          <p:cNvSpPr txBox="1"/>
          <p:nvPr/>
        </p:nvSpPr>
        <p:spPr>
          <a:xfrm>
            <a:off x="2594083" y="2496337"/>
            <a:ext cx="6976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latin typeface="OpenDyslexicAlta" pitchFamily="2" charset="77"/>
                <a:ea typeface="OpenDyslexic" charset="0"/>
                <a:cs typeface="OpenDyslexic" charset="0"/>
              </a:rPr>
              <a:t>Words to include: trout, mouth, around</a:t>
            </a:r>
            <a:endParaRPr lang="en-GB" sz="2000" baseline="0" dirty="0">
              <a:latin typeface="Muli" pitchFamily="2" charset="77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B27A5D-E327-1828-5046-B7E398F776B5}"/>
              </a:ext>
            </a:extLst>
          </p:cNvPr>
          <p:cNvGrpSpPr/>
          <p:nvPr/>
        </p:nvGrpSpPr>
        <p:grpSpPr>
          <a:xfrm>
            <a:off x="477510" y="3471019"/>
            <a:ext cx="4287520" cy="2429315"/>
            <a:chOff x="155160" y="276685"/>
            <a:chExt cx="12192000" cy="639159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DF8D03-1696-28AC-4C15-0F9C460B4D10}"/>
                </a:ext>
              </a:extLst>
            </p:cNvPr>
            <p:cNvGrpSpPr/>
            <p:nvPr/>
          </p:nvGrpSpPr>
          <p:grpSpPr>
            <a:xfrm>
              <a:off x="155160" y="276685"/>
              <a:ext cx="12192000" cy="6391594"/>
              <a:chOff x="155160" y="276685"/>
              <a:chExt cx="12192000" cy="639159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3EEA86B-B556-2995-96F8-DE083E8D5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5160" y="276685"/>
                <a:ext cx="12192000" cy="6391594"/>
              </a:xfrm>
              <a:prstGeom prst="rect">
                <a:avLst/>
              </a:prstGeom>
            </p:spPr>
          </p:pic>
          <p:pic>
            <p:nvPicPr>
              <p:cNvPr id="14" name="Picture 13" descr="Logo, icon&#10;&#10;Description automatically generated">
                <a:extLst>
                  <a:ext uri="{FF2B5EF4-FFF2-40B4-BE49-F238E27FC236}">
                    <a16:creationId xmlns:a16="http://schemas.microsoft.com/office/drawing/2014/main" id="{BB9C0DCD-6FE0-728B-084B-96D3D67AA9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7006" y="1963927"/>
                <a:ext cx="897068" cy="1072331"/>
              </a:xfrm>
              <a:prstGeom prst="rect">
                <a:avLst/>
              </a:prstGeom>
            </p:spPr>
          </p:pic>
          <p:pic>
            <p:nvPicPr>
              <p:cNvPr id="15" name="Picture 14" descr="Icon&#10;&#10;Description automatically generated">
                <a:extLst>
                  <a:ext uri="{FF2B5EF4-FFF2-40B4-BE49-F238E27FC236}">
                    <a16:creationId xmlns:a16="http://schemas.microsoft.com/office/drawing/2014/main" id="{69C82562-AA0E-7EB5-5A5E-5FD31557B8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0919" y="4291746"/>
                <a:ext cx="1721289" cy="1067635"/>
              </a:xfrm>
              <a:prstGeom prst="rect">
                <a:avLst/>
              </a:prstGeom>
            </p:spPr>
          </p:pic>
          <p:pic>
            <p:nvPicPr>
              <p:cNvPr id="16" name="Picture 15" descr="Icon&#10;&#10;Description automatically generated">
                <a:extLst>
                  <a:ext uri="{FF2B5EF4-FFF2-40B4-BE49-F238E27FC236}">
                    <a16:creationId xmlns:a16="http://schemas.microsoft.com/office/drawing/2014/main" id="{B70AAE83-29BB-C3EE-010B-176F383D3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231" y="2625274"/>
                <a:ext cx="561812" cy="408013"/>
              </a:xfrm>
              <a:prstGeom prst="rect">
                <a:avLst/>
              </a:prstGeom>
            </p:spPr>
          </p:pic>
          <p:pic>
            <p:nvPicPr>
              <p:cNvPr id="17" name="Picture 16" descr="Icon&#10;&#10;Description automatically generated">
                <a:extLst>
                  <a:ext uri="{FF2B5EF4-FFF2-40B4-BE49-F238E27FC236}">
                    <a16:creationId xmlns:a16="http://schemas.microsoft.com/office/drawing/2014/main" id="{D6D43B16-FD61-5A0F-3B1C-96DD1E082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627797">
                <a:off x="8292647" y="709551"/>
                <a:ext cx="1842188" cy="862220"/>
              </a:xfrm>
              <a:prstGeom prst="rect">
                <a:avLst/>
              </a:prstGeom>
            </p:spPr>
          </p:pic>
          <p:pic>
            <p:nvPicPr>
              <p:cNvPr id="18" name="Picture 17" descr="Icon&#10;&#10;Description automatically generated">
                <a:extLst>
                  <a:ext uri="{FF2B5EF4-FFF2-40B4-BE49-F238E27FC236}">
                    <a16:creationId xmlns:a16="http://schemas.microsoft.com/office/drawing/2014/main" id="{17792E99-77F5-824F-97B5-5E711A9D69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58430" y="4137157"/>
                <a:ext cx="998686" cy="646331"/>
              </a:xfrm>
              <a:prstGeom prst="rect">
                <a:avLst/>
              </a:prstGeom>
            </p:spPr>
          </p:pic>
          <p:pic>
            <p:nvPicPr>
              <p:cNvPr id="19" name="Picture 18" descr="Shape, circle&#10;&#10;Description automatically generated">
                <a:extLst>
                  <a:ext uri="{FF2B5EF4-FFF2-40B4-BE49-F238E27FC236}">
                    <a16:creationId xmlns:a16="http://schemas.microsoft.com/office/drawing/2014/main" id="{26A03829-8F12-270D-21BD-D2356B3B4E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168" y="549780"/>
                <a:ext cx="1802407" cy="2057293"/>
              </a:xfrm>
              <a:prstGeom prst="rect">
                <a:avLst/>
              </a:prstGeom>
            </p:spPr>
          </p:pic>
          <p:pic>
            <p:nvPicPr>
              <p:cNvPr id="20" name="Picture 19" descr="Icon&#10;&#10;Description automatically generated">
                <a:extLst>
                  <a:ext uri="{FF2B5EF4-FFF2-40B4-BE49-F238E27FC236}">
                    <a16:creationId xmlns:a16="http://schemas.microsoft.com/office/drawing/2014/main" id="{54A86414-D52F-6F07-7E3D-DCEBDCFF2F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02595" y="1395130"/>
                <a:ext cx="952643" cy="1427317"/>
              </a:xfrm>
              <a:prstGeom prst="rect">
                <a:avLst/>
              </a:prstGeom>
            </p:spPr>
          </p:pic>
          <p:pic>
            <p:nvPicPr>
              <p:cNvPr id="21" name="Picture 20" descr="Shape, icon&#10;&#10;Description automatically generated">
                <a:extLst>
                  <a:ext uri="{FF2B5EF4-FFF2-40B4-BE49-F238E27FC236}">
                    <a16:creationId xmlns:a16="http://schemas.microsoft.com/office/drawing/2014/main" id="{97277FB4-494C-263E-7781-FCC8E29F9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7750" y="3708805"/>
                <a:ext cx="1566844" cy="1503036"/>
              </a:xfrm>
              <a:prstGeom prst="rect">
                <a:avLst/>
              </a:prstGeom>
            </p:spPr>
          </p:pic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31AEBE03-24FC-7DA9-F56F-8A486E613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76299" y="4471866"/>
                <a:ext cx="998686" cy="646331"/>
              </a:xfrm>
              <a:prstGeom prst="rect">
                <a:avLst/>
              </a:prstGeom>
            </p:spPr>
          </p:pic>
          <p:pic>
            <p:nvPicPr>
              <p:cNvPr id="23" name="Picture 22" descr="Icon&#10;&#10;Description automatically generated">
                <a:extLst>
                  <a:ext uri="{FF2B5EF4-FFF2-40B4-BE49-F238E27FC236}">
                    <a16:creationId xmlns:a16="http://schemas.microsoft.com/office/drawing/2014/main" id="{5F1B0E32-0437-C9CC-5B85-FC677DB5FE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93510" y="3808841"/>
                <a:ext cx="998686" cy="646331"/>
              </a:xfrm>
              <a:prstGeom prst="rect">
                <a:avLst/>
              </a:prstGeom>
            </p:spPr>
          </p:pic>
          <p:pic>
            <p:nvPicPr>
              <p:cNvPr id="24" name="Picture 23" descr="Logo, icon&#10;&#10;Description automatically generated">
                <a:extLst>
                  <a:ext uri="{FF2B5EF4-FFF2-40B4-BE49-F238E27FC236}">
                    <a16:creationId xmlns:a16="http://schemas.microsoft.com/office/drawing/2014/main" id="{9BF8F2E8-FACC-EFF0-204C-41FA25A34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6096000" y="1164218"/>
                <a:ext cx="952642" cy="1072331"/>
              </a:xfrm>
              <a:prstGeom prst="rect">
                <a:avLst/>
              </a:prstGeom>
            </p:spPr>
          </p:pic>
          <p:pic>
            <p:nvPicPr>
              <p:cNvPr id="25" name="Picture 24" descr="Icon&#10;&#10;Description automatically generated">
                <a:extLst>
                  <a:ext uri="{FF2B5EF4-FFF2-40B4-BE49-F238E27FC236}">
                    <a16:creationId xmlns:a16="http://schemas.microsoft.com/office/drawing/2014/main" id="{00E519D4-E80B-20B2-7E1C-486D54EF45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627797">
                <a:off x="4936462" y="3860161"/>
                <a:ext cx="620805" cy="290562"/>
              </a:xfrm>
              <a:prstGeom prst="rect">
                <a:avLst/>
              </a:prstGeom>
            </p:spPr>
          </p:pic>
          <p:pic>
            <p:nvPicPr>
              <p:cNvPr id="26" name="Picture 25" descr="Shape, icon&#10;&#10;Description automatically generated">
                <a:extLst>
                  <a:ext uri="{FF2B5EF4-FFF2-40B4-BE49-F238E27FC236}">
                    <a16:creationId xmlns:a16="http://schemas.microsoft.com/office/drawing/2014/main" id="{846EBE3F-6E10-962D-CA7E-BEB5E32D71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70824" y="4507536"/>
                <a:ext cx="636585" cy="610661"/>
              </a:xfrm>
              <a:prstGeom prst="rect">
                <a:avLst/>
              </a:prstGeom>
            </p:spPr>
          </p:pic>
          <p:pic>
            <p:nvPicPr>
              <p:cNvPr id="27" name="Picture 26" descr="Shape, icon&#10;&#10;Description automatically generated">
                <a:extLst>
                  <a:ext uri="{FF2B5EF4-FFF2-40B4-BE49-F238E27FC236}">
                    <a16:creationId xmlns:a16="http://schemas.microsoft.com/office/drawing/2014/main" id="{FFD29ACF-5946-9B0C-A978-4C1DA9416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84842" y="3408248"/>
                <a:ext cx="636585" cy="610661"/>
              </a:xfrm>
              <a:prstGeom prst="rect">
                <a:avLst/>
              </a:prstGeom>
            </p:spPr>
          </p:pic>
          <p:pic>
            <p:nvPicPr>
              <p:cNvPr id="28" name="Picture 2" descr="Free vector graphics of Fish">
                <a:extLst>
                  <a:ext uri="{FF2B5EF4-FFF2-40B4-BE49-F238E27FC236}">
                    <a16:creationId xmlns:a16="http://schemas.microsoft.com/office/drawing/2014/main" id="{F149F344-AB8E-947C-6262-7EC7348DA3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>
                <a:off x="5466948" y="677796"/>
                <a:ext cx="656985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Free vector graphics of Fish">
                <a:extLst>
                  <a:ext uri="{FF2B5EF4-FFF2-40B4-BE49-F238E27FC236}">
                    <a16:creationId xmlns:a16="http://schemas.microsoft.com/office/drawing/2014/main" id="{8CA3CD3D-AB85-E542-B778-5EDE3B761E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>
                <a:off x="5363934" y="3949415"/>
                <a:ext cx="656985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Free vector graphics of Fish">
                <a:extLst>
                  <a:ext uri="{FF2B5EF4-FFF2-40B4-BE49-F238E27FC236}">
                    <a16:creationId xmlns:a16="http://schemas.microsoft.com/office/drawing/2014/main" id="{F026ED2E-56E1-36C3-ECBD-739837FF35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>
                <a:off x="8885248" y="3351148"/>
                <a:ext cx="656985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Free vector graphics of Fish">
                <a:extLst>
                  <a:ext uri="{FF2B5EF4-FFF2-40B4-BE49-F238E27FC236}">
                    <a16:creationId xmlns:a16="http://schemas.microsoft.com/office/drawing/2014/main" id="{242B8FBC-9B41-E7A4-F403-212C460830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 flipH="1">
                <a:off x="5270872" y="1581962"/>
                <a:ext cx="656983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59205490-A31F-4DEF-CC8A-947960A6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8150118" y="2981139"/>
              <a:ext cx="656984" cy="938394"/>
            </a:xfrm>
            <a:prstGeom prst="rect">
              <a:avLst/>
            </a:prstGeom>
          </p:spPr>
        </p:pic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516E830-A8B2-9F1F-AD67-B0906A71CB2B}"/>
              </a:ext>
            </a:extLst>
          </p:cNvPr>
          <p:cNvCxnSpPr>
            <a:cxnSpLocks/>
          </p:cNvCxnSpPr>
          <p:nvPr/>
        </p:nvCxnSpPr>
        <p:spPr>
          <a:xfrm>
            <a:off x="5012873" y="4277936"/>
            <a:ext cx="66531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79A10D5-D6BD-EF7D-B779-C9346BAACA13}"/>
              </a:ext>
            </a:extLst>
          </p:cNvPr>
          <p:cNvCxnSpPr>
            <a:cxnSpLocks/>
          </p:cNvCxnSpPr>
          <p:nvPr/>
        </p:nvCxnSpPr>
        <p:spPr>
          <a:xfrm>
            <a:off x="5012873" y="6090408"/>
            <a:ext cx="66531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E0C9465-5F2F-6533-05F6-F916CD84B739}"/>
              </a:ext>
            </a:extLst>
          </p:cNvPr>
          <p:cNvCxnSpPr>
            <a:cxnSpLocks/>
          </p:cNvCxnSpPr>
          <p:nvPr/>
        </p:nvCxnSpPr>
        <p:spPr>
          <a:xfrm>
            <a:off x="5012873" y="5486250"/>
            <a:ext cx="66531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E3C791C-E2F0-38E9-45D6-BBC3FA9EBC6C}"/>
              </a:ext>
            </a:extLst>
          </p:cNvPr>
          <p:cNvCxnSpPr>
            <a:cxnSpLocks/>
          </p:cNvCxnSpPr>
          <p:nvPr/>
        </p:nvCxnSpPr>
        <p:spPr>
          <a:xfrm>
            <a:off x="5012873" y="4882093"/>
            <a:ext cx="66531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E599CFEA-0B5C-CB0A-5B0D-F820DE1D0F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63688" y="668878"/>
            <a:ext cx="8037324" cy="749135"/>
          </a:xfrm>
        </p:spPr>
        <p:txBody>
          <a:bodyPr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/>
              <a:t>To be able to segment words into the correct syllables and phonemes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To spell words </a:t>
            </a:r>
            <a:r>
              <a:rPr lang="en-GB" sz="1600" dirty="0"/>
              <a:t>where the digraph ‘ou’ makes an /ow/ sound</a:t>
            </a:r>
            <a:endParaRPr lang="en-GB" alt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6696A37-71C8-6CB7-1EC9-D708EA342F17}"/>
              </a:ext>
            </a:extLst>
          </p:cNvPr>
          <p:cNvSpPr txBox="1">
            <a:spLocks/>
          </p:cNvSpPr>
          <p:nvPr/>
        </p:nvSpPr>
        <p:spPr>
          <a:xfrm>
            <a:off x="2619214" y="342907"/>
            <a:ext cx="6471610" cy="320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D1C1D"/>
                </a:solidFill>
                <a:cs typeface="Arial" panose="020B0604020202020204" pitchFamily="34" charset="0"/>
              </a:rPr>
              <a:t>W</a:t>
            </a:r>
            <a:r>
              <a:rPr lang="en-GB" dirty="0"/>
              <a:t>ords where the digraph ‘ou’ makes an /ow/ sound</a:t>
            </a:r>
          </a:p>
        </p:txBody>
      </p:sp>
    </p:spTree>
    <p:extLst>
      <p:ext uri="{BB962C8B-B14F-4D97-AF65-F5344CB8AC3E}">
        <p14:creationId xmlns:p14="http://schemas.microsoft.com/office/powerpoint/2010/main" val="270434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AB4E5A5A-8BA5-E002-7E2A-FF4EB1424AFD}"/>
              </a:ext>
            </a:extLst>
          </p:cNvPr>
          <p:cNvSpPr txBox="1"/>
          <p:nvPr/>
        </p:nvSpPr>
        <p:spPr>
          <a:xfrm>
            <a:off x="2522071" y="2407810"/>
            <a:ext cx="4068864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3760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Carrie heard the howl of a </a:t>
            </a:r>
            <a:r>
              <a:rPr lang="en-GB" sz="2000" dirty="0">
                <a:latin typeface="OpenDyslexicAlta" pitchFamily="2" charset="77"/>
                <a:ea typeface="OpenDyslexic" charset="0"/>
                <a:cs typeface="OpenDyslexic" charset="0"/>
              </a:rPr>
              <a:t>hound</a:t>
            </a:r>
            <a:r>
              <a:rPr lang="en-GB" sz="2000" dirty="0">
                <a:solidFill>
                  <a:srgbClr val="FF3760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 in the distance.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FD664-4AA8-0FAE-EDC1-5FFCA2BBA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2226" y="438366"/>
            <a:ext cx="6287549" cy="320675"/>
          </a:xfrm>
        </p:spPr>
        <p:txBody>
          <a:bodyPr/>
          <a:lstStyle/>
          <a:p>
            <a:r>
              <a:rPr lang="en-GB" dirty="0">
                <a:solidFill>
                  <a:srgbClr val="1D1C1D"/>
                </a:solidFill>
                <a:cs typeface="Arial" panose="020B0604020202020204" pitchFamily="34" charset="0"/>
              </a:rPr>
              <a:t>W</a:t>
            </a:r>
            <a:r>
              <a:rPr lang="en-GB" dirty="0"/>
              <a:t>ords where the digraph ‘ou’ makes an /ow/ sound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2147" y="756378"/>
            <a:ext cx="7767706" cy="365127"/>
          </a:xfrm>
        </p:spPr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 48">
            <a:extLst>
              <a:ext uri="{FF2B5EF4-FFF2-40B4-BE49-F238E27FC236}">
                <a16:creationId xmlns:a16="http://schemas.microsoft.com/office/drawing/2014/main" id="{9539A962-AA61-8244-AD4B-BA146D928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57342"/>
              </p:ext>
            </p:extLst>
          </p:nvPr>
        </p:nvGraphicFramePr>
        <p:xfrm>
          <a:off x="402956" y="3657988"/>
          <a:ext cx="11380174" cy="278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490">
                  <a:extLst>
                    <a:ext uri="{9D8B030D-6E8A-4147-A177-3AD203B41FA5}">
                      <a16:colId xmlns:a16="http://schemas.microsoft.com/office/drawing/2014/main" val="219185778"/>
                    </a:ext>
                  </a:extLst>
                </a:gridCol>
                <a:gridCol w="4712842">
                  <a:extLst>
                    <a:ext uri="{9D8B030D-6E8A-4147-A177-3AD203B41FA5}">
                      <a16:colId xmlns:a16="http://schemas.microsoft.com/office/drawing/2014/main" val="2223313461"/>
                    </a:ext>
                  </a:extLst>
                </a:gridCol>
                <a:gridCol w="4712842">
                  <a:extLst>
                    <a:ext uri="{9D8B030D-6E8A-4147-A177-3AD203B41FA5}">
                      <a16:colId xmlns:a16="http://schemas.microsoft.com/office/drawing/2014/main" val="3750745387"/>
                    </a:ext>
                  </a:extLst>
                </a:gridCol>
              </a:tblGrid>
              <a:tr h="6973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Alex finally </a:t>
                      </a:r>
                      <a:r>
                        <a:rPr lang="en-US" b="0" i="0" u="sng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located</a:t>
                      </a:r>
                      <a:r>
                        <a:rPr lang="en-US" b="0" i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his mum’s </a:t>
                      </a:r>
                    </a:p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car keys.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The seed began to </a:t>
                      </a:r>
                      <a:r>
                        <a:rPr lang="en-US" b="0" i="0" u="sng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grow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 after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 few weeks.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582608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92856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Water began to </a:t>
                      </a:r>
                      <a:r>
                        <a:rPr lang="en-US" b="0" i="0" u="sng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gush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 out of the hose pipe.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 heard a strange </a:t>
                      </a:r>
                      <a:r>
                        <a:rPr lang="en-US" b="0" i="0" u="sng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noise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 in the garden.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48021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9193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7833CBE-2306-02E1-A225-4E636B7CD8FD}"/>
              </a:ext>
            </a:extLst>
          </p:cNvPr>
          <p:cNvSpPr txBox="1"/>
          <p:nvPr/>
        </p:nvSpPr>
        <p:spPr>
          <a:xfrm>
            <a:off x="8999436" y="1926999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OpenDyslexicAlta" pitchFamily="2" charset="77"/>
                <a:ea typeface="OpenDyslexic" charset="0"/>
                <a:cs typeface="OpenDyslexic" charset="0"/>
              </a:rPr>
              <a:t>ouch</a:t>
            </a:r>
            <a:endParaRPr lang="en-GB" sz="2400" baseline="0" dirty="0">
              <a:latin typeface="Muli" pitchFamily="2" charset="77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05972A-B666-D37A-1373-79D110454330}"/>
              </a:ext>
            </a:extLst>
          </p:cNvPr>
          <p:cNvCxnSpPr>
            <a:cxnSpLocks/>
          </p:cNvCxnSpPr>
          <p:nvPr/>
        </p:nvCxnSpPr>
        <p:spPr>
          <a:xfrm>
            <a:off x="7873139" y="2830429"/>
            <a:ext cx="3909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F801F7-6AEB-64BE-46D9-123F84103E06}"/>
              </a:ext>
            </a:extLst>
          </p:cNvPr>
          <p:cNvCxnSpPr>
            <a:cxnSpLocks/>
          </p:cNvCxnSpPr>
          <p:nvPr/>
        </p:nvCxnSpPr>
        <p:spPr>
          <a:xfrm>
            <a:off x="7873139" y="3282416"/>
            <a:ext cx="3909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507316D-B6B9-1BF0-98EC-7F1B9E540B7C}"/>
              </a:ext>
            </a:extLst>
          </p:cNvPr>
          <p:cNvSpPr txBox="1"/>
          <p:nvPr/>
        </p:nvSpPr>
        <p:spPr>
          <a:xfrm>
            <a:off x="3793860" y="1931664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OpenDyslexicAlta" pitchFamily="2" charset="77"/>
                <a:ea typeface="OpenDyslexic" charset="0"/>
                <a:cs typeface="OpenDyslexic" charset="0"/>
              </a:rPr>
              <a:t>hound</a:t>
            </a:r>
            <a:endParaRPr lang="en-GB" sz="2400" baseline="0" dirty="0">
              <a:latin typeface="Muli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BFB72AC-4D1B-820F-5319-B0FD9BEFA1AB}"/>
              </a:ext>
            </a:extLst>
          </p:cNvPr>
          <p:cNvCxnSpPr>
            <a:cxnSpLocks/>
          </p:cNvCxnSpPr>
          <p:nvPr/>
        </p:nvCxnSpPr>
        <p:spPr>
          <a:xfrm>
            <a:off x="2619214" y="2830429"/>
            <a:ext cx="3797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D5FF4E7-8FBE-5C47-0A8C-33B78B831AE3}"/>
              </a:ext>
            </a:extLst>
          </p:cNvPr>
          <p:cNvCxnSpPr>
            <a:cxnSpLocks/>
          </p:cNvCxnSpPr>
          <p:nvPr/>
        </p:nvCxnSpPr>
        <p:spPr>
          <a:xfrm>
            <a:off x="2619214" y="3282416"/>
            <a:ext cx="3797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4164A64-4D4A-124B-335A-C275261A7EE4}"/>
              </a:ext>
            </a:extLst>
          </p:cNvPr>
          <p:cNvSpPr txBox="1"/>
          <p:nvPr/>
        </p:nvSpPr>
        <p:spPr>
          <a:xfrm>
            <a:off x="674366" y="5177199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sound</a:t>
            </a:r>
            <a:endParaRPr lang="en-GB" sz="2400" baseline="0" dirty="0">
              <a:solidFill>
                <a:srgbClr val="3372DC"/>
              </a:solidFill>
              <a:latin typeface="Muli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15DE3B-CF60-D14C-77D1-1F00E8D8FE99}"/>
              </a:ext>
            </a:extLst>
          </p:cNvPr>
          <p:cNvSpPr txBox="1"/>
          <p:nvPr/>
        </p:nvSpPr>
        <p:spPr>
          <a:xfrm>
            <a:off x="674366" y="3780159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aseline="0" dirty="0">
                <a:solidFill>
                  <a:srgbClr val="3372DC"/>
                </a:solidFill>
                <a:latin typeface="OpenDyslexicAlta" pitchFamily="2" charset="77"/>
              </a:rPr>
              <a:t>sprout</a:t>
            </a:r>
            <a:endParaRPr lang="en-GB" sz="2400" baseline="0" dirty="0">
              <a:solidFill>
                <a:srgbClr val="3372DC"/>
              </a:solidFill>
              <a:latin typeface="Muli" pitchFamily="2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017E97-E497-DB4C-C37D-E1C29E51F15D}"/>
              </a:ext>
            </a:extLst>
          </p:cNvPr>
          <p:cNvSpPr txBox="1"/>
          <p:nvPr/>
        </p:nvSpPr>
        <p:spPr>
          <a:xfrm>
            <a:off x="705362" y="5873567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spout</a:t>
            </a:r>
            <a:endParaRPr lang="en-GB" sz="2400" baseline="0" dirty="0">
              <a:solidFill>
                <a:srgbClr val="3372DC"/>
              </a:solidFill>
              <a:latin typeface="Muli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788F7B-ACC0-FCE7-D72C-7C57910BBCE4}"/>
              </a:ext>
            </a:extLst>
          </p:cNvPr>
          <p:cNvSpPr txBox="1"/>
          <p:nvPr/>
        </p:nvSpPr>
        <p:spPr>
          <a:xfrm>
            <a:off x="674366" y="4453711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found</a:t>
            </a:r>
            <a:endParaRPr lang="en-GB" sz="2400" baseline="0" dirty="0">
              <a:solidFill>
                <a:srgbClr val="3372DC"/>
              </a:solidFill>
              <a:latin typeface="Muli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C46CA9-A4AF-41BE-3B8D-2E76309AD496}"/>
              </a:ext>
            </a:extLst>
          </p:cNvPr>
          <p:cNvSpPr txBox="1"/>
          <p:nvPr/>
        </p:nvSpPr>
        <p:spPr>
          <a:xfrm>
            <a:off x="3930913" y="5785422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spout</a:t>
            </a:r>
            <a:endParaRPr lang="en-GB" sz="2400" baseline="0" dirty="0">
              <a:solidFill>
                <a:srgbClr val="FF3760"/>
              </a:solidFill>
              <a:latin typeface="Muli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D80A89-F4C3-720A-50CF-7E9E7AB7260C}"/>
              </a:ext>
            </a:extLst>
          </p:cNvPr>
          <p:cNvSpPr txBox="1"/>
          <p:nvPr/>
        </p:nvSpPr>
        <p:spPr>
          <a:xfrm>
            <a:off x="8796980" y="5777315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sound</a:t>
            </a:r>
            <a:endParaRPr lang="en-GB" sz="2400" baseline="0" dirty="0">
              <a:solidFill>
                <a:srgbClr val="FF3760"/>
              </a:solidFill>
              <a:latin typeface="Muli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B1C848-7841-E7AD-2E6F-409686450DEF}"/>
              </a:ext>
            </a:extLst>
          </p:cNvPr>
          <p:cNvSpPr txBox="1"/>
          <p:nvPr/>
        </p:nvSpPr>
        <p:spPr>
          <a:xfrm>
            <a:off x="3930913" y="4373717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found</a:t>
            </a:r>
            <a:endParaRPr lang="en-GB" sz="2400" baseline="0" dirty="0">
              <a:solidFill>
                <a:srgbClr val="FF3760"/>
              </a:solidFill>
              <a:latin typeface="Muli" pitchFamily="2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4FBC89-08C5-6996-33C6-60F80D62B0A7}"/>
              </a:ext>
            </a:extLst>
          </p:cNvPr>
          <p:cNvSpPr txBox="1"/>
          <p:nvPr/>
        </p:nvSpPr>
        <p:spPr>
          <a:xfrm>
            <a:off x="8766559" y="4365610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sprout</a:t>
            </a:r>
            <a:endParaRPr lang="en-GB" sz="2400" baseline="0" dirty="0">
              <a:solidFill>
                <a:srgbClr val="FF3760"/>
              </a:solidFill>
              <a:latin typeface="Muli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E65D08C-40E1-D812-ED97-72B7CD3E50E2}"/>
              </a:ext>
            </a:extLst>
          </p:cNvPr>
          <p:cNvSpPr txBox="1"/>
          <p:nvPr/>
        </p:nvSpPr>
        <p:spPr>
          <a:xfrm>
            <a:off x="7788663" y="2407810"/>
            <a:ext cx="4068864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3760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“</a:t>
            </a:r>
            <a:r>
              <a:rPr lang="en-GB" sz="2000" dirty="0">
                <a:latin typeface="OpenDyslexicAlta" pitchFamily="2" charset="77"/>
                <a:ea typeface="OpenDyslexic" charset="0"/>
                <a:cs typeface="OpenDyslexic" charset="0"/>
              </a:rPr>
              <a:t>Ouch</a:t>
            </a:r>
            <a:r>
              <a:rPr lang="en-GB" sz="2000" dirty="0">
                <a:solidFill>
                  <a:srgbClr val="FF3760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!” Joe cried as he stood on a pin.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56F36E2-5AF9-4E3B-B1E8-71250C53A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56" y="1944116"/>
            <a:ext cx="1769160" cy="13731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877317-3C4A-CD77-3D05-D18DAC957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76530" y="1860742"/>
            <a:ext cx="751791" cy="1440178"/>
          </a:xfrm>
          <a:prstGeom prst="round2SameRect">
            <a:avLst>
              <a:gd name="adj1" fmla="val 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427146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3" grpId="0"/>
      <p:bldP spid="44" grpId="0"/>
      <p:bldP spid="45" grpId="0"/>
      <p:bldP spid="46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BC245011-1727-12E1-4489-BB303B8F93CD}"/>
              </a:ext>
            </a:extLst>
          </p:cNvPr>
          <p:cNvSpPr txBox="1"/>
          <p:nvPr/>
        </p:nvSpPr>
        <p:spPr>
          <a:xfrm>
            <a:off x="4991746" y="3090113"/>
            <a:ext cx="682249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In my fish tank I have green guppies, bright pink starfish, sea horses and even an octopus. They all swim </a:t>
            </a:r>
            <a:r>
              <a:rPr lang="en-GB" sz="2000" dirty="0">
                <a:latin typeface="OpenDyslexicAlta" pitchFamily="2" charset="77"/>
              </a:rPr>
              <a:t>around</a:t>
            </a:r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, bubbles coming from their</a:t>
            </a:r>
            <a:r>
              <a:rPr lang="en-GB" sz="2000" dirty="0">
                <a:solidFill>
                  <a:srgbClr val="FF0000"/>
                </a:solidFill>
                <a:latin typeface="OpenDyslexicAlta" pitchFamily="2" charset="77"/>
              </a:rPr>
              <a:t> </a:t>
            </a:r>
            <a:r>
              <a:rPr lang="en-GB" sz="2000" dirty="0">
                <a:latin typeface="OpenDyslexicAlta" pitchFamily="2" charset="77"/>
              </a:rPr>
              <a:t>mouth</a:t>
            </a:r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s. The one fish I don’t have is a </a:t>
            </a:r>
            <a:r>
              <a:rPr lang="en-GB" sz="2000" dirty="0">
                <a:latin typeface="OpenDyslexicAlta" pitchFamily="2" charset="77"/>
              </a:rPr>
              <a:t>trout</a:t>
            </a:r>
            <a:r>
              <a:rPr lang="en-GB" sz="2000" dirty="0">
                <a:solidFill>
                  <a:srgbClr val="FF3760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FD664-4AA8-0FAE-EDC1-5FFCA2BBA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1229" y="435703"/>
            <a:ext cx="6189543" cy="320675"/>
          </a:xfrm>
        </p:spPr>
        <p:txBody>
          <a:bodyPr/>
          <a:lstStyle/>
          <a:p>
            <a:r>
              <a:rPr lang="en-GB" dirty="0">
                <a:solidFill>
                  <a:srgbClr val="1D1C1D"/>
                </a:solidFill>
                <a:cs typeface="Arial" panose="020B0604020202020204" pitchFamily="34" charset="0"/>
              </a:rPr>
              <a:t>W</a:t>
            </a:r>
            <a:r>
              <a:rPr lang="en-GB" dirty="0"/>
              <a:t>ords where the digraph ‘ou’ makes an /ow/ sound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2147" y="756378"/>
            <a:ext cx="7767706" cy="365127"/>
          </a:xfrm>
        </p:spPr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Possible Answer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22A1F78-A308-81EB-66C4-A3AA2EF359FD}"/>
              </a:ext>
            </a:extLst>
          </p:cNvPr>
          <p:cNvSpPr txBox="1">
            <a:spLocks/>
          </p:cNvSpPr>
          <p:nvPr/>
        </p:nvSpPr>
        <p:spPr>
          <a:xfrm>
            <a:off x="2077338" y="1926566"/>
            <a:ext cx="8037324" cy="554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rgbClr val="3372DC"/>
                </a:solidFill>
              </a:rPr>
              <a:t>Can you write a description of this picture?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A93294-B54F-D43E-4B01-E110A6822310}"/>
              </a:ext>
            </a:extLst>
          </p:cNvPr>
          <p:cNvCxnSpPr>
            <a:cxnSpLocks/>
          </p:cNvCxnSpPr>
          <p:nvPr/>
        </p:nvCxnSpPr>
        <p:spPr>
          <a:xfrm>
            <a:off x="5012873" y="3673779"/>
            <a:ext cx="66531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BB4E68A-9AAD-7950-051C-37DB394FA036}"/>
              </a:ext>
            </a:extLst>
          </p:cNvPr>
          <p:cNvSpPr txBox="1"/>
          <p:nvPr/>
        </p:nvSpPr>
        <p:spPr>
          <a:xfrm>
            <a:off x="2594083" y="2496337"/>
            <a:ext cx="6976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latin typeface="OpenDyslexicAlta" pitchFamily="2" charset="77"/>
                <a:ea typeface="OpenDyslexic" charset="0"/>
                <a:cs typeface="OpenDyslexic" charset="0"/>
              </a:rPr>
              <a:t>Words to include: trout, mouth, around</a:t>
            </a:r>
            <a:endParaRPr lang="en-GB" sz="2000" baseline="0" dirty="0">
              <a:latin typeface="Muli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EBE726-C094-FC88-3947-33D6218D1575}"/>
              </a:ext>
            </a:extLst>
          </p:cNvPr>
          <p:cNvGrpSpPr/>
          <p:nvPr/>
        </p:nvGrpSpPr>
        <p:grpSpPr>
          <a:xfrm>
            <a:off x="477510" y="3471019"/>
            <a:ext cx="4287520" cy="2429315"/>
            <a:chOff x="155160" y="276685"/>
            <a:chExt cx="12192000" cy="63915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840391-2469-6CD5-9814-B78DE265CBB3}"/>
                </a:ext>
              </a:extLst>
            </p:cNvPr>
            <p:cNvGrpSpPr/>
            <p:nvPr/>
          </p:nvGrpSpPr>
          <p:grpSpPr>
            <a:xfrm>
              <a:off x="155160" y="276685"/>
              <a:ext cx="12192000" cy="6391594"/>
              <a:chOff x="155160" y="276685"/>
              <a:chExt cx="12192000" cy="639159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DCFCE0E-4444-39B7-A0C8-DA5F69041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160" y="276685"/>
                <a:ext cx="12192000" cy="6391594"/>
              </a:xfrm>
              <a:prstGeom prst="rect">
                <a:avLst/>
              </a:prstGeom>
            </p:spPr>
          </p:pic>
          <p:pic>
            <p:nvPicPr>
              <p:cNvPr id="9" name="Picture 8" descr="Logo, icon&#10;&#10;Description automatically generated">
                <a:extLst>
                  <a:ext uri="{FF2B5EF4-FFF2-40B4-BE49-F238E27FC236}">
                    <a16:creationId xmlns:a16="http://schemas.microsoft.com/office/drawing/2014/main" id="{2C5D8665-B683-9898-C2D6-E3BF9B55D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7006" y="1963927"/>
                <a:ext cx="897068" cy="1072331"/>
              </a:xfrm>
              <a:prstGeom prst="rect">
                <a:avLst/>
              </a:prstGeom>
            </p:spPr>
          </p:pic>
          <p:pic>
            <p:nvPicPr>
              <p:cNvPr id="10" name="Picture 9" descr="Icon&#10;&#10;Description automatically generated">
                <a:extLst>
                  <a:ext uri="{FF2B5EF4-FFF2-40B4-BE49-F238E27FC236}">
                    <a16:creationId xmlns:a16="http://schemas.microsoft.com/office/drawing/2014/main" id="{26A68336-C26B-04DD-B269-EF37B4557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20919" y="4291746"/>
                <a:ext cx="1721289" cy="1067635"/>
              </a:xfrm>
              <a:prstGeom prst="rect">
                <a:avLst/>
              </a:prstGeom>
            </p:spPr>
          </p:pic>
          <p:pic>
            <p:nvPicPr>
              <p:cNvPr id="11" name="Picture 10" descr="Icon&#10;&#10;Description automatically generated">
                <a:extLst>
                  <a:ext uri="{FF2B5EF4-FFF2-40B4-BE49-F238E27FC236}">
                    <a16:creationId xmlns:a16="http://schemas.microsoft.com/office/drawing/2014/main" id="{4DFD66DA-845B-BDFA-D979-7BD9B1F518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231" y="2625274"/>
                <a:ext cx="561812" cy="408013"/>
              </a:xfrm>
              <a:prstGeom prst="rect">
                <a:avLst/>
              </a:prstGeom>
            </p:spPr>
          </p:pic>
          <p:pic>
            <p:nvPicPr>
              <p:cNvPr id="12" name="Picture 11" descr="Icon&#10;&#10;Description automatically generated">
                <a:extLst>
                  <a:ext uri="{FF2B5EF4-FFF2-40B4-BE49-F238E27FC236}">
                    <a16:creationId xmlns:a16="http://schemas.microsoft.com/office/drawing/2014/main" id="{A49612BD-9AEF-EECE-A45D-F508A2CC87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627797">
                <a:off x="8292647" y="709551"/>
                <a:ext cx="1842188" cy="862220"/>
              </a:xfrm>
              <a:prstGeom prst="rect">
                <a:avLst/>
              </a:prstGeom>
            </p:spPr>
          </p:pic>
          <p:pic>
            <p:nvPicPr>
              <p:cNvPr id="13" name="Picture 12" descr="Icon&#10;&#10;Description automatically generated">
                <a:extLst>
                  <a:ext uri="{FF2B5EF4-FFF2-40B4-BE49-F238E27FC236}">
                    <a16:creationId xmlns:a16="http://schemas.microsoft.com/office/drawing/2014/main" id="{99B028FA-781F-5C76-C2F4-9E44CF64D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58430" y="4137157"/>
                <a:ext cx="998686" cy="646331"/>
              </a:xfrm>
              <a:prstGeom prst="rect">
                <a:avLst/>
              </a:prstGeom>
            </p:spPr>
          </p:pic>
          <p:pic>
            <p:nvPicPr>
              <p:cNvPr id="14" name="Picture 13" descr="Shape, circle&#10;&#10;Description automatically generated">
                <a:extLst>
                  <a:ext uri="{FF2B5EF4-FFF2-40B4-BE49-F238E27FC236}">
                    <a16:creationId xmlns:a16="http://schemas.microsoft.com/office/drawing/2014/main" id="{DAC9620B-C710-0B23-8A6A-3C9D884F9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6168" y="549780"/>
                <a:ext cx="1802407" cy="2057293"/>
              </a:xfrm>
              <a:prstGeom prst="rect">
                <a:avLst/>
              </a:prstGeom>
            </p:spPr>
          </p:pic>
          <p:pic>
            <p:nvPicPr>
              <p:cNvPr id="15" name="Picture 14" descr="Icon&#10;&#10;Description automatically generated">
                <a:extLst>
                  <a:ext uri="{FF2B5EF4-FFF2-40B4-BE49-F238E27FC236}">
                    <a16:creationId xmlns:a16="http://schemas.microsoft.com/office/drawing/2014/main" id="{A648CAB8-C5B4-4C31-92E8-E946668554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02595" y="1395130"/>
                <a:ext cx="952643" cy="1427317"/>
              </a:xfrm>
              <a:prstGeom prst="rect">
                <a:avLst/>
              </a:prstGeom>
            </p:spPr>
          </p:pic>
          <p:pic>
            <p:nvPicPr>
              <p:cNvPr id="16" name="Picture 15" descr="Shape, icon&#10;&#10;Description automatically generated">
                <a:extLst>
                  <a:ext uri="{FF2B5EF4-FFF2-40B4-BE49-F238E27FC236}">
                    <a16:creationId xmlns:a16="http://schemas.microsoft.com/office/drawing/2014/main" id="{4645A132-9AB6-5348-5EEE-DFFE96A25E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7750" y="3708805"/>
                <a:ext cx="1566844" cy="1503036"/>
              </a:xfrm>
              <a:prstGeom prst="rect">
                <a:avLst/>
              </a:prstGeom>
            </p:spPr>
          </p:pic>
          <p:pic>
            <p:nvPicPr>
              <p:cNvPr id="17" name="Picture 16" descr="Icon&#10;&#10;Description automatically generated">
                <a:extLst>
                  <a:ext uri="{FF2B5EF4-FFF2-40B4-BE49-F238E27FC236}">
                    <a16:creationId xmlns:a16="http://schemas.microsoft.com/office/drawing/2014/main" id="{A2D813CB-EED8-E60D-E9C1-2BF190FC4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76299" y="4471866"/>
                <a:ext cx="998686" cy="646331"/>
              </a:xfrm>
              <a:prstGeom prst="rect">
                <a:avLst/>
              </a:prstGeom>
            </p:spPr>
          </p:pic>
          <p:pic>
            <p:nvPicPr>
              <p:cNvPr id="27" name="Picture 26" descr="Icon&#10;&#10;Description automatically generated">
                <a:extLst>
                  <a:ext uri="{FF2B5EF4-FFF2-40B4-BE49-F238E27FC236}">
                    <a16:creationId xmlns:a16="http://schemas.microsoft.com/office/drawing/2014/main" id="{68843B69-9BEB-1716-3E4F-F163C97F2A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93510" y="3808841"/>
                <a:ext cx="998686" cy="646331"/>
              </a:xfrm>
              <a:prstGeom prst="rect">
                <a:avLst/>
              </a:prstGeom>
            </p:spPr>
          </p:pic>
          <p:pic>
            <p:nvPicPr>
              <p:cNvPr id="28" name="Picture 27" descr="Logo, icon&#10;&#10;Description automatically generated">
                <a:extLst>
                  <a:ext uri="{FF2B5EF4-FFF2-40B4-BE49-F238E27FC236}">
                    <a16:creationId xmlns:a16="http://schemas.microsoft.com/office/drawing/2014/main" id="{AE1D0C8C-41BA-5ACE-1878-C89D576B3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6096000" y="1164218"/>
                <a:ext cx="952642" cy="1072331"/>
              </a:xfrm>
              <a:prstGeom prst="rect">
                <a:avLst/>
              </a:prstGeom>
            </p:spPr>
          </p:pic>
          <p:pic>
            <p:nvPicPr>
              <p:cNvPr id="29" name="Picture 28" descr="Icon&#10;&#10;Description automatically generated">
                <a:extLst>
                  <a:ext uri="{FF2B5EF4-FFF2-40B4-BE49-F238E27FC236}">
                    <a16:creationId xmlns:a16="http://schemas.microsoft.com/office/drawing/2014/main" id="{1FF3B6F2-F88C-4F59-B0C1-F20AF7C6F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627797">
                <a:off x="4936462" y="3860161"/>
                <a:ext cx="620805" cy="290562"/>
              </a:xfrm>
              <a:prstGeom prst="rect">
                <a:avLst/>
              </a:prstGeom>
            </p:spPr>
          </p:pic>
          <p:pic>
            <p:nvPicPr>
              <p:cNvPr id="30" name="Picture 29" descr="Shape, icon&#10;&#10;Description automatically generated">
                <a:extLst>
                  <a:ext uri="{FF2B5EF4-FFF2-40B4-BE49-F238E27FC236}">
                    <a16:creationId xmlns:a16="http://schemas.microsoft.com/office/drawing/2014/main" id="{FC9D171D-987E-51FB-3B41-2E190C51EA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70824" y="4507536"/>
                <a:ext cx="636585" cy="610661"/>
              </a:xfrm>
              <a:prstGeom prst="rect">
                <a:avLst/>
              </a:prstGeom>
            </p:spPr>
          </p:pic>
          <p:pic>
            <p:nvPicPr>
              <p:cNvPr id="31" name="Picture 30" descr="Shape, icon&#10;&#10;Description automatically generated">
                <a:extLst>
                  <a:ext uri="{FF2B5EF4-FFF2-40B4-BE49-F238E27FC236}">
                    <a16:creationId xmlns:a16="http://schemas.microsoft.com/office/drawing/2014/main" id="{5245AB23-809C-D762-94AD-EA79A1E6E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284842" y="3408248"/>
                <a:ext cx="636585" cy="610661"/>
              </a:xfrm>
              <a:prstGeom prst="rect">
                <a:avLst/>
              </a:prstGeom>
            </p:spPr>
          </p:pic>
          <p:pic>
            <p:nvPicPr>
              <p:cNvPr id="32" name="Picture 2" descr="Free vector graphics of Fish">
                <a:extLst>
                  <a:ext uri="{FF2B5EF4-FFF2-40B4-BE49-F238E27FC236}">
                    <a16:creationId xmlns:a16="http://schemas.microsoft.com/office/drawing/2014/main" id="{B038A9E6-50B1-87FB-3906-6EC2D831E6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>
                <a:off x="5466948" y="677796"/>
                <a:ext cx="656985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Free vector graphics of Fish">
                <a:extLst>
                  <a:ext uri="{FF2B5EF4-FFF2-40B4-BE49-F238E27FC236}">
                    <a16:creationId xmlns:a16="http://schemas.microsoft.com/office/drawing/2014/main" id="{9526C7B2-D9AB-1FD4-8A88-CC2C9EB38D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>
                <a:off x="5363934" y="3949415"/>
                <a:ext cx="656985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Free vector graphics of Fish">
                <a:extLst>
                  <a:ext uri="{FF2B5EF4-FFF2-40B4-BE49-F238E27FC236}">
                    <a16:creationId xmlns:a16="http://schemas.microsoft.com/office/drawing/2014/main" id="{B6721DCF-6B05-C174-0977-B6AF3831AE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>
                <a:off x="8885248" y="3351148"/>
                <a:ext cx="656985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Free vector graphics of Fish">
                <a:extLst>
                  <a:ext uri="{FF2B5EF4-FFF2-40B4-BE49-F238E27FC236}">
                    <a16:creationId xmlns:a16="http://schemas.microsoft.com/office/drawing/2014/main" id="{8E5DE391-87B4-D9AF-606D-D6F12EC2D9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5477" b="19947"/>
              <a:stretch/>
            </p:blipFill>
            <p:spPr bwMode="auto">
              <a:xfrm flipH="1">
                <a:off x="5270872" y="1581962"/>
                <a:ext cx="656983" cy="1072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8AE8BB5E-D976-BEB9-EA61-6BE1E912D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8150118" y="2981139"/>
              <a:ext cx="656984" cy="938394"/>
            </a:xfrm>
            <a:prstGeom prst="rect">
              <a:avLst/>
            </a:prstGeom>
          </p:spPr>
        </p:pic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DF9932-D1CC-32CB-88EA-EB51481BC371}"/>
              </a:ext>
            </a:extLst>
          </p:cNvPr>
          <p:cNvCxnSpPr>
            <a:cxnSpLocks/>
          </p:cNvCxnSpPr>
          <p:nvPr/>
        </p:nvCxnSpPr>
        <p:spPr>
          <a:xfrm>
            <a:off x="5012873" y="4277936"/>
            <a:ext cx="66531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A994EE-9E7A-77DC-6750-2ADA10572B33}"/>
              </a:ext>
            </a:extLst>
          </p:cNvPr>
          <p:cNvCxnSpPr>
            <a:cxnSpLocks/>
          </p:cNvCxnSpPr>
          <p:nvPr/>
        </p:nvCxnSpPr>
        <p:spPr>
          <a:xfrm>
            <a:off x="5012873" y="6090408"/>
            <a:ext cx="66531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7B678F8-BDF8-6CF5-C4DA-393C384EAD97}"/>
              </a:ext>
            </a:extLst>
          </p:cNvPr>
          <p:cNvCxnSpPr>
            <a:cxnSpLocks/>
          </p:cNvCxnSpPr>
          <p:nvPr/>
        </p:nvCxnSpPr>
        <p:spPr>
          <a:xfrm>
            <a:off x="5012873" y="5486250"/>
            <a:ext cx="66531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2BC074E-228D-097B-D0FA-8CD62E5DF8AE}"/>
              </a:ext>
            </a:extLst>
          </p:cNvPr>
          <p:cNvCxnSpPr>
            <a:cxnSpLocks/>
          </p:cNvCxnSpPr>
          <p:nvPr/>
        </p:nvCxnSpPr>
        <p:spPr>
          <a:xfrm>
            <a:off x="5012873" y="4882093"/>
            <a:ext cx="66531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0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A2ED-E14E-BAA2-E459-1EEF665922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098D7-9D28-3D85-5DDD-332F88A907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proud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CCD43-7D6F-B9CA-5A83-A57D9B336FC0}"/>
              </a:ext>
            </a:extLst>
          </p:cNvPr>
          <p:cNvSpPr/>
          <p:nvPr/>
        </p:nvSpPr>
        <p:spPr>
          <a:xfrm>
            <a:off x="2140903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DyslexicAlta" pitchFamily="2" charset="77"/>
              </a:rPr>
              <a:t>Definition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364973-287F-5AFD-03FB-835EFDDD4FAC}"/>
              </a:ext>
            </a:extLst>
          </p:cNvPr>
          <p:cNvSpPr/>
          <p:nvPr/>
        </p:nvSpPr>
        <p:spPr>
          <a:xfrm>
            <a:off x="6935246" y="2151567"/>
            <a:ext cx="1905474" cy="5109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DyslexicAlta" pitchFamily="2" charset="77"/>
              </a:rPr>
              <a:t>In a Sentence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68495F-DA6C-D452-BF6C-AA455272C170}"/>
              </a:ext>
            </a:extLst>
          </p:cNvPr>
          <p:cNvSpPr/>
          <p:nvPr/>
        </p:nvSpPr>
        <p:spPr>
          <a:xfrm>
            <a:off x="2180659" y="4213860"/>
            <a:ext cx="1733721" cy="5109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OpenDyslexicAlta" pitchFamily="2" charset="77"/>
              </a:rPr>
              <a:t>Synonyms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08193E-293B-4CAA-A1F1-651A6E89328F}"/>
              </a:ext>
            </a:extLst>
          </p:cNvPr>
          <p:cNvSpPr/>
          <p:nvPr/>
        </p:nvSpPr>
        <p:spPr>
          <a:xfrm>
            <a:off x="7089751" y="4158218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DyslexicAlta" pitchFamily="2" charset="77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100508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08D296-D16C-9E5F-B2C2-E51A60E0B8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32A5D-C447-6EDB-2D08-6746D04B47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proud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45B229-A365-EED2-B53D-4368444D963D}"/>
              </a:ext>
            </a:extLst>
          </p:cNvPr>
          <p:cNvSpPr/>
          <p:nvPr/>
        </p:nvSpPr>
        <p:spPr>
          <a:xfrm>
            <a:off x="2140903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DyslexicAlta" pitchFamily="2" charset="77"/>
              </a:rPr>
              <a:t>Definition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B116C6-EDD4-CAE3-D200-A2F360F74574}"/>
              </a:ext>
            </a:extLst>
          </p:cNvPr>
          <p:cNvSpPr/>
          <p:nvPr/>
        </p:nvSpPr>
        <p:spPr>
          <a:xfrm>
            <a:off x="6935246" y="2151567"/>
            <a:ext cx="1905474" cy="5109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DyslexicAlta" pitchFamily="2" charset="77"/>
              </a:rPr>
              <a:t>In a Sentence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FB10A1-CFDA-BF08-33B7-989302B05C7D}"/>
              </a:ext>
            </a:extLst>
          </p:cNvPr>
          <p:cNvSpPr/>
          <p:nvPr/>
        </p:nvSpPr>
        <p:spPr>
          <a:xfrm>
            <a:off x="2180659" y="4213860"/>
            <a:ext cx="1733721" cy="5109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OpenDyslexicAlta" pitchFamily="2" charset="77"/>
              </a:rPr>
              <a:t>Synonyms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479426-0B48-DDF6-1C17-63378EB4AFEB}"/>
              </a:ext>
            </a:extLst>
          </p:cNvPr>
          <p:cNvSpPr/>
          <p:nvPr/>
        </p:nvSpPr>
        <p:spPr>
          <a:xfrm>
            <a:off x="7089751" y="4158218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DyslexicAlta" pitchFamily="2" charset="77"/>
              </a:rPr>
              <a:t>Antonyms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9F7B62-80E3-64B7-9FB4-CE616D55E704}"/>
              </a:ext>
            </a:extLst>
          </p:cNvPr>
          <p:cNvSpPr/>
          <p:nvPr/>
        </p:nvSpPr>
        <p:spPr>
          <a:xfrm>
            <a:off x="2095441" y="2767300"/>
            <a:ext cx="3357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OpenDyslexicAlta" pitchFamily="2" charset="77"/>
              </a:rPr>
              <a:t>Feeling pleased about something you own or have done.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C78279-1BA0-A49B-85F9-49AF3D7D9E1C}"/>
              </a:ext>
            </a:extLst>
          </p:cNvPr>
          <p:cNvSpPr/>
          <p:nvPr/>
        </p:nvSpPr>
        <p:spPr>
          <a:xfrm>
            <a:off x="5580220" y="2699782"/>
            <a:ext cx="31321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OpenDyslexicAlta" pitchFamily="2" charset="77"/>
              </a:rPr>
              <a:t>The teacher was proud of her class on the recent school trip. </a:t>
            </a:r>
            <a:endParaRPr lang="en-US" dirty="0">
              <a:solidFill>
                <a:srgbClr val="FF3760"/>
              </a:solidFill>
              <a:latin typeface="OpenDyslexicAlta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EB26D7-DBEC-93B7-F883-4FA6CEADA4CB}"/>
              </a:ext>
            </a:extLst>
          </p:cNvPr>
          <p:cNvSpPr/>
          <p:nvPr/>
        </p:nvSpPr>
        <p:spPr>
          <a:xfrm>
            <a:off x="2246565" y="4902725"/>
            <a:ext cx="3206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3760"/>
                </a:solidFill>
                <a:latin typeface="OpenDyslexicAlta" pitchFamily="2" charset="77"/>
              </a:rPr>
              <a:t>gratified, pleased, satisfied, content, delighted</a:t>
            </a:r>
            <a:endParaRPr lang="en-GB" dirty="0">
              <a:solidFill>
                <a:srgbClr val="FF3760"/>
              </a:solidFill>
              <a:latin typeface="OpenDyslexicAlta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5A67BF-2B60-5EDE-6A65-D0C706B43C55}"/>
              </a:ext>
            </a:extLst>
          </p:cNvPr>
          <p:cNvSpPr/>
          <p:nvPr/>
        </p:nvSpPr>
        <p:spPr>
          <a:xfrm>
            <a:off x="5554598" y="4853738"/>
            <a:ext cx="3151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3760"/>
                </a:solidFill>
                <a:latin typeface="OpenDyslexicAlta" pitchFamily="2" charset="77"/>
              </a:rPr>
              <a:t>embarrassed, </a:t>
            </a:r>
          </a:p>
          <a:p>
            <a:pPr algn="ctr"/>
            <a:r>
              <a:rPr lang="en-US" dirty="0">
                <a:solidFill>
                  <a:srgbClr val="FF3760"/>
                </a:solidFill>
                <a:latin typeface="OpenDyslexicAlta" pitchFamily="2" charset="77"/>
              </a:rPr>
              <a:t>ashamed, humbled, defeated</a:t>
            </a:r>
          </a:p>
        </p:txBody>
      </p:sp>
    </p:spTree>
    <p:extLst>
      <p:ext uri="{BB962C8B-B14F-4D97-AF65-F5344CB8AC3E}">
        <p14:creationId xmlns:p14="http://schemas.microsoft.com/office/powerpoint/2010/main" val="132875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8ED48-91E7-2BFF-6496-D183446E43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How many new words can you create by adding </a:t>
            </a:r>
          </a:p>
          <a:p>
            <a:r>
              <a:rPr lang="en-GB" dirty="0"/>
              <a:t>a prefix and/or suffix(es)?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85C90-48A7-1C36-0C04-DE3CCF90C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4590-2343-91BB-7964-8D4F5BC9B3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63EC3D9-4CEC-FDE6-E6B5-331DC5E43569}"/>
              </a:ext>
            </a:extLst>
          </p:cNvPr>
          <p:cNvSpPr txBox="1">
            <a:spLocks/>
          </p:cNvSpPr>
          <p:nvPr/>
        </p:nvSpPr>
        <p:spPr>
          <a:xfrm>
            <a:off x="1488955" y="5692932"/>
            <a:ext cx="8977631" cy="7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372DC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800" dirty="0"/>
              <a:t>Which new words can you make by adding just a prefix? 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Which new words can be made using just a suffix?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Can you make any words which use a prefix and a suffix?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6FFF66-C0A0-61C5-77CE-51322944D867}"/>
              </a:ext>
            </a:extLst>
          </p:cNvPr>
          <p:cNvSpPr txBox="1"/>
          <p:nvPr/>
        </p:nvSpPr>
        <p:spPr>
          <a:xfrm>
            <a:off x="2997251" y="185769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19CEE"/>
                </a:solidFill>
                <a:latin typeface="OpenDyslexicAlta" pitchFamily="2" charset="77"/>
              </a:rPr>
              <a:t>Prefix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A598B-ED32-B3A3-73F5-6E6C80926894}"/>
              </a:ext>
            </a:extLst>
          </p:cNvPr>
          <p:cNvSpPr txBox="1"/>
          <p:nvPr/>
        </p:nvSpPr>
        <p:spPr>
          <a:xfrm>
            <a:off x="8042110" y="185769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7956D6"/>
                </a:solidFill>
                <a:latin typeface="OpenDyslexicAlta" pitchFamily="2" charset="77"/>
              </a:rPr>
              <a:t>Suffix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AA95E0-6BB9-62C8-8298-487353131ED1}"/>
              </a:ext>
            </a:extLst>
          </p:cNvPr>
          <p:cNvSpPr txBox="1"/>
          <p:nvPr/>
        </p:nvSpPr>
        <p:spPr>
          <a:xfrm>
            <a:off x="5304052" y="1862766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5D160"/>
                </a:solidFill>
                <a:latin typeface="OpenDyslexicAlta" pitchFamily="2" charset="77"/>
              </a:rPr>
              <a:t>Base Word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D40A68-44DD-7EDF-3D55-FCA634FA72BA}"/>
              </a:ext>
            </a:extLst>
          </p:cNvPr>
          <p:cNvSpPr/>
          <p:nvPr/>
        </p:nvSpPr>
        <p:spPr>
          <a:xfrm>
            <a:off x="2566448" y="2351651"/>
            <a:ext cx="1801290" cy="3007069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B42826-BA1B-155D-1782-78FF328DE8AD}"/>
              </a:ext>
            </a:extLst>
          </p:cNvPr>
          <p:cNvSpPr/>
          <p:nvPr/>
        </p:nvSpPr>
        <p:spPr>
          <a:xfrm>
            <a:off x="4500076" y="2351651"/>
            <a:ext cx="2975675" cy="3007069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CEC2B3-C102-7AD0-40DE-473ED216A8DA}"/>
              </a:ext>
            </a:extLst>
          </p:cNvPr>
          <p:cNvSpPr txBox="1"/>
          <p:nvPr/>
        </p:nvSpPr>
        <p:spPr>
          <a:xfrm>
            <a:off x="3395679" y="3394860"/>
            <a:ext cx="5184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0" dirty="0">
                <a:solidFill>
                  <a:schemeClr val="tx1"/>
                </a:solidFill>
                <a:latin typeface="OpenDyslexicAlta" pitchFamily="2" charset="77"/>
              </a:rPr>
              <a:t>round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74718F-4389-07F4-41E3-F12C82002938}"/>
              </a:ext>
            </a:extLst>
          </p:cNvPr>
          <p:cNvSpPr/>
          <p:nvPr/>
        </p:nvSpPr>
        <p:spPr>
          <a:xfrm>
            <a:off x="7610505" y="2351651"/>
            <a:ext cx="1801290" cy="3007069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31D35B-94E9-0F35-91AC-77C72CCD3E05}"/>
              </a:ext>
            </a:extLst>
          </p:cNvPr>
          <p:cNvSpPr txBox="1"/>
          <p:nvPr/>
        </p:nvSpPr>
        <p:spPr>
          <a:xfrm>
            <a:off x="2772284" y="2981717"/>
            <a:ext cx="1366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01093C-9114-7067-F72E-A955E4A60D05}"/>
              </a:ext>
            </a:extLst>
          </p:cNvPr>
          <p:cNvSpPr txBox="1"/>
          <p:nvPr/>
        </p:nvSpPr>
        <p:spPr>
          <a:xfrm>
            <a:off x="2854346" y="3974368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sur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110775-D98F-243F-18CB-AC2ACBCC2F71}"/>
              </a:ext>
            </a:extLst>
          </p:cNvPr>
          <p:cNvSpPr txBox="1"/>
          <p:nvPr/>
        </p:nvSpPr>
        <p:spPr>
          <a:xfrm>
            <a:off x="7934765" y="2454955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0" dirty="0">
                <a:solidFill>
                  <a:schemeClr val="tx1"/>
                </a:solidFill>
                <a:latin typeface="OpenDyslexicAlta" pitchFamily="2" charset="77"/>
              </a:rPr>
              <a:t>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DBB911-6C51-66FA-3C89-E6588C253FBF}"/>
              </a:ext>
            </a:extLst>
          </p:cNvPr>
          <p:cNvSpPr txBox="1"/>
          <p:nvPr/>
        </p:nvSpPr>
        <p:spPr>
          <a:xfrm>
            <a:off x="7852703" y="3300477"/>
            <a:ext cx="13667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0" dirty="0">
                <a:solidFill>
                  <a:schemeClr val="tx1"/>
                </a:solidFill>
                <a:latin typeface="OpenDyslexicAlta" pitchFamily="2" charset="77"/>
              </a:rPr>
              <a:t>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1FE190-2FEE-0B22-560A-D51CFE1236B4}"/>
              </a:ext>
            </a:extLst>
          </p:cNvPr>
          <p:cNvSpPr txBox="1"/>
          <p:nvPr/>
        </p:nvSpPr>
        <p:spPr>
          <a:xfrm>
            <a:off x="7934765" y="3723237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0" dirty="0" err="1">
                <a:solidFill>
                  <a:schemeClr val="tx1"/>
                </a:solidFill>
                <a:latin typeface="OpenDyslexicAlta" pitchFamily="2" charset="77"/>
              </a:rPr>
              <a:t>ing</a:t>
            </a:r>
            <a:endParaRPr lang="en-GB" sz="2200" b="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7F0F37-B901-FA60-0DC8-D3A17BF4FDCF}"/>
              </a:ext>
            </a:extLst>
          </p:cNvPr>
          <p:cNvCxnSpPr>
            <a:cxnSpLocks/>
          </p:cNvCxnSpPr>
          <p:nvPr/>
        </p:nvCxnSpPr>
        <p:spPr>
          <a:xfrm>
            <a:off x="7610505" y="4304637"/>
            <a:ext cx="1801290" cy="0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D2A3C2A-80E8-9CD3-46C2-29302631054E}"/>
              </a:ext>
            </a:extLst>
          </p:cNvPr>
          <p:cNvCxnSpPr>
            <a:cxnSpLocks/>
          </p:cNvCxnSpPr>
          <p:nvPr/>
        </p:nvCxnSpPr>
        <p:spPr>
          <a:xfrm flipV="1">
            <a:off x="8536082" y="4304637"/>
            <a:ext cx="0" cy="1054083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A6DAB46-A192-1AEF-E222-F6300B6B9797}"/>
              </a:ext>
            </a:extLst>
          </p:cNvPr>
          <p:cNvSpPr txBox="1"/>
          <p:nvPr/>
        </p:nvSpPr>
        <p:spPr>
          <a:xfrm>
            <a:off x="7852703" y="2877716"/>
            <a:ext cx="13667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0" dirty="0" err="1">
                <a:solidFill>
                  <a:schemeClr val="tx1"/>
                </a:solidFill>
                <a:latin typeface="OpenDyslexicAlta" pitchFamily="2" charset="77"/>
              </a:rPr>
              <a:t>est</a:t>
            </a:r>
            <a:endParaRPr lang="en-GB" sz="2200" b="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B9683A-94BF-B1CB-8568-A1CA3A7108F7}"/>
              </a:ext>
            </a:extLst>
          </p:cNvPr>
          <p:cNvSpPr txBox="1"/>
          <p:nvPr/>
        </p:nvSpPr>
        <p:spPr>
          <a:xfrm>
            <a:off x="8380535" y="4592365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0" dirty="0">
                <a:solidFill>
                  <a:schemeClr val="tx1"/>
                </a:solidFill>
                <a:latin typeface="OpenDyslexicAlta" pitchFamily="2" charset="77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BCBFE5-C9B5-1F4B-5916-6517CEB08EF0}"/>
              </a:ext>
            </a:extLst>
          </p:cNvPr>
          <p:cNvSpPr txBox="1"/>
          <p:nvPr/>
        </p:nvSpPr>
        <p:spPr>
          <a:xfrm>
            <a:off x="7477565" y="4592365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0" dirty="0">
                <a:solidFill>
                  <a:schemeClr val="tx1"/>
                </a:solidFill>
                <a:latin typeface="OpenDyslexicAlta" pitchFamily="2" charset="77"/>
              </a:rPr>
              <a:t>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899D45-E1D6-99FF-8CA5-32EB8931B2F1}"/>
              </a:ext>
            </a:extLst>
          </p:cNvPr>
          <p:cNvSpPr txBox="1"/>
          <p:nvPr/>
        </p:nvSpPr>
        <p:spPr>
          <a:xfrm>
            <a:off x="4514586" y="4050323"/>
            <a:ext cx="2981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dirty="0">
                <a:solidFill>
                  <a:schemeClr val="tx1"/>
                </a:solidFill>
                <a:latin typeface="OpenDyslexicAlta" pitchFamily="2" charset="77"/>
              </a:rPr>
              <a:t>(circular in shape)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1D5ACC-81B0-EB2F-389E-69FD5B2E0AF6}"/>
              </a:ext>
            </a:extLst>
          </p:cNvPr>
          <p:cNvSpPr txBox="1"/>
          <p:nvPr/>
        </p:nvSpPr>
        <p:spPr>
          <a:xfrm>
            <a:off x="2678114" y="3408015"/>
            <a:ext cx="15779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0" dirty="0">
                <a:solidFill>
                  <a:schemeClr val="tx1"/>
                </a:solidFill>
                <a:latin typeface="OpenDyslexicAlta" pitchFamily="2" charset="77"/>
              </a:rPr>
              <a:t>(on, in, into)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34EFCF-42E7-987F-25EB-911F76971C32}"/>
              </a:ext>
            </a:extLst>
          </p:cNvPr>
          <p:cNvSpPr txBox="1"/>
          <p:nvPr/>
        </p:nvSpPr>
        <p:spPr>
          <a:xfrm>
            <a:off x="2615038" y="4390995"/>
            <a:ext cx="1721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0" dirty="0">
                <a:solidFill>
                  <a:schemeClr val="tx1"/>
                </a:solidFill>
                <a:latin typeface="OpenDyslexicAlta" pitchFamily="2" charset="77"/>
              </a:rPr>
              <a:t>(above, over)</a:t>
            </a:r>
          </a:p>
        </p:txBody>
      </p:sp>
    </p:spTree>
    <p:extLst>
      <p:ext uri="{BB962C8B-B14F-4D97-AF65-F5344CB8AC3E}">
        <p14:creationId xmlns:p14="http://schemas.microsoft.com/office/powerpoint/2010/main" val="206251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8ED48-91E7-2BFF-6496-D183446E43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How many new words can you create by adding </a:t>
            </a:r>
          </a:p>
          <a:p>
            <a:r>
              <a:rPr lang="en-GB" dirty="0"/>
              <a:t>a prefix and/or suffix(es)?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85C90-48A7-1C36-0C04-DE3CCF90C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4590-2343-91BB-7964-8D4F5BC9B3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8DFE8EE-06BD-F26D-2857-92719981F91E}"/>
              </a:ext>
            </a:extLst>
          </p:cNvPr>
          <p:cNvSpPr txBox="1">
            <a:spLocks/>
          </p:cNvSpPr>
          <p:nvPr/>
        </p:nvSpPr>
        <p:spPr>
          <a:xfrm>
            <a:off x="342963" y="5692932"/>
            <a:ext cx="11506070" cy="749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372DC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FF3760"/>
                </a:solidFill>
              </a:rPr>
              <a:t>around, surround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FF3760"/>
                </a:solidFill>
              </a:rPr>
              <a:t>roundest, rounder, rounded, rounding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FF3760"/>
                </a:solidFill>
              </a:rPr>
              <a:t>surrounded, surrounding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DD26E-3DF0-842E-8C65-8D977EAB170E}"/>
              </a:ext>
            </a:extLst>
          </p:cNvPr>
          <p:cNvSpPr txBox="1"/>
          <p:nvPr/>
        </p:nvSpPr>
        <p:spPr>
          <a:xfrm>
            <a:off x="2997251" y="185769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19CEE"/>
                </a:solidFill>
                <a:latin typeface="OpenDyslexicAlta" pitchFamily="2" charset="77"/>
              </a:rPr>
              <a:t>Prefix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9D6A22-BFDB-1161-E22A-CA6EB85E1402}"/>
              </a:ext>
            </a:extLst>
          </p:cNvPr>
          <p:cNvSpPr txBox="1"/>
          <p:nvPr/>
        </p:nvSpPr>
        <p:spPr>
          <a:xfrm>
            <a:off x="8042110" y="185769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7956D6"/>
                </a:solidFill>
                <a:latin typeface="OpenDyslexicAlta" pitchFamily="2" charset="77"/>
              </a:rPr>
              <a:t>Suffix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8163CF-9297-8A10-12A2-6082FBE5087D}"/>
              </a:ext>
            </a:extLst>
          </p:cNvPr>
          <p:cNvSpPr txBox="1"/>
          <p:nvPr/>
        </p:nvSpPr>
        <p:spPr>
          <a:xfrm>
            <a:off x="5304052" y="1862766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5D160"/>
                </a:solidFill>
                <a:latin typeface="OpenDyslexicAlta" pitchFamily="2" charset="77"/>
              </a:rPr>
              <a:t>Base Word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176471-4125-4AD9-8D8A-B52ADDD5EE65}"/>
              </a:ext>
            </a:extLst>
          </p:cNvPr>
          <p:cNvSpPr/>
          <p:nvPr/>
        </p:nvSpPr>
        <p:spPr>
          <a:xfrm>
            <a:off x="2566448" y="2351651"/>
            <a:ext cx="1801290" cy="3007069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02A28D-E768-7285-5397-AED7BB263811}"/>
              </a:ext>
            </a:extLst>
          </p:cNvPr>
          <p:cNvSpPr/>
          <p:nvPr/>
        </p:nvSpPr>
        <p:spPr>
          <a:xfrm>
            <a:off x="4500076" y="2351651"/>
            <a:ext cx="2975675" cy="3007069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815B67-9AF0-7C19-01E7-AC35E5F5EEEA}"/>
              </a:ext>
            </a:extLst>
          </p:cNvPr>
          <p:cNvSpPr txBox="1"/>
          <p:nvPr/>
        </p:nvSpPr>
        <p:spPr>
          <a:xfrm>
            <a:off x="3395679" y="3394860"/>
            <a:ext cx="5184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0" dirty="0">
                <a:solidFill>
                  <a:schemeClr val="tx1"/>
                </a:solidFill>
                <a:latin typeface="OpenDyslexicAlta" pitchFamily="2" charset="77"/>
              </a:rPr>
              <a:t>round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28723E-02A3-E497-6F00-20546E760459}"/>
              </a:ext>
            </a:extLst>
          </p:cNvPr>
          <p:cNvSpPr/>
          <p:nvPr/>
        </p:nvSpPr>
        <p:spPr>
          <a:xfrm>
            <a:off x="7610505" y="2351651"/>
            <a:ext cx="1801290" cy="3007069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00C1F2-4CD4-63A3-CB23-9E49F1FDF63F}"/>
              </a:ext>
            </a:extLst>
          </p:cNvPr>
          <p:cNvSpPr txBox="1"/>
          <p:nvPr/>
        </p:nvSpPr>
        <p:spPr>
          <a:xfrm>
            <a:off x="2772284" y="2981717"/>
            <a:ext cx="1366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6176FC-053A-62DE-3E1C-0565293E8BE6}"/>
              </a:ext>
            </a:extLst>
          </p:cNvPr>
          <p:cNvSpPr txBox="1"/>
          <p:nvPr/>
        </p:nvSpPr>
        <p:spPr>
          <a:xfrm>
            <a:off x="2854346" y="3974368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sur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3800E6-9FE7-192D-8184-2F7935609EB1}"/>
              </a:ext>
            </a:extLst>
          </p:cNvPr>
          <p:cNvSpPr txBox="1"/>
          <p:nvPr/>
        </p:nvSpPr>
        <p:spPr>
          <a:xfrm>
            <a:off x="7934765" y="2454955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0" dirty="0">
                <a:solidFill>
                  <a:schemeClr val="tx1"/>
                </a:solidFill>
                <a:latin typeface="OpenDyslexicAlta" pitchFamily="2" charset="77"/>
              </a:rPr>
              <a:t>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C55B0F-DEED-1E01-87EA-2B84EE1CCADC}"/>
              </a:ext>
            </a:extLst>
          </p:cNvPr>
          <p:cNvSpPr txBox="1"/>
          <p:nvPr/>
        </p:nvSpPr>
        <p:spPr>
          <a:xfrm>
            <a:off x="7852703" y="3300477"/>
            <a:ext cx="13667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0" dirty="0">
                <a:solidFill>
                  <a:schemeClr val="tx1"/>
                </a:solidFill>
                <a:latin typeface="OpenDyslexicAlta" pitchFamily="2" charset="77"/>
              </a:rPr>
              <a:t>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9CD89E-3707-5D04-F291-78D03D3C2799}"/>
              </a:ext>
            </a:extLst>
          </p:cNvPr>
          <p:cNvSpPr txBox="1"/>
          <p:nvPr/>
        </p:nvSpPr>
        <p:spPr>
          <a:xfrm>
            <a:off x="7934765" y="3723237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0" dirty="0" err="1">
                <a:solidFill>
                  <a:schemeClr val="tx1"/>
                </a:solidFill>
                <a:latin typeface="OpenDyslexicAlta" pitchFamily="2" charset="77"/>
              </a:rPr>
              <a:t>ing</a:t>
            </a:r>
            <a:endParaRPr lang="en-GB" sz="2200" b="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DBACAA6-1788-59F2-F95F-CB74902F9772}"/>
              </a:ext>
            </a:extLst>
          </p:cNvPr>
          <p:cNvCxnSpPr>
            <a:cxnSpLocks/>
          </p:cNvCxnSpPr>
          <p:nvPr/>
        </p:nvCxnSpPr>
        <p:spPr>
          <a:xfrm>
            <a:off x="7610505" y="4304637"/>
            <a:ext cx="1801290" cy="0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537062D-7315-29E5-A782-8A9DBC291C16}"/>
              </a:ext>
            </a:extLst>
          </p:cNvPr>
          <p:cNvCxnSpPr>
            <a:cxnSpLocks/>
          </p:cNvCxnSpPr>
          <p:nvPr/>
        </p:nvCxnSpPr>
        <p:spPr>
          <a:xfrm flipV="1">
            <a:off x="8536082" y="4304637"/>
            <a:ext cx="0" cy="1054083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303EF1D-520D-F2D7-3564-8ECF48CCAFDC}"/>
              </a:ext>
            </a:extLst>
          </p:cNvPr>
          <p:cNvSpPr txBox="1"/>
          <p:nvPr/>
        </p:nvSpPr>
        <p:spPr>
          <a:xfrm>
            <a:off x="7852703" y="2877716"/>
            <a:ext cx="13667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0" dirty="0" err="1">
                <a:solidFill>
                  <a:schemeClr val="tx1"/>
                </a:solidFill>
                <a:latin typeface="OpenDyslexicAlta" pitchFamily="2" charset="77"/>
              </a:rPr>
              <a:t>est</a:t>
            </a:r>
            <a:endParaRPr lang="en-GB" sz="2200" b="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167EBC-BF6F-BB7D-BFDA-8B8BCEA84462}"/>
              </a:ext>
            </a:extLst>
          </p:cNvPr>
          <p:cNvSpPr txBox="1"/>
          <p:nvPr/>
        </p:nvSpPr>
        <p:spPr>
          <a:xfrm>
            <a:off x="8380535" y="4592365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0" dirty="0">
                <a:solidFill>
                  <a:schemeClr val="tx1"/>
                </a:solidFill>
                <a:latin typeface="OpenDyslexicAlta" pitchFamily="2" charset="77"/>
              </a:rPr>
              <a:t>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3EBF38F-2FDA-93E5-B278-6416EDCCA65D}"/>
              </a:ext>
            </a:extLst>
          </p:cNvPr>
          <p:cNvSpPr txBox="1"/>
          <p:nvPr/>
        </p:nvSpPr>
        <p:spPr>
          <a:xfrm>
            <a:off x="7477565" y="4592365"/>
            <a:ext cx="120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0" dirty="0">
                <a:solidFill>
                  <a:schemeClr val="tx1"/>
                </a:solidFill>
                <a:latin typeface="OpenDyslexicAlta" pitchFamily="2" charset="77"/>
              </a:rPr>
              <a:t>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460CBC-920C-E683-E196-B26BC6117C8D}"/>
              </a:ext>
            </a:extLst>
          </p:cNvPr>
          <p:cNvSpPr txBox="1"/>
          <p:nvPr/>
        </p:nvSpPr>
        <p:spPr>
          <a:xfrm>
            <a:off x="4514586" y="4050323"/>
            <a:ext cx="2981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dirty="0">
                <a:solidFill>
                  <a:schemeClr val="tx1"/>
                </a:solidFill>
                <a:latin typeface="OpenDyslexicAlta" pitchFamily="2" charset="77"/>
              </a:rPr>
              <a:t>(circular in shape)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6D88A8-8A36-1A04-1333-940F6824AE29}"/>
              </a:ext>
            </a:extLst>
          </p:cNvPr>
          <p:cNvSpPr txBox="1"/>
          <p:nvPr/>
        </p:nvSpPr>
        <p:spPr>
          <a:xfrm>
            <a:off x="2678114" y="3408015"/>
            <a:ext cx="15779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0" dirty="0">
                <a:solidFill>
                  <a:schemeClr val="tx1"/>
                </a:solidFill>
                <a:latin typeface="OpenDyslexicAlta" pitchFamily="2" charset="77"/>
              </a:rPr>
              <a:t>(on, in, into)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6BCB05C-FF15-5A93-62C0-6E7795CE95B5}"/>
              </a:ext>
            </a:extLst>
          </p:cNvPr>
          <p:cNvSpPr txBox="1"/>
          <p:nvPr/>
        </p:nvSpPr>
        <p:spPr>
          <a:xfrm>
            <a:off x="2615038" y="4390995"/>
            <a:ext cx="1721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0" dirty="0">
                <a:solidFill>
                  <a:schemeClr val="tx1"/>
                </a:solidFill>
                <a:latin typeface="OpenDyslexicAlta" pitchFamily="2" charset="77"/>
              </a:rPr>
              <a:t>(above, over)</a:t>
            </a:r>
          </a:p>
        </p:txBody>
      </p:sp>
    </p:spTree>
    <p:extLst>
      <p:ext uri="{BB962C8B-B14F-4D97-AF65-F5344CB8AC3E}">
        <p14:creationId xmlns:p14="http://schemas.microsoft.com/office/powerpoint/2010/main" val="183692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360CC-F343-83E6-2E2C-BA5B524680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Can you sort these words into the correct jar?</a:t>
            </a:r>
          </a:p>
          <a:p>
            <a:r>
              <a:rPr lang="en-GB" dirty="0"/>
              <a:t>What sound does the ‘</a:t>
            </a:r>
            <a:r>
              <a:rPr lang="en-GB" dirty="0" err="1"/>
              <a:t>ou</a:t>
            </a:r>
            <a:r>
              <a:rPr lang="en-GB" dirty="0"/>
              <a:t>’ make in each word?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99167D-CFF6-E594-D976-245F11B588A1}"/>
              </a:ext>
            </a:extLst>
          </p:cNvPr>
          <p:cNvGrpSpPr/>
          <p:nvPr/>
        </p:nvGrpSpPr>
        <p:grpSpPr>
          <a:xfrm>
            <a:off x="519526" y="3336285"/>
            <a:ext cx="2452656" cy="3164400"/>
            <a:chOff x="228337" y="1962082"/>
            <a:chExt cx="2452656" cy="31674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6F4B92-07F8-52DA-338F-8C7B0768D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337" y="1962082"/>
              <a:ext cx="2452656" cy="3167430"/>
            </a:xfrm>
            <a:prstGeom prst="rect">
              <a:avLst/>
            </a:prstGeom>
          </p:spPr>
        </p:pic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8EBC6FC8-FA5B-64E7-189B-01A760B06112}"/>
                </a:ext>
              </a:extLst>
            </p:cNvPr>
            <p:cNvSpPr txBox="1"/>
            <p:nvPr/>
          </p:nvSpPr>
          <p:spPr>
            <a:xfrm>
              <a:off x="862077" y="1998094"/>
              <a:ext cx="125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latin typeface="OpenDyslexicAlta" panose="00000500000000000000" pitchFamily="50" charset="0"/>
                </a:rPr>
                <a:t>/ow/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43E993-5B19-702B-E42E-54C060B1A727}"/>
              </a:ext>
            </a:extLst>
          </p:cNvPr>
          <p:cNvGrpSpPr/>
          <p:nvPr/>
        </p:nvGrpSpPr>
        <p:grpSpPr>
          <a:xfrm>
            <a:off x="3433958" y="3338017"/>
            <a:ext cx="2452656" cy="3167430"/>
            <a:chOff x="2987857" y="3574531"/>
            <a:chExt cx="2452656" cy="316743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E7FC81E-720A-1B6D-3DE9-FB31B3CDA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7857" y="3574531"/>
              <a:ext cx="2452656" cy="3167430"/>
            </a:xfrm>
            <a:prstGeom prst="rect">
              <a:avLst/>
            </a:prstGeom>
          </p:spPr>
        </p:pic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29658045-DBA5-E17B-06F6-0C2D81A1BC2F}"/>
                </a:ext>
              </a:extLst>
            </p:cNvPr>
            <p:cNvSpPr txBox="1"/>
            <p:nvPr/>
          </p:nvSpPr>
          <p:spPr>
            <a:xfrm>
              <a:off x="3715191" y="3604480"/>
              <a:ext cx="1014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latin typeface="OpenDyslexicAlta" panose="00000500000000000000" pitchFamily="50" charset="0"/>
                </a:rPr>
                <a:t>/</a:t>
              </a:r>
              <a:r>
                <a:rPr lang="en-GB" sz="2800" b="1" dirty="0" err="1">
                  <a:latin typeface="OpenDyslexicAlta" panose="00000500000000000000" pitchFamily="50" charset="0"/>
                </a:rPr>
                <a:t>oa</a:t>
              </a:r>
              <a:r>
                <a:rPr lang="en-GB" sz="2800" b="1" dirty="0">
                  <a:latin typeface="OpenDyslexicAlta" panose="00000500000000000000" pitchFamily="50" charset="0"/>
                </a:rPr>
                <a:t>/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D429A8-B997-E9B2-A5FF-8CAFDD1463C9}"/>
              </a:ext>
            </a:extLst>
          </p:cNvPr>
          <p:cNvGrpSpPr/>
          <p:nvPr/>
        </p:nvGrpSpPr>
        <p:grpSpPr>
          <a:xfrm>
            <a:off x="6390658" y="3315597"/>
            <a:ext cx="2452656" cy="3167430"/>
            <a:chOff x="6361535" y="3552111"/>
            <a:chExt cx="2452656" cy="316743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9DD2B6-9009-FB1C-8105-E89BB2FE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1535" y="3552111"/>
              <a:ext cx="2452656" cy="3167430"/>
            </a:xfrm>
            <a:prstGeom prst="rect">
              <a:avLst/>
            </a:prstGeom>
          </p:spPr>
        </p:pic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92C28B28-AE25-A773-A972-61A19AD1B8D7}"/>
                </a:ext>
              </a:extLst>
            </p:cNvPr>
            <p:cNvSpPr txBox="1"/>
            <p:nvPr/>
          </p:nvSpPr>
          <p:spPr>
            <a:xfrm>
              <a:off x="7043247" y="3596026"/>
              <a:ext cx="1089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latin typeface="OpenDyslexicAlta" panose="00000500000000000000" pitchFamily="50" charset="0"/>
                </a:rPr>
                <a:t>/oo/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BD217F-0FDB-F089-DC69-275BC575A8E3}"/>
              </a:ext>
            </a:extLst>
          </p:cNvPr>
          <p:cNvGrpSpPr/>
          <p:nvPr/>
        </p:nvGrpSpPr>
        <p:grpSpPr>
          <a:xfrm>
            <a:off x="9301776" y="3336285"/>
            <a:ext cx="2452656" cy="3167430"/>
            <a:chOff x="9301777" y="1962082"/>
            <a:chExt cx="2452656" cy="316743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D98A7B5-29DD-34BD-705F-3A5C4633E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1777" y="1962082"/>
              <a:ext cx="2452656" cy="3167430"/>
            </a:xfrm>
            <a:prstGeom prst="rect">
              <a:avLst/>
            </a:prstGeom>
          </p:spPr>
        </p:pic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E4666017-A97B-9328-FED5-61B863C32897}"/>
                </a:ext>
              </a:extLst>
            </p:cNvPr>
            <p:cNvSpPr txBox="1"/>
            <p:nvPr/>
          </p:nvSpPr>
          <p:spPr>
            <a:xfrm>
              <a:off x="10125616" y="1969510"/>
              <a:ext cx="8917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latin typeface="OpenDyslexicAlta" panose="00000500000000000000" pitchFamily="50" charset="0"/>
                </a:rPr>
                <a:t>/u/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161C06D-B9E6-C23D-852A-AD8AC199CE60}"/>
              </a:ext>
            </a:extLst>
          </p:cNvPr>
          <p:cNvSpPr txBox="1"/>
          <p:nvPr/>
        </p:nvSpPr>
        <p:spPr>
          <a:xfrm>
            <a:off x="6880418" y="1901294"/>
            <a:ext cx="1596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OpenDyslexicAlta" panose="00000500000000000000" pitchFamily="50" charset="0"/>
              </a:rPr>
              <a:t>youth</a:t>
            </a:r>
            <a:endParaRPr lang="en-GB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793464-7AD4-1523-F52C-5AB489E4CF9A}"/>
              </a:ext>
            </a:extLst>
          </p:cNvPr>
          <p:cNvSpPr txBox="1"/>
          <p:nvPr/>
        </p:nvSpPr>
        <p:spPr>
          <a:xfrm>
            <a:off x="4046928" y="2509365"/>
            <a:ext cx="13190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OpenDyslexicAlta" panose="00000500000000000000" pitchFamily="50" charset="0"/>
              </a:rPr>
              <a:t>group</a:t>
            </a:r>
            <a:endParaRPr lang="en-GB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7DA2CE-52F7-27AE-1904-627D14D996FA}"/>
              </a:ext>
            </a:extLst>
          </p:cNvPr>
          <p:cNvSpPr txBox="1"/>
          <p:nvPr/>
        </p:nvSpPr>
        <p:spPr>
          <a:xfrm>
            <a:off x="8216118" y="2509365"/>
            <a:ext cx="1487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OpenDyslexicAlta" panose="00000500000000000000" pitchFamily="50" charset="0"/>
              </a:rPr>
              <a:t>cougar</a:t>
            </a:r>
            <a:endParaRPr lang="en-GB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980491-42BB-7FD7-9B63-794195819B2F}"/>
              </a:ext>
            </a:extLst>
          </p:cNvPr>
          <p:cNvSpPr txBox="1"/>
          <p:nvPr/>
        </p:nvSpPr>
        <p:spPr>
          <a:xfrm>
            <a:off x="5544280" y="2509365"/>
            <a:ext cx="12732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OpenDyslexicAlta" panose="00000500000000000000" pitchFamily="50" charset="0"/>
              </a:rPr>
              <a:t>you</a:t>
            </a:r>
            <a:endParaRPr lang="en-GB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9D6490-08B9-C6A9-AF8D-DAA8B498EF55}"/>
              </a:ext>
            </a:extLst>
          </p:cNvPr>
          <p:cNvSpPr txBox="1"/>
          <p:nvPr/>
        </p:nvSpPr>
        <p:spPr>
          <a:xfrm>
            <a:off x="5382574" y="1901294"/>
            <a:ext cx="1596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OpenDyslexicAlta" panose="00000500000000000000" pitchFamily="50" charset="0"/>
              </a:rPr>
              <a:t>cousin</a:t>
            </a:r>
            <a:endParaRPr lang="en-GB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81BA03-6A1B-4083-A4C2-ADFBD4124F8E}"/>
              </a:ext>
            </a:extLst>
          </p:cNvPr>
          <p:cNvSpPr txBox="1"/>
          <p:nvPr/>
        </p:nvSpPr>
        <p:spPr>
          <a:xfrm>
            <a:off x="3976076" y="1901294"/>
            <a:ext cx="14607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OpenDyslexicAlta" panose="00000500000000000000" pitchFamily="50" charset="0"/>
              </a:rPr>
              <a:t>double</a:t>
            </a:r>
            <a:endParaRPr lang="en-GB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7B0109-D5B1-3A23-053E-E4713A7F380C}"/>
              </a:ext>
            </a:extLst>
          </p:cNvPr>
          <p:cNvSpPr txBox="1"/>
          <p:nvPr/>
        </p:nvSpPr>
        <p:spPr>
          <a:xfrm>
            <a:off x="8457620" y="1901294"/>
            <a:ext cx="14180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OpenDyslexicAlta" panose="00000500000000000000" pitchFamily="50" charset="0"/>
              </a:rPr>
              <a:t>shoulder</a:t>
            </a:r>
            <a:endParaRPr lang="en-GB" sz="20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CA0EC37-40E9-C4A6-2862-AC0514CAE9AF}"/>
              </a:ext>
            </a:extLst>
          </p:cNvPr>
          <p:cNvSpPr txBox="1">
            <a:spLocks/>
          </p:cNvSpPr>
          <p:nvPr/>
        </p:nvSpPr>
        <p:spPr>
          <a:xfrm>
            <a:off x="2599643" y="2526076"/>
            <a:ext cx="1319011" cy="366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OpenDyslexicAlta" pitchFamily="2" charset="77"/>
              </a:rPr>
              <a:t>house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D30B49F-8B36-FEA7-F135-6385E34754C4}"/>
              </a:ext>
            </a:extLst>
          </p:cNvPr>
          <p:cNvSpPr txBox="1">
            <a:spLocks/>
          </p:cNvSpPr>
          <p:nvPr/>
        </p:nvSpPr>
        <p:spPr>
          <a:xfrm>
            <a:off x="7091991" y="2526076"/>
            <a:ext cx="1173487" cy="366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OpenDyslexicAlta" pitchFamily="2" charset="77"/>
              </a:rPr>
              <a:t>count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D3651D-05C7-9CDA-6150-72E3FD61CF5F}"/>
              </a:ext>
            </a:extLst>
          </p:cNvPr>
          <p:cNvSpPr txBox="1"/>
          <p:nvPr/>
        </p:nvSpPr>
        <p:spPr>
          <a:xfrm>
            <a:off x="2410266" y="1901294"/>
            <a:ext cx="1697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OpenDyslexicAlta" panose="00000500000000000000" pitchFamily="50" charset="0"/>
              </a:rPr>
              <a:t>about</a:t>
            </a:r>
            <a:endParaRPr lang="en-GB" sz="20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19E7E1-171B-9648-2D1D-63CF9885B2BD}"/>
              </a:ext>
            </a:extLst>
          </p:cNvPr>
          <p:cNvGrpSpPr/>
          <p:nvPr/>
        </p:nvGrpSpPr>
        <p:grpSpPr>
          <a:xfrm>
            <a:off x="463864" y="1992505"/>
            <a:ext cx="2758408" cy="4684551"/>
            <a:chOff x="278122" y="643789"/>
            <a:chExt cx="2758408" cy="4684551"/>
          </a:xfrm>
        </p:grpSpPr>
        <p:pic>
          <p:nvPicPr>
            <p:cNvPr id="39" name="Google Shape;138;p2" descr="Stars outline">
              <a:extLst>
                <a:ext uri="{FF2B5EF4-FFF2-40B4-BE49-F238E27FC236}">
                  <a16:creationId xmlns:a16="http://schemas.microsoft.com/office/drawing/2014/main" id="{36405D7C-C742-11C1-DF5D-4DCA78D171C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2186741">
              <a:off x="2122130" y="253626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139;p2" descr="Stars outline">
              <a:extLst>
                <a:ext uri="{FF2B5EF4-FFF2-40B4-BE49-F238E27FC236}">
                  <a16:creationId xmlns:a16="http://schemas.microsoft.com/office/drawing/2014/main" id="{A100180C-BBC9-C6B3-BA34-A56FE253EE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8808255">
              <a:off x="278122" y="441394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136;p2">
              <a:extLst>
                <a:ext uri="{FF2B5EF4-FFF2-40B4-BE49-F238E27FC236}">
                  <a16:creationId xmlns:a16="http://schemas.microsoft.com/office/drawing/2014/main" id="{A559AB9A-1632-361F-953E-C099F8E59BC4}"/>
                </a:ext>
              </a:extLst>
            </p:cNvPr>
            <p:cNvSpPr txBox="1"/>
            <p:nvPr/>
          </p:nvSpPr>
          <p:spPr>
            <a:xfrm>
              <a:off x="406467" y="643789"/>
              <a:ext cx="226574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chemeClr val="dk1"/>
                  </a:solidFill>
                  <a:latin typeface="OpenDyslexicAlta" pitchFamily="2" charset="77"/>
                  <a:ea typeface="Calibri"/>
                  <a:cs typeface="Calibri"/>
                  <a:sym typeface="Calibri"/>
                </a:rPr>
                <a:t>This week’s words all have this sound.</a:t>
              </a:r>
              <a:endParaRPr sz="1100" dirty="0">
                <a:latin typeface="OpenDyslexicAlta" pitchFamily="2" charset="77"/>
              </a:endParaRPr>
            </a:p>
          </p:txBody>
        </p:sp>
        <p:pic>
          <p:nvPicPr>
            <p:cNvPr id="42" name="Google Shape;140;p2" descr="Arrow: Anti-clockwise curve with solid fill">
              <a:extLst>
                <a:ext uri="{FF2B5EF4-FFF2-40B4-BE49-F238E27FC236}">
                  <a16:creationId xmlns:a16="http://schemas.microsoft.com/office/drawing/2014/main" id="{8917382A-5B86-5AAF-DAA9-D47E91E2DE0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1760970">
              <a:off x="488060" y="1276232"/>
              <a:ext cx="647628" cy="68780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024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486 L -0.1306 0.341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2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12969 0.3416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47786 0.38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93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11979 0.2361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35703 0.49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52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2388 0.3136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37448 0.4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24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0821 0.461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00313 0.4766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49219 0.419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9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all mean?</a:t>
            </a:r>
          </a:p>
          <a:p>
            <a:r>
              <a:rPr lang="en-US" dirty="0"/>
              <a:t>What do the words have in common?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0EF6DB4-2BD9-6AF1-63E1-7E2056245675}"/>
              </a:ext>
            </a:extLst>
          </p:cNvPr>
          <p:cNvSpPr txBox="1">
            <a:spLocks/>
          </p:cNvSpPr>
          <p:nvPr/>
        </p:nvSpPr>
        <p:spPr>
          <a:xfrm>
            <a:off x="333227" y="2038517"/>
            <a:ext cx="394334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mouth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3BC3511-2F1F-7AEE-7990-6EB65B09374A}"/>
              </a:ext>
            </a:extLst>
          </p:cNvPr>
          <p:cNvSpPr txBox="1">
            <a:spLocks/>
          </p:cNvSpPr>
          <p:nvPr/>
        </p:nvSpPr>
        <p:spPr>
          <a:xfrm>
            <a:off x="4579505" y="203851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sprout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F2920D7-4579-696C-1A90-EB16D06D1DFF}"/>
              </a:ext>
            </a:extLst>
          </p:cNvPr>
          <p:cNvSpPr txBox="1">
            <a:spLocks/>
          </p:cNvSpPr>
          <p:nvPr/>
        </p:nvSpPr>
        <p:spPr>
          <a:xfrm>
            <a:off x="4187200" y="2863232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spout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D651642-83C5-ADC4-3FCF-1452689A8CAB}"/>
              </a:ext>
            </a:extLst>
          </p:cNvPr>
          <p:cNvSpPr txBox="1">
            <a:spLocks/>
          </p:cNvSpPr>
          <p:nvPr/>
        </p:nvSpPr>
        <p:spPr>
          <a:xfrm>
            <a:off x="8325510" y="2863232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ouch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E742A48-1E61-B822-6EA1-E16DE886617E}"/>
              </a:ext>
            </a:extLst>
          </p:cNvPr>
          <p:cNvSpPr txBox="1">
            <a:spLocks/>
          </p:cNvSpPr>
          <p:nvPr/>
        </p:nvSpPr>
        <p:spPr>
          <a:xfrm>
            <a:off x="796630" y="2863232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sound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C15FAA1-F541-030D-4320-71F59C349C1D}"/>
              </a:ext>
            </a:extLst>
          </p:cNvPr>
          <p:cNvSpPr txBox="1">
            <a:spLocks/>
          </p:cNvSpPr>
          <p:nvPr/>
        </p:nvSpPr>
        <p:spPr>
          <a:xfrm>
            <a:off x="662052" y="368794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hound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284B884-6263-0B91-6913-23403BADDBA5}"/>
              </a:ext>
            </a:extLst>
          </p:cNvPr>
          <p:cNvSpPr txBox="1">
            <a:spLocks/>
          </p:cNvSpPr>
          <p:nvPr/>
        </p:nvSpPr>
        <p:spPr>
          <a:xfrm>
            <a:off x="4444927" y="368794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trout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4A6DE01-A898-A3A0-608C-D0152B11432B}"/>
              </a:ext>
            </a:extLst>
          </p:cNvPr>
          <p:cNvSpPr txBox="1">
            <a:spLocks/>
          </p:cNvSpPr>
          <p:nvPr/>
        </p:nvSpPr>
        <p:spPr>
          <a:xfrm>
            <a:off x="8190932" y="368794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found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CB6251F5-B5A0-72E4-8D4C-708BC53AEDBF}"/>
              </a:ext>
            </a:extLst>
          </p:cNvPr>
          <p:cNvSpPr txBox="1">
            <a:spLocks/>
          </p:cNvSpPr>
          <p:nvPr/>
        </p:nvSpPr>
        <p:spPr>
          <a:xfrm>
            <a:off x="8190932" y="203851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around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18A7C6D-4008-4637-2882-0487BA07CD19}"/>
              </a:ext>
            </a:extLst>
          </p:cNvPr>
          <p:cNvSpPr txBox="1">
            <a:spLocks/>
          </p:cNvSpPr>
          <p:nvPr/>
        </p:nvSpPr>
        <p:spPr>
          <a:xfrm>
            <a:off x="4444927" y="4512662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proud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21656E8-F33A-CD15-B83D-FACCA7B62B6B}"/>
              </a:ext>
            </a:extLst>
          </p:cNvPr>
          <p:cNvGrpSpPr/>
          <p:nvPr/>
        </p:nvGrpSpPr>
        <p:grpSpPr>
          <a:xfrm>
            <a:off x="1932601" y="1956398"/>
            <a:ext cx="8117558" cy="2986241"/>
            <a:chOff x="1932601" y="1956398"/>
            <a:chExt cx="8117558" cy="298624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32C9899-746A-C26A-BAE3-007933D23D45}"/>
                </a:ext>
              </a:extLst>
            </p:cNvPr>
            <p:cNvSpPr/>
            <p:nvPr/>
          </p:nvSpPr>
          <p:spPr>
            <a:xfrm>
              <a:off x="2029130" y="1965276"/>
              <a:ext cx="507093" cy="498271"/>
            </a:xfrm>
            <a:prstGeom prst="ellipse">
              <a:avLst/>
            </a:pr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DC87F48-994D-641D-3E5C-EA50D161E324}"/>
                </a:ext>
              </a:extLst>
            </p:cNvPr>
            <p:cNvSpPr/>
            <p:nvPr/>
          </p:nvSpPr>
          <p:spPr>
            <a:xfrm>
              <a:off x="1932601" y="2791272"/>
              <a:ext cx="507093" cy="498271"/>
            </a:xfrm>
            <a:prstGeom prst="ellipse">
              <a:avLst/>
            </a:pr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441768-B3D5-A1D2-7802-A1F663C31C04}"/>
                </a:ext>
              </a:extLst>
            </p:cNvPr>
            <p:cNvSpPr/>
            <p:nvPr/>
          </p:nvSpPr>
          <p:spPr>
            <a:xfrm>
              <a:off x="1932601" y="3621798"/>
              <a:ext cx="507093" cy="498271"/>
            </a:xfrm>
            <a:prstGeom prst="ellipse">
              <a:avLst/>
            </a:pr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BD2883B-F34D-67EF-3D22-F645E5FC1E41}"/>
                </a:ext>
              </a:extLst>
            </p:cNvPr>
            <p:cNvSpPr/>
            <p:nvPr/>
          </p:nvSpPr>
          <p:spPr>
            <a:xfrm>
              <a:off x="6052857" y="1965276"/>
              <a:ext cx="507093" cy="498271"/>
            </a:xfrm>
            <a:prstGeom prst="ellipse">
              <a:avLst/>
            </a:pr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F5C7429-2459-202C-8B38-2966B4A79FEE}"/>
                </a:ext>
              </a:extLst>
            </p:cNvPr>
            <p:cNvSpPr/>
            <p:nvPr/>
          </p:nvSpPr>
          <p:spPr>
            <a:xfrm>
              <a:off x="5965305" y="2791272"/>
              <a:ext cx="507093" cy="498271"/>
            </a:xfrm>
            <a:prstGeom prst="ellipse">
              <a:avLst/>
            </a:pr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B2B42A-34CC-5DF1-EFEE-F648D2DBACE1}"/>
                </a:ext>
              </a:extLst>
            </p:cNvPr>
            <p:cNvSpPr/>
            <p:nvPr/>
          </p:nvSpPr>
          <p:spPr>
            <a:xfrm>
              <a:off x="5917364" y="3621798"/>
              <a:ext cx="507093" cy="498271"/>
            </a:xfrm>
            <a:prstGeom prst="ellipse">
              <a:avLst/>
            </a:pr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7E8697D-EDDC-75F8-986A-5135630BDC24}"/>
                </a:ext>
              </a:extLst>
            </p:cNvPr>
            <p:cNvSpPr/>
            <p:nvPr/>
          </p:nvSpPr>
          <p:spPr>
            <a:xfrm>
              <a:off x="9543066" y="1956398"/>
              <a:ext cx="507093" cy="498271"/>
            </a:xfrm>
            <a:prstGeom prst="ellipse">
              <a:avLst/>
            </a:pr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7CE5731-8ACF-EF01-5361-71B7A40C4103}"/>
                </a:ext>
              </a:extLst>
            </p:cNvPr>
            <p:cNvSpPr/>
            <p:nvPr/>
          </p:nvSpPr>
          <p:spPr>
            <a:xfrm>
              <a:off x="9365044" y="2783850"/>
              <a:ext cx="507093" cy="498271"/>
            </a:xfrm>
            <a:prstGeom prst="ellipse">
              <a:avLst/>
            </a:pr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2D164F9-BB7A-3404-5CB5-EE87F52EED4B}"/>
                </a:ext>
              </a:extLst>
            </p:cNvPr>
            <p:cNvSpPr/>
            <p:nvPr/>
          </p:nvSpPr>
          <p:spPr>
            <a:xfrm>
              <a:off x="9425634" y="3601545"/>
              <a:ext cx="507093" cy="498271"/>
            </a:xfrm>
            <a:prstGeom prst="ellipse">
              <a:avLst/>
            </a:pr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3BD3054-D1C4-37A2-4710-D8959D9BCD6E}"/>
                </a:ext>
              </a:extLst>
            </p:cNvPr>
            <p:cNvSpPr/>
            <p:nvPr/>
          </p:nvSpPr>
          <p:spPr>
            <a:xfrm>
              <a:off x="5930371" y="4444368"/>
              <a:ext cx="507093" cy="498271"/>
            </a:xfrm>
            <a:prstGeom prst="ellipse">
              <a:avLst/>
            </a:pr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5ED19A-C38D-B3C6-33D8-4B1B73310C4C}"/>
              </a:ext>
            </a:extLst>
          </p:cNvPr>
          <p:cNvGrpSpPr/>
          <p:nvPr/>
        </p:nvGrpSpPr>
        <p:grpSpPr>
          <a:xfrm>
            <a:off x="925643" y="4205995"/>
            <a:ext cx="3497164" cy="2234474"/>
            <a:chOff x="925643" y="4256794"/>
            <a:chExt cx="3497164" cy="223447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E3A079B-4015-91E9-2F76-DF991C61A21F}"/>
                </a:ext>
              </a:extLst>
            </p:cNvPr>
            <p:cNvGrpSpPr/>
            <p:nvPr/>
          </p:nvGrpSpPr>
          <p:grpSpPr>
            <a:xfrm>
              <a:off x="1985247" y="4473150"/>
              <a:ext cx="2437560" cy="1780793"/>
              <a:chOff x="2521137" y="4566404"/>
              <a:chExt cx="2437560" cy="1780793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8ED850A-B936-D5C8-595B-EF6C01AEC20F}"/>
                  </a:ext>
                </a:extLst>
              </p:cNvPr>
              <p:cNvSpPr/>
              <p:nvPr/>
            </p:nvSpPr>
            <p:spPr>
              <a:xfrm rot="16626670">
                <a:off x="2849520" y="4238021"/>
                <a:ext cx="1780793" cy="2437560"/>
              </a:xfrm>
              <a:custGeom>
                <a:avLst/>
                <a:gdLst>
                  <a:gd name="connsiteX0" fmla="*/ 1621573 w 1780793"/>
                  <a:gd name="connsiteY0" fmla="*/ 692999 h 2421389"/>
                  <a:gd name="connsiteX1" fmla="*/ 1778397 w 1780793"/>
                  <a:gd name="connsiteY1" fmla="*/ 1950054 h 2421389"/>
                  <a:gd name="connsiteX2" fmla="*/ 1511457 w 1780793"/>
                  <a:gd name="connsiteY2" fmla="*/ 2293090 h 2421389"/>
                  <a:gd name="connsiteX3" fmla="*/ 502256 w 1780793"/>
                  <a:gd name="connsiteY3" fmla="*/ 2418993 h 2421389"/>
                  <a:gd name="connsiteX4" fmla="*/ 159219 w 1780793"/>
                  <a:gd name="connsiteY4" fmla="*/ 2152054 h 2421389"/>
                  <a:gd name="connsiteX5" fmla="*/ 2396 w 1780793"/>
                  <a:gd name="connsiteY5" fmla="*/ 894999 h 2421389"/>
                  <a:gd name="connsiteX6" fmla="*/ 269335 w 1780793"/>
                  <a:gd name="connsiteY6" fmla="*/ 551963 h 2421389"/>
                  <a:gd name="connsiteX7" fmla="*/ 653406 w 1780793"/>
                  <a:gd name="connsiteY7" fmla="*/ 504048 h 2421389"/>
                  <a:gd name="connsiteX8" fmla="*/ 783961 w 1780793"/>
                  <a:gd name="connsiteY8" fmla="*/ 0 h 2421389"/>
                  <a:gd name="connsiteX9" fmla="*/ 906343 w 1780793"/>
                  <a:gd name="connsiteY9" fmla="*/ 472493 h 2421389"/>
                  <a:gd name="connsiteX10" fmla="*/ 1278537 w 1780793"/>
                  <a:gd name="connsiteY10" fmla="*/ 426060 h 2421389"/>
                  <a:gd name="connsiteX11" fmla="*/ 1621573 w 1780793"/>
                  <a:gd name="connsiteY11" fmla="*/ 692999 h 2421389"/>
                  <a:gd name="connsiteX0" fmla="*/ 1621573 w 1780793"/>
                  <a:gd name="connsiteY0" fmla="*/ 709170 h 2437560"/>
                  <a:gd name="connsiteX1" fmla="*/ 1778397 w 1780793"/>
                  <a:gd name="connsiteY1" fmla="*/ 1966225 h 2437560"/>
                  <a:gd name="connsiteX2" fmla="*/ 1511457 w 1780793"/>
                  <a:gd name="connsiteY2" fmla="*/ 2309261 h 2437560"/>
                  <a:gd name="connsiteX3" fmla="*/ 502256 w 1780793"/>
                  <a:gd name="connsiteY3" fmla="*/ 2435164 h 2437560"/>
                  <a:gd name="connsiteX4" fmla="*/ 159219 w 1780793"/>
                  <a:gd name="connsiteY4" fmla="*/ 2168225 h 2437560"/>
                  <a:gd name="connsiteX5" fmla="*/ 2396 w 1780793"/>
                  <a:gd name="connsiteY5" fmla="*/ 911170 h 2437560"/>
                  <a:gd name="connsiteX6" fmla="*/ 269335 w 1780793"/>
                  <a:gd name="connsiteY6" fmla="*/ 568134 h 2437560"/>
                  <a:gd name="connsiteX7" fmla="*/ 653406 w 1780793"/>
                  <a:gd name="connsiteY7" fmla="*/ 520219 h 2437560"/>
                  <a:gd name="connsiteX8" fmla="*/ 913585 w 1780793"/>
                  <a:gd name="connsiteY8" fmla="*/ 0 h 2437560"/>
                  <a:gd name="connsiteX9" fmla="*/ 906343 w 1780793"/>
                  <a:gd name="connsiteY9" fmla="*/ 488664 h 2437560"/>
                  <a:gd name="connsiteX10" fmla="*/ 1278537 w 1780793"/>
                  <a:gd name="connsiteY10" fmla="*/ 442231 h 2437560"/>
                  <a:gd name="connsiteX11" fmla="*/ 1621573 w 1780793"/>
                  <a:gd name="connsiteY11" fmla="*/ 709170 h 243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0793" h="2437560">
                    <a:moveTo>
                      <a:pt x="1621573" y="709170"/>
                    </a:moveTo>
                    <a:lnTo>
                      <a:pt x="1778397" y="1966225"/>
                    </a:lnTo>
                    <a:cubicBezTo>
                      <a:pt x="1799410" y="2134665"/>
                      <a:pt x="1679898" y="2288248"/>
                      <a:pt x="1511457" y="2309261"/>
                    </a:cubicBezTo>
                    <a:lnTo>
                      <a:pt x="502256" y="2435164"/>
                    </a:lnTo>
                    <a:cubicBezTo>
                      <a:pt x="333815" y="2456177"/>
                      <a:pt x="180233" y="2336665"/>
                      <a:pt x="159219" y="2168225"/>
                    </a:cubicBezTo>
                    <a:lnTo>
                      <a:pt x="2396" y="911170"/>
                    </a:lnTo>
                    <a:cubicBezTo>
                      <a:pt x="-18618" y="742730"/>
                      <a:pt x="100895" y="589147"/>
                      <a:pt x="269335" y="568134"/>
                    </a:cubicBezTo>
                    <a:lnTo>
                      <a:pt x="653406" y="520219"/>
                    </a:lnTo>
                    <a:lnTo>
                      <a:pt x="913585" y="0"/>
                    </a:lnTo>
                    <a:lnTo>
                      <a:pt x="906343" y="488664"/>
                    </a:lnTo>
                    <a:lnTo>
                      <a:pt x="1278537" y="442231"/>
                    </a:lnTo>
                    <a:cubicBezTo>
                      <a:pt x="1446977" y="421217"/>
                      <a:pt x="1600560" y="540730"/>
                      <a:pt x="1621573" y="709170"/>
                    </a:cubicBezTo>
                    <a:close/>
                  </a:path>
                </a:pathLst>
              </a:custGeom>
              <a:noFill/>
              <a:ln w="38100">
                <a:solidFill>
                  <a:srgbClr val="25D1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037D63-B4C4-9B15-13A8-F719A71C510D}"/>
                  </a:ext>
                </a:extLst>
              </p:cNvPr>
              <p:cNvSpPr txBox="1"/>
              <p:nvPr/>
            </p:nvSpPr>
            <p:spPr>
              <a:xfrm>
                <a:off x="3048557" y="4904337"/>
                <a:ext cx="1844572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OpenDyslexicAlta" pitchFamily="2" charset="77"/>
                  </a:rPr>
                  <a:t>Can you see the ‘</a:t>
                </a:r>
                <a:r>
                  <a:rPr lang="en-GB" dirty="0" err="1">
                    <a:latin typeface="OpenDyslexicAlta" pitchFamily="2" charset="77"/>
                  </a:rPr>
                  <a:t>ou</a:t>
                </a:r>
                <a:r>
                  <a:rPr lang="en-GB" dirty="0">
                    <a:latin typeface="OpenDyslexicAlta" pitchFamily="2" charset="77"/>
                  </a:rPr>
                  <a:t>’ digraph in each word?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EA8060-933F-1325-0066-A05E740E8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5643" y="4256794"/>
              <a:ext cx="946811" cy="223447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18C269F-5466-43AB-DFA2-209431886040}"/>
              </a:ext>
            </a:extLst>
          </p:cNvPr>
          <p:cNvGrpSpPr/>
          <p:nvPr/>
        </p:nvGrpSpPr>
        <p:grpSpPr>
          <a:xfrm>
            <a:off x="7835248" y="4288611"/>
            <a:ext cx="3479781" cy="2151858"/>
            <a:chOff x="7835248" y="4339410"/>
            <a:chExt cx="3479781" cy="215185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789F085-5EB6-09B5-32FE-065F1DDE86F4}"/>
                </a:ext>
              </a:extLst>
            </p:cNvPr>
            <p:cNvGrpSpPr/>
            <p:nvPr/>
          </p:nvGrpSpPr>
          <p:grpSpPr>
            <a:xfrm>
              <a:off x="7835248" y="4480562"/>
              <a:ext cx="2391068" cy="1780793"/>
              <a:chOff x="7261549" y="4569282"/>
              <a:chExt cx="2391068" cy="1780793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7EF103E8-7BEB-CD7C-90CA-92B226863DEA}"/>
                  </a:ext>
                </a:extLst>
              </p:cNvPr>
              <p:cNvSpPr/>
              <p:nvPr/>
            </p:nvSpPr>
            <p:spPr>
              <a:xfrm rot="16626670" flipH="1" flipV="1">
                <a:off x="7566686" y="4264145"/>
                <a:ext cx="1780793" cy="2391068"/>
              </a:xfrm>
              <a:custGeom>
                <a:avLst/>
                <a:gdLst>
                  <a:gd name="connsiteX0" fmla="*/ 1621573 w 1780793"/>
                  <a:gd name="connsiteY0" fmla="*/ 692999 h 2421389"/>
                  <a:gd name="connsiteX1" fmla="*/ 1778397 w 1780793"/>
                  <a:gd name="connsiteY1" fmla="*/ 1950054 h 2421389"/>
                  <a:gd name="connsiteX2" fmla="*/ 1511457 w 1780793"/>
                  <a:gd name="connsiteY2" fmla="*/ 2293090 h 2421389"/>
                  <a:gd name="connsiteX3" fmla="*/ 502256 w 1780793"/>
                  <a:gd name="connsiteY3" fmla="*/ 2418993 h 2421389"/>
                  <a:gd name="connsiteX4" fmla="*/ 159219 w 1780793"/>
                  <a:gd name="connsiteY4" fmla="*/ 2152054 h 2421389"/>
                  <a:gd name="connsiteX5" fmla="*/ 2396 w 1780793"/>
                  <a:gd name="connsiteY5" fmla="*/ 894999 h 2421389"/>
                  <a:gd name="connsiteX6" fmla="*/ 269335 w 1780793"/>
                  <a:gd name="connsiteY6" fmla="*/ 551963 h 2421389"/>
                  <a:gd name="connsiteX7" fmla="*/ 653406 w 1780793"/>
                  <a:gd name="connsiteY7" fmla="*/ 504048 h 2421389"/>
                  <a:gd name="connsiteX8" fmla="*/ 783961 w 1780793"/>
                  <a:gd name="connsiteY8" fmla="*/ 0 h 2421389"/>
                  <a:gd name="connsiteX9" fmla="*/ 906343 w 1780793"/>
                  <a:gd name="connsiteY9" fmla="*/ 472493 h 2421389"/>
                  <a:gd name="connsiteX10" fmla="*/ 1278537 w 1780793"/>
                  <a:gd name="connsiteY10" fmla="*/ 426060 h 2421389"/>
                  <a:gd name="connsiteX11" fmla="*/ 1621573 w 1780793"/>
                  <a:gd name="connsiteY11" fmla="*/ 692999 h 2421389"/>
                  <a:gd name="connsiteX0" fmla="*/ 1621573 w 1780793"/>
                  <a:gd name="connsiteY0" fmla="*/ 662678 h 2391068"/>
                  <a:gd name="connsiteX1" fmla="*/ 1778397 w 1780793"/>
                  <a:gd name="connsiteY1" fmla="*/ 1919733 h 2391068"/>
                  <a:gd name="connsiteX2" fmla="*/ 1511457 w 1780793"/>
                  <a:gd name="connsiteY2" fmla="*/ 2262769 h 2391068"/>
                  <a:gd name="connsiteX3" fmla="*/ 502256 w 1780793"/>
                  <a:gd name="connsiteY3" fmla="*/ 2388672 h 2391068"/>
                  <a:gd name="connsiteX4" fmla="*/ 159219 w 1780793"/>
                  <a:gd name="connsiteY4" fmla="*/ 2121733 h 2391068"/>
                  <a:gd name="connsiteX5" fmla="*/ 2396 w 1780793"/>
                  <a:gd name="connsiteY5" fmla="*/ 864678 h 2391068"/>
                  <a:gd name="connsiteX6" fmla="*/ 269335 w 1780793"/>
                  <a:gd name="connsiteY6" fmla="*/ 521642 h 2391068"/>
                  <a:gd name="connsiteX7" fmla="*/ 653406 w 1780793"/>
                  <a:gd name="connsiteY7" fmla="*/ 473727 h 2391068"/>
                  <a:gd name="connsiteX8" fmla="*/ 540917 w 1780793"/>
                  <a:gd name="connsiteY8" fmla="*/ 0 h 2391068"/>
                  <a:gd name="connsiteX9" fmla="*/ 906343 w 1780793"/>
                  <a:gd name="connsiteY9" fmla="*/ 442172 h 2391068"/>
                  <a:gd name="connsiteX10" fmla="*/ 1278537 w 1780793"/>
                  <a:gd name="connsiteY10" fmla="*/ 395739 h 2391068"/>
                  <a:gd name="connsiteX11" fmla="*/ 1621573 w 1780793"/>
                  <a:gd name="connsiteY11" fmla="*/ 662678 h 23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0793" h="2391068">
                    <a:moveTo>
                      <a:pt x="1621573" y="662678"/>
                    </a:moveTo>
                    <a:lnTo>
                      <a:pt x="1778397" y="1919733"/>
                    </a:lnTo>
                    <a:cubicBezTo>
                      <a:pt x="1799410" y="2088173"/>
                      <a:pt x="1679898" y="2241756"/>
                      <a:pt x="1511457" y="2262769"/>
                    </a:cubicBezTo>
                    <a:lnTo>
                      <a:pt x="502256" y="2388672"/>
                    </a:lnTo>
                    <a:cubicBezTo>
                      <a:pt x="333815" y="2409685"/>
                      <a:pt x="180233" y="2290173"/>
                      <a:pt x="159219" y="2121733"/>
                    </a:cubicBezTo>
                    <a:lnTo>
                      <a:pt x="2396" y="864678"/>
                    </a:lnTo>
                    <a:cubicBezTo>
                      <a:pt x="-18618" y="696238"/>
                      <a:pt x="100895" y="542655"/>
                      <a:pt x="269335" y="521642"/>
                    </a:cubicBezTo>
                    <a:lnTo>
                      <a:pt x="653406" y="473727"/>
                    </a:lnTo>
                    <a:lnTo>
                      <a:pt x="540917" y="0"/>
                    </a:lnTo>
                    <a:lnTo>
                      <a:pt x="906343" y="442172"/>
                    </a:lnTo>
                    <a:lnTo>
                      <a:pt x="1278537" y="395739"/>
                    </a:lnTo>
                    <a:cubicBezTo>
                      <a:pt x="1446977" y="374725"/>
                      <a:pt x="1600560" y="494238"/>
                      <a:pt x="1621573" y="662678"/>
                    </a:cubicBezTo>
                    <a:close/>
                  </a:path>
                </a:pathLst>
              </a:custGeom>
              <a:noFill/>
              <a:ln w="381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EEBD29-78F9-71C5-5B89-7E297ED3D966}"/>
                  </a:ext>
                </a:extLst>
              </p:cNvPr>
              <p:cNvSpPr txBox="1"/>
              <p:nvPr/>
            </p:nvSpPr>
            <p:spPr>
              <a:xfrm>
                <a:off x="7345665" y="4812758"/>
                <a:ext cx="18445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OpenDyslexicAlta" pitchFamily="2" charset="77"/>
                  </a:rPr>
                  <a:t>Where does the ‘</a:t>
                </a:r>
                <a:r>
                  <a:rPr lang="en-GB" sz="1600" dirty="0" err="1">
                    <a:latin typeface="OpenDyslexicAlta" pitchFamily="2" charset="77"/>
                  </a:rPr>
                  <a:t>ou</a:t>
                </a:r>
                <a:r>
                  <a:rPr lang="en-GB" sz="1600" dirty="0">
                    <a:latin typeface="OpenDyslexicAlta" pitchFamily="2" charset="77"/>
                  </a:rPr>
                  <a:t>’ digraph appear most often in our words?</a:t>
                </a:r>
              </a:p>
            </p:txBody>
          </p:sp>
        </p:grp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D6DC2231-B324-7E64-97B2-F1A62EE11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80052" y="4339410"/>
              <a:ext cx="934977" cy="2151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1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D085D-A800-BFEE-6E5C-98E70FA7E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97051-1182-E29E-D4BE-E48C5B84F8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do you think these companies got their names?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0CB06-75FB-1332-34CA-ABECA30F81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84CE1A4-93FD-CFDA-5D6B-2F72802B4A50}"/>
              </a:ext>
            </a:extLst>
          </p:cNvPr>
          <p:cNvSpPr txBox="1">
            <a:spLocks/>
          </p:cNvSpPr>
          <p:nvPr/>
        </p:nvSpPr>
        <p:spPr>
          <a:xfrm>
            <a:off x="3861673" y="1938242"/>
            <a:ext cx="4468649" cy="136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000" dirty="0">
                <a:latin typeface="OpenDyslexicAlta" pitchFamily="2" charset="77"/>
              </a:rPr>
              <a:t>Panasonic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BB96A7E-B6C1-1014-500E-C7B29C0CBC22}"/>
              </a:ext>
            </a:extLst>
          </p:cNvPr>
          <p:cNvSpPr txBox="1">
            <a:spLocks/>
          </p:cNvSpPr>
          <p:nvPr/>
        </p:nvSpPr>
        <p:spPr>
          <a:xfrm>
            <a:off x="4809063" y="3085972"/>
            <a:ext cx="2607733" cy="158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000" dirty="0">
                <a:latin typeface="OpenDyslexicAlta" pitchFamily="2" charset="77"/>
              </a:rPr>
              <a:t>Sony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4739BA6E-F1CF-44DA-1CD4-63C6CF08E528}"/>
              </a:ext>
            </a:extLst>
          </p:cNvPr>
          <p:cNvSpPr txBox="1">
            <a:spLocks/>
          </p:cNvSpPr>
          <p:nvPr/>
        </p:nvSpPr>
        <p:spPr>
          <a:xfrm>
            <a:off x="4657539" y="4417349"/>
            <a:ext cx="2910783" cy="158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000" dirty="0" err="1">
                <a:latin typeface="OpenDyslexicAlta" pitchFamily="2" charset="77"/>
              </a:rPr>
              <a:t>Sonos</a:t>
            </a:r>
            <a:r>
              <a:rPr lang="en-GB" sz="4800" dirty="0">
                <a:latin typeface="OpenDyslexicAlta" pitchFamily="2" charset="77"/>
              </a:rPr>
              <a:t> </a:t>
            </a:r>
          </a:p>
        </p:txBody>
      </p:sp>
      <p:sp>
        <p:nvSpPr>
          <p:cNvPr id="36" name="Google Shape;263;p12">
            <a:extLst>
              <a:ext uri="{FF2B5EF4-FFF2-40B4-BE49-F238E27FC236}">
                <a16:creationId xmlns:a16="http://schemas.microsoft.com/office/drawing/2014/main" id="{D96568C6-AC93-1038-612D-03E31D80D3DB}"/>
              </a:ext>
            </a:extLst>
          </p:cNvPr>
          <p:cNvSpPr txBox="1"/>
          <p:nvPr/>
        </p:nvSpPr>
        <p:spPr>
          <a:xfrm>
            <a:off x="2330312" y="5890501"/>
            <a:ext cx="7531370" cy="42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400" dirty="0">
                <a:solidFill>
                  <a:schemeClr val="dk1"/>
                </a:solidFill>
                <a:latin typeface="OpenDyslexicAlta" pitchFamily="2" charset="77"/>
                <a:ea typeface="Calibri"/>
                <a:cs typeface="Calibri"/>
                <a:sym typeface="Calibri"/>
              </a:rPr>
              <a:t>Clue: they all make music players.</a:t>
            </a:r>
            <a:endParaRPr sz="11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72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D085D-A800-BFEE-6E5C-98E70FA7E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97051-1182-E29E-D4BE-E48C5B84F8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0CB06-75FB-1332-34CA-ABECA30F81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8150AA-9400-19E1-4E18-6086D384A62A}"/>
              </a:ext>
            </a:extLst>
          </p:cNvPr>
          <p:cNvSpPr txBox="1">
            <a:spLocks/>
          </p:cNvSpPr>
          <p:nvPr/>
        </p:nvSpPr>
        <p:spPr>
          <a:xfrm>
            <a:off x="2401117" y="2072163"/>
            <a:ext cx="7389761" cy="64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latin typeface="OpenDyslexicAlta" pitchFamily="2" charset="77"/>
              </a:rPr>
              <a:t>The word ‘</a:t>
            </a:r>
            <a:r>
              <a:rPr lang="en-GB" sz="2400" dirty="0">
                <a:solidFill>
                  <a:srgbClr val="3372DC"/>
                </a:solidFill>
                <a:latin typeface="OpenDyslexicAlta" pitchFamily="2" charset="77"/>
              </a:rPr>
              <a:t>sound</a:t>
            </a:r>
            <a:r>
              <a:rPr lang="en-GB" sz="2400" dirty="0">
                <a:latin typeface="OpenDyslexicAlta" pitchFamily="2" charset="77"/>
              </a:rPr>
              <a:t>’ comes from the Latin word </a:t>
            </a:r>
            <a:r>
              <a:rPr lang="en-GB" sz="2400" i="1" dirty="0" err="1">
                <a:solidFill>
                  <a:srgbClr val="3372DC"/>
                </a:solidFill>
                <a:latin typeface="OpenDyslexicAlta" pitchFamily="2" charset="77"/>
              </a:rPr>
              <a:t>sonus</a:t>
            </a:r>
            <a:r>
              <a:rPr lang="en-GB" sz="2400" dirty="0">
                <a:latin typeface="OpenDyslexicAlta" pitchFamily="2" charset="77"/>
              </a:rPr>
              <a:t>, which means ‘</a:t>
            </a:r>
            <a:r>
              <a:rPr lang="en-GB" sz="2400" dirty="0">
                <a:solidFill>
                  <a:srgbClr val="3372DC"/>
                </a:solidFill>
                <a:latin typeface="OpenDyslexicAlta" pitchFamily="2" charset="77"/>
              </a:rPr>
              <a:t>sound</a:t>
            </a:r>
            <a:r>
              <a:rPr lang="en-GB" sz="2400" dirty="0">
                <a:latin typeface="OpenDyslexicAlta" pitchFamily="2" charset="77"/>
              </a:rPr>
              <a:t>’ or ‘noise’. 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08CC2-8B54-3690-22C9-527CC12930B2}"/>
              </a:ext>
            </a:extLst>
          </p:cNvPr>
          <p:cNvGrpSpPr/>
          <p:nvPr/>
        </p:nvGrpSpPr>
        <p:grpSpPr>
          <a:xfrm>
            <a:off x="1229657" y="2867097"/>
            <a:ext cx="10207585" cy="3565295"/>
            <a:chOff x="1229657" y="2867097"/>
            <a:chExt cx="10207585" cy="3565295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69E0DB6B-5BB5-26BB-2C9B-D3FEC697ECB9}"/>
                </a:ext>
              </a:extLst>
            </p:cNvPr>
            <p:cNvSpPr txBox="1">
              <a:spLocks/>
            </p:cNvSpPr>
            <p:nvPr/>
          </p:nvSpPr>
          <p:spPr>
            <a:xfrm>
              <a:off x="1229657" y="3443376"/>
              <a:ext cx="3192441" cy="2149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Arial"/>
                <a:buNone/>
                <a:defRPr sz="4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400" dirty="0">
                  <a:latin typeface="OpenDyslexicAlta" pitchFamily="2" charset="77"/>
                </a:rPr>
                <a:t>This means Romans may have complained about their neighbours making too much </a:t>
              </a:r>
              <a:r>
                <a:rPr lang="en-GB" sz="2400" dirty="0" err="1">
                  <a:latin typeface="OpenDyslexicAlta" pitchFamily="2" charset="77"/>
                </a:rPr>
                <a:t>sonus</a:t>
              </a:r>
              <a:r>
                <a:rPr lang="en-GB" sz="2400" dirty="0">
                  <a:latin typeface="OpenDyslexicAlta" pitchFamily="2" charset="77"/>
                </a:rPr>
                <a:t>!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9E76B9-6D6A-F774-DD1D-55CAE75E42D9}"/>
                </a:ext>
              </a:extLst>
            </p:cNvPr>
            <p:cNvGrpSpPr/>
            <p:nvPr/>
          </p:nvGrpSpPr>
          <p:grpSpPr>
            <a:xfrm>
              <a:off x="4729616" y="2867097"/>
              <a:ext cx="6707626" cy="3565295"/>
              <a:chOff x="5122930" y="3017576"/>
              <a:chExt cx="6707626" cy="3565295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597AF8D5-3727-B3E3-7617-6797DBC63C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229" b="1049"/>
              <a:stretch/>
            </p:blipFill>
            <p:spPr>
              <a:xfrm>
                <a:off x="5122930" y="3017576"/>
                <a:ext cx="6500803" cy="33022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134D4D8-0B04-FDF5-6AE8-6DB4E586EDB4}"/>
                  </a:ext>
                </a:extLst>
              </p:cNvPr>
              <p:cNvSpPr/>
              <p:nvPr/>
            </p:nvSpPr>
            <p:spPr>
              <a:xfrm>
                <a:off x="10531784" y="5656333"/>
                <a:ext cx="1298772" cy="926538"/>
              </a:xfrm>
              <a:custGeom>
                <a:avLst/>
                <a:gdLst>
                  <a:gd name="connsiteX0" fmla="*/ 1128839 w 1298772"/>
                  <a:gd name="connsiteY0" fmla="*/ 0 h 926538"/>
                  <a:gd name="connsiteX1" fmla="*/ 793020 w 1298772"/>
                  <a:gd name="connsiteY1" fmla="*/ 347957 h 926538"/>
                  <a:gd name="connsiteX2" fmla="*/ 894170 w 1298772"/>
                  <a:gd name="connsiteY2" fmla="*/ 388417 h 926538"/>
                  <a:gd name="connsiteX3" fmla="*/ 0 w 1298772"/>
                  <a:gd name="connsiteY3" fmla="*/ 687823 h 926538"/>
                  <a:gd name="connsiteX4" fmla="*/ 230623 w 1298772"/>
                  <a:gd name="connsiteY4" fmla="*/ 825387 h 926538"/>
                  <a:gd name="connsiteX5" fmla="*/ 1209759 w 1298772"/>
                  <a:gd name="connsiteY5" fmla="*/ 926538 h 926538"/>
                  <a:gd name="connsiteX6" fmla="*/ 1298772 w 1298772"/>
                  <a:gd name="connsiteY6" fmla="*/ 574534 h 926538"/>
                  <a:gd name="connsiteX7" fmla="*/ 1128839 w 1298772"/>
                  <a:gd name="connsiteY7" fmla="*/ 0 h 92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8772" h="926538">
                    <a:moveTo>
                      <a:pt x="1128839" y="0"/>
                    </a:moveTo>
                    <a:lnTo>
                      <a:pt x="793020" y="347957"/>
                    </a:lnTo>
                    <a:lnTo>
                      <a:pt x="894170" y="388417"/>
                    </a:lnTo>
                    <a:lnTo>
                      <a:pt x="0" y="687823"/>
                    </a:lnTo>
                    <a:lnTo>
                      <a:pt x="230623" y="825387"/>
                    </a:lnTo>
                    <a:lnTo>
                      <a:pt x="1209759" y="926538"/>
                    </a:lnTo>
                    <a:lnTo>
                      <a:pt x="1298772" y="574534"/>
                    </a:lnTo>
                    <a:lnTo>
                      <a:pt x="112883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135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8026A8-AA6D-36AD-D7D7-0359B20AE0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Can you match the words to the correct</a:t>
            </a:r>
          </a:p>
          <a:p>
            <a:r>
              <a:rPr lang="en-US" dirty="0"/>
              <a:t>number of sounds?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1F9FF-AC78-F8BA-3BA3-DD72B395C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Sort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764C-CCD4-F11B-87E9-3466C9DC7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3E47FA56-7C72-8C98-BBD7-C229DAE0D931}"/>
              </a:ext>
            </a:extLst>
          </p:cNvPr>
          <p:cNvSpPr/>
          <p:nvPr/>
        </p:nvSpPr>
        <p:spPr>
          <a:xfrm>
            <a:off x="262588" y="2506469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OpenDyslexicAlta" pitchFamily="2" charset="77"/>
              </a:rPr>
              <a:t>sound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97556ED-663F-AF0F-5BCF-0ECD589BC915}"/>
              </a:ext>
            </a:extLst>
          </p:cNvPr>
          <p:cNvSpPr/>
          <p:nvPr/>
        </p:nvSpPr>
        <p:spPr>
          <a:xfrm>
            <a:off x="1969519" y="1793630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OpenDyslexicAlta" pitchFamily="2" charset="77"/>
              </a:rPr>
              <a:t>spout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5F2FCBC0-C5EA-9660-9825-85F9F30CEA9A}"/>
              </a:ext>
            </a:extLst>
          </p:cNvPr>
          <p:cNvSpPr/>
          <p:nvPr/>
        </p:nvSpPr>
        <p:spPr>
          <a:xfrm>
            <a:off x="3718736" y="2507765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OpenDyslexicAlta" pitchFamily="2" charset="77"/>
              </a:rPr>
              <a:t>sprout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7BD95A2-06A0-D582-986A-947920C7BB03}"/>
              </a:ext>
            </a:extLst>
          </p:cNvPr>
          <p:cNvSpPr/>
          <p:nvPr/>
        </p:nvSpPr>
        <p:spPr>
          <a:xfrm>
            <a:off x="5434902" y="1793630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OpenDyslexicAlta" pitchFamily="2" charset="77"/>
              </a:rPr>
              <a:t>proud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ADEF05B-BCBD-6ADE-5211-B6D7A9C58180}"/>
              </a:ext>
            </a:extLst>
          </p:cNvPr>
          <p:cNvSpPr/>
          <p:nvPr/>
        </p:nvSpPr>
        <p:spPr>
          <a:xfrm>
            <a:off x="3718736" y="1793630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OpenDyslexicAlta" pitchFamily="2" charset="77"/>
              </a:rPr>
              <a:t>hound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6D9CECC8-725F-572E-D39F-68F8AA2049C8}"/>
              </a:ext>
            </a:extLst>
          </p:cNvPr>
          <p:cNvSpPr/>
          <p:nvPr/>
        </p:nvSpPr>
        <p:spPr>
          <a:xfrm>
            <a:off x="5434902" y="2506469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OpenDyslexicAlta" pitchFamily="2" charset="77"/>
              </a:rPr>
              <a:t>ouch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B8B3AF87-28AB-F9B6-1FB8-23B711A94CC7}"/>
              </a:ext>
            </a:extLst>
          </p:cNvPr>
          <p:cNvSpPr/>
          <p:nvPr/>
        </p:nvSpPr>
        <p:spPr>
          <a:xfrm>
            <a:off x="7174884" y="2509061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OpenDyslexicAlta" pitchFamily="2" charset="77"/>
              </a:rPr>
              <a:t>mouth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7652A0CC-A04B-7CD3-91F8-EA4FB7FA401E}"/>
              </a:ext>
            </a:extLst>
          </p:cNvPr>
          <p:cNvSpPr/>
          <p:nvPr/>
        </p:nvSpPr>
        <p:spPr>
          <a:xfrm>
            <a:off x="7174884" y="1793630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OpenDyslexicAlta" pitchFamily="2" charset="77"/>
              </a:rPr>
              <a:t>trout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C40B51AF-F8EE-7ECF-5520-C95470B93431}"/>
              </a:ext>
            </a:extLst>
          </p:cNvPr>
          <p:cNvSpPr/>
          <p:nvPr/>
        </p:nvSpPr>
        <p:spPr>
          <a:xfrm>
            <a:off x="262588" y="1793630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OpenDyslexicAlta" pitchFamily="2" charset="77"/>
              </a:rPr>
              <a:t>around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8AD2AE66-0A55-8717-6A6C-B9FAB3B825C8}"/>
              </a:ext>
            </a:extLst>
          </p:cNvPr>
          <p:cNvSpPr/>
          <p:nvPr/>
        </p:nvSpPr>
        <p:spPr>
          <a:xfrm>
            <a:off x="1969519" y="2506469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OpenDyslexicAlta" pitchFamily="2" charset="77"/>
              </a:rPr>
              <a:t>found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1EA9FC0-3B45-3E91-5EE9-039831EAD55F}"/>
              </a:ext>
            </a:extLst>
          </p:cNvPr>
          <p:cNvSpPr/>
          <p:nvPr/>
        </p:nvSpPr>
        <p:spPr>
          <a:xfrm>
            <a:off x="576612" y="3429000"/>
            <a:ext cx="2501060" cy="2460703"/>
          </a:xfrm>
          <a:prstGeom prst="ellipse">
            <a:avLst/>
          </a:prstGeom>
          <a:noFill/>
          <a:ln w="635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ACD47E4-A063-3001-0CF0-D09D1FFD63C5}"/>
              </a:ext>
            </a:extLst>
          </p:cNvPr>
          <p:cNvSpPr/>
          <p:nvPr/>
        </p:nvSpPr>
        <p:spPr>
          <a:xfrm>
            <a:off x="1223241" y="5980907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7956D6"/>
                </a:solidFill>
                <a:latin typeface="OpenDyslexicAlta" pitchFamily="2" charset="77"/>
                <a:cs typeface="Rubik" pitchFamily="2" charset="-79"/>
              </a:rPr>
              <a:t>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0DFCDE8-3C8B-4593-B447-6FCC9D205858}"/>
              </a:ext>
            </a:extLst>
          </p:cNvPr>
          <p:cNvSpPr/>
          <p:nvPr/>
        </p:nvSpPr>
        <p:spPr>
          <a:xfrm>
            <a:off x="6268422" y="3436630"/>
            <a:ext cx="2501060" cy="2460703"/>
          </a:xfrm>
          <a:prstGeom prst="ellipse">
            <a:avLst/>
          </a:prstGeom>
          <a:noFill/>
          <a:ln w="635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34B75A7-0142-5BC4-A60D-DBCB25C061EE}"/>
              </a:ext>
            </a:extLst>
          </p:cNvPr>
          <p:cNvSpPr/>
          <p:nvPr/>
        </p:nvSpPr>
        <p:spPr>
          <a:xfrm>
            <a:off x="9114328" y="3436630"/>
            <a:ext cx="2501060" cy="2460703"/>
          </a:xfrm>
          <a:prstGeom prst="ellipse">
            <a:avLst/>
          </a:prstGeom>
          <a:noFill/>
          <a:ln w="63500">
            <a:solidFill>
              <a:srgbClr val="FF3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1942C54-ED80-BE7C-3368-3747E86CC844}"/>
              </a:ext>
            </a:extLst>
          </p:cNvPr>
          <p:cNvSpPr/>
          <p:nvPr/>
        </p:nvSpPr>
        <p:spPr>
          <a:xfrm>
            <a:off x="3422517" y="3436630"/>
            <a:ext cx="2501060" cy="2460703"/>
          </a:xfrm>
          <a:prstGeom prst="ellipse">
            <a:avLst/>
          </a:prstGeom>
          <a:noFill/>
          <a:ln w="6350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892A62-063C-9BE8-48D3-9C4556C1D09B}"/>
              </a:ext>
            </a:extLst>
          </p:cNvPr>
          <p:cNvSpPr/>
          <p:nvPr/>
        </p:nvSpPr>
        <p:spPr>
          <a:xfrm>
            <a:off x="4058868" y="5980907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19CEE"/>
                </a:solidFill>
                <a:latin typeface="OpenDyslexicAlta" pitchFamily="2" charset="77"/>
                <a:cs typeface="Rubik" pitchFamily="2" charset="-79"/>
              </a:rPr>
              <a:t>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0FA1149-C63E-66BC-3F57-5209B28AAD0D}"/>
              </a:ext>
            </a:extLst>
          </p:cNvPr>
          <p:cNvSpPr/>
          <p:nvPr/>
        </p:nvSpPr>
        <p:spPr>
          <a:xfrm>
            <a:off x="7007470" y="5980907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5D160"/>
                </a:solidFill>
                <a:latin typeface="OpenDyslexicAlta" pitchFamily="2" charset="77"/>
                <a:cs typeface="Rubik" pitchFamily="2" charset="-79"/>
              </a:rPr>
              <a:t>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98F6BF3-3A52-F99B-BB7D-5FCBD9987B76}"/>
              </a:ext>
            </a:extLst>
          </p:cNvPr>
          <p:cNvSpPr/>
          <p:nvPr/>
        </p:nvSpPr>
        <p:spPr>
          <a:xfrm>
            <a:off x="9836144" y="5980906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3760"/>
                </a:solidFill>
                <a:latin typeface="OpenDyslexicAlta" pitchFamily="2" charset="77"/>
                <a:cs typeface="Rubik" pitchFamily="2" charset="-79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5180BC-D981-380C-0941-CB04F64C2942}"/>
              </a:ext>
            </a:extLst>
          </p:cNvPr>
          <p:cNvSpPr txBox="1"/>
          <p:nvPr/>
        </p:nvSpPr>
        <p:spPr>
          <a:xfrm>
            <a:off x="9072434" y="1998637"/>
            <a:ext cx="246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OpenDyslexicAlta" pitchFamily="2" charset="77"/>
                <a:ea typeface="OpenDyslexic" charset="0"/>
                <a:cs typeface="OpenDyslexic" charset="0"/>
              </a:rPr>
              <a:t>‘found’ has four sounds;</a:t>
            </a:r>
          </a:p>
          <a:p>
            <a:pPr algn="ctr"/>
            <a:r>
              <a:rPr lang="en-GB" sz="2000" dirty="0">
                <a:latin typeface="OpenDyslexicAlta" pitchFamily="2" charset="77"/>
                <a:ea typeface="OpenDyslexic" charset="0"/>
                <a:cs typeface="OpenDyslexic" charset="0"/>
              </a:rPr>
              <a:t>f-ou-n-d</a:t>
            </a:r>
          </a:p>
        </p:txBody>
      </p:sp>
    </p:spTree>
    <p:extLst>
      <p:ext uri="{BB962C8B-B14F-4D97-AF65-F5344CB8AC3E}">
        <p14:creationId xmlns:p14="http://schemas.microsoft.com/office/powerpoint/2010/main" val="241873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75716 0.3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2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4267 0.410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-0.01065 L 0.19766 0.328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18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0.0569 0.41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04336 0.486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5224 0.144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0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42917 0.227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47618 0.329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2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-0.36784 0.264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98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27813 0.264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81769-8D38-304B-AAA2-976FCE08B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Syllable Maps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6B5D27-3C13-A45F-B5F9-EE65EB15AC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clap out the syllables for the words below?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BE3D6-FF3C-13BF-E493-C101F8F3F8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15632A-3B0C-EA13-6E78-AD65F9014A5B}"/>
              </a:ext>
            </a:extLst>
          </p:cNvPr>
          <p:cNvSpPr txBox="1">
            <a:spLocks/>
          </p:cNvSpPr>
          <p:nvPr/>
        </p:nvSpPr>
        <p:spPr>
          <a:xfrm>
            <a:off x="4966524" y="5518053"/>
            <a:ext cx="2258952" cy="830997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400" dirty="0" err="1">
                <a:latin typeface="OpenDyslexicAlta" pitchFamily="2" charset="77"/>
              </a:rPr>
              <a:t>out</a:t>
            </a:r>
            <a:r>
              <a:rPr lang="en-GB" sz="24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2400" dirty="0" err="1">
                <a:latin typeface="OpenDyslexicAlta" pitchFamily="2" charset="77"/>
              </a:rPr>
              <a:t>stand</a:t>
            </a:r>
            <a:r>
              <a:rPr lang="en-GB" sz="24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2400" dirty="0" err="1">
                <a:latin typeface="OpenDyslexicAlta" pitchFamily="2" charset="77"/>
              </a:rPr>
              <a:t>ing</a:t>
            </a:r>
            <a:br>
              <a:rPr lang="en-GB" sz="2400" dirty="0">
                <a:latin typeface="OpenDyslexicAlta" pitchFamily="2" charset="77"/>
              </a:rPr>
            </a:br>
            <a:r>
              <a:rPr lang="en-GB" sz="2400" dirty="0">
                <a:solidFill>
                  <a:srgbClr val="FF37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98D731-89C3-C8F6-E2EE-0FD6388629F3}"/>
              </a:ext>
            </a:extLst>
          </p:cNvPr>
          <p:cNvSpPr txBox="1">
            <a:spLocks/>
          </p:cNvSpPr>
          <p:nvPr/>
        </p:nvSpPr>
        <p:spPr>
          <a:xfrm>
            <a:off x="3741525" y="1984844"/>
            <a:ext cx="1301959" cy="4339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OpenDyslexicAlta" pitchFamily="2" charset="77"/>
              </a:rPr>
              <a:t>around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8382247-99FD-8AA6-CC38-155F3822EFA3}"/>
              </a:ext>
            </a:extLst>
          </p:cNvPr>
          <p:cNvSpPr txBox="1">
            <a:spLocks/>
          </p:cNvSpPr>
          <p:nvPr/>
        </p:nvSpPr>
        <p:spPr>
          <a:xfrm>
            <a:off x="6528085" y="1984844"/>
            <a:ext cx="2020105" cy="4339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OpenDyslexicAlta" pitchFamily="2" charset="77"/>
              </a:rPr>
              <a:t>surrounded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ABE211-CC5C-7119-F5F6-41D7B2C29136}"/>
              </a:ext>
            </a:extLst>
          </p:cNvPr>
          <p:cNvSpPr txBox="1">
            <a:spLocks/>
          </p:cNvSpPr>
          <p:nvPr/>
        </p:nvSpPr>
        <p:spPr>
          <a:xfrm>
            <a:off x="3703052" y="2467244"/>
            <a:ext cx="1378904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dirty="0" err="1">
                <a:latin typeface="OpenDyslexicAlta" pitchFamily="2" charset="77"/>
              </a:rPr>
              <a:t>a</a:t>
            </a:r>
            <a:r>
              <a:rPr lang="en-GB" sz="24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2400" dirty="0" err="1">
                <a:latin typeface="OpenDyslexicAlta" pitchFamily="2" charset="77"/>
              </a:rPr>
              <a:t>round</a:t>
            </a:r>
            <a:endParaRPr lang="en-GB" sz="2400" dirty="0">
              <a:latin typeface="OpenDyslexicAlta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rgbClr val="FF37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AF8BE29-0DCF-4087-1E1D-3D8F35E47441}"/>
              </a:ext>
            </a:extLst>
          </p:cNvPr>
          <p:cNvSpPr txBox="1">
            <a:spLocks/>
          </p:cNvSpPr>
          <p:nvPr/>
        </p:nvSpPr>
        <p:spPr>
          <a:xfrm>
            <a:off x="6447875" y="2467244"/>
            <a:ext cx="2173993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dirty="0" err="1">
                <a:latin typeface="OpenDyslexicAlta" pitchFamily="2" charset="77"/>
              </a:rPr>
              <a:t>sur</a:t>
            </a:r>
            <a:r>
              <a:rPr lang="en-GB" sz="24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2400" dirty="0" err="1">
                <a:latin typeface="OpenDyslexicAlta" pitchFamily="2" charset="77"/>
              </a:rPr>
              <a:t>round</a:t>
            </a:r>
            <a:r>
              <a:rPr lang="en-GB" sz="24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2400" dirty="0" err="1">
                <a:latin typeface="OpenDyslexicAlta" pitchFamily="2" charset="77"/>
              </a:rPr>
              <a:t>ed</a:t>
            </a:r>
            <a:endParaRPr lang="en-GB" sz="2400" dirty="0">
              <a:latin typeface="OpenDyslexicAlta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rgbClr val="FF3760"/>
                </a:solidFill>
                <a:latin typeface="OpenDyslexicAlta" pitchFamily="2" charset="77"/>
              </a:rPr>
              <a:t>3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ABD5022E-CB88-9D5E-E288-C6A177B72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577801" y="1842052"/>
            <a:ext cx="1127733" cy="125633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5844EC9-7ED8-A999-1B1C-0214F1D6AEBA}"/>
              </a:ext>
            </a:extLst>
          </p:cNvPr>
          <p:cNvSpPr txBox="1">
            <a:spLocks/>
          </p:cNvSpPr>
          <p:nvPr/>
        </p:nvSpPr>
        <p:spPr>
          <a:xfrm>
            <a:off x="5404945" y="3814391"/>
            <a:ext cx="1382110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dirty="0" err="1">
                <a:latin typeface="OpenDyslexicAlta" pitchFamily="2" charset="77"/>
              </a:rPr>
              <a:t>coun</a:t>
            </a:r>
            <a:r>
              <a:rPr lang="en-GB" sz="24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2400" dirty="0" err="1">
                <a:latin typeface="OpenDyslexicAlta" pitchFamily="2" charset="77"/>
              </a:rPr>
              <a:t>ty</a:t>
            </a:r>
            <a:endParaRPr lang="en-GB" sz="2400" dirty="0">
              <a:latin typeface="OpenDyslexicAlta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rgbClr val="FF37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89A1D08-DA3C-5A10-DB97-1049FDF28A98}"/>
              </a:ext>
            </a:extLst>
          </p:cNvPr>
          <p:cNvSpPr txBox="1">
            <a:spLocks/>
          </p:cNvSpPr>
          <p:nvPr/>
        </p:nvSpPr>
        <p:spPr>
          <a:xfrm>
            <a:off x="1985096" y="3814391"/>
            <a:ext cx="1539204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dirty="0" err="1">
                <a:latin typeface="OpenDyslexicAlta" pitchFamily="2" charset="77"/>
              </a:rPr>
              <a:t>ac</a:t>
            </a:r>
            <a:r>
              <a:rPr lang="en-GB" sz="24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2400" dirty="0" err="1">
                <a:latin typeface="OpenDyslexicAlta" pitchFamily="2" charset="77"/>
              </a:rPr>
              <a:t>count</a:t>
            </a:r>
            <a:endParaRPr lang="en-GB" sz="2400" dirty="0">
              <a:latin typeface="OpenDyslexicAlta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rgbClr val="FF37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467D8DC-1A6B-9B45-0F25-B9CA66C0141E}"/>
              </a:ext>
            </a:extLst>
          </p:cNvPr>
          <p:cNvSpPr txBox="1">
            <a:spLocks/>
          </p:cNvSpPr>
          <p:nvPr/>
        </p:nvSpPr>
        <p:spPr>
          <a:xfrm>
            <a:off x="7938653" y="3814391"/>
            <a:ext cx="2337499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dirty="0" err="1">
                <a:latin typeface="OpenDyslexicAlta" pitchFamily="2" charset="77"/>
              </a:rPr>
              <a:t>loud</a:t>
            </a:r>
            <a:r>
              <a:rPr lang="en-GB" sz="24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2400" dirty="0" err="1">
                <a:latin typeface="OpenDyslexicAlta" pitchFamily="2" charset="77"/>
              </a:rPr>
              <a:t>speak</a:t>
            </a:r>
            <a:r>
              <a:rPr lang="en-GB" sz="24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2400" dirty="0" err="1">
                <a:latin typeface="OpenDyslexicAlta" pitchFamily="2" charset="77"/>
              </a:rPr>
              <a:t>er</a:t>
            </a:r>
            <a:endParaRPr lang="en-GB" sz="2400" dirty="0">
              <a:latin typeface="OpenDyslexicAlta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rgbClr val="FF3760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927B173-84FF-6574-4619-64E22465D265}"/>
              </a:ext>
            </a:extLst>
          </p:cNvPr>
          <p:cNvSpPr txBox="1">
            <a:spLocks/>
          </p:cNvSpPr>
          <p:nvPr/>
        </p:nvSpPr>
        <p:spPr>
          <a:xfrm>
            <a:off x="5443418" y="3331608"/>
            <a:ext cx="1305165" cy="4339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OpenDyslexicAlta" pitchFamily="2" charset="77"/>
              </a:rPr>
              <a:t>county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7720E54-B476-D233-5456-0528A91B250D}"/>
              </a:ext>
            </a:extLst>
          </p:cNvPr>
          <p:cNvSpPr txBox="1">
            <a:spLocks/>
          </p:cNvSpPr>
          <p:nvPr/>
        </p:nvSpPr>
        <p:spPr>
          <a:xfrm>
            <a:off x="2023568" y="3317758"/>
            <a:ext cx="1462260" cy="461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dirty="0">
                <a:latin typeface="OpenDyslexicAlta" pitchFamily="2" charset="77"/>
              </a:rPr>
              <a:t>account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886C9FC-DFC4-E286-5490-64693050FF7C}"/>
              </a:ext>
            </a:extLst>
          </p:cNvPr>
          <p:cNvSpPr txBox="1">
            <a:spLocks/>
          </p:cNvSpPr>
          <p:nvPr/>
        </p:nvSpPr>
        <p:spPr>
          <a:xfrm>
            <a:off x="8015597" y="3317758"/>
            <a:ext cx="2183611" cy="461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dirty="0">
                <a:latin typeface="OpenDyslexicAlta" pitchFamily="2" charset="77"/>
              </a:rPr>
              <a:t>loudspeaker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78D9211-05D6-521A-8E8F-65C622B0D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89" y="3348281"/>
            <a:ext cx="946380" cy="99144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625140DA-03C4-66CB-21EB-BA241062B1B1}"/>
              </a:ext>
            </a:extLst>
          </p:cNvPr>
          <p:cNvSpPr txBox="1">
            <a:spLocks/>
          </p:cNvSpPr>
          <p:nvPr/>
        </p:nvSpPr>
        <p:spPr>
          <a:xfrm>
            <a:off x="5043484" y="4999992"/>
            <a:ext cx="210503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latin typeface="OpenDyslexicAlta" pitchFamily="2" charset="77"/>
              </a:rPr>
              <a:t>outstanding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415E43-189A-5D4F-148F-7BA1F787AFCF}"/>
              </a:ext>
            </a:extLst>
          </p:cNvPr>
          <p:cNvGrpSpPr/>
          <p:nvPr/>
        </p:nvGrpSpPr>
        <p:grpSpPr>
          <a:xfrm>
            <a:off x="576406" y="4651561"/>
            <a:ext cx="2912345" cy="1800000"/>
            <a:chOff x="576406" y="4651561"/>
            <a:chExt cx="2912345" cy="1800000"/>
          </a:xfrm>
        </p:grpSpPr>
        <p:pic>
          <p:nvPicPr>
            <p:cNvPr id="11" name="Picture 10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5120C976-346C-3C3E-85BC-5A0C43A3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76406" y="4651561"/>
              <a:ext cx="717140" cy="180000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5D84399-72C1-27AC-F3E7-3CAE022CD21B}"/>
                </a:ext>
              </a:extLst>
            </p:cNvPr>
            <p:cNvGrpSpPr/>
            <p:nvPr/>
          </p:nvGrpSpPr>
          <p:grpSpPr>
            <a:xfrm>
              <a:off x="1312722" y="4832107"/>
              <a:ext cx="2176029" cy="1548000"/>
              <a:chOff x="516205" y="4927946"/>
              <a:chExt cx="2176029" cy="1548000"/>
            </a:xfrm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E86E0DE-5863-43AD-D9FD-798B9D91907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626670">
                <a:off x="801661" y="4642490"/>
                <a:ext cx="1548000" cy="2118912"/>
              </a:xfrm>
              <a:custGeom>
                <a:avLst/>
                <a:gdLst>
                  <a:gd name="connsiteX0" fmla="*/ 1621573 w 1780793"/>
                  <a:gd name="connsiteY0" fmla="*/ 692999 h 2421389"/>
                  <a:gd name="connsiteX1" fmla="*/ 1778397 w 1780793"/>
                  <a:gd name="connsiteY1" fmla="*/ 1950054 h 2421389"/>
                  <a:gd name="connsiteX2" fmla="*/ 1511457 w 1780793"/>
                  <a:gd name="connsiteY2" fmla="*/ 2293090 h 2421389"/>
                  <a:gd name="connsiteX3" fmla="*/ 502256 w 1780793"/>
                  <a:gd name="connsiteY3" fmla="*/ 2418993 h 2421389"/>
                  <a:gd name="connsiteX4" fmla="*/ 159219 w 1780793"/>
                  <a:gd name="connsiteY4" fmla="*/ 2152054 h 2421389"/>
                  <a:gd name="connsiteX5" fmla="*/ 2396 w 1780793"/>
                  <a:gd name="connsiteY5" fmla="*/ 894999 h 2421389"/>
                  <a:gd name="connsiteX6" fmla="*/ 269335 w 1780793"/>
                  <a:gd name="connsiteY6" fmla="*/ 551963 h 2421389"/>
                  <a:gd name="connsiteX7" fmla="*/ 653406 w 1780793"/>
                  <a:gd name="connsiteY7" fmla="*/ 504048 h 2421389"/>
                  <a:gd name="connsiteX8" fmla="*/ 783961 w 1780793"/>
                  <a:gd name="connsiteY8" fmla="*/ 0 h 2421389"/>
                  <a:gd name="connsiteX9" fmla="*/ 906343 w 1780793"/>
                  <a:gd name="connsiteY9" fmla="*/ 472493 h 2421389"/>
                  <a:gd name="connsiteX10" fmla="*/ 1278537 w 1780793"/>
                  <a:gd name="connsiteY10" fmla="*/ 426060 h 2421389"/>
                  <a:gd name="connsiteX11" fmla="*/ 1621573 w 1780793"/>
                  <a:gd name="connsiteY11" fmla="*/ 692999 h 2421389"/>
                  <a:gd name="connsiteX0" fmla="*/ 1621573 w 1780793"/>
                  <a:gd name="connsiteY0" fmla="*/ 709170 h 2437560"/>
                  <a:gd name="connsiteX1" fmla="*/ 1778397 w 1780793"/>
                  <a:gd name="connsiteY1" fmla="*/ 1966225 h 2437560"/>
                  <a:gd name="connsiteX2" fmla="*/ 1511457 w 1780793"/>
                  <a:gd name="connsiteY2" fmla="*/ 2309261 h 2437560"/>
                  <a:gd name="connsiteX3" fmla="*/ 502256 w 1780793"/>
                  <a:gd name="connsiteY3" fmla="*/ 2435164 h 2437560"/>
                  <a:gd name="connsiteX4" fmla="*/ 159219 w 1780793"/>
                  <a:gd name="connsiteY4" fmla="*/ 2168225 h 2437560"/>
                  <a:gd name="connsiteX5" fmla="*/ 2396 w 1780793"/>
                  <a:gd name="connsiteY5" fmla="*/ 911170 h 2437560"/>
                  <a:gd name="connsiteX6" fmla="*/ 269335 w 1780793"/>
                  <a:gd name="connsiteY6" fmla="*/ 568134 h 2437560"/>
                  <a:gd name="connsiteX7" fmla="*/ 653406 w 1780793"/>
                  <a:gd name="connsiteY7" fmla="*/ 520219 h 2437560"/>
                  <a:gd name="connsiteX8" fmla="*/ 913585 w 1780793"/>
                  <a:gd name="connsiteY8" fmla="*/ 0 h 2437560"/>
                  <a:gd name="connsiteX9" fmla="*/ 906343 w 1780793"/>
                  <a:gd name="connsiteY9" fmla="*/ 488664 h 2437560"/>
                  <a:gd name="connsiteX10" fmla="*/ 1278537 w 1780793"/>
                  <a:gd name="connsiteY10" fmla="*/ 442231 h 2437560"/>
                  <a:gd name="connsiteX11" fmla="*/ 1621573 w 1780793"/>
                  <a:gd name="connsiteY11" fmla="*/ 709170 h 243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0793" h="2437560">
                    <a:moveTo>
                      <a:pt x="1621573" y="709170"/>
                    </a:moveTo>
                    <a:lnTo>
                      <a:pt x="1778397" y="1966225"/>
                    </a:lnTo>
                    <a:cubicBezTo>
                      <a:pt x="1799410" y="2134665"/>
                      <a:pt x="1679898" y="2288248"/>
                      <a:pt x="1511457" y="2309261"/>
                    </a:cubicBezTo>
                    <a:lnTo>
                      <a:pt x="502256" y="2435164"/>
                    </a:lnTo>
                    <a:cubicBezTo>
                      <a:pt x="333815" y="2456177"/>
                      <a:pt x="180233" y="2336665"/>
                      <a:pt x="159219" y="2168225"/>
                    </a:cubicBezTo>
                    <a:lnTo>
                      <a:pt x="2396" y="911170"/>
                    </a:lnTo>
                    <a:cubicBezTo>
                      <a:pt x="-18618" y="742730"/>
                      <a:pt x="100895" y="589147"/>
                      <a:pt x="269335" y="568134"/>
                    </a:cubicBezTo>
                    <a:lnTo>
                      <a:pt x="653406" y="520219"/>
                    </a:lnTo>
                    <a:lnTo>
                      <a:pt x="913585" y="0"/>
                    </a:lnTo>
                    <a:lnTo>
                      <a:pt x="906343" y="488664"/>
                    </a:lnTo>
                    <a:lnTo>
                      <a:pt x="1278537" y="442231"/>
                    </a:lnTo>
                    <a:cubicBezTo>
                      <a:pt x="1446977" y="421217"/>
                      <a:pt x="1600560" y="540730"/>
                      <a:pt x="1621573" y="709170"/>
                    </a:cubicBezTo>
                    <a:close/>
                  </a:path>
                </a:pathLst>
              </a:custGeom>
              <a:noFill/>
              <a:ln w="38100">
                <a:solidFill>
                  <a:srgbClr val="25D1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F542A7-FD70-F866-AC92-EE12D761A796}"/>
                  </a:ext>
                </a:extLst>
              </p:cNvPr>
              <p:cNvSpPr txBox="1"/>
              <p:nvPr/>
            </p:nvSpPr>
            <p:spPr>
              <a:xfrm>
                <a:off x="847662" y="5163337"/>
                <a:ext cx="1844572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OpenDyslexicAlta" pitchFamily="2" charset="77"/>
                  </a:rPr>
                  <a:t>Most of our new words only have one syllable.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B169A7-5736-C50B-D970-16C02E6C8A09}"/>
              </a:ext>
            </a:extLst>
          </p:cNvPr>
          <p:cNvGrpSpPr/>
          <p:nvPr/>
        </p:nvGrpSpPr>
        <p:grpSpPr>
          <a:xfrm>
            <a:off x="8483259" y="4683571"/>
            <a:ext cx="3192295" cy="1680854"/>
            <a:chOff x="8483259" y="4683571"/>
            <a:chExt cx="3192295" cy="168085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C8EBFF0-6766-8E42-1E5B-5672D61FE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18965" y="4683571"/>
              <a:ext cx="856589" cy="1680854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938B9A0-949B-E1D1-8D66-B78919DE53F9}"/>
                </a:ext>
              </a:extLst>
            </p:cNvPr>
            <p:cNvGrpSpPr/>
            <p:nvPr/>
          </p:nvGrpSpPr>
          <p:grpSpPr>
            <a:xfrm flipV="1">
              <a:off x="8483259" y="4686837"/>
              <a:ext cx="2246210" cy="1549646"/>
              <a:chOff x="808107" y="4945271"/>
              <a:chExt cx="2246210" cy="1549646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9DFD1D0E-914D-BD9A-9EEA-0BF34725DFD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836048">
                <a:off x="1218912" y="4659511"/>
                <a:ext cx="1549646" cy="2121165"/>
              </a:xfrm>
              <a:custGeom>
                <a:avLst/>
                <a:gdLst>
                  <a:gd name="connsiteX0" fmla="*/ 1621573 w 1780793"/>
                  <a:gd name="connsiteY0" fmla="*/ 692999 h 2421389"/>
                  <a:gd name="connsiteX1" fmla="*/ 1778397 w 1780793"/>
                  <a:gd name="connsiteY1" fmla="*/ 1950054 h 2421389"/>
                  <a:gd name="connsiteX2" fmla="*/ 1511457 w 1780793"/>
                  <a:gd name="connsiteY2" fmla="*/ 2293090 h 2421389"/>
                  <a:gd name="connsiteX3" fmla="*/ 502256 w 1780793"/>
                  <a:gd name="connsiteY3" fmla="*/ 2418993 h 2421389"/>
                  <a:gd name="connsiteX4" fmla="*/ 159219 w 1780793"/>
                  <a:gd name="connsiteY4" fmla="*/ 2152054 h 2421389"/>
                  <a:gd name="connsiteX5" fmla="*/ 2396 w 1780793"/>
                  <a:gd name="connsiteY5" fmla="*/ 894999 h 2421389"/>
                  <a:gd name="connsiteX6" fmla="*/ 269335 w 1780793"/>
                  <a:gd name="connsiteY6" fmla="*/ 551963 h 2421389"/>
                  <a:gd name="connsiteX7" fmla="*/ 653406 w 1780793"/>
                  <a:gd name="connsiteY7" fmla="*/ 504048 h 2421389"/>
                  <a:gd name="connsiteX8" fmla="*/ 783961 w 1780793"/>
                  <a:gd name="connsiteY8" fmla="*/ 0 h 2421389"/>
                  <a:gd name="connsiteX9" fmla="*/ 906343 w 1780793"/>
                  <a:gd name="connsiteY9" fmla="*/ 472493 h 2421389"/>
                  <a:gd name="connsiteX10" fmla="*/ 1278537 w 1780793"/>
                  <a:gd name="connsiteY10" fmla="*/ 426060 h 2421389"/>
                  <a:gd name="connsiteX11" fmla="*/ 1621573 w 1780793"/>
                  <a:gd name="connsiteY11" fmla="*/ 692999 h 2421389"/>
                  <a:gd name="connsiteX0" fmla="*/ 1621573 w 1780793"/>
                  <a:gd name="connsiteY0" fmla="*/ 709170 h 2437560"/>
                  <a:gd name="connsiteX1" fmla="*/ 1778397 w 1780793"/>
                  <a:gd name="connsiteY1" fmla="*/ 1966225 h 2437560"/>
                  <a:gd name="connsiteX2" fmla="*/ 1511457 w 1780793"/>
                  <a:gd name="connsiteY2" fmla="*/ 2309261 h 2437560"/>
                  <a:gd name="connsiteX3" fmla="*/ 502256 w 1780793"/>
                  <a:gd name="connsiteY3" fmla="*/ 2435164 h 2437560"/>
                  <a:gd name="connsiteX4" fmla="*/ 159219 w 1780793"/>
                  <a:gd name="connsiteY4" fmla="*/ 2168225 h 2437560"/>
                  <a:gd name="connsiteX5" fmla="*/ 2396 w 1780793"/>
                  <a:gd name="connsiteY5" fmla="*/ 911170 h 2437560"/>
                  <a:gd name="connsiteX6" fmla="*/ 269335 w 1780793"/>
                  <a:gd name="connsiteY6" fmla="*/ 568134 h 2437560"/>
                  <a:gd name="connsiteX7" fmla="*/ 653406 w 1780793"/>
                  <a:gd name="connsiteY7" fmla="*/ 520219 h 2437560"/>
                  <a:gd name="connsiteX8" fmla="*/ 913585 w 1780793"/>
                  <a:gd name="connsiteY8" fmla="*/ 0 h 2437560"/>
                  <a:gd name="connsiteX9" fmla="*/ 906343 w 1780793"/>
                  <a:gd name="connsiteY9" fmla="*/ 488664 h 2437560"/>
                  <a:gd name="connsiteX10" fmla="*/ 1278537 w 1780793"/>
                  <a:gd name="connsiteY10" fmla="*/ 442231 h 2437560"/>
                  <a:gd name="connsiteX11" fmla="*/ 1621573 w 1780793"/>
                  <a:gd name="connsiteY11" fmla="*/ 709170 h 243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0793" h="2437560">
                    <a:moveTo>
                      <a:pt x="1621573" y="709170"/>
                    </a:moveTo>
                    <a:lnTo>
                      <a:pt x="1778397" y="1966225"/>
                    </a:lnTo>
                    <a:cubicBezTo>
                      <a:pt x="1799410" y="2134665"/>
                      <a:pt x="1679898" y="2288248"/>
                      <a:pt x="1511457" y="2309261"/>
                    </a:cubicBezTo>
                    <a:lnTo>
                      <a:pt x="502256" y="2435164"/>
                    </a:lnTo>
                    <a:cubicBezTo>
                      <a:pt x="333815" y="2456177"/>
                      <a:pt x="180233" y="2336665"/>
                      <a:pt x="159219" y="2168225"/>
                    </a:cubicBezTo>
                    <a:lnTo>
                      <a:pt x="2396" y="911170"/>
                    </a:lnTo>
                    <a:cubicBezTo>
                      <a:pt x="-18618" y="742730"/>
                      <a:pt x="100895" y="589147"/>
                      <a:pt x="269335" y="568134"/>
                    </a:cubicBezTo>
                    <a:lnTo>
                      <a:pt x="653406" y="520219"/>
                    </a:lnTo>
                    <a:lnTo>
                      <a:pt x="913585" y="0"/>
                    </a:lnTo>
                    <a:lnTo>
                      <a:pt x="906343" y="488664"/>
                    </a:lnTo>
                    <a:lnTo>
                      <a:pt x="1278537" y="442231"/>
                    </a:lnTo>
                    <a:cubicBezTo>
                      <a:pt x="1446977" y="421217"/>
                      <a:pt x="1600560" y="540730"/>
                      <a:pt x="1621573" y="709170"/>
                    </a:cubicBezTo>
                    <a:close/>
                  </a:path>
                </a:pathLst>
              </a:custGeom>
              <a:noFill/>
              <a:ln w="38100">
                <a:solidFill>
                  <a:srgbClr val="25D1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898F58-AAC5-4514-5E0E-9B72949DD6E4}"/>
                  </a:ext>
                </a:extLst>
              </p:cNvPr>
              <p:cNvSpPr txBox="1"/>
              <p:nvPr/>
            </p:nvSpPr>
            <p:spPr>
              <a:xfrm flipV="1">
                <a:off x="808107" y="4999273"/>
                <a:ext cx="2014092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OpenDyslexicAlta" pitchFamily="2" charset="77"/>
                  </a:rPr>
                  <a:t>Let’s practise counting syllables with these words instead.</a:t>
                </a:r>
              </a:p>
            </p:txBody>
          </p:sp>
        </p:grpSp>
      </p:grp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6656ACCA-B501-989A-BEFF-0453E89D9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46" y="1842052"/>
            <a:ext cx="1127733" cy="125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3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17" grpId="0"/>
      <p:bldP spid="19" grpId="0"/>
      <p:bldP spid="20" grpId="0"/>
      <p:bldP spid="21" grpId="0"/>
      <p:bldP spid="25" grpId="0"/>
      <p:bldP spid="26" grpId="0"/>
      <p:bldP spid="27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CEE6A0-13E2-8654-01F4-21C0FD926C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Phoneme Maps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B0D98-0F76-8727-B0C7-8A366374EC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Where do the sound buttons go in these words?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082AD-A3E0-C3E8-FF7D-3566175D86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62F8FB-BA10-57E1-903C-AF3B17BF586B}"/>
              </a:ext>
            </a:extLst>
          </p:cNvPr>
          <p:cNvGrpSpPr/>
          <p:nvPr/>
        </p:nvGrpSpPr>
        <p:grpSpPr>
          <a:xfrm>
            <a:off x="4756121" y="1902205"/>
            <a:ext cx="6077423" cy="2641785"/>
            <a:chOff x="4756121" y="1902205"/>
            <a:chExt cx="6077423" cy="264178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EE58565-04FD-8C47-D4EC-4681CAD271D5}"/>
                </a:ext>
              </a:extLst>
            </p:cNvPr>
            <p:cNvGrpSpPr/>
            <p:nvPr/>
          </p:nvGrpSpPr>
          <p:grpSpPr>
            <a:xfrm>
              <a:off x="6480794" y="1902205"/>
              <a:ext cx="4352750" cy="2641785"/>
              <a:chOff x="656942" y="2150204"/>
              <a:chExt cx="4352750" cy="2641785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97D8AF-84E3-742E-472E-00B86CA31BAA}"/>
                  </a:ext>
                </a:extLst>
              </p:cNvPr>
              <p:cNvSpPr txBox="1"/>
              <p:nvPr/>
            </p:nvSpPr>
            <p:spPr>
              <a:xfrm>
                <a:off x="1436139" y="2693684"/>
                <a:ext cx="330497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OpenDyslexicAlta" pitchFamily="2" charset="77"/>
                  </a:rPr>
                  <a:t>Use sound buttons for each phoneme. Draw a dot for each single letter sound and a line when two or more letters make one sound. </a:t>
                </a:r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5508AFF9-125B-5A13-8E7F-D33F00B99E15}"/>
                  </a:ext>
                </a:extLst>
              </p:cNvPr>
              <p:cNvSpPr/>
              <p:nvPr/>
            </p:nvSpPr>
            <p:spPr>
              <a:xfrm rot="6300000" flipH="1" flipV="1">
                <a:off x="1512424" y="1294722"/>
                <a:ext cx="2641785" cy="4352750"/>
              </a:xfrm>
              <a:custGeom>
                <a:avLst/>
                <a:gdLst>
                  <a:gd name="connsiteX0" fmla="*/ 1865617 w 2410627"/>
                  <a:gd name="connsiteY0" fmla="*/ 1294193 h 4270470"/>
                  <a:gd name="connsiteX1" fmla="*/ 2386815 w 2410627"/>
                  <a:gd name="connsiteY1" fmla="*/ 3256707 h 4270470"/>
                  <a:gd name="connsiteX2" fmla="*/ 1886005 w 2410627"/>
                  <a:gd name="connsiteY2" fmla="*/ 4119716 h 4270470"/>
                  <a:gd name="connsiteX3" fmla="*/ 1408020 w 2410627"/>
                  <a:gd name="connsiteY3" fmla="*/ 4246658 h 4270470"/>
                  <a:gd name="connsiteX4" fmla="*/ 545011 w 2410627"/>
                  <a:gd name="connsiteY4" fmla="*/ 3745848 h 4270470"/>
                  <a:gd name="connsiteX5" fmla="*/ 23812 w 2410627"/>
                  <a:gd name="connsiteY5" fmla="*/ 1783334 h 4270470"/>
                  <a:gd name="connsiteX6" fmla="*/ 524623 w 2410627"/>
                  <a:gd name="connsiteY6" fmla="*/ 920325 h 4270470"/>
                  <a:gd name="connsiteX7" fmla="*/ 634484 w 2410627"/>
                  <a:gd name="connsiteY7" fmla="*/ 891148 h 4270470"/>
                  <a:gd name="connsiteX8" fmla="*/ 776459 w 2410627"/>
                  <a:gd name="connsiteY8" fmla="*/ 0 h 4270470"/>
                  <a:gd name="connsiteX9" fmla="*/ 1066293 w 2410627"/>
                  <a:gd name="connsiteY9" fmla="*/ 783163 h 4270470"/>
                  <a:gd name="connsiteX10" fmla="*/ 1143715 w 2410627"/>
                  <a:gd name="connsiteY10" fmla="*/ 770739 h 4270470"/>
                  <a:gd name="connsiteX11" fmla="*/ 1865617 w 2410627"/>
                  <a:gd name="connsiteY11" fmla="*/ 1294193 h 4270470"/>
                  <a:gd name="connsiteX0" fmla="*/ 1865617 w 2410627"/>
                  <a:gd name="connsiteY0" fmla="*/ 995604 h 3971881"/>
                  <a:gd name="connsiteX1" fmla="*/ 2386815 w 2410627"/>
                  <a:gd name="connsiteY1" fmla="*/ 2958118 h 3971881"/>
                  <a:gd name="connsiteX2" fmla="*/ 1886005 w 2410627"/>
                  <a:gd name="connsiteY2" fmla="*/ 3821127 h 3971881"/>
                  <a:gd name="connsiteX3" fmla="*/ 1408020 w 2410627"/>
                  <a:gd name="connsiteY3" fmla="*/ 3948069 h 3971881"/>
                  <a:gd name="connsiteX4" fmla="*/ 545011 w 2410627"/>
                  <a:gd name="connsiteY4" fmla="*/ 3447259 h 3971881"/>
                  <a:gd name="connsiteX5" fmla="*/ 23812 w 2410627"/>
                  <a:gd name="connsiteY5" fmla="*/ 1484745 h 3971881"/>
                  <a:gd name="connsiteX6" fmla="*/ 524623 w 2410627"/>
                  <a:gd name="connsiteY6" fmla="*/ 621736 h 3971881"/>
                  <a:gd name="connsiteX7" fmla="*/ 634484 w 2410627"/>
                  <a:gd name="connsiteY7" fmla="*/ 592559 h 3971881"/>
                  <a:gd name="connsiteX8" fmla="*/ 871174 w 2410627"/>
                  <a:gd name="connsiteY8" fmla="*/ 0 h 3971881"/>
                  <a:gd name="connsiteX9" fmla="*/ 1066293 w 2410627"/>
                  <a:gd name="connsiteY9" fmla="*/ 484574 h 3971881"/>
                  <a:gd name="connsiteX10" fmla="*/ 1143715 w 2410627"/>
                  <a:gd name="connsiteY10" fmla="*/ 472150 h 3971881"/>
                  <a:gd name="connsiteX11" fmla="*/ 1865617 w 2410627"/>
                  <a:gd name="connsiteY11" fmla="*/ 995604 h 397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627" h="3971881">
                    <a:moveTo>
                      <a:pt x="1865617" y="995604"/>
                    </a:moveTo>
                    <a:lnTo>
                      <a:pt x="2386815" y="2958118"/>
                    </a:lnTo>
                    <a:cubicBezTo>
                      <a:pt x="2486834" y="3334726"/>
                      <a:pt x="2262613" y="3721109"/>
                      <a:pt x="1886005" y="3821127"/>
                    </a:cubicBezTo>
                    <a:lnTo>
                      <a:pt x="1408020" y="3948069"/>
                    </a:lnTo>
                    <a:cubicBezTo>
                      <a:pt x="1031412" y="4048087"/>
                      <a:pt x="645030" y="3823867"/>
                      <a:pt x="545011" y="3447259"/>
                    </a:cubicBezTo>
                    <a:lnTo>
                      <a:pt x="23812" y="1484745"/>
                    </a:lnTo>
                    <a:cubicBezTo>
                      <a:pt x="-76206" y="1108137"/>
                      <a:pt x="148015" y="721754"/>
                      <a:pt x="524623" y="621736"/>
                    </a:cubicBezTo>
                    <a:lnTo>
                      <a:pt x="634484" y="592559"/>
                    </a:lnTo>
                    <a:lnTo>
                      <a:pt x="871174" y="0"/>
                    </a:lnTo>
                    <a:lnTo>
                      <a:pt x="1066293" y="484574"/>
                    </a:lnTo>
                    <a:lnTo>
                      <a:pt x="1143715" y="472150"/>
                    </a:lnTo>
                    <a:cubicBezTo>
                      <a:pt x="1471337" y="453212"/>
                      <a:pt x="1778101" y="666072"/>
                      <a:pt x="1865617" y="995604"/>
                    </a:cubicBezTo>
                    <a:close/>
                  </a:path>
                </a:pathLst>
              </a:custGeom>
              <a:noFill/>
              <a:ln w="57150">
                <a:solidFill>
                  <a:srgbClr val="25D1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" name="Picture 6" descr="A cartoon of a child&#10;&#10;Description automatically generated with low confidence">
              <a:extLst>
                <a:ext uri="{FF2B5EF4-FFF2-40B4-BE49-F238E27FC236}">
                  <a16:creationId xmlns:a16="http://schemas.microsoft.com/office/drawing/2014/main" id="{0450A4C8-F8A4-DBD0-8A43-FFCBEA75B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6121" y="2209144"/>
              <a:ext cx="1415143" cy="2180308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E1909C9-C8F7-57D7-4951-6FE7774A2330}"/>
              </a:ext>
            </a:extLst>
          </p:cNvPr>
          <p:cNvSpPr/>
          <p:nvPr/>
        </p:nvSpPr>
        <p:spPr>
          <a:xfrm>
            <a:off x="1497596" y="2608607"/>
            <a:ext cx="2696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latin typeface="OpenDyslexicAlta" pitchFamily="2" charset="77"/>
              </a:rPr>
              <a:t>around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71426A-42DD-3023-B90F-C0D8CFA1D3CF}"/>
              </a:ext>
            </a:extLst>
          </p:cNvPr>
          <p:cNvGrpSpPr/>
          <p:nvPr/>
        </p:nvGrpSpPr>
        <p:grpSpPr>
          <a:xfrm>
            <a:off x="1768691" y="3420926"/>
            <a:ext cx="2181918" cy="161061"/>
            <a:chOff x="7091825" y="6014687"/>
            <a:chExt cx="2181918" cy="161061"/>
          </a:xfrm>
          <a:solidFill>
            <a:srgbClr val="3372DC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D90DC6-727A-E42C-1885-7921A3586ADD}"/>
                </a:ext>
              </a:extLst>
            </p:cNvPr>
            <p:cNvSpPr/>
            <p:nvPr/>
          </p:nvSpPr>
          <p:spPr>
            <a:xfrm>
              <a:off x="7435817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BC4A5FD-81CC-B1AE-5B26-A7681AACE3A4}"/>
                </a:ext>
              </a:extLst>
            </p:cNvPr>
            <p:cNvSpPr/>
            <p:nvPr/>
          </p:nvSpPr>
          <p:spPr>
            <a:xfrm>
              <a:off x="8672590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94364C-18F0-2F22-5083-D3DF65E901CF}"/>
                </a:ext>
              </a:extLst>
            </p:cNvPr>
            <p:cNvSpPr/>
            <p:nvPr/>
          </p:nvSpPr>
          <p:spPr>
            <a:xfrm>
              <a:off x="7740826" y="6032769"/>
              <a:ext cx="742384" cy="1394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64D210D-A111-6FB1-E0C0-172799261E78}"/>
                </a:ext>
              </a:extLst>
            </p:cNvPr>
            <p:cNvSpPr/>
            <p:nvPr/>
          </p:nvSpPr>
          <p:spPr>
            <a:xfrm>
              <a:off x="7091825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27A52B7-0A27-1D78-9D08-83890ED6E829}"/>
                </a:ext>
              </a:extLst>
            </p:cNvPr>
            <p:cNvSpPr/>
            <p:nvPr/>
          </p:nvSpPr>
          <p:spPr>
            <a:xfrm>
              <a:off x="9116210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67D9DCA-3626-0311-2819-0BAF61A705A7}"/>
              </a:ext>
            </a:extLst>
          </p:cNvPr>
          <p:cNvSpPr/>
          <p:nvPr/>
        </p:nvSpPr>
        <p:spPr>
          <a:xfrm>
            <a:off x="2826993" y="4817681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latin typeface="OpenDyslexicAlta" pitchFamily="2" charset="77"/>
              </a:rPr>
              <a:t>hound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67CC3A-4CB7-AFF5-C5EC-537351BAFE1A}"/>
              </a:ext>
            </a:extLst>
          </p:cNvPr>
          <p:cNvGrpSpPr/>
          <p:nvPr/>
        </p:nvGrpSpPr>
        <p:grpSpPr>
          <a:xfrm>
            <a:off x="3062816" y="5630000"/>
            <a:ext cx="1904944" cy="161061"/>
            <a:chOff x="7373586" y="6014687"/>
            <a:chExt cx="1904944" cy="161061"/>
          </a:xfrm>
          <a:solidFill>
            <a:srgbClr val="3372DC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5A5A28C-BE6D-EB92-8FF6-8C6D0D448D73}"/>
                </a:ext>
              </a:extLst>
            </p:cNvPr>
            <p:cNvSpPr/>
            <p:nvPr/>
          </p:nvSpPr>
          <p:spPr>
            <a:xfrm>
              <a:off x="7373586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F06C9C2-AACC-97AF-CD0C-D136A468A027}"/>
                </a:ext>
              </a:extLst>
            </p:cNvPr>
            <p:cNvSpPr/>
            <p:nvPr/>
          </p:nvSpPr>
          <p:spPr>
            <a:xfrm>
              <a:off x="8672590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66C3ED-4CB0-4193-A724-30A90F26126E}"/>
                </a:ext>
              </a:extLst>
            </p:cNvPr>
            <p:cNvSpPr/>
            <p:nvPr/>
          </p:nvSpPr>
          <p:spPr>
            <a:xfrm>
              <a:off x="7740826" y="6032769"/>
              <a:ext cx="742384" cy="1394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8610E32-F6AA-6AE2-474A-39ECE1A18467}"/>
                </a:ext>
              </a:extLst>
            </p:cNvPr>
            <p:cNvSpPr/>
            <p:nvPr/>
          </p:nvSpPr>
          <p:spPr>
            <a:xfrm>
              <a:off x="9120997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EAA2C9C-9133-7E65-F585-9C599D08013F}"/>
              </a:ext>
            </a:extLst>
          </p:cNvPr>
          <p:cNvSpPr/>
          <p:nvPr/>
        </p:nvSpPr>
        <p:spPr>
          <a:xfrm>
            <a:off x="5989154" y="4817681"/>
            <a:ext cx="2574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latin typeface="OpenDyslexicAlta" pitchFamily="2" charset="77"/>
              </a:rPr>
              <a:t>sprout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59BC72-0B64-90C7-20AD-DF238F6666C3}"/>
              </a:ext>
            </a:extLst>
          </p:cNvPr>
          <p:cNvGrpSpPr/>
          <p:nvPr/>
        </p:nvGrpSpPr>
        <p:grpSpPr>
          <a:xfrm>
            <a:off x="6199047" y="5630000"/>
            <a:ext cx="2211627" cy="161061"/>
            <a:chOff x="7249071" y="6014687"/>
            <a:chExt cx="2211627" cy="161061"/>
          </a:xfrm>
          <a:solidFill>
            <a:srgbClr val="3372DC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4FE7F75-E4AF-225B-9F9D-CF8FAD845B13}"/>
                </a:ext>
              </a:extLst>
            </p:cNvPr>
            <p:cNvSpPr/>
            <p:nvPr/>
          </p:nvSpPr>
          <p:spPr>
            <a:xfrm>
              <a:off x="7249071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9A24C7C-3A2A-AF47-A21C-C77FE7CEC365}"/>
                </a:ext>
              </a:extLst>
            </p:cNvPr>
            <p:cNvSpPr/>
            <p:nvPr/>
          </p:nvSpPr>
          <p:spPr>
            <a:xfrm>
              <a:off x="7690560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F1D6FFF-0D7F-1A24-0C5F-65CE58A56492}"/>
                </a:ext>
              </a:extLst>
            </p:cNvPr>
            <p:cNvSpPr/>
            <p:nvPr/>
          </p:nvSpPr>
          <p:spPr>
            <a:xfrm>
              <a:off x="8378613" y="6032769"/>
              <a:ext cx="742384" cy="1394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D4EB80D-C799-96F8-0D24-0F1EEA811BB8}"/>
                </a:ext>
              </a:extLst>
            </p:cNvPr>
            <p:cNvSpPr/>
            <p:nvPr/>
          </p:nvSpPr>
          <p:spPr>
            <a:xfrm>
              <a:off x="8080705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9D7E17-633C-587F-F3AD-C36C4883B0C2}"/>
                </a:ext>
              </a:extLst>
            </p:cNvPr>
            <p:cNvSpPr/>
            <p:nvPr/>
          </p:nvSpPr>
          <p:spPr>
            <a:xfrm>
              <a:off x="9303165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5997AA9-ACD5-3B98-F540-F0AEDEEB8450}"/>
              </a:ext>
            </a:extLst>
          </p:cNvPr>
          <p:cNvSpPr/>
          <p:nvPr/>
        </p:nvSpPr>
        <p:spPr>
          <a:xfrm>
            <a:off x="9368872" y="4817681"/>
            <a:ext cx="1888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latin typeface="OpenDyslexicAlta" pitchFamily="2" charset="77"/>
              </a:rPr>
              <a:t>ouch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4EA097-2DAC-B2F7-3B5A-19D4D90F2180}"/>
              </a:ext>
            </a:extLst>
          </p:cNvPr>
          <p:cNvGrpSpPr/>
          <p:nvPr/>
        </p:nvGrpSpPr>
        <p:grpSpPr>
          <a:xfrm>
            <a:off x="9539573" y="5648082"/>
            <a:ext cx="1568074" cy="139449"/>
            <a:chOff x="7552922" y="6032769"/>
            <a:chExt cx="1568074" cy="139449"/>
          </a:xfrm>
          <a:solidFill>
            <a:srgbClr val="3372DC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857861C-36A8-759B-039E-61629B963240}"/>
                </a:ext>
              </a:extLst>
            </p:cNvPr>
            <p:cNvSpPr/>
            <p:nvPr/>
          </p:nvSpPr>
          <p:spPr>
            <a:xfrm>
              <a:off x="8423779" y="6032769"/>
              <a:ext cx="697217" cy="1394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CAF4E38-4BCA-F884-C73A-3B1461E421B1}"/>
                </a:ext>
              </a:extLst>
            </p:cNvPr>
            <p:cNvSpPr/>
            <p:nvPr/>
          </p:nvSpPr>
          <p:spPr>
            <a:xfrm>
              <a:off x="7552922" y="6032769"/>
              <a:ext cx="759618" cy="1394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li" pitchFamily="2" charset="77"/>
              </a:endParaRPr>
            </a:p>
          </p:txBody>
        </p:sp>
      </p:grpSp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F0A33F8A-7D4D-A6F3-B168-18B0E5278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3" y="4612781"/>
            <a:ext cx="1272532" cy="133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3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E52894E-ADE7-D096-6C3F-46D8BB993F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63688" y="668878"/>
            <a:ext cx="8037324" cy="749135"/>
          </a:xfrm>
        </p:spPr>
        <p:txBody>
          <a:bodyPr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/>
              <a:t>To be able to segment words into the correct syllables and phonemes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To spell words </a:t>
            </a:r>
            <a:r>
              <a:rPr lang="en-GB" sz="1600" dirty="0"/>
              <a:t>where the digraph ‘ou’ makes an /ow/ sound</a:t>
            </a:r>
            <a:endParaRPr lang="en-GB" alt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A2B7948-0DD8-5BEC-6E03-76A359222E7C}"/>
              </a:ext>
            </a:extLst>
          </p:cNvPr>
          <p:cNvSpPr txBox="1">
            <a:spLocks/>
          </p:cNvSpPr>
          <p:nvPr/>
        </p:nvSpPr>
        <p:spPr>
          <a:xfrm>
            <a:off x="2458996" y="314753"/>
            <a:ext cx="6224474" cy="320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D1C1D"/>
                </a:solidFill>
                <a:cs typeface="Arial" panose="020B0604020202020204" pitchFamily="34" charset="0"/>
              </a:rPr>
              <a:t>W</a:t>
            </a:r>
            <a:r>
              <a:rPr lang="en-GB" dirty="0"/>
              <a:t>ords where the digraph ‘ou’ makes an /ow/ sound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F6E99C87-F681-E364-6D0F-5F57EF32C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760817"/>
              </p:ext>
            </p:extLst>
          </p:nvPr>
        </p:nvGraphicFramePr>
        <p:xfrm>
          <a:off x="404734" y="2236167"/>
          <a:ext cx="11392526" cy="4202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843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579228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3429455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52094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  <a:latin typeface="OpenDyslexicAlta" pitchFamily="2" charset="77"/>
                          <a:ea typeface="+mn-ea"/>
                          <a:cs typeface="+mn-cs"/>
                        </a:rPr>
                        <a:t>Phonemes</a:t>
                      </a:r>
                      <a:endParaRPr lang="en-GB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My 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613649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anose="00000500000000000000" pitchFamily="50" charset="0"/>
                          <a:ea typeface="OpenDyslexic" charset="0"/>
                          <a:cs typeface="OpenDyslexic" charset="0"/>
                        </a:rPr>
                        <a:t>mouth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OpenDyslexicAlta" panose="00000500000000000000" pitchFamily="50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Segoe Print" panose="02000800000000000000" pitchFamily="2" charset="0"/>
                        <a:ea typeface="OpenDyslexic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613649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anose="00000500000000000000" pitchFamily="50" charset="0"/>
                          <a:ea typeface="OpenDyslexic" charset="0"/>
                          <a:cs typeface="OpenDyslexic" charset="0"/>
                        </a:rPr>
                        <a:t>sprout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OpenDyslexicAlta" panose="00000500000000000000" pitchFamily="50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Segoe Print" panose="02000800000000000000" pitchFamily="2" charset="0"/>
                        <a:ea typeface="OpenDyslexic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613649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anose="00000500000000000000" pitchFamily="50" charset="0"/>
                          <a:ea typeface="OpenDyslexic" charset="0"/>
                          <a:cs typeface="OpenDyslexic" charset="0"/>
                        </a:rPr>
                        <a:t>spout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OpenDyslexicAlta" panose="00000500000000000000" pitchFamily="50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Segoe Print" panose="02000800000000000000" pitchFamily="2" charset="0"/>
                        <a:ea typeface="OpenDyslexic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613649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anose="00000500000000000000" pitchFamily="50" charset="0"/>
                          <a:ea typeface="OpenDyslexic" charset="0"/>
                          <a:cs typeface="OpenDyslexic" charset="0"/>
                        </a:rPr>
                        <a:t>around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OpenDyslexicAlta" panose="00000500000000000000" pitchFamily="50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Segoe Print" panose="02000800000000000000" pitchFamily="2" charset="0"/>
                        <a:ea typeface="OpenDyslexic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613649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anose="00000500000000000000" pitchFamily="50" charset="0"/>
                          <a:ea typeface="OpenDyslexic" charset="0"/>
                          <a:cs typeface="OpenDyslexic" charset="0"/>
                        </a:rPr>
                        <a:t>proud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OpenDyslexicAlta" panose="00000500000000000000" pitchFamily="50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Segoe Print" panose="02000800000000000000" pitchFamily="2" charset="0"/>
                        <a:ea typeface="OpenDyslexic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613649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OpenDyslexicAlta" panose="00000500000000000000" pitchFamily="50" charset="0"/>
                          <a:ea typeface="OpenDyslexic" charset="0"/>
                          <a:cs typeface="OpenDyslexic" charset="0"/>
                        </a:rPr>
                        <a:t>ouch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OpenDyslexicAlta" panose="00000500000000000000" pitchFamily="50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Segoe Print" panose="02000800000000000000" pitchFamily="2" charset="0"/>
                        <a:ea typeface="OpenDyslexic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</a:tbl>
          </a:graphicData>
        </a:graphic>
      </p:graphicFrame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064022D3-4ABA-52B2-F199-EF5C9D16B4BE}"/>
              </a:ext>
            </a:extLst>
          </p:cNvPr>
          <p:cNvSpPr txBox="1">
            <a:spLocks/>
          </p:cNvSpPr>
          <p:nvPr/>
        </p:nvSpPr>
        <p:spPr>
          <a:xfrm>
            <a:off x="-355926" y="1772991"/>
            <a:ext cx="12876551" cy="403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400" dirty="0"/>
              <a:t>Read the word. Write each word out, adding the sound buttons for each phoneme. Finally, rewrite the whole word.</a:t>
            </a:r>
            <a:endParaRPr lang="en-GB" sz="1400" dirty="0">
              <a:latin typeface="OpenDyslexicAlt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84338"/>
      </p:ext>
    </p:extLst>
  </p:cSld>
  <p:clrMapOvr>
    <a:masterClrMapping/>
  </p:clrMapOvr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3936</TotalTime>
  <Words>1055</Words>
  <Application>Microsoft Macintosh PowerPoint</Application>
  <PresentationFormat>Widescreen</PresentationFormat>
  <Paragraphs>262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OpenDyslexicAlta</vt:lpstr>
      <vt:lpstr>Lucida Handwriting</vt:lpstr>
      <vt:lpstr>Calibri Light</vt:lpstr>
      <vt:lpstr>Muli</vt:lpstr>
      <vt:lpstr>Segoe Print</vt:lpstr>
      <vt:lpstr>Arial</vt:lpstr>
      <vt:lpstr>Calibri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Martin Saunders</cp:lastModifiedBy>
  <cp:revision>103</cp:revision>
  <dcterms:created xsi:type="dcterms:W3CDTF">2022-07-19T20:08:30Z</dcterms:created>
  <dcterms:modified xsi:type="dcterms:W3CDTF">2024-08-12T11:37:33Z</dcterms:modified>
</cp:coreProperties>
</file>