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0" r:id="rId3"/>
    <p:sldId id="302" r:id="rId4"/>
    <p:sldId id="258" r:id="rId5"/>
    <p:sldId id="303" r:id="rId6"/>
    <p:sldId id="259" r:id="rId7"/>
    <p:sldId id="304" r:id="rId8"/>
    <p:sldId id="284" r:id="rId9"/>
    <p:sldId id="262" r:id="rId10"/>
    <p:sldId id="263" r:id="rId11"/>
    <p:sldId id="307" r:id="rId12"/>
    <p:sldId id="305" r:id="rId13"/>
    <p:sldId id="306" r:id="rId14"/>
    <p:sldId id="308" r:id="rId15"/>
    <p:sldId id="309" r:id="rId16"/>
    <p:sldId id="286" r:id="rId17"/>
    <p:sldId id="287" r:id="rId18"/>
    <p:sldId id="280" r:id="rId19"/>
    <p:sldId id="279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uli" pitchFamily="2" charset="77"/>
      <p:regular r:id="rId29"/>
      <p:bold r:id="rId30"/>
      <p:italic r:id="rId31"/>
      <p:boldItalic r:id="rId32"/>
    </p:embeddedFont>
    <p:embeddedFont>
      <p:font typeface="OpenDyslexicAlta" pitchFamily="2" charset="77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25D160"/>
    <a:srgbClr val="219CEE"/>
    <a:srgbClr val="7956D6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545"/>
  </p:normalViewPr>
  <p:slideViewPr>
    <p:cSldViewPr snapToGrid="0" snapToObjects="1">
      <p:cViewPr varScale="1">
        <p:scale>
          <a:sx n="93" d="100"/>
          <a:sy n="93" d="100"/>
        </p:scale>
        <p:origin x="216" y="2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7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Muli" pitchFamily="2" charset="77"/>
              </a:rPr>
              <a:t>Click on the slide to show the number of syllables and how it is written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97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Muli" pitchFamily="2" charset="77"/>
              </a:rPr>
              <a:t>You may wish to revise the prefix meanings before the children start the activity:</a:t>
            </a:r>
          </a:p>
          <a:p>
            <a:r>
              <a:rPr lang="en-GB" dirty="0">
                <a:latin typeface="Muli" pitchFamily="2" charset="77"/>
              </a:rPr>
              <a:t>over = too much/more than enough</a:t>
            </a:r>
          </a:p>
          <a:p>
            <a:r>
              <a:rPr lang="en-GB" dirty="0">
                <a:latin typeface="Muli" pitchFamily="2" charset="77"/>
              </a:rPr>
              <a:t>un = not</a:t>
            </a:r>
          </a:p>
          <a:p>
            <a:r>
              <a:rPr lang="en-GB" dirty="0">
                <a:latin typeface="Muli" pitchFamily="2" charset="77"/>
              </a:rPr>
              <a:t>in = not</a:t>
            </a:r>
          </a:p>
          <a:p>
            <a:r>
              <a:rPr lang="en-GB" dirty="0">
                <a:latin typeface="Muli" pitchFamily="2" charset="77"/>
              </a:rPr>
              <a:t>hyper = excessively; to extremes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Muli" pitchFamily="2" charset="77"/>
              </a:rPr>
              <a:t>You may wish to revise the prefix meanings before the children start the activity:</a:t>
            </a:r>
          </a:p>
          <a:p>
            <a:r>
              <a:rPr lang="en-GB" dirty="0">
                <a:latin typeface="Muli" pitchFamily="2" charset="77"/>
              </a:rPr>
              <a:t>over = too much/more than enough</a:t>
            </a:r>
          </a:p>
          <a:p>
            <a:r>
              <a:rPr lang="en-GB" dirty="0">
                <a:latin typeface="Muli" pitchFamily="2" charset="77"/>
              </a:rPr>
              <a:t>un = not</a:t>
            </a:r>
          </a:p>
          <a:p>
            <a:r>
              <a:rPr lang="en-GB" dirty="0">
                <a:latin typeface="Muli" pitchFamily="2" charset="77"/>
              </a:rPr>
              <a:t>in = not</a:t>
            </a:r>
          </a:p>
          <a:p>
            <a:r>
              <a:rPr lang="en-GB" dirty="0">
                <a:latin typeface="Muli" pitchFamily="2" charset="77"/>
              </a:rPr>
              <a:t>hyper = excessively; to extremes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7114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7" r:id="rId8"/>
    <p:sldLayoutId id="214748366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CEFSD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with the prefix ‘in-’ meaning ‘not’</a:t>
            </a:r>
            <a:endParaRPr lang="en-GB" dirty="0">
              <a:solidFill>
                <a:srgbClr val="FF386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3402" y="5892681"/>
            <a:ext cx="10065195" cy="5467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1600" dirty="0"/>
              <a:t>This week’s words: inability, inactive, inadequate, incorrect, incurable, indefinite, inelegant, inflexible, insecure, invisible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8" name="Table 10">
            <a:extLst>
              <a:ext uri="{FF2B5EF4-FFF2-40B4-BE49-F238E27FC236}">
                <a16:creationId xmlns:a16="http://schemas.microsoft.com/office/drawing/2014/main" id="{0BB60CF6-042B-CF1A-3333-5C58D9BC8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31547"/>
              </p:ext>
            </p:extLst>
          </p:nvPr>
        </p:nvGraphicFramePr>
        <p:xfrm>
          <a:off x="404734" y="1845425"/>
          <a:ext cx="11392527" cy="465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339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125585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322533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278626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67529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9547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invisible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vis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ble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invisible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invisible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9547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inflexible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flex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ble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inflexible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inflexible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9547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indefinite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def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nite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indefinite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indefinite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9547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insecure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se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cure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insecure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insecure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93943"/>
                  </a:ext>
                </a:extLst>
              </a:tr>
              <a:tr h="79547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ad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e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quate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62AECEA-EBF6-7DD5-97F1-A8969FEAFE15}"/>
              </a:ext>
            </a:extLst>
          </p:cNvPr>
          <p:cNvGrpSpPr/>
          <p:nvPr/>
        </p:nvGrpSpPr>
        <p:grpSpPr>
          <a:xfrm>
            <a:off x="6849578" y="3034245"/>
            <a:ext cx="1073774" cy="69705"/>
            <a:chOff x="6828248" y="6015855"/>
            <a:chExt cx="2463086" cy="159893"/>
          </a:xfrm>
          <a:solidFill>
            <a:srgbClr val="3372D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1348C3-7EAB-0D68-E3E3-F14CE9FA935C}"/>
                </a:ext>
              </a:extLst>
            </p:cNvPr>
            <p:cNvSpPr/>
            <p:nvPr/>
          </p:nvSpPr>
          <p:spPr>
            <a:xfrm>
              <a:off x="8227919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1BC3F0-660D-F392-FAF0-B3023C65EEB4}"/>
                </a:ext>
              </a:extLst>
            </p:cNvPr>
            <p:cNvSpPr/>
            <p:nvPr/>
          </p:nvSpPr>
          <p:spPr>
            <a:xfrm>
              <a:off x="8510036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C3C950-BDE1-6E3C-8796-AACA16AEA609}"/>
                </a:ext>
              </a:extLst>
            </p:cNvPr>
            <p:cNvSpPr/>
            <p:nvPr/>
          </p:nvSpPr>
          <p:spPr>
            <a:xfrm>
              <a:off x="8000811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DF2982B-04B9-F091-020F-44EA2278F396}"/>
                </a:ext>
              </a:extLst>
            </p:cNvPr>
            <p:cNvSpPr/>
            <p:nvPr/>
          </p:nvSpPr>
          <p:spPr>
            <a:xfrm>
              <a:off x="8792153" y="6032770"/>
              <a:ext cx="499181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35BB91D-AA2F-2AFF-4419-CE734E871665}"/>
                </a:ext>
              </a:extLst>
            </p:cNvPr>
            <p:cNvSpPr/>
            <p:nvPr/>
          </p:nvSpPr>
          <p:spPr>
            <a:xfrm>
              <a:off x="7745906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2BA68C9-A392-E4F7-BAF0-FB5BBDA55341}"/>
                </a:ext>
              </a:extLst>
            </p:cNvPr>
            <p:cNvSpPr/>
            <p:nvPr/>
          </p:nvSpPr>
          <p:spPr>
            <a:xfrm>
              <a:off x="748371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E8E8F7-CCFE-472C-7AEE-E7CE83445340}"/>
                </a:ext>
              </a:extLst>
            </p:cNvPr>
            <p:cNvSpPr/>
            <p:nvPr/>
          </p:nvSpPr>
          <p:spPr>
            <a:xfrm>
              <a:off x="710500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8AADFA-4626-4631-C3AD-73DC54D5139A}"/>
                </a:ext>
              </a:extLst>
            </p:cNvPr>
            <p:cNvSpPr/>
            <p:nvPr/>
          </p:nvSpPr>
          <p:spPr>
            <a:xfrm>
              <a:off x="682824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E8BE0B-BAB7-B59D-290B-9ECC9123CD53}"/>
              </a:ext>
            </a:extLst>
          </p:cNvPr>
          <p:cNvGrpSpPr/>
          <p:nvPr/>
        </p:nvGrpSpPr>
        <p:grpSpPr>
          <a:xfrm>
            <a:off x="6768755" y="3827995"/>
            <a:ext cx="1238874" cy="69705"/>
            <a:chOff x="6449532" y="6015855"/>
            <a:chExt cx="2841802" cy="159893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01CC817-AF58-0F4E-DD18-F5FDCE87924F}"/>
                </a:ext>
              </a:extLst>
            </p:cNvPr>
            <p:cNvSpPr/>
            <p:nvPr/>
          </p:nvSpPr>
          <p:spPr>
            <a:xfrm>
              <a:off x="8227919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0EBF21-B3E3-8391-62D6-BDB084EE7A8D}"/>
                </a:ext>
              </a:extLst>
            </p:cNvPr>
            <p:cNvSpPr/>
            <p:nvPr/>
          </p:nvSpPr>
          <p:spPr>
            <a:xfrm>
              <a:off x="8510036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453005-4665-0FC8-41F8-F523A288E26B}"/>
                </a:ext>
              </a:extLst>
            </p:cNvPr>
            <p:cNvSpPr/>
            <p:nvPr/>
          </p:nvSpPr>
          <p:spPr>
            <a:xfrm>
              <a:off x="796502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49FAB5-61CE-BEE0-99E6-DB858BE32219}"/>
                </a:ext>
              </a:extLst>
            </p:cNvPr>
            <p:cNvSpPr/>
            <p:nvPr/>
          </p:nvSpPr>
          <p:spPr>
            <a:xfrm>
              <a:off x="8792154" y="6032768"/>
              <a:ext cx="499180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5B9C6-22AB-1581-0C26-4F160739374E}"/>
                </a:ext>
              </a:extLst>
            </p:cNvPr>
            <p:cNvSpPr/>
            <p:nvPr/>
          </p:nvSpPr>
          <p:spPr>
            <a:xfrm>
              <a:off x="644953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E7E455-9C4B-9E4A-C8C4-AC6E6EB008FA}"/>
                </a:ext>
              </a:extLst>
            </p:cNvPr>
            <p:cNvSpPr/>
            <p:nvPr/>
          </p:nvSpPr>
          <p:spPr>
            <a:xfrm>
              <a:off x="7571247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0A12CC-481D-885E-DB11-3FFFC67F8464}"/>
                </a:ext>
              </a:extLst>
            </p:cNvPr>
            <p:cNvSpPr/>
            <p:nvPr/>
          </p:nvSpPr>
          <p:spPr>
            <a:xfrm>
              <a:off x="7272656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9FC3B4-E6FA-8A67-624A-C3BECE1444DC}"/>
                </a:ext>
              </a:extLst>
            </p:cNvPr>
            <p:cNvSpPr/>
            <p:nvPr/>
          </p:nvSpPr>
          <p:spPr>
            <a:xfrm>
              <a:off x="701795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56D456-D791-9E5D-A081-432002EB95F6}"/>
                </a:ext>
              </a:extLst>
            </p:cNvPr>
            <p:cNvSpPr/>
            <p:nvPr/>
          </p:nvSpPr>
          <p:spPr>
            <a:xfrm>
              <a:off x="6719349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24EF64-4207-8715-C3C8-BAEBA17F96FB}"/>
              </a:ext>
            </a:extLst>
          </p:cNvPr>
          <p:cNvGrpSpPr/>
          <p:nvPr/>
        </p:nvGrpSpPr>
        <p:grpSpPr>
          <a:xfrm>
            <a:off x="6768755" y="4624920"/>
            <a:ext cx="1238874" cy="69705"/>
            <a:chOff x="6449532" y="6015855"/>
            <a:chExt cx="2841802" cy="159893"/>
          </a:xfrm>
          <a:solidFill>
            <a:srgbClr val="3372DC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F6592-5805-262E-2556-206F5D068E85}"/>
                </a:ext>
              </a:extLst>
            </p:cNvPr>
            <p:cNvSpPr/>
            <p:nvPr/>
          </p:nvSpPr>
          <p:spPr>
            <a:xfrm>
              <a:off x="8264334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4B4EE7-D153-DDF7-A98A-98E6A7EF71D3}"/>
                </a:ext>
              </a:extLst>
            </p:cNvPr>
            <p:cNvSpPr/>
            <p:nvPr/>
          </p:nvSpPr>
          <p:spPr>
            <a:xfrm>
              <a:off x="8524603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9F052C-E2F3-6F05-1DEC-5669524061A7}"/>
                </a:ext>
              </a:extLst>
            </p:cNvPr>
            <p:cNvSpPr/>
            <p:nvPr/>
          </p:nvSpPr>
          <p:spPr>
            <a:xfrm>
              <a:off x="801025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7FD3B7-9733-A9A5-767F-088E0FDE937C}"/>
                </a:ext>
              </a:extLst>
            </p:cNvPr>
            <p:cNvSpPr/>
            <p:nvPr/>
          </p:nvSpPr>
          <p:spPr>
            <a:xfrm>
              <a:off x="8792154" y="6032768"/>
              <a:ext cx="499180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7FF64EF-60FC-EC37-2828-40C998535B1E}"/>
                </a:ext>
              </a:extLst>
            </p:cNvPr>
            <p:cNvSpPr/>
            <p:nvPr/>
          </p:nvSpPr>
          <p:spPr>
            <a:xfrm>
              <a:off x="644953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BDD140-477D-4DA4-806D-DCDAB9B4A735}"/>
                </a:ext>
              </a:extLst>
            </p:cNvPr>
            <p:cNvSpPr/>
            <p:nvPr/>
          </p:nvSpPr>
          <p:spPr>
            <a:xfrm>
              <a:off x="7473820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5E346D6-7C71-D062-3553-66AB4448FD48}"/>
                </a:ext>
              </a:extLst>
            </p:cNvPr>
            <p:cNvSpPr/>
            <p:nvPr/>
          </p:nvSpPr>
          <p:spPr>
            <a:xfrm>
              <a:off x="7096719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F7F4E9-66B6-4834-F0E3-1A0B483821CA}"/>
                </a:ext>
              </a:extLst>
            </p:cNvPr>
            <p:cNvSpPr/>
            <p:nvPr/>
          </p:nvSpPr>
          <p:spPr>
            <a:xfrm>
              <a:off x="6712066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386D5B0-38E6-944D-F3A2-37730DEBD752}"/>
                </a:ext>
              </a:extLst>
            </p:cNvPr>
            <p:cNvSpPr/>
            <p:nvPr/>
          </p:nvSpPr>
          <p:spPr>
            <a:xfrm>
              <a:off x="7782454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E56581-4DEC-FF84-EC8F-FC482A285202}"/>
              </a:ext>
            </a:extLst>
          </p:cNvPr>
          <p:cNvGrpSpPr/>
          <p:nvPr/>
        </p:nvGrpSpPr>
        <p:grpSpPr>
          <a:xfrm>
            <a:off x="6836499" y="5402801"/>
            <a:ext cx="1107293" cy="68675"/>
            <a:chOff x="6604927" y="6015855"/>
            <a:chExt cx="2539974" cy="157530"/>
          </a:xfrm>
          <a:solidFill>
            <a:srgbClr val="3372DC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636282C-3BBF-4EF9-4BF3-95AAE3E2B055}"/>
                </a:ext>
              </a:extLst>
            </p:cNvPr>
            <p:cNvSpPr/>
            <p:nvPr/>
          </p:nvSpPr>
          <p:spPr>
            <a:xfrm>
              <a:off x="8227919" y="6032768"/>
              <a:ext cx="916982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BB98944-6663-BB81-C5DA-B796DD7F4049}"/>
                </a:ext>
              </a:extLst>
            </p:cNvPr>
            <p:cNvSpPr/>
            <p:nvPr/>
          </p:nvSpPr>
          <p:spPr>
            <a:xfrm>
              <a:off x="6604927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70D8EB0-6A70-5D4E-2598-E27EF60AF521}"/>
                </a:ext>
              </a:extLst>
            </p:cNvPr>
            <p:cNvSpPr/>
            <p:nvPr/>
          </p:nvSpPr>
          <p:spPr>
            <a:xfrm>
              <a:off x="7588343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73E6E4-0C47-A1BD-7853-276F34DC9ABB}"/>
                </a:ext>
              </a:extLst>
            </p:cNvPr>
            <p:cNvSpPr/>
            <p:nvPr/>
          </p:nvSpPr>
          <p:spPr>
            <a:xfrm>
              <a:off x="722627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F5E5C43-98C0-C93E-9CA0-5C5C06104D4D}"/>
                </a:ext>
              </a:extLst>
            </p:cNvPr>
            <p:cNvSpPr/>
            <p:nvPr/>
          </p:nvSpPr>
          <p:spPr>
            <a:xfrm>
              <a:off x="6873194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44ED0E7-42DB-71D6-1DC3-081BDF2CCE2E}"/>
                </a:ext>
              </a:extLst>
            </p:cNvPr>
            <p:cNvSpPr/>
            <p:nvPr/>
          </p:nvSpPr>
          <p:spPr>
            <a:xfrm>
              <a:off x="7939987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E9EC93-31AA-2275-4F45-88450D6B9061}"/>
              </a:ext>
            </a:extLst>
          </p:cNvPr>
          <p:cNvGrpSpPr/>
          <p:nvPr/>
        </p:nvGrpSpPr>
        <p:grpSpPr>
          <a:xfrm>
            <a:off x="6655293" y="6231476"/>
            <a:ext cx="1475282" cy="68675"/>
            <a:chOff x="6590361" y="6015855"/>
            <a:chExt cx="3384089" cy="157530"/>
          </a:xfrm>
          <a:solidFill>
            <a:srgbClr val="3372DC"/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09D6607-DECD-FCD1-7CE8-6381C62D3F4D}"/>
                </a:ext>
              </a:extLst>
            </p:cNvPr>
            <p:cNvSpPr/>
            <p:nvPr/>
          </p:nvSpPr>
          <p:spPr>
            <a:xfrm>
              <a:off x="8293455" y="6032768"/>
              <a:ext cx="639528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C81478-7826-30B0-418C-C6930F0E682A}"/>
                </a:ext>
              </a:extLst>
            </p:cNvPr>
            <p:cNvSpPr/>
            <p:nvPr/>
          </p:nvSpPr>
          <p:spPr>
            <a:xfrm>
              <a:off x="6590361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840490C-20E2-1130-E143-7A4C2BABB322}"/>
                </a:ext>
              </a:extLst>
            </p:cNvPr>
            <p:cNvSpPr/>
            <p:nvPr/>
          </p:nvSpPr>
          <p:spPr>
            <a:xfrm>
              <a:off x="7573777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133E0E1-0C3C-12BF-EC32-392C94021753}"/>
                </a:ext>
              </a:extLst>
            </p:cNvPr>
            <p:cNvSpPr/>
            <p:nvPr/>
          </p:nvSpPr>
          <p:spPr>
            <a:xfrm>
              <a:off x="7211712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3A720B2-6609-E1F6-A040-305C525225BA}"/>
                </a:ext>
              </a:extLst>
            </p:cNvPr>
            <p:cNvSpPr/>
            <p:nvPr/>
          </p:nvSpPr>
          <p:spPr>
            <a:xfrm>
              <a:off x="6851345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F9E94CB-5F5E-3375-4EAA-DC7907F3C3A7}"/>
                </a:ext>
              </a:extLst>
            </p:cNvPr>
            <p:cNvSpPr/>
            <p:nvPr/>
          </p:nvSpPr>
          <p:spPr>
            <a:xfrm>
              <a:off x="7961836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257CEE3-773A-769D-D3F7-5A09438F822E}"/>
                </a:ext>
              </a:extLst>
            </p:cNvPr>
            <p:cNvSpPr/>
            <p:nvPr/>
          </p:nvSpPr>
          <p:spPr>
            <a:xfrm>
              <a:off x="9407750" y="6032768"/>
              <a:ext cx="566700" cy="140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6238769-B79F-ECC2-EB10-9B63878A946A}"/>
                </a:ext>
              </a:extLst>
            </p:cNvPr>
            <p:cNvSpPr/>
            <p:nvPr/>
          </p:nvSpPr>
          <p:spPr>
            <a:xfrm>
              <a:off x="9112551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with the prefix ‘in-’ meaning ‘not’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FA8E5721-E406-5A7F-829E-6E3F67918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793314"/>
              </p:ext>
            </p:extLst>
          </p:nvPr>
        </p:nvGraphicFramePr>
        <p:xfrm>
          <a:off x="544212" y="2512688"/>
          <a:ext cx="11048520" cy="3872612"/>
        </p:xfrm>
        <a:graphic>
          <a:graphicData uri="http://schemas.openxmlformats.org/drawingml/2006/table">
            <a:tbl>
              <a:tblPr firstRow="1" bandRow="1"/>
              <a:tblGrid>
                <a:gridCol w="3682840">
                  <a:extLst>
                    <a:ext uri="{9D8B030D-6E8A-4147-A177-3AD203B41FA5}">
                      <a16:colId xmlns:a16="http://schemas.microsoft.com/office/drawing/2014/main" val="923412549"/>
                    </a:ext>
                  </a:extLst>
                </a:gridCol>
                <a:gridCol w="3682840">
                  <a:extLst>
                    <a:ext uri="{9D8B030D-6E8A-4147-A177-3AD203B41FA5}">
                      <a16:colId xmlns:a16="http://schemas.microsoft.com/office/drawing/2014/main" val="593214538"/>
                    </a:ext>
                  </a:extLst>
                </a:gridCol>
                <a:gridCol w="3682840">
                  <a:extLst>
                    <a:ext uri="{9D8B030D-6E8A-4147-A177-3AD203B41FA5}">
                      <a16:colId xmlns:a16="http://schemas.microsoft.com/office/drawing/2014/main" val="2830669444"/>
                    </a:ext>
                  </a:extLst>
                </a:gridCol>
              </a:tblGrid>
              <a:tr h="529732"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latin typeface="OpenDyslexicAlta" pitchFamily="2" charset="77"/>
                        </a:rPr>
                        <a:t>Correct Spelling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6792425"/>
                  </a:ext>
                </a:extLst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itchFamily="2" charset="77"/>
                        </a:rPr>
                        <a:t>incorect</a:t>
                      </a:r>
                      <a:endParaRPr lang="en-GB" sz="20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969749"/>
                  </a:ext>
                </a:extLst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itchFamily="2" charset="77"/>
                        </a:rPr>
                        <a:t>inflexable</a:t>
                      </a:r>
                      <a:endParaRPr lang="en-GB" sz="20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111765"/>
                  </a:ext>
                </a:extLst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itchFamily="2" charset="77"/>
                        </a:rPr>
                        <a:t>insecure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921480"/>
                  </a:ext>
                </a:extLst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OpenDyslexicAlta" pitchFamily="2" charset="77"/>
                        </a:rPr>
                        <a:t>inactiv</a:t>
                      </a:r>
                      <a:endParaRPr lang="en-GB" sz="20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7201164"/>
                  </a:ext>
                </a:extLst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itchFamily="2" charset="77"/>
                        </a:rPr>
                        <a:t>inadequate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80020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6334840-65BC-87E2-8EB3-E9CB3AB8B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700" y="2529303"/>
            <a:ext cx="1003300" cy="56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F197D-1A4B-D680-5ED8-5ECED011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2" y="4474362"/>
            <a:ext cx="469508" cy="46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92E03-1AC9-1D36-87DA-9100010C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20" y="3146320"/>
            <a:ext cx="451157" cy="451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A2C852-6A7B-DE33-03D3-F11605DD5267}"/>
              </a:ext>
            </a:extLst>
          </p:cNvPr>
          <p:cNvSpPr txBox="1"/>
          <p:nvPr/>
        </p:nvSpPr>
        <p:spPr>
          <a:xfrm>
            <a:off x="9081268" y="5181178"/>
            <a:ext cx="14879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inactive</a:t>
            </a:r>
            <a:endParaRPr lang="en-GB" sz="240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98703D-A7FB-4A3D-9E86-E15428099646}"/>
              </a:ext>
            </a:extLst>
          </p:cNvPr>
          <p:cNvSpPr txBox="1"/>
          <p:nvPr/>
        </p:nvSpPr>
        <p:spPr>
          <a:xfrm>
            <a:off x="8943254" y="3847287"/>
            <a:ext cx="17772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inflexible</a:t>
            </a:r>
            <a:endParaRPr lang="en-GB" sz="240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33D53-D0FA-6CAF-38CE-C5491C6C5326}"/>
              </a:ext>
            </a:extLst>
          </p:cNvPr>
          <p:cNvSpPr txBox="1"/>
          <p:nvPr/>
        </p:nvSpPr>
        <p:spPr>
          <a:xfrm>
            <a:off x="9029384" y="3197367"/>
            <a:ext cx="158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incorrect</a:t>
            </a:r>
            <a:endParaRPr lang="en-GB" sz="2400" dirty="0">
              <a:solidFill>
                <a:srgbClr val="FF3760"/>
              </a:solidFill>
              <a:latin typeface="Muli" pitchFamily="2" charset="77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D034FDE-3944-26A0-433C-B308C6C7E6E1}"/>
              </a:ext>
            </a:extLst>
          </p:cNvPr>
          <p:cNvSpPr txBox="1">
            <a:spLocks/>
          </p:cNvSpPr>
          <p:nvPr/>
        </p:nvSpPr>
        <p:spPr>
          <a:xfrm>
            <a:off x="1258905" y="1849488"/>
            <a:ext cx="9674190" cy="41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solidFill>
                  <a:schemeClr val="tx1"/>
                </a:solidFill>
              </a:rPr>
              <a:t>Put a tick or cross to show whether these words are spelled correctly.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770325-163F-7E22-AD76-B5F2DF6D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21" y="3821810"/>
            <a:ext cx="451157" cy="4511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796D27-2D9B-14F3-8DD2-A6328273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92" y="5803949"/>
            <a:ext cx="469508" cy="4695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C036FE-CC73-9F14-2D53-72D5A26A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21" y="5151397"/>
            <a:ext cx="451157" cy="4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sz="1600" dirty="0"/>
              <a:t>with the prefix ‘in-’ meaning ‘not’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C8D0CB-269F-1884-F434-203158303577}"/>
              </a:ext>
            </a:extLst>
          </p:cNvPr>
          <p:cNvSpPr txBox="1">
            <a:spLocks/>
          </p:cNvSpPr>
          <p:nvPr/>
        </p:nvSpPr>
        <p:spPr>
          <a:xfrm>
            <a:off x="516481" y="1870400"/>
            <a:ext cx="6374593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Write the correct word for each sentence.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80EFAE6-D438-E1C0-83B0-B643FFFDC595}"/>
              </a:ext>
            </a:extLst>
          </p:cNvPr>
          <p:cNvSpPr txBox="1">
            <a:spLocks/>
          </p:cNvSpPr>
          <p:nvPr/>
        </p:nvSpPr>
        <p:spPr>
          <a:xfrm>
            <a:off x="530336" y="3859209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He had a very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fall when he tripped over a stone.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3AFF66-1639-C196-282E-FEC0E91AF6CE}"/>
              </a:ext>
            </a:extLst>
          </p:cNvPr>
          <p:cNvSpPr txBox="1">
            <a:spLocks/>
          </p:cNvSpPr>
          <p:nvPr/>
        </p:nvSpPr>
        <p:spPr>
          <a:xfrm>
            <a:off x="530336" y="4571172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She is suffering from an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</a:t>
            </a:r>
            <a:r>
              <a:rPr lang="en-GB" b="0" dirty="0">
                <a:solidFill>
                  <a:schemeClr val="tx1"/>
                </a:solidFill>
              </a:rPr>
              <a:t>skin disease.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C351A8-2250-3CDC-AA7E-E8DAC8CCDA8C}"/>
              </a:ext>
            </a:extLst>
          </p:cNvPr>
          <p:cNvSpPr txBox="1">
            <a:spLocks/>
          </p:cNvSpPr>
          <p:nvPr/>
        </p:nvSpPr>
        <p:spPr>
          <a:xfrm>
            <a:off x="530336" y="5283135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We will be living here for an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amount of time.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E00CB7-87EB-3E32-6836-0B6A5D77440B}"/>
              </a:ext>
            </a:extLst>
          </p:cNvPr>
          <p:cNvSpPr txBox="1">
            <a:spLocks/>
          </p:cNvSpPr>
          <p:nvPr/>
        </p:nvSpPr>
        <p:spPr>
          <a:xfrm>
            <a:off x="530336" y="599509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My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to tie my shoelaces is a problem after PE.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82BD4D-2D26-A265-A437-C758B782435C}"/>
              </a:ext>
            </a:extLst>
          </p:cNvPr>
          <p:cNvSpPr txBox="1">
            <a:spLocks/>
          </p:cNvSpPr>
          <p:nvPr/>
        </p:nvSpPr>
        <p:spPr>
          <a:xfrm>
            <a:off x="437191" y="2435283"/>
            <a:ext cx="1594965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incurable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D474C3A-093C-C558-E2D7-911D910A8BF0}"/>
              </a:ext>
            </a:extLst>
          </p:cNvPr>
          <p:cNvSpPr txBox="1">
            <a:spLocks/>
          </p:cNvSpPr>
          <p:nvPr/>
        </p:nvSpPr>
        <p:spPr>
          <a:xfrm>
            <a:off x="2875735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invisible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7309287-FE00-49C4-BB52-4C2148D31EB7}"/>
              </a:ext>
            </a:extLst>
          </p:cNvPr>
          <p:cNvSpPr txBox="1">
            <a:spLocks/>
          </p:cNvSpPr>
          <p:nvPr/>
        </p:nvSpPr>
        <p:spPr>
          <a:xfrm>
            <a:off x="5314281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indefinite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9D77F1B-73B2-97B7-A74A-5039D4D4127A}"/>
              </a:ext>
            </a:extLst>
          </p:cNvPr>
          <p:cNvSpPr txBox="1">
            <a:spLocks/>
          </p:cNvSpPr>
          <p:nvPr/>
        </p:nvSpPr>
        <p:spPr>
          <a:xfrm>
            <a:off x="7752827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inelegant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9FBB012-8D55-43B9-57A4-8857025F61E4}"/>
              </a:ext>
            </a:extLst>
          </p:cNvPr>
          <p:cNvSpPr txBox="1">
            <a:spLocks/>
          </p:cNvSpPr>
          <p:nvPr/>
        </p:nvSpPr>
        <p:spPr>
          <a:xfrm>
            <a:off x="10191374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inability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D5923EE-CF4A-9A28-EC99-7FAC651FA28A}"/>
              </a:ext>
            </a:extLst>
          </p:cNvPr>
          <p:cNvSpPr txBox="1">
            <a:spLocks/>
          </p:cNvSpPr>
          <p:nvPr/>
        </p:nvSpPr>
        <p:spPr>
          <a:xfrm>
            <a:off x="530336" y="3147246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The wind is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, but you can still feel it.</a:t>
            </a:r>
          </a:p>
        </p:txBody>
      </p:sp>
    </p:spTree>
    <p:extLst>
      <p:ext uri="{BB962C8B-B14F-4D97-AF65-F5344CB8AC3E}">
        <p14:creationId xmlns:p14="http://schemas.microsoft.com/office/powerpoint/2010/main" val="345580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A61DDFC-AED6-5292-405B-AE3134DE2F7D}"/>
              </a:ext>
            </a:extLst>
          </p:cNvPr>
          <p:cNvSpPr txBox="1">
            <a:spLocks/>
          </p:cNvSpPr>
          <p:nvPr/>
        </p:nvSpPr>
        <p:spPr>
          <a:xfrm>
            <a:off x="516481" y="1870400"/>
            <a:ext cx="6374593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Write the correct word for each sentence.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AF01EED-3431-07E4-01E7-73C9558A9E20}"/>
              </a:ext>
            </a:extLst>
          </p:cNvPr>
          <p:cNvSpPr txBox="1">
            <a:spLocks/>
          </p:cNvSpPr>
          <p:nvPr/>
        </p:nvSpPr>
        <p:spPr>
          <a:xfrm>
            <a:off x="530336" y="3859209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He had a very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fall when he tripped over a stone.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BE5C54B-A42B-AC9F-DACA-28A42B7EC550}"/>
              </a:ext>
            </a:extLst>
          </p:cNvPr>
          <p:cNvSpPr txBox="1">
            <a:spLocks/>
          </p:cNvSpPr>
          <p:nvPr/>
        </p:nvSpPr>
        <p:spPr>
          <a:xfrm>
            <a:off x="530336" y="4571172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She is suffering from an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</a:t>
            </a:r>
            <a:r>
              <a:rPr lang="en-GB" b="0" dirty="0">
                <a:solidFill>
                  <a:schemeClr val="tx1"/>
                </a:solidFill>
              </a:rPr>
              <a:t>skin disease.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4B280C-EE7C-B7B1-F6C0-73772442AA1E}"/>
              </a:ext>
            </a:extLst>
          </p:cNvPr>
          <p:cNvSpPr txBox="1">
            <a:spLocks/>
          </p:cNvSpPr>
          <p:nvPr/>
        </p:nvSpPr>
        <p:spPr>
          <a:xfrm>
            <a:off x="530336" y="5283135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We will be living here for an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amount of time.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1F8C6E-9085-C692-5853-94F7DF023FB8}"/>
              </a:ext>
            </a:extLst>
          </p:cNvPr>
          <p:cNvSpPr txBox="1">
            <a:spLocks/>
          </p:cNvSpPr>
          <p:nvPr/>
        </p:nvSpPr>
        <p:spPr>
          <a:xfrm>
            <a:off x="530336" y="599509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My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to tie my shoelaces is a problem after PE.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0E8D953-4764-A276-5FDE-BB2A495F32EB}"/>
              </a:ext>
            </a:extLst>
          </p:cNvPr>
          <p:cNvSpPr txBox="1">
            <a:spLocks/>
          </p:cNvSpPr>
          <p:nvPr/>
        </p:nvSpPr>
        <p:spPr>
          <a:xfrm>
            <a:off x="437191" y="2435283"/>
            <a:ext cx="1594965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incurable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0C048FF-11F0-7BA1-27E1-8F258832A523}"/>
              </a:ext>
            </a:extLst>
          </p:cNvPr>
          <p:cNvSpPr txBox="1">
            <a:spLocks/>
          </p:cNvSpPr>
          <p:nvPr/>
        </p:nvSpPr>
        <p:spPr>
          <a:xfrm>
            <a:off x="2875735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invisible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44C4036-E32D-7AD7-9BC2-8B73878DE343}"/>
              </a:ext>
            </a:extLst>
          </p:cNvPr>
          <p:cNvSpPr txBox="1">
            <a:spLocks/>
          </p:cNvSpPr>
          <p:nvPr/>
        </p:nvSpPr>
        <p:spPr>
          <a:xfrm>
            <a:off x="5314281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indefinite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CCDDC51-DD58-2B6C-9F98-4FE965A43EE4}"/>
              </a:ext>
            </a:extLst>
          </p:cNvPr>
          <p:cNvSpPr txBox="1">
            <a:spLocks/>
          </p:cNvSpPr>
          <p:nvPr/>
        </p:nvSpPr>
        <p:spPr>
          <a:xfrm>
            <a:off x="7752827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inelegant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582CDF6-8A4A-F74F-91BE-492BB0EA063B}"/>
              </a:ext>
            </a:extLst>
          </p:cNvPr>
          <p:cNvSpPr txBox="1">
            <a:spLocks/>
          </p:cNvSpPr>
          <p:nvPr/>
        </p:nvSpPr>
        <p:spPr>
          <a:xfrm>
            <a:off x="10191374" y="2435283"/>
            <a:ext cx="159496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inability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3031173-C8D5-171F-E858-9985CE54687E}"/>
              </a:ext>
            </a:extLst>
          </p:cNvPr>
          <p:cNvSpPr txBox="1">
            <a:spLocks/>
          </p:cNvSpPr>
          <p:nvPr/>
        </p:nvSpPr>
        <p:spPr>
          <a:xfrm>
            <a:off x="530336" y="3147246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The wind is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, but you can still feel it.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3DF430C-05AA-C087-42EB-7786E6EA60CE}"/>
              </a:ext>
            </a:extLst>
          </p:cNvPr>
          <p:cNvSpPr txBox="1">
            <a:spLocks/>
          </p:cNvSpPr>
          <p:nvPr/>
        </p:nvSpPr>
        <p:spPr>
          <a:xfrm>
            <a:off x="2132601" y="3153814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invisible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6D030AA-798A-D9B5-AC70-956909CBA458}"/>
              </a:ext>
            </a:extLst>
          </p:cNvPr>
          <p:cNvSpPr txBox="1">
            <a:spLocks/>
          </p:cNvSpPr>
          <p:nvPr/>
        </p:nvSpPr>
        <p:spPr>
          <a:xfrm>
            <a:off x="2517593" y="3870400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inelegant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2022984-415F-D4BD-2F14-5A5ED4A73B0F}"/>
              </a:ext>
            </a:extLst>
          </p:cNvPr>
          <p:cNvSpPr txBox="1">
            <a:spLocks/>
          </p:cNvSpPr>
          <p:nvPr/>
        </p:nvSpPr>
        <p:spPr>
          <a:xfrm>
            <a:off x="3885791" y="4571171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incurable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5F16F41-E650-79A5-1DB1-F643BFD01FD4}"/>
              </a:ext>
            </a:extLst>
          </p:cNvPr>
          <p:cNvSpPr txBox="1">
            <a:spLocks/>
          </p:cNvSpPr>
          <p:nvPr/>
        </p:nvSpPr>
        <p:spPr>
          <a:xfrm>
            <a:off x="4470702" y="5283135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indefinite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7149217-CFA6-D1FD-420D-3E1FF3B6222A}"/>
              </a:ext>
            </a:extLst>
          </p:cNvPr>
          <p:cNvSpPr txBox="1">
            <a:spLocks/>
          </p:cNvSpPr>
          <p:nvPr/>
        </p:nvSpPr>
        <p:spPr>
          <a:xfrm>
            <a:off x="996845" y="5995098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inability</a:t>
            </a:r>
          </a:p>
        </p:txBody>
      </p:sp>
    </p:spTree>
    <p:extLst>
      <p:ext uri="{BB962C8B-B14F-4D97-AF65-F5344CB8AC3E}">
        <p14:creationId xmlns:p14="http://schemas.microsoft.com/office/powerpoint/2010/main" val="11562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with the prefix ‘in-’ meaning ‘not’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8EEFA40-B03D-2AF6-60C5-D948FAA7082A}"/>
              </a:ext>
            </a:extLst>
          </p:cNvPr>
          <p:cNvSpPr txBox="1">
            <a:spLocks/>
          </p:cNvSpPr>
          <p:nvPr/>
        </p:nvSpPr>
        <p:spPr>
          <a:xfrm>
            <a:off x="3156958" y="3313120"/>
            <a:ext cx="1842047" cy="143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0" dirty="0">
                <a:solidFill>
                  <a:schemeClr val="tx1"/>
                </a:solidFill>
                <a:latin typeface="OpenDyslexicAlta" panose="00000500000000000000" pitchFamily="50" charset="0"/>
                <a:ea typeface="OpenDyslexic" charset="0"/>
                <a:cs typeface="OpenDyslexic" charset="0"/>
              </a:rPr>
              <a:t>Match each word to its definition.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64C6AD-4343-A2A3-B98A-F190EC06A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176515"/>
              </p:ext>
            </p:extLst>
          </p:nvPr>
        </p:nvGraphicFramePr>
        <p:xfrm>
          <a:off x="361527" y="1743607"/>
          <a:ext cx="2305524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5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incorrect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invisible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insecure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inflexible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indefinite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inelegant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incurable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inadequate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B1282AD-5138-AB4D-9A98-837DE9621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862409"/>
              </p:ext>
            </p:extLst>
          </p:nvPr>
        </p:nvGraphicFramePr>
        <p:xfrm>
          <a:off x="5463513" y="1754727"/>
          <a:ext cx="6366960" cy="4815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49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Something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that is wrong.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Anxious or uncertain.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able to be bent or unwilling to change.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engaging in physical activity.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Unable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to be seen.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Showing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a lack of grace.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 good enough.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Something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that lasts for an unknown length of time. 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 able to be cured.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OpenDyslexicAlta" pitchFamily="2" charset="77"/>
                        </a:rPr>
                        <a:t>The state of being unable to do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something.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97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E84703-8C39-B479-70FE-1D8302EC7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78999"/>
              </p:ext>
            </p:extLst>
          </p:nvPr>
        </p:nvGraphicFramePr>
        <p:xfrm>
          <a:off x="361527" y="1743607"/>
          <a:ext cx="2305524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5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inactive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incorrect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invisible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insecure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inflexible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indefinite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inelegant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incurable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158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OpenDyslexicAlta" pitchFamily="2" charset="77"/>
                        </a:rPr>
                        <a:t>inadequate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E7BF08-17C9-3A94-6961-94C686BAB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469825"/>
              </p:ext>
            </p:extLst>
          </p:nvPr>
        </p:nvGraphicFramePr>
        <p:xfrm>
          <a:off x="5463513" y="1754727"/>
          <a:ext cx="6366960" cy="4815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49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Something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that is wrong.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Anxious or uncertain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able to be bent or unwilling to change.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engaging in physical activity.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Unable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to be seen.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Showing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a lack of grace.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 good enough.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Something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that lasts for an unknown length of time. 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Not able to be cured.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7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OpenDyslexicAlta" pitchFamily="2" charset="77"/>
                        </a:rPr>
                        <a:t>The state of being unable to do</a:t>
                      </a:r>
                      <a:r>
                        <a:rPr lang="en-GB" sz="1600" baseline="0" dirty="0">
                          <a:latin typeface="OpenDyslexicAlta" pitchFamily="2" charset="77"/>
                        </a:rPr>
                        <a:t> something.</a:t>
                      </a: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04C206-64E5-C95C-ABA3-6AAE90A7F9E7}"/>
              </a:ext>
            </a:extLst>
          </p:cNvPr>
          <p:cNvCxnSpPr>
            <a:cxnSpLocks/>
          </p:cNvCxnSpPr>
          <p:nvPr/>
        </p:nvCxnSpPr>
        <p:spPr>
          <a:xfrm>
            <a:off x="2667051" y="1957496"/>
            <a:ext cx="2801952" cy="1489841"/>
          </a:xfrm>
          <a:prstGeom prst="straightConnector1">
            <a:avLst/>
          </a:prstGeom>
          <a:ln w="38100">
            <a:solidFill>
              <a:srgbClr val="FF3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AD5C30-5C00-9402-9207-66B41DCBBC0F}"/>
              </a:ext>
            </a:extLst>
          </p:cNvPr>
          <p:cNvCxnSpPr>
            <a:cxnSpLocks/>
          </p:cNvCxnSpPr>
          <p:nvPr/>
        </p:nvCxnSpPr>
        <p:spPr>
          <a:xfrm flipV="1">
            <a:off x="2667051" y="1957496"/>
            <a:ext cx="2801952" cy="544404"/>
          </a:xfrm>
          <a:prstGeom prst="straightConnector1">
            <a:avLst/>
          </a:prstGeom>
          <a:ln w="38100">
            <a:solidFill>
              <a:srgbClr val="795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E76F2E-AF49-6334-3FD0-2E2D42848461}"/>
              </a:ext>
            </a:extLst>
          </p:cNvPr>
          <p:cNvCxnSpPr>
            <a:cxnSpLocks/>
          </p:cNvCxnSpPr>
          <p:nvPr/>
        </p:nvCxnSpPr>
        <p:spPr>
          <a:xfrm>
            <a:off x="2667051" y="2929793"/>
            <a:ext cx="2801952" cy="990510"/>
          </a:xfrm>
          <a:prstGeom prst="straightConnector1">
            <a:avLst/>
          </a:prstGeom>
          <a:ln w="38100">
            <a:solidFill>
              <a:srgbClr val="FFD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82E9D2-8A44-129E-AC7E-A4CB77B2D7E2}"/>
              </a:ext>
            </a:extLst>
          </p:cNvPr>
          <p:cNvCxnSpPr>
            <a:cxnSpLocks/>
          </p:cNvCxnSpPr>
          <p:nvPr/>
        </p:nvCxnSpPr>
        <p:spPr>
          <a:xfrm flipV="1">
            <a:off x="2667051" y="2412249"/>
            <a:ext cx="2801952" cy="1035088"/>
          </a:xfrm>
          <a:prstGeom prst="straightConnector1">
            <a:avLst/>
          </a:prstGeom>
          <a:ln w="38100">
            <a:solidFill>
              <a:srgbClr val="25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E244E7-803A-A972-C97D-D0EE4D781976}"/>
              </a:ext>
            </a:extLst>
          </p:cNvPr>
          <p:cNvCxnSpPr>
            <a:cxnSpLocks/>
          </p:cNvCxnSpPr>
          <p:nvPr/>
        </p:nvCxnSpPr>
        <p:spPr>
          <a:xfrm flipV="1">
            <a:off x="2667051" y="2929793"/>
            <a:ext cx="2801952" cy="990510"/>
          </a:xfrm>
          <a:prstGeom prst="straightConnector1">
            <a:avLst/>
          </a:prstGeom>
          <a:ln w="38100">
            <a:solidFill>
              <a:srgbClr val="3372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C7EEA5-2300-26FE-6948-EFDA6E56AB10}"/>
              </a:ext>
            </a:extLst>
          </p:cNvPr>
          <p:cNvCxnSpPr>
            <a:cxnSpLocks/>
          </p:cNvCxnSpPr>
          <p:nvPr/>
        </p:nvCxnSpPr>
        <p:spPr>
          <a:xfrm>
            <a:off x="2667051" y="4419600"/>
            <a:ext cx="2801952" cy="907337"/>
          </a:xfrm>
          <a:prstGeom prst="straightConnector1">
            <a:avLst/>
          </a:prstGeom>
          <a:ln w="38100">
            <a:solidFill>
              <a:srgbClr val="7956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96EE1-9DB8-DEE3-B9E4-63F5D456D4B4}"/>
              </a:ext>
            </a:extLst>
          </p:cNvPr>
          <p:cNvCxnSpPr>
            <a:cxnSpLocks/>
          </p:cNvCxnSpPr>
          <p:nvPr/>
        </p:nvCxnSpPr>
        <p:spPr>
          <a:xfrm flipV="1">
            <a:off x="2667051" y="4326793"/>
            <a:ext cx="2801952" cy="504844"/>
          </a:xfrm>
          <a:prstGeom prst="straightConnector1">
            <a:avLst/>
          </a:prstGeom>
          <a:ln w="38100">
            <a:solidFill>
              <a:srgbClr val="25D1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489D93-8620-70D2-793A-704BC0B5DBB7}"/>
              </a:ext>
            </a:extLst>
          </p:cNvPr>
          <p:cNvCxnSpPr>
            <a:cxnSpLocks/>
          </p:cNvCxnSpPr>
          <p:nvPr/>
        </p:nvCxnSpPr>
        <p:spPr>
          <a:xfrm>
            <a:off x="2667051" y="5326937"/>
            <a:ext cx="2801952" cy="603261"/>
          </a:xfrm>
          <a:prstGeom prst="straightConnector1">
            <a:avLst/>
          </a:prstGeom>
          <a:ln w="38100">
            <a:solidFill>
              <a:srgbClr val="FF3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464106-F056-288A-4B35-71A5341550C3}"/>
              </a:ext>
            </a:extLst>
          </p:cNvPr>
          <p:cNvCxnSpPr>
            <a:cxnSpLocks/>
          </p:cNvCxnSpPr>
          <p:nvPr/>
        </p:nvCxnSpPr>
        <p:spPr>
          <a:xfrm flipV="1">
            <a:off x="2667051" y="4831637"/>
            <a:ext cx="2801952" cy="1530361"/>
          </a:xfrm>
          <a:prstGeom prst="straightConnector1">
            <a:avLst/>
          </a:prstGeom>
          <a:ln w="38100">
            <a:solidFill>
              <a:srgbClr val="219C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CD540A-7FA3-340B-E151-66B827E5B5DE}"/>
              </a:ext>
            </a:extLst>
          </p:cNvPr>
          <p:cNvCxnSpPr>
            <a:cxnSpLocks/>
          </p:cNvCxnSpPr>
          <p:nvPr/>
        </p:nvCxnSpPr>
        <p:spPr>
          <a:xfrm>
            <a:off x="2667051" y="5829300"/>
            <a:ext cx="2801952" cy="532698"/>
          </a:xfrm>
          <a:prstGeom prst="straightConnector1">
            <a:avLst/>
          </a:prstGeom>
          <a:ln w="38100">
            <a:solidFill>
              <a:srgbClr val="FFDE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inelegant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CCD43-7D6F-B9CA-5A83-A57D9B336FC0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64973-287F-5AFD-03FB-835EFDDD4FAC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68495F-DA6C-D452-BF6C-AA455272C170}"/>
              </a:ext>
            </a:extLst>
          </p:cNvPr>
          <p:cNvSpPr/>
          <p:nvPr/>
        </p:nvSpPr>
        <p:spPr>
          <a:xfrm>
            <a:off x="5609659" y="5270002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8193E-293B-4CAA-A1F1-651A6E89328F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D1C851-55EA-B8C8-0004-CFDBC8F0ECDF}"/>
              </a:ext>
            </a:extLst>
          </p:cNvPr>
          <p:cNvSpPr/>
          <p:nvPr/>
        </p:nvSpPr>
        <p:spPr>
          <a:xfrm>
            <a:off x="2174201" y="4298466"/>
            <a:ext cx="240569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Words Which Also Have Four Syllables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31901-BDF3-265E-BA18-5858469005D2}"/>
              </a:ext>
            </a:extLst>
          </p:cNvPr>
          <p:cNvSpPr/>
          <p:nvPr/>
        </p:nvSpPr>
        <p:spPr>
          <a:xfrm>
            <a:off x="2161501" y="4669206"/>
            <a:ext cx="211839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200" dirty="0">
                <a:latin typeface="OpenDyslexicAlta" pitchFamily="2" charset="77"/>
              </a:rPr>
              <a:t>(not this week’s words)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635665-466F-AF61-D8C3-BF8126E2F4F4}"/>
              </a:ext>
            </a:extLst>
          </p:cNvPr>
          <p:cNvCxnSpPr/>
          <p:nvPr/>
        </p:nvCxnSpPr>
        <p:spPr>
          <a:xfrm>
            <a:off x="5487251" y="5245510"/>
            <a:ext cx="33534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8D296-D16C-9E5F-B2C2-E51A60E0B8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2A5D-C447-6EDB-2D08-6746D04B47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inelegant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F7B62-80E3-64B7-9FB4-CE616D55E704}"/>
              </a:ext>
            </a:extLst>
          </p:cNvPr>
          <p:cNvSpPr/>
          <p:nvPr/>
        </p:nvSpPr>
        <p:spPr>
          <a:xfrm>
            <a:off x="2286065" y="2833883"/>
            <a:ext cx="2976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Lacking elegance or refinement.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78279-1BA0-A49B-85F9-49AF3D7D9E1C}"/>
              </a:ext>
            </a:extLst>
          </p:cNvPr>
          <p:cNvSpPr/>
          <p:nvPr/>
        </p:nvSpPr>
        <p:spPr>
          <a:xfrm>
            <a:off x="5655521" y="2613986"/>
            <a:ext cx="2976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I didn’t like the last book I read, because the writing style was inelegant and hard to understand.</a:t>
            </a:r>
            <a:endParaRPr lang="en-GB" sz="12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B26D7-DBEC-93B7-F883-4FA6CEADA4CB}"/>
              </a:ext>
            </a:extLst>
          </p:cNvPr>
          <p:cNvSpPr/>
          <p:nvPr/>
        </p:nvSpPr>
        <p:spPr>
          <a:xfrm>
            <a:off x="2370119" y="5270002"/>
            <a:ext cx="2808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triangular, watermelon, celebration, calculator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A67BF-2B60-5EDE-6A65-D0C706B43C55}"/>
              </a:ext>
            </a:extLst>
          </p:cNvPr>
          <p:cNvSpPr/>
          <p:nvPr/>
        </p:nvSpPr>
        <p:spPr>
          <a:xfrm>
            <a:off x="5568086" y="5668479"/>
            <a:ext cx="3151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OpenDyslexicAlta" pitchFamily="2" charset="77"/>
              </a:rPr>
              <a:t>clumsy, awkward, 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OpenDyslexicAlta" pitchFamily="2" charset="77"/>
              </a:rPr>
              <a:t>ungainly, graceless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B8D50-9075-B876-F97C-B243ABF28EB6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5028C-0B0E-7D5F-33C1-70BF7C9CE830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8B2E2-D454-0C64-2FA6-B1C49AE5AD91}"/>
              </a:ext>
            </a:extLst>
          </p:cNvPr>
          <p:cNvSpPr/>
          <p:nvPr/>
        </p:nvSpPr>
        <p:spPr>
          <a:xfrm>
            <a:off x="5609659" y="5270002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A2CB4-84E6-2074-C000-C9644FAA1D1F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803750-2F1E-EF4D-6FEE-015487AFC1BE}"/>
              </a:ext>
            </a:extLst>
          </p:cNvPr>
          <p:cNvSpPr/>
          <p:nvPr/>
        </p:nvSpPr>
        <p:spPr>
          <a:xfrm>
            <a:off x="2174201" y="4298466"/>
            <a:ext cx="240569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Words Which Also Have Four Syllables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EC3A69-61DA-CCB4-7F61-12F07BDBAA02}"/>
              </a:ext>
            </a:extLst>
          </p:cNvPr>
          <p:cNvSpPr/>
          <p:nvPr/>
        </p:nvSpPr>
        <p:spPr>
          <a:xfrm>
            <a:off x="2161501" y="4669206"/>
            <a:ext cx="211839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200" dirty="0">
                <a:latin typeface="OpenDyslexicAlta" pitchFamily="2" charset="77"/>
              </a:rPr>
              <a:t>(not this week’s words)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265D8-9E54-CE32-FED0-13BCCCB4472D}"/>
              </a:ext>
            </a:extLst>
          </p:cNvPr>
          <p:cNvCxnSpPr/>
          <p:nvPr/>
        </p:nvCxnSpPr>
        <p:spPr>
          <a:xfrm>
            <a:off x="5487251" y="5245510"/>
            <a:ext cx="33534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FB8BEE1-95C2-3A20-EA2A-1E410E9FC4B3}"/>
              </a:ext>
            </a:extLst>
          </p:cNvPr>
          <p:cNvSpPr/>
          <p:nvPr/>
        </p:nvSpPr>
        <p:spPr>
          <a:xfrm>
            <a:off x="5568086" y="4568342"/>
            <a:ext cx="3151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760"/>
                </a:solidFill>
                <a:latin typeface="OpenDyslexicAlta" pitchFamily="2" charset="77"/>
              </a:rPr>
              <a:t>graceful, stylish, </a:t>
            </a:r>
          </a:p>
          <a:p>
            <a:pPr algn="ctr"/>
            <a:r>
              <a:rPr lang="en-US" sz="1600" dirty="0">
                <a:solidFill>
                  <a:srgbClr val="FF3760"/>
                </a:solidFill>
                <a:latin typeface="OpenDyslexicAlta" pitchFamily="2" charset="77"/>
              </a:rPr>
              <a:t>dignified, delicate</a:t>
            </a:r>
          </a:p>
        </p:txBody>
      </p:sp>
    </p:spTree>
    <p:extLst>
      <p:ext uri="{BB962C8B-B14F-4D97-AF65-F5344CB8AC3E}">
        <p14:creationId xmlns:p14="http://schemas.microsoft.com/office/powerpoint/2010/main" val="1328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63EC3D9-4CEC-FDE6-E6B5-331DC5E43569}"/>
              </a:ext>
            </a:extLst>
          </p:cNvPr>
          <p:cNvSpPr txBox="1">
            <a:spLocks/>
          </p:cNvSpPr>
          <p:nvPr/>
        </p:nvSpPr>
        <p:spPr>
          <a:xfrm>
            <a:off x="1488955" y="5382603"/>
            <a:ext cx="8977631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Can you make a word with a prefix and two suffixes?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FFF66-C0A0-61C5-77CE-51322944D867}"/>
              </a:ext>
            </a:extLst>
          </p:cNvPr>
          <p:cNvSpPr txBox="1"/>
          <p:nvPr/>
        </p:nvSpPr>
        <p:spPr>
          <a:xfrm>
            <a:off x="2386370" y="185769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A598B-ED32-B3A3-73F5-6E6C80926894}"/>
              </a:ext>
            </a:extLst>
          </p:cNvPr>
          <p:cNvSpPr txBox="1"/>
          <p:nvPr/>
        </p:nvSpPr>
        <p:spPr>
          <a:xfrm>
            <a:off x="8863877" y="185769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A95E0-6BB9-62C8-8298-487353131ED1}"/>
              </a:ext>
            </a:extLst>
          </p:cNvPr>
          <p:cNvSpPr txBox="1"/>
          <p:nvPr/>
        </p:nvSpPr>
        <p:spPr>
          <a:xfrm>
            <a:off x="5339220" y="186276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40A68-44DD-7EDF-3D55-FCA634FA72BA}"/>
              </a:ext>
            </a:extLst>
          </p:cNvPr>
          <p:cNvSpPr/>
          <p:nvPr/>
        </p:nvSpPr>
        <p:spPr>
          <a:xfrm>
            <a:off x="1955567" y="2351651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42826-BA1B-155D-1782-78FF328DE8AD}"/>
              </a:ext>
            </a:extLst>
          </p:cNvPr>
          <p:cNvSpPr/>
          <p:nvPr/>
        </p:nvSpPr>
        <p:spPr>
          <a:xfrm>
            <a:off x="3966668" y="2351651"/>
            <a:ext cx="425866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EC2B3-C102-7AD0-40DE-473ED216A8DA}"/>
              </a:ext>
            </a:extLst>
          </p:cNvPr>
          <p:cNvSpPr txBox="1"/>
          <p:nvPr/>
        </p:nvSpPr>
        <p:spPr>
          <a:xfrm>
            <a:off x="3498361" y="3308839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correct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74718F-4389-07F4-41E3-F12C82002938}"/>
              </a:ext>
            </a:extLst>
          </p:cNvPr>
          <p:cNvSpPr/>
          <p:nvPr/>
        </p:nvSpPr>
        <p:spPr>
          <a:xfrm>
            <a:off x="8432272" y="2351651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31D35B-94E9-0F35-91AC-77C72CCD3E05}"/>
              </a:ext>
            </a:extLst>
          </p:cNvPr>
          <p:cNvSpPr txBox="1"/>
          <p:nvPr/>
        </p:nvSpPr>
        <p:spPr>
          <a:xfrm>
            <a:off x="2162066" y="2736021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over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1093C-9114-7067-F72E-A955E4A60D05}"/>
              </a:ext>
            </a:extLst>
          </p:cNvPr>
          <p:cNvSpPr txBox="1"/>
          <p:nvPr/>
        </p:nvSpPr>
        <p:spPr>
          <a:xfrm>
            <a:off x="2244128" y="393051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10775-D98F-243F-18CB-AC2ACBCC2F71}"/>
              </a:ext>
            </a:extLst>
          </p:cNvPr>
          <p:cNvSpPr txBox="1"/>
          <p:nvPr/>
        </p:nvSpPr>
        <p:spPr>
          <a:xfrm>
            <a:off x="8430767" y="252204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tion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DBB911-6C51-66FA-3C89-E6588C253FBF}"/>
              </a:ext>
            </a:extLst>
          </p:cNvPr>
          <p:cNvSpPr txBox="1"/>
          <p:nvPr/>
        </p:nvSpPr>
        <p:spPr>
          <a:xfrm>
            <a:off x="8348705" y="341702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1FE190-2FEE-0B22-560A-D51CFE1236B4}"/>
              </a:ext>
            </a:extLst>
          </p:cNvPr>
          <p:cNvSpPr txBox="1"/>
          <p:nvPr/>
        </p:nvSpPr>
        <p:spPr>
          <a:xfrm>
            <a:off x="8430767" y="386451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OpenDyslexicAlta" pitchFamily="2" charset="77"/>
              </a:rPr>
              <a:t>s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2A3C2A-80E8-9CD3-46C2-29302631054E}"/>
              </a:ext>
            </a:extLst>
          </p:cNvPr>
          <p:cNvCxnSpPr>
            <a:cxnSpLocks/>
          </p:cNvCxnSpPr>
          <p:nvPr/>
        </p:nvCxnSpPr>
        <p:spPr>
          <a:xfrm flipV="1">
            <a:off x="9642506" y="2351651"/>
            <a:ext cx="0" cy="3007069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DAB46-A192-1AEF-E222-F6300B6B9797}"/>
              </a:ext>
            </a:extLst>
          </p:cNvPr>
          <p:cNvSpPr txBox="1"/>
          <p:nvPr/>
        </p:nvSpPr>
        <p:spPr>
          <a:xfrm>
            <a:off x="8348705" y="296953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9683A-94BF-B1CB-8568-A1CA3A7108F7}"/>
              </a:ext>
            </a:extLst>
          </p:cNvPr>
          <p:cNvSpPr txBox="1"/>
          <p:nvPr/>
        </p:nvSpPr>
        <p:spPr>
          <a:xfrm>
            <a:off x="9332915" y="3519778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CBFE5-C9B5-1F4B-5916-6517CEB08EF0}"/>
              </a:ext>
            </a:extLst>
          </p:cNvPr>
          <p:cNvSpPr txBox="1"/>
          <p:nvPr/>
        </p:nvSpPr>
        <p:spPr>
          <a:xfrm>
            <a:off x="8430767" y="431200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99D45-E1D6-99FF-8CA5-32EB8931B2F1}"/>
              </a:ext>
            </a:extLst>
          </p:cNvPr>
          <p:cNvSpPr txBox="1"/>
          <p:nvPr/>
        </p:nvSpPr>
        <p:spPr>
          <a:xfrm>
            <a:off x="4261967" y="3989624"/>
            <a:ext cx="3657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chemeClr val="tx1"/>
                </a:solidFill>
                <a:latin typeface="OpenDyslexicAlta" pitchFamily="2" charset="77"/>
              </a:rPr>
              <a:t>(to be free from mistakes)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7CAAB05-E43F-FCC2-AC43-815B199B2F5D}"/>
              </a:ext>
            </a:extLst>
          </p:cNvPr>
          <p:cNvSpPr txBox="1">
            <a:spLocks/>
          </p:cNvSpPr>
          <p:nvPr/>
        </p:nvSpPr>
        <p:spPr>
          <a:xfrm>
            <a:off x="3157931" y="5824793"/>
            <a:ext cx="5639677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>
                <a:solidFill>
                  <a:schemeClr val="tx1"/>
                </a:solidFill>
              </a:rPr>
              <a:t>Remember what needs to happen to the final ‘t’ of ‘correct’ when adding some suffixes.</a:t>
            </a:r>
            <a:endParaRPr lang="en-GB" sz="1400" b="0" dirty="0">
              <a:solidFill>
                <a:schemeClr val="tx1"/>
              </a:solidFill>
              <a:latin typeface="Muli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7920EA-040A-6DC8-2BB1-F32F2A022A80}"/>
              </a:ext>
            </a:extLst>
          </p:cNvPr>
          <p:cNvSpPr txBox="1"/>
          <p:nvPr/>
        </p:nvSpPr>
        <p:spPr>
          <a:xfrm>
            <a:off x="2162066" y="3333268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613497-66C2-6342-B1B3-52273947CBE9}"/>
              </a:ext>
            </a:extLst>
          </p:cNvPr>
          <p:cNvSpPr txBox="1"/>
          <p:nvPr/>
        </p:nvSpPr>
        <p:spPr>
          <a:xfrm>
            <a:off x="2173858" y="4527763"/>
            <a:ext cx="1343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hyper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E06418-D060-F47C-9719-9E4B0561E35C}"/>
              </a:ext>
            </a:extLst>
          </p:cNvPr>
          <p:cNvSpPr txBox="1"/>
          <p:nvPr/>
        </p:nvSpPr>
        <p:spPr>
          <a:xfrm>
            <a:off x="8430767" y="4759498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ness</a:t>
            </a:r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8DFE8EE-06BD-F26D-2857-92719981F91E}"/>
              </a:ext>
            </a:extLst>
          </p:cNvPr>
          <p:cNvSpPr txBox="1">
            <a:spLocks/>
          </p:cNvSpPr>
          <p:nvPr/>
        </p:nvSpPr>
        <p:spPr>
          <a:xfrm>
            <a:off x="925695" y="5785954"/>
            <a:ext cx="10329800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dirty="0">
                <a:solidFill>
                  <a:srgbClr val="FF3760"/>
                </a:solidFill>
              </a:rPr>
              <a:t>Possible answers</a:t>
            </a:r>
            <a:r>
              <a:rPr lang="en-GB" sz="1400" b="0" dirty="0">
                <a:solidFill>
                  <a:srgbClr val="FF3760"/>
                </a:solidFill>
              </a:rPr>
              <a:t>: correction, corrections, correcting, correctable, corrects, corrected, correctness, overcorrect, overcorrection, overcorrections, overcorrecting, overcorrects, overcorrected, uncorrected, incorrect, incorrectness, hypercorrect, hypercorrection, hypercorrections, hypercorrecting</a:t>
            </a:r>
          </a:p>
          <a:p>
            <a:pPr>
              <a:lnSpc>
                <a:spcPct val="100000"/>
              </a:lnSpc>
            </a:pPr>
            <a:endParaRPr lang="en-GB" sz="1800" dirty="0">
              <a:solidFill>
                <a:srgbClr val="FF37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B5910-E522-8C3D-0AC1-F09033160993}"/>
              </a:ext>
            </a:extLst>
          </p:cNvPr>
          <p:cNvSpPr txBox="1"/>
          <p:nvPr/>
        </p:nvSpPr>
        <p:spPr>
          <a:xfrm>
            <a:off x="2386370" y="185769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0D678-666D-48BD-62CA-E8D9DE904C0C}"/>
              </a:ext>
            </a:extLst>
          </p:cNvPr>
          <p:cNvSpPr txBox="1"/>
          <p:nvPr/>
        </p:nvSpPr>
        <p:spPr>
          <a:xfrm>
            <a:off x="8863877" y="185769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5C98-FDF2-A3BE-51F3-061A8713C779}"/>
              </a:ext>
            </a:extLst>
          </p:cNvPr>
          <p:cNvSpPr txBox="1"/>
          <p:nvPr/>
        </p:nvSpPr>
        <p:spPr>
          <a:xfrm>
            <a:off x="5339220" y="186276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CB9ED-DB8C-06A9-8247-D02221A7DA7A}"/>
              </a:ext>
            </a:extLst>
          </p:cNvPr>
          <p:cNvSpPr/>
          <p:nvPr/>
        </p:nvSpPr>
        <p:spPr>
          <a:xfrm>
            <a:off x="1955567" y="2351651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8E25D1-DE56-47AB-7F9B-BA661EA0138C}"/>
              </a:ext>
            </a:extLst>
          </p:cNvPr>
          <p:cNvSpPr/>
          <p:nvPr/>
        </p:nvSpPr>
        <p:spPr>
          <a:xfrm>
            <a:off x="3966668" y="2351651"/>
            <a:ext cx="425866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9516C-EC6F-A723-A13D-932226CE4F95}"/>
              </a:ext>
            </a:extLst>
          </p:cNvPr>
          <p:cNvSpPr txBox="1"/>
          <p:nvPr/>
        </p:nvSpPr>
        <p:spPr>
          <a:xfrm>
            <a:off x="3498361" y="3308839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correct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BBDD86-A4FD-4DFA-DE76-6B932C10A74E}"/>
              </a:ext>
            </a:extLst>
          </p:cNvPr>
          <p:cNvSpPr/>
          <p:nvPr/>
        </p:nvSpPr>
        <p:spPr>
          <a:xfrm>
            <a:off x="8432272" y="2351651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95E55-01DA-B3C3-2BF1-7B10D226A920}"/>
              </a:ext>
            </a:extLst>
          </p:cNvPr>
          <p:cNvSpPr txBox="1"/>
          <p:nvPr/>
        </p:nvSpPr>
        <p:spPr>
          <a:xfrm>
            <a:off x="2162066" y="2736021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F1D86-10DA-66A5-D61C-A21C86A14442}"/>
              </a:ext>
            </a:extLst>
          </p:cNvPr>
          <p:cNvSpPr txBox="1"/>
          <p:nvPr/>
        </p:nvSpPr>
        <p:spPr>
          <a:xfrm>
            <a:off x="2244128" y="393051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2DE40-CF15-080E-3DF2-E72E44DB9091}"/>
              </a:ext>
            </a:extLst>
          </p:cNvPr>
          <p:cNvSpPr txBox="1"/>
          <p:nvPr/>
        </p:nvSpPr>
        <p:spPr>
          <a:xfrm>
            <a:off x="8430767" y="252204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tion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D4B96-80EC-1226-1598-A5756FF88793}"/>
              </a:ext>
            </a:extLst>
          </p:cNvPr>
          <p:cNvSpPr txBox="1"/>
          <p:nvPr/>
        </p:nvSpPr>
        <p:spPr>
          <a:xfrm>
            <a:off x="8348705" y="341702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2361E-D38F-DD80-2BC3-A3CD4BA412E9}"/>
              </a:ext>
            </a:extLst>
          </p:cNvPr>
          <p:cNvSpPr txBox="1"/>
          <p:nvPr/>
        </p:nvSpPr>
        <p:spPr>
          <a:xfrm>
            <a:off x="8430767" y="386451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OpenDyslexicAlta" pitchFamily="2" charset="77"/>
              </a:rPr>
              <a:t>s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5BAA4C-F53F-3625-BB2C-38A5C3D9DDA9}"/>
              </a:ext>
            </a:extLst>
          </p:cNvPr>
          <p:cNvCxnSpPr>
            <a:cxnSpLocks/>
          </p:cNvCxnSpPr>
          <p:nvPr/>
        </p:nvCxnSpPr>
        <p:spPr>
          <a:xfrm flipV="1">
            <a:off x="9642506" y="2351651"/>
            <a:ext cx="0" cy="3007069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18414D-67DA-0C05-E209-66FA3B556E9C}"/>
              </a:ext>
            </a:extLst>
          </p:cNvPr>
          <p:cNvSpPr txBox="1"/>
          <p:nvPr/>
        </p:nvSpPr>
        <p:spPr>
          <a:xfrm>
            <a:off x="8348705" y="2969537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15EBE-31EE-9148-AB55-E5F8ED102F4A}"/>
              </a:ext>
            </a:extLst>
          </p:cNvPr>
          <p:cNvSpPr txBox="1"/>
          <p:nvPr/>
        </p:nvSpPr>
        <p:spPr>
          <a:xfrm>
            <a:off x="9332915" y="3519778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C26FF-C40F-5938-09B3-A65AE484DB6B}"/>
              </a:ext>
            </a:extLst>
          </p:cNvPr>
          <p:cNvSpPr txBox="1"/>
          <p:nvPr/>
        </p:nvSpPr>
        <p:spPr>
          <a:xfrm>
            <a:off x="8430767" y="4312007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B73187-861A-F77F-CBD5-8FC7AAC23B57}"/>
              </a:ext>
            </a:extLst>
          </p:cNvPr>
          <p:cNvSpPr txBox="1"/>
          <p:nvPr/>
        </p:nvSpPr>
        <p:spPr>
          <a:xfrm>
            <a:off x="4261967" y="3989624"/>
            <a:ext cx="3657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chemeClr val="tx1"/>
                </a:solidFill>
                <a:latin typeface="OpenDyslexicAlta" pitchFamily="2" charset="77"/>
              </a:rPr>
              <a:t>(to be free from mistakes)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9B847B-FEA2-D5D8-729F-5913C373E363}"/>
              </a:ext>
            </a:extLst>
          </p:cNvPr>
          <p:cNvSpPr txBox="1"/>
          <p:nvPr/>
        </p:nvSpPr>
        <p:spPr>
          <a:xfrm>
            <a:off x="2162066" y="3333268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12232C-12F7-82D0-61C3-877A6C0124D6}"/>
              </a:ext>
            </a:extLst>
          </p:cNvPr>
          <p:cNvSpPr txBox="1"/>
          <p:nvPr/>
        </p:nvSpPr>
        <p:spPr>
          <a:xfrm>
            <a:off x="2173858" y="4527763"/>
            <a:ext cx="1343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hyper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F6C7AA-486A-EA65-6099-F24DB00D920D}"/>
              </a:ext>
            </a:extLst>
          </p:cNvPr>
          <p:cNvSpPr txBox="1"/>
          <p:nvPr/>
        </p:nvSpPr>
        <p:spPr>
          <a:xfrm>
            <a:off x="8430767" y="4759498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ness</a:t>
            </a:r>
          </a:p>
        </p:txBody>
      </p:sp>
    </p:spTree>
    <p:extLst>
      <p:ext uri="{BB962C8B-B14F-4D97-AF65-F5344CB8AC3E}">
        <p14:creationId xmlns:p14="http://schemas.microsoft.com/office/powerpoint/2010/main" val="183692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Which of last week’s words are being described?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7C9F31-92B0-F992-94BC-64F67EFC9822}"/>
              </a:ext>
            </a:extLst>
          </p:cNvPr>
          <p:cNvSpPr txBox="1">
            <a:spLocks/>
          </p:cNvSpPr>
          <p:nvPr/>
        </p:nvSpPr>
        <p:spPr>
          <a:xfrm>
            <a:off x="-1379360" y="2301004"/>
            <a:ext cx="8698197" cy="3770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A flying vehicle with wings.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14F7C1-9E30-6916-1DE2-73C6831B271E}"/>
              </a:ext>
            </a:extLst>
          </p:cNvPr>
          <p:cNvSpPr txBox="1">
            <a:spLocks/>
          </p:cNvSpPr>
          <p:nvPr/>
        </p:nvSpPr>
        <p:spPr>
          <a:xfrm>
            <a:off x="2356428" y="2785641"/>
            <a:ext cx="1226619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plane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F4B064-0D7F-CFFC-DB88-2AA56E6614E9}"/>
              </a:ext>
            </a:extLst>
          </p:cNvPr>
          <p:cNvSpPr txBox="1">
            <a:spLocks/>
          </p:cNvSpPr>
          <p:nvPr/>
        </p:nvSpPr>
        <p:spPr>
          <a:xfrm>
            <a:off x="3947432" y="2301004"/>
            <a:ext cx="10426080" cy="3770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Apart from, not including.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2B9402-9B3D-F55E-6F71-87AB1003696C}"/>
              </a:ext>
            </a:extLst>
          </p:cNvPr>
          <p:cNvSpPr txBox="1">
            <a:spLocks/>
          </p:cNvSpPr>
          <p:nvPr/>
        </p:nvSpPr>
        <p:spPr>
          <a:xfrm>
            <a:off x="8399685" y="2801803"/>
            <a:ext cx="1521570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except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A2D7B4-0D65-EFCC-28F4-23425EAFF603}"/>
              </a:ext>
            </a:extLst>
          </p:cNvPr>
          <p:cNvSpPr txBox="1">
            <a:spLocks/>
          </p:cNvSpPr>
          <p:nvPr/>
        </p:nvSpPr>
        <p:spPr>
          <a:xfrm>
            <a:off x="-945542" y="4833585"/>
            <a:ext cx="7969551" cy="6540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Used to tie together 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rope or string.</a:t>
            </a:r>
            <a:endParaRPr lang="en-GB" sz="1800" dirty="0">
              <a:latin typeface="OpenDyslexicAlta" pitchFamily="2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CDDE3E-0296-F112-8023-F5B38AF557C2}"/>
              </a:ext>
            </a:extLst>
          </p:cNvPr>
          <p:cNvSpPr txBox="1">
            <a:spLocks/>
          </p:cNvSpPr>
          <p:nvPr/>
        </p:nvSpPr>
        <p:spPr>
          <a:xfrm>
            <a:off x="2512483" y="5612060"/>
            <a:ext cx="1053494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knot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DA1A1F-A66D-7BB5-7D77-5AA417356375}"/>
              </a:ext>
            </a:extLst>
          </p:cNvPr>
          <p:cNvSpPr txBox="1">
            <a:spLocks/>
          </p:cNvSpPr>
          <p:nvPr/>
        </p:nvSpPr>
        <p:spPr>
          <a:xfrm>
            <a:off x="1299692" y="3718444"/>
            <a:ext cx="9617324" cy="3770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The sun, wind, rain and fog, etc.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5CAD7F-2408-D4C9-FDB3-028F09A05B41}"/>
              </a:ext>
            </a:extLst>
          </p:cNvPr>
          <p:cNvSpPr txBox="1">
            <a:spLocks/>
          </p:cNvSpPr>
          <p:nvPr/>
        </p:nvSpPr>
        <p:spPr>
          <a:xfrm>
            <a:off x="5231349" y="4214623"/>
            <a:ext cx="1754006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weather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C9AA0-7725-7646-9677-DAE28042A83F}"/>
              </a:ext>
            </a:extLst>
          </p:cNvPr>
          <p:cNvSpPr txBox="1">
            <a:spLocks/>
          </p:cNvSpPr>
          <p:nvPr/>
        </p:nvSpPr>
        <p:spPr>
          <a:xfrm>
            <a:off x="5268420" y="4849394"/>
            <a:ext cx="7969551" cy="6540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latin typeface="OpenDyslexicAlta" pitchFamily="2" charset="77"/>
              </a:rPr>
              <a:t>To say yes or receive 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something willingly.</a:t>
            </a:r>
            <a:endParaRPr lang="en-GB" sz="1800" dirty="0">
              <a:latin typeface="OpenDyslexicAlta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CE62D4-2DC3-040D-37B2-8CCFAD5E938E}"/>
              </a:ext>
            </a:extLst>
          </p:cNvPr>
          <p:cNvSpPr txBox="1">
            <a:spLocks/>
          </p:cNvSpPr>
          <p:nvPr/>
        </p:nvSpPr>
        <p:spPr>
          <a:xfrm>
            <a:off x="8483390" y="5627869"/>
            <a:ext cx="1465466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accept</a:t>
            </a:r>
          </a:p>
        </p:txBody>
      </p:sp>
    </p:spTree>
    <p:extLst>
      <p:ext uri="{BB962C8B-B14F-4D97-AF65-F5344CB8AC3E}">
        <p14:creationId xmlns:p14="http://schemas.microsoft.com/office/powerpoint/2010/main" val="19887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/>
      <p:bldP spid="10" grpId="0" build="p"/>
      <p:bldP spid="11" grpId="0"/>
      <p:bldP spid="12" grpId="0" build="p"/>
      <p:bldP spid="13" grpId="0"/>
      <p:bldP spid="14" grpId="0" build="p"/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Which of last week’s words is being </a:t>
            </a:r>
          </a:p>
          <a:p>
            <a:r>
              <a:rPr lang="en-GB" dirty="0"/>
              <a:t>shown by the picture?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FDEC9-6A8B-0BA6-69C3-5A88F9D223A9}"/>
              </a:ext>
            </a:extLst>
          </p:cNvPr>
          <p:cNvSpPr txBox="1"/>
          <p:nvPr/>
        </p:nvSpPr>
        <p:spPr>
          <a:xfrm>
            <a:off x="5743929" y="3753315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not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BB012-0D61-EB6D-BB2B-0DF5D4F54B3C}"/>
              </a:ext>
            </a:extLst>
          </p:cNvPr>
          <p:cNvSpPr txBox="1"/>
          <p:nvPr/>
        </p:nvSpPr>
        <p:spPr>
          <a:xfrm>
            <a:off x="1167583" y="3753315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piece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30470-0EB9-C111-7B83-D5C3A9EA265B}"/>
              </a:ext>
            </a:extLst>
          </p:cNvPr>
          <p:cNvSpPr txBox="1"/>
          <p:nvPr/>
        </p:nvSpPr>
        <p:spPr>
          <a:xfrm>
            <a:off x="7761995" y="5964437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plain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11918-88A9-9B02-AFDC-425494E12B87}"/>
              </a:ext>
            </a:extLst>
          </p:cNvPr>
          <p:cNvSpPr txBox="1"/>
          <p:nvPr/>
        </p:nvSpPr>
        <p:spPr>
          <a:xfrm>
            <a:off x="3402055" y="5966375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peace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FA7E3-24D8-4C51-3DA6-700120BC62C3}"/>
              </a:ext>
            </a:extLst>
          </p:cNvPr>
          <p:cNvSpPr txBox="1"/>
          <p:nvPr/>
        </p:nvSpPr>
        <p:spPr>
          <a:xfrm>
            <a:off x="9815345" y="3753314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whether</a:t>
            </a:r>
            <a:endParaRPr lang="en-US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pic>
        <p:nvPicPr>
          <p:cNvPr id="10" name="Picture 4" descr="Jigsaw, Puzzle, Piece, Join, Part">
            <a:extLst>
              <a:ext uri="{FF2B5EF4-FFF2-40B4-BE49-F238E27FC236}">
                <a16:creationId xmlns:a16="http://schemas.microsoft.com/office/drawing/2014/main" id="{9BDC6C74-66BF-8F1D-56FF-781A1318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1" y="1927233"/>
            <a:ext cx="1994399" cy="16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Yoga, Woman, Lake, Outdoors, Lotus Pose, Meditation">
            <a:extLst>
              <a:ext uri="{FF2B5EF4-FFF2-40B4-BE49-F238E27FC236}">
                <a16:creationId xmlns:a16="http://schemas.microsoft.com/office/drawing/2014/main" id="{57369700-42D3-694E-7860-F0C79E3BC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r="8233"/>
          <a:stretch/>
        </p:blipFill>
        <p:spPr bwMode="auto">
          <a:xfrm>
            <a:off x="2939060" y="4218978"/>
            <a:ext cx="2077268" cy="16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otepad, Table, Decoration, Notes, Writing Pad, Write">
            <a:extLst>
              <a:ext uri="{FF2B5EF4-FFF2-40B4-BE49-F238E27FC236}">
                <a16:creationId xmlns:a16="http://schemas.microsoft.com/office/drawing/2014/main" id="{85272DBE-FC7E-FAED-A67F-018E96F1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20" y="4214980"/>
            <a:ext cx="2077268" cy="16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islike, Hand, Thumb, Down, No, Red">
            <a:extLst>
              <a:ext uri="{FF2B5EF4-FFF2-40B4-BE49-F238E27FC236}">
                <a16:creationId xmlns:a16="http://schemas.microsoft.com/office/drawing/2014/main" id="{6F833173-FA7E-8BFF-D200-22D88D85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857">
            <a:off x="5448488" y="1993796"/>
            <a:ext cx="1399380" cy="15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AE116-2F21-57D0-2E60-78718B419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9606" y="1983587"/>
            <a:ext cx="1327477" cy="16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-13143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inactive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3176957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incorrect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2784651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indefinite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6021304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invisible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331966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inflexible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5876921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inelegant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574334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incurable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5886726" y="3656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inadequate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574334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insecure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3042378" y="36580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inability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B6A3B-1AD2-55FC-3EEB-63E98CFA90E0}"/>
              </a:ext>
            </a:extLst>
          </p:cNvPr>
          <p:cNvSpPr txBox="1"/>
          <p:nvPr/>
        </p:nvSpPr>
        <p:spPr>
          <a:xfrm>
            <a:off x="9017324" y="3557728"/>
            <a:ext cx="241353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In this week’s words, the prefix ‘in-’ means ‘not’.</a:t>
            </a:r>
          </a:p>
          <a:p>
            <a:pPr algn="ctr"/>
            <a:endParaRPr lang="en-GB" sz="1400" dirty="0">
              <a:solidFill>
                <a:srgbClr val="FF3760"/>
              </a:solidFill>
              <a:latin typeface="OpenDyslexicAlta" pitchFamily="2" charset="77"/>
            </a:endParaRPr>
          </a:p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e.g. ‘incorrect’ means ‘not correct’, ‘inflexible’ means ‘not flexible’ etc.</a:t>
            </a:r>
          </a:p>
          <a:p>
            <a:pPr algn="ctr"/>
            <a:endParaRPr lang="en-GB" sz="1400" dirty="0">
              <a:solidFill>
                <a:srgbClr val="FF3760"/>
              </a:solidFill>
              <a:latin typeface="OpenDyslexicAlta" pitchFamily="2" charset="77"/>
            </a:endParaRPr>
          </a:p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A new word has been created, opposite in meaning to the base word.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A52EC2-89D9-0657-8395-A65BAEDBE50A}"/>
              </a:ext>
            </a:extLst>
          </p:cNvPr>
          <p:cNvGrpSpPr/>
          <p:nvPr/>
        </p:nvGrpSpPr>
        <p:grpSpPr>
          <a:xfrm>
            <a:off x="831641" y="1951540"/>
            <a:ext cx="9024588" cy="2132558"/>
            <a:chOff x="831641" y="1951540"/>
            <a:chExt cx="9024588" cy="213255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43449F3-9C43-F4D9-1230-4A1B9C756D0D}"/>
                </a:ext>
              </a:extLst>
            </p:cNvPr>
            <p:cNvSpPr/>
            <p:nvPr/>
          </p:nvSpPr>
          <p:spPr>
            <a:xfrm>
              <a:off x="967565" y="1951540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BF1536-6E2D-6E39-1BCA-4E74CDA1C99F}"/>
                </a:ext>
              </a:extLst>
            </p:cNvPr>
            <p:cNvSpPr/>
            <p:nvPr/>
          </p:nvSpPr>
          <p:spPr>
            <a:xfrm>
              <a:off x="831641" y="2754729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4D12D90-2145-7AB9-2E4C-BEA091CD8447}"/>
                </a:ext>
              </a:extLst>
            </p:cNvPr>
            <p:cNvSpPr/>
            <p:nvPr/>
          </p:nvSpPr>
          <p:spPr>
            <a:xfrm>
              <a:off x="3698408" y="1951540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6B7D768-20E3-C145-7EB7-9DFEB29B7042}"/>
                </a:ext>
              </a:extLst>
            </p:cNvPr>
            <p:cNvSpPr/>
            <p:nvPr/>
          </p:nvSpPr>
          <p:spPr>
            <a:xfrm>
              <a:off x="6639316" y="1951540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596CA7F-761E-64F3-9017-B8D7A0E8B8A1}"/>
                </a:ext>
              </a:extLst>
            </p:cNvPr>
            <p:cNvSpPr/>
            <p:nvPr/>
          </p:nvSpPr>
          <p:spPr>
            <a:xfrm>
              <a:off x="9320732" y="1951540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3DD3E99-43BA-CDE2-BA75-DAF1254BCD3A}"/>
                </a:ext>
              </a:extLst>
            </p:cNvPr>
            <p:cNvSpPr/>
            <p:nvPr/>
          </p:nvSpPr>
          <p:spPr>
            <a:xfrm>
              <a:off x="3673695" y="2754729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3F4B8D4-14F3-89BD-30B1-9B697071BFF9}"/>
                </a:ext>
              </a:extLst>
            </p:cNvPr>
            <p:cNvSpPr/>
            <p:nvPr/>
          </p:nvSpPr>
          <p:spPr>
            <a:xfrm>
              <a:off x="6515749" y="2754729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360721-DD1D-4E86-A4EE-7E7A986D5492}"/>
                </a:ext>
              </a:extLst>
            </p:cNvPr>
            <p:cNvSpPr/>
            <p:nvPr/>
          </p:nvSpPr>
          <p:spPr>
            <a:xfrm>
              <a:off x="9234236" y="2754729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62B3069-E5C3-E90F-99E4-ABE2DDBDB940}"/>
                </a:ext>
              </a:extLst>
            </p:cNvPr>
            <p:cNvSpPr/>
            <p:nvPr/>
          </p:nvSpPr>
          <p:spPr>
            <a:xfrm>
              <a:off x="3821977" y="3557918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378EBC1-C1EA-0D1C-E592-495582E7981A}"/>
                </a:ext>
              </a:extLst>
            </p:cNvPr>
            <p:cNvSpPr/>
            <p:nvPr/>
          </p:nvSpPr>
          <p:spPr>
            <a:xfrm>
              <a:off x="6355112" y="3557918"/>
              <a:ext cx="535497" cy="526180"/>
            </a:xfrm>
            <a:prstGeom prst="ellipse">
              <a:avLst/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D936-299C-94A2-28B5-1EE02A88B8AB}"/>
              </a:ext>
            </a:extLst>
          </p:cNvPr>
          <p:cNvGrpSpPr/>
          <p:nvPr/>
        </p:nvGrpSpPr>
        <p:grpSpPr>
          <a:xfrm>
            <a:off x="868377" y="3521676"/>
            <a:ext cx="2603701" cy="2882964"/>
            <a:chOff x="868377" y="3521676"/>
            <a:chExt cx="2603701" cy="2882964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FC06369-3593-00E4-0CFD-F3145E1D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377" y="4485446"/>
              <a:ext cx="833885" cy="1919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8AF84E-9FAF-6168-1765-000320721E67}"/>
                </a:ext>
              </a:extLst>
            </p:cNvPr>
            <p:cNvSpPr txBox="1"/>
            <p:nvPr/>
          </p:nvSpPr>
          <p:spPr>
            <a:xfrm>
              <a:off x="1779492" y="3685796"/>
              <a:ext cx="169258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This week’s words all have the prefix ‘in-’.</a:t>
              </a:r>
            </a:p>
          </p:txBody>
        </p:sp>
        <p:sp>
          <p:nvSpPr>
            <p:cNvPr id="42" name="Rounded Rectangular Callout 41">
              <a:extLst>
                <a:ext uri="{FF2B5EF4-FFF2-40B4-BE49-F238E27FC236}">
                  <a16:creationId xmlns:a16="http://schemas.microsoft.com/office/drawing/2014/main" id="{F105CE23-BBF4-527B-2D8F-FD9E9C2B133C}"/>
                </a:ext>
              </a:extLst>
            </p:cNvPr>
            <p:cNvSpPr/>
            <p:nvPr/>
          </p:nvSpPr>
          <p:spPr>
            <a:xfrm>
              <a:off x="1824338" y="3521676"/>
              <a:ext cx="1573769" cy="1350892"/>
            </a:xfrm>
            <a:prstGeom prst="wedgeRoundRectCallout">
              <a:avLst>
                <a:gd name="adj1" fmla="val -47690"/>
                <a:gd name="adj2" fmla="val 69795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507A4E-78F0-533B-61BF-268161A43F15}"/>
              </a:ext>
            </a:extLst>
          </p:cNvPr>
          <p:cNvGrpSpPr/>
          <p:nvPr/>
        </p:nvGrpSpPr>
        <p:grpSpPr>
          <a:xfrm>
            <a:off x="3678592" y="4271060"/>
            <a:ext cx="4965775" cy="2208713"/>
            <a:chOff x="3678592" y="4271060"/>
            <a:chExt cx="4965775" cy="2208713"/>
          </a:xfrm>
        </p:grpSpPr>
        <p:pic>
          <p:nvPicPr>
            <p:cNvPr id="43" name="Picture 4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2F57664-539D-7CBF-FB0D-9F3A07EB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78592" y="4444676"/>
              <a:ext cx="1164365" cy="1919194"/>
            </a:xfrm>
            <a:prstGeom prst="rect">
              <a:avLst/>
            </a:prstGeom>
          </p:spPr>
        </p:pic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F026EC3-2DFE-8D34-C3E8-07455B9D0D5E}"/>
                </a:ext>
              </a:extLst>
            </p:cNvPr>
            <p:cNvSpPr/>
            <p:nvPr/>
          </p:nvSpPr>
          <p:spPr>
            <a:xfrm rot="6300000" flipH="1" flipV="1">
              <a:off x="5720412" y="3555819"/>
              <a:ext cx="2208713" cy="3639196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971881">
                  <a:moveTo>
                    <a:pt x="1865617" y="995604"/>
                  </a:moveTo>
                  <a:lnTo>
                    <a:pt x="2386815" y="2958118"/>
                  </a:lnTo>
                  <a:cubicBezTo>
                    <a:pt x="2486834" y="3334726"/>
                    <a:pt x="2262613" y="3721109"/>
                    <a:pt x="1886005" y="3821127"/>
                  </a:cubicBezTo>
                  <a:lnTo>
                    <a:pt x="1408020" y="3948069"/>
                  </a:lnTo>
                  <a:cubicBezTo>
                    <a:pt x="1031412" y="4048087"/>
                    <a:pt x="645030" y="3823867"/>
                    <a:pt x="545011" y="3447259"/>
                  </a:cubicBezTo>
                  <a:lnTo>
                    <a:pt x="23812" y="1484745"/>
                  </a:lnTo>
                  <a:cubicBezTo>
                    <a:pt x="-76206" y="1108137"/>
                    <a:pt x="148015" y="721754"/>
                    <a:pt x="524623" y="621736"/>
                  </a:cubicBezTo>
                  <a:lnTo>
                    <a:pt x="634484" y="592559"/>
                  </a:lnTo>
                  <a:lnTo>
                    <a:pt x="871174" y="0"/>
                  </a:lnTo>
                  <a:lnTo>
                    <a:pt x="1066293" y="484574"/>
                  </a:lnTo>
                  <a:lnTo>
                    <a:pt x="1143715" y="472150"/>
                  </a:lnTo>
                  <a:cubicBezTo>
                    <a:pt x="1471337" y="453212"/>
                    <a:pt x="1778101" y="666072"/>
                    <a:pt x="1865617" y="995604"/>
                  </a:cubicBezTo>
                  <a:close/>
                </a:path>
              </a:pathLst>
            </a:cu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D6B878-BACF-FB6F-4B03-DDEAC6719A04}"/>
                </a:ext>
              </a:extLst>
            </p:cNvPr>
            <p:cNvSpPr txBox="1"/>
            <p:nvPr/>
          </p:nvSpPr>
          <p:spPr>
            <a:xfrm>
              <a:off x="5598793" y="4706379"/>
              <a:ext cx="282921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500" dirty="0">
                  <a:latin typeface="OpenDyslexicAlta" pitchFamily="2" charset="77"/>
                </a:rPr>
                <a:t>In these words, what does the prefix ‘in-’ mean?</a:t>
              </a:r>
            </a:p>
            <a:p>
              <a:pPr algn="ctr"/>
              <a:r>
                <a:rPr lang="en-GB" sz="1500" dirty="0">
                  <a:latin typeface="OpenDyslexicAlta" pitchFamily="2" charset="77"/>
                </a:rPr>
                <a:t>How does it change the meaning of the base word?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E8A527-7325-F157-63CB-6CB022E1E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Why might ‘inactive’, ‘indefinite’ and ‘inadequate’ </a:t>
            </a:r>
          </a:p>
          <a:p>
            <a:r>
              <a:rPr lang="en-GB" dirty="0"/>
              <a:t>be tricky to sound 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EE22A-23F5-3211-0A9E-64C8D6C86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9B716-8B12-5D39-71EF-575D45898D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D66D5C7-0C35-5CA5-C1EC-B10437ED3A21}"/>
              </a:ext>
            </a:extLst>
          </p:cNvPr>
          <p:cNvSpPr txBox="1"/>
          <p:nvPr/>
        </p:nvSpPr>
        <p:spPr>
          <a:xfrm>
            <a:off x="5994290" y="4218265"/>
            <a:ext cx="2520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OpenDyslexicAlta" panose="00000500000000000000" pitchFamily="50" charset="0"/>
              </a:rPr>
              <a:t>ha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lo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gi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remo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sho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negati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positi</a:t>
            </a:r>
            <a:r>
              <a:rPr lang="en-GB" dirty="0">
                <a:solidFill>
                  <a:srgbClr val="219CEE"/>
                </a:solidFill>
                <a:latin typeface="OpenDyslexicAlta" panose="00000500000000000000" pitchFamily="50" charset="0"/>
              </a:rPr>
              <a:t>ve</a:t>
            </a:r>
          </a:p>
        </p:txBody>
      </p:sp>
      <p:sp>
        <p:nvSpPr>
          <p:cNvPr id="71" name="TextBox 4">
            <a:extLst>
              <a:ext uri="{FF2B5EF4-FFF2-40B4-BE49-F238E27FC236}">
                <a16:creationId xmlns:a16="http://schemas.microsoft.com/office/drawing/2014/main" id="{3E48204E-CFB6-3B65-E9AE-391717B700E5}"/>
              </a:ext>
            </a:extLst>
          </p:cNvPr>
          <p:cNvSpPr txBox="1"/>
          <p:nvPr/>
        </p:nvSpPr>
        <p:spPr>
          <a:xfrm>
            <a:off x="9008391" y="4218265"/>
            <a:ext cx="2520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OpenDyslexicAlta" panose="00000500000000000000" pitchFamily="50" charset="0"/>
              </a:rPr>
              <a:t>pira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accura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opposi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priva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grani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  <a:p>
            <a:pPr algn="ctr"/>
            <a:r>
              <a:rPr lang="en-GB" dirty="0">
                <a:latin typeface="OpenDyslexicAlta" panose="00000500000000000000" pitchFamily="50" charset="0"/>
              </a:rPr>
              <a:t>chocola</a:t>
            </a:r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F90BAAB-9A29-0CEB-0ED8-ACE2FBBBC38E}"/>
              </a:ext>
            </a:extLst>
          </p:cNvPr>
          <p:cNvGrpSpPr/>
          <p:nvPr/>
        </p:nvGrpSpPr>
        <p:grpSpPr>
          <a:xfrm>
            <a:off x="679239" y="3479417"/>
            <a:ext cx="3024000" cy="2952834"/>
            <a:chOff x="679239" y="3479417"/>
            <a:chExt cx="3024000" cy="295283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36FA83-3BF6-08FE-9325-AB5B30EC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948" y="5187395"/>
              <a:ext cx="1219568" cy="1244856"/>
            </a:xfrm>
            <a:prstGeom prst="ellipse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584ED4-69D5-12AB-A70E-F4086C2C6D6B}"/>
                </a:ext>
              </a:extLst>
            </p:cNvPr>
            <p:cNvSpPr txBox="1"/>
            <p:nvPr/>
          </p:nvSpPr>
          <p:spPr>
            <a:xfrm>
              <a:off x="822851" y="3615067"/>
              <a:ext cx="270577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These words look like they have a split digraph at the end. However, they lack the long vowel sounds produced by a split digraph.</a:t>
              </a:r>
            </a:p>
          </p:txBody>
        </p:sp>
        <p:sp>
          <p:nvSpPr>
            <p:cNvPr id="43" name="Rounded Rectangular Callout 42">
              <a:extLst>
                <a:ext uri="{FF2B5EF4-FFF2-40B4-BE49-F238E27FC236}">
                  <a16:creationId xmlns:a16="http://schemas.microsoft.com/office/drawing/2014/main" id="{F2359150-E069-BE85-E6A8-500242F1D117}"/>
                </a:ext>
              </a:extLst>
            </p:cNvPr>
            <p:cNvSpPr/>
            <p:nvPr/>
          </p:nvSpPr>
          <p:spPr>
            <a:xfrm>
              <a:off x="679239" y="3479417"/>
              <a:ext cx="3024000" cy="1654305"/>
            </a:xfrm>
            <a:prstGeom prst="wedgeRoundRectCallout">
              <a:avLst>
                <a:gd name="adj1" fmla="val 1054"/>
                <a:gd name="adj2" fmla="val 74679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F994F5-3B07-55E4-9FAD-B03FDCABD033}"/>
              </a:ext>
            </a:extLst>
          </p:cNvPr>
          <p:cNvGrpSpPr/>
          <p:nvPr/>
        </p:nvGrpSpPr>
        <p:grpSpPr>
          <a:xfrm>
            <a:off x="2908498" y="5340894"/>
            <a:ext cx="2676655" cy="1080721"/>
            <a:chOff x="2908498" y="5340894"/>
            <a:chExt cx="2676655" cy="1080721"/>
          </a:xfrm>
        </p:grpSpPr>
        <p:sp>
          <p:nvSpPr>
            <p:cNvPr id="44" name="Rounded Rectangular Callout 43">
              <a:extLst>
                <a:ext uri="{FF2B5EF4-FFF2-40B4-BE49-F238E27FC236}">
                  <a16:creationId xmlns:a16="http://schemas.microsoft.com/office/drawing/2014/main" id="{E2EA9456-B59D-92DB-C1E8-3BD261BC8351}"/>
                </a:ext>
              </a:extLst>
            </p:cNvPr>
            <p:cNvSpPr/>
            <p:nvPr/>
          </p:nvSpPr>
          <p:spPr>
            <a:xfrm>
              <a:off x="2908498" y="5340894"/>
              <a:ext cx="2676655" cy="1080721"/>
            </a:xfrm>
            <a:prstGeom prst="wedgeRoundRectCallout">
              <a:avLst>
                <a:gd name="adj1" fmla="val -71077"/>
                <a:gd name="adj2" fmla="val 8747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BF6582-A6E7-3D63-7F0E-00460B14D9CA}"/>
                </a:ext>
              </a:extLst>
            </p:cNvPr>
            <p:cNvSpPr txBox="1"/>
            <p:nvPr/>
          </p:nvSpPr>
          <p:spPr>
            <a:xfrm>
              <a:off x="3024209" y="5413790"/>
              <a:ext cx="249895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Instead, it is the last two letters together which produce the final phoneme. 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200F69-8508-F7CE-3A00-625813826D57}"/>
              </a:ext>
            </a:extLst>
          </p:cNvPr>
          <p:cNvGrpSpPr/>
          <p:nvPr/>
        </p:nvGrpSpPr>
        <p:grpSpPr>
          <a:xfrm>
            <a:off x="1383579" y="1843930"/>
            <a:ext cx="9374156" cy="809243"/>
            <a:chOff x="1383579" y="1843930"/>
            <a:chExt cx="9374156" cy="809243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754E36DC-29FD-777B-C33F-AD9F8C683DCC}"/>
                </a:ext>
              </a:extLst>
            </p:cNvPr>
            <p:cNvSpPr txBox="1">
              <a:spLocks/>
            </p:cNvSpPr>
            <p:nvPr/>
          </p:nvSpPr>
          <p:spPr>
            <a:xfrm>
              <a:off x="2285884" y="1856537"/>
              <a:ext cx="2231637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inact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i</a:t>
              </a:r>
              <a:r>
                <a:rPr lang="en-GB" sz="3200" dirty="0">
                  <a:latin typeface="OpenDyslexicAlta" pitchFamily="2" charset="77"/>
                </a:rPr>
                <a:t>v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e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B1862B9F-F03C-9292-50BE-C8338F863A53}"/>
                </a:ext>
              </a:extLst>
            </p:cNvPr>
            <p:cNvSpPr txBox="1">
              <a:spLocks/>
            </p:cNvSpPr>
            <p:nvPr/>
          </p:nvSpPr>
          <p:spPr>
            <a:xfrm>
              <a:off x="8088031" y="1843930"/>
              <a:ext cx="2669704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inadequ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a</a:t>
              </a:r>
              <a:r>
                <a:rPr lang="en-GB" sz="3200" dirty="0">
                  <a:latin typeface="OpenDyslexicAlta" pitchFamily="2" charset="77"/>
                </a:rPr>
                <a:t>t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e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1F37F2FE-9815-37EF-D554-05F418BB948F}"/>
                </a:ext>
              </a:extLst>
            </p:cNvPr>
            <p:cNvSpPr txBox="1">
              <a:spLocks/>
            </p:cNvSpPr>
            <p:nvPr/>
          </p:nvSpPr>
          <p:spPr>
            <a:xfrm>
              <a:off x="5062022" y="1843930"/>
              <a:ext cx="2532439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indefin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i</a:t>
              </a:r>
              <a:r>
                <a:rPr lang="en-GB" sz="3200" dirty="0">
                  <a:latin typeface="OpenDyslexicAlta" pitchFamily="2" charset="77"/>
                </a:rPr>
                <a:t>t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A1FF093-FA72-50AC-63C7-E0504C679015}"/>
                </a:ext>
              </a:extLst>
            </p:cNvPr>
            <p:cNvSpPr/>
            <p:nvPr/>
          </p:nvSpPr>
          <p:spPr>
            <a:xfrm>
              <a:off x="1383579" y="1876597"/>
              <a:ext cx="6030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solidFill>
                    <a:srgbClr val="FF3760"/>
                  </a:solidFill>
                  <a:latin typeface="OpenDyslexicAlta" pitchFamily="2" charset="77"/>
                </a:rPr>
                <a:t>✗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61B388A-6076-BC70-DE3C-46E3F1FE1468}"/>
                </a:ext>
              </a:extLst>
            </p:cNvPr>
            <p:cNvGrpSpPr/>
            <p:nvPr/>
          </p:nvGrpSpPr>
          <p:grpSpPr>
            <a:xfrm>
              <a:off x="3434629" y="2265770"/>
              <a:ext cx="597886" cy="374796"/>
              <a:chOff x="3434629" y="2265770"/>
              <a:chExt cx="597886" cy="374796"/>
            </a:xfrm>
          </p:grpSpPr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53AEAF5D-C140-D591-07C8-A50C2F84EF46}"/>
                  </a:ext>
                </a:extLst>
              </p:cNvPr>
              <p:cNvSpPr/>
              <p:nvPr/>
            </p:nvSpPr>
            <p:spPr>
              <a:xfrm rot="10800000">
                <a:off x="3473488" y="2265770"/>
                <a:ext cx="499700" cy="374796"/>
              </a:xfrm>
              <a:prstGeom prst="blockArc">
                <a:avLst>
                  <a:gd name="adj1" fmla="val 10676733"/>
                  <a:gd name="adj2" fmla="val 22313"/>
                  <a:gd name="adj3" fmla="val 6979"/>
                </a:avLst>
              </a:prstGeom>
              <a:solidFill>
                <a:srgbClr val="FF3760"/>
              </a:solidFill>
              <a:ln w="1905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D9D9A95-BE37-D75A-0DCE-F146C6C2318A}"/>
                  </a:ext>
                </a:extLst>
              </p:cNvPr>
              <p:cNvSpPr/>
              <p:nvPr/>
            </p:nvSpPr>
            <p:spPr>
              <a:xfrm>
                <a:off x="3434629" y="2410766"/>
                <a:ext cx="104317" cy="45719"/>
              </a:xfrm>
              <a:prstGeom prst="rect">
                <a:avLst/>
              </a:prstGeom>
              <a:solidFill>
                <a:srgbClr val="FF3760"/>
              </a:solidFill>
              <a:ln w="1905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CB01BF-511E-CC44-8680-1157CC7D9974}"/>
                  </a:ext>
                </a:extLst>
              </p:cNvPr>
              <p:cNvSpPr/>
              <p:nvPr/>
            </p:nvSpPr>
            <p:spPr>
              <a:xfrm>
                <a:off x="3870000" y="2410766"/>
                <a:ext cx="162515" cy="45719"/>
              </a:xfrm>
              <a:prstGeom prst="rect">
                <a:avLst/>
              </a:prstGeom>
              <a:solidFill>
                <a:srgbClr val="FF3760"/>
              </a:solidFill>
              <a:ln w="1905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0F0A303-34EF-50C9-2A29-3D3AB6BE6C46}"/>
                </a:ext>
              </a:extLst>
            </p:cNvPr>
            <p:cNvGrpSpPr/>
            <p:nvPr/>
          </p:nvGrpSpPr>
          <p:grpSpPr>
            <a:xfrm>
              <a:off x="6603505" y="2265770"/>
              <a:ext cx="526145" cy="374796"/>
              <a:chOff x="3434629" y="2265770"/>
              <a:chExt cx="526145" cy="374796"/>
            </a:xfrm>
          </p:grpSpPr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5F601C43-ADCA-4BF4-AC05-EF935A8E4695}"/>
                  </a:ext>
                </a:extLst>
              </p:cNvPr>
              <p:cNvSpPr/>
              <p:nvPr/>
            </p:nvSpPr>
            <p:spPr>
              <a:xfrm rot="10800000">
                <a:off x="3473488" y="2265770"/>
                <a:ext cx="424583" cy="374796"/>
              </a:xfrm>
              <a:prstGeom prst="blockArc">
                <a:avLst>
                  <a:gd name="adj1" fmla="val 10676733"/>
                  <a:gd name="adj2" fmla="val 22313"/>
                  <a:gd name="adj3" fmla="val 6979"/>
                </a:avLst>
              </a:prstGeom>
              <a:solidFill>
                <a:srgbClr val="FF3760"/>
              </a:solidFill>
              <a:ln w="1905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67DB969-8E0A-B989-FFE2-33F07C5FC27D}"/>
                  </a:ext>
                </a:extLst>
              </p:cNvPr>
              <p:cNvSpPr/>
              <p:nvPr/>
            </p:nvSpPr>
            <p:spPr>
              <a:xfrm>
                <a:off x="3434629" y="2410766"/>
                <a:ext cx="104317" cy="45719"/>
              </a:xfrm>
              <a:prstGeom prst="rect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C7977F-5C97-460A-40E9-2F177CCF7BA6}"/>
                  </a:ext>
                </a:extLst>
              </p:cNvPr>
              <p:cNvSpPr/>
              <p:nvPr/>
            </p:nvSpPr>
            <p:spPr>
              <a:xfrm>
                <a:off x="3798259" y="2410766"/>
                <a:ext cx="162515" cy="45719"/>
              </a:xfrm>
              <a:prstGeom prst="rect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CC13BB7-6186-D8B4-83CD-121732B55972}"/>
                </a:ext>
              </a:extLst>
            </p:cNvPr>
            <p:cNvGrpSpPr/>
            <p:nvPr/>
          </p:nvGrpSpPr>
          <p:grpSpPr>
            <a:xfrm>
              <a:off x="9917149" y="2265770"/>
              <a:ext cx="609435" cy="374796"/>
              <a:chOff x="3351339" y="2265770"/>
              <a:chExt cx="609435" cy="374796"/>
            </a:xfrm>
          </p:grpSpPr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F5C6D70F-DADF-A9DD-D8FE-CE5688F57CA3}"/>
                  </a:ext>
                </a:extLst>
              </p:cNvPr>
              <p:cNvSpPr/>
              <p:nvPr/>
            </p:nvSpPr>
            <p:spPr>
              <a:xfrm rot="10800000">
                <a:off x="3414041" y="2265770"/>
                <a:ext cx="484030" cy="374796"/>
              </a:xfrm>
              <a:prstGeom prst="blockArc">
                <a:avLst>
                  <a:gd name="adj1" fmla="val 10676733"/>
                  <a:gd name="adj2" fmla="val 22313"/>
                  <a:gd name="adj3" fmla="val 6979"/>
                </a:avLst>
              </a:prstGeom>
              <a:solidFill>
                <a:srgbClr val="FF3760"/>
              </a:solidFill>
              <a:ln w="19050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7937136-7607-29E0-9BF7-EF6BE6871859}"/>
                  </a:ext>
                </a:extLst>
              </p:cNvPr>
              <p:cNvSpPr/>
              <p:nvPr/>
            </p:nvSpPr>
            <p:spPr>
              <a:xfrm>
                <a:off x="3351339" y="2410766"/>
                <a:ext cx="153066" cy="45719"/>
              </a:xfrm>
              <a:prstGeom prst="rect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8CD1669-B6F9-4CC9-8116-6AAB05916E26}"/>
                  </a:ext>
                </a:extLst>
              </p:cNvPr>
              <p:cNvSpPr/>
              <p:nvPr/>
            </p:nvSpPr>
            <p:spPr>
              <a:xfrm>
                <a:off x="3798259" y="2410766"/>
                <a:ext cx="162515" cy="45719"/>
              </a:xfrm>
              <a:prstGeom prst="rect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269264-7D0E-9D42-E1D4-B7E92ECE2C0D}"/>
              </a:ext>
            </a:extLst>
          </p:cNvPr>
          <p:cNvGrpSpPr/>
          <p:nvPr/>
        </p:nvGrpSpPr>
        <p:grpSpPr>
          <a:xfrm>
            <a:off x="1400411" y="2567286"/>
            <a:ext cx="9357324" cy="796636"/>
            <a:chOff x="1400411" y="2567286"/>
            <a:chExt cx="9357324" cy="796636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CD1E8A5B-13D9-B7D9-72FD-9D438460C301}"/>
                </a:ext>
              </a:extLst>
            </p:cNvPr>
            <p:cNvSpPr txBox="1">
              <a:spLocks/>
            </p:cNvSpPr>
            <p:nvPr/>
          </p:nvSpPr>
          <p:spPr>
            <a:xfrm>
              <a:off x="2281395" y="2567286"/>
              <a:ext cx="2231637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inacti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ve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65215EB7-79D4-8442-4976-A92FD9FE0C73}"/>
                </a:ext>
              </a:extLst>
            </p:cNvPr>
            <p:cNvSpPr txBox="1">
              <a:spLocks/>
            </p:cNvSpPr>
            <p:nvPr/>
          </p:nvSpPr>
          <p:spPr>
            <a:xfrm>
              <a:off x="8088031" y="2567286"/>
              <a:ext cx="2669704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inadequa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te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3B33C5D-8EB7-A4CB-7088-B2BE3944CB4B}"/>
                </a:ext>
              </a:extLst>
            </p:cNvPr>
            <p:cNvSpPr txBox="1">
              <a:spLocks/>
            </p:cNvSpPr>
            <p:nvPr/>
          </p:nvSpPr>
          <p:spPr>
            <a:xfrm>
              <a:off x="5062022" y="2567286"/>
              <a:ext cx="2532439" cy="7966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tx1"/>
                  </a:solidFill>
                  <a:latin typeface="Muli" pitchFamily="2" charset="77"/>
                  <a:ea typeface="+mj-ea"/>
                  <a:cs typeface="+mj-cs"/>
                </a:defRPr>
              </a:lvl1pPr>
            </a:lstStyle>
            <a:p>
              <a:r>
                <a:rPr lang="en-GB" sz="3200" dirty="0">
                  <a:latin typeface="OpenDyslexicAlta" pitchFamily="2" charset="77"/>
                </a:rPr>
                <a:t>indefini</a:t>
              </a:r>
              <a:r>
                <a:rPr lang="en-GB" sz="3200" dirty="0">
                  <a:solidFill>
                    <a:srgbClr val="FF3760"/>
                  </a:solidFill>
                  <a:latin typeface="OpenDyslexicAlta" pitchFamily="2" charset="77"/>
                </a:rPr>
                <a:t>te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A33B1E-5357-66E7-9ED1-8845EED523AE}"/>
                </a:ext>
              </a:extLst>
            </p:cNvPr>
            <p:cNvSpPr/>
            <p:nvPr/>
          </p:nvSpPr>
          <p:spPr>
            <a:xfrm>
              <a:off x="1400411" y="2608258"/>
              <a:ext cx="5693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000" dirty="0">
                  <a:solidFill>
                    <a:srgbClr val="25D160"/>
                  </a:solidFill>
                  <a:latin typeface="OpenDyslexicAlta" pitchFamily="2" charset="77"/>
                </a:rPr>
                <a:t>✓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D0C195B-25C3-F709-505C-174587D55E1A}"/>
                </a:ext>
              </a:extLst>
            </p:cNvPr>
            <p:cNvSpPr/>
            <p:nvPr/>
          </p:nvSpPr>
          <p:spPr>
            <a:xfrm>
              <a:off x="3587678" y="3121515"/>
              <a:ext cx="444358" cy="45719"/>
            </a:xfrm>
            <a:prstGeom prst="rect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AFB260-6D46-E07D-2725-8B47A4A8B628}"/>
                </a:ext>
              </a:extLst>
            </p:cNvPr>
            <p:cNvSpPr/>
            <p:nvPr/>
          </p:nvSpPr>
          <p:spPr>
            <a:xfrm>
              <a:off x="6754211" y="3121515"/>
              <a:ext cx="375439" cy="45719"/>
            </a:xfrm>
            <a:prstGeom prst="rect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3C537A-31FA-1259-8CB5-B417ACA9679E}"/>
                </a:ext>
              </a:extLst>
            </p:cNvPr>
            <p:cNvSpPr/>
            <p:nvPr/>
          </p:nvSpPr>
          <p:spPr>
            <a:xfrm>
              <a:off x="10157811" y="3121515"/>
              <a:ext cx="375439" cy="45719"/>
            </a:xfrm>
            <a:prstGeom prst="rect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CB76EBB-6356-9776-28DB-0835AAF4F2F9}"/>
              </a:ext>
            </a:extLst>
          </p:cNvPr>
          <p:cNvSpPr/>
          <p:nvPr/>
        </p:nvSpPr>
        <p:spPr>
          <a:xfrm>
            <a:off x="6030000" y="3474723"/>
            <a:ext cx="2448732" cy="2957528"/>
          </a:xfrm>
          <a:prstGeom prst="rect">
            <a:avLst/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E8DA9B-DAB0-3AF1-CE20-964456B124A6}"/>
              </a:ext>
            </a:extLst>
          </p:cNvPr>
          <p:cNvSpPr/>
          <p:nvPr/>
        </p:nvSpPr>
        <p:spPr>
          <a:xfrm>
            <a:off x="9021787" y="3474723"/>
            <a:ext cx="2448732" cy="2957528"/>
          </a:xfrm>
          <a:prstGeom prst="rect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536EDC61-7F4F-BB58-74E1-DA45C574999D}"/>
              </a:ext>
            </a:extLst>
          </p:cNvPr>
          <p:cNvSpPr txBox="1"/>
          <p:nvPr/>
        </p:nvSpPr>
        <p:spPr>
          <a:xfrm>
            <a:off x="6057983" y="3608131"/>
            <a:ext cx="239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219CEE"/>
                </a:solidFill>
                <a:latin typeface="OpenDyslexicAlta" panose="00000500000000000000" pitchFamily="50" charset="0"/>
              </a:rPr>
              <a:t>Words ending ‘ve’ with no split digraph</a:t>
            </a:r>
            <a:endParaRPr lang="en-GB" sz="2000" b="1" dirty="0">
              <a:solidFill>
                <a:srgbClr val="219CEE"/>
              </a:solidFill>
              <a:latin typeface="OpenDyslexicAlta" panose="00000500000000000000" pitchFamily="50" charset="0"/>
            </a:endParaRPr>
          </a:p>
        </p:txBody>
      </p:sp>
      <p:sp>
        <p:nvSpPr>
          <p:cNvPr id="70" name="TextBox 4">
            <a:extLst>
              <a:ext uri="{FF2B5EF4-FFF2-40B4-BE49-F238E27FC236}">
                <a16:creationId xmlns:a16="http://schemas.microsoft.com/office/drawing/2014/main" id="{5C8D2093-4A58-BC4D-7623-755B8625DBD5}"/>
              </a:ext>
            </a:extLst>
          </p:cNvPr>
          <p:cNvSpPr txBox="1"/>
          <p:nvPr/>
        </p:nvSpPr>
        <p:spPr>
          <a:xfrm>
            <a:off x="9077302" y="3608131"/>
            <a:ext cx="232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7956D6"/>
                </a:solidFill>
                <a:latin typeface="OpenDyslexicAlta" panose="00000500000000000000" pitchFamily="50" charset="0"/>
              </a:rPr>
              <a:t>Words ending ‘</a:t>
            </a:r>
            <a:r>
              <a:rPr lang="en-GB" sz="1400" b="1" dirty="0" err="1">
                <a:solidFill>
                  <a:srgbClr val="7956D6"/>
                </a:solidFill>
                <a:latin typeface="OpenDyslexicAlta" panose="00000500000000000000" pitchFamily="50" charset="0"/>
              </a:rPr>
              <a:t>te</a:t>
            </a:r>
            <a:r>
              <a:rPr lang="en-GB" sz="1400" b="1" dirty="0">
                <a:solidFill>
                  <a:srgbClr val="7956D6"/>
                </a:solidFill>
                <a:latin typeface="OpenDyslexicAlta" panose="00000500000000000000" pitchFamily="50" charset="0"/>
              </a:rPr>
              <a:t>’ with no split digraph</a:t>
            </a:r>
            <a:endParaRPr lang="en-GB" sz="2000" b="1" dirty="0">
              <a:solidFill>
                <a:srgbClr val="7956D6"/>
              </a:solidFill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1" grpId="0"/>
      <p:bldP spid="65" grpId="0" animBg="1"/>
      <p:bldP spid="66" grpId="0" animBg="1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invisible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A6E2A-6721-F51A-9104-A29EDD825395}"/>
              </a:ext>
            </a:extLst>
          </p:cNvPr>
          <p:cNvSpPr/>
          <p:nvPr/>
        </p:nvSpPr>
        <p:spPr>
          <a:xfrm>
            <a:off x="476922" y="2019671"/>
            <a:ext cx="6516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‘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Invisible</a:t>
            </a:r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’ derives from the Old French word </a:t>
            </a:r>
            <a:r>
              <a:rPr lang="en-GB" sz="2000" i="1" dirty="0">
                <a:solidFill>
                  <a:srgbClr val="3372DC"/>
                </a:solidFill>
                <a:latin typeface="OpenDyslexicAlta" pitchFamily="2" charset="77"/>
              </a:rPr>
              <a:t>invisible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, </a:t>
            </a:r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meaning ‘not perceptible, incapable of being seen’.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7B76A-27B1-3867-839B-53B3F29A7227}"/>
              </a:ext>
            </a:extLst>
          </p:cNvPr>
          <p:cNvSpPr/>
          <p:nvPr/>
        </p:nvSpPr>
        <p:spPr>
          <a:xfrm>
            <a:off x="309152" y="3345276"/>
            <a:ext cx="6851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It is from the Latin word </a:t>
            </a:r>
            <a:r>
              <a:rPr lang="en-GB" sz="2000" i="1" dirty="0" err="1">
                <a:solidFill>
                  <a:srgbClr val="3372DC"/>
                </a:solidFill>
                <a:latin typeface="OpenDyslexicAlta" pitchFamily="2" charset="77"/>
              </a:rPr>
              <a:t>invisibilis</a:t>
            </a:r>
            <a:r>
              <a:rPr lang="en-GB" sz="2000" dirty="0">
                <a:solidFill>
                  <a:srgbClr val="0432FF"/>
                </a:solidFill>
                <a:latin typeface="OpenDyslexicAlta" pitchFamily="2" charset="77"/>
              </a:rPr>
              <a:t>,</a:t>
            </a:r>
            <a:r>
              <a:rPr lang="en-GB" sz="2000" dirty="0">
                <a:solidFill>
                  <a:srgbClr val="555555"/>
                </a:solidFill>
                <a:latin typeface="OpenDyslexicAlta" pitchFamily="2" charset="77"/>
              </a:rPr>
              <a:t> </a:t>
            </a:r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meaning ‘unseen, not visible’.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148238-FD15-DEB4-6E9D-1719199CC653}"/>
              </a:ext>
            </a:extLst>
          </p:cNvPr>
          <p:cNvSpPr txBox="1">
            <a:spLocks/>
          </p:cNvSpPr>
          <p:nvPr/>
        </p:nvSpPr>
        <p:spPr>
          <a:xfrm>
            <a:off x="2040995" y="4266055"/>
            <a:ext cx="3326260" cy="754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rgbClr val="3372DC"/>
                </a:solidFill>
                <a:latin typeface="OpenDyslexicAlta" pitchFamily="2" charset="77"/>
              </a:rPr>
              <a:t>invisible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D1900-380C-A689-0F5C-EA2AFD6261E5}"/>
              </a:ext>
            </a:extLst>
          </p:cNvPr>
          <p:cNvGrpSpPr/>
          <p:nvPr/>
        </p:nvGrpSpPr>
        <p:grpSpPr>
          <a:xfrm>
            <a:off x="476922" y="4886757"/>
            <a:ext cx="3014413" cy="1487110"/>
            <a:chOff x="-180665" y="4856062"/>
            <a:chExt cx="3014413" cy="1487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D41929-FA23-7AF2-47B2-8168973E449E}"/>
                </a:ext>
              </a:extLst>
            </p:cNvPr>
            <p:cNvSpPr txBox="1"/>
            <p:nvPr/>
          </p:nvSpPr>
          <p:spPr>
            <a:xfrm>
              <a:off x="-180665" y="5696841"/>
              <a:ext cx="3014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OpenDyslexicAlta" pitchFamily="2" charset="77"/>
                </a:rPr>
                <a:t>From Latin </a:t>
              </a:r>
              <a:r>
                <a:rPr lang="en-GB" sz="1800" i="1" dirty="0">
                  <a:solidFill>
                    <a:srgbClr val="3372DC"/>
                  </a:solidFill>
                  <a:latin typeface="OpenDyslexicAlta" pitchFamily="2" charset="77"/>
                </a:rPr>
                <a:t>i</a:t>
              </a:r>
              <a:r>
                <a:rPr lang="en-GB" sz="1800" i="1" dirty="0">
                  <a:solidFill>
                    <a:srgbClr val="3372DC"/>
                  </a:solidFill>
                  <a:effectLst/>
                  <a:latin typeface="OpenDyslexicAlta" pitchFamily="2" charset="77"/>
                </a:rPr>
                <a:t>n</a:t>
              </a:r>
              <a:r>
                <a:rPr lang="en-GB" sz="1800" dirty="0">
                  <a:solidFill>
                    <a:srgbClr val="0432FF"/>
                  </a:solidFill>
                  <a:effectLst/>
                  <a:latin typeface="OpenDyslexicAlta" pitchFamily="2" charset="77"/>
                </a:rPr>
                <a:t> </a:t>
              </a:r>
              <a:r>
                <a:rPr lang="en-GB" sz="1800" dirty="0">
                  <a:effectLst/>
                  <a:latin typeface="OpenDyslexicAlta" pitchFamily="2" charset="77"/>
                </a:rPr>
                <a:t>meaning ‘not’.</a:t>
              </a:r>
              <a:endParaRPr lang="en-GB" sz="1800" dirty="0">
                <a:latin typeface="OpenDyslexicAlta" pitchFamily="2" charset="77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731B4A-1E61-F5CF-1BE1-74B932B3C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6163" y="4856062"/>
              <a:ext cx="489569" cy="7391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6DFC4C-DADA-1611-DFAC-11980106C0DD}"/>
              </a:ext>
            </a:extLst>
          </p:cNvPr>
          <p:cNvGrpSpPr/>
          <p:nvPr/>
        </p:nvGrpSpPr>
        <p:grpSpPr>
          <a:xfrm>
            <a:off x="3640286" y="4904052"/>
            <a:ext cx="3639328" cy="1469816"/>
            <a:chOff x="3627798" y="4577524"/>
            <a:chExt cx="3639328" cy="146981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BFE252E-3012-20A6-F7FB-94C1C47CF5C3}"/>
                </a:ext>
              </a:extLst>
            </p:cNvPr>
            <p:cNvCxnSpPr>
              <a:cxnSpLocks/>
            </p:cNvCxnSpPr>
            <p:nvPr/>
          </p:nvCxnSpPr>
          <p:spPr>
            <a:xfrm>
              <a:off x="4160392" y="4577524"/>
              <a:ext cx="505970" cy="6908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BB744-65C9-2F1D-5BBC-830B9F8CE9C5}"/>
                </a:ext>
              </a:extLst>
            </p:cNvPr>
            <p:cNvSpPr txBox="1"/>
            <p:nvPr/>
          </p:nvSpPr>
          <p:spPr>
            <a:xfrm>
              <a:off x="3627798" y="5401009"/>
              <a:ext cx="36393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latin typeface="OpenDyslexicAlta" pitchFamily="2" charset="77"/>
                </a:rPr>
                <a:t>From Latin </a:t>
              </a:r>
              <a:r>
                <a:rPr lang="en-GB" sz="1800" i="1" dirty="0" err="1">
                  <a:solidFill>
                    <a:srgbClr val="3372DC"/>
                  </a:solidFill>
                  <a:latin typeface="OpenDyslexicAlta" pitchFamily="2" charset="77"/>
                </a:rPr>
                <a:t>visibilis</a:t>
              </a:r>
              <a:r>
                <a:rPr lang="en-GB" sz="1800" dirty="0">
                  <a:latin typeface="OpenDyslexicAlta" pitchFamily="2" charset="77"/>
                </a:rPr>
                <a:t> </a:t>
              </a:r>
            </a:p>
            <a:p>
              <a:pPr algn="ctr"/>
              <a:r>
                <a:rPr lang="en-GB" sz="1800" dirty="0">
                  <a:latin typeface="OpenDyslexicAlta" pitchFamily="2" charset="77"/>
                </a:rPr>
                <a:t>meaning ‘that may be seen’.</a:t>
              </a:r>
              <a:endParaRPr lang="en-GB" sz="1800" dirty="0">
                <a:latin typeface="Muli" pitchFamily="2" charset="77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BC67F3-3FC2-F9FA-B5E3-A18E1614E201}"/>
              </a:ext>
            </a:extLst>
          </p:cNvPr>
          <p:cNvGrpSpPr/>
          <p:nvPr/>
        </p:nvGrpSpPr>
        <p:grpSpPr>
          <a:xfrm>
            <a:off x="7823848" y="1922468"/>
            <a:ext cx="3475720" cy="1819481"/>
            <a:chOff x="8470893" y="4765241"/>
            <a:chExt cx="3475720" cy="181948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DC8617-05EB-2CAD-68BA-A621E5C2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1687" y="4765241"/>
              <a:ext cx="984926" cy="1819481"/>
            </a:xfrm>
            <a:prstGeom prst="rect">
              <a:avLst/>
            </a:prstGeom>
          </p:spPr>
        </p:pic>
        <p:sp>
          <p:nvSpPr>
            <p:cNvPr id="22" name="Oval Callout 21">
              <a:extLst>
                <a:ext uri="{FF2B5EF4-FFF2-40B4-BE49-F238E27FC236}">
                  <a16:creationId xmlns:a16="http://schemas.microsoft.com/office/drawing/2014/main" id="{E14F3590-8A28-F8E4-0010-F6E8458F2491}"/>
                </a:ext>
              </a:extLst>
            </p:cNvPr>
            <p:cNvSpPr/>
            <p:nvPr/>
          </p:nvSpPr>
          <p:spPr>
            <a:xfrm flipH="1">
              <a:off x="8470893" y="4820608"/>
              <a:ext cx="2067504" cy="1719943"/>
            </a:xfrm>
            <a:prstGeom prst="wedgeEllipseCallout">
              <a:avLst>
                <a:gd name="adj1" fmla="val -64616"/>
                <a:gd name="adj2" fmla="val -11834"/>
              </a:avLst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OpenDyslexicAlta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F01122-76C2-CAD6-A5C1-A78D99DB9ABB}"/>
                </a:ext>
              </a:extLst>
            </p:cNvPr>
            <p:cNvSpPr txBox="1"/>
            <p:nvPr/>
          </p:nvSpPr>
          <p:spPr>
            <a:xfrm>
              <a:off x="8613707" y="5095803"/>
              <a:ext cx="178187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Spies, like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me, might use invisible ink to write secret messages.</a:t>
              </a:r>
              <a:endParaRPr lang="en-GB" sz="1400" dirty="0">
                <a:latin typeface="Muli" pitchFamily="2" charset="77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5F4278-366B-DD7C-7B38-6DA1C988458B}"/>
              </a:ext>
            </a:extLst>
          </p:cNvPr>
          <p:cNvGrpSpPr/>
          <p:nvPr/>
        </p:nvGrpSpPr>
        <p:grpSpPr>
          <a:xfrm>
            <a:off x="6776333" y="4075551"/>
            <a:ext cx="4840501" cy="2585323"/>
            <a:chOff x="6776333" y="4075551"/>
            <a:chExt cx="4840501" cy="258532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963028-BB10-6CF0-0E7B-848C34AA9350}"/>
                </a:ext>
              </a:extLst>
            </p:cNvPr>
            <p:cNvSpPr txBox="1"/>
            <p:nvPr/>
          </p:nvSpPr>
          <p:spPr>
            <a:xfrm>
              <a:off x="7759665" y="4075551"/>
              <a:ext cx="3857169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dirty="0">
                  <a:solidFill>
                    <a:srgbClr val="282828"/>
                  </a:solidFill>
                  <a:effectLst/>
                  <a:latin typeface="OpenDyslexicAlta" pitchFamily="2" charset="77"/>
                </a:rPr>
                <a:t>To write the message, you can use</a:t>
              </a:r>
              <a:r>
                <a:rPr lang="en-GB" dirty="0">
                  <a:solidFill>
                    <a:srgbClr val="282828"/>
                  </a:solidFill>
                  <a:latin typeface="OpenDyslexicAlta" pitchFamily="2" charset="77"/>
                </a:rPr>
                <a:t> a</a:t>
              </a:r>
              <a:r>
                <a:rPr lang="en-GB" dirty="0">
                  <a:solidFill>
                    <a:srgbClr val="282828"/>
                  </a:solidFill>
                  <a:effectLst/>
                  <a:latin typeface="OpenDyslexicAlta" pitchFamily="2" charset="77"/>
                </a:rPr>
                <a:t>ny acidic fruit juice, </a:t>
              </a:r>
              <a:r>
                <a:rPr lang="en-GB" dirty="0">
                  <a:solidFill>
                    <a:srgbClr val="282828"/>
                  </a:solidFill>
                  <a:latin typeface="OpenDyslexicAlta" pitchFamily="2" charset="77"/>
                </a:rPr>
                <a:t>such as</a:t>
              </a:r>
              <a:r>
                <a:rPr lang="en-GB" dirty="0">
                  <a:solidFill>
                    <a:srgbClr val="282828"/>
                  </a:solidFill>
                  <a:effectLst/>
                  <a:latin typeface="OpenDyslexicAlta" pitchFamily="2" charset="77"/>
                </a:rPr>
                <a:t> lemon, apple or orange juice</a:t>
              </a:r>
              <a:r>
                <a:rPr lang="en-GB" dirty="0">
                  <a:solidFill>
                    <a:srgbClr val="282828"/>
                  </a:solidFill>
                  <a:latin typeface="OpenDyslexicAlta" pitchFamily="2" charset="77"/>
                </a:rPr>
                <a:t>.</a:t>
              </a:r>
            </a:p>
            <a:p>
              <a:pPr algn="ctr" fontAlgn="base"/>
              <a:r>
                <a:rPr lang="en-GB" dirty="0">
                  <a:solidFill>
                    <a:srgbClr val="282828"/>
                  </a:solidFill>
                  <a:latin typeface="OpenDyslexicAlta" pitchFamily="2" charset="77"/>
                </a:rPr>
                <a:t>You can reveal the message by putting it on a warm radiator. Just ask a grown-up spy to help you. </a:t>
              </a:r>
              <a:endParaRPr lang="en-GB" dirty="0">
                <a:latin typeface="OpenDyslexicAlta" pitchFamily="2" charset="77"/>
              </a:endParaRPr>
            </a:p>
            <a:p>
              <a:pPr algn="ctr" fontAlgn="base"/>
              <a:endParaRPr lang="en-GB" dirty="0">
                <a:solidFill>
                  <a:srgbClr val="282828"/>
                </a:solidFill>
                <a:effectLst/>
                <a:latin typeface="OpenDyslexicAlta" pitchFamily="2" charset="77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A8BECE2-09F7-FCBA-74D3-2CCD9F81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6333" y="4075551"/>
              <a:ext cx="1047515" cy="109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D7D1B-24D9-B8E3-8C01-1D4AD4570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this week’s words by the </a:t>
            </a:r>
          </a:p>
          <a:p>
            <a:r>
              <a:rPr lang="en-GB" dirty="0"/>
              <a:t>number of syllables?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295304-86BB-2E5C-EE1E-8473F8EB1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00F1F-6B09-0017-09DC-706907D9A6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0F34F4CD-10CD-8AB6-9E7F-43AE62D82F86}"/>
              </a:ext>
            </a:extLst>
          </p:cNvPr>
          <p:cNvSpPr/>
          <p:nvPr/>
        </p:nvSpPr>
        <p:spPr>
          <a:xfrm>
            <a:off x="815272" y="2404539"/>
            <a:ext cx="149973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indefinite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6636227C-232C-7776-AF2C-73886296152B}"/>
              </a:ext>
            </a:extLst>
          </p:cNvPr>
          <p:cNvSpPr/>
          <p:nvPr/>
        </p:nvSpPr>
        <p:spPr>
          <a:xfrm>
            <a:off x="2815573" y="2404539"/>
            <a:ext cx="148819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inelegant</a:t>
            </a: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CF16B93-7967-49B8-AEFD-FF7B06B29977}"/>
              </a:ext>
            </a:extLst>
          </p:cNvPr>
          <p:cNvSpPr/>
          <p:nvPr/>
        </p:nvSpPr>
        <p:spPr>
          <a:xfrm>
            <a:off x="4816375" y="2404539"/>
            <a:ext cx="1456849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incurable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75EFEF43-82F4-DC6C-112C-C62E90988B9C}"/>
              </a:ext>
            </a:extLst>
          </p:cNvPr>
          <p:cNvSpPr/>
          <p:nvPr/>
        </p:nvSpPr>
        <p:spPr>
          <a:xfrm>
            <a:off x="6835443" y="2404539"/>
            <a:ext cx="14964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inflexible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2A53B380-EA76-AFA7-8961-AEF1A340DDE3}"/>
              </a:ext>
            </a:extLst>
          </p:cNvPr>
          <p:cNvSpPr/>
          <p:nvPr/>
        </p:nvSpPr>
        <p:spPr>
          <a:xfrm>
            <a:off x="4729190" y="2901082"/>
            <a:ext cx="172420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inadequate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F23DD7F-C891-FD7D-8F84-D418C55747FF}"/>
              </a:ext>
            </a:extLst>
          </p:cNvPr>
          <p:cNvSpPr/>
          <p:nvPr/>
        </p:nvSpPr>
        <p:spPr>
          <a:xfrm>
            <a:off x="920015" y="1906791"/>
            <a:ext cx="1290249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inactive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5A361171-8980-B751-0E12-0E0A3645B9FD}"/>
              </a:ext>
            </a:extLst>
          </p:cNvPr>
          <p:cNvSpPr/>
          <p:nvPr/>
        </p:nvSpPr>
        <p:spPr>
          <a:xfrm>
            <a:off x="2869149" y="2912734"/>
            <a:ext cx="129354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inability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F1CC682-2B0B-7D93-3AAC-1B3837091F59}"/>
              </a:ext>
            </a:extLst>
          </p:cNvPr>
          <p:cNvSpPr/>
          <p:nvPr/>
        </p:nvSpPr>
        <p:spPr>
          <a:xfrm>
            <a:off x="2831243" y="1906791"/>
            <a:ext cx="145685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incorrect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43AED447-9D02-D4DD-00D7-0110F49F2386}"/>
              </a:ext>
            </a:extLst>
          </p:cNvPr>
          <p:cNvSpPr/>
          <p:nvPr/>
        </p:nvSpPr>
        <p:spPr>
          <a:xfrm>
            <a:off x="4882356" y="1906791"/>
            <a:ext cx="132488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invisible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BA0DB15F-BE4D-7581-99D8-8C49CC9A3D23}"/>
              </a:ext>
            </a:extLst>
          </p:cNvPr>
          <p:cNvSpPr/>
          <p:nvPr/>
        </p:nvSpPr>
        <p:spPr>
          <a:xfrm>
            <a:off x="6924390" y="190679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Alta" pitchFamily="2" charset="77"/>
              </a:rPr>
              <a:t>insecure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B57FCD-532A-21FB-968F-CE1FC440422E}"/>
              </a:ext>
            </a:extLst>
          </p:cNvPr>
          <p:cNvSpPr txBox="1"/>
          <p:nvPr/>
        </p:nvSpPr>
        <p:spPr>
          <a:xfrm>
            <a:off x="1482050" y="6156943"/>
            <a:ext cx="171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5D160"/>
                </a:solidFill>
                <a:latin typeface="OpenDyslexicAlta" panose="00000500000000000000" pitchFamily="50" charset="0"/>
              </a:rPr>
              <a:t>3 syllable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5CAE18-3E9F-5E60-741D-7360CAFB3EE4}"/>
              </a:ext>
            </a:extLst>
          </p:cNvPr>
          <p:cNvSpPr/>
          <p:nvPr/>
        </p:nvSpPr>
        <p:spPr>
          <a:xfrm>
            <a:off x="619848" y="3618962"/>
            <a:ext cx="3442202" cy="2416966"/>
          </a:xfrm>
          <a:prstGeom prst="roundRect">
            <a:avLst/>
          </a:prstGeom>
          <a:noFill/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36EAF0-33C9-A4F3-9B67-E54DFF412D28}"/>
              </a:ext>
            </a:extLst>
          </p:cNvPr>
          <p:cNvSpPr txBox="1"/>
          <p:nvPr/>
        </p:nvSpPr>
        <p:spPr>
          <a:xfrm>
            <a:off x="5100422" y="6156943"/>
            <a:ext cx="19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956D6"/>
                </a:solidFill>
                <a:latin typeface="OpenDyslexicAlta" panose="00000500000000000000" pitchFamily="50" charset="0"/>
              </a:rPr>
              <a:t>4 syllables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38BCB5-722B-27B3-FEA0-FF9E0E35B9D4}"/>
              </a:ext>
            </a:extLst>
          </p:cNvPr>
          <p:cNvSpPr/>
          <p:nvPr/>
        </p:nvSpPr>
        <p:spPr>
          <a:xfrm>
            <a:off x="4374899" y="3618962"/>
            <a:ext cx="3442202" cy="2416966"/>
          </a:xfrm>
          <a:prstGeom prst="roundRect">
            <a:avLst/>
          </a:prstGeom>
          <a:noFill/>
          <a:ln w="508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uli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996733-6557-3F35-232E-8542A084147B}"/>
              </a:ext>
            </a:extLst>
          </p:cNvPr>
          <p:cNvSpPr txBox="1"/>
          <p:nvPr/>
        </p:nvSpPr>
        <p:spPr>
          <a:xfrm>
            <a:off x="8853641" y="6156942"/>
            <a:ext cx="19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OpenDyslexicAlta" panose="00000500000000000000" pitchFamily="50" charset="0"/>
              </a:rPr>
              <a:t>5 syllables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9C78AD8-B2A7-CD80-407F-C574FB4B97C9}"/>
              </a:ext>
            </a:extLst>
          </p:cNvPr>
          <p:cNvSpPr/>
          <p:nvPr/>
        </p:nvSpPr>
        <p:spPr>
          <a:xfrm>
            <a:off x="8095460" y="3618962"/>
            <a:ext cx="3442202" cy="2416966"/>
          </a:xfrm>
          <a:prstGeom prst="roundRect">
            <a:avLst/>
          </a:prstGeom>
          <a:noFill/>
          <a:ln w="508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  <a:latin typeface="Muli" pitchFamily="2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046A48-0F00-1946-B248-6A16B15D31F3}"/>
              </a:ext>
            </a:extLst>
          </p:cNvPr>
          <p:cNvGrpSpPr/>
          <p:nvPr/>
        </p:nvGrpSpPr>
        <p:grpSpPr>
          <a:xfrm>
            <a:off x="8811210" y="1912725"/>
            <a:ext cx="2626032" cy="1462027"/>
            <a:chOff x="9172731" y="5120767"/>
            <a:chExt cx="2626032" cy="14620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B19E51-FF0F-B616-A654-94DE8EF9BE53}"/>
                </a:ext>
              </a:extLst>
            </p:cNvPr>
            <p:cNvGrpSpPr/>
            <p:nvPr/>
          </p:nvGrpSpPr>
          <p:grpSpPr>
            <a:xfrm>
              <a:off x="9172731" y="5120767"/>
              <a:ext cx="1710761" cy="1415533"/>
              <a:chOff x="8034074" y="5159123"/>
              <a:chExt cx="2326683" cy="1415533"/>
            </a:xfrm>
          </p:grpSpPr>
          <p:sp>
            <p:nvSpPr>
              <p:cNvPr id="30" name="Oval Callout 29">
                <a:extLst>
                  <a:ext uri="{FF2B5EF4-FFF2-40B4-BE49-F238E27FC236}">
                    <a16:creationId xmlns:a16="http://schemas.microsoft.com/office/drawing/2014/main" id="{58035AB5-59D5-0524-2966-D709FAB5BE4B}"/>
                  </a:ext>
                </a:extLst>
              </p:cNvPr>
              <p:cNvSpPr/>
              <p:nvPr/>
            </p:nvSpPr>
            <p:spPr>
              <a:xfrm>
                <a:off x="8034074" y="5159123"/>
                <a:ext cx="2326683" cy="1415533"/>
              </a:xfrm>
              <a:prstGeom prst="wedgeEllipseCallout">
                <a:avLst>
                  <a:gd name="adj1" fmla="val 67072"/>
                  <a:gd name="adj2" fmla="val -10894"/>
                </a:avLst>
              </a:prstGeom>
              <a:noFill/>
              <a:ln w="57150">
                <a:solidFill>
                  <a:srgbClr val="FFDE57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latin typeface="OpenDyslexicAlta" pitchFamily="2" charset="77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5CD9B-1402-E6E9-E184-51999F445F5D}"/>
                  </a:ext>
                </a:extLst>
              </p:cNvPr>
              <p:cNvSpPr txBox="1"/>
              <p:nvPr/>
            </p:nvSpPr>
            <p:spPr>
              <a:xfrm>
                <a:off x="8206891" y="5502942"/>
                <a:ext cx="202320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OpenDyslexicAlta" pitchFamily="2" charset="77"/>
                  </a:rPr>
                  <a:t>Which word has the most syllables?</a:t>
                </a:r>
              </a:p>
            </p:txBody>
          </p:sp>
        </p:grpSp>
        <p:pic>
          <p:nvPicPr>
            <p:cNvPr id="29" name="Picture 2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4430EB6-086F-9CC4-19FD-0CA57CDE7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213106" y="5147378"/>
              <a:ext cx="585657" cy="1435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43125 0.2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4739 0.33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0482 0.3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8269 0.430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0209 0.3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6328 0.308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51862 0.245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325 L -0.10209 0.391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1537 0.3083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43034 0.478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and Phoneme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98D731-89C3-C8F6-E2EE-0FD6388629F3}"/>
              </a:ext>
            </a:extLst>
          </p:cNvPr>
          <p:cNvSpPr txBox="1">
            <a:spLocks/>
          </p:cNvSpPr>
          <p:nvPr/>
        </p:nvSpPr>
        <p:spPr>
          <a:xfrm>
            <a:off x="796748" y="2043514"/>
            <a:ext cx="1895071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inactive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ABE211-CC5C-7119-F5F6-41D7B2C29136}"/>
              </a:ext>
            </a:extLst>
          </p:cNvPr>
          <p:cNvSpPr txBox="1">
            <a:spLocks/>
          </p:cNvSpPr>
          <p:nvPr/>
        </p:nvSpPr>
        <p:spPr>
          <a:xfrm>
            <a:off x="694156" y="2656390"/>
            <a:ext cx="2100255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in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ac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tive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3901133" y="4690772"/>
            <a:ext cx="3339530" cy="1077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in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ad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e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quate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467D8DC-1A6B-9B45-0F25-B9CA66C0141E}"/>
              </a:ext>
            </a:extLst>
          </p:cNvPr>
          <p:cNvSpPr txBox="1">
            <a:spLocks/>
          </p:cNvSpPr>
          <p:nvPr/>
        </p:nvSpPr>
        <p:spPr>
          <a:xfrm>
            <a:off x="8505136" y="4704627"/>
            <a:ext cx="2206053" cy="107721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 err="1">
                <a:latin typeface="OpenDyslexicAlta" pitchFamily="2" charset="77"/>
              </a:rPr>
              <a:t>in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se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cure</a:t>
            </a:r>
            <a:endParaRPr lang="en-GB" sz="32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4270702" y="4101938"/>
            <a:ext cx="260039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inadequate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86C9FC-DFC4-E286-5490-64693050FF7C}"/>
              </a:ext>
            </a:extLst>
          </p:cNvPr>
          <p:cNvSpPr txBox="1">
            <a:spLocks/>
          </p:cNvSpPr>
          <p:nvPr/>
        </p:nvSpPr>
        <p:spPr>
          <a:xfrm>
            <a:off x="8607728" y="4097327"/>
            <a:ext cx="2000869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>
                <a:latin typeface="OpenDyslexicAlta" pitchFamily="2" charset="77"/>
              </a:rPr>
              <a:t>insecure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682" y="4932716"/>
            <a:ext cx="1308614" cy="137092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7F4D981-1145-0AAD-86D7-FEBF19F3E44E}"/>
              </a:ext>
            </a:extLst>
          </p:cNvPr>
          <p:cNvGrpSpPr/>
          <p:nvPr/>
        </p:nvGrpSpPr>
        <p:grpSpPr>
          <a:xfrm>
            <a:off x="3233225" y="2006906"/>
            <a:ext cx="3345414" cy="1780793"/>
            <a:chOff x="8091828" y="2113878"/>
            <a:chExt cx="3345414" cy="17807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38B9A0-949B-E1D1-8D66-B78919DE53F9}"/>
                </a:ext>
              </a:extLst>
            </p:cNvPr>
            <p:cNvGrpSpPr/>
            <p:nvPr/>
          </p:nvGrpSpPr>
          <p:grpSpPr>
            <a:xfrm flipV="1">
              <a:off x="8091828" y="2113878"/>
              <a:ext cx="2437560" cy="1780793"/>
              <a:chOff x="463945" y="5002110"/>
              <a:chExt cx="2437560" cy="1780793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9DFD1D0E-914D-BD9A-9EEA-0BF34725DFDF}"/>
                  </a:ext>
                </a:extLst>
              </p:cNvPr>
              <p:cNvSpPr/>
              <p:nvPr/>
            </p:nvSpPr>
            <p:spPr>
              <a:xfrm rot="5836048">
                <a:off x="792328" y="4673727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898F58-AAC5-4514-5E0E-9B72949DD6E4}"/>
                  </a:ext>
                </a:extLst>
              </p:cNvPr>
              <p:cNvSpPr txBox="1"/>
              <p:nvPr/>
            </p:nvSpPr>
            <p:spPr>
              <a:xfrm flipV="1">
                <a:off x="548571" y="5165292"/>
                <a:ext cx="184457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Separate each word into syllables using a long syllable break.</a:t>
                </a: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31019B7-9AE4-A070-2CC2-9E1CD539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5289" y="2168294"/>
              <a:ext cx="681953" cy="169546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E6B3B42-845A-3874-325A-702475617211}"/>
              </a:ext>
            </a:extLst>
          </p:cNvPr>
          <p:cNvGrpSpPr/>
          <p:nvPr/>
        </p:nvGrpSpPr>
        <p:grpSpPr>
          <a:xfrm>
            <a:off x="7050353" y="1828463"/>
            <a:ext cx="4447491" cy="2115193"/>
            <a:chOff x="640303" y="1935435"/>
            <a:chExt cx="4447491" cy="2115193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10AB4433-7777-E883-900C-0374F17A0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303" y="2104335"/>
              <a:ext cx="764463" cy="17594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9F436F-2CF5-BDEF-64DC-90A458C30C3F}"/>
                </a:ext>
              </a:extLst>
            </p:cNvPr>
            <p:cNvSpPr txBox="1"/>
            <p:nvPr/>
          </p:nvSpPr>
          <p:spPr>
            <a:xfrm>
              <a:off x="2197678" y="2389801"/>
              <a:ext cx="27139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Use sound buttons for each phoneme. Draw a dot for each single letter sound and a line when two or more letters make one sound. 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AA1B6-64D4-0B55-8E5A-B4CC2B1A44FB}"/>
                </a:ext>
              </a:extLst>
            </p:cNvPr>
            <p:cNvSpPr/>
            <p:nvPr/>
          </p:nvSpPr>
          <p:spPr>
            <a:xfrm rot="6300000" flipH="1" flipV="1">
              <a:off x="2287643" y="1250478"/>
              <a:ext cx="2115193" cy="3485108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971881">
                  <a:moveTo>
                    <a:pt x="1865617" y="995604"/>
                  </a:moveTo>
                  <a:lnTo>
                    <a:pt x="2386815" y="2958118"/>
                  </a:lnTo>
                  <a:cubicBezTo>
                    <a:pt x="2486834" y="3334726"/>
                    <a:pt x="2262613" y="3721109"/>
                    <a:pt x="1886005" y="3821127"/>
                  </a:cubicBezTo>
                  <a:lnTo>
                    <a:pt x="1408020" y="3948069"/>
                  </a:lnTo>
                  <a:cubicBezTo>
                    <a:pt x="1031412" y="4048087"/>
                    <a:pt x="645030" y="3823867"/>
                    <a:pt x="545011" y="3447259"/>
                  </a:cubicBezTo>
                  <a:lnTo>
                    <a:pt x="23812" y="1484745"/>
                  </a:lnTo>
                  <a:cubicBezTo>
                    <a:pt x="-76206" y="1108137"/>
                    <a:pt x="148015" y="721754"/>
                    <a:pt x="524623" y="621736"/>
                  </a:cubicBezTo>
                  <a:lnTo>
                    <a:pt x="634484" y="592559"/>
                  </a:lnTo>
                  <a:lnTo>
                    <a:pt x="871174" y="0"/>
                  </a:lnTo>
                  <a:lnTo>
                    <a:pt x="1066293" y="484574"/>
                  </a:lnTo>
                  <a:lnTo>
                    <a:pt x="1143715" y="472150"/>
                  </a:lnTo>
                  <a:cubicBezTo>
                    <a:pt x="1471337" y="453212"/>
                    <a:pt x="1778101" y="666072"/>
                    <a:pt x="1865617" y="995604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059A509A-2B8E-1780-84FA-6D157D9F5FD3}"/>
              </a:ext>
            </a:extLst>
          </p:cNvPr>
          <p:cNvSpPr txBox="1">
            <a:spLocks/>
          </p:cNvSpPr>
          <p:nvPr/>
        </p:nvSpPr>
        <p:spPr>
          <a:xfrm>
            <a:off x="796748" y="3756786"/>
            <a:ext cx="1895071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inactive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23839E-93A9-89B8-E056-E45C08EF91FE}"/>
              </a:ext>
            </a:extLst>
          </p:cNvPr>
          <p:cNvGrpSpPr/>
          <p:nvPr/>
        </p:nvGrpSpPr>
        <p:grpSpPr>
          <a:xfrm>
            <a:off x="891671" y="4196097"/>
            <a:ext cx="1659408" cy="98861"/>
            <a:chOff x="7240908" y="6009924"/>
            <a:chExt cx="2644196" cy="157531"/>
          </a:xfrm>
          <a:solidFill>
            <a:srgbClr val="3372DC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22B190A-CF9A-8544-CA91-AF8D1B8ED24E}"/>
                </a:ext>
              </a:extLst>
            </p:cNvPr>
            <p:cNvSpPr/>
            <p:nvPr/>
          </p:nvSpPr>
          <p:spPr>
            <a:xfrm>
              <a:off x="724090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D4B2F7-AB75-3502-7252-9F4D0A78AB1D}"/>
                </a:ext>
              </a:extLst>
            </p:cNvPr>
            <p:cNvSpPr/>
            <p:nvPr/>
          </p:nvSpPr>
          <p:spPr>
            <a:xfrm>
              <a:off x="7532362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40A68B-CD32-B013-B55F-CE2F9F08BCE9}"/>
                </a:ext>
              </a:extLst>
            </p:cNvPr>
            <p:cNvSpPr/>
            <p:nvPr/>
          </p:nvSpPr>
          <p:spPr>
            <a:xfrm>
              <a:off x="9164772" y="6026423"/>
              <a:ext cx="720332" cy="121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D9EC639-3E6E-8D54-1AE2-2439AFAE019B}"/>
                </a:ext>
              </a:extLst>
            </p:cNvPr>
            <p:cNvSpPr/>
            <p:nvPr/>
          </p:nvSpPr>
          <p:spPr>
            <a:xfrm>
              <a:off x="7936221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F823855-A252-088A-7D18-70C954E5A4D5}"/>
                </a:ext>
              </a:extLst>
            </p:cNvPr>
            <p:cNvSpPr/>
            <p:nvPr/>
          </p:nvSpPr>
          <p:spPr>
            <a:xfrm>
              <a:off x="834007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B5A1F71-301F-C2F4-5916-56CEC63B9FCA}"/>
                </a:ext>
              </a:extLst>
            </p:cNvPr>
            <p:cNvSpPr/>
            <p:nvPr/>
          </p:nvSpPr>
          <p:spPr>
            <a:xfrm>
              <a:off x="8680586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F5CC32C-42F2-1485-8D03-556A6282F100}"/>
                </a:ext>
              </a:extLst>
            </p:cNvPr>
            <p:cNvSpPr/>
            <p:nvPr/>
          </p:nvSpPr>
          <p:spPr>
            <a:xfrm>
              <a:off x="8918149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B69C4089-E372-9D9A-9CBB-9CD723B41CAD}"/>
              </a:ext>
            </a:extLst>
          </p:cNvPr>
          <p:cNvSpPr txBox="1">
            <a:spLocks/>
          </p:cNvSpPr>
          <p:nvPr/>
        </p:nvSpPr>
        <p:spPr>
          <a:xfrm>
            <a:off x="4270702" y="5686321"/>
            <a:ext cx="260039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inadequate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DCAC0496-CF8C-2ABE-CE0A-DE433A200C51}"/>
              </a:ext>
            </a:extLst>
          </p:cNvPr>
          <p:cNvSpPr txBox="1">
            <a:spLocks/>
          </p:cNvSpPr>
          <p:nvPr/>
        </p:nvSpPr>
        <p:spPr>
          <a:xfrm>
            <a:off x="8607728" y="5681710"/>
            <a:ext cx="2000869" cy="58477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>
                <a:latin typeface="OpenDyslexicAlta" pitchFamily="2" charset="77"/>
              </a:rPr>
              <a:t>insecure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9075E84-7463-ECE0-97B7-EC8FB31062D6}"/>
              </a:ext>
            </a:extLst>
          </p:cNvPr>
          <p:cNvGrpSpPr/>
          <p:nvPr/>
        </p:nvGrpSpPr>
        <p:grpSpPr>
          <a:xfrm>
            <a:off x="4364522" y="6133864"/>
            <a:ext cx="2346988" cy="102458"/>
            <a:chOff x="7207154" y="6009924"/>
            <a:chExt cx="3739825" cy="163263"/>
          </a:xfrm>
          <a:solidFill>
            <a:srgbClr val="3372DC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3AE3725-85BA-B2E9-8602-A68B892F50A1}"/>
                </a:ext>
              </a:extLst>
            </p:cNvPr>
            <p:cNvSpPr/>
            <p:nvPr/>
          </p:nvSpPr>
          <p:spPr>
            <a:xfrm>
              <a:off x="7207154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FB8EE22-7A11-614F-FD4D-56546E077BDB}"/>
                </a:ext>
              </a:extLst>
            </p:cNvPr>
            <p:cNvSpPr/>
            <p:nvPr/>
          </p:nvSpPr>
          <p:spPr>
            <a:xfrm>
              <a:off x="7506467" y="6015656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C482E00-4C78-09D8-042C-BFBE39C52EDA}"/>
                </a:ext>
              </a:extLst>
            </p:cNvPr>
            <p:cNvSpPr/>
            <p:nvPr/>
          </p:nvSpPr>
          <p:spPr>
            <a:xfrm>
              <a:off x="9065949" y="6026415"/>
              <a:ext cx="819155" cy="121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5FB02A2-5A12-6CBC-0D29-D119A4D1BC4B}"/>
                </a:ext>
              </a:extLst>
            </p:cNvPr>
            <p:cNvSpPr/>
            <p:nvPr/>
          </p:nvSpPr>
          <p:spPr>
            <a:xfrm>
              <a:off x="7912995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CA10E01-3EAA-5AC5-2914-9136C7707BCF}"/>
                </a:ext>
              </a:extLst>
            </p:cNvPr>
            <p:cNvSpPr/>
            <p:nvPr/>
          </p:nvSpPr>
          <p:spPr>
            <a:xfrm>
              <a:off x="8319523" y="601315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67FE4DD-D0ED-5B5D-0982-83FB43EAFC94}"/>
                </a:ext>
              </a:extLst>
            </p:cNvPr>
            <p:cNvSpPr/>
            <p:nvPr/>
          </p:nvSpPr>
          <p:spPr>
            <a:xfrm>
              <a:off x="8750293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D7ADA65-64BE-4D5D-C509-A0D21D2A789B}"/>
                </a:ext>
              </a:extLst>
            </p:cNvPr>
            <p:cNvSpPr/>
            <p:nvPr/>
          </p:nvSpPr>
          <p:spPr>
            <a:xfrm>
              <a:off x="10033716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C7698BD-F768-9DB2-C00D-E12A226B7973}"/>
                </a:ext>
              </a:extLst>
            </p:cNvPr>
            <p:cNvSpPr/>
            <p:nvPr/>
          </p:nvSpPr>
          <p:spPr>
            <a:xfrm>
              <a:off x="10327615" y="6026415"/>
              <a:ext cx="619364" cy="121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6F977E4-485F-2C3B-F559-31DD2AA91940}"/>
              </a:ext>
            </a:extLst>
          </p:cNvPr>
          <p:cNvGrpSpPr/>
          <p:nvPr/>
        </p:nvGrpSpPr>
        <p:grpSpPr>
          <a:xfrm>
            <a:off x="8704411" y="6133864"/>
            <a:ext cx="1763563" cy="102458"/>
            <a:chOff x="7207154" y="6009924"/>
            <a:chExt cx="2810162" cy="163263"/>
          </a:xfrm>
          <a:solidFill>
            <a:srgbClr val="3372DC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0CB1A20-19F7-E85A-4E3E-7273D58314FF}"/>
                </a:ext>
              </a:extLst>
            </p:cNvPr>
            <p:cNvSpPr/>
            <p:nvPr/>
          </p:nvSpPr>
          <p:spPr>
            <a:xfrm>
              <a:off x="7207154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B568AD5-FD77-4DA9-BAC6-4C649900E0BA}"/>
                </a:ext>
              </a:extLst>
            </p:cNvPr>
            <p:cNvSpPr/>
            <p:nvPr/>
          </p:nvSpPr>
          <p:spPr>
            <a:xfrm>
              <a:off x="7506467" y="6015656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9D01731-70AD-AD33-D0D5-F0CE7DAFD4F9}"/>
                </a:ext>
              </a:extLst>
            </p:cNvPr>
            <p:cNvSpPr/>
            <p:nvPr/>
          </p:nvSpPr>
          <p:spPr>
            <a:xfrm>
              <a:off x="9033355" y="6026415"/>
              <a:ext cx="983961" cy="1215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4E4F63A-8678-C056-04AA-B79639CC5229}"/>
                </a:ext>
              </a:extLst>
            </p:cNvPr>
            <p:cNvSpPr/>
            <p:nvPr/>
          </p:nvSpPr>
          <p:spPr>
            <a:xfrm>
              <a:off x="7897816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E825432-54D2-9174-FA87-53C7F4380D14}"/>
                </a:ext>
              </a:extLst>
            </p:cNvPr>
            <p:cNvSpPr/>
            <p:nvPr/>
          </p:nvSpPr>
          <p:spPr>
            <a:xfrm>
              <a:off x="8296754" y="601315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5F1EB6-97AD-BA5A-D276-7EE8FA02F8F8}"/>
                </a:ext>
              </a:extLst>
            </p:cNvPr>
            <p:cNvSpPr/>
            <p:nvPr/>
          </p:nvSpPr>
          <p:spPr>
            <a:xfrm>
              <a:off x="8712345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1" grpId="0"/>
      <p:bldP spid="25" grpId="0"/>
      <p:bldP spid="27" grpId="0"/>
      <p:bldP spid="39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8386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with the prefix ‘in-’ meaning ‘not’</a:t>
            </a: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with the prefix ‘in-’ meaning ‘not’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F6E99C87-F681-E364-6D0F-5F57EF32C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50773"/>
              </p:ext>
            </p:extLst>
          </p:nvPr>
        </p:nvGraphicFramePr>
        <p:xfrm>
          <a:off x="404734" y="2410691"/>
          <a:ext cx="11392527" cy="4116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339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125585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322533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278626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974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70379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invisible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70379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inflexible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70379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indefinite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70379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insecure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703793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444513"/>
                  </a:ext>
                </a:extLst>
              </a:tr>
            </a:tbl>
          </a:graphicData>
        </a:graphic>
      </p:graphicFrame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81700B96-BC35-FD8C-841B-8270B2765677}"/>
              </a:ext>
            </a:extLst>
          </p:cNvPr>
          <p:cNvSpPr txBox="1">
            <a:spLocks/>
          </p:cNvSpPr>
          <p:nvPr/>
        </p:nvSpPr>
        <p:spPr>
          <a:xfrm>
            <a:off x="417435" y="17726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/>
              <a:t>Read the word. Write each word out, drawing long lines for the syllable breaks. </a:t>
            </a:r>
            <a:br>
              <a:rPr lang="en-GB" sz="1400" dirty="0"/>
            </a:br>
            <a:r>
              <a:rPr lang="en-GB" sz="1400" dirty="0"/>
              <a:t>Write each word out again, adding the sound buttons for each phoneme. Finally, rewrite the whole word.</a:t>
            </a:r>
            <a:endParaRPr lang="en-GB" sz="14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</TotalTime>
  <Words>1522</Words>
  <Application>Microsoft Macintosh PowerPoint</Application>
  <PresentationFormat>Widescreen</PresentationFormat>
  <Paragraphs>351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OpenDyslexicAlta</vt:lpstr>
      <vt:lpstr>Calibri</vt:lpstr>
      <vt:lpstr>Arial</vt:lpstr>
      <vt:lpstr>Segoe Print</vt:lpstr>
      <vt:lpstr>Muli</vt:lpstr>
      <vt:lpstr>Calibri Light</vt:lpstr>
      <vt:lpstr>Lucida Handwriting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144</cp:revision>
  <dcterms:created xsi:type="dcterms:W3CDTF">2022-07-19T20:08:30Z</dcterms:created>
  <dcterms:modified xsi:type="dcterms:W3CDTF">2022-10-19T08:24:41Z</dcterms:modified>
</cp:coreProperties>
</file>