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48" r:id="rId4"/>
  </p:sldMasterIdLst>
  <p:notesMasterIdLst>
    <p:notesMasterId r:id="rId24"/>
  </p:notesMasterIdLst>
  <p:handoutMasterIdLst>
    <p:handoutMasterId r:id="rId25"/>
  </p:handoutMasterIdLst>
  <p:sldIdLst>
    <p:sldId id="256" r:id="rId5"/>
    <p:sldId id="310" r:id="rId6"/>
    <p:sldId id="302" r:id="rId7"/>
    <p:sldId id="258" r:id="rId8"/>
    <p:sldId id="303" r:id="rId9"/>
    <p:sldId id="259" r:id="rId10"/>
    <p:sldId id="304" r:id="rId11"/>
    <p:sldId id="284" r:id="rId12"/>
    <p:sldId id="262" r:id="rId13"/>
    <p:sldId id="263" r:id="rId14"/>
    <p:sldId id="307" r:id="rId15"/>
    <p:sldId id="305" r:id="rId16"/>
    <p:sldId id="306" r:id="rId17"/>
    <p:sldId id="308" r:id="rId18"/>
    <p:sldId id="309" r:id="rId19"/>
    <p:sldId id="286" r:id="rId20"/>
    <p:sldId id="287" r:id="rId21"/>
    <p:sldId id="280" r:id="rId22"/>
    <p:sldId id="279" r:id="rId23"/>
  </p:sldIdLst>
  <p:sldSz cx="12192000" cy="6858000"/>
  <p:notesSz cx="6858000" cy="9144000"/>
  <p:embeddedFontLst>
    <p:embeddedFont>
      <p:font typeface="EdShed" panose="020B0604020202020204" charset="0"/>
      <p:regular r:id="rId26"/>
      <p:bold r:id="rId27"/>
    </p:embeddedFont>
    <p:embeddedFont>
      <p:font typeface="Muli" panose="020B0604020202020204" charset="0"/>
      <p:regular r:id="rId28"/>
      <p:bold r:id="rId29"/>
      <p:italic r:id="rId30"/>
      <p:boldItalic r:id="rId31"/>
    </p:embeddedFont>
    <p:embeddedFont>
      <p:font typeface="OpenDyslexic" panose="020B060402020202020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0" userDrawn="1">
          <p15:clr>
            <a:srgbClr val="A4A3A4"/>
          </p15:clr>
        </p15:guide>
        <p15:guide id="2" orient="horz" pos="1570" userDrawn="1">
          <p15:clr>
            <a:srgbClr val="A4A3A4"/>
          </p15:clr>
        </p15:guide>
        <p15:guide id="3" pos="1436" userDrawn="1">
          <p15:clr>
            <a:srgbClr val="A4A3A4"/>
          </p15:clr>
        </p15:guide>
        <p15:guide id="4" pos="54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57"/>
    <a:srgbClr val="FF3760"/>
    <a:srgbClr val="4A4A4A"/>
    <a:srgbClr val="7956D6"/>
    <a:srgbClr val="25D160"/>
    <a:srgbClr val="3372DC"/>
    <a:srgbClr val="219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BCD14C-11F7-DC54-31D3-A00B76664DB2}" v="18" dt="2025-08-04T13:04:36.1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p:restoredTop sz="91565"/>
  </p:normalViewPr>
  <p:slideViewPr>
    <p:cSldViewPr snapToGrid="0" snapToObjects="1">
      <p:cViewPr>
        <p:scale>
          <a:sx n="100" d="100"/>
          <a:sy n="100" d="100"/>
        </p:scale>
        <p:origin x="1288" y="432"/>
      </p:cViewPr>
      <p:guideLst>
        <p:guide orient="horz" pos="3770"/>
        <p:guide orient="horz" pos="1570"/>
        <p:guide pos="1436"/>
        <p:guide pos="5428"/>
      </p:guideLst>
    </p:cSldViewPr>
  </p:slideViewPr>
  <p:notesTextViewPr>
    <p:cViewPr>
      <p:scale>
        <a:sx n="125" d="100"/>
        <a:sy n="125" d="100"/>
      </p:scale>
      <p:origin x="0" y="0"/>
    </p:cViewPr>
  </p:notesTextViewPr>
  <p:sorterViewPr>
    <p:cViewPr>
      <p:scale>
        <a:sx n="80" d="100"/>
        <a:sy n="80" d="100"/>
      </p:scale>
      <p:origin x="0" y="0"/>
    </p:cViewPr>
  </p:sorterViewPr>
  <p:notesViewPr>
    <p:cSldViewPr snapToGrid="0" snapToObjects="1">
      <p:cViewPr varScale="1">
        <p:scale>
          <a:sx n="82" d="100"/>
          <a:sy n="82" d="100"/>
        </p:scale>
        <p:origin x="39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Athienitis" userId="S::alexander.athienitis@edshed.com::2cbbe83c-bee7-4ce3-8c5e-5ea8eb612f0e" providerId="AD" clId="Web-{79BCD14C-11F7-DC54-31D3-A00B76664DB2}"/>
    <pc:docChg chg="modSld">
      <pc:chgData name="Alexander Athienitis" userId="S::alexander.athienitis@edshed.com::2cbbe83c-bee7-4ce3-8c5e-5ea8eb612f0e" providerId="AD" clId="Web-{79BCD14C-11F7-DC54-31D3-A00B76664DB2}" dt="2025-08-04T13:04:35.605" v="8" actId="14100"/>
      <pc:docMkLst>
        <pc:docMk/>
      </pc:docMkLst>
      <pc:sldChg chg="modSp">
        <pc:chgData name="Alexander Athienitis" userId="S::alexander.athienitis@edshed.com::2cbbe83c-bee7-4ce3-8c5e-5ea8eb612f0e" providerId="AD" clId="Web-{79BCD14C-11F7-DC54-31D3-A00B76664DB2}" dt="2025-08-04T13:04:35.605" v="8" actId="14100"/>
        <pc:sldMkLst>
          <pc:docMk/>
          <pc:sldMk cId="2681140872" sldId="258"/>
        </pc:sldMkLst>
        <pc:spChg chg="mod">
          <ac:chgData name="Alexander Athienitis" userId="S::alexander.athienitis@edshed.com::2cbbe83c-bee7-4ce3-8c5e-5ea8eb612f0e" providerId="AD" clId="Web-{79BCD14C-11F7-DC54-31D3-A00B76664DB2}" dt="2025-08-04T13:04:35.605" v="8" actId="14100"/>
          <ac:spMkLst>
            <pc:docMk/>
            <pc:sldMk cId="2681140872" sldId="258"/>
            <ac:spMk id="12" creationId="{3D1B6A3B-1AD2-55FC-3EEB-63E98CFA90E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FBDBF2-E0CC-ABCE-C3DF-BD12B5C19C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77D3C0-0598-E91C-6199-EEC00BBE4C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B71E75-F88C-B947-AD7D-D88D20E295CE}" type="datetimeFigureOut">
              <a:rPr lang="en-US" smtClean="0"/>
              <a:t>8/4/2025</a:t>
            </a:fld>
            <a:endParaRPr lang="en-US"/>
          </a:p>
        </p:txBody>
      </p:sp>
      <p:sp>
        <p:nvSpPr>
          <p:cNvPr id="4" name="Footer Placeholder 3">
            <a:extLst>
              <a:ext uri="{FF2B5EF4-FFF2-40B4-BE49-F238E27FC236}">
                <a16:creationId xmlns:a16="http://schemas.microsoft.com/office/drawing/2014/main" id="{DDEF2D00-464E-81FB-3D6D-001FB92E0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A1819C-C27C-8BD2-2ED7-E3A30ABAC4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03EF08-EA61-9C4E-8C30-F57133C96BF4}" type="slidenum">
              <a:rPr lang="en-US" smtClean="0"/>
              <a:t>‹#›</a:t>
            </a:fld>
            <a:endParaRPr lang="en-US"/>
          </a:p>
        </p:txBody>
      </p:sp>
    </p:spTree>
    <p:extLst>
      <p:ext uri="{BB962C8B-B14F-4D97-AF65-F5344CB8AC3E}">
        <p14:creationId xmlns:p14="http://schemas.microsoft.com/office/powerpoint/2010/main" val="2129671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F229B-8876-6441-8901-E5E5390D5590}" type="datetimeFigureOut">
              <a:rPr lang="en-US" smtClean="0"/>
              <a:t>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BE850-C615-DA41-B158-FBF094A09B23}" type="slidenum">
              <a:rPr lang="en-US" smtClean="0"/>
              <a:t>‹#›</a:t>
            </a:fld>
            <a:endParaRPr lang="en-US"/>
          </a:p>
        </p:txBody>
      </p:sp>
    </p:spTree>
    <p:extLst>
      <p:ext uri="{BB962C8B-B14F-4D97-AF65-F5344CB8AC3E}">
        <p14:creationId xmlns:p14="http://schemas.microsoft.com/office/powerpoint/2010/main" val="31942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0</a:t>
            </a:fld>
            <a:endParaRPr lang="en-US"/>
          </a:p>
        </p:txBody>
      </p:sp>
    </p:spTree>
    <p:extLst>
      <p:ext uri="{BB962C8B-B14F-4D97-AF65-F5344CB8AC3E}">
        <p14:creationId xmlns:p14="http://schemas.microsoft.com/office/powerpoint/2010/main" val="8637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a:t>
            </a:fld>
            <a:endParaRPr lang="en-US"/>
          </a:p>
        </p:txBody>
      </p:sp>
    </p:spTree>
    <p:extLst>
      <p:ext uri="{BB962C8B-B14F-4D97-AF65-F5344CB8AC3E}">
        <p14:creationId xmlns:p14="http://schemas.microsoft.com/office/powerpoint/2010/main" val="157097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5</a:t>
            </a:fld>
            <a:endParaRPr lang="en-US"/>
          </a:p>
        </p:txBody>
      </p:sp>
    </p:spTree>
    <p:extLst>
      <p:ext uri="{BB962C8B-B14F-4D97-AF65-F5344CB8AC3E}">
        <p14:creationId xmlns:p14="http://schemas.microsoft.com/office/powerpoint/2010/main" val="427543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uli" pitchFamily="2" charset="77"/>
              </a:rPr>
              <a:t>Click on the slide to show the number of syllables and how it is written</a:t>
            </a:r>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7</a:t>
            </a:fld>
            <a:endParaRPr lang="en-US"/>
          </a:p>
        </p:txBody>
      </p:sp>
    </p:spTree>
    <p:extLst>
      <p:ext uri="{BB962C8B-B14F-4D97-AF65-F5344CB8AC3E}">
        <p14:creationId xmlns:p14="http://schemas.microsoft.com/office/powerpoint/2010/main" val="208862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9</a:t>
            </a:fld>
            <a:endParaRPr lang="en-US"/>
          </a:p>
        </p:txBody>
      </p:sp>
    </p:spTree>
    <p:extLst>
      <p:ext uri="{BB962C8B-B14F-4D97-AF65-F5344CB8AC3E}">
        <p14:creationId xmlns:p14="http://schemas.microsoft.com/office/powerpoint/2010/main" val="244523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12</a:t>
            </a:fld>
            <a:endParaRPr lang="en-US"/>
          </a:p>
        </p:txBody>
      </p:sp>
    </p:spTree>
    <p:extLst>
      <p:ext uri="{BB962C8B-B14F-4D97-AF65-F5344CB8AC3E}">
        <p14:creationId xmlns:p14="http://schemas.microsoft.com/office/powerpoint/2010/main" val="357509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14</a:t>
            </a:fld>
            <a:endParaRPr lang="en-US"/>
          </a:p>
        </p:txBody>
      </p:sp>
    </p:spTree>
    <p:extLst>
      <p:ext uri="{BB962C8B-B14F-4D97-AF65-F5344CB8AC3E}">
        <p14:creationId xmlns:p14="http://schemas.microsoft.com/office/powerpoint/2010/main" val="173574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uli" pitchFamily="2" charset="77"/>
              </a:rPr>
              <a:t>You may wish to revise the prefix meanings before the children start the activity:</a:t>
            </a:r>
          </a:p>
          <a:p>
            <a:r>
              <a:rPr lang="en-GB" dirty="0">
                <a:latin typeface="Muli" pitchFamily="2" charset="77"/>
              </a:rPr>
              <a:t>over = too much/more than enough</a:t>
            </a:r>
          </a:p>
          <a:p>
            <a:r>
              <a:rPr lang="en-GB" dirty="0">
                <a:latin typeface="Muli" pitchFamily="2" charset="77"/>
              </a:rPr>
              <a:t>un = not</a:t>
            </a:r>
          </a:p>
          <a:p>
            <a:r>
              <a:rPr lang="en-GB" dirty="0">
                <a:latin typeface="Muli" pitchFamily="2" charset="77"/>
              </a:rPr>
              <a:t>in = not</a:t>
            </a:r>
          </a:p>
          <a:p>
            <a:r>
              <a:rPr lang="en-GB" dirty="0">
                <a:latin typeface="Muli" pitchFamily="2" charset="77"/>
              </a:rPr>
              <a:t>hyper = excessively; to extremes</a:t>
            </a:r>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17</a:t>
            </a:fld>
            <a:endParaRPr lang="en-US"/>
          </a:p>
        </p:txBody>
      </p:sp>
    </p:spTree>
    <p:extLst>
      <p:ext uri="{BB962C8B-B14F-4D97-AF65-F5344CB8AC3E}">
        <p14:creationId xmlns:p14="http://schemas.microsoft.com/office/powerpoint/2010/main" val="21858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uli" pitchFamily="2" charset="77"/>
              </a:rPr>
              <a:t>You may wish to revise the prefix meanings before the children start the activity:</a:t>
            </a:r>
          </a:p>
          <a:p>
            <a:r>
              <a:rPr lang="en-GB" dirty="0">
                <a:latin typeface="Muli" pitchFamily="2" charset="77"/>
              </a:rPr>
              <a:t>over = too much/more than enough</a:t>
            </a:r>
          </a:p>
          <a:p>
            <a:r>
              <a:rPr lang="en-GB" dirty="0">
                <a:latin typeface="Muli" pitchFamily="2" charset="77"/>
              </a:rPr>
              <a:t>un = not</a:t>
            </a:r>
          </a:p>
          <a:p>
            <a:r>
              <a:rPr lang="en-GB" dirty="0">
                <a:latin typeface="Muli" pitchFamily="2" charset="77"/>
              </a:rPr>
              <a:t>in = not</a:t>
            </a:r>
          </a:p>
          <a:p>
            <a:r>
              <a:rPr lang="en-GB" dirty="0">
                <a:latin typeface="Muli" pitchFamily="2" charset="77"/>
              </a:rPr>
              <a:t>hyper = excessively; to extremes</a:t>
            </a:r>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18</a:t>
            </a:fld>
            <a:endParaRPr lang="en-US"/>
          </a:p>
        </p:txBody>
      </p:sp>
    </p:spTree>
    <p:extLst>
      <p:ext uri="{BB962C8B-B14F-4D97-AF65-F5344CB8AC3E}">
        <p14:creationId xmlns:p14="http://schemas.microsoft.com/office/powerpoint/2010/main" val="744179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4C56A49-496E-E6EC-08FF-65C863548F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84B95B34-E0F4-958E-D548-03070AD820B4}"/>
              </a:ext>
            </a:extLst>
          </p:cNvPr>
          <p:cNvSpPr/>
          <p:nvPr userDrawn="1"/>
        </p:nvSpPr>
        <p:spPr>
          <a:xfrm>
            <a:off x="0" y="4976734"/>
            <a:ext cx="12192000" cy="1618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noFill/>
              </a:ln>
              <a:latin typeface="EdShed" pitchFamily="2" charset="77"/>
            </a:endParaRPr>
          </a:p>
        </p:txBody>
      </p:sp>
      <p:pic>
        <p:nvPicPr>
          <p:cNvPr id="3" name="Picture 2">
            <a:extLst>
              <a:ext uri="{FF2B5EF4-FFF2-40B4-BE49-F238E27FC236}">
                <a16:creationId xmlns:a16="http://schemas.microsoft.com/office/drawing/2014/main" id="{2FE12F01-B309-0982-A5D5-11ACB68A0D66}"/>
              </a:ext>
            </a:extLst>
          </p:cNvPr>
          <p:cNvPicPr>
            <a:picLocks noChangeAspect="1"/>
          </p:cNvPicPr>
          <p:nvPr userDrawn="1"/>
        </p:nvPicPr>
        <p:blipFill>
          <a:blip r:embed="rId3"/>
          <a:stretch>
            <a:fillRect/>
          </a:stretch>
        </p:blipFill>
        <p:spPr>
          <a:xfrm>
            <a:off x="3142855" y="706024"/>
            <a:ext cx="5812672" cy="1010383"/>
          </a:xfrm>
          <a:prstGeom prst="rect">
            <a:avLst/>
          </a:prstGeom>
        </p:spPr>
      </p:pic>
      <p:sp>
        <p:nvSpPr>
          <p:cNvPr id="9" name="Text Placeholder 8">
            <a:extLst>
              <a:ext uri="{FF2B5EF4-FFF2-40B4-BE49-F238E27FC236}">
                <a16:creationId xmlns:a16="http://schemas.microsoft.com/office/drawing/2014/main" id="{28222327-3CA8-86D0-9AA8-F9DEF02F127A}"/>
              </a:ext>
            </a:extLst>
          </p:cNvPr>
          <p:cNvSpPr>
            <a:spLocks noGrp="1"/>
          </p:cNvSpPr>
          <p:nvPr>
            <p:ph type="body" sz="quarter" idx="12" hasCustomPrompt="1"/>
          </p:nvPr>
        </p:nvSpPr>
        <p:spPr>
          <a:xfrm>
            <a:off x="1543364" y="5224603"/>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latin typeface="EdShed" pitchFamily="2" charset="77"/>
              </a:defRPr>
            </a:lvl1pPr>
          </a:lstStyle>
          <a:p>
            <a:pPr lvl="0"/>
            <a:r>
              <a:rPr lang="en-US" dirty="0"/>
              <a:t>To be able to segment words into the correct syllables and phonemes</a:t>
            </a:r>
          </a:p>
        </p:txBody>
      </p:sp>
      <p:sp>
        <p:nvSpPr>
          <p:cNvPr id="36" name="Rounded Rectangle 35">
            <a:extLst>
              <a:ext uri="{FF2B5EF4-FFF2-40B4-BE49-F238E27FC236}">
                <a16:creationId xmlns:a16="http://schemas.microsoft.com/office/drawing/2014/main" id="{AB9E0338-111E-84F1-9158-64EE47494689}"/>
              </a:ext>
            </a:extLst>
          </p:cNvPr>
          <p:cNvSpPr/>
          <p:nvPr userDrawn="1"/>
        </p:nvSpPr>
        <p:spPr>
          <a:xfrm>
            <a:off x="6279260"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24" name="Rounded Rectangle 23">
            <a:extLst>
              <a:ext uri="{FF2B5EF4-FFF2-40B4-BE49-F238E27FC236}">
                <a16:creationId xmlns:a16="http://schemas.microsoft.com/office/drawing/2014/main" id="{AE721A56-A5F1-60E3-363C-7E1FFA1CE6CA}"/>
              </a:ext>
            </a:extLst>
          </p:cNvPr>
          <p:cNvSpPr/>
          <p:nvPr userDrawn="1"/>
        </p:nvSpPr>
        <p:spPr>
          <a:xfrm>
            <a:off x="4242609"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29" name="TextBox 28">
            <a:extLst>
              <a:ext uri="{FF2B5EF4-FFF2-40B4-BE49-F238E27FC236}">
                <a16:creationId xmlns:a16="http://schemas.microsoft.com/office/drawing/2014/main" id="{2CE32201-0533-432D-C8E5-C92B2FB023E3}"/>
              </a:ext>
            </a:extLst>
          </p:cNvPr>
          <p:cNvSpPr txBox="1"/>
          <p:nvPr userDrawn="1"/>
        </p:nvSpPr>
        <p:spPr>
          <a:xfrm>
            <a:off x="4382905" y="2011698"/>
            <a:ext cx="1256090" cy="461665"/>
          </a:xfrm>
          <a:prstGeom prst="rect">
            <a:avLst/>
          </a:prstGeom>
          <a:noFill/>
        </p:spPr>
        <p:txBody>
          <a:bodyPr wrap="square" rtlCol="0">
            <a:spAutoFit/>
          </a:bodyPr>
          <a:lstStyle/>
          <a:p>
            <a:r>
              <a:rPr lang="en-US" sz="2400" b="1" i="0" dirty="0">
                <a:solidFill>
                  <a:srgbClr val="4A4A4A"/>
                </a:solidFill>
                <a:latin typeface="EdShed" pitchFamily="2" charset="77"/>
                <a:cs typeface="Rubik Medium" pitchFamily="2" charset="-79"/>
              </a:rPr>
              <a:t>Stage:</a:t>
            </a:r>
          </a:p>
        </p:txBody>
      </p:sp>
      <p:sp>
        <p:nvSpPr>
          <p:cNvPr id="53" name="Text Placeholder 52">
            <a:extLst>
              <a:ext uri="{FF2B5EF4-FFF2-40B4-BE49-F238E27FC236}">
                <a16:creationId xmlns:a16="http://schemas.microsoft.com/office/drawing/2014/main" id="{52076676-A967-CDEB-429E-01971165CF0C}"/>
              </a:ext>
            </a:extLst>
          </p:cNvPr>
          <p:cNvSpPr>
            <a:spLocks noGrp="1"/>
          </p:cNvSpPr>
          <p:nvPr>
            <p:ph type="body" sz="quarter" idx="10" hasCustomPrompt="1"/>
          </p:nvPr>
        </p:nvSpPr>
        <p:spPr>
          <a:xfrm>
            <a:off x="5281441" y="2046110"/>
            <a:ext cx="535806" cy="395154"/>
          </a:xfrm>
        </p:spPr>
        <p:txBody>
          <a:bodyPr>
            <a:normAutofit/>
          </a:bodyPr>
          <a:lstStyle>
            <a:lvl1pPr marL="0" indent="0" algn="ctr">
              <a:buNone/>
              <a:defRPr sz="2400" b="0" i="0">
                <a:solidFill>
                  <a:srgbClr val="4A4A4A"/>
                </a:solidFill>
                <a:latin typeface="EdShed" pitchFamily="2" charset="77"/>
                <a:cs typeface="Rubik Light" pitchFamily="2" charset="-79"/>
              </a:defRPr>
            </a:lvl1pPr>
          </a:lstStyle>
          <a:p>
            <a:pPr lvl="0"/>
            <a:r>
              <a:rPr lang="en-US" dirty="0"/>
              <a:t>6</a:t>
            </a:r>
          </a:p>
        </p:txBody>
      </p:sp>
      <p:sp>
        <p:nvSpPr>
          <p:cNvPr id="54" name="Text Placeholder 52">
            <a:extLst>
              <a:ext uri="{FF2B5EF4-FFF2-40B4-BE49-F238E27FC236}">
                <a16:creationId xmlns:a16="http://schemas.microsoft.com/office/drawing/2014/main" id="{ECA6A188-9BBA-AFB0-180D-64AF436C0DC6}"/>
              </a:ext>
            </a:extLst>
          </p:cNvPr>
          <p:cNvSpPr>
            <a:spLocks noGrp="1"/>
          </p:cNvSpPr>
          <p:nvPr>
            <p:ph type="body" sz="quarter" idx="11" hasCustomPrompt="1"/>
          </p:nvPr>
        </p:nvSpPr>
        <p:spPr>
          <a:xfrm>
            <a:off x="7330743" y="2046787"/>
            <a:ext cx="595891" cy="395155"/>
          </a:xfrm>
        </p:spPr>
        <p:txBody>
          <a:bodyPr>
            <a:normAutofit/>
          </a:bodyPr>
          <a:lstStyle>
            <a:lvl1pPr marL="0" indent="0" algn="ctr">
              <a:buNone/>
              <a:defRPr sz="2400" b="0" i="0">
                <a:solidFill>
                  <a:srgbClr val="4A4A4A"/>
                </a:solidFill>
                <a:latin typeface="EdShed" pitchFamily="2" charset="77"/>
                <a:cs typeface="Rubik Light" pitchFamily="2" charset="-79"/>
              </a:defRPr>
            </a:lvl1pPr>
          </a:lstStyle>
          <a:p>
            <a:pPr lvl="0"/>
            <a:r>
              <a:rPr lang="en-US" dirty="0"/>
              <a:t>36</a:t>
            </a:r>
          </a:p>
        </p:txBody>
      </p:sp>
      <p:sp>
        <p:nvSpPr>
          <p:cNvPr id="56" name="TextBox 55">
            <a:extLst>
              <a:ext uri="{FF2B5EF4-FFF2-40B4-BE49-F238E27FC236}">
                <a16:creationId xmlns:a16="http://schemas.microsoft.com/office/drawing/2014/main" id="{A1F5854A-9838-4914-7A8B-4ECEAE4DDB68}"/>
              </a:ext>
            </a:extLst>
          </p:cNvPr>
          <p:cNvSpPr txBox="1"/>
          <p:nvPr userDrawn="1"/>
        </p:nvSpPr>
        <p:spPr>
          <a:xfrm>
            <a:off x="6396551" y="2013407"/>
            <a:ext cx="1268749" cy="461665"/>
          </a:xfrm>
          <a:prstGeom prst="rect">
            <a:avLst/>
          </a:prstGeom>
          <a:noFill/>
        </p:spPr>
        <p:txBody>
          <a:bodyPr wrap="square" rtlCol="0">
            <a:spAutoFit/>
          </a:bodyPr>
          <a:lstStyle/>
          <a:p>
            <a:r>
              <a:rPr lang="en-US" sz="2400" b="1" i="0" dirty="0">
                <a:solidFill>
                  <a:srgbClr val="4A4A4A"/>
                </a:solidFill>
                <a:latin typeface="EdShed" pitchFamily="2" charset="77"/>
                <a:cs typeface="Rubik Medium" pitchFamily="2" charset="-79"/>
              </a:rPr>
              <a:t>Lesson:</a:t>
            </a:r>
          </a:p>
        </p:txBody>
      </p:sp>
      <p:sp>
        <p:nvSpPr>
          <p:cNvPr id="13" name="Text Placeholder 8">
            <a:extLst>
              <a:ext uri="{FF2B5EF4-FFF2-40B4-BE49-F238E27FC236}">
                <a16:creationId xmlns:a16="http://schemas.microsoft.com/office/drawing/2014/main" id="{4BE9772B-C7C1-353F-2475-A7E844F441C0}"/>
              </a:ext>
            </a:extLst>
          </p:cNvPr>
          <p:cNvSpPr>
            <a:spLocks noGrp="1"/>
          </p:cNvSpPr>
          <p:nvPr>
            <p:ph type="body" sz="quarter" idx="13" hasCustomPrompt="1"/>
          </p:nvPr>
        </p:nvSpPr>
        <p:spPr>
          <a:xfrm>
            <a:off x="1543364" y="5597098"/>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latin typeface="EdShed" pitchFamily="2" charset="77"/>
              </a:defRPr>
            </a:lvl1pPr>
          </a:lstStyle>
          <a:p>
            <a:pPr lvl="0"/>
            <a:r>
              <a:rPr lang="en-US" dirty="0"/>
              <a:t>To spell words with irregular spelling patterns</a:t>
            </a:r>
          </a:p>
        </p:txBody>
      </p:sp>
      <p:sp>
        <p:nvSpPr>
          <p:cNvPr id="15" name="Text Placeholder 8">
            <a:extLst>
              <a:ext uri="{FF2B5EF4-FFF2-40B4-BE49-F238E27FC236}">
                <a16:creationId xmlns:a16="http://schemas.microsoft.com/office/drawing/2014/main" id="{F1D6F095-6BB8-9DC8-585C-714F7FE767D5}"/>
              </a:ext>
            </a:extLst>
          </p:cNvPr>
          <p:cNvSpPr>
            <a:spLocks noGrp="1"/>
          </p:cNvSpPr>
          <p:nvPr>
            <p:ph type="body" sz="quarter" idx="14" hasCustomPrompt="1"/>
          </p:nvPr>
        </p:nvSpPr>
        <p:spPr>
          <a:xfrm>
            <a:off x="865299" y="6051777"/>
            <a:ext cx="10461402" cy="312191"/>
          </a:xfrm>
        </p:spPr>
        <p:txBody>
          <a:bodyPr>
            <a:noAutofit/>
          </a:bodyPr>
          <a:lstStyle>
            <a:lvl1pPr marL="0" marR="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sz="1600" b="0" i="0">
                <a:latin typeface="EdShed" pitchFamily="2" charset="77"/>
              </a:defRPr>
            </a:lvl1pPr>
          </a:lstStyle>
          <a:p>
            <a:pPr lvl="0"/>
            <a:r>
              <a:rPr lang="en-US" dirty="0"/>
              <a:t>This week’s words: accommodate, available, competition, determined, existence, identity, muscle, prejudice, rhyme, suggest</a:t>
            </a:r>
          </a:p>
        </p:txBody>
      </p:sp>
    </p:spTree>
    <p:extLst>
      <p:ext uri="{BB962C8B-B14F-4D97-AF65-F5344CB8AC3E}">
        <p14:creationId xmlns:p14="http://schemas.microsoft.com/office/powerpoint/2010/main" val="360453251"/>
      </p:ext>
    </p:extLst>
  </p:cSld>
  <p:clrMapOvr>
    <a:masterClrMapping/>
  </p:clrMapOvr>
  <p:extLst>
    <p:ext uri="{DCECCB84-F9BA-43D5-87BE-67443E8EF086}">
      <p15:sldGuideLst xmlns:p15="http://schemas.microsoft.com/office/powerpoint/2012/main">
        <p15:guide id="1" orient="horz" pos="2115">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tional Activity - 2 Line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latin typeface="EdShed" pitchFamily="2" charset="77"/>
              </a:rPr>
              <a:t>7.</a:t>
            </a:r>
            <a:fld id="{46F6552A-941E-B249-8E39-1E2EE7BF53B4}" type="slidenum">
              <a:rPr lang="en-US" smtClean="0">
                <a:latin typeface="EdShed" pitchFamily="2" charset="77"/>
              </a:rPr>
              <a:pPr/>
              <a:t>‹#›</a:t>
            </a:fld>
            <a:endParaRPr lang="en-US" dirty="0">
              <a:latin typeface="EdShed" pitchFamily="2" charset="77"/>
            </a:endParaRPr>
          </a:p>
        </p:txBody>
      </p:sp>
      <p:sp>
        <p:nvSpPr>
          <p:cNvPr id="5" name="Text Placeholder 18">
            <a:extLst>
              <a:ext uri="{FF2B5EF4-FFF2-40B4-BE49-F238E27FC236}">
                <a16:creationId xmlns:a16="http://schemas.microsoft.com/office/drawing/2014/main" id="{297A089E-FCCB-4F7A-9B2E-C32263A9D30F}"/>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0" i="0">
                <a:solidFill>
                  <a:srgbClr val="3372DC"/>
                </a:solidFill>
                <a:latin typeface="EdShed" pitchFamily="2" charset="77"/>
              </a:defRPr>
            </a:lvl1pPr>
          </a:lstStyle>
          <a:p>
            <a:pPr lvl="0"/>
            <a:r>
              <a:rPr lang="en-US" dirty="0"/>
              <a:t>Can you help correct these few spelling mistakes on these Stage 5 words as a starter?</a:t>
            </a:r>
          </a:p>
        </p:txBody>
      </p:sp>
      <p:sp>
        <p:nvSpPr>
          <p:cNvPr id="6" name="Text Placeholder 18">
            <a:extLst>
              <a:ext uri="{FF2B5EF4-FFF2-40B4-BE49-F238E27FC236}">
                <a16:creationId xmlns:a16="http://schemas.microsoft.com/office/drawing/2014/main" id="{099993FA-553C-DC24-8035-F3C4D06A6C5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77"/>
              </a:defRPr>
            </a:lvl1pPr>
          </a:lstStyle>
          <a:p>
            <a:pPr lvl="0"/>
            <a:r>
              <a:rPr lang="en-US" dirty="0"/>
              <a:t>Starter</a:t>
            </a:r>
          </a:p>
        </p:txBody>
      </p:sp>
      <p:pic>
        <p:nvPicPr>
          <p:cNvPr id="4" name="Picture 3" descr="A yellow and grey text&#10;&#10;Description automatically generated">
            <a:extLst>
              <a:ext uri="{FF2B5EF4-FFF2-40B4-BE49-F238E27FC236}">
                <a16:creationId xmlns:a16="http://schemas.microsoft.com/office/drawing/2014/main" id="{ABE9C1ED-E55B-92D0-3E3C-6C41122119B5}"/>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23131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al Activity - 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latin typeface="EdShed" pitchFamily="2" charset="77"/>
              </a:rPr>
              <a:t>7.</a:t>
            </a:r>
            <a:fld id="{46F6552A-941E-B249-8E39-1E2EE7BF53B4}" type="slidenum">
              <a:rPr lang="en-US" smtClean="0">
                <a:latin typeface="EdShed" pitchFamily="2" charset="77"/>
              </a:rPr>
              <a:pPr/>
              <a:t>‹#›</a:t>
            </a:fld>
            <a:endParaRPr lang="en-US" dirty="0">
              <a:latin typeface="EdShed" pitchFamily="2" charset="77"/>
            </a:endParaRPr>
          </a:p>
        </p:txBody>
      </p:sp>
      <p:sp>
        <p:nvSpPr>
          <p:cNvPr id="2" name="Text Placeholder 18">
            <a:extLst>
              <a:ext uri="{FF2B5EF4-FFF2-40B4-BE49-F238E27FC236}">
                <a16:creationId xmlns:a16="http://schemas.microsoft.com/office/drawing/2014/main" id="{149FAE15-6FD8-DFF4-7A02-5454466F63D7}"/>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0" i="0">
                <a:solidFill>
                  <a:schemeClr val="tx1"/>
                </a:solidFill>
                <a:latin typeface="EdShed" pitchFamily="2" charset="77"/>
              </a:defRPr>
            </a:lvl1pPr>
          </a:lstStyle>
          <a:p>
            <a:pPr lvl="0"/>
            <a:r>
              <a:rPr lang="en-US" dirty="0"/>
              <a:t>Words where ‘ex’ means ‘out’</a:t>
            </a:r>
          </a:p>
        </p:txBody>
      </p:sp>
      <p:pic>
        <p:nvPicPr>
          <p:cNvPr id="6" name="Picture 5" descr="A yellow and grey text&#10;&#10;Description automatically generated">
            <a:extLst>
              <a:ext uri="{FF2B5EF4-FFF2-40B4-BE49-F238E27FC236}">
                <a16:creationId xmlns:a16="http://schemas.microsoft.com/office/drawing/2014/main" id="{E218E480-2368-2CC2-BE80-1B93C49A7EFA}"/>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109695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al Activity - Blank">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49799"/>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latin typeface="EdShed" pitchFamily="2" charset="77"/>
              </a:rPr>
              <a:t>7.</a:t>
            </a:r>
            <a:fld id="{46F6552A-941E-B249-8E39-1E2EE7BF53B4}" type="slidenum">
              <a:rPr lang="en-US" smtClean="0">
                <a:latin typeface="EdShed" pitchFamily="2" charset="77"/>
              </a:rPr>
              <a:pPr/>
              <a:t>‹#›</a:t>
            </a:fld>
            <a:endParaRPr lang="en-US" dirty="0">
              <a:latin typeface="EdShed" pitchFamily="2" charset="77"/>
            </a:endParaRPr>
          </a:p>
        </p:txBody>
      </p:sp>
      <p:pic>
        <p:nvPicPr>
          <p:cNvPr id="4" name="Picture 3" descr="A yellow and grey text&#10;&#10;Description automatically generated">
            <a:extLst>
              <a:ext uri="{FF2B5EF4-FFF2-40B4-BE49-F238E27FC236}">
                <a16:creationId xmlns:a16="http://schemas.microsoft.com/office/drawing/2014/main" id="{DDA499ED-C79E-F2C5-AF10-658A3695AE7D}"/>
              </a:ext>
            </a:extLst>
          </p:cNvPr>
          <p:cNvPicPr>
            <a:picLocks noChangeAspect="1"/>
          </p:cNvPicPr>
          <p:nvPr userDrawn="1"/>
        </p:nvPicPr>
        <p:blipFill>
          <a:blip r:embed="rId3"/>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67271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ole Group -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latin typeface="EdShed" pitchFamily="2" charset="77"/>
              </a:rPr>
              <a:t>7.</a:t>
            </a:r>
            <a:fld id="{46F6552A-941E-B249-8E39-1E2EE7BF53B4}" type="slidenum">
              <a:rPr lang="en-US" smtClean="0">
                <a:latin typeface="EdShed" pitchFamily="2" charset="77"/>
              </a:rPr>
              <a:pPr/>
              <a:t>‹#›</a:t>
            </a:fld>
            <a:endParaRPr lang="en-US" dirty="0">
              <a:latin typeface="EdShed" pitchFamily="2" charset="77"/>
            </a:endParaRPr>
          </a:p>
        </p:txBody>
      </p:sp>
      <p:sp>
        <p:nvSpPr>
          <p:cNvPr id="8" name="Text Placeholder 18">
            <a:extLst>
              <a:ext uri="{FF2B5EF4-FFF2-40B4-BE49-F238E27FC236}">
                <a16:creationId xmlns:a16="http://schemas.microsoft.com/office/drawing/2014/main" id="{DE8D001C-8556-B5D1-C0FF-98AF8FC79D4D}"/>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77"/>
              </a:defRPr>
            </a:lvl1pPr>
          </a:lstStyle>
          <a:p>
            <a:pPr lvl="0"/>
            <a:r>
              <a:rPr lang="en-US" dirty="0"/>
              <a:t>This Week’s Words</a:t>
            </a:r>
          </a:p>
        </p:txBody>
      </p:sp>
      <p:sp>
        <p:nvSpPr>
          <p:cNvPr id="9" name="Text Placeholder 18">
            <a:extLst>
              <a:ext uri="{FF2B5EF4-FFF2-40B4-BE49-F238E27FC236}">
                <a16:creationId xmlns:a16="http://schemas.microsoft.com/office/drawing/2014/main" id="{35FC74FF-5008-9ECB-E018-2B72A80C75DD}"/>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0" i="0">
                <a:solidFill>
                  <a:srgbClr val="3372DC"/>
                </a:solidFill>
                <a:latin typeface="EdShed" pitchFamily="2" charset="77"/>
              </a:defRPr>
            </a:lvl1pPr>
          </a:lstStyle>
          <a:p>
            <a:pPr lvl="0"/>
            <a:r>
              <a:rPr lang="en-US" dirty="0"/>
              <a:t>Do you know what they mean?</a:t>
            </a:r>
          </a:p>
        </p:txBody>
      </p:sp>
      <p:pic>
        <p:nvPicPr>
          <p:cNvPr id="10" name="Picture 9">
            <a:extLst>
              <a:ext uri="{FF2B5EF4-FFF2-40B4-BE49-F238E27FC236}">
                <a16:creationId xmlns:a16="http://schemas.microsoft.com/office/drawing/2014/main" id="{896FB5B7-BC97-1061-D4F9-2945D13DCC81}"/>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DF69CEE-0860-0267-19A1-D20B0C520D4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1065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le Group - 2 Line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latin typeface="EdShed" pitchFamily="2" charset="77"/>
              </a:rPr>
              <a:t>7.</a:t>
            </a:r>
            <a:fld id="{46F6552A-941E-B249-8E39-1E2EE7BF53B4}" type="slidenum">
              <a:rPr lang="en-US" smtClean="0">
                <a:latin typeface="EdShed" pitchFamily="2" charset="77"/>
              </a:rPr>
              <a:pPr/>
              <a:t>‹#›</a:t>
            </a:fld>
            <a:endParaRPr lang="en-US" dirty="0">
              <a:latin typeface="EdShed" pitchFamily="2" charset="77"/>
            </a:endParaRPr>
          </a:p>
        </p:txBody>
      </p:sp>
      <p:sp>
        <p:nvSpPr>
          <p:cNvPr id="5" name="Text Placeholder 18">
            <a:extLst>
              <a:ext uri="{FF2B5EF4-FFF2-40B4-BE49-F238E27FC236}">
                <a16:creationId xmlns:a16="http://schemas.microsoft.com/office/drawing/2014/main" id="{297A089E-FCCB-4F7A-9B2E-C32263A9D30F}"/>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0" i="0">
                <a:solidFill>
                  <a:srgbClr val="3372DC"/>
                </a:solidFill>
                <a:latin typeface="EdShed" pitchFamily="2" charset="77"/>
              </a:defRPr>
            </a:lvl1pPr>
          </a:lstStyle>
          <a:p>
            <a:pPr lvl="0"/>
            <a:r>
              <a:rPr lang="en-US" dirty="0"/>
              <a:t>Can you help correct these few spelling mistakes on these Stage 5 words as a starter?</a:t>
            </a:r>
          </a:p>
        </p:txBody>
      </p:sp>
      <p:sp>
        <p:nvSpPr>
          <p:cNvPr id="6" name="Text Placeholder 18">
            <a:extLst>
              <a:ext uri="{FF2B5EF4-FFF2-40B4-BE49-F238E27FC236}">
                <a16:creationId xmlns:a16="http://schemas.microsoft.com/office/drawing/2014/main" id="{099993FA-553C-DC24-8035-F3C4D06A6C5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77"/>
              </a:defRPr>
            </a:lvl1pPr>
          </a:lstStyle>
          <a:p>
            <a:pPr lvl="0"/>
            <a:r>
              <a:rPr lang="en-US" dirty="0"/>
              <a:t>Starter</a:t>
            </a:r>
          </a:p>
        </p:txBody>
      </p:sp>
      <p:pic>
        <p:nvPicPr>
          <p:cNvPr id="8" name="Picture 7">
            <a:extLst>
              <a:ext uri="{FF2B5EF4-FFF2-40B4-BE49-F238E27FC236}">
                <a16:creationId xmlns:a16="http://schemas.microsoft.com/office/drawing/2014/main" id="{4400B915-4CBD-703E-7539-5EB06BD72D0C}"/>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4" name="Picture 3" descr="A yellow and grey text&#10;&#10;Description automatically generated">
            <a:extLst>
              <a:ext uri="{FF2B5EF4-FFF2-40B4-BE49-F238E27FC236}">
                <a16:creationId xmlns:a16="http://schemas.microsoft.com/office/drawing/2014/main" id="{ABE9C1ED-E55B-92D0-3E3C-6C41122119B5}"/>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5685447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le Group - 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latin typeface="EdShed" pitchFamily="2" charset="77"/>
              </a:rPr>
              <a:t>7.</a:t>
            </a:r>
            <a:fld id="{46F6552A-941E-B249-8E39-1E2EE7BF53B4}" type="slidenum">
              <a:rPr lang="en-US" smtClean="0">
                <a:latin typeface="EdShed" pitchFamily="2" charset="77"/>
              </a:rPr>
              <a:pPr/>
              <a:t>‹#›</a:t>
            </a:fld>
            <a:endParaRPr lang="en-US" dirty="0">
              <a:latin typeface="EdShed" pitchFamily="2" charset="77"/>
            </a:endParaRPr>
          </a:p>
        </p:txBody>
      </p:sp>
      <p:sp>
        <p:nvSpPr>
          <p:cNvPr id="6" name="Text Placeholder 18">
            <a:extLst>
              <a:ext uri="{FF2B5EF4-FFF2-40B4-BE49-F238E27FC236}">
                <a16:creationId xmlns:a16="http://schemas.microsoft.com/office/drawing/2014/main" id="{E3EF6408-E4F7-DA58-C230-8BB8A6BB0E66}"/>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0" i="0">
                <a:solidFill>
                  <a:schemeClr val="tx1"/>
                </a:solidFill>
                <a:latin typeface="EdShed" pitchFamily="2" charset="77"/>
              </a:defRPr>
            </a:lvl1pPr>
          </a:lstStyle>
          <a:p>
            <a:pPr lvl="0"/>
            <a:r>
              <a:rPr lang="en-US" dirty="0"/>
              <a:t>Words where ‘ex’ means ‘out’</a:t>
            </a:r>
          </a:p>
        </p:txBody>
      </p:sp>
      <p:pic>
        <p:nvPicPr>
          <p:cNvPr id="7" name="Picture 6">
            <a:extLst>
              <a:ext uri="{FF2B5EF4-FFF2-40B4-BE49-F238E27FC236}">
                <a16:creationId xmlns:a16="http://schemas.microsoft.com/office/drawing/2014/main" id="{1C83CC30-78F7-5200-2672-E025123071E5}"/>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3" name="Picture 2" descr="A yellow and grey text&#10;&#10;Description automatically generated">
            <a:extLst>
              <a:ext uri="{FF2B5EF4-FFF2-40B4-BE49-F238E27FC236}">
                <a16:creationId xmlns:a16="http://schemas.microsoft.com/office/drawing/2014/main" id="{1E026117-17C0-AC79-F458-6C66BAB7B910}"/>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63542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ependent -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latin typeface="EdShed" pitchFamily="2" charset="77"/>
              </a:rPr>
              <a:t>7.</a:t>
            </a:r>
            <a:fld id="{46F6552A-941E-B249-8E39-1E2EE7BF53B4}" type="slidenum">
              <a:rPr lang="en-US" smtClean="0">
                <a:latin typeface="EdShed" pitchFamily="2" charset="77"/>
              </a:rPr>
              <a:pPr/>
              <a:t>‹#›</a:t>
            </a:fld>
            <a:endParaRPr lang="en-US" dirty="0">
              <a:latin typeface="EdShed" pitchFamily="2" charset="77"/>
            </a:endParaRPr>
          </a:p>
        </p:txBody>
      </p:sp>
      <p:sp>
        <p:nvSpPr>
          <p:cNvPr id="3" name="Text Placeholder 18">
            <a:extLst>
              <a:ext uri="{FF2B5EF4-FFF2-40B4-BE49-F238E27FC236}">
                <a16:creationId xmlns:a16="http://schemas.microsoft.com/office/drawing/2014/main" id="{E31E29BA-61D9-D977-2CC6-69DDEAB52E8E}"/>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77"/>
              </a:defRPr>
            </a:lvl1pPr>
          </a:lstStyle>
          <a:p>
            <a:pPr lvl="0"/>
            <a:r>
              <a:rPr lang="en-US" dirty="0"/>
              <a:t>This Week’s Words</a:t>
            </a:r>
          </a:p>
        </p:txBody>
      </p:sp>
      <p:sp>
        <p:nvSpPr>
          <p:cNvPr id="7" name="Text Placeholder 18">
            <a:extLst>
              <a:ext uri="{FF2B5EF4-FFF2-40B4-BE49-F238E27FC236}">
                <a16:creationId xmlns:a16="http://schemas.microsoft.com/office/drawing/2014/main" id="{AE5DF925-C2B1-18EA-03AF-3B91500DF0D1}"/>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0" i="0">
                <a:solidFill>
                  <a:srgbClr val="3372DC"/>
                </a:solidFill>
                <a:latin typeface="EdShed" pitchFamily="2" charset="77"/>
              </a:defRPr>
            </a:lvl1pPr>
          </a:lstStyle>
          <a:p>
            <a:pPr lvl="0"/>
            <a:r>
              <a:rPr lang="en-US" dirty="0"/>
              <a:t>Do you know what they mean?</a:t>
            </a:r>
          </a:p>
        </p:txBody>
      </p:sp>
      <p:pic>
        <p:nvPicPr>
          <p:cNvPr id="8" name="Picture 7">
            <a:extLst>
              <a:ext uri="{FF2B5EF4-FFF2-40B4-BE49-F238E27FC236}">
                <a16:creationId xmlns:a16="http://schemas.microsoft.com/office/drawing/2014/main" id="{D5365E12-3043-B060-4F6F-84BDEAF732D6}"/>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2E43DC4A-BCFD-A945-D83D-85054A3508D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96910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ependent - 2 Lines ">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latin typeface="EdShed" pitchFamily="2" charset="77"/>
              </a:rPr>
              <a:t>7.</a:t>
            </a:r>
            <a:fld id="{46F6552A-941E-B249-8E39-1E2EE7BF53B4}" type="slidenum">
              <a:rPr lang="en-US" smtClean="0">
                <a:latin typeface="EdShed" pitchFamily="2" charset="77"/>
              </a:rPr>
              <a:pPr/>
              <a:t>‹#›</a:t>
            </a:fld>
            <a:endParaRPr lang="en-US" dirty="0">
              <a:latin typeface="EdShed" pitchFamily="2" charset="77"/>
            </a:endParaRPr>
          </a:p>
        </p:txBody>
      </p:sp>
      <p:sp>
        <p:nvSpPr>
          <p:cNvPr id="14" name="Text Placeholder 18">
            <a:extLst>
              <a:ext uri="{FF2B5EF4-FFF2-40B4-BE49-F238E27FC236}">
                <a16:creationId xmlns:a16="http://schemas.microsoft.com/office/drawing/2014/main" id="{783E5FE0-F257-6A29-3CBA-97CDCBA5503B}"/>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0" i="0">
                <a:solidFill>
                  <a:srgbClr val="3372DC"/>
                </a:solidFill>
                <a:latin typeface="EdShed" pitchFamily="2" charset="77"/>
              </a:defRPr>
            </a:lvl1pPr>
          </a:lstStyle>
          <a:p>
            <a:pPr lvl="0"/>
            <a:r>
              <a:rPr lang="en-US" dirty="0"/>
              <a:t>Can you help correct these few spelling mistakes on these Stage 5 words as a starter?</a:t>
            </a:r>
          </a:p>
        </p:txBody>
      </p:sp>
      <p:sp>
        <p:nvSpPr>
          <p:cNvPr id="15" name="Text Placeholder 18">
            <a:extLst>
              <a:ext uri="{FF2B5EF4-FFF2-40B4-BE49-F238E27FC236}">
                <a16:creationId xmlns:a16="http://schemas.microsoft.com/office/drawing/2014/main" id="{488222DB-3FA8-6DAA-06E5-9CAA44CA3B4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77"/>
              </a:defRPr>
            </a:lvl1pPr>
          </a:lstStyle>
          <a:p>
            <a:pPr lvl="0"/>
            <a:r>
              <a:rPr lang="en-US" dirty="0"/>
              <a:t>Starter</a:t>
            </a:r>
          </a:p>
        </p:txBody>
      </p:sp>
      <p:pic>
        <p:nvPicPr>
          <p:cNvPr id="16" name="Picture 15">
            <a:extLst>
              <a:ext uri="{FF2B5EF4-FFF2-40B4-BE49-F238E27FC236}">
                <a16:creationId xmlns:a16="http://schemas.microsoft.com/office/drawing/2014/main" id="{4432B13D-1BD0-CE32-7E7E-C4185AF22C9A}"/>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4" name="Picture 3" descr="A yellow and grey text&#10;&#10;Description automatically generated">
            <a:extLst>
              <a:ext uri="{FF2B5EF4-FFF2-40B4-BE49-F238E27FC236}">
                <a16:creationId xmlns:a16="http://schemas.microsoft.com/office/drawing/2014/main" id="{E0B081B0-B863-8A71-0C03-AC6A81ED88A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92824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pendent - Word Shed">
    <p:spTree>
      <p:nvGrpSpPr>
        <p:cNvPr id="1" name=""/>
        <p:cNvGrpSpPr/>
        <p:nvPr/>
      </p:nvGrpSpPr>
      <p:grpSpPr>
        <a:xfrm>
          <a:off x="0" y="0"/>
          <a:ext cx="0" cy="0"/>
          <a:chOff x="0" y="0"/>
          <a:chExt cx="0" cy="0"/>
        </a:xfrm>
      </p:grpSpPr>
      <p:pic>
        <p:nvPicPr>
          <p:cNvPr id="23" name="Picture 22" descr="A picture containing text&#10;&#10;Description automatically generated">
            <a:extLst>
              <a:ext uri="{FF2B5EF4-FFF2-40B4-BE49-F238E27FC236}">
                <a16:creationId xmlns:a16="http://schemas.microsoft.com/office/drawing/2014/main" id="{33807233-9F93-3CBB-2788-AB0F5F000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725C064-633B-A816-A126-93B9F3605675}"/>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latin typeface="EdShed" pitchFamily="2" charset="77"/>
              </a:rPr>
              <a:t>7.</a:t>
            </a:r>
            <a:fld id="{46F6552A-941E-B249-8E39-1E2EE7BF53B4}" type="slidenum">
              <a:rPr lang="en-US" smtClean="0">
                <a:latin typeface="EdShed" pitchFamily="2" charset="77"/>
              </a:rPr>
              <a:pPr/>
              <a:t>‹#›</a:t>
            </a:fld>
            <a:endParaRPr lang="en-US" dirty="0">
              <a:latin typeface="EdShed" pitchFamily="2" charset="77"/>
            </a:endParaRPr>
          </a:p>
        </p:txBody>
      </p:sp>
      <p:pic>
        <p:nvPicPr>
          <p:cNvPr id="4" name="Picture 3" descr="A picture containing text, table&#10;&#10;Description automatically generated">
            <a:extLst>
              <a:ext uri="{FF2B5EF4-FFF2-40B4-BE49-F238E27FC236}">
                <a16:creationId xmlns:a16="http://schemas.microsoft.com/office/drawing/2014/main" id="{CE29E751-25AC-BFA8-46A4-706C6A42775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0" name="Straight Connector 9">
            <a:extLst>
              <a:ext uri="{FF2B5EF4-FFF2-40B4-BE49-F238E27FC236}">
                <a16:creationId xmlns:a16="http://schemas.microsoft.com/office/drawing/2014/main" id="{79B08E96-5E7F-DF53-EADD-D1745781BF09}"/>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0C64E0-1960-B2EB-4E5C-70B2EFAC9CA7}"/>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C1FD4EF-E3AC-4BFD-123B-C5310FFF8F1B}"/>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77"/>
            </a:endParaRPr>
          </a:p>
        </p:txBody>
      </p:sp>
      <p:sp>
        <p:nvSpPr>
          <p:cNvPr id="21" name="Text Placeholder 20">
            <a:extLst>
              <a:ext uri="{FF2B5EF4-FFF2-40B4-BE49-F238E27FC236}">
                <a16:creationId xmlns:a16="http://schemas.microsoft.com/office/drawing/2014/main" id="{81E2199E-F359-2404-55C9-935E12C78AAF}"/>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0" i="0">
                <a:latin typeface="EdShed" pitchFamily="2" charset="77"/>
              </a:defRPr>
            </a:lvl1pPr>
          </a:lstStyle>
          <a:p>
            <a:pPr lvl="0"/>
            <a:r>
              <a:rPr lang="en-US" dirty="0"/>
              <a:t>determined</a:t>
            </a:r>
          </a:p>
        </p:txBody>
      </p:sp>
      <p:pic>
        <p:nvPicPr>
          <p:cNvPr id="3" name="Picture 2">
            <a:extLst>
              <a:ext uri="{FF2B5EF4-FFF2-40B4-BE49-F238E27FC236}">
                <a16:creationId xmlns:a16="http://schemas.microsoft.com/office/drawing/2014/main" id="{39136CAC-9630-AFB5-C83B-F6B4ACFE70A4}"/>
              </a:ext>
            </a:extLst>
          </p:cNvPr>
          <p:cNvPicPr>
            <a:picLocks noChangeAspect="1"/>
          </p:cNvPicPr>
          <p:nvPr userDrawn="1"/>
        </p:nvPicPr>
        <p:blipFill>
          <a:blip r:embed="rId4"/>
          <a:srcRect/>
          <a:stretch/>
        </p:blipFill>
        <p:spPr>
          <a:xfrm>
            <a:off x="464026" y="38938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5531FE01-A40B-A5AB-9D39-F9B88AA1C528}"/>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18815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ole Group - Word Shed">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latin typeface="EdShed" pitchFamily="2" charset="77"/>
              </a:rPr>
              <a:t>7.</a:t>
            </a:r>
            <a:fld id="{46F6552A-941E-B249-8E39-1E2EE7BF53B4}" type="slidenum">
              <a:rPr lang="en-US" smtClean="0">
                <a:latin typeface="EdShed" pitchFamily="2" charset="77"/>
              </a:rPr>
              <a:pPr/>
              <a:t>‹#›</a:t>
            </a:fld>
            <a:endParaRPr lang="en-US" dirty="0">
              <a:latin typeface="EdShed" pitchFamily="2" charset="77"/>
            </a:endParaRPr>
          </a:p>
        </p:txBody>
      </p:sp>
      <p:pic>
        <p:nvPicPr>
          <p:cNvPr id="6" name="Picture 5" descr="A picture containing text, table&#10;&#10;Description automatically generated">
            <a:extLst>
              <a:ext uri="{FF2B5EF4-FFF2-40B4-BE49-F238E27FC236}">
                <a16:creationId xmlns:a16="http://schemas.microsoft.com/office/drawing/2014/main" id="{831DBA19-0604-C5FF-AC4B-78F2A880258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4" name="Straight Connector 13">
            <a:extLst>
              <a:ext uri="{FF2B5EF4-FFF2-40B4-BE49-F238E27FC236}">
                <a16:creationId xmlns:a16="http://schemas.microsoft.com/office/drawing/2014/main" id="{093FF02A-DF74-9CB2-CFBB-A3DFB5E68816}"/>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26371C-7C1B-30AA-0700-0525D268D221}"/>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B451504-0DC0-0134-175A-109A85965815}"/>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77"/>
            </a:endParaRPr>
          </a:p>
        </p:txBody>
      </p:sp>
      <p:sp>
        <p:nvSpPr>
          <p:cNvPr id="2" name="Text Placeholder 20">
            <a:extLst>
              <a:ext uri="{FF2B5EF4-FFF2-40B4-BE49-F238E27FC236}">
                <a16:creationId xmlns:a16="http://schemas.microsoft.com/office/drawing/2014/main" id="{915F3ED2-9B19-56D4-9CDB-8B9171543282}"/>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0" i="0">
                <a:latin typeface="EdShed" pitchFamily="2" charset="77"/>
              </a:defRPr>
            </a:lvl1pPr>
          </a:lstStyle>
          <a:p>
            <a:pPr lvl="0"/>
            <a:r>
              <a:rPr lang="en-US" dirty="0"/>
              <a:t>determined</a:t>
            </a:r>
          </a:p>
        </p:txBody>
      </p:sp>
      <p:pic>
        <p:nvPicPr>
          <p:cNvPr id="4" name="Picture 3">
            <a:extLst>
              <a:ext uri="{FF2B5EF4-FFF2-40B4-BE49-F238E27FC236}">
                <a16:creationId xmlns:a16="http://schemas.microsoft.com/office/drawing/2014/main" id="{185B7AA6-9170-6543-6CC4-080946660AD8}"/>
              </a:ext>
            </a:extLst>
          </p:cNvPr>
          <p:cNvPicPr>
            <a:picLocks noChangeAspect="1"/>
          </p:cNvPicPr>
          <p:nvPr userDrawn="1"/>
        </p:nvPicPr>
        <p:blipFill>
          <a:blip r:embed="rId4"/>
          <a:srcRect/>
          <a:stretch/>
        </p:blipFill>
        <p:spPr>
          <a:xfrm>
            <a:off x="415708" y="367867"/>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846C0EF-DD51-2D8E-3DCD-48DEB0DB2C6F}"/>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13239321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tional Activity -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77"/>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latin typeface="EdShed" pitchFamily="2" charset="77"/>
              </a:rPr>
              <a:t>7.</a:t>
            </a:r>
            <a:fld id="{46F6552A-941E-B249-8E39-1E2EE7BF53B4}" type="slidenum">
              <a:rPr lang="en-US" smtClean="0">
                <a:latin typeface="EdShed" pitchFamily="2" charset="77"/>
              </a:rPr>
              <a:pPr/>
              <a:t>‹#›</a:t>
            </a:fld>
            <a:endParaRPr lang="en-US" dirty="0">
              <a:latin typeface="EdShed" pitchFamily="2" charset="77"/>
            </a:endParaRPr>
          </a:p>
        </p:txBody>
      </p:sp>
      <p:sp>
        <p:nvSpPr>
          <p:cNvPr id="3" name="Text Placeholder 18">
            <a:extLst>
              <a:ext uri="{FF2B5EF4-FFF2-40B4-BE49-F238E27FC236}">
                <a16:creationId xmlns:a16="http://schemas.microsoft.com/office/drawing/2014/main" id="{E31E29BA-61D9-D977-2CC6-69DDEAB52E8E}"/>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77"/>
              </a:defRPr>
            </a:lvl1pPr>
          </a:lstStyle>
          <a:p>
            <a:pPr lvl="0"/>
            <a:r>
              <a:rPr lang="en-US" dirty="0"/>
              <a:t>This Week’s Words</a:t>
            </a:r>
          </a:p>
        </p:txBody>
      </p:sp>
      <p:sp>
        <p:nvSpPr>
          <p:cNvPr id="7" name="Text Placeholder 18">
            <a:extLst>
              <a:ext uri="{FF2B5EF4-FFF2-40B4-BE49-F238E27FC236}">
                <a16:creationId xmlns:a16="http://schemas.microsoft.com/office/drawing/2014/main" id="{AE5DF925-C2B1-18EA-03AF-3B91500DF0D1}"/>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0" i="0">
                <a:solidFill>
                  <a:srgbClr val="3372DC"/>
                </a:solidFill>
                <a:latin typeface="EdShed" pitchFamily="2" charset="77"/>
              </a:defRPr>
            </a:lvl1pPr>
          </a:lstStyle>
          <a:p>
            <a:pPr lvl="0"/>
            <a:r>
              <a:rPr lang="en-US" dirty="0"/>
              <a:t>Do you know what they mean?</a:t>
            </a:r>
          </a:p>
        </p:txBody>
      </p:sp>
      <p:pic>
        <p:nvPicPr>
          <p:cNvPr id="5" name="Picture 4" descr="A yellow and grey text&#10;&#10;Description automatically generated">
            <a:extLst>
              <a:ext uri="{FF2B5EF4-FFF2-40B4-BE49-F238E27FC236}">
                <a16:creationId xmlns:a16="http://schemas.microsoft.com/office/drawing/2014/main" id="{2E43DC4A-BCFD-A945-D83D-85054A3508D6}"/>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17810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B19C3-256C-757A-1C11-005A1E261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1AA1149-8044-D8DF-7BE6-E115305BD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755750-BDE3-B78F-DB51-7C817E39F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3252C-7E3D-1749-8409-A4F8F98D5649}" type="datetime1">
              <a:rPr lang="en-GB" smtClean="0"/>
              <a:t>04/08/2025</a:t>
            </a:fld>
            <a:endParaRPr lang="en-US"/>
          </a:p>
        </p:txBody>
      </p:sp>
      <p:sp>
        <p:nvSpPr>
          <p:cNvPr id="5" name="Footer Placeholder 4">
            <a:extLst>
              <a:ext uri="{FF2B5EF4-FFF2-40B4-BE49-F238E27FC236}">
                <a16:creationId xmlns:a16="http://schemas.microsoft.com/office/drawing/2014/main" id="{84E0A41E-4263-FAC8-9253-A8FF133105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D60B5C-B851-659C-C303-EE30E7847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9F226-F87C-E84C-97C9-94623B94459A}" type="slidenum">
              <a:rPr lang="en-US" smtClean="0"/>
              <a:t>‹#›</a:t>
            </a:fld>
            <a:endParaRPr lang="en-US"/>
          </a:p>
        </p:txBody>
      </p:sp>
    </p:spTree>
    <p:extLst>
      <p:ext uri="{BB962C8B-B14F-4D97-AF65-F5344CB8AC3E}">
        <p14:creationId xmlns:p14="http://schemas.microsoft.com/office/powerpoint/2010/main" val="11283992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9960C7-170D-3174-8B20-A83607F8C197}"/>
              </a:ext>
            </a:extLst>
          </p:cNvPr>
          <p:cNvSpPr>
            <a:spLocks noGrp="1"/>
          </p:cNvSpPr>
          <p:nvPr>
            <p:ph type="body" sz="quarter" idx="12"/>
          </p:nvPr>
        </p:nvSpPr>
        <p:spPr/>
        <p:txBody>
          <a:bodyPr>
            <a:noAutofit/>
          </a:bodyPr>
          <a:lstStyle/>
          <a:p>
            <a:r>
              <a:rPr lang="en-GB" sz="2000" b="1" dirty="0"/>
              <a:t>To be able to segment words into the correct syllables and phonemes</a:t>
            </a:r>
            <a:endParaRPr lang="en-US" sz="2000" b="1" dirty="0"/>
          </a:p>
        </p:txBody>
      </p:sp>
      <p:sp>
        <p:nvSpPr>
          <p:cNvPr id="3" name="Text Placeholder 2">
            <a:extLst>
              <a:ext uri="{FF2B5EF4-FFF2-40B4-BE49-F238E27FC236}">
                <a16:creationId xmlns:a16="http://schemas.microsoft.com/office/drawing/2014/main" id="{35BAD0E8-9139-3B35-1AEA-C12772E1AA0F}"/>
              </a:ext>
            </a:extLst>
          </p:cNvPr>
          <p:cNvSpPr>
            <a:spLocks noGrp="1"/>
          </p:cNvSpPr>
          <p:nvPr>
            <p:ph type="body" sz="quarter" idx="10"/>
          </p:nvPr>
        </p:nvSpPr>
        <p:spPr/>
        <p:txBody>
          <a:bodyPr>
            <a:noAutofit/>
          </a:bodyPr>
          <a:lstStyle/>
          <a:p>
            <a:r>
              <a:rPr lang="en-US" dirty="0"/>
              <a:t>4</a:t>
            </a:r>
          </a:p>
        </p:txBody>
      </p:sp>
      <p:sp>
        <p:nvSpPr>
          <p:cNvPr id="4" name="Text Placeholder 3">
            <a:extLst>
              <a:ext uri="{FF2B5EF4-FFF2-40B4-BE49-F238E27FC236}">
                <a16:creationId xmlns:a16="http://schemas.microsoft.com/office/drawing/2014/main" id="{91BC32C4-2160-E64A-735F-CC424DC4DDD2}"/>
              </a:ext>
            </a:extLst>
          </p:cNvPr>
          <p:cNvSpPr>
            <a:spLocks noGrp="1"/>
          </p:cNvSpPr>
          <p:nvPr>
            <p:ph type="body" sz="quarter" idx="11"/>
          </p:nvPr>
        </p:nvSpPr>
        <p:spPr/>
        <p:txBody>
          <a:bodyPr>
            <a:noAutofit/>
          </a:bodyPr>
          <a:lstStyle/>
          <a:p>
            <a:r>
              <a:rPr lang="en-US" dirty="0"/>
              <a:t>2</a:t>
            </a:r>
          </a:p>
        </p:txBody>
      </p:sp>
      <p:sp>
        <p:nvSpPr>
          <p:cNvPr id="5" name="Text Placeholder 4">
            <a:extLst>
              <a:ext uri="{FF2B5EF4-FFF2-40B4-BE49-F238E27FC236}">
                <a16:creationId xmlns:a16="http://schemas.microsoft.com/office/drawing/2014/main" id="{0BA8C605-1EA6-9E86-A100-740941BDB1D7}"/>
              </a:ext>
            </a:extLst>
          </p:cNvPr>
          <p:cNvSpPr>
            <a:spLocks noGrp="1"/>
          </p:cNvSpPr>
          <p:nvPr>
            <p:ph type="body" sz="quarter" idx="13"/>
          </p:nvPr>
        </p:nvSpPr>
        <p:spPr/>
        <p:txBody>
          <a:bodyPr/>
          <a:lstStyle/>
          <a:p>
            <a:r>
              <a:rPr lang="en-GB" altLang="en-US" sz="2000" b="1" dirty="0">
                <a:solidFill>
                  <a:srgbClr val="1D1C1D"/>
                </a:solidFill>
                <a:ea typeface="Calibri" panose="020F0502020204030204" pitchFamily="34" charset="0"/>
                <a:cs typeface="Arial" panose="020B0604020202020204" pitchFamily="34" charset="0"/>
              </a:rPr>
              <a:t>To spell w</a:t>
            </a:r>
            <a:r>
              <a:rPr lang="en-GB" sz="2000" b="1" dirty="0"/>
              <a:t>ords with the prefix ‘in-’ meaning ‘not’</a:t>
            </a:r>
            <a:endParaRPr lang="en-GB" sz="2000" b="1" dirty="0">
              <a:solidFill>
                <a:srgbClr val="FF3860"/>
              </a:solidFill>
            </a:endParaRPr>
          </a:p>
        </p:txBody>
      </p:sp>
      <p:sp>
        <p:nvSpPr>
          <p:cNvPr id="6" name="Text Placeholder 5">
            <a:extLst>
              <a:ext uri="{FF2B5EF4-FFF2-40B4-BE49-F238E27FC236}">
                <a16:creationId xmlns:a16="http://schemas.microsoft.com/office/drawing/2014/main" id="{BFD4221A-9EF9-69DC-3A36-287CA66E1BBC}"/>
              </a:ext>
            </a:extLst>
          </p:cNvPr>
          <p:cNvSpPr>
            <a:spLocks noGrp="1"/>
          </p:cNvSpPr>
          <p:nvPr>
            <p:ph type="body" sz="quarter" idx="14"/>
          </p:nvPr>
        </p:nvSpPr>
        <p:spPr>
          <a:xfrm>
            <a:off x="443948" y="6051777"/>
            <a:ext cx="11304104" cy="312191"/>
          </a:xfrm>
        </p:spPr>
        <p:txBody>
          <a:bodyPr>
            <a:noAutofit/>
          </a:bodyPr>
          <a:lstStyle/>
          <a:p>
            <a:pPr>
              <a:lnSpc>
                <a:spcPct val="110000"/>
              </a:lnSpc>
            </a:pPr>
            <a:r>
              <a:rPr lang="en-GB" sz="1800" b="1" dirty="0"/>
              <a:t>This week’s words: </a:t>
            </a:r>
            <a:r>
              <a:rPr lang="en-GB" sz="1800" dirty="0"/>
              <a:t>inability, inactive, inadequate, incorrect, incurable, indefinite, inelegant, inflexible, insecure, invisible</a:t>
            </a:r>
            <a:endParaRPr lang="en-US" sz="1800" dirty="0"/>
          </a:p>
        </p:txBody>
      </p:sp>
    </p:spTree>
    <p:extLst>
      <p:ext uri="{BB962C8B-B14F-4D97-AF65-F5344CB8AC3E}">
        <p14:creationId xmlns:p14="http://schemas.microsoft.com/office/powerpoint/2010/main" val="335438085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able 10">
            <a:extLst>
              <a:ext uri="{FF2B5EF4-FFF2-40B4-BE49-F238E27FC236}">
                <a16:creationId xmlns:a16="http://schemas.microsoft.com/office/drawing/2014/main" id="{5240FE8E-D269-6192-9C75-6E7A49F9E559}"/>
              </a:ext>
            </a:extLst>
          </p:cNvPr>
          <p:cNvGraphicFramePr>
            <a:graphicFrameLocks noGrp="1"/>
          </p:cNvGraphicFramePr>
          <p:nvPr>
            <p:extLst>
              <p:ext uri="{D42A27DB-BD31-4B8C-83A1-F6EECF244321}">
                <p14:modId xmlns:p14="http://schemas.microsoft.com/office/powerpoint/2010/main" val="1039684642"/>
              </p:ext>
            </p:extLst>
          </p:nvPr>
        </p:nvGraphicFramePr>
        <p:xfrm>
          <a:off x="404734" y="1774480"/>
          <a:ext cx="11392527" cy="4723602"/>
        </p:xfrm>
        <a:graphic>
          <a:graphicData uri="http://schemas.openxmlformats.org/drawingml/2006/table">
            <a:tbl>
              <a:tblPr firstRow="1" bandRow="1">
                <a:tableStyleId>{5C22544A-7EE6-4342-B048-85BDC9FD1C3A}</a:tableStyleId>
              </a:tblPr>
              <a:tblGrid>
                <a:gridCol w="2255339">
                  <a:extLst>
                    <a:ext uri="{9D8B030D-6E8A-4147-A177-3AD203B41FA5}">
                      <a16:colId xmlns:a16="http://schemas.microsoft.com/office/drawing/2014/main" val="3223077605"/>
                    </a:ext>
                  </a:extLst>
                </a:gridCol>
                <a:gridCol w="3125585">
                  <a:extLst>
                    <a:ext uri="{9D8B030D-6E8A-4147-A177-3AD203B41FA5}">
                      <a16:colId xmlns:a16="http://schemas.microsoft.com/office/drawing/2014/main" val="1006853491"/>
                    </a:ext>
                  </a:extLst>
                </a:gridCol>
                <a:gridCol w="3225338">
                  <a:extLst>
                    <a:ext uri="{9D8B030D-6E8A-4147-A177-3AD203B41FA5}">
                      <a16:colId xmlns:a16="http://schemas.microsoft.com/office/drawing/2014/main" val="3864665642"/>
                    </a:ext>
                  </a:extLst>
                </a:gridCol>
                <a:gridCol w="2786265">
                  <a:extLst>
                    <a:ext uri="{9D8B030D-6E8A-4147-A177-3AD203B41FA5}">
                      <a16:colId xmlns:a16="http://schemas.microsoft.com/office/drawing/2014/main" val="3961588993"/>
                    </a:ext>
                  </a:extLst>
                </a:gridCol>
              </a:tblGrid>
              <a:tr h="685592">
                <a:tc>
                  <a:txBody>
                    <a:bodyPr/>
                    <a:lstStyle/>
                    <a:p>
                      <a:pPr algn="ctr"/>
                      <a:r>
                        <a:rPr lang="en-GB" sz="2000" b="1" i="0" dirty="0">
                          <a:solidFill>
                            <a:schemeClr val="tx1"/>
                          </a:solidFill>
                          <a:latin typeface="EdShed" pitchFamily="2" charset="77"/>
                        </a:rPr>
                        <a:t>Words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77"/>
                        </a:rPr>
                        <a:t>Syllable Breaks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kern="1200" dirty="0">
                          <a:solidFill>
                            <a:schemeClr val="tx1"/>
                          </a:solidFill>
                          <a:effectLst/>
                          <a:latin typeface="EdShed" pitchFamily="2" charset="77"/>
                          <a:ea typeface="+mn-ea"/>
                          <a:cs typeface="+mn-cs"/>
                        </a:rPr>
                        <a:t>Sound Buttons</a:t>
                      </a:r>
                      <a:endParaRPr lang="en-GB" sz="2000" b="1" i="0" dirty="0">
                        <a:solidFill>
                          <a:schemeClr val="tx1"/>
                        </a:solidFill>
                        <a:latin typeface="EdShed" pitchFamily="2" charset="77"/>
                      </a:endParaRP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77"/>
                        </a:rPr>
                        <a:t>My Word</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807602">
                <a:tc>
                  <a:txBody>
                    <a:bodyPr/>
                    <a:lstStyle/>
                    <a:p>
                      <a:pPr algn="ctr"/>
                      <a:r>
                        <a:rPr lang="en-GB" sz="2400" b="0" i="0" spc="0" baseline="0" dirty="0">
                          <a:latin typeface="EdShed" pitchFamily="2" charset="77"/>
                          <a:ea typeface="OpenDyslexic" charset="0"/>
                          <a:cs typeface="OpenDyslexic" charset="0"/>
                        </a:rPr>
                        <a:t>invisible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spc="0" baseline="0" dirty="0" err="1">
                          <a:latin typeface="EdShed" pitchFamily="2" charset="77"/>
                          <a:ea typeface="OpenDyslexic" charset="0"/>
                          <a:cs typeface="OpenDyslexic" charset="0"/>
                        </a:rPr>
                        <a:t>in</a:t>
                      </a:r>
                      <a:r>
                        <a:rPr lang="en-GB" sz="2000" b="0" i="0" spc="0" baseline="0" dirty="0" err="1">
                          <a:solidFill>
                            <a:srgbClr val="FF3760"/>
                          </a:solidFill>
                          <a:latin typeface="EdShed" pitchFamily="2" charset="77"/>
                          <a:ea typeface="OpenDyslexic" charset="0"/>
                          <a:cs typeface="OpenDyslexic" charset="0"/>
                        </a:rPr>
                        <a:t>|</a:t>
                      </a:r>
                      <a:r>
                        <a:rPr lang="en-GB" sz="2400" b="0" i="0" spc="0" baseline="0" dirty="0" err="1">
                          <a:solidFill>
                            <a:schemeClr val="tx1"/>
                          </a:solidFill>
                          <a:latin typeface="EdShed" pitchFamily="2" charset="77"/>
                          <a:ea typeface="OpenDyslexic" charset="0"/>
                          <a:cs typeface="OpenDyslexic" charset="0"/>
                        </a:rPr>
                        <a:t>vis</a:t>
                      </a:r>
                      <a:r>
                        <a:rPr lang="en-GB" sz="2000" b="0" i="0" spc="0" baseline="0" dirty="0" err="1">
                          <a:solidFill>
                            <a:srgbClr val="FF3760"/>
                          </a:solidFill>
                          <a:latin typeface="EdShed" pitchFamily="2" charset="77"/>
                          <a:ea typeface="OpenDyslexic" charset="0"/>
                          <a:cs typeface="OpenDyslexic" charset="0"/>
                        </a:rPr>
                        <a:t>|</a:t>
                      </a:r>
                      <a:r>
                        <a:rPr lang="en-GB" sz="2400" b="0" i="0" spc="0" baseline="0" dirty="0" err="1">
                          <a:solidFill>
                            <a:schemeClr val="tx1"/>
                          </a:solidFill>
                          <a:latin typeface="EdShed" pitchFamily="2" charset="77"/>
                          <a:ea typeface="OpenDyslexic" charset="0"/>
                          <a:cs typeface="OpenDyslexic" charset="0"/>
                        </a:rPr>
                        <a:t>i</a:t>
                      </a:r>
                      <a:r>
                        <a:rPr lang="en-GB" sz="2000" b="0" i="0" spc="0" baseline="0" dirty="0" err="1">
                          <a:solidFill>
                            <a:srgbClr val="FF3760"/>
                          </a:solidFill>
                          <a:latin typeface="EdShed" pitchFamily="2" charset="77"/>
                          <a:ea typeface="OpenDyslexic" charset="0"/>
                          <a:cs typeface="OpenDyslexic" charset="0"/>
                        </a:rPr>
                        <a:t>|</a:t>
                      </a:r>
                      <a:r>
                        <a:rPr lang="en-GB" sz="2400" b="0" i="0" spc="0" baseline="0" dirty="0" err="1">
                          <a:solidFill>
                            <a:schemeClr val="tx1"/>
                          </a:solidFill>
                          <a:latin typeface="EdShed" pitchFamily="2" charset="77"/>
                          <a:ea typeface="OpenDyslexic" charset="0"/>
                          <a:cs typeface="OpenDyslexic" charset="0"/>
                        </a:rPr>
                        <a:t>ble</a:t>
                      </a:r>
                      <a:endParaRPr lang="en-GB" sz="2400" b="0" i="0" spc="0" baseline="0" dirty="0">
                        <a:solidFill>
                          <a:schemeClr val="tx1"/>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spc="0" baseline="0" dirty="0">
                          <a:solidFill>
                            <a:srgbClr val="FF3760"/>
                          </a:solidFill>
                          <a:latin typeface="EdShed" pitchFamily="2" charset="77"/>
                          <a:ea typeface="OpenDyslexic" charset="0"/>
                          <a:cs typeface="OpenDyslexic" charset="0"/>
                        </a:rPr>
                        <a:t>invisible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spc="0" baseline="0" dirty="0">
                          <a:solidFill>
                            <a:srgbClr val="FF3760"/>
                          </a:solidFill>
                          <a:latin typeface="EdShed" pitchFamily="2" charset="77"/>
                          <a:ea typeface="OpenDyslexic" charset="0"/>
                          <a:cs typeface="OpenDyslexic" charset="0"/>
                        </a:rPr>
                        <a:t>invisible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807602">
                <a:tc>
                  <a:txBody>
                    <a:bodyPr/>
                    <a:lstStyle/>
                    <a:p>
                      <a:pPr algn="ctr"/>
                      <a:r>
                        <a:rPr lang="en-GB" sz="2400" b="0" i="0" spc="0" baseline="0" dirty="0">
                          <a:latin typeface="EdShed" pitchFamily="2" charset="77"/>
                          <a:ea typeface="OpenDyslexic" charset="0"/>
                          <a:cs typeface="OpenDyslexic" charset="0"/>
                        </a:rPr>
                        <a:t>inflexible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spc="0" baseline="0" dirty="0" err="1">
                          <a:latin typeface="EdShed" pitchFamily="2" charset="77"/>
                          <a:ea typeface="OpenDyslexic" charset="0"/>
                          <a:cs typeface="OpenDyslexic" charset="0"/>
                        </a:rPr>
                        <a:t>in</a:t>
                      </a:r>
                      <a:r>
                        <a:rPr lang="en-GB" sz="2000" b="0" i="0" spc="0" baseline="0" dirty="0" err="1">
                          <a:solidFill>
                            <a:srgbClr val="FF3760"/>
                          </a:solidFill>
                          <a:latin typeface="EdShed" pitchFamily="2" charset="77"/>
                          <a:ea typeface="OpenDyslexic" charset="0"/>
                          <a:cs typeface="OpenDyslexic" charset="0"/>
                        </a:rPr>
                        <a:t>|</a:t>
                      </a:r>
                      <a:r>
                        <a:rPr lang="en-GB" sz="2400" b="0" i="0" spc="0" baseline="0" dirty="0" err="1">
                          <a:latin typeface="EdShed" pitchFamily="2" charset="77"/>
                          <a:ea typeface="OpenDyslexic" charset="0"/>
                          <a:cs typeface="OpenDyslexic" charset="0"/>
                        </a:rPr>
                        <a:t>flex</a:t>
                      </a:r>
                      <a:r>
                        <a:rPr lang="en-GB" sz="2000" b="0" i="0" spc="0" baseline="0" dirty="0" err="1">
                          <a:solidFill>
                            <a:srgbClr val="FF3760"/>
                          </a:solidFill>
                          <a:latin typeface="EdShed" pitchFamily="2" charset="77"/>
                          <a:ea typeface="OpenDyslexic" charset="0"/>
                          <a:cs typeface="OpenDyslexic" charset="0"/>
                        </a:rPr>
                        <a:t>|</a:t>
                      </a:r>
                      <a:r>
                        <a:rPr lang="en-GB" sz="2400" b="0" i="0" spc="0" baseline="0" dirty="0" err="1">
                          <a:solidFill>
                            <a:schemeClr val="tx1"/>
                          </a:solidFill>
                          <a:latin typeface="EdShed" pitchFamily="2" charset="77"/>
                          <a:ea typeface="OpenDyslexic" charset="0"/>
                          <a:cs typeface="OpenDyslexic" charset="0"/>
                        </a:rPr>
                        <a:t>i</a:t>
                      </a:r>
                      <a:r>
                        <a:rPr lang="en-GB" sz="2000" b="0" i="0" spc="0" baseline="0" dirty="0" err="1">
                          <a:solidFill>
                            <a:srgbClr val="FF3760"/>
                          </a:solidFill>
                          <a:latin typeface="EdShed" pitchFamily="2" charset="77"/>
                          <a:ea typeface="OpenDyslexic" charset="0"/>
                          <a:cs typeface="OpenDyslexic" charset="0"/>
                        </a:rPr>
                        <a:t>|</a:t>
                      </a:r>
                      <a:r>
                        <a:rPr lang="en-GB" sz="2400" b="0" i="0" spc="0" baseline="0" dirty="0" err="1">
                          <a:solidFill>
                            <a:schemeClr val="tx1"/>
                          </a:solidFill>
                          <a:latin typeface="EdShed" pitchFamily="2" charset="77"/>
                          <a:ea typeface="OpenDyslexic" charset="0"/>
                          <a:cs typeface="OpenDyslexic" charset="0"/>
                        </a:rPr>
                        <a:t>ble</a:t>
                      </a:r>
                      <a:endParaRPr lang="en-GB" sz="2400" b="0" i="0" spc="0" baseline="0" dirty="0">
                        <a:solidFill>
                          <a:schemeClr val="tx1"/>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spc="0" baseline="0" dirty="0">
                          <a:solidFill>
                            <a:srgbClr val="FF3760"/>
                          </a:solidFill>
                          <a:latin typeface="EdShed" pitchFamily="2" charset="77"/>
                          <a:ea typeface="OpenDyslexic" charset="0"/>
                          <a:cs typeface="OpenDyslexic" charset="0"/>
                        </a:rPr>
                        <a:t>inflexible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spc="0" baseline="0" dirty="0">
                          <a:solidFill>
                            <a:srgbClr val="FF3760"/>
                          </a:solidFill>
                          <a:latin typeface="EdShed" pitchFamily="2" charset="77"/>
                          <a:ea typeface="OpenDyslexic" charset="0"/>
                          <a:cs typeface="OpenDyslexic" charset="0"/>
                        </a:rPr>
                        <a:t>inflexible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807602">
                <a:tc>
                  <a:txBody>
                    <a:bodyPr/>
                    <a:lstStyle/>
                    <a:p>
                      <a:pPr algn="ctr"/>
                      <a:r>
                        <a:rPr lang="en-GB" sz="2400" b="0" i="0" spc="0" baseline="0" dirty="0">
                          <a:latin typeface="EdShed" pitchFamily="2" charset="77"/>
                          <a:ea typeface="OpenDyslexic" charset="0"/>
                          <a:cs typeface="OpenDyslexic"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spc="0" baseline="0" dirty="0" err="1">
                          <a:solidFill>
                            <a:schemeClr val="tx1"/>
                          </a:solidFill>
                          <a:latin typeface="EdShed" pitchFamily="2" charset="77"/>
                          <a:ea typeface="OpenDyslexic" charset="0"/>
                          <a:cs typeface="OpenDyslexic" charset="0"/>
                        </a:rPr>
                        <a:t>in</a:t>
                      </a:r>
                      <a:r>
                        <a:rPr lang="en-GB" sz="2000" b="0" i="0" spc="0" baseline="0" dirty="0" err="1">
                          <a:solidFill>
                            <a:srgbClr val="FF3760"/>
                          </a:solidFill>
                          <a:latin typeface="EdShed" pitchFamily="2" charset="77"/>
                          <a:ea typeface="OpenDyslexic" charset="0"/>
                          <a:cs typeface="OpenDyslexic" charset="0"/>
                        </a:rPr>
                        <a:t>|</a:t>
                      </a:r>
                      <a:r>
                        <a:rPr lang="en-GB" sz="2400" b="0" i="0" spc="0" baseline="0" dirty="0" err="1">
                          <a:latin typeface="EdShed" pitchFamily="2" charset="77"/>
                          <a:ea typeface="OpenDyslexic" charset="0"/>
                          <a:cs typeface="OpenDyslexic" charset="0"/>
                        </a:rPr>
                        <a:t>def</a:t>
                      </a:r>
                      <a:r>
                        <a:rPr lang="en-GB" sz="2000" b="0" i="0" spc="0" baseline="0" dirty="0" err="1">
                          <a:solidFill>
                            <a:srgbClr val="FF3760"/>
                          </a:solidFill>
                          <a:latin typeface="EdShed" pitchFamily="2" charset="77"/>
                          <a:ea typeface="OpenDyslexic" charset="0"/>
                          <a:cs typeface="OpenDyslexic" charset="0"/>
                        </a:rPr>
                        <a:t>|</a:t>
                      </a:r>
                      <a:r>
                        <a:rPr lang="en-GB" sz="2400" b="0" i="0" spc="0" baseline="0" dirty="0" err="1">
                          <a:solidFill>
                            <a:schemeClr val="tx1"/>
                          </a:solidFill>
                          <a:latin typeface="EdShed" pitchFamily="2" charset="77"/>
                          <a:ea typeface="OpenDyslexic" charset="0"/>
                          <a:cs typeface="OpenDyslexic" charset="0"/>
                        </a:rPr>
                        <a:t>i</a:t>
                      </a:r>
                      <a:r>
                        <a:rPr lang="en-GB" sz="2000" b="0" i="0" spc="0" baseline="0" dirty="0" err="1">
                          <a:solidFill>
                            <a:srgbClr val="FF3760"/>
                          </a:solidFill>
                          <a:latin typeface="EdShed" pitchFamily="2" charset="77"/>
                          <a:ea typeface="OpenDyslexic" charset="0"/>
                          <a:cs typeface="OpenDyslexic" charset="0"/>
                        </a:rPr>
                        <a:t>|</a:t>
                      </a:r>
                      <a:r>
                        <a:rPr lang="en-GB" sz="2400" b="0" i="0" spc="0" baseline="0" dirty="0" err="1">
                          <a:solidFill>
                            <a:schemeClr val="tx1"/>
                          </a:solidFill>
                          <a:latin typeface="EdShed" pitchFamily="2" charset="77"/>
                          <a:ea typeface="OpenDyslexic" charset="0"/>
                          <a:cs typeface="OpenDyslexic" charset="0"/>
                        </a:rPr>
                        <a:t>nite</a:t>
                      </a:r>
                      <a:endParaRPr lang="en-GB" sz="2400" b="0" i="0" spc="0" baseline="0" dirty="0">
                        <a:solidFill>
                          <a:schemeClr val="tx1"/>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spc="0" baseline="0" dirty="0">
                          <a:solidFill>
                            <a:srgbClr val="FF3760"/>
                          </a:solidFill>
                          <a:latin typeface="EdShed" pitchFamily="2" charset="77"/>
                          <a:ea typeface="OpenDyslexic" charset="0"/>
                          <a:cs typeface="OpenDyslexic"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spc="0" baseline="0" dirty="0">
                          <a:solidFill>
                            <a:srgbClr val="FF3760"/>
                          </a:solidFill>
                          <a:latin typeface="EdShed" pitchFamily="2" charset="77"/>
                          <a:ea typeface="OpenDyslexic" charset="0"/>
                          <a:cs typeface="OpenDyslexic"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807602">
                <a:tc>
                  <a:txBody>
                    <a:bodyPr/>
                    <a:lstStyle/>
                    <a:p>
                      <a:pPr algn="ctr"/>
                      <a:r>
                        <a:rPr lang="en-GB" sz="2400" b="0" i="0" spc="0" baseline="0" dirty="0">
                          <a:latin typeface="EdShed" pitchFamily="2" charset="77"/>
                          <a:ea typeface="OpenDyslexic" charset="0"/>
                          <a:cs typeface="OpenDyslexic" charset="0"/>
                        </a:rPr>
                        <a:t>insecure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spc="0" baseline="0" dirty="0" err="1">
                          <a:latin typeface="EdShed" pitchFamily="2" charset="77"/>
                          <a:ea typeface="OpenDyslexic" charset="0"/>
                          <a:cs typeface="OpenDyslexic" charset="0"/>
                        </a:rPr>
                        <a:t>in</a:t>
                      </a:r>
                      <a:r>
                        <a:rPr lang="en-GB" sz="2000" b="0" i="0" spc="0" baseline="0" dirty="0" err="1">
                          <a:solidFill>
                            <a:srgbClr val="FF3760"/>
                          </a:solidFill>
                          <a:latin typeface="EdShed" pitchFamily="2" charset="77"/>
                          <a:ea typeface="OpenDyslexic" charset="0"/>
                          <a:cs typeface="OpenDyslexic" charset="0"/>
                        </a:rPr>
                        <a:t>|</a:t>
                      </a:r>
                      <a:r>
                        <a:rPr lang="en-GB" sz="2400" b="0" i="0" spc="0" baseline="0" dirty="0" err="1">
                          <a:solidFill>
                            <a:schemeClr val="tx1"/>
                          </a:solidFill>
                          <a:latin typeface="EdShed" pitchFamily="2" charset="77"/>
                          <a:ea typeface="OpenDyslexic" charset="0"/>
                          <a:cs typeface="OpenDyslexic" charset="0"/>
                        </a:rPr>
                        <a:t>se</a:t>
                      </a:r>
                      <a:r>
                        <a:rPr lang="en-GB" sz="2000" b="0" i="0" spc="0" baseline="0" dirty="0" err="1">
                          <a:solidFill>
                            <a:srgbClr val="FF3760"/>
                          </a:solidFill>
                          <a:latin typeface="EdShed" pitchFamily="2" charset="77"/>
                          <a:ea typeface="OpenDyslexic" charset="0"/>
                          <a:cs typeface="OpenDyslexic" charset="0"/>
                        </a:rPr>
                        <a:t>|</a:t>
                      </a:r>
                      <a:r>
                        <a:rPr lang="en-GB" sz="2400" b="0" i="0" spc="0" baseline="0" dirty="0" err="1">
                          <a:solidFill>
                            <a:schemeClr val="tx1"/>
                          </a:solidFill>
                          <a:latin typeface="EdShed" pitchFamily="2" charset="77"/>
                          <a:ea typeface="OpenDyslexic" charset="0"/>
                          <a:cs typeface="OpenDyslexic" charset="0"/>
                        </a:rPr>
                        <a:t>cure</a:t>
                      </a:r>
                      <a:endParaRPr lang="en-GB" sz="2400" b="0" i="0" spc="0" baseline="0" dirty="0">
                        <a:solidFill>
                          <a:schemeClr val="tx1"/>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spc="0" baseline="0" dirty="0">
                          <a:solidFill>
                            <a:srgbClr val="FF3760"/>
                          </a:solidFill>
                          <a:latin typeface="EdShed" pitchFamily="2" charset="77"/>
                          <a:ea typeface="OpenDyslexic" charset="0"/>
                          <a:cs typeface="OpenDyslexic" charset="0"/>
                        </a:rPr>
                        <a:t>insecure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spc="0" baseline="0" dirty="0">
                          <a:solidFill>
                            <a:srgbClr val="FF3760"/>
                          </a:solidFill>
                          <a:latin typeface="EdShed" pitchFamily="2" charset="77"/>
                          <a:ea typeface="OpenDyslexic" charset="0"/>
                          <a:cs typeface="OpenDyslexic" charset="0"/>
                        </a:rPr>
                        <a:t>insecure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7493943"/>
                  </a:ext>
                </a:extLst>
              </a:tr>
              <a:tr h="807602">
                <a:tc>
                  <a:txBody>
                    <a:bodyPr/>
                    <a:lstStyle/>
                    <a:p>
                      <a:pPr algn="ctr"/>
                      <a:r>
                        <a:rPr lang="en-GB" sz="2400" b="0" i="0" spc="0" baseline="0" dirty="0">
                          <a:latin typeface="EdShed" pitchFamily="2" charset="77"/>
                          <a:ea typeface="OpenDyslexic" charset="0"/>
                          <a:cs typeface="OpenDyslexic" charset="0"/>
                        </a:rPr>
                        <a:t>inadequate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spc="0" baseline="0" dirty="0" err="1">
                          <a:latin typeface="EdShed" pitchFamily="2" charset="77"/>
                          <a:ea typeface="OpenDyslexic" charset="0"/>
                          <a:cs typeface="OpenDyslexic" charset="0"/>
                        </a:rPr>
                        <a:t>in</a:t>
                      </a:r>
                      <a:r>
                        <a:rPr lang="en-GB" sz="2000" b="0" i="0" spc="0" baseline="0" dirty="0" err="1">
                          <a:solidFill>
                            <a:srgbClr val="FF3760"/>
                          </a:solidFill>
                          <a:latin typeface="EdShed" pitchFamily="2" charset="77"/>
                          <a:ea typeface="OpenDyslexic" charset="0"/>
                          <a:cs typeface="OpenDyslexic" charset="0"/>
                        </a:rPr>
                        <a:t>|</a:t>
                      </a:r>
                      <a:r>
                        <a:rPr lang="en-GB" sz="2400" b="0" i="0" spc="0" baseline="0" dirty="0" err="1">
                          <a:latin typeface="EdShed" pitchFamily="2" charset="77"/>
                          <a:ea typeface="OpenDyslexic" charset="0"/>
                          <a:cs typeface="OpenDyslexic" charset="0"/>
                        </a:rPr>
                        <a:t>ad</a:t>
                      </a:r>
                      <a:r>
                        <a:rPr lang="en-GB" sz="2000" b="0" i="0" spc="0" baseline="0" dirty="0" err="1">
                          <a:solidFill>
                            <a:srgbClr val="FF3760"/>
                          </a:solidFill>
                          <a:latin typeface="EdShed" pitchFamily="2" charset="77"/>
                          <a:ea typeface="OpenDyslexic" charset="0"/>
                          <a:cs typeface="OpenDyslexic" charset="0"/>
                        </a:rPr>
                        <a:t>|</a:t>
                      </a:r>
                      <a:r>
                        <a:rPr lang="en-GB" sz="2400" b="0" i="0" spc="0" baseline="0" dirty="0" err="1">
                          <a:solidFill>
                            <a:schemeClr val="tx1"/>
                          </a:solidFill>
                          <a:latin typeface="EdShed" pitchFamily="2" charset="77"/>
                          <a:ea typeface="OpenDyslexic" charset="0"/>
                          <a:cs typeface="OpenDyslexic" charset="0"/>
                        </a:rPr>
                        <a:t>e</a:t>
                      </a:r>
                      <a:r>
                        <a:rPr lang="en-GB" sz="2000" b="0" i="0" spc="0" baseline="0" dirty="0" err="1">
                          <a:solidFill>
                            <a:srgbClr val="FF3760"/>
                          </a:solidFill>
                          <a:latin typeface="EdShed" pitchFamily="2" charset="77"/>
                          <a:ea typeface="OpenDyslexic" charset="0"/>
                          <a:cs typeface="OpenDyslexic" charset="0"/>
                        </a:rPr>
                        <a:t>|</a:t>
                      </a:r>
                      <a:r>
                        <a:rPr lang="en-GB" sz="2400" b="0" i="0" spc="0" baseline="0" dirty="0" err="1">
                          <a:solidFill>
                            <a:schemeClr val="tx1"/>
                          </a:solidFill>
                          <a:latin typeface="EdShed" pitchFamily="2" charset="77"/>
                          <a:ea typeface="OpenDyslexic" charset="0"/>
                          <a:cs typeface="OpenDyslexic" charset="0"/>
                        </a:rPr>
                        <a:t>quate</a:t>
                      </a:r>
                      <a:endParaRPr lang="en-GB" sz="2400" b="0" i="0" spc="0" baseline="0" dirty="0">
                        <a:solidFill>
                          <a:schemeClr val="tx1"/>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spc="0" baseline="0" dirty="0">
                          <a:solidFill>
                            <a:srgbClr val="FF3760"/>
                          </a:solidFill>
                          <a:latin typeface="EdShed" pitchFamily="2" charset="77"/>
                          <a:ea typeface="OpenDyslexic" charset="0"/>
                          <a:cs typeface="OpenDyslexic" charset="0"/>
                        </a:rPr>
                        <a:t>inadequate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spc="0" baseline="0" dirty="0">
                          <a:solidFill>
                            <a:srgbClr val="FF3760"/>
                          </a:solidFill>
                          <a:latin typeface="EdShed" pitchFamily="2" charset="77"/>
                          <a:ea typeface="OpenDyslexic" charset="0"/>
                          <a:cs typeface="OpenDyslexic" charset="0"/>
                        </a:rPr>
                        <a:t>inadequate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bl>
          </a:graphicData>
        </a:graphic>
      </p:graphicFrame>
      <p:sp>
        <p:nvSpPr>
          <p:cNvPr id="4" name="Slide Number Placeholder 3">
            <a:extLst>
              <a:ext uri="{FF2B5EF4-FFF2-40B4-BE49-F238E27FC236}">
                <a16:creationId xmlns:a16="http://schemas.microsoft.com/office/drawing/2014/main" id="{1962764D-9CBD-6DE3-3CC9-35AD075AEC89}"/>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9</a:t>
            </a:fld>
            <a:endParaRPr lang="en-US" dirty="0">
              <a:latin typeface="EdShed" pitchFamily="2" charset="77"/>
            </a:endParaRPr>
          </a:p>
        </p:txBody>
      </p:sp>
      <p:sp>
        <p:nvSpPr>
          <p:cNvPr id="5" name="Text Placeholder 4">
            <a:extLst>
              <a:ext uri="{FF2B5EF4-FFF2-40B4-BE49-F238E27FC236}">
                <a16:creationId xmlns:a16="http://schemas.microsoft.com/office/drawing/2014/main" id="{163FD664-4AA8-0FAE-EDC1-5FFCA2BBA6EC}"/>
              </a:ext>
            </a:extLst>
          </p:cNvPr>
          <p:cNvSpPr>
            <a:spLocks noGrp="1"/>
          </p:cNvSpPr>
          <p:nvPr>
            <p:ph type="body" sz="quarter" idx="10"/>
          </p:nvPr>
        </p:nvSpPr>
        <p:spPr/>
        <p:txBody>
          <a:bodyPr/>
          <a:lstStyle/>
          <a:p>
            <a:r>
              <a:rPr lang="en-GB" dirty="0">
                <a:solidFill>
                  <a:srgbClr val="1D1C1D"/>
                </a:solidFill>
                <a:cs typeface="Arial" panose="020B0604020202020204" pitchFamily="34" charset="0"/>
              </a:rPr>
              <a:t>Word Maps</a:t>
            </a:r>
            <a:endParaRPr lang="en-GB" dirty="0"/>
          </a:p>
        </p:txBody>
      </p:sp>
      <p:sp>
        <p:nvSpPr>
          <p:cNvPr id="6" name="Text Placeholder 5">
            <a:extLst>
              <a:ext uri="{FF2B5EF4-FFF2-40B4-BE49-F238E27FC236}">
                <a16:creationId xmlns:a16="http://schemas.microsoft.com/office/drawing/2014/main" id="{D68F4C93-DF79-323A-DD31-5FC47BD009EA}"/>
              </a:ext>
            </a:extLst>
          </p:cNvPr>
          <p:cNvSpPr>
            <a:spLocks noGrp="1"/>
          </p:cNvSpPr>
          <p:nvPr>
            <p:ph type="body" sz="quarter" idx="11"/>
          </p:nvPr>
        </p:nvSpPr>
        <p:spPr/>
        <p:txBody>
          <a:bodyPr/>
          <a:lstStyle/>
          <a:p>
            <a:r>
              <a:rPr lang="en-US" b="1" dirty="0">
                <a:solidFill>
                  <a:srgbClr val="FF3760"/>
                </a:solidFill>
              </a:rPr>
              <a:t>Answers</a:t>
            </a:r>
          </a:p>
        </p:txBody>
      </p:sp>
      <p:grpSp>
        <p:nvGrpSpPr>
          <p:cNvPr id="10" name="Group 9">
            <a:extLst>
              <a:ext uri="{FF2B5EF4-FFF2-40B4-BE49-F238E27FC236}">
                <a16:creationId xmlns:a16="http://schemas.microsoft.com/office/drawing/2014/main" id="{062AECEA-EBF6-7DD5-97F1-A8969FEAFE15}"/>
              </a:ext>
            </a:extLst>
          </p:cNvPr>
          <p:cNvGrpSpPr/>
          <p:nvPr/>
        </p:nvGrpSpPr>
        <p:grpSpPr>
          <a:xfrm>
            <a:off x="6903401" y="2993965"/>
            <a:ext cx="983972" cy="69705"/>
            <a:chOff x="7110607" y="6015855"/>
            <a:chExt cx="2257094" cy="159893"/>
          </a:xfrm>
          <a:solidFill>
            <a:srgbClr val="3372DC"/>
          </a:solidFill>
        </p:grpSpPr>
        <p:sp>
          <p:nvSpPr>
            <p:cNvPr id="11" name="Oval 10">
              <a:extLst>
                <a:ext uri="{FF2B5EF4-FFF2-40B4-BE49-F238E27FC236}">
                  <a16:creationId xmlns:a16="http://schemas.microsoft.com/office/drawing/2014/main" id="{DD1348C3-7EAB-0D68-E3E3-F14CE9FA935C}"/>
                </a:ext>
              </a:extLst>
            </p:cNvPr>
            <p:cNvSpPr/>
            <p:nvPr/>
          </p:nvSpPr>
          <p:spPr>
            <a:xfrm>
              <a:off x="8384230"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12" name="Oval 11">
              <a:extLst>
                <a:ext uri="{FF2B5EF4-FFF2-40B4-BE49-F238E27FC236}">
                  <a16:creationId xmlns:a16="http://schemas.microsoft.com/office/drawing/2014/main" id="{4B1BC3F0-660D-F392-FAF0-B3023C65EEB4}"/>
                </a:ext>
              </a:extLst>
            </p:cNvPr>
            <p:cNvSpPr/>
            <p:nvPr/>
          </p:nvSpPr>
          <p:spPr>
            <a:xfrm>
              <a:off x="8626562" y="6018218"/>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14" name="Oval 13">
              <a:extLst>
                <a:ext uri="{FF2B5EF4-FFF2-40B4-BE49-F238E27FC236}">
                  <a16:creationId xmlns:a16="http://schemas.microsoft.com/office/drawing/2014/main" id="{20C3C950-BDE1-6E3C-8796-AACA16AEA609}"/>
                </a:ext>
              </a:extLst>
            </p:cNvPr>
            <p:cNvSpPr/>
            <p:nvPr/>
          </p:nvSpPr>
          <p:spPr>
            <a:xfrm>
              <a:off x="8159709"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29" name="Rectangle 28">
              <a:extLst>
                <a:ext uri="{FF2B5EF4-FFF2-40B4-BE49-F238E27FC236}">
                  <a16:creationId xmlns:a16="http://schemas.microsoft.com/office/drawing/2014/main" id="{BDF2982B-04B9-F091-020F-44EA2278F396}"/>
                </a:ext>
              </a:extLst>
            </p:cNvPr>
            <p:cNvSpPr/>
            <p:nvPr/>
          </p:nvSpPr>
          <p:spPr>
            <a:xfrm>
              <a:off x="8868521" y="6032770"/>
              <a:ext cx="499180" cy="140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2" name="Oval 1">
              <a:extLst>
                <a:ext uri="{FF2B5EF4-FFF2-40B4-BE49-F238E27FC236}">
                  <a16:creationId xmlns:a16="http://schemas.microsoft.com/office/drawing/2014/main" id="{735BB91D-AA2F-2AFF-4419-CE734E871665}"/>
                </a:ext>
              </a:extLst>
            </p:cNvPr>
            <p:cNvSpPr/>
            <p:nvPr/>
          </p:nvSpPr>
          <p:spPr>
            <a:xfrm>
              <a:off x="7945861"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3" name="Oval 2">
              <a:extLst>
                <a:ext uri="{FF2B5EF4-FFF2-40B4-BE49-F238E27FC236}">
                  <a16:creationId xmlns:a16="http://schemas.microsoft.com/office/drawing/2014/main" id="{02BA68C9-A392-E4F7-BAF0-FB5BBDA55341}"/>
                </a:ext>
              </a:extLst>
            </p:cNvPr>
            <p:cNvSpPr/>
            <p:nvPr/>
          </p:nvSpPr>
          <p:spPr>
            <a:xfrm>
              <a:off x="7689344"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7" name="Oval 6">
              <a:extLst>
                <a:ext uri="{FF2B5EF4-FFF2-40B4-BE49-F238E27FC236}">
                  <a16:creationId xmlns:a16="http://schemas.microsoft.com/office/drawing/2014/main" id="{11E8E8F7-CCFE-472C-7AEE-E7CE83445340}"/>
                </a:ext>
              </a:extLst>
            </p:cNvPr>
            <p:cNvSpPr/>
            <p:nvPr/>
          </p:nvSpPr>
          <p:spPr>
            <a:xfrm>
              <a:off x="7371022"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8" name="Oval 7">
              <a:extLst>
                <a:ext uri="{FF2B5EF4-FFF2-40B4-BE49-F238E27FC236}">
                  <a16:creationId xmlns:a16="http://schemas.microsoft.com/office/drawing/2014/main" id="{668AADFA-4626-4631-C3AD-73DC54D5139A}"/>
                </a:ext>
              </a:extLst>
            </p:cNvPr>
            <p:cNvSpPr/>
            <p:nvPr/>
          </p:nvSpPr>
          <p:spPr>
            <a:xfrm>
              <a:off x="7110607"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grpSp>
      <p:grpSp>
        <p:nvGrpSpPr>
          <p:cNvPr id="9" name="Group 8">
            <a:extLst>
              <a:ext uri="{FF2B5EF4-FFF2-40B4-BE49-F238E27FC236}">
                <a16:creationId xmlns:a16="http://schemas.microsoft.com/office/drawing/2014/main" id="{25E8BE0B-BAB7-B59D-290B-9ECC9123CD53}"/>
              </a:ext>
            </a:extLst>
          </p:cNvPr>
          <p:cNvGrpSpPr/>
          <p:nvPr/>
        </p:nvGrpSpPr>
        <p:grpSpPr>
          <a:xfrm>
            <a:off x="6848302" y="3803923"/>
            <a:ext cx="1099508" cy="68686"/>
            <a:chOff x="6811625" y="6017011"/>
            <a:chExt cx="2522117" cy="157555"/>
          </a:xfrm>
          <a:solidFill>
            <a:srgbClr val="3372DC"/>
          </a:solidFill>
        </p:grpSpPr>
        <p:sp>
          <p:nvSpPr>
            <p:cNvPr id="15" name="Oval 14">
              <a:extLst>
                <a:ext uri="{FF2B5EF4-FFF2-40B4-BE49-F238E27FC236}">
                  <a16:creationId xmlns:a16="http://schemas.microsoft.com/office/drawing/2014/main" id="{001CC817-AF58-0F4E-DD18-F5FDCE87924F}"/>
                </a:ext>
              </a:extLst>
            </p:cNvPr>
            <p:cNvSpPr/>
            <p:nvPr/>
          </p:nvSpPr>
          <p:spPr>
            <a:xfrm>
              <a:off x="8333764" y="6017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16" name="Oval 15">
              <a:extLst>
                <a:ext uri="{FF2B5EF4-FFF2-40B4-BE49-F238E27FC236}">
                  <a16:creationId xmlns:a16="http://schemas.microsoft.com/office/drawing/2014/main" id="{960EBF21-B3E3-8391-62D6-BDB084EE7A8D}"/>
                </a:ext>
              </a:extLst>
            </p:cNvPr>
            <p:cNvSpPr/>
            <p:nvPr/>
          </p:nvSpPr>
          <p:spPr>
            <a:xfrm>
              <a:off x="8589016" y="6017036"/>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17" name="Oval 16">
              <a:extLst>
                <a:ext uri="{FF2B5EF4-FFF2-40B4-BE49-F238E27FC236}">
                  <a16:creationId xmlns:a16="http://schemas.microsoft.com/office/drawing/2014/main" id="{6E453005-4665-0FC8-41F8-F523A288E26B}"/>
                </a:ext>
              </a:extLst>
            </p:cNvPr>
            <p:cNvSpPr/>
            <p:nvPr/>
          </p:nvSpPr>
          <p:spPr>
            <a:xfrm>
              <a:off x="8106768" y="6017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18" name="Rectangle 17">
              <a:extLst>
                <a:ext uri="{FF2B5EF4-FFF2-40B4-BE49-F238E27FC236}">
                  <a16:creationId xmlns:a16="http://schemas.microsoft.com/office/drawing/2014/main" id="{B749FAB5-61CE-BEE0-99E6-DB858BE32219}"/>
                </a:ext>
              </a:extLst>
            </p:cNvPr>
            <p:cNvSpPr/>
            <p:nvPr/>
          </p:nvSpPr>
          <p:spPr>
            <a:xfrm>
              <a:off x="8834562" y="6025468"/>
              <a:ext cx="499180" cy="140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19" name="Oval 18">
              <a:extLst>
                <a:ext uri="{FF2B5EF4-FFF2-40B4-BE49-F238E27FC236}">
                  <a16:creationId xmlns:a16="http://schemas.microsoft.com/office/drawing/2014/main" id="{2D05B9C6-22AB-1581-0C26-4F160739374E}"/>
                </a:ext>
              </a:extLst>
            </p:cNvPr>
            <p:cNvSpPr/>
            <p:nvPr/>
          </p:nvSpPr>
          <p:spPr>
            <a:xfrm>
              <a:off x="6811625" y="6017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20" name="Oval 19">
              <a:extLst>
                <a:ext uri="{FF2B5EF4-FFF2-40B4-BE49-F238E27FC236}">
                  <a16:creationId xmlns:a16="http://schemas.microsoft.com/office/drawing/2014/main" id="{13E7E455-9C4B-9E4A-C8C4-AC6E6EB008FA}"/>
                </a:ext>
              </a:extLst>
            </p:cNvPr>
            <p:cNvSpPr/>
            <p:nvPr/>
          </p:nvSpPr>
          <p:spPr>
            <a:xfrm>
              <a:off x="7783107" y="6017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21" name="Oval 20">
              <a:extLst>
                <a:ext uri="{FF2B5EF4-FFF2-40B4-BE49-F238E27FC236}">
                  <a16:creationId xmlns:a16="http://schemas.microsoft.com/office/drawing/2014/main" id="{710A12CC-481D-885E-DB11-3FFFC67F8464}"/>
                </a:ext>
              </a:extLst>
            </p:cNvPr>
            <p:cNvSpPr/>
            <p:nvPr/>
          </p:nvSpPr>
          <p:spPr>
            <a:xfrm>
              <a:off x="7548074" y="6017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22" name="Oval 21">
              <a:extLst>
                <a:ext uri="{FF2B5EF4-FFF2-40B4-BE49-F238E27FC236}">
                  <a16:creationId xmlns:a16="http://schemas.microsoft.com/office/drawing/2014/main" id="{419FC3B4-E6FA-8A67-624A-C3BECE1444DC}"/>
                </a:ext>
              </a:extLst>
            </p:cNvPr>
            <p:cNvSpPr/>
            <p:nvPr/>
          </p:nvSpPr>
          <p:spPr>
            <a:xfrm>
              <a:off x="7335742" y="6017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23" name="Oval 22">
              <a:extLst>
                <a:ext uri="{FF2B5EF4-FFF2-40B4-BE49-F238E27FC236}">
                  <a16:creationId xmlns:a16="http://schemas.microsoft.com/office/drawing/2014/main" id="{D756D456-D791-9E5D-A081-432002EB95F6}"/>
                </a:ext>
              </a:extLst>
            </p:cNvPr>
            <p:cNvSpPr/>
            <p:nvPr/>
          </p:nvSpPr>
          <p:spPr>
            <a:xfrm>
              <a:off x="7057252" y="6017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grpSp>
      <p:grpSp>
        <p:nvGrpSpPr>
          <p:cNvPr id="24" name="Group 23">
            <a:extLst>
              <a:ext uri="{FF2B5EF4-FFF2-40B4-BE49-F238E27FC236}">
                <a16:creationId xmlns:a16="http://schemas.microsoft.com/office/drawing/2014/main" id="{1024EF64-4207-8715-C3C8-BAEBA17F96FB}"/>
              </a:ext>
            </a:extLst>
          </p:cNvPr>
          <p:cNvGrpSpPr/>
          <p:nvPr/>
        </p:nvGrpSpPr>
        <p:grpSpPr>
          <a:xfrm>
            <a:off x="6820468" y="4616514"/>
            <a:ext cx="1136740" cy="69705"/>
            <a:chOff x="6726221" y="6015855"/>
            <a:chExt cx="2607524" cy="159893"/>
          </a:xfrm>
          <a:solidFill>
            <a:srgbClr val="3372DC"/>
          </a:solidFill>
        </p:grpSpPr>
        <p:sp>
          <p:nvSpPr>
            <p:cNvPr id="25" name="Oval 24">
              <a:extLst>
                <a:ext uri="{FF2B5EF4-FFF2-40B4-BE49-F238E27FC236}">
                  <a16:creationId xmlns:a16="http://schemas.microsoft.com/office/drawing/2014/main" id="{765F6592-5805-262E-2556-206F5D068E85}"/>
                </a:ext>
              </a:extLst>
            </p:cNvPr>
            <p:cNvSpPr/>
            <p:nvPr/>
          </p:nvSpPr>
          <p:spPr>
            <a:xfrm>
              <a:off x="8380860"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26" name="Oval 25">
              <a:extLst>
                <a:ext uri="{FF2B5EF4-FFF2-40B4-BE49-F238E27FC236}">
                  <a16:creationId xmlns:a16="http://schemas.microsoft.com/office/drawing/2014/main" id="{F14B4EE7-D153-DDF7-A98A-98E6A7EF71D3}"/>
                </a:ext>
              </a:extLst>
            </p:cNvPr>
            <p:cNvSpPr/>
            <p:nvPr/>
          </p:nvSpPr>
          <p:spPr>
            <a:xfrm>
              <a:off x="8655362" y="6018218"/>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27" name="Oval 26">
              <a:extLst>
                <a:ext uri="{FF2B5EF4-FFF2-40B4-BE49-F238E27FC236}">
                  <a16:creationId xmlns:a16="http://schemas.microsoft.com/office/drawing/2014/main" id="{CF9F052C-E2F3-6F05-1DEC-5669524061A7}"/>
                </a:ext>
              </a:extLst>
            </p:cNvPr>
            <p:cNvSpPr/>
            <p:nvPr/>
          </p:nvSpPr>
          <p:spPr>
            <a:xfrm>
              <a:off x="8148733"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30" name="Rectangle 29">
              <a:extLst>
                <a:ext uri="{FF2B5EF4-FFF2-40B4-BE49-F238E27FC236}">
                  <a16:creationId xmlns:a16="http://schemas.microsoft.com/office/drawing/2014/main" id="{857FD3B7-9733-A9A5-767F-088E0FDE937C}"/>
                </a:ext>
              </a:extLst>
            </p:cNvPr>
            <p:cNvSpPr/>
            <p:nvPr/>
          </p:nvSpPr>
          <p:spPr>
            <a:xfrm>
              <a:off x="8834565" y="6032768"/>
              <a:ext cx="499180" cy="140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31" name="Oval 30">
              <a:extLst>
                <a:ext uri="{FF2B5EF4-FFF2-40B4-BE49-F238E27FC236}">
                  <a16:creationId xmlns:a16="http://schemas.microsoft.com/office/drawing/2014/main" id="{37FF64EF-60FC-EC37-2828-40C998535B1E}"/>
                </a:ext>
              </a:extLst>
            </p:cNvPr>
            <p:cNvSpPr/>
            <p:nvPr/>
          </p:nvSpPr>
          <p:spPr>
            <a:xfrm>
              <a:off x="6726221"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32" name="Oval 31">
              <a:extLst>
                <a:ext uri="{FF2B5EF4-FFF2-40B4-BE49-F238E27FC236}">
                  <a16:creationId xmlns:a16="http://schemas.microsoft.com/office/drawing/2014/main" id="{B6BDD140-477D-4DA4-806D-DCDAB9B4A735}"/>
                </a:ext>
              </a:extLst>
            </p:cNvPr>
            <p:cNvSpPr/>
            <p:nvPr/>
          </p:nvSpPr>
          <p:spPr>
            <a:xfrm>
              <a:off x="7691980"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34" name="Oval 33">
              <a:extLst>
                <a:ext uri="{FF2B5EF4-FFF2-40B4-BE49-F238E27FC236}">
                  <a16:creationId xmlns:a16="http://schemas.microsoft.com/office/drawing/2014/main" id="{F5E346D6-7C71-D062-3553-66AB4448FD48}"/>
                </a:ext>
              </a:extLst>
            </p:cNvPr>
            <p:cNvSpPr/>
            <p:nvPr/>
          </p:nvSpPr>
          <p:spPr>
            <a:xfrm>
              <a:off x="7335166"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35" name="Oval 34">
              <a:extLst>
                <a:ext uri="{FF2B5EF4-FFF2-40B4-BE49-F238E27FC236}">
                  <a16:creationId xmlns:a16="http://schemas.microsoft.com/office/drawing/2014/main" id="{A9F7F4E9-66B6-4834-F0E3-1A0B483821CA}"/>
                </a:ext>
              </a:extLst>
            </p:cNvPr>
            <p:cNvSpPr/>
            <p:nvPr/>
          </p:nvSpPr>
          <p:spPr>
            <a:xfrm>
              <a:off x="6981482"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36" name="Oval 35">
              <a:extLst>
                <a:ext uri="{FF2B5EF4-FFF2-40B4-BE49-F238E27FC236}">
                  <a16:creationId xmlns:a16="http://schemas.microsoft.com/office/drawing/2014/main" id="{1386D5B0-38E6-944D-F3A2-37730DEBD752}"/>
                </a:ext>
              </a:extLst>
            </p:cNvPr>
            <p:cNvSpPr/>
            <p:nvPr/>
          </p:nvSpPr>
          <p:spPr>
            <a:xfrm>
              <a:off x="7951186"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grpSp>
      <p:grpSp>
        <p:nvGrpSpPr>
          <p:cNvPr id="41" name="Group 40">
            <a:extLst>
              <a:ext uri="{FF2B5EF4-FFF2-40B4-BE49-F238E27FC236}">
                <a16:creationId xmlns:a16="http://schemas.microsoft.com/office/drawing/2014/main" id="{56E56581-4DEC-FF84-EC8F-FC482A285202}"/>
              </a:ext>
            </a:extLst>
          </p:cNvPr>
          <p:cNvGrpSpPr/>
          <p:nvPr/>
        </p:nvGrpSpPr>
        <p:grpSpPr>
          <a:xfrm>
            <a:off x="6880216" y="5421755"/>
            <a:ext cx="1027423" cy="68675"/>
            <a:chOff x="6788136" y="6015855"/>
            <a:chExt cx="2356765" cy="157530"/>
          </a:xfrm>
          <a:solidFill>
            <a:srgbClr val="3372DC"/>
          </a:solidFill>
        </p:grpSpPr>
        <p:sp>
          <p:nvSpPr>
            <p:cNvPr id="62" name="Rectangle 61">
              <a:extLst>
                <a:ext uri="{FF2B5EF4-FFF2-40B4-BE49-F238E27FC236}">
                  <a16:creationId xmlns:a16="http://schemas.microsoft.com/office/drawing/2014/main" id="{6636282C-3BBF-4EF9-4BF3-95AAE3E2B055}"/>
                </a:ext>
              </a:extLst>
            </p:cNvPr>
            <p:cNvSpPr/>
            <p:nvPr/>
          </p:nvSpPr>
          <p:spPr>
            <a:xfrm>
              <a:off x="8227919" y="6032768"/>
              <a:ext cx="916982" cy="140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63" name="Oval 62">
              <a:extLst>
                <a:ext uri="{FF2B5EF4-FFF2-40B4-BE49-F238E27FC236}">
                  <a16:creationId xmlns:a16="http://schemas.microsoft.com/office/drawing/2014/main" id="{5BB98944-6663-BB81-C5DA-B796DD7F4049}"/>
                </a:ext>
              </a:extLst>
            </p:cNvPr>
            <p:cNvSpPr/>
            <p:nvPr/>
          </p:nvSpPr>
          <p:spPr>
            <a:xfrm>
              <a:off x="6788136"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64" name="Oval 63">
              <a:extLst>
                <a:ext uri="{FF2B5EF4-FFF2-40B4-BE49-F238E27FC236}">
                  <a16:creationId xmlns:a16="http://schemas.microsoft.com/office/drawing/2014/main" id="{A70D8EB0-6A70-5D4E-2598-E27EF60AF521}"/>
                </a:ext>
              </a:extLst>
            </p:cNvPr>
            <p:cNvSpPr/>
            <p:nvPr/>
          </p:nvSpPr>
          <p:spPr>
            <a:xfrm>
              <a:off x="7637021"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65" name="Oval 64">
              <a:extLst>
                <a:ext uri="{FF2B5EF4-FFF2-40B4-BE49-F238E27FC236}">
                  <a16:creationId xmlns:a16="http://schemas.microsoft.com/office/drawing/2014/main" id="{CF73E6E4-0C47-A1BD-7853-276F34DC9ABB}"/>
                </a:ext>
              </a:extLst>
            </p:cNvPr>
            <p:cNvSpPr/>
            <p:nvPr/>
          </p:nvSpPr>
          <p:spPr>
            <a:xfrm>
              <a:off x="7340982"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66" name="Oval 65">
              <a:extLst>
                <a:ext uri="{FF2B5EF4-FFF2-40B4-BE49-F238E27FC236}">
                  <a16:creationId xmlns:a16="http://schemas.microsoft.com/office/drawing/2014/main" id="{6F5E5C43-98C0-C93E-9CA0-5C5C06104D4D}"/>
                </a:ext>
              </a:extLst>
            </p:cNvPr>
            <p:cNvSpPr/>
            <p:nvPr/>
          </p:nvSpPr>
          <p:spPr>
            <a:xfrm>
              <a:off x="7045301"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67" name="Oval 66">
              <a:extLst>
                <a:ext uri="{FF2B5EF4-FFF2-40B4-BE49-F238E27FC236}">
                  <a16:creationId xmlns:a16="http://schemas.microsoft.com/office/drawing/2014/main" id="{B44ED0E7-42DB-71D6-1DC3-081BDF2CCE2E}"/>
                </a:ext>
              </a:extLst>
            </p:cNvPr>
            <p:cNvSpPr/>
            <p:nvPr/>
          </p:nvSpPr>
          <p:spPr>
            <a:xfrm>
              <a:off x="7979657"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grpSp>
      <p:grpSp>
        <p:nvGrpSpPr>
          <p:cNvPr id="68" name="Group 67">
            <a:extLst>
              <a:ext uri="{FF2B5EF4-FFF2-40B4-BE49-F238E27FC236}">
                <a16:creationId xmlns:a16="http://schemas.microsoft.com/office/drawing/2014/main" id="{96E9EC93-31AA-2275-4F45-88450D6B9061}"/>
              </a:ext>
            </a:extLst>
          </p:cNvPr>
          <p:cNvGrpSpPr/>
          <p:nvPr/>
        </p:nvGrpSpPr>
        <p:grpSpPr>
          <a:xfrm>
            <a:off x="6699947" y="6303196"/>
            <a:ext cx="1381178" cy="68675"/>
            <a:chOff x="6848121" y="6015855"/>
            <a:chExt cx="3168231" cy="157530"/>
          </a:xfrm>
          <a:solidFill>
            <a:srgbClr val="3372DC"/>
          </a:solidFill>
        </p:grpSpPr>
        <p:sp>
          <p:nvSpPr>
            <p:cNvPr id="69" name="Rectangle 68">
              <a:extLst>
                <a:ext uri="{FF2B5EF4-FFF2-40B4-BE49-F238E27FC236}">
                  <a16:creationId xmlns:a16="http://schemas.microsoft.com/office/drawing/2014/main" id="{A09D6607-DECD-FCD1-7CE8-6381C62D3F4D}"/>
                </a:ext>
              </a:extLst>
            </p:cNvPr>
            <p:cNvSpPr/>
            <p:nvPr/>
          </p:nvSpPr>
          <p:spPr>
            <a:xfrm>
              <a:off x="8452353" y="6032768"/>
              <a:ext cx="639528" cy="140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70" name="Oval 69">
              <a:extLst>
                <a:ext uri="{FF2B5EF4-FFF2-40B4-BE49-F238E27FC236}">
                  <a16:creationId xmlns:a16="http://schemas.microsoft.com/office/drawing/2014/main" id="{6FC81478-7826-30B0-418C-C6930F0E682A}"/>
                </a:ext>
              </a:extLst>
            </p:cNvPr>
            <p:cNvSpPr/>
            <p:nvPr/>
          </p:nvSpPr>
          <p:spPr>
            <a:xfrm>
              <a:off x="6848121"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71" name="Oval 70">
              <a:extLst>
                <a:ext uri="{FF2B5EF4-FFF2-40B4-BE49-F238E27FC236}">
                  <a16:creationId xmlns:a16="http://schemas.microsoft.com/office/drawing/2014/main" id="{6840490C-20E2-1130-E143-7A4C2BABB322}"/>
                </a:ext>
              </a:extLst>
            </p:cNvPr>
            <p:cNvSpPr/>
            <p:nvPr/>
          </p:nvSpPr>
          <p:spPr>
            <a:xfrm>
              <a:off x="7806831"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72" name="Oval 71">
              <a:extLst>
                <a:ext uri="{FF2B5EF4-FFF2-40B4-BE49-F238E27FC236}">
                  <a16:creationId xmlns:a16="http://schemas.microsoft.com/office/drawing/2014/main" id="{4133E0E1-0C3C-12BF-EC32-392C94021753}"/>
                </a:ext>
              </a:extLst>
            </p:cNvPr>
            <p:cNvSpPr/>
            <p:nvPr/>
          </p:nvSpPr>
          <p:spPr>
            <a:xfrm>
              <a:off x="7433769"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73" name="Oval 72">
              <a:extLst>
                <a:ext uri="{FF2B5EF4-FFF2-40B4-BE49-F238E27FC236}">
                  <a16:creationId xmlns:a16="http://schemas.microsoft.com/office/drawing/2014/main" id="{73A720B2-6609-E1F6-A040-305C525225BA}"/>
                </a:ext>
              </a:extLst>
            </p:cNvPr>
            <p:cNvSpPr/>
            <p:nvPr/>
          </p:nvSpPr>
          <p:spPr>
            <a:xfrm>
              <a:off x="7099641"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74" name="Oval 73">
              <a:extLst>
                <a:ext uri="{FF2B5EF4-FFF2-40B4-BE49-F238E27FC236}">
                  <a16:creationId xmlns:a16="http://schemas.microsoft.com/office/drawing/2014/main" id="{BF9E94CB-5F5E-3375-4EAA-DC7907F3C3A7}"/>
                </a:ext>
              </a:extLst>
            </p:cNvPr>
            <p:cNvSpPr/>
            <p:nvPr/>
          </p:nvSpPr>
          <p:spPr>
            <a:xfrm>
              <a:off x="8163111"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75" name="Rectangle 74">
              <a:extLst>
                <a:ext uri="{FF2B5EF4-FFF2-40B4-BE49-F238E27FC236}">
                  <a16:creationId xmlns:a16="http://schemas.microsoft.com/office/drawing/2014/main" id="{D257CEE3-773A-769D-D3F7-5A09438F822E}"/>
                </a:ext>
              </a:extLst>
            </p:cNvPr>
            <p:cNvSpPr/>
            <p:nvPr/>
          </p:nvSpPr>
          <p:spPr>
            <a:xfrm>
              <a:off x="9449652" y="6032768"/>
              <a:ext cx="566700" cy="140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76" name="Oval 75">
              <a:extLst>
                <a:ext uri="{FF2B5EF4-FFF2-40B4-BE49-F238E27FC236}">
                  <a16:creationId xmlns:a16="http://schemas.microsoft.com/office/drawing/2014/main" id="{56238769-B79F-ECC2-EB10-9B63878A946A}"/>
                </a:ext>
              </a:extLst>
            </p:cNvPr>
            <p:cNvSpPr/>
            <p:nvPr/>
          </p:nvSpPr>
          <p:spPr>
            <a:xfrm>
              <a:off x="9239670" y="6015855"/>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grpSp>
    </p:spTree>
    <p:extLst>
      <p:ext uri="{BB962C8B-B14F-4D97-AF65-F5344CB8AC3E}">
        <p14:creationId xmlns:p14="http://schemas.microsoft.com/office/powerpoint/2010/main" val="1187883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929EB5-5820-3DD3-2051-4CE5A29D5768}"/>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10</a:t>
            </a:fld>
            <a:endParaRPr lang="en-US" dirty="0">
              <a:latin typeface="EdShed" pitchFamily="2" charset="77"/>
            </a:endParaRPr>
          </a:p>
        </p:txBody>
      </p:sp>
      <p:sp>
        <p:nvSpPr>
          <p:cNvPr id="20" name="Text Placeholder 19">
            <a:extLst>
              <a:ext uri="{FF2B5EF4-FFF2-40B4-BE49-F238E27FC236}">
                <a16:creationId xmlns:a16="http://schemas.microsoft.com/office/drawing/2014/main" id="{7A8B9759-C89D-FDEA-CA9B-035AE9A18050}"/>
              </a:ext>
            </a:extLst>
          </p:cNvPr>
          <p:cNvSpPr>
            <a:spLocks noGrp="1"/>
          </p:cNvSpPr>
          <p:nvPr>
            <p:ph type="body" sz="quarter" idx="10"/>
          </p:nvPr>
        </p:nvSpPr>
        <p:spPr/>
        <p:txBody>
          <a:bodyPr/>
          <a:lstStyle/>
          <a:p>
            <a:r>
              <a:rPr lang="en-GB" dirty="0">
                <a:solidFill>
                  <a:srgbClr val="1D1C1D"/>
                </a:solidFill>
                <a:cs typeface="Arial" panose="020B0604020202020204" pitchFamily="34" charset="0"/>
              </a:rPr>
              <a:t>Spell Check</a:t>
            </a:r>
            <a:endParaRPr lang="en-GB" dirty="0"/>
          </a:p>
          <a:p>
            <a:endParaRPr lang="en-US" dirty="0"/>
          </a:p>
        </p:txBody>
      </p:sp>
      <p:sp>
        <p:nvSpPr>
          <p:cNvPr id="22" name="Text Placeholder 2">
            <a:extLst>
              <a:ext uri="{FF2B5EF4-FFF2-40B4-BE49-F238E27FC236}">
                <a16:creationId xmlns:a16="http://schemas.microsoft.com/office/drawing/2014/main" id="{7A19FA97-49B9-C392-B431-1CAA9DB65B78}"/>
              </a:ext>
            </a:extLst>
          </p:cNvPr>
          <p:cNvSpPr>
            <a:spLocks noGrp="1"/>
          </p:cNvSpPr>
          <p:nvPr>
            <p:ph type="body" sz="quarter" idx="11"/>
          </p:nvPr>
        </p:nvSpPr>
        <p:spPr>
          <a:xfrm>
            <a:off x="1632857" y="770233"/>
            <a:ext cx="8926282" cy="365127"/>
          </a:xfrm>
        </p:spPr>
        <p:txBody>
          <a:bodyPr/>
          <a:lstStyle/>
          <a:p>
            <a:r>
              <a:rPr lang="en-GB" b="1" dirty="0">
                <a:solidFill>
                  <a:schemeClr val="tx1"/>
                </a:solidFill>
              </a:rPr>
              <a:t>Put a tick or cross to show whether these words are spelled correctly.</a:t>
            </a:r>
          </a:p>
        </p:txBody>
      </p:sp>
      <p:graphicFrame>
        <p:nvGraphicFramePr>
          <p:cNvPr id="2" name="Table 5">
            <a:extLst>
              <a:ext uri="{FF2B5EF4-FFF2-40B4-BE49-F238E27FC236}">
                <a16:creationId xmlns:a16="http://schemas.microsoft.com/office/drawing/2014/main" id="{FA8E5721-E406-5A7F-829E-6E3F6791813A}"/>
              </a:ext>
            </a:extLst>
          </p:cNvPr>
          <p:cNvGraphicFramePr>
            <a:graphicFrameLocks noGrp="1"/>
          </p:cNvGraphicFramePr>
          <p:nvPr>
            <p:extLst>
              <p:ext uri="{D42A27DB-BD31-4B8C-83A1-F6EECF244321}">
                <p14:modId xmlns:p14="http://schemas.microsoft.com/office/powerpoint/2010/main" val="3994365536"/>
              </p:ext>
            </p:extLst>
          </p:nvPr>
        </p:nvGraphicFramePr>
        <p:xfrm>
          <a:off x="315921" y="1776142"/>
          <a:ext cx="11560158" cy="4739381"/>
        </p:xfrm>
        <a:graphic>
          <a:graphicData uri="http://schemas.openxmlformats.org/drawingml/2006/table">
            <a:tbl>
              <a:tblPr firstRow="1" bandRow="1"/>
              <a:tblGrid>
                <a:gridCol w="3853386">
                  <a:extLst>
                    <a:ext uri="{9D8B030D-6E8A-4147-A177-3AD203B41FA5}">
                      <a16:colId xmlns:a16="http://schemas.microsoft.com/office/drawing/2014/main" val="923412549"/>
                    </a:ext>
                  </a:extLst>
                </a:gridCol>
                <a:gridCol w="3853386">
                  <a:extLst>
                    <a:ext uri="{9D8B030D-6E8A-4147-A177-3AD203B41FA5}">
                      <a16:colId xmlns:a16="http://schemas.microsoft.com/office/drawing/2014/main" val="593214538"/>
                    </a:ext>
                  </a:extLst>
                </a:gridCol>
                <a:gridCol w="3853386">
                  <a:extLst>
                    <a:ext uri="{9D8B030D-6E8A-4147-A177-3AD203B41FA5}">
                      <a16:colId xmlns:a16="http://schemas.microsoft.com/office/drawing/2014/main" val="2830669444"/>
                    </a:ext>
                  </a:extLst>
                </a:gridCol>
              </a:tblGrid>
              <a:tr h="648296">
                <a:tc>
                  <a:txBody>
                    <a:bodyPr/>
                    <a:lstStyle/>
                    <a:p>
                      <a:pPr algn="ctr"/>
                      <a:r>
                        <a:rPr lang="en-GB" sz="2000" b="1" i="0" dirty="0">
                          <a:latin typeface="EdShed" pitchFamily="2" charset="77"/>
                        </a:rPr>
                        <a:t>Word</a:t>
                      </a:r>
                    </a:p>
                  </a:txBody>
                  <a:tcPr anchor="ctr"/>
                </a:tc>
                <a:tc>
                  <a:txBody>
                    <a:bodyPr/>
                    <a:lstStyle/>
                    <a:p>
                      <a:pPr algn="ctr"/>
                      <a:r>
                        <a:rPr lang="en-GB" sz="2000" b="1" i="0" dirty="0">
                          <a:latin typeface="EdShed" pitchFamily="2" charset="77"/>
                        </a:rPr>
                        <a:t>or</a:t>
                      </a:r>
                    </a:p>
                  </a:txBody>
                  <a:tcPr anchor="ctr"/>
                </a:tc>
                <a:tc>
                  <a:txBody>
                    <a:bodyPr/>
                    <a:lstStyle/>
                    <a:p>
                      <a:pPr algn="ctr"/>
                      <a:r>
                        <a:rPr lang="en-GB" sz="2000" b="1" i="0" dirty="0">
                          <a:latin typeface="EdShed" pitchFamily="2" charset="77"/>
                        </a:rPr>
                        <a:t>Correct Spelling</a:t>
                      </a:r>
                    </a:p>
                  </a:txBody>
                  <a:tcPr anchor="ctr"/>
                </a:tc>
                <a:extLst>
                  <a:ext uri="{0D108BD9-81ED-4DB2-BD59-A6C34878D82A}">
                    <a16:rowId xmlns:a16="http://schemas.microsoft.com/office/drawing/2014/main" val="2776792425"/>
                  </a:ext>
                </a:extLst>
              </a:tr>
              <a:tr h="818217">
                <a:tc>
                  <a:txBody>
                    <a:bodyPr/>
                    <a:lstStyle/>
                    <a:p>
                      <a:pPr algn="ctr"/>
                      <a:r>
                        <a:rPr lang="en-GB" sz="2000" b="0" i="0" dirty="0" err="1">
                          <a:latin typeface="EdShed" pitchFamily="2" charset="77"/>
                        </a:rPr>
                        <a:t>incorect</a:t>
                      </a:r>
                      <a:endParaRPr lang="en-GB" sz="2000" b="0" i="0" dirty="0">
                        <a:latin typeface="EdShed" pitchFamily="2" charset="77"/>
                      </a:endParaRPr>
                    </a:p>
                  </a:txBody>
                  <a:tcPr anchor="ctr"/>
                </a:tc>
                <a:tc>
                  <a:txBody>
                    <a:bodyPr/>
                    <a:lstStyle/>
                    <a:p>
                      <a:pPr algn="ctr"/>
                      <a:endParaRPr lang="en-GB" sz="2000" b="0" i="0" dirty="0">
                        <a:latin typeface="EdShed" pitchFamily="2" charset="77"/>
                      </a:endParaRPr>
                    </a:p>
                  </a:txBody>
                  <a:tcPr anchor="ctr"/>
                </a:tc>
                <a:tc>
                  <a:txBody>
                    <a:bodyPr/>
                    <a:lstStyle/>
                    <a:p>
                      <a:pPr algn="ctr"/>
                      <a:endParaRPr lang="en-GB" sz="2000" b="0" i="0" dirty="0">
                        <a:latin typeface="EdShed" pitchFamily="2" charset="77"/>
                      </a:endParaRPr>
                    </a:p>
                  </a:txBody>
                  <a:tcPr anchor="ctr"/>
                </a:tc>
                <a:extLst>
                  <a:ext uri="{0D108BD9-81ED-4DB2-BD59-A6C34878D82A}">
                    <a16:rowId xmlns:a16="http://schemas.microsoft.com/office/drawing/2014/main" val="1925969749"/>
                  </a:ext>
                </a:extLst>
              </a:tr>
              <a:tr h="818217">
                <a:tc>
                  <a:txBody>
                    <a:bodyPr/>
                    <a:lstStyle/>
                    <a:p>
                      <a:pPr algn="ctr"/>
                      <a:r>
                        <a:rPr lang="en-GB" sz="2000" b="0" i="0" dirty="0" err="1">
                          <a:latin typeface="EdShed" pitchFamily="2" charset="77"/>
                        </a:rPr>
                        <a:t>inflexable</a:t>
                      </a:r>
                      <a:endParaRPr lang="en-GB" sz="2000" b="0" i="0" dirty="0">
                        <a:latin typeface="EdShed" pitchFamily="2" charset="77"/>
                      </a:endParaRPr>
                    </a:p>
                  </a:txBody>
                  <a:tcPr anchor="ctr"/>
                </a:tc>
                <a:tc>
                  <a:txBody>
                    <a:bodyPr/>
                    <a:lstStyle/>
                    <a:p>
                      <a:pPr algn="ctr"/>
                      <a:endParaRPr lang="en-GB" sz="2000" b="0" i="0" dirty="0">
                        <a:latin typeface="EdShed" pitchFamily="2" charset="77"/>
                      </a:endParaRPr>
                    </a:p>
                  </a:txBody>
                  <a:tcPr anchor="ctr"/>
                </a:tc>
                <a:tc>
                  <a:txBody>
                    <a:bodyPr/>
                    <a:lstStyle/>
                    <a:p>
                      <a:pPr algn="ctr"/>
                      <a:endParaRPr lang="en-GB" sz="2000" b="0" i="0" dirty="0">
                        <a:latin typeface="EdShed" pitchFamily="2" charset="77"/>
                      </a:endParaRPr>
                    </a:p>
                  </a:txBody>
                  <a:tcPr anchor="ctr"/>
                </a:tc>
                <a:extLst>
                  <a:ext uri="{0D108BD9-81ED-4DB2-BD59-A6C34878D82A}">
                    <a16:rowId xmlns:a16="http://schemas.microsoft.com/office/drawing/2014/main" val="2157111765"/>
                  </a:ext>
                </a:extLst>
              </a:tr>
              <a:tr h="818217">
                <a:tc>
                  <a:txBody>
                    <a:bodyPr/>
                    <a:lstStyle/>
                    <a:p>
                      <a:pPr algn="ctr"/>
                      <a:r>
                        <a:rPr lang="en-GB" sz="2000" b="0" i="0" dirty="0">
                          <a:latin typeface="EdShed" pitchFamily="2" charset="77"/>
                        </a:rPr>
                        <a:t>insecure</a:t>
                      </a:r>
                    </a:p>
                  </a:txBody>
                  <a:tcPr anchor="ctr"/>
                </a:tc>
                <a:tc>
                  <a:txBody>
                    <a:bodyPr/>
                    <a:lstStyle/>
                    <a:p>
                      <a:pPr algn="ctr"/>
                      <a:endParaRPr lang="en-GB" sz="2000" b="0" i="0" dirty="0">
                        <a:latin typeface="EdShed" pitchFamily="2" charset="77"/>
                      </a:endParaRPr>
                    </a:p>
                  </a:txBody>
                  <a:tcPr anchor="ctr"/>
                </a:tc>
                <a:tc>
                  <a:txBody>
                    <a:bodyPr/>
                    <a:lstStyle/>
                    <a:p>
                      <a:pPr algn="ctr"/>
                      <a:endParaRPr lang="en-GB" sz="2000" b="0" i="0" dirty="0">
                        <a:latin typeface="EdShed" pitchFamily="2" charset="77"/>
                      </a:endParaRPr>
                    </a:p>
                  </a:txBody>
                  <a:tcPr anchor="ctr"/>
                </a:tc>
                <a:extLst>
                  <a:ext uri="{0D108BD9-81ED-4DB2-BD59-A6C34878D82A}">
                    <a16:rowId xmlns:a16="http://schemas.microsoft.com/office/drawing/2014/main" val="3393921480"/>
                  </a:ext>
                </a:extLst>
              </a:tr>
              <a:tr h="818217">
                <a:tc>
                  <a:txBody>
                    <a:bodyPr/>
                    <a:lstStyle/>
                    <a:p>
                      <a:pPr algn="ctr"/>
                      <a:r>
                        <a:rPr lang="en-GB" sz="2000" b="0" i="0" dirty="0" err="1">
                          <a:latin typeface="EdShed" pitchFamily="2" charset="77"/>
                        </a:rPr>
                        <a:t>inactiv</a:t>
                      </a:r>
                      <a:endParaRPr lang="en-GB" sz="2000" b="0" i="0" dirty="0">
                        <a:latin typeface="EdShed" pitchFamily="2" charset="77"/>
                      </a:endParaRPr>
                    </a:p>
                  </a:txBody>
                  <a:tcPr anchor="ctr"/>
                </a:tc>
                <a:tc>
                  <a:txBody>
                    <a:bodyPr/>
                    <a:lstStyle/>
                    <a:p>
                      <a:pPr algn="ctr"/>
                      <a:endParaRPr lang="en-GB" sz="2000" b="0" i="0" dirty="0">
                        <a:latin typeface="EdShed" pitchFamily="2" charset="77"/>
                      </a:endParaRPr>
                    </a:p>
                  </a:txBody>
                  <a:tcPr anchor="ctr"/>
                </a:tc>
                <a:tc>
                  <a:txBody>
                    <a:bodyPr/>
                    <a:lstStyle/>
                    <a:p>
                      <a:pPr algn="ctr"/>
                      <a:endParaRPr lang="en-GB" sz="2000" b="0" i="0" dirty="0">
                        <a:latin typeface="EdShed" pitchFamily="2" charset="77"/>
                      </a:endParaRPr>
                    </a:p>
                  </a:txBody>
                  <a:tcPr anchor="ctr"/>
                </a:tc>
                <a:extLst>
                  <a:ext uri="{0D108BD9-81ED-4DB2-BD59-A6C34878D82A}">
                    <a16:rowId xmlns:a16="http://schemas.microsoft.com/office/drawing/2014/main" val="3047201164"/>
                  </a:ext>
                </a:extLst>
              </a:tr>
              <a:tr h="818217">
                <a:tc>
                  <a:txBody>
                    <a:bodyPr/>
                    <a:lstStyle/>
                    <a:p>
                      <a:pPr algn="ctr"/>
                      <a:r>
                        <a:rPr lang="en-GB" sz="2000" b="0" i="0" dirty="0">
                          <a:latin typeface="EdShed" pitchFamily="2" charset="77"/>
                        </a:rPr>
                        <a:t>inadequate</a:t>
                      </a:r>
                    </a:p>
                  </a:txBody>
                  <a:tcPr anchor="ctr"/>
                </a:tc>
                <a:tc>
                  <a:txBody>
                    <a:bodyPr/>
                    <a:lstStyle/>
                    <a:p>
                      <a:pPr algn="ctr"/>
                      <a:endParaRPr lang="en-GB" sz="2000" b="0" i="0" dirty="0">
                        <a:latin typeface="EdShed" pitchFamily="2" charset="77"/>
                      </a:endParaRPr>
                    </a:p>
                  </a:txBody>
                  <a:tcPr anchor="ctr"/>
                </a:tc>
                <a:tc>
                  <a:txBody>
                    <a:bodyPr/>
                    <a:lstStyle/>
                    <a:p>
                      <a:pPr algn="ctr"/>
                      <a:endParaRPr lang="en-GB" sz="2000" b="0" i="0" dirty="0">
                        <a:latin typeface="EdShed" pitchFamily="2" charset="77"/>
                      </a:endParaRPr>
                    </a:p>
                  </a:txBody>
                  <a:tcPr anchor="ctr"/>
                </a:tc>
                <a:extLst>
                  <a:ext uri="{0D108BD9-81ED-4DB2-BD59-A6C34878D82A}">
                    <a16:rowId xmlns:a16="http://schemas.microsoft.com/office/drawing/2014/main" val="815800208"/>
                  </a:ext>
                </a:extLst>
              </a:tr>
            </a:tbl>
          </a:graphicData>
        </a:graphic>
      </p:graphicFrame>
      <p:pic>
        <p:nvPicPr>
          <p:cNvPr id="5" name="Picture 4">
            <a:extLst>
              <a:ext uri="{FF2B5EF4-FFF2-40B4-BE49-F238E27FC236}">
                <a16:creationId xmlns:a16="http://schemas.microsoft.com/office/drawing/2014/main" id="{422F197D-1A4B-D680-5ED8-5ECED0113057}"/>
              </a:ext>
            </a:extLst>
          </p:cNvPr>
          <p:cNvPicPr>
            <a:picLocks noChangeAspect="1"/>
          </p:cNvPicPr>
          <p:nvPr/>
        </p:nvPicPr>
        <p:blipFill>
          <a:blip r:embed="rId2"/>
          <a:stretch>
            <a:fillRect/>
          </a:stretch>
        </p:blipFill>
        <p:spPr>
          <a:xfrm>
            <a:off x="5875836" y="4257192"/>
            <a:ext cx="432000" cy="432000"/>
          </a:xfrm>
          <a:prstGeom prst="rect">
            <a:avLst/>
          </a:prstGeom>
        </p:spPr>
      </p:pic>
      <p:pic>
        <p:nvPicPr>
          <p:cNvPr id="6" name="Picture 5">
            <a:extLst>
              <a:ext uri="{FF2B5EF4-FFF2-40B4-BE49-F238E27FC236}">
                <a16:creationId xmlns:a16="http://schemas.microsoft.com/office/drawing/2014/main" id="{9D992E03-1AC9-1D36-87DA-9100010C003F}"/>
              </a:ext>
            </a:extLst>
          </p:cNvPr>
          <p:cNvPicPr>
            <a:picLocks noChangeAspect="1"/>
          </p:cNvPicPr>
          <p:nvPr/>
        </p:nvPicPr>
        <p:blipFill>
          <a:blip r:embed="rId3"/>
          <a:stretch>
            <a:fillRect/>
          </a:stretch>
        </p:blipFill>
        <p:spPr>
          <a:xfrm>
            <a:off x="5911836" y="2666118"/>
            <a:ext cx="360000" cy="360000"/>
          </a:xfrm>
          <a:prstGeom prst="rect">
            <a:avLst/>
          </a:prstGeom>
        </p:spPr>
      </p:pic>
      <p:sp>
        <p:nvSpPr>
          <p:cNvPr id="12" name="TextBox 11">
            <a:extLst>
              <a:ext uri="{FF2B5EF4-FFF2-40B4-BE49-F238E27FC236}">
                <a16:creationId xmlns:a16="http://schemas.microsoft.com/office/drawing/2014/main" id="{90A2C852-6A7B-DE33-03D3-F11605DD5267}"/>
              </a:ext>
            </a:extLst>
          </p:cNvPr>
          <p:cNvSpPr txBox="1"/>
          <p:nvPr/>
        </p:nvSpPr>
        <p:spPr>
          <a:xfrm>
            <a:off x="9242671" y="5109137"/>
            <a:ext cx="1487929" cy="400110"/>
          </a:xfrm>
          <a:prstGeom prst="rect">
            <a:avLst/>
          </a:prstGeom>
          <a:noFill/>
        </p:spPr>
        <p:txBody>
          <a:bodyPr wrap="square">
            <a:spAutoFit/>
          </a:bodyPr>
          <a:lstStyle/>
          <a:p>
            <a:pPr algn="ctr"/>
            <a:r>
              <a:rPr lang="en-GB" sz="2000" dirty="0">
                <a:solidFill>
                  <a:srgbClr val="FF3760"/>
                </a:solidFill>
                <a:latin typeface="EdShed" pitchFamily="2" charset="77"/>
              </a:rPr>
              <a:t>inactive</a:t>
            </a:r>
            <a:endParaRPr lang="en-GB" sz="2400" dirty="0">
              <a:solidFill>
                <a:srgbClr val="FF3760"/>
              </a:solidFill>
              <a:latin typeface="Muli" pitchFamily="2" charset="77"/>
            </a:endParaRPr>
          </a:p>
        </p:txBody>
      </p:sp>
      <p:sp>
        <p:nvSpPr>
          <p:cNvPr id="13" name="TextBox 12">
            <a:extLst>
              <a:ext uri="{FF2B5EF4-FFF2-40B4-BE49-F238E27FC236}">
                <a16:creationId xmlns:a16="http://schemas.microsoft.com/office/drawing/2014/main" id="{5E98703D-A7FB-4A3D-9E86-E15428099646}"/>
              </a:ext>
            </a:extLst>
          </p:cNvPr>
          <p:cNvSpPr txBox="1"/>
          <p:nvPr/>
        </p:nvSpPr>
        <p:spPr>
          <a:xfrm>
            <a:off x="9097986" y="3468788"/>
            <a:ext cx="1777298" cy="400110"/>
          </a:xfrm>
          <a:prstGeom prst="rect">
            <a:avLst/>
          </a:prstGeom>
          <a:noFill/>
        </p:spPr>
        <p:txBody>
          <a:bodyPr wrap="square">
            <a:spAutoFit/>
          </a:bodyPr>
          <a:lstStyle/>
          <a:p>
            <a:pPr algn="ctr"/>
            <a:r>
              <a:rPr lang="en-GB" sz="2000" dirty="0">
                <a:solidFill>
                  <a:srgbClr val="FF3760"/>
                </a:solidFill>
                <a:latin typeface="EdShed" pitchFamily="2" charset="77"/>
              </a:rPr>
              <a:t>inflexible</a:t>
            </a:r>
            <a:endParaRPr lang="en-GB" sz="2400" dirty="0">
              <a:solidFill>
                <a:srgbClr val="FF3760"/>
              </a:solidFill>
              <a:latin typeface="Muli" pitchFamily="2" charset="77"/>
            </a:endParaRPr>
          </a:p>
        </p:txBody>
      </p:sp>
      <p:sp>
        <p:nvSpPr>
          <p:cNvPr id="14" name="TextBox 13">
            <a:extLst>
              <a:ext uri="{FF2B5EF4-FFF2-40B4-BE49-F238E27FC236}">
                <a16:creationId xmlns:a16="http://schemas.microsoft.com/office/drawing/2014/main" id="{3F633D53-D0FA-6CAF-38CE-C5491C6C5326}"/>
              </a:ext>
            </a:extLst>
          </p:cNvPr>
          <p:cNvSpPr txBox="1"/>
          <p:nvPr/>
        </p:nvSpPr>
        <p:spPr>
          <a:xfrm>
            <a:off x="9193593" y="2646063"/>
            <a:ext cx="1586084" cy="400110"/>
          </a:xfrm>
          <a:prstGeom prst="rect">
            <a:avLst/>
          </a:prstGeom>
          <a:noFill/>
        </p:spPr>
        <p:txBody>
          <a:bodyPr wrap="square" rtlCol="0">
            <a:spAutoFit/>
          </a:bodyPr>
          <a:lstStyle/>
          <a:p>
            <a:pPr algn="ctr"/>
            <a:r>
              <a:rPr lang="en-GB" sz="2000" dirty="0">
                <a:solidFill>
                  <a:srgbClr val="FF3760"/>
                </a:solidFill>
                <a:latin typeface="EdShed" pitchFamily="2" charset="77"/>
              </a:rPr>
              <a:t>incorrect</a:t>
            </a:r>
            <a:endParaRPr lang="en-GB" sz="2400" dirty="0">
              <a:solidFill>
                <a:srgbClr val="FF3760"/>
              </a:solidFill>
              <a:latin typeface="Muli" pitchFamily="2" charset="77"/>
            </a:endParaRPr>
          </a:p>
        </p:txBody>
      </p:sp>
      <p:pic>
        <p:nvPicPr>
          <p:cNvPr id="16" name="Picture 15">
            <a:extLst>
              <a:ext uri="{FF2B5EF4-FFF2-40B4-BE49-F238E27FC236}">
                <a16:creationId xmlns:a16="http://schemas.microsoft.com/office/drawing/2014/main" id="{5C770325-163F-7E22-AD76-B5F2DF6D55E6}"/>
              </a:ext>
            </a:extLst>
          </p:cNvPr>
          <p:cNvPicPr>
            <a:picLocks noChangeAspect="1"/>
          </p:cNvPicPr>
          <p:nvPr/>
        </p:nvPicPr>
        <p:blipFill>
          <a:blip r:embed="rId3"/>
          <a:stretch>
            <a:fillRect/>
          </a:stretch>
        </p:blipFill>
        <p:spPr>
          <a:xfrm>
            <a:off x="5911836" y="3488843"/>
            <a:ext cx="360000" cy="360000"/>
          </a:xfrm>
          <a:prstGeom prst="rect">
            <a:avLst/>
          </a:prstGeom>
        </p:spPr>
      </p:pic>
      <p:pic>
        <p:nvPicPr>
          <p:cNvPr id="17" name="Picture 16">
            <a:extLst>
              <a:ext uri="{FF2B5EF4-FFF2-40B4-BE49-F238E27FC236}">
                <a16:creationId xmlns:a16="http://schemas.microsoft.com/office/drawing/2014/main" id="{53796D27-2D9B-14F3-8DD2-A63282730F72}"/>
              </a:ext>
            </a:extLst>
          </p:cNvPr>
          <p:cNvPicPr>
            <a:picLocks noChangeAspect="1"/>
          </p:cNvPicPr>
          <p:nvPr/>
        </p:nvPicPr>
        <p:blipFill>
          <a:blip r:embed="rId2"/>
          <a:stretch>
            <a:fillRect/>
          </a:stretch>
        </p:blipFill>
        <p:spPr>
          <a:xfrm>
            <a:off x="5875836" y="5941109"/>
            <a:ext cx="432000" cy="432000"/>
          </a:xfrm>
          <a:prstGeom prst="rect">
            <a:avLst/>
          </a:prstGeom>
        </p:spPr>
      </p:pic>
      <p:pic>
        <p:nvPicPr>
          <p:cNvPr id="18" name="Picture 17">
            <a:extLst>
              <a:ext uri="{FF2B5EF4-FFF2-40B4-BE49-F238E27FC236}">
                <a16:creationId xmlns:a16="http://schemas.microsoft.com/office/drawing/2014/main" id="{7FC036FE-CC73-9F14-2D53-72D5A26A96CA}"/>
              </a:ext>
            </a:extLst>
          </p:cNvPr>
          <p:cNvPicPr>
            <a:picLocks noChangeAspect="1"/>
          </p:cNvPicPr>
          <p:nvPr/>
        </p:nvPicPr>
        <p:blipFill>
          <a:blip r:embed="rId3"/>
          <a:stretch>
            <a:fillRect/>
          </a:stretch>
        </p:blipFill>
        <p:spPr>
          <a:xfrm>
            <a:off x="5911836" y="5129192"/>
            <a:ext cx="360000" cy="360000"/>
          </a:xfrm>
          <a:prstGeom prst="rect">
            <a:avLst/>
          </a:prstGeom>
        </p:spPr>
      </p:pic>
      <p:pic>
        <p:nvPicPr>
          <p:cNvPr id="24" name="Picture 23">
            <a:extLst>
              <a:ext uri="{FF2B5EF4-FFF2-40B4-BE49-F238E27FC236}">
                <a16:creationId xmlns:a16="http://schemas.microsoft.com/office/drawing/2014/main" id="{7C8A5F08-FBF4-245F-262A-8D5C0E83123A}"/>
              </a:ext>
            </a:extLst>
          </p:cNvPr>
          <p:cNvPicPr>
            <a:picLocks noChangeAspect="1"/>
          </p:cNvPicPr>
          <p:nvPr/>
        </p:nvPicPr>
        <p:blipFill>
          <a:blip r:embed="rId2"/>
          <a:stretch>
            <a:fillRect/>
          </a:stretch>
        </p:blipFill>
        <p:spPr>
          <a:xfrm>
            <a:off x="5427942" y="1897578"/>
            <a:ext cx="432000" cy="432000"/>
          </a:xfrm>
          <a:prstGeom prst="rect">
            <a:avLst/>
          </a:prstGeom>
        </p:spPr>
      </p:pic>
      <p:pic>
        <p:nvPicPr>
          <p:cNvPr id="25" name="Picture 24">
            <a:extLst>
              <a:ext uri="{FF2B5EF4-FFF2-40B4-BE49-F238E27FC236}">
                <a16:creationId xmlns:a16="http://schemas.microsoft.com/office/drawing/2014/main" id="{1B0D3239-E6C3-3D04-0F06-51EE06FF18CB}"/>
              </a:ext>
            </a:extLst>
          </p:cNvPr>
          <p:cNvPicPr>
            <a:picLocks noChangeAspect="1"/>
          </p:cNvPicPr>
          <p:nvPr/>
        </p:nvPicPr>
        <p:blipFill>
          <a:blip r:embed="rId3"/>
          <a:stretch>
            <a:fillRect/>
          </a:stretch>
        </p:blipFill>
        <p:spPr>
          <a:xfrm>
            <a:off x="6273520" y="1934565"/>
            <a:ext cx="360000" cy="360000"/>
          </a:xfrm>
          <a:prstGeom prst="rect">
            <a:avLst/>
          </a:prstGeom>
        </p:spPr>
      </p:pic>
    </p:spTree>
    <p:extLst>
      <p:ext uri="{BB962C8B-B14F-4D97-AF65-F5344CB8AC3E}">
        <p14:creationId xmlns:p14="http://schemas.microsoft.com/office/powerpoint/2010/main" val="22731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929EB5-5820-3DD3-2051-4CE5A29D5768}"/>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11</a:t>
            </a:fld>
            <a:endParaRPr lang="en-US" dirty="0">
              <a:latin typeface="EdShed" pitchFamily="2" charset="77"/>
            </a:endParaRPr>
          </a:p>
        </p:txBody>
      </p:sp>
      <p:sp>
        <p:nvSpPr>
          <p:cNvPr id="20" name="Text Placeholder 19">
            <a:extLst>
              <a:ext uri="{FF2B5EF4-FFF2-40B4-BE49-F238E27FC236}">
                <a16:creationId xmlns:a16="http://schemas.microsoft.com/office/drawing/2014/main" id="{EA2880AC-4362-646D-A19D-034BD5906E34}"/>
              </a:ext>
            </a:extLst>
          </p:cNvPr>
          <p:cNvSpPr>
            <a:spLocks noGrp="1"/>
          </p:cNvSpPr>
          <p:nvPr>
            <p:ph type="body" sz="quarter" idx="10"/>
          </p:nvPr>
        </p:nvSpPr>
        <p:spPr/>
        <p:txBody>
          <a:bodyPr/>
          <a:lstStyle/>
          <a:p>
            <a:pPr lvl="0" eaLnBrk="0" fontAlgn="base" hangingPunct="0">
              <a:lnSpc>
                <a:spcPct val="100000"/>
              </a:lnSpc>
              <a:spcBef>
                <a:spcPct val="0"/>
              </a:spcBef>
              <a:spcAft>
                <a:spcPct val="0"/>
              </a:spcAft>
              <a:defRPr/>
            </a:pPr>
            <a:r>
              <a:rPr lang="en-GB" dirty="0">
                <a:solidFill>
                  <a:srgbClr val="1D1C1D"/>
                </a:solidFill>
                <a:cs typeface="Arial" panose="020B0604020202020204" pitchFamily="34" charset="0"/>
              </a:rPr>
              <a:t>Missing Words</a:t>
            </a:r>
            <a:endParaRPr lang="en-GB" dirty="0"/>
          </a:p>
        </p:txBody>
      </p:sp>
      <p:sp>
        <p:nvSpPr>
          <p:cNvPr id="22" name="Text Placeholder 2">
            <a:extLst>
              <a:ext uri="{FF2B5EF4-FFF2-40B4-BE49-F238E27FC236}">
                <a16:creationId xmlns:a16="http://schemas.microsoft.com/office/drawing/2014/main" id="{5D90D8F7-7C0F-0C09-3A11-063BB33D6F4E}"/>
              </a:ext>
            </a:extLst>
          </p:cNvPr>
          <p:cNvSpPr>
            <a:spLocks noGrp="1"/>
          </p:cNvSpPr>
          <p:nvPr>
            <p:ph type="body" sz="quarter" idx="11"/>
          </p:nvPr>
        </p:nvSpPr>
        <p:spPr/>
        <p:txBody>
          <a:bodyPr/>
          <a:lstStyle/>
          <a:p>
            <a:pPr>
              <a:lnSpc>
                <a:spcPct val="100000"/>
              </a:lnSpc>
            </a:pPr>
            <a:r>
              <a:rPr lang="en-GB" b="1" dirty="0">
                <a:solidFill>
                  <a:schemeClr val="tx1"/>
                </a:solidFill>
              </a:rPr>
              <a:t>Write the correct word for each sentence.</a:t>
            </a:r>
          </a:p>
        </p:txBody>
      </p:sp>
      <p:sp>
        <p:nvSpPr>
          <p:cNvPr id="6" name="Text Placeholder 7">
            <a:extLst>
              <a:ext uri="{FF2B5EF4-FFF2-40B4-BE49-F238E27FC236}">
                <a16:creationId xmlns:a16="http://schemas.microsoft.com/office/drawing/2014/main" id="{880EFAE6-D438-E1C0-83B0-B643FFFDC595}"/>
              </a:ext>
            </a:extLst>
          </p:cNvPr>
          <p:cNvSpPr txBox="1">
            <a:spLocks/>
          </p:cNvSpPr>
          <p:nvPr/>
        </p:nvSpPr>
        <p:spPr>
          <a:xfrm>
            <a:off x="530336" y="3859209"/>
            <a:ext cx="946919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He had a very </a:t>
            </a:r>
            <a:r>
              <a:rPr lang="en-GB" b="0" u="sng" dirty="0">
                <a:solidFill>
                  <a:schemeClr val="tx1"/>
                </a:solidFill>
                <a:latin typeface="Arial" panose="020B0604020202020204" pitchFamily="34" charset="0"/>
                <a:cs typeface="Arial" panose="020B0604020202020204" pitchFamily="34" charset="0"/>
              </a:rPr>
              <a:t>                           </a:t>
            </a:r>
            <a:r>
              <a:rPr lang="en-GB" b="0" dirty="0">
                <a:solidFill>
                  <a:schemeClr val="tx1"/>
                </a:solidFill>
                <a:latin typeface="EdShed" pitchFamily="2" charset="77"/>
              </a:rPr>
              <a:t> fall when he tripped over a stone.</a:t>
            </a:r>
          </a:p>
        </p:txBody>
      </p:sp>
      <p:sp>
        <p:nvSpPr>
          <p:cNvPr id="7" name="Text Placeholder 7">
            <a:extLst>
              <a:ext uri="{FF2B5EF4-FFF2-40B4-BE49-F238E27FC236}">
                <a16:creationId xmlns:a16="http://schemas.microsoft.com/office/drawing/2014/main" id="{753AFF66-1639-C196-282E-FEC0E91AF6CE}"/>
              </a:ext>
            </a:extLst>
          </p:cNvPr>
          <p:cNvSpPr txBox="1">
            <a:spLocks/>
          </p:cNvSpPr>
          <p:nvPr/>
        </p:nvSpPr>
        <p:spPr>
          <a:xfrm>
            <a:off x="530336" y="4571172"/>
            <a:ext cx="946919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She is suffering from an </a:t>
            </a:r>
            <a:r>
              <a:rPr lang="en-GB" b="0" u="sng" dirty="0">
                <a:solidFill>
                  <a:schemeClr val="tx1"/>
                </a:solidFill>
                <a:latin typeface="Arial" panose="020B0604020202020204" pitchFamily="34" charset="0"/>
                <a:cs typeface="Arial" panose="020B0604020202020204" pitchFamily="34" charset="0"/>
              </a:rPr>
              <a:t>                             </a:t>
            </a:r>
            <a:r>
              <a:rPr lang="en-GB" b="0" dirty="0">
                <a:solidFill>
                  <a:schemeClr val="tx1"/>
                </a:solidFill>
                <a:latin typeface="Arial" panose="020B0604020202020204" pitchFamily="34" charset="0"/>
                <a:cs typeface="Arial" panose="020B0604020202020204" pitchFamily="34" charset="0"/>
              </a:rPr>
              <a:t> </a:t>
            </a:r>
            <a:r>
              <a:rPr lang="en-GB" b="0" dirty="0">
                <a:solidFill>
                  <a:schemeClr val="tx1"/>
                </a:solidFill>
                <a:latin typeface="EdShed" pitchFamily="2" charset="77"/>
              </a:rPr>
              <a:t>skin disease.</a:t>
            </a:r>
          </a:p>
        </p:txBody>
      </p:sp>
      <p:sp>
        <p:nvSpPr>
          <p:cNvPr id="8" name="Text Placeholder 7">
            <a:extLst>
              <a:ext uri="{FF2B5EF4-FFF2-40B4-BE49-F238E27FC236}">
                <a16:creationId xmlns:a16="http://schemas.microsoft.com/office/drawing/2014/main" id="{55C351A8-2250-3CDC-AA7E-E8DAC8CCDA8C}"/>
              </a:ext>
            </a:extLst>
          </p:cNvPr>
          <p:cNvSpPr txBox="1">
            <a:spLocks/>
          </p:cNvSpPr>
          <p:nvPr/>
        </p:nvSpPr>
        <p:spPr>
          <a:xfrm>
            <a:off x="530336" y="5283135"/>
            <a:ext cx="9570676"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We will be living here for an </a:t>
            </a:r>
            <a:r>
              <a:rPr lang="en-GB" b="0" u="sng" dirty="0">
                <a:solidFill>
                  <a:schemeClr val="tx1"/>
                </a:solidFill>
                <a:latin typeface="Arial" panose="020B0604020202020204" pitchFamily="34" charset="0"/>
                <a:cs typeface="Arial" panose="020B0604020202020204" pitchFamily="34" charset="0"/>
              </a:rPr>
              <a:t>                           </a:t>
            </a:r>
            <a:r>
              <a:rPr lang="en-GB" b="0" dirty="0">
                <a:solidFill>
                  <a:schemeClr val="tx1"/>
                </a:solidFill>
                <a:latin typeface="EdShed" pitchFamily="2" charset="77"/>
              </a:rPr>
              <a:t> amount of time.</a:t>
            </a:r>
          </a:p>
        </p:txBody>
      </p:sp>
      <p:sp>
        <p:nvSpPr>
          <p:cNvPr id="11" name="Text Placeholder 7">
            <a:extLst>
              <a:ext uri="{FF2B5EF4-FFF2-40B4-BE49-F238E27FC236}">
                <a16:creationId xmlns:a16="http://schemas.microsoft.com/office/drawing/2014/main" id="{6FE00CB7-87EB-3E32-6836-0B6A5D77440B}"/>
              </a:ext>
            </a:extLst>
          </p:cNvPr>
          <p:cNvSpPr txBox="1">
            <a:spLocks/>
          </p:cNvSpPr>
          <p:nvPr/>
        </p:nvSpPr>
        <p:spPr>
          <a:xfrm>
            <a:off x="530336" y="5995099"/>
            <a:ext cx="9570676"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My </a:t>
            </a:r>
            <a:r>
              <a:rPr lang="en-GB" b="0" u="sng" dirty="0">
                <a:solidFill>
                  <a:schemeClr val="tx1"/>
                </a:solidFill>
                <a:latin typeface="Arial" panose="020B0604020202020204" pitchFamily="34" charset="0"/>
                <a:cs typeface="Arial" panose="020B0604020202020204" pitchFamily="34" charset="0"/>
              </a:rPr>
              <a:t>                          </a:t>
            </a:r>
            <a:r>
              <a:rPr lang="en-GB" b="0" dirty="0">
                <a:solidFill>
                  <a:schemeClr val="tx1"/>
                </a:solidFill>
                <a:latin typeface="EdShed" pitchFamily="2" charset="77"/>
              </a:rPr>
              <a:t> to tie my shoelaces is a problem after PE.</a:t>
            </a:r>
          </a:p>
        </p:txBody>
      </p:sp>
      <p:sp>
        <p:nvSpPr>
          <p:cNvPr id="12" name="Text Placeholder 7">
            <a:extLst>
              <a:ext uri="{FF2B5EF4-FFF2-40B4-BE49-F238E27FC236}">
                <a16:creationId xmlns:a16="http://schemas.microsoft.com/office/drawing/2014/main" id="{6982BD4D-2D26-A265-A437-C758B782435C}"/>
              </a:ext>
            </a:extLst>
          </p:cNvPr>
          <p:cNvSpPr txBox="1">
            <a:spLocks/>
          </p:cNvSpPr>
          <p:nvPr/>
        </p:nvSpPr>
        <p:spPr>
          <a:xfrm>
            <a:off x="437191" y="2193983"/>
            <a:ext cx="1594965"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3372DC"/>
                </a:solidFill>
                <a:latin typeface="EdShed" pitchFamily="2" charset="77"/>
              </a:rPr>
              <a:t>incurable</a:t>
            </a:r>
          </a:p>
        </p:txBody>
      </p:sp>
      <p:sp>
        <p:nvSpPr>
          <p:cNvPr id="13" name="Text Placeholder 7">
            <a:extLst>
              <a:ext uri="{FF2B5EF4-FFF2-40B4-BE49-F238E27FC236}">
                <a16:creationId xmlns:a16="http://schemas.microsoft.com/office/drawing/2014/main" id="{3D474C3A-093C-C558-E2D7-911D910A8BF0}"/>
              </a:ext>
            </a:extLst>
          </p:cNvPr>
          <p:cNvSpPr txBox="1">
            <a:spLocks/>
          </p:cNvSpPr>
          <p:nvPr/>
        </p:nvSpPr>
        <p:spPr>
          <a:xfrm>
            <a:off x="2875735" y="2193983"/>
            <a:ext cx="159496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3372DC"/>
                </a:solidFill>
                <a:latin typeface="EdShed" pitchFamily="2" charset="77"/>
              </a:rPr>
              <a:t>invisible</a:t>
            </a:r>
          </a:p>
        </p:txBody>
      </p:sp>
      <p:sp>
        <p:nvSpPr>
          <p:cNvPr id="14" name="Text Placeholder 7">
            <a:extLst>
              <a:ext uri="{FF2B5EF4-FFF2-40B4-BE49-F238E27FC236}">
                <a16:creationId xmlns:a16="http://schemas.microsoft.com/office/drawing/2014/main" id="{F7309287-FE00-49C4-BB52-4C2148D31EB7}"/>
              </a:ext>
            </a:extLst>
          </p:cNvPr>
          <p:cNvSpPr txBox="1">
            <a:spLocks/>
          </p:cNvSpPr>
          <p:nvPr/>
        </p:nvSpPr>
        <p:spPr>
          <a:xfrm>
            <a:off x="5314281" y="2193983"/>
            <a:ext cx="159496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3372DC"/>
                </a:solidFill>
                <a:latin typeface="EdShed" pitchFamily="2" charset="77"/>
              </a:rPr>
              <a:t>indefinite</a:t>
            </a:r>
          </a:p>
        </p:txBody>
      </p:sp>
      <p:sp>
        <p:nvSpPr>
          <p:cNvPr id="15" name="Text Placeholder 7">
            <a:extLst>
              <a:ext uri="{FF2B5EF4-FFF2-40B4-BE49-F238E27FC236}">
                <a16:creationId xmlns:a16="http://schemas.microsoft.com/office/drawing/2014/main" id="{29D77F1B-73B2-97B7-A74A-5039D4D4127A}"/>
              </a:ext>
            </a:extLst>
          </p:cNvPr>
          <p:cNvSpPr txBox="1">
            <a:spLocks/>
          </p:cNvSpPr>
          <p:nvPr/>
        </p:nvSpPr>
        <p:spPr>
          <a:xfrm>
            <a:off x="7752827" y="2193983"/>
            <a:ext cx="159496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3372DC"/>
                </a:solidFill>
                <a:latin typeface="EdShed" pitchFamily="2" charset="77"/>
              </a:rPr>
              <a:t>inelegant</a:t>
            </a:r>
          </a:p>
        </p:txBody>
      </p:sp>
      <p:sp>
        <p:nvSpPr>
          <p:cNvPr id="16" name="Text Placeholder 7">
            <a:extLst>
              <a:ext uri="{FF2B5EF4-FFF2-40B4-BE49-F238E27FC236}">
                <a16:creationId xmlns:a16="http://schemas.microsoft.com/office/drawing/2014/main" id="{49FBB012-8D55-43B9-57A4-8857025F61E4}"/>
              </a:ext>
            </a:extLst>
          </p:cNvPr>
          <p:cNvSpPr txBox="1">
            <a:spLocks/>
          </p:cNvSpPr>
          <p:nvPr/>
        </p:nvSpPr>
        <p:spPr>
          <a:xfrm>
            <a:off x="10191374" y="2193983"/>
            <a:ext cx="159496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3372DC"/>
                </a:solidFill>
                <a:latin typeface="EdShed" pitchFamily="2" charset="77"/>
              </a:rPr>
              <a:t>inability</a:t>
            </a:r>
          </a:p>
        </p:txBody>
      </p:sp>
      <p:sp>
        <p:nvSpPr>
          <p:cNvPr id="17" name="Text Placeholder 7">
            <a:extLst>
              <a:ext uri="{FF2B5EF4-FFF2-40B4-BE49-F238E27FC236}">
                <a16:creationId xmlns:a16="http://schemas.microsoft.com/office/drawing/2014/main" id="{ED5923EE-CF4A-9A28-EC99-7FAC651FA28A}"/>
              </a:ext>
            </a:extLst>
          </p:cNvPr>
          <p:cNvSpPr txBox="1">
            <a:spLocks/>
          </p:cNvSpPr>
          <p:nvPr/>
        </p:nvSpPr>
        <p:spPr>
          <a:xfrm>
            <a:off x="530336" y="3147246"/>
            <a:ext cx="946919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The wind is </a:t>
            </a:r>
            <a:r>
              <a:rPr lang="en-GB" b="0" u="sng" dirty="0">
                <a:solidFill>
                  <a:schemeClr val="tx1"/>
                </a:solidFill>
                <a:latin typeface="Arial" panose="020B0604020202020204" pitchFamily="34" charset="0"/>
                <a:cs typeface="Arial" panose="020B0604020202020204" pitchFamily="34" charset="0"/>
              </a:rPr>
              <a:t>                           </a:t>
            </a:r>
            <a:r>
              <a:rPr lang="en-GB" b="0" dirty="0">
                <a:solidFill>
                  <a:schemeClr val="tx1"/>
                </a:solidFill>
                <a:latin typeface="EdShed" pitchFamily="2" charset="77"/>
              </a:rPr>
              <a:t>, but you can still feel it.</a:t>
            </a:r>
          </a:p>
        </p:txBody>
      </p:sp>
    </p:spTree>
    <p:extLst>
      <p:ext uri="{BB962C8B-B14F-4D97-AF65-F5344CB8AC3E}">
        <p14:creationId xmlns:p14="http://schemas.microsoft.com/office/powerpoint/2010/main" val="345580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4F61EA0-62C5-08E7-61D7-B221876F8E3F}"/>
              </a:ext>
            </a:extLst>
          </p:cNvPr>
          <p:cNvGrpSpPr/>
          <p:nvPr/>
        </p:nvGrpSpPr>
        <p:grpSpPr>
          <a:xfrm>
            <a:off x="530336" y="3147246"/>
            <a:ext cx="9570676" cy="3234969"/>
            <a:chOff x="530336" y="3147246"/>
            <a:chExt cx="9570676" cy="3234969"/>
          </a:xfrm>
        </p:grpSpPr>
        <p:sp>
          <p:nvSpPr>
            <p:cNvPr id="10" name="Text Placeholder 7">
              <a:extLst>
                <a:ext uri="{FF2B5EF4-FFF2-40B4-BE49-F238E27FC236}">
                  <a16:creationId xmlns:a16="http://schemas.microsoft.com/office/drawing/2014/main" id="{3CE3699D-A1EC-F199-0535-AF08D0E73371}"/>
                </a:ext>
              </a:extLst>
            </p:cNvPr>
            <p:cNvSpPr txBox="1">
              <a:spLocks/>
            </p:cNvSpPr>
            <p:nvPr/>
          </p:nvSpPr>
          <p:spPr>
            <a:xfrm>
              <a:off x="530336" y="3859209"/>
              <a:ext cx="946919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He had a very </a:t>
              </a:r>
              <a:r>
                <a:rPr lang="en-GB" b="0" u="sng" dirty="0">
                  <a:solidFill>
                    <a:schemeClr val="tx1"/>
                  </a:solidFill>
                  <a:latin typeface="Arial" panose="020B0604020202020204" pitchFamily="34" charset="0"/>
                  <a:cs typeface="Arial" panose="020B0604020202020204" pitchFamily="34" charset="0"/>
                </a:rPr>
                <a:t>                           </a:t>
              </a:r>
              <a:r>
                <a:rPr lang="en-GB" b="0" dirty="0">
                  <a:solidFill>
                    <a:schemeClr val="tx1"/>
                  </a:solidFill>
                  <a:latin typeface="EdShed" pitchFamily="2" charset="77"/>
                </a:rPr>
                <a:t> fall when he tripped over a stone.</a:t>
              </a:r>
            </a:p>
          </p:txBody>
        </p:sp>
        <p:sp>
          <p:nvSpPr>
            <p:cNvPr id="11" name="Text Placeholder 7">
              <a:extLst>
                <a:ext uri="{FF2B5EF4-FFF2-40B4-BE49-F238E27FC236}">
                  <a16:creationId xmlns:a16="http://schemas.microsoft.com/office/drawing/2014/main" id="{C77D40D9-C3D9-0C92-9757-FA22D0AC4E72}"/>
                </a:ext>
              </a:extLst>
            </p:cNvPr>
            <p:cNvSpPr txBox="1">
              <a:spLocks/>
            </p:cNvSpPr>
            <p:nvPr/>
          </p:nvSpPr>
          <p:spPr>
            <a:xfrm>
              <a:off x="530336" y="4571172"/>
              <a:ext cx="946919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She is suffering from an </a:t>
              </a:r>
              <a:r>
                <a:rPr lang="en-GB" b="0" u="sng" dirty="0">
                  <a:solidFill>
                    <a:schemeClr val="tx1"/>
                  </a:solidFill>
                  <a:latin typeface="Arial" panose="020B0604020202020204" pitchFamily="34" charset="0"/>
                  <a:cs typeface="Arial" panose="020B0604020202020204" pitchFamily="34" charset="0"/>
                </a:rPr>
                <a:t>                             </a:t>
              </a:r>
              <a:r>
                <a:rPr lang="en-GB" b="0" dirty="0">
                  <a:solidFill>
                    <a:schemeClr val="tx1"/>
                  </a:solidFill>
                  <a:latin typeface="Arial" panose="020B0604020202020204" pitchFamily="34" charset="0"/>
                  <a:cs typeface="Arial" panose="020B0604020202020204" pitchFamily="34" charset="0"/>
                </a:rPr>
                <a:t> </a:t>
              </a:r>
              <a:r>
                <a:rPr lang="en-GB" b="0" dirty="0">
                  <a:solidFill>
                    <a:schemeClr val="tx1"/>
                  </a:solidFill>
                  <a:latin typeface="EdShed" pitchFamily="2" charset="77"/>
                </a:rPr>
                <a:t>skin disease.</a:t>
              </a:r>
            </a:p>
          </p:txBody>
        </p:sp>
        <p:sp>
          <p:nvSpPr>
            <p:cNvPr id="12" name="Text Placeholder 7">
              <a:extLst>
                <a:ext uri="{FF2B5EF4-FFF2-40B4-BE49-F238E27FC236}">
                  <a16:creationId xmlns:a16="http://schemas.microsoft.com/office/drawing/2014/main" id="{AD29C614-B0E4-D884-989B-587CED8ECDD0}"/>
                </a:ext>
              </a:extLst>
            </p:cNvPr>
            <p:cNvSpPr txBox="1">
              <a:spLocks/>
            </p:cNvSpPr>
            <p:nvPr/>
          </p:nvSpPr>
          <p:spPr>
            <a:xfrm>
              <a:off x="530336" y="5283135"/>
              <a:ext cx="9570676"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We will be living here for an </a:t>
              </a:r>
              <a:r>
                <a:rPr lang="en-GB" b="0" u="sng" dirty="0">
                  <a:solidFill>
                    <a:schemeClr val="tx1"/>
                  </a:solidFill>
                  <a:latin typeface="Arial" panose="020B0604020202020204" pitchFamily="34" charset="0"/>
                  <a:cs typeface="Arial" panose="020B0604020202020204" pitchFamily="34" charset="0"/>
                </a:rPr>
                <a:t>                           </a:t>
              </a:r>
              <a:r>
                <a:rPr lang="en-GB" b="0" dirty="0">
                  <a:solidFill>
                    <a:schemeClr val="tx1"/>
                  </a:solidFill>
                  <a:latin typeface="EdShed" pitchFamily="2" charset="77"/>
                </a:rPr>
                <a:t> amount of time.</a:t>
              </a:r>
            </a:p>
          </p:txBody>
        </p:sp>
        <p:sp>
          <p:nvSpPr>
            <p:cNvPr id="13" name="Text Placeholder 7">
              <a:extLst>
                <a:ext uri="{FF2B5EF4-FFF2-40B4-BE49-F238E27FC236}">
                  <a16:creationId xmlns:a16="http://schemas.microsoft.com/office/drawing/2014/main" id="{A932EC10-55B8-0CAE-9928-CC6095584E84}"/>
                </a:ext>
              </a:extLst>
            </p:cNvPr>
            <p:cNvSpPr txBox="1">
              <a:spLocks/>
            </p:cNvSpPr>
            <p:nvPr/>
          </p:nvSpPr>
          <p:spPr>
            <a:xfrm>
              <a:off x="530336" y="5995099"/>
              <a:ext cx="9570676"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My </a:t>
              </a:r>
              <a:r>
                <a:rPr lang="en-GB" b="0" u="sng" dirty="0">
                  <a:solidFill>
                    <a:schemeClr val="tx1"/>
                  </a:solidFill>
                  <a:latin typeface="Arial" panose="020B0604020202020204" pitchFamily="34" charset="0"/>
                  <a:cs typeface="Arial" panose="020B0604020202020204" pitchFamily="34" charset="0"/>
                </a:rPr>
                <a:t>                          </a:t>
              </a:r>
              <a:r>
                <a:rPr lang="en-GB" b="0" dirty="0">
                  <a:solidFill>
                    <a:schemeClr val="tx1"/>
                  </a:solidFill>
                  <a:latin typeface="EdShed" pitchFamily="2" charset="77"/>
                </a:rPr>
                <a:t> to tie my shoelaces is a problem after PE.</a:t>
              </a:r>
            </a:p>
          </p:txBody>
        </p:sp>
        <p:sp>
          <p:nvSpPr>
            <p:cNvPr id="14" name="Text Placeholder 7">
              <a:extLst>
                <a:ext uri="{FF2B5EF4-FFF2-40B4-BE49-F238E27FC236}">
                  <a16:creationId xmlns:a16="http://schemas.microsoft.com/office/drawing/2014/main" id="{30064D24-5940-B316-FE79-5333AAA67D2B}"/>
                </a:ext>
              </a:extLst>
            </p:cNvPr>
            <p:cNvSpPr txBox="1">
              <a:spLocks/>
            </p:cNvSpPr>
            <p:nvPr/>
          </p:nvSpPr>
          <p:spPr>
            <a:xfrm>
              <a:off x="530336" y="3147246"/>
              <a:ext cx="946919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b="0" dirty="0">
                  <a:solidFill>
                    <a:schemeClr val="tx1"/>
                  </a:solidFill>
                  <a:latin typeface="EdShed" pitchFamily="2" charset="77"/>
                </a:rPr>
                <a:t>The wind is </a:t>
              </a:r>
              <a:r>
                <a:rPr lang="en-GB" b="0" u="sng" dirty="0">
                  <a:solidFill>
                    <a:schemeClr val="tx1"/>
                  </a:solidFill>
                  <a:latin typeface="Arial" panose="020B0604020202020204" pitchFamily="34" charset="0"/>
                  <a:cs typeface="Arial" panose="020B0604020202020204" pitchFamily="34" charset="0"/>
                </a:rPr>
                <a:t>                           </a:t>
              </a:r>
              <a:r>
                <a:rPr lang="en-GB" b="0" dirty="0">
                  <a:solidFill>
                    <a:schemeClr val="tx1"/>
                  </a:solidFill>
                  <a:latin typeface="EdShed" pitchFamily="2" charset="77"/>
                </a:rPr>
                <a:t>, but you can still feel it.</a:t>
              </a:r>
            </a:p>
          </p:txBody>
        </p:sp>
      </p:grpSp>
      <p:sp>
        <p:nvSpPr>
          <p:cNvPr id="4" name="Slide Number Placeholder 3">
            <a:extLst>
              <a:ext uri="{FF2B5EF4-FFF2-40B4-BE49-F238E27FC236}">
                <a16:creationId xmlns:a16="http://schemas.microsoft.com/office/drawing/2014/main" id="{1962764D-9CBD-6DE3-3CC9-35AD075AEC89}"/>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12</a:t>
            </a:fld>
            <a:endParaRPr lang="en-US" dirty="0">
              <a:latin typeface="EdShed" pitchFamily="2" charset="77"/>
            </a:endParaRPr>
          </a:p>
        </p:txBody>
      </p:sp>
      <p:sp>
        <p:nvSpPr>
          <p:cNvPr id="5" name="Text Placeholder 4">
            <a:extLst>
              <a:ext uri="{FF2B5EF4-FFF2-40B4-BE49-F238E27FC236}">
                <a16:creationId xmlns:a16="http://schemas.microsoft.com/office/drawing/2014/main" id="{163FD664-4AA8-0FAE-EDC1-5FFCA2BBA6EC}"/>
              </a:ext>
            </a:extLst>
          </p:cNvPr>
          <p:cNvSpPr>
            <a:spLocks noGrp="1"/>
          </p:cNvSpPr>
          <p:nvPr>
            <p:ph type="body" sz="quarter" idx="10"/>
          </p:nvPr>
        </p:nvSpPr>
        <p:spPr/>
        <p:txBody>
          <a:bodyPr/>
          <a:lstStyle/>
          <a:p>
            <a:r>
              <a:rPr lang="en-GB" dirty="0">
                <a:solidFill>
                  <a:srgbClr val="1D1C1D"/>
                </a:solidFill>
                <a:cs typeface="Arial" panose="020B0604020202020204" pitchFamily="34" charset="0"/>
              </a:rPr>
              <a:t>Missing Words</a:t>
            </a:r>
            <a:endParaRPr lang="en-GB" dirty="0"/>
          </a:p>
        </p:txBody>
      </p:sp>
      <p:sp>
        <p:nvSpPr>
          <p:cNvPr id="6" name="Text Placeholder 5">
            <a:extLst>
              <a:ext uri="{FF2B5EF4-FFF2-40B4-BE49-F238E27FC236}">
                <a16:creationId xmlns:a16="http://schemas.microsoft.com/office/drawing/2014/main" id="{D68F4C93-DF79-323A-DD31-5FC47BD009EA}"/>
              </a:ext>
            </a:extLst>
          </p:cNvPr>
          <p:cNvSpPr>
            <a:spLocks noGrp="1"/>
          </p:cNvSpPr>
          <p:nvPr>
            <p:ph type="body" sz="quarter" idx="11"/>
          </p:nvPr>
        </p:nvSpPr>
        <p:spPr/>
        <p:txBody>
          <a:bodyPr/>
          <a:lstStyle/>
          <a:p>
            <a:r>
              <a:rPr lang="en-US" b="1" dirty="0">
                <a:solidFill>
                  <a:srgbClr val="FF3760"/>
                </a:solidFill>
              </a:rPr>
              <a:t>Answers</a:t>
            </a:r>
          </a:p>
        </p:txBody>
      </p:sp>
      <p:sp>
        <p:nvSpPr>
          <p:cNvPr id="21" name="Text Placeholder 7">
            <a:extLst>
              <a:ext uri="{FF2B5EF4-FFF2-40B4-BE49-F238E27FC236}">
                <a16:creationId xmlns:a16="http://schemas.microsoft.com/office/drawing/2014/main" id="{83DF430C-05AA-C087-42EB-7786E6EA60CE}"/>
              </a:ext>
            </a:extLst>
          </p:cNvPr>
          <p:cNvSpPr txBox="1">
            <a:spLocks/>
          </p:cNvSpPr>
          <p:nvPr/>
        </p:nvSpPr>
        <p:spPr>
          <a:xfrm>
            <a:off x="1850571" y="3153814"/>
            <a:ext cx="1872343"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b="0" dirty="0">
                <a:solidFill>
                  <a:srgbClr val="FF3760"/>
                </a:solidFill>
                <a:latin typeface="EdShed" pitchFamily="2" charset="77"/>
              </a:rPr>
              <a:t>invisible</a:t>
            </a:r>
          </a:p>
        </p:txBody>
      </p:sp>
      <p:sp>
        <p:nvSpPr>
          <p:cNvPr id="22" name="Text Placeholder 7">
            <a:extLst>
              <a:ext uri="{FF2B5EF4-FFF2-40B4-BE49-F238E27FC236}">
                <a16:creationId xmlns:a16="http://schemas.microsoft.com/office/drawing/2014/main" id="{B6D030AA-798A-D9B5-AC70-956909CBA458}"/>
              </a:ext>
            </a:extLst>
          </p:cNvPr>
          <p:cNvSpPr txBox="1">
            <a:spLocks/>
          </p:cNvSpPr>
          <p:nvPr/>
        </p:nvSpPr>
        <p:spPr>
          <a:xfrm>
            <a:off x="2140857" y="3870400"/>
            <a:ext cx="190137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b="0" dirty="0">
                <a:solidFill>
                  <a:srgbClr val="FF3760"/>
                </a:solidFill>
                <a:latin typeface="EdShed" pitchFamily="2" charset="77"/>
              </a:rPr>
              <a:t>inelegant</a:t>
            </a:r>
          </a:p>
        </p:txBody>
      </p:sp>
      <p:sp>
        <p:nvSpPr>
          <p:cNvPr id="23" name="Text Placeholder 7">
            <a:extLst>
              <a:ext uri="{FF2B5EF4-FFF2-40B4-BE49-F238E27FC236}">
                <a16:creationId xmlns:a16="http://schemas.microsoft.com/office/drawing/2014/main" id="{42022984-415F-D4BD-2F14-5A5ED4A73B0F}"/>
              </a:ext>
            </a:extLst>
          </p:cNvPr>
          <p:cNvSpPr txBox="1">
            <a:spLocks/>
          </p:cNvSpPr>
          <p:nvPr/>
        </p:nvSpPr>
        <p:spPr>
          <a:xfrm>
            <a:off x="3207657" y="4571171"/>
            <a:ext cx="200297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b="0" dirty="0">
                <a:solidFill>
                  <a:srgbClr val="FF3760"/>
                </a:solidFill>
                <a:latin typeface="EdShed" pitchFamily="2" charset="77"/>
              </a:rPr>
              <a:t>incurable</a:t>
            </a:r>
          </a:p>
        </p:txBody>
      </p:sp>
      <p:sp>
        <p:nvSpPr>
          <p:cNvPr id="24" name="Text Placeholder 7">
            <a:extLst>
              <a:ext uri="{FF2B5EF4-FFF2-40B4-BE49-F238E27FC236}">
                <a16:creationId xmlns:a16="http://schemas.microsoft.com/office/drawing/2014/main" id="{95F16F41-E650-79A5-1DB1-F643BFD01FD4}"/>
              </a:ext>
            </a:extLst>
          </p:cNvPr>
          <p:cNvSpPr txBox="1">
            <a:spLocks/>
          </p:cNvSpPr>
          <p:nvPr/>
        </p:nvSpPr>
        <p:spPr>
          <a:xfrm>
            <a:off x="3599543" y="5283135"/>
            <a:ext cx="188685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b="0" dirty="0">
                <a:solidFill>
                  <a:srgbClr val="FF3760"/>
                </a:solidFill>
                <a:latin typeface="EdShed" pitchFamily="2" charset="77"/>
              </a:rPr>
              <a:t>indefinite</a:t>
            </a:r>
          </a:p>
        </p:txBody>
      </p:sp>
      <p:sp>
        <p:nvSpPr>
          <p:cNvPr id="25" name="Text Placeholder 7">
            <a:extLst>
              <a:ext uri="{FF2B5EF4-FFF2-40B4-BE49-F238E27FC236}">
                <a16:creationId xmlns:a16="http://schemas.microsoft.com/office/drawing/2014/main" id="{47149217-CFA6-D1FD-420D-3E1FF3B6222A}"/>
              </a:ext>
            </a:extLst>
          </p:cNvPr>
          <p:cNvSpPr txBox="1">
            <a:spLocks/>
          </p:cNvSpPr>
          <p:nvPr/>
        </p:nvSpPr>
        <p:spPr>
          <a:xfrm>
            <a:off x="996844" y="5995098"/>
            <a:ext cx="1797155"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b="0" dirty="0">
                <a:solidFill>
                  <a:srgbClr val="FF3760"/>
                </a:solidFill>
                <a:latin typeface="EdShed" pitchFamily="2" charset="77"/>
              </a:rPr>
              <a:t>inability</a:t>
            </a:r>
          </a:p>
        </p:txBody>
      </p:sp>
      <p:sp>
        <p:nvSpPr>
          <p:cNvPr id="2" name="Text Placeholder 7">
            <a:extLst>
              <a:ext uri="{FF2B5EF4-FFF2-40B4-BE49-F238E27FC236}">
                <a16:creationId xmlns:a16="http://schemas.microsoft.com/office/drawing/2014/main" id="{271D4CBB-1F6D-9A54-5709-FF70336AC7D2}"/>
              </a:ext>
            </a:extLst>
          </p:cNvPr>
          <p:cNvSpPr txBox="1">
            <a:spLocks/>
          </p:cNvSpPr>
          <p:nvPr/>
        </p:nvSpPr>
        <p:spPr>
          <a:xfrm>
            <a:off x="437191" y="2193983"/>
            <a:ext cx="1594965"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3372DC"/>
                </a:solidFill>
                <a:latin typeface="EdShed" pitchFamily="2" charset="77"/>
              </a:rPr>
              <a:t>incurable</a:t>
            </a:r>
          </a:p>
        </p:txBody>
      </p:sp>
      <p:sp>
        <p:nvSpPr>
          <p:cNvPr id="3" name="Text Placeholder 7">
            <a:extLst>
              <a:ext uri="{FF2B5EF4-FFF2-40B4-BE49-F238E27FC236}">
                <a16:creationId xmlns:a16="http://schemas.microsoft.com/office/drawing/2014/main" id="{EFD3D66F-7477-8113-7838-12D1C2D61B6D}"/>
              </a:ext>
            </a:extLst>
          </p:cNvPr>
          <p:cNvSpPr txBox="1">
            <a:spLocks/>
          </p:cNvSpPr>
          <p:nvPr/>
        </p:nvSpPr>
        <p:spPr>
          <a:xfrm>
            <a:off x="2875735" y="2193983"/>
            <a:ext cx="159496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3372DC"/>
                </a:solidFill>
                <a:latin typeface="EdShed" pitchFamily="2" charset="77"/>
              </a:rPr>
              <a:t>invisible</a:t>
            </a:r>
          </a:p>
        </p:txBody>
      </p:sp>
      <p:sp>
        <p:nvSpPr>
          <p:cNvPr id="7" name="Text Placeholder 7">
            <a:extLst>
              <a:ext uri="{FF2B5EF4-FFF2-40B4-BE49-F238E27FC236}">
                <a16:creationId xmlns:a16="http://schemas.microsoft.com/office/drawing/2014/main" id="{57A98EB9-9B88-C52C-6F85-E3EB062CE327}"/>
              </a:ext>
            </a:extLst>
          </p:cNvPr>
          <p:cNvSpPr txBox="1">
            <a:spLocks/>
          </p:cNvSpPr>
          <p:nvPr/>
        </p:nvSpPr>
        <p:spPr>
          <a:xfrm>
            <a:off x="5314281" y="2193983"/>
            <a:ext cx="159496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3372DC"/>
                </a:solidFill>
                <a:latin typeface="EdShed" pitchFamily="2" charset="77"/>
              </a:rPr>
              <a:t>indefinite</a:t>
            </a:r>
          </a:p>
        </p:txBody>
      </p:sp>
      <p:sp>
        <p:nvSpPr>
          <p:cNvPr id="8" name="Text Placeholder 7">
            <a:extLst>
              <a:ext uri="{FF2B5EF4-FFF2-40B4-BE49-F238E27FC236}">
                <a16:creationId xmlns:a16="http://schemas.microsoft.com/office/drawing/2014/main" id="{AFC9E184-0DA6-C537-99D0-DB830F1FE0F0}"/>
              </a:ext>
            </a:extLst>
          </p:cNvPr>
          <p:cNvSpPr txBox="1">
            <a:spLocks/>
          </p:cNvSpPr>
          <p:nvPr/>
        </p:nvSpPr>
        <p:spPr>
          <a:xfrm>
            <a:off x="7752827" y="2193983"/>
            <a:ext cx="159496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3372DC"/>
                </a:solidFill>
                <a:latin typeface="EdShed" pitchFamily="2" charset="77"/>
              </a:rPr>
              <a:t>inelegant</a:t>
            </a:r>
          </a:p>
        </p:txBody>
      </p:sp>
      <p:sp>
        <p:nvSpPr>
          <p:cNvPr id="9" name="Text Placeholder 7">
            <a:extLst>
              <a:ext uri="{FF2B5EF4-FFF2-40B4-BE49-F238E27FC236}">
                <a16:creationId xmlns:a16="http://schemas.microsoft.com/office/drawing/2014/main" id="{D1F64242-D9C6-5063-CED7-59F0D27D024A}"/>
              </a:ext>
            </a:extLst>
          </p:cNvPr>
          <p:cNvSpPr txBox="1">
            <a:spLocks/>
          </p:cNvSpPr>
          <p:nvPr/>
        </p:nvSpPr>
        <p:spPr>
          <a:xfrm>
            <a:off x="10191374" y="2193983"/>
            <a:ext cx="159496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3372DC"/>
                </a:solidFill>
                <a:latin typeface="EdShed" pitchFamily="2" charset="77"/>
              </a:rPr>
              <a:t>inability</a:t>
            </a:r>
          </a:p>
        </p:txBody>
      </p:sp>
    </p:spTree>
    <p:extLst>
      <p:ext uri="{BB962C8B-B14F-4D97-AF65-F5344CB8AC3E}">
        <p14:creationId xmlns:p14="http://schemas.microsoft.com/office/powerpoint/2010/main" val="115625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929EB5-5820-3DD3-2051-4CE5A29D5768}"/>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13</a:t>
            </a:fld>
            <a:endParaRPr lang="en-US" dirty="0">
              <a:latin typeface="EdShed" pitchFamily="2" charset="77"/>
            </a:endParaRPr>
          </a:p>
        </p:txBody>
      </p:sp>
      <p:sp>
        <p:nvSpPr>
          <p:cNvPr id="12" name="Text Placeholder 11">
            <a:extLst>
              <a:ext uri="{FF2B5EF4-FFF2-40B4-BE49-F238E27FC236}">
                <a16:creationId xmlns:a16="http://schemas.microsoft.com/office/drawing/2014/main" id="{EC78E227-A13C-1656-6B70-4EAF398DE74C}"/>
              </a:ext>
            </a:extLst>
          </p:cNvPr>
          <p:cNvSpPr>
            <a:spLocks noGrp="1"/>
          </p:cNvSpPr>
          <p:nvPr>
            <p:ph type="body" sz="quarter" idx="10"/>
          </p:nvPr>
        </p:nvSpPr>
        <p:spPr/>
        <p:txBody>
          <a:bodyPr/>
          <a:lstStyle/>
          <a:p>
            <a:r>
              <a:rPr lang="en-GB" dirty="0">
                <a:solidFill>
                  <a:srgbClr val="1D1C1D"/>
                </a:solidFill>
                <a:cs typeface="Arial" panose="020B0604020202020204" pitchFamily="34" charset="0"/>
              </a:rPr>
              <a:t>Definitions</a:t>
            </a:r>
            <a:endParaRPr lang="en-GB" dirty="0"/>
          </a:p>
          <a:p>
            <a:endParaRPr lang="en-US" dirty="0"/>
          </a:p>
        </p:txBody>
      </p:sp>
      <p:sp>
        <p:nvSpPr>
          <p:cNvPr id="14" name="Text Placeholder 2">
            <a:extLst>
              <a:ext uri="{FF2B5EF4-FFF2-40B4-BE49-F238E27FC236}">
                <a16:creationId xmlns:a16="http://schemas.microsoft.com/office/drawing/2014/main" id="{41FDABD8-CA61-4840-FED0-6B443361E628}"/>
              </a:ext>
            </a:extLst>
          </p:cNvPr>
          <p:cNvSpPr>
            <a:spLocks noGrp="1"/>
          </p:cNvSpPr>
          <p:nvPr>
            <p:ph type="body" sz="quarter" idx="11"/>
          </p:nvPr>
        </p:nvSpPr>
        <p:spPr/>
        <p:txBody>
          <a:bodyPr/>
          <a:lstStyle/>
          <a:p>
            <a:pPr>
              <a:lnSpc>
                <a:spcPct val="100000"/>
              </a:lnSpc>
            </a:pPr>
            <a:r>
              <a:rPr lang="en-GB" b="1" dirty="0">
                <a:solidFill>
                  <a:schemeClr val="tx1"/>
                </a:solidFill>
                <a:ea typeface="OpenDyslexic" charset="0"/>
                <a:cs typeface="OpenDyslexic" charset="0"/>
              </a:rPr>
              <a:t>Match each word to its definition.</a:t>
            </a:r>
          </a:p>
        </p:txBody>
      </p:sp>
      <p:graphicFrame>
        <p:nvGraphicFramePr>
          <p:cNvPr id="8" name="Table 7">
            <a:extLst>
              <a:ext uri="{FF2B5EF4-FFF2-40B4-BE49-F238E27FC236}">
                <a16:creationId xmlns:a16="http://schemas.microsoft.com/office/drawing/2014/main" id="{E164C6AD-4343-A2A3-B98A-F190EC06AF4C}"/>
              </a:ext>
            </a:extLst>
          </p:cNvPr>
          <p:cNvGraphicFramePr>
            <a:graphicFrameLocks noGrp="1"/>
          </p:cNvGraphicFramePr>
          <p:nvPr>
            <p:extLst>
              <p:ext uri="{D42A27DB-BD31-4B8C-83A1-F6EECF244321}">
                <p14:modId xmlns:p14="http://schemas.microsoft.com/office/powerpoint/2010/main" val="1369176515"/>
              </p:ext>
            </p:extLst>
          </p:nvPr>
        </p:nvGraphicFramePr>
        <p:xfrm>
          <a:off x="361527" y="1743607"/>
          <a:ext cx="2305524" cy="4815840"/>
        </p:xfrm>
        <a:graphic>
          <a:graphicData uri="http://schemas.openxmlformats.org/drawingml/2006/table">
            <a:tbl>
              <a:tblPr firstRow="1" bandRow="1">
                <a:tableStyleId>{5940675A-B579-460E-94D1-54222C63F5DA}</a:tableStyleId>
              </a:tblPr>
              <a:tblGrid>
                <a:gridCol w="2305524">
                  <a:extLst>
                    <a:ext uri="{9D8B030D-6E8A-4147-A177-3AD203B41FA5}">
                      <a16:colId xmlns:a16="http://schemas.microsoft.com/office/drawing/2014/main" val="20000"/>
                    </a:ext>
                  </a:extLst>
                </a:gridCol>
              </a:tblGrid>
              <a:tr h="481584">
                <a:tc>
                  <a:txBody>
                    <a:bodyPr/>
                    <a:lstStyle/>
                    <a:p>
                      <a:pPr algn="ctr"/>
                      <a:r>
                        <a:rPr lang="en-GB" sz="2000" b="0" i="0" dirty="0">
                          <a:latin typeface="EdShed" pitchFamily="2" charset="77"/>
                        </a:rPr>
                        <a:t>inactive</a:t>
                      </a:r>
                    </a:p>
                  </a:txBody>
                  <a:tcPr anchor="ctr"/>
                </a:tc>
                <a:extLst>
                  <a:ext uri="{0D108BD9-81ED-4DB2-BD59-A6C34878D82A}">
                    <a16:rowId xmlns:a16="http://schemas.microsoft.com/office/drawing/2014/main" val="10001"/>
                  </a:ext>
                </a:extLst>
              </a:tr>
              <a:tr h="481584">
                <a:tc>
                  <a:txBody>
                    <a:bodyPr/>
                    <a:lstStyle/>
                    <a:p>
                      <a:pPr algn="ctr"/>
                      <a:r>
                        <a:rPr lang="en-GB" sz="2000" b="0" i="0" dirty="0">
                          <a:latin typeface="EdShed" pitchFamily="2" charset="77"/>
                        </a:rPr>
                        <a:t>incorrect</a:t>
                      </a:r>
                    </a:p>
                  </a:txBody>
                  <a:tcPr anchor="ctr"/>
                </a:tc>
                <a:extLst>
                  <a:ext uri="{0D108BD9-81ED-4DB2-BD59-A6C34878D82A}">
                    <a16:rowId xmlns:a16="http://schemas.microsoft.com/office/drawing/2014/main" val="10002"/>
                  </a:ext>
                </a:extLst>
              </a:tr>
              <a:tr h="481584">
                <a:tc>
                  <a:txBody>
                    <a:bodyPr/>
                    <a:lstStyle/>
                    <a:p>
                      <a:pPr algn="ctr"/>
                      <a:r>
                        <a:rPr lang="en-GB" sz="2000" b="0" i="0" dirty="0">
                          <a:latin typeface="EdShed" pitchFamily="2" charset="77"/>
                        </a:rPr>
                        <a:t>invisible</a:t>
                      </a:r>
                    </a:p>
                  </a:txBody>
                  <a:tcPr anchor="ctr"/>
                </a:tc>
                <a:extLst>
                  <a:ext uri="{0D108BD9-81ED-4DB2-BD59-A6C34878D82A}">
                    <a16:rowId xmlns:a16="http://schemas.microsoft.com/office/drawing/2014/main" val="10003"/>
                  </a:ext>
                </a:extLst>
              </a:tr>
              <a:tr h="481584">
                <a:tc>
                  <a:txBody>
                    <a:bodyPr/>
                    <a:lstStyle/>
                    <a:p>
                      <a:pPr algn="ctr"/>
                      <a:r>
                        <a:rPr lang="en-GB" sz="2000" b="0" i="0" dirty="0">
                          <a:latin typeface="EdShed" pitchFamily="2" charset="77"/>
                        </a:rPr>
                        <a:t>insecure</a:t>
                      </a:r>
                    </a:p>
                  </a:txBody>
                  <a:tcPr anchor="ctr"/>
                </a:tc>
                <a:extLst>
                  <a:ext uri="{0D108BD9-81ED-4DB2-BD59-A6C34878D82A}">
                    <a16:rowId xmlns:a16="http://schemas.microsoft.com/office/drawing/2014/main" val="10004"/>
                  </a:ext>
                </a:extLst>
              </a:tr>
              <a:tr h="481584">
                <a:tc>
                  <a:txBody>
                    <a:bodyPr/>
                    <a:lstStyle/>
                    <a:p>
                      <a:pPr algn="ctr"/>
                      <a:r>
                        <a:rPr lang="en-GB" sz="2000" b="0" i="0" dirty="0">
                          <a:latin typeface="EdShed" pitchFamily="2" charset="77"/>
                        </a:rPr>
                        <a:t>inflexible</a:t>
                      </a:r>
                    </a:p>
                  </a:txBody>
                  <a:tcPr anchor="ctr"/>
                </a:tc>
                <a:extLst>
                  <a:ext uri="{0D108BD9-81ED-4DB2-BD59-A6C34878D82A}">
                    <a16:rowId xmlns:a16="http://schemas.microsoft.com/office/drawing/2014/main" val="10005"/>
                  </a:ext>
                </a:extLst>
              </a:tr>
              <a:tr h="481584">
                <a:tc>
                  <a:txBody>
                    <a:bodyPr/>
                    <a:lstStyle/>
                    <a:p>
                      <a:pPr algn="ctr"/>
                      <a:r>
                        <a:rPr lang="en-GB" sz="2000" b="0" i="0" dirty="0">
                          <a:latin typeface="EdShed" pitchFamily="2" charset="77"/>
                        </a:rPr>
                        <a:t>indefinite</a:t>
                      </a:r>
                    </a:p>
                  </a:txBody>
                  <a:tcPr anchor="ctr"/>
                </a:tc>
                <a:extLst>
                  <a:ext uri="{0D108BD9-81ED-4DB2-BD59-A6C34878D82A}">
                    <a16:rowId xmlns:a16="http://schemas.microsoft.com/office/drawing/2014/main" val="10006"/>
                  </a:ext>
                </a:extLst>
              </a:tr>
              <a:tr h="481584">
                <a:tc>
                  <a:txBody>
                    <a:bodyPr/>
                    <a:lstStyle/>
                    <a:p>
                      <a:pPr algn="ctr"/>
                      <a:r>
                        <a:rPr lang="en-GB" sz="2000" b="0" i="0" dirty="0">
                          <a:latin typeface="EdShed" pitchFamily="2" charset="77"/>
                        </a:rPr>
                        <a:t>inelegant</a:t>
                      </a:r>
                    </a:p>
                  </a:txBody>
                  <a:tcPr anchor="ctr"/>
                </a:tc>
                <a:extLst>
                  <a:ext uri="{0D108BD9-81ED-4DB2-BD59-A6C34878D82A}">
                    <a16:rowId xmlns:a16="http://schemas.microsoft.com/office/drawing/2014/main" val="10007"/>
                  </a:ext>
                </a:extLst>
              </a:tr>
              <a:tr h="481584">
                <a:tc>
                  <a:txBody>
                    <a:bodyPr/>
                    <a:lstStyle/>
                    <a:p>
                      <a:pPr algn="ctr"/>
                      <a:r>
                        <a:rPr lang="en-GB" sz="2000" b="0" i="0" dirty="0">
                          <a:latin typeface="EdShed" pitchFamily="2" charset="77"/>
                        </a:rPr>
                        <a:t>incurable</a:t>
                      </a:r>
                    </a:p>
                  </a:txBody>
                  <a:tcPr anchor="ctr"/>
                </a:tc>
                <a:extLst>
                  <a:ext uri="{0D108BD9-81ED-4DB2-BD59-A6C34878D82A}">
                    <a16:rowId xmlns:a16="http://schemas.microsoft.com/office/drawing/2014/main" val="10008"/>
                  </a:ext>
                </a:extLst>
              </a:tr>
              <a:tr h="481584">
                <a:tc>
                  <a:txBody>
                    <a:bodyPr/>
                    <a:lstStyle/>
                    <a:p>
                      <a:pPr algn="ctr"/>
                      <a:r>
                        <a:rPr lang="en-GB" sz="2000" b="0" i="0" dirty="0">
                          <a:latin typeface="EdShed" pitchFamily="2" charset="77"/>
                        </a:rPr>
                        <a:t>inability</a:t>
                      </a:r>
                    </a:p>
                  </a:txBody>
                  <a:tcPr anchor="ctr"/>
                </a:tc>
                <a:extLst>
                  <a:ext uri="{0D108BD9-81ED-4DB2-BD59-A6C34878D82A}">
                    <a16:rowId xmlns:a16="http://schemas.microsoft.com/office/drawing/2014/main" val="10009"/>
                  </a:ext>
                </a:extLst>
              </a:tr>
              <a:tr h="481584">
                <a:tc>
                  <a:txBody>
                    <a:bodyPr/>
                    <a:lstStyle/>
                    <a:p>
                      <a:pPr algn="ctr"/>
                      <a:r>
                        <a:rPr lang="en-GB" sz="2000" b="0" i="0" dirty="0">
                          <a:latin typeface="EdShed" pitchFamily="2" charset="77"/>
                        </a:rPr>
                        <a:t>inadequate</a:t>
                      </a:r>
                    </a:p>
                  </a:txBody>
                  <a:tcPr anchor="ct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0B1282AD-5138-AB4D-9A98-837DE96213BF}"/>
              </a:ext>
            </a:extLst>
          </p:cNvPr>
          <p:cNvGraphicFramePr>
            <a:graphicFrameLocks noGrp="1"/>
          </p:cNvGraphicFramePr>
          <p:nvPr>
            <p:extLst>
              <p:ext uri="{D42A27DB-BD31-4B8C-83A1-F6EECF244321}">
                <p14:modId xmlns:p14="http://schemas.microsoft.com/office/powerpoint/2010/main" val="361031649"/>
              </p:ext>
            </p:extLst>
          </p:nvPr>
        </p:nvGraphicFramePr>
        <p:xfrm>
          <a:off x="5463513" y="1754727"/>
          <a:ext cx="6366960" cy="4815838"/>
        </p:xfrm>
        <a:graphic>
          <a:graphicData uri="http://schemas.openxmlformats.org/drawingml/2006/table">
            <a:tbl>
              <a:tblPr firstRow="1" bandRow="1">
                <a:tableStyleId>{5940675A-B579-460E-94D1-54222C63F5DA}</a:tableStyleId>
              </a:tblPr>
              <a:tblGrid>
                <a:gridCol w="6366960">
                  <a:extLst>
                    <a:ext uri="{9D8B030D-6E8A-4147-A177-3AD203B41FA5}">
                      <a16:colId xmlns:a16="http://schemas.microsoft.com/office/drawing/2014/main" val="20000"/>
                    </a:ext>
                  </a:extLst>
                </a:gridCol>
              </a:tblGrid>
              <a:tr h="489493">
                <a:tc>
                  <a:txBody>
                    <a:bodyPr/>
                    <a:lstStyle/>
                    <a:p>
                      <a:pPr algn="ctr"/>
                      <a:r>
                        <a:rPr lang="en-GB" sz="2000" b="0" i="0" dirty="0">
                          <a:latin typeface="EdShed" pitchFamily="2" charset="77"/>
                        </a:rPr>
                        <a:t>Something</a:t>
                      </a:r>
                      <a:r>
                        <a:rPr lang="en-GB" sz="2000" b="0" i="0" baseline="0" dirty="0">
                          <a:latin typeface="EdShed" pitchFamily="2" charset="77"/>
                        </a:rPr>
                        <a:t> that is wrong.</a:t>
                      </a:r>
                      <a:endParaRPr lang="en-GB" sz="2000" b="0" i="0" dirty="0">
                        <a:latin typeface="EdShed" pitchFamily="2" charset="77"/>
                      </a:endParaRPr>
                    </a:p>
                  </a:txBody>
                  <a:tcPr anchor="ctr"/>
                </a:tc>
                <a:extLst>
                  <a:ext uri="{0D108BD9-81ED-4DB2-BD59-A6C34878D82A}">
                    <a16:rowId xmlns:a16="http://schemas.microsoft.com/office/drawing/2014/main" val="10001"/>
                  </a:ext>
                </a:extLst>
              </a:tr>
              <a:tr h="480705">
                <a:tc>
                  <a:txBody>
                    <a:bodyPr/>
                    <a:lstStyle/>
                    <a:p>
                      <a:pPr algn="ctr"/>
                      <a:r>
                        <a:rPr lang="en-GB" sz="2000" b="0" i="0" dirty="0">
                          <a:latin typeface="EdShed" pitchFamily="2" charset="77"/>
                        </a:rPr>
                        <a:t>Anxious or uncertain.</a:t>
                      </a:r>
                    </a:p>
                  </a:txBody>
                  <a:tcPr anchor="ctr"/>
                </a:tc>
                <a:extLst>
                  <a:ext uri="{0D108BD9-81ED-4DB2-BD59-A6C34878D82A}">
                    <a16:rowId xmlns:a16="http://schemas.microsoft.com/office/drawing/2014/main" val="10002"/>
                  </a:ext>
                </a:extLst>
              </a:tr>
              <a:tr h="480705">
                <a:tc>
                  <a:txBody>
                    <a:bodyPr/>
                    <a:lstStyle/>
                    <a:p>
                      <a:pPr algn="ctr"/>
                      <a:r>
                        <a:rPr lang="en-GB" sz="2000" b="0" i="0" dirty="0">
                          <a:latin typeface="EdShed" pitchFamily="2" charset="77"/>
                        </a:rPr>
                        <a:t>Not</a:t>
                      </a:r>
                      <a:r>
                        <a:rPr lang="en-GB" sz="2000" b="0" i="0" baseline="0" dirty="0">
                          <a:latin typeface="EdShed" pitchFamily="2" charset="77"/>
                        </a:rPr>
                        <a:t> able to be bent or unwilling to change.</a:t>
                      </a:r>
                      <a:endParaRPr lang="en-GB" sz="2000" b="0" i="0" dirty="0">
                        <a:latin typeface="EdShed" pitchFamily="2" charset="77"/>
                      </a:endParaRPr>
                    </a:p>
                  </a:txBody>
                  <a:tcPr anchor="ctr"/>
                </a:tc>
                <a:extLst>
                  <a:ext uri="{0D108BD9-81ED-4DB2-BD59-A6C34878D82A}">
                    <a16:rowId xmlns:a16="http://schemas.microsoft.com/office/drawing/2014/main" val="10003"/>
                  </a:ext>
                </a:extLst>
              </a:tr>
              <a:tr h="480705">
                <a:tc>
                  <a:txBody>
                    <a:bodyPr/>
                    <a:lstStyle/>
                    <a:p>
                      <a:pPr algn="ctr"/>
                      <a:r>
                        <a:rPr lang="en-GB" sz="2000" b="0" i="0" dirty="0">
                          <a:latin typeface="EdShed" pitchFamily="2" charset="77"/>
                        </a:rPr>
                        <a:t>Not</a:t>
                      </a:r>
                      <a:r>
                        <a:rPr lang="en-GB" sz="2000" b="0" i="0" baseline="0" dirty="0">
                          <a:latin typeface="EdShed" pitchFamily="2" charset="77"/>
                        </a:rPr>
                        <a:t> engaging in physical activity.</a:t>
                      </a:r>
                      <a:endParaRPr lang="en-GB" sz="2000" b="0" i="0" dirty="0">
                        <a:latin typeface="EdShed" pitchFamily="2" charset="77"/>
                      </a:endParaRPr>
                    </a:p>
                  </a:txBody>
                  <a:tcPr anchor="ctr"/>
                </a:tc>
                <a:extLst>
                  <a:ext uri="{0D108BD9-81ED-4DB2-BD59-A6C34878D82A}">
                    <a16:rowId xmlns:a16="http://schemas.microsoft.com/office/drawing/2014/main" val="10004"/>
                  </a:ext>
                </a:extLst>
              </a:tr>
              <a:tr h="480705">
                <a:tc>
                  <a:txBody>
                    <a:bodyPr/>
                    <a:lstStyle/>
                    <a:p>
                      <a:pPr algn="ctr"/>
                      <a:r>
                        <a:rPr lang="en-GB" sz="2000" b="0" i="0" dirty="0">
                          <a:latin typeface="EdShed" pitchFamily="2" charset="77"/>
                        </a:rPr>
                        <a:t>Unable</a:t>
                      </a:r>
                      <a:r>
                        <a:rPr lang="en-GB" sz="2000" b="0" i="0" baseline="0" dirty="0">
                          <a:latin typeface="EdShed" pitchFamily="2" charset="77"/>
                        </a:rPr>
                        <a:t> to be seen.</a:t>
                      </a:r>
                      <a:endParaRPr lang="en-GB" sz="2000" b="0" i="0" dirty="0">
                        <a:latin typeface="EdShed" pitchFamily="2" charset="77"/>
                      </a:endParaRPr>
                    </a:p>
                  </a:txBody>
                  <a:tcPr anchor="ctr"/>
                </a:tc>
                <a:extLst>
                  <a:ext uri="{0D108BD9-81ED-4DB2-BD59-A6C34878D82A}">
                    <a16:rowId xmlns:a16="http://schemas.microsoft.com/office/drawing/2014/main" val="10005"/>
                  </a:ext>
                </a:extLst>
              </a:tr>
              <a:tr h="480705">
                <a:tc>
                  <a:txBody>
                    <a:bodyPr/>
                    <a:lstStyle/>
                    <a:p>
                      <a:pPr algn="ctr"/>
                      <a:r>
                        <a:rPr lang="en-GB" sz="2000" b="0" i="0" dirty="0">
                          <a:latin typeface="EdShed" pitchFamily="2" charset="77"/>
                        </a:rPr>
                        <a:t>Showing</a:t>
                      </a:r>
                      <a:r>
                        <a:rPr lang="en-GB" sz="2000" b="0" i="0" baseline="0" dirty="0">
                          <a:latin typeface="EdShed" pitchFamily="2" charset="77"/>
                        </a:rPr>
                        <a:t> a lack of grace.</a:t>
                      </a:r>
                      <a:endParaRPr lang="en-GB" sz="2000" b="0" i="0" dirty="0">
                        <a:latin typeface="EdShed" pitchFamily="2" charset="77"/>
                      </a:endParaRPr>
                    </a:p>
                  </a:txBody>
                  <a:tcPr anchor="ctr"/>
                </a:tc>
                <a:extLst>
                  <a:ext uri="{0D108BD9-81ED-4DB2-BD59-A6C34878D82A}">
                    <a16:rowId xmlns:a16="http://schemas.microsoft.com/office/drawing/2014/main" val="10006"/>
                  </a:ext>
                </a:extLst>
              </a:tr>
              <a:tr h="480705">
                <a:tc>
                  <a:txBody>
                    <a:bodyPr/>
                    <a:lstStyle/>
                    <a:p>
                      <a:pPr algn="ctr"/>
                      <a:r>
                        <a:rPr lang="en-GB" sz="2000" b="0" i="0" dirty="0">
                          <a:latin typeface="EdShed" pitchFamily="2" charset="77"/>
                        </a:rPr>
                        <a:t>Not good enough.</a:t>
                      </a:r>
                    </a:p>
                  </a:txBody>
                  <a:tcPr anchor="ctr"/>
                </a:tc>
                <a:extLst>
                  <a:ext uri="{0D108BD9-81ED-4DB2-BD59-A6C34878D82A}">
                    <a16:rowId xmlns:a16="http://schemas.microsoft.com/office/drawing/2014/main" val="10007"/>
                  </a:ext>
                </a:extLst>
              </a:tr>
              <a:tr h="480705">
                <a:tc>
                  <a:txBody>
                    <a:bodyPr/>
                    <a:lstStyle/>
                    <a:p>
                      <a:pPr algn="ctr"/>
                      <a:r>
                        <a:rPr lang="en-GB" sz="2000" b="0" i="0" dirty="0">
                          <a:latin typeface="EdShed" pitchFamily="2" charset="77"/>
                        </a:rPr>
                        <a:t>Something</a:t>
                      </a:r>
                      <a:r>
                        <a:rPr lang="en-GB" sz="2000" b="0" i="0" baseline="0" dirty="0">
                          <a:latin typeface="EdShed" pitchFamily="2" charset="77"/>
                        </a:rPr>
                        <a:t> that lasts for an unknown length of time. </a:t>
                      </a:r>
                      <a:endParaRPr lang="en-GB" sz="2000" b="0" i="0" dirty="0">
                        <a:latin typeface="EdShed" pitchFamily="2" charset="77"/>
                      </a:endParaRPr>
                    </a:p>
                  </a:txBody>
                  <a:tcPr anchor="ctr"/>
                </a:tc>
                <a:extLst>
                  <a:ext uri="{0D108BD9-81ED-4DB2-BD59-A6C34878D82A}">
                    <a16:rowId xmlns:a16="http://schemas.microsoft.com/office/drawing/2014/main" val="10008"/>
                  </a:ext>
                </a:extLst>
              </a:tr>
              <a:tr h="480705">
                <a:tc>
                  <a:txBody>
                    <a:bodyPr/>
                    <a:lstStyle/>
                    <a:p>
                      <a:pPr algn="ctr"/>
                      <a:r>
                        <a:rPr lang="en-GB" sz="2000" b="0" i="0" dirty="0">
                          <a:latin typeface="EdShed" pitchFamily="2" charset="77"/>
                        </a:rPr>
                        <a:t>Not able to be cured.</a:t>
                      </a:r>
                    </a:p>
                  </a:txBody>
                  <a:tcPr anchor="ctr"/>
                </a:tc>
                <a:extLst>
                  <a:ext uri="{0D108BD9-81ED-4DB2-BD59-A6C34878D82A}">
                    <a16:rowId xmlns:a16="http://schemas.microsoft.com/office/drawing/2014/main" val="10009"/>
                  </a:ext>
                </a:extLst>
              </a:tr>
              <a:tr h="48070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b="0" i="0" dirty="0">
                          <a:latin typeface="EdShed" pitchFamily="2" charset="77"/>
                        </a:rPr>
                        <a:t>The state of being unable to do</a:t>
                      </a:r>
                      <a:r>
                        <a:rPr lang="en-GB" sz="2000" b="0" i="0" baseline="0" dirty="0">
                          <a:latin typeface="EdShed" pitchFamily="2" charset="77"/>
                        </a:rPr>
                        <a:t> something.</a:t>
                      </a:r>
                      <a:endParaRPr lang="en-GB" sz="2000" b="0" i="0" dirty="0">
                        <a:latin typeface="EdShed" pitchFamily="2" charset="77"/>
                      </a:endParaRPr>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25971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62764D-9CBD-6DE3-3CC9-35AD075AEC89}"/>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14</a:t>
            </a:fld>
            <a:endParaRPr lang="en-US" dirty="0">
              <a:latin typeface="EdShed" pitchFamily="2" charset="77"/>
            </a:endParaRPr>
          </a:p>
        </p:txBody>
      </p:sp>
      <p:sp>
        <p:nvSpPr>
          <p:cNvPr id="5" name="Text Placeholder 4">
            <a:extLst>
              <a:ext uri="{FF2B5EF4-FFF2-40B4-BE49-F238E27FC236}">
                <a16:creationId xmlns:a16="http://schemas.microsoft.com/office/drawing/2014/main" id="{163FD664-4AA8-0FAE-EDC1-5FFCA2BBA6EC}"/>
              </a:ext>
            </a:extLst>
          </p:cNvPr>
          <p:cNvSpPr>
            <a:spLocks noGrp="1"/>
          </p:cNvSpPr>
          <p:nvPr>
            <p:ph type="body" sz="quarter" idx="10"/>
          </p:nvPr>
        </p:nvSpPr>
        <p:spPr/>
        <p:txBody>
          <a:bodyPr/>
          <a:lstStyle/>
          <a:p>
            <a:r>
              <a:rPr lang="en-GB" dirty="0">
                <a:solidFill>
                  <a:srgbClr val="1D1C1D"/>
                </a:solidFill>
                <a:cs typeface="Arial" panose="020B0604020202020204" pitchFamily="34" charset="0"/>
              </a:rPr>
              <a:t>Definitions</a:t>
            </a:r>
            <a:endParaRPr lang="en-GB" dirty="0"/>
          </a:p>
        </p:txBody>
      </p:sp>
      <p:sp>
        <p:nvSpPr>
          <p:cNvPr id="6" name="Text Placeholder 5">
            <a:extLst>
              <a:ext uri="{FF2B5EF4-FFF2-40B4-BE49-F238E27FC236}">
                <a16:creationId xmlns:a16="http://schemas.microsoft.com/office/drawing/2014/main" id="{D68F4C93-DF79-323A-DD31-5FC47BD009EA}"/>
              </a:ext>
            </a:extLst>
          </p:cNvPr>
          <p:cNvSpPr>
            <a:spLocks noGrp="1"/>
          </p:cNvSpPr>
          <p:nvPr>
            <p:ph type="body" sz="quarter" idx="11"/>
          </p:nvPr>
        </p:nvSpPr>
        <p:spPr/>
        <p:txBody>
          <a:bodyPr/>
          <a:lstStyle/>
          <a:p>
            <a:r>
              <a:rPr lang="en-US" b="1" dirty="0">
                <a:solidFill>
                  <a:srgbClr val="FF3760"/>
                </a:solidFill>
              </a:rPr>
              <a:t>Answers</a:t>
            </a:r>
          </a:p>
        </p:txBody>
      </p:sp>
      <p:graphicFrame>
        <p:nvGraphicFramePr>
          <p:cNvPr id="3" name="Table 2">
            <a:extLst>
              <a:ext uri="{FF2B5EF4-FFF2-40B4-BE49-F238E27FC236}">
                <a16:creationId xmlns:a16="http://schemas.microsoft.com/office/drawing/2014/main" id="{92E84703-8C39-B479-70FE-1D8302EC7ECA}"/>
              </a:ext>
            </a:extLst>
          </p:cNvPr>
          <p:cNvGraphicFramePr>
            <a:graphicFrameLocks noGrp="1"/>
          </p:cNvGraphicFramePr>
          <p:nvPr>
            <p:extLst>
              <p:ext uri="{D42A27DB-BD31-4B8C-83A1-F6EECF244321}">
                <p14:modId xmlns:p14="http://schemas.microsoft.com/office/powerpoint/2010/main" val="1978478999"/>
              </p:ext>
            </p:extLst>
          </p:nvPr>
        </p:nvGraphicFramePr>
        <p:xfrm>
          <a:off x="361527" y="1743607"/>
          <a:ext cx="2305524" cy="4815840"/>
        </p:xfrm>
        <a:graphic>
          <a:graphicData uri="http://schemas.openxmlformats.org/drawingml/2006/table">
            <a:tbl>
              <a:tblPr firstRow="1" bandRow="1">
                <a:tableStyleId>{5940675A-B579-460E-94D1-54222C63F5DA}</a:tableStyleId>
              </a:tblPr>
              <a:tblGrid>
                <a:gridCol w="2305524">
                  <a:extLst>
                    <a:ext uri="{9D8B030D-6E8A-4147-A177-3AD203B41FA5}">
                      <a16:colId xmlns:a16="http://schemas.microsoft.com/office/drawing/2014/main" val="20000"/>
                    </a:ext>
                  </a:extLst>
                </a:gridCol>
              </a:tblGrid>
              <a:tr h="481584">
                <a:tc>
                  <a:txBody>
                    <a:bodyPr/>
                    <a:lstStyle/>
                    <a:p>
                      <a:pPr algn="ctr"/>
                      <a:r>
                        <a:rPr lang="en-GB" sz="2000" b="0" i="0" dirty="0">
                          <a:latin typeface="EdShed" pitchFamily="2" charset="77"/>
                        </a:rPr>
                        <a:t>inactive</a:t>
                      </a:r>
                    </a:p>
                  </a:txBody>
                  <a:tcPr anchor="ctr"/>
                </a:tc>
                <a:extLst>
                  <a:ext uri="{0D108BD9-81ED-4DB2-BD59-A6C34878D82A}">
                    <a16:rowId xmlns:a16="http://schemas.microsoft.com/office/drawing/2014/main" val="10001"/>
                  </a:ext>
                </a:extLst>
              </a:tr>
              <a:tr h="481584">
                <a:tc>
                  <a:txBody>
                    <a:bodyPr/>
                    <a:lstStyle/>
                    <a:p>
                      <a:pPr algn="ctr"/>
                      <a:r>
                        <a:rPr lang="en-GB" sz="2000" b="0" i="0" dirty="0">
                          <a:latin typeface="EdShed" pitchFamily="2" charset="77"/>
                        </a:rPr>
                        <a:t>incorrect</a:t>
                      </a:r>
                    </a:p>
                  </a:txBody>
                  <a:tcPr anchor="ctr"/>
                </a:tc>
                <a:extLst>
                  <a:ext uri="{0D108BD9-81ED-4DB2-BD59-A6C34878D82A}">
                    <a16:rowId xmlns:a16="http://schemas.microsoft.com/office/drawing/2014/main" val="10002"/>
                  </a:ext>
                </a:extLst>
              </a:tr>
              <a:tr h="481584">
                <a:tc>
                  <a:txBody>
                    <a:bodyPr/>
                    <a:lstStyle/>
                    <a:p>
                      <a:pPr algn="ctr"/>
                      <a:r>
                        <a:rPr lang="en-GB" sz="2000" b="0" i="0" dirty="0">
                          <a:latin typeface="EdShed" pitchFamily="2" charset="77"/>
                        </a:rPr>
                        <a:t>invisible</a:t>
                      </a:r>
                    </a:p>
                  </a:txBody>
                  <a:tcPr anchor="ctr"/>
                </a:tc>
                <a:extLst>
                  <a:ext uri="{0D108BD9-81ED-4DB2-BD59-A6C34878D82A}">
                    <a16:rowId xmlns:a16="http://schemas.microsoft.com/office/drawing/2014/main" val="10003"/>
                  </a:ext>
                </a:extLst>
              </a:tr>
              <a:tr h="481584">
                <a:tc>
                  <a:txBody>
                    <a:bodyPr/>
                    <a:lstStyle/>
                    <a:p>
                      <a:pPr algn="ctr"/>
                      <a:r>
                        <a:rPr lang="en-GB" sz="2000" b="0" i="0" dirty="0">
                          <a:latin typeface="EdShed" pitchFamily="2" charset="77"/>
                        </a:rPr>
                        <a:t>insecure</a:t>
                      </a:r>
                    </a:p>
                  </a:txBody>
                  <a:tcPr anchor="ctr"/>
                </a:tc>
                <a:extLst>
                  <a:ext uri="{0D108BD9-81ED-4DB2-BD59-A6C34878D82A}">
                    <a16:rowId xmlns:a16="http://schemas.microsoft.com/office/drawing/2014/main" val="10004"/>
                  </a:ext>
                </a:extLst>
              </a:tr>
              <a:tr h="481584">
                <a:tc>
                  <a:txBody>
                    <a:bodyPr/>
                    <a:lstStyle/>
                    <a:p>
                      <a:pPr algn="ctr"/>
                      <a:r>
                        <a:rPr lang="en-GB" sz="2000" b="0" i="0" dirty="0">
                          <a:latin typeface="EdShed" pitchFamily="2" charset="77"/>
                        </a:rPr>
                        <a:t>inflexible</a:t>
                      </a:r>
                    </a:p>
                  </a:txBody>
                  <a:tcPr anchor="ctr"/>
                </a:tc>
                <a:extLst>
                  <a:ext uri="{0D108BD9-81ED-4DB2-BD59-A6C34878D82A}">
                    <a16:rowId xmlns:a16="http://schemas.microsoft.com/office/drawing/2014/main" val="10005"/>
                  </a:ext>
                </a:extLst>
              </a:tr>
              <a:tr h="481584">
                <a:tc>
                  <a:txBody>
                    <a:bodyPr/>
                    <a:lstStyle/>
                    <a:p>
                      <a:pPr algn="ctr"/>
                      <a:r>
                        <a:rPr lang="en-GB" sz="2000" b="0" i="0" dirty="0">
                          <a:latin typeface="EdShed" pitchFamily="2" charset="77"/>
                        </a:rPr>
                        <a:t>indefinite</a:t>
                      </a:r>
                    </a:p>
                  </a:txBody>
                  <a:tcPr anchor="ctr"/>
                </a:tc>
                <a:extLst>
                  <a:ext uri="{0D108BD9-81ED-4DB2-BD59-A6C34878D82A}">
                    <a16:rowId xmlns:a16="http://schemas.microsoft.com/office/drawing/2014/main" val="10006"/>
                  </a:ext>
                </a:extLst>
              </a:tr>
              <a:tr h="481584">
                <a:tc>
                  <a:txBody>
                    <a:bodyPr/>
                    <a:lstStyle/>
                    <a:p>
                      <a:pPr algn="ctr"/>
                      <a:r>
                        <a:rPr lang="en-GB" sz="2000" b="0" i="0" dirty="0">
                          <a:latin typeface="EdShed" pitchFamily="2" charset="77"/>
                        </a:rPr>
                        <a:t>inelegant</a:t>
                      </a:r>
                    </a:p>
                  </a:txBody>
                  <a:tcPr anchor="ctr"/>
                </a:tc>
                <a:extLst>
                  <a:ext uri="{0D108BD9-81ED-4DB2-BD59-A6C34878D82A}">
                    <a16:rowId xmlns:a16="http://schemas.microsoft.com/office/drawing/2014/main" val="10007"/>
                  </a:ext>
                </a:extLst>
              </a:tr>
              <a:tr h="481584">
                <a:tc>
                  <a:txBody>
                    <a:bodyPr/>
                    <a:lstStyle/>
                    <a:p>
                      <a:pPr algn="ctr"/>
                      <a:r>
                        <a:rPr lang="en-GB" sz="2000" b="0" i="0" dirty="0">
                          <a:latin typeface="EdShed" pitchFamily="2" charset="77"/>
                        </a:rPr>
                        <a:t>incurable</a:t>
                      </a:r>
                    </a:p>
                  </a:txBody>
                  <a:tcPr anchor="ctr"/>
                </a:tc>
                <a:extLst>
                  <a:ext uri="{0D108BD9-81ED-4DB2-BD59-A6C34878D82A}">
                    <a16:rowId xmlns:a16="http://schemas.microsoft.com/office/drawing/2014/main" val="10008"/>
                  </a:ext>
                </a:extLst>
              </a:tr>
              <a:tr h="481584">
                <a:tc>
                  <a:txBody>
                    <a:bodyPr/>
                    <a:lstStyle/>
                    <a:p>
                      <a:pPr algn="ctr"/>
                      <a:r>
                        <a:rPr lang="en-GB" sz="2000" b="0" i="0" dirty="0">
                          <a:latin typeface="EdShed" pitchFamily="2" charset="77"/>
                        </a:rPr>
                        <a:t>inability</a:t>
                      </a:r>
                    </a:p>
                  </a:txBody>
                  <a:tcPr anchor="ctr"/>
                </a:tc>
                <a:extLst>
                  <a:ext uri="{0D108BD9-81ED-4DB2-BD59-A6C34878D82A}">
                    <a16:rowId xmlns:a16="http://schemas.microsoft.com/office/drawing/2014/main" val="10009"/>
                  </a:ext>
                </a:extLst>
              </a:tr>
              <a:tr h="481584">
                <a:tc>
                  <a:txBody>
                    <a:bodyPr/>
                    <a:lstStyle/>
                    <a:p>
                      <a:pPr algn="ctr"/>
                      <a:r>
                        <a:rPr lang="en-GB" sz="2000" b="0" i="0" dirty="0">
                          <a:latin typeface="EdShed" pitchFamily="2" charset="77"/>
                        </a:rPr>
                        <a:t>inadequate</a:t>
                      </a:r>
                    </a:p>
                  </a:txBody>
                  <a:tcPr anchor="ct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A6E7BF08-17C9-3A94-6961-94C686BABD60}"/>
              </a:ext>
            </a:extLst>
          </p:cNvPr>
          <p:cNvGraphicFramePr>
            <a:graphicFrameLocks noGrp="1"/>
          </p:cNvGraphicFramePr>
          <p:nvPr>
            <p:extLst>
              <p:ext uri="{D42A27DB-BD31-4B8C-83A1-F6EECF244321}">
                <p14:modId xmlns:p14="http://schemas.microsoft.com/office/powerpoint/2010/main" val="2797249222"/>
              </p:ext>
            </p:extLst>
          </p:nvPr>
        </p:nvGraphicFramePr>
        <p:xfrm>
          <a:off x="5463513" y="1754727"/>
          <a:ext cx="6366960" cy="4815838"/>
        </p:xfrm>
        <a:graphic>
          <a:graphicData uri="http://schemas.openxmlformats.org/drawingml/2006/table">
            <a:tbl>
              <a:tblPr firstRow="1" bandRow="1">
                <a:tableStyleId>{5940675A-B579-460E-94D1-54222C63F5DA}</a:tableStyleId>
              </a:tblPr>
              <a:tblGrid>
                <a:gridCol w="6366960">
                  <a:extLst>
                    <a:ext uri="{9D8B030D-6E8A-4147-A177-3AD203B41FA5}">
                      <a16:colId xmlns:a16="http://schemas.microsoft.com/office/drawing/2014/main" val="20000"/>
                    </a:ext>
                  </a:extLst>
                </a:gridCol>
              </a:tblGrid>
              <a:tr h="489493">
                <a:tc>
                  <a:txBody>
                    <a:bodyPr/>
                    <a:lstStyle/>
                    <a:p>
                      <a:pPr algn="ctr"/>
                      <a:r>
                        <a:rPr lang="en-GB" sz="2000" b="0" i="0" dirty="0">
                          <a:latin typeface="EdShed" pitchFamily="2" charset="77"/>
                        </a:rPr>
                        <a:t>Something</a:t>
                      </a:r>
                      <a:r>
                        <a:rPr lang="en-GB" sz="2000" b="0" i="0" baseline="0" dirty="0">
                          <a:latin typeface="EdShed" pitchFamily="2" charset="77"/>
                        </a:rPr>
                        <a:t> that is wrong.</a:t>
                      </a:r>
                      <a:endParaRPr lang="en-GB" sz="2000" b="0" i="0" dirty="0">
                        <a:latin typeface="EdShed" pitchFamily="2" charset="77"/>
                      </a:endParaRPr>
                    </a:p>
                  </a:txBody>
                  <a:tcPr anchor="ctr"/>
                </a:tc>
                <a:extLst>
                  <a:ext uri="{0D108BD9-81ED-4DB2-BD59-A6C34878D82A}">
                    <a16:rowId xmlns:a16="http://schemas.microsoft.com/office/drawing/2014/main" val="10001"/>
                  </a:ext>
                </a:extLst>
              </a:tr>
              <a:tr h="480705">
                <a:tc>
                  <a:txBody>
                    <a:bodyPr/>
                    <a:lstStyle/>
                    <a:p>
                      <a:pPr algn="ctr"/>
                      <a:r>
                        <a:rPr lang="en-GB" sz="2000" b="0" i="0" dirty="0">
                          <a:latin typeface="EdShed" pitchFamily="2" charset="77"/>
                        </a:rPr>
                        <a:t>Anxious or uncertain.</a:t>
                      </a:r>
                    </a:p>
                  </a:txBody>
                  <a:tcPr anchor="ctr"/>
                </a:tc>
                <a:extLst>
                  <a:ext uri="{0D108BD9-81ED-4DB2-BD59-A6C34878D82A}">
                    <a16:rowId xmlns:a16="http://schemas.microsoft.com/office/drawing/2014/main" val="10002"/>
                  </a:ext>
                </a:extLst>
              </a:tr>
              <a:tr h="480705">
                <a:tc>
                  <a:txBody>
                    <a:bodyPr/>
                    <a:lstStyle/>
                    <a:p>
                      <a:pPr algn="ctr"/>
                      <a:r>
                        <a:rPr lang="en-GB" sz="2000" b="0" i="0" dirty="0">
                          <a:latin typeface="EdShed" pitchFamily="2" charset="77"/>
                        </a:rPr>
                        <a:t>Not</a:t>
                      </a:r>
                      <a:r>
                        <a:rPr lang="en-GB" sz="2000" b="0" i="0" baseline="0" dirty="0">
                          <a:latin typeface="EdShed" pitchFamily="2" charset="77"/>
                        </a:rPr>
                        <a:t> able to be bent or unwilling to change.</a:t>
                      </a:r>
                      <a:endParaRPr lang="en-GB" sz="2000" b="0" i="0" dirty="0">
                        <a:latin typeface="EdShed" pitchFamily="2" charset="77"/>
                      </a:endParaRPr>
                    </a:p>
                  </a:txBody>
                  <a:tcPr anchor="ctr"/>
                </a:tc>
                <a:extLst>
                  <a:ext uri="{0D108BD9-81ED-4DB2-BD59-A6C34878D82A}">
                    <a16:rowId xmlns:a16="http://schemas.microsoft.com/office/drawing/2014/main" val="10003"/>
                  </a:ext>
                </a:extLst>
              </a:tr>
              <a:tr h="480705">
                <a:tc>
                  <a:txBody>
                    <a:bodyPr/>
                    <a:lstStyle/>
                    <a:p>
                      <a:pPr algn="ctr"/>
                      <a:r>
                        <a:rPr lang="en-GB" sz="2000" b="0" i="0" dirty="0">
                          <a:latin typeface="EdShed" pitchFamily="2" charset="77"/>
                        </a:rPr>
                        <a:t>Not</a:t>
                      </a:r>
                      <a:r>
                        <a:rPr lang="en-GB" sz="2000" b="0" i="0" baseline="0" dirty="0">
                          <a:latin typeface="EdShed" pitchFamily="2" charset="77"/>
                        </a:rPr>
                        <a:t> engaging in physical activity.</a:t>
                      </a:r>
                      <a:endParaRPr lang="en-GB" sz="2000" b="0" i="0" dirty="0">
                        <a:latin typeface="EdShed" pitchFamily="2" charset="77"/>
                      </a:endParaRPr>
                    </a:p>
                  </a:txBody>
                  <a:tcPr anchor="ctr"/>
                </a:tc>
                <a:extLst>
                  <a:ext uri="{0D108BD9-81ED-4DB2-BD59-A6C34878D82A}">
                    <a16:rowId xmlns:a16="http://schemas.microsoft.com/office/drawing/2014/main" val="10004"/>
                  </a:ext>
                </a:extLst>
              </a:tr>
              <a:tr h="480705">
                <a:tc>
                  <a:txBody>
                    <a:bodyPr/>
                    <a:lstStyle/>
                    <a:p>
                      <a:pPr algn="ctr"/>
                      <a:r>
                        <a:rPr lang="en-GB" sz="2000" b="0" i="0" dirty="0">
                          <a:latin typeface="EdShed" pitchFamily="2" charset="77"/>
                        </a:rPr>
                        <a:t>Unable</a:t>
                      </a:r>
                      <a:r>
                        <a:rPr lang="en-GB" sz="2000" b="0" i="0" baseline="0" dirty="0">
                          <a:latin typeface="EdShed" pitchFamily="2" charset="77"/>
                        </a:rPr>
                        <a:t> to be seen.</a:t>
                      </a:r>
                      <a:endParaRPr lang="en-GB" sz="2000" b="0" i="0" dirty="0">
                        <a:latin typeface="EdShed" pitchFamily="2" charset="77"/>
                      </a:endParaRPr>
                    </a:p>
                  </a:txBody>
                  <a:tcPr anchor="ctr"/>
                </a:tc>
                <a:extLst>
                  <a:ext uri="{0D108BD9-81ED-4DB2-BD59-A6C34878D82A}">
                    <a16:rowId xmlns:a16="http://schemas.microsoft.com/office/drawing/2014/main" val="10005"/>
                  </a:ext>
                </a:extLst>
              </a:tr>
              <a:tr h="480705">
                <a:tc>
                  <a:txBody>
                    <a:bodyPr/>
                    <a:lstStyle/>
                    <a:p>
                      <a:pPr algn="ctr"/>
                      <a:r>
                        <a:rPr lang="en-GB" sz="2000" b="0" i="0" dirty="0">
                          <a:latin typeface="EdShed" pitchFamily="2" charset="77"/>
                        </a:rPr>
                        <a:t>Showing</a:t>
                      </a:r>
                      <a:r>
                        <a:rPr lang="en-GB" sz="2000" b="0" i="0" baseline="0" dirty="0">
                          <a:latin typeface="EdShed" pitchFamily="2" charset="77"/>
                        </a:rPr>
                        <a:t> a lack of grace.</a:t>
                      </a:r>
                      <a:endParaRPr lang="en-GB" sz="2000" b="0" i="0" dirty="0">
                        <a:latin typeface="EdShed" pitchFamily="2" charset="77"/>
                      </a:endParaRPr>
                    </a:p>
                  </a:txBody>
                  <a:tcPr anchor="ctr"/>
                </a:tc>
                <a:extLst>
                  <a:ext uri="{0D108BD9-81ED-4DB2-BD59-A6C34878D82A}">
                    <a16:rowId xmlns:a16="http://schemas.microsoft.com/office/drawing/2014/main" val="10006"/>
                  </a:ext>
                </a:extLst>
              </a:tr>
              <a:tr h="480705">
                <a:tc>
                  <a:txBody>
                    <a:bodyPr/>
                    <a:lstStyle/>
                    <a:p>
                      <a:pPr algn="ctr"/>
                      <a:r>
                        <a:rPr lang="en-GB" sz="2000" b="0" i="0" dirty="0">
                          <a:latin typeface="EdShed" pitchFamily="2" charset="77"/>
                        </a:rPr>
                        <a:t>Not good enough.</a:t>
                      </a:r>
                    </a:p>
                  </a:txBody>
                  <a:tcPr anchor="ctr"/>
                </a:tc>
                <a:extLst>
                  <a:ext uri="{0D108BD9-81ED-4DB2-BD59-A6C34878D82A}">
                    <a16:rowId xmlns:a16="http://schemas.microsoft.com/office/drawing/2014/main" val="10007"/>
                  </a:ext>
                </a:extLst>
              </a:tr>
              <a:tr h="480705">
                <a:tc>
                  <a:txBody>
                    <a:bodyPr/>
                    <a:lstStyle/>
                    <a:p>
                      <a:pPr algn="ctr"/>
                      <a:r>
                        <a:rPr lang="en-GB" sz="2000" b="0" i="0" dirty="0">
                          <a:latin typeface="EdShed" pitchFamily="2" charset="77"/>
                        </a:rPr>
                        <a:t>Something</a:t>
                      </a:r>
                      <a:r>
                        <a:rPr lang="en-GB" sz="2000" b="0" i="0" baseline="0" dirty="0">
                          <a:latin typeface="EdShed" pitchFamily="2" charset="77"/>
                        </a:rPr>
                        <a:t> that lasts for an unknown length of time. </a:t>
                      </a:r>
                      <a:endParaRPr lang="en-GB" sz="2000" b="0" i="0" dirty="0">
                        <a:latin typeface="EdShed" pitchFamily="2" charset="77"/>
                      </a:endParaRPr>
                    </a:p>
                  </a:txBody>
                  <a:tcPr anchor="ctr"/>
                </a:tc>
                <a:extLst>
                  <a:ext uri="{0D108BD9-81ED-4DB2-BD59-A6C34878D82A}">
                    <a16:rowId xmlns:a16="http://schemas.microsoft.com/office/drawing/2014/main" val="10008"/>
                  </a:ext>
                </a:extLst>
              </a:tr>
              <a:tr h="480705">
                <a:tc>
                  <a:txBody>
                    <a:bodyPr/>
                    <a:lstStyle/>
                    <a:p>
                      <a:pPr algn="ctr"/>
                      <a:r>
                        <a:rPr lang="en-GB" sz="2000" b="0" i="0" dirty="0">
                          <a:latin typeface="EdShed" pitchFamily="2" charset="77"/>
                        </a:rPr>
                        <a:t>Not able to be cured.</a:t>
                      </a:r>
                    </a:p>
                  </a:txBody>
                  <a:tcPr anchor="ctr"/>
                </a:tc>
                <a:extLst>
                  <a:ext uri="{0D108BD9-81ED-4DB2-BD59-A6C34878D82A}">
                    <a16:rowId xmlns:a16="http://schemas.microsoft.com/office/drawing/2014/main" val="10009"/>
                  </a:ext>
                </a:extLst>
              </a:tr>
              <a:tr h="48070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b="0" i="0" dirty="0">
                          <a:latin typeface="EdShed" pitchFamily="2" charset="77"/>
                        </a:rPr>
                        <a:t>The state of being unable to do</a:t>
                      </a:r>
                      <a:r>
                        <a:rPr lang="en-GB" sz="2000" b="0" i="0" baseline="0" dirty="0">
                          <a:latin typeface="EdShed" pitchFamily="2" charset="77"/>
                        </a:rPr>
                        <a:t> something.</a:t>
                      </a:r>
                      <a:endParaRPr lang="en-GB" sz="2000" b="0" i="0" dirty="0">
                        <a:latin typeface="EdShed" pitchFamily="2" charset="77"/>
                      </a:endParaRPr>
                    </a:p>
                  </a:txBody>
                  <a:tcPr anchor="ctr"/>
                </a:tc>
                <a:extLst>
                  <a:ext uri="{0D108BD9-81ED-4DB2-BD59-A6C34878D82A}">
                    <a16:rowId xmlns:a16="http://schemas.microsoft.com/office/drawing/2014/main" val="10010"/>
                  </a:ext>
                </a:extLst>
              </a:tr>
            </a:tbl>
          </a:graphicData>
        </a:graphic>
      </p:graphicFrame>
      <p:cxnSp>
        <p:nvCxnSpPr>
          <p:cNvPr id="8" name="Straight Arrow Connector 7">
            <a:extLst>
              <a:ext uri="{FF2B5EF4-FFF2-40B4-BE49-F238E27FC236}">
                <a16:creationId xmlns:a16="http://schemas.microsoft.com/office/drawing/2014/main" id="{B904C206-64E5-C95C-ABA3-6AAE90A7F9E7}"/>
              </a:ext>
            </a:extLst>
          </p:cNvPr>
          <p:cNvCxnSpPr>
            <a:cxnSpLocks/>
          </p:cNvCxnSpPr>
          <p:nvPr/>
        </p:nvCxnSpPr>
        <p:spPr>
          <a:xfrm>
            <a:off x="2667051" y="1957496"/>
            <a:ext cx="2801952" cy="1489841"/>
          </a:xfrm>
          <a:prstGeom prst="straightConnector1">
            <a:avLst/>
          </a:prstGeom>
          <a:ln w="38100">
            <a:solidFill>
              <a:srgbClr val="FF37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9AD5C30-5C00-9402-9207-66B41DCBBC0F}"/>
              </a:ext>
            </a:extLst>
          </p:cNvPr>
          <p:cNvCxnSpPr>
            <a:cxnSpLocks/>
          </p:cNvCxnSpPr>
          <p:nvPr/>
        </p:nvCxnSpPr>
        <p:spPr>
          <a:xfrm flipV="1">
            <a:off x="2667051" y="1957496"/>
            <a:ext cx="2801952" cy="544404"/>
          </a:xfrm>
          <a:prstGeom prst="straightConnector1">
            <a:avLst/>
          </a:prstGeom>
          <a:ln w="38100">
            <a:solidFill>
              <a:srgbClr val="7956D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BE76F2E-AF49-6334-3FD0-2E2D42848461}"/>
              </a:ext>
            </a:extLst>
          </p:cNvPr>
          <p:cNvCxnSpPr>
            <a:cxnSpLocks/>
          </p:cNvCxnSpPr>
          <p:nvPr/>
        </p:nvCxnSpPr>
        <p:spPr>
          <a:xfrm>
            <a:off x="2667051" y="2929793"/>
            <a:ext cx="2801952" cy="990510"/>
          </a:xfrm>
          <a:prstGeom prst="straightConnector1">
            <a:avLst/>
          </a:prstGeom>
          <a:ln w="38100">
            <a:solidFill>
              <a:srgbClr val="FFDE5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682E9D2-8A44-129E-AC7E-A4CB77B2D7E2}"/>
              </a:ext>
            </a:extLst>
          </p:cNvPr>
          <p:cNvCxnSpPr>
            <a:cxnSpLocks/>
          </p:cNvCxnSpPr>
          <p:nvPr/>
        </p:nvCxnSpPr>
        <p:spPr>
          <a:xfrm flipV="1">
            <a:off x="2667051" y="2412249"/>
            <a:ext cx="2801952" cy="1035088"/>
          </a:xfrm>
          <a:prstGeom prst="straightConnector1">
            <a:avLst/>
          </a:prstGeom>
          <a:ln w="38100">
            <a:solidFill>
              <a:srgbClr val="25D1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5E244E7-803A-A972-C97D-D0EE4D781976}"/>
              </a:ext>
            </a:extLst>
          </p:cNvPr>
          <p:cNvCxnSpPr>
            <a:cxnSpLocks/>
          </p:cNvCxnSpPr>
          <p:nvPr/>
        </p:nvCxnSpPr>
        <p:spPr>
          <a:xfrm flipV="1">
            <a:off x="2667051" y="2929793"/>
            <a:ext cx="2801952" cy="990510"/>
          </a:xfrm>
          <a:prstGeom prst="straightConnector1">
            <a:avLst/>
          </a:prstGeom>
          <a:ln w="38100">
            <a:solidFill>
              <a:srgbClr val="3372DC"/>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FC7EEA5-2300-26FE-6948-EFDA6E56AB10}"/>
              </a:ext>
            </a:extLst>
          </p:cNvPr>
          <p:cNvCxnSpPr>
            <a:cxnSpLocks/>
          </p:cNvCxnSpPr>
          <p:nvPr/>
        </p:nvCxnSpPr>
        <p:spPr>
          <a:xfrm>
            <a:off x="2667051" y="4419600"/>
            <a:ext cx="2801952" cy="907337"/>
          </a:xfrm>
          <a:prstGeom prst="straightConnector1">
            <a:avLst/>
          </a:prstGeom>
          <a:ln w="38100">
            <a:solidFill>
              <a:srgbClr val="7956D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A796EE1-9DB8-DEE3-B9E4-63F5D456D4B4}"/>
              </a:ext>
            </a:extLst>
          </p:cNvPr>
          <p:cNvCxnSpPr>
            <a:cxnSpLocks/>
          </p:cNvCxnSpPr>
          <p:nvPr/>
        </p:nvCxnSpPr>
        <p:spPr>
          <a:xfrm flipV="1">
            <a:off x="2667051" y="4326793"/>
            <a:ext cx="2801952" cy="504844"/>
          </a:xfrm>
          <a:prstGeom prst="straightConnector1">
            <a:avLst/>
          </a:prstGeom>
          <a:ln w="38100">
            <a:solidFill>
              <a:srgbClr val="25D1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3489D93-8620-70D2-793A-704BC0B5DBB7}"/>
              </a:ext>
            </a:extLst>
          </p:cNvPr>
          <p:cNvCxnSpPr>
            <a:cxnSpLocks/>
          </p:cNvCxnSpPr>
          <p:nvPr/>
        </p:nvCxnSpPr>
        <p:spPr>
          <a:xfrm>
            <a:off x="2667051" y="5326937"/>
            <a:ext cx="2801952" cy="603261"/>
          </a:xfrm>
          <a:prstGeom prst="straightConnector1">
            <a:avLst/>
          </a:prstGeom>
          <a:ln w="38100">
            <a:solidFill>
              <a:srgbClr val="FF37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5464106-F056-288A-4B35-71A5341550C3}"/>
              </a:ext>
            </a:extLst>
          </p:cNvPr>
          <p:cNvCxnSpPr>
            <a:cxnSpLocks/>
          </p:cNvCxnSpPr>
          <p:nvPr/>
        </p:nvCxnSpPr>
        <p:spPr>
          <a:xfrm flipV="1">
            <a:off x="2667051" y="4831637"/>
            <a:ext cx="2801952" cy="1530361"/>
          </a:xfrm>
          <a:prstGeom prst="straightConnector1">
            <a:avLst/>
          </a:prstGeom>
          <a:ln w="38100">
            <a:solidFill>
              <a:srgbClr val="219CEE"/>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CD540A-7FA3-340B-E151-66B827E5B5DE}"/>
              </a:ext>
            </a:extLst>
          </p:cNvPr>
          <p:cNvCxnSpPr>
            <a:cxnSpLocks/>
          </p:cNvCxnSpPr>
          <p:nvPr/>
        </p:nvCxnSpPr>
        <p:spPr>
          <a:xfrm>
            <a:off x="2667051" y="5829300"/>
            <a:ext cx="2801952" cy="532698"/>
          </a:xfrm>
          <a:prstGeom prst="straightConnector1">
            <a:avLst/>
          </a:prstGeom>
          <a:ln w="38100">
            <a:solidFill>
              <a:srgbClr val="FFDE5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46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9EA2ED-E14E-BAA2-E459-1EEF665922AA}"/>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15</a:t>
            </a:fld>
            <a:endParaRPr lang="en-US" dirty="0">
              <a:latin typeface="EdShed" pitchFamily="2" charset="77"/>
            </a:endParaRPr>
          </a:p>
        </p:txBody>
      </p:sp>
      <p:sp>
        <p:nvSpPr>
          <p:cNvPr id="5" name="Text Placeholder 4">
            <a:extLst>
              <a:ext uri="{FF2B5EF4-FFF2-40B4-BE49-F238E27FC236}">
                <a16:creationId xmlns:a16="http://schemas.microsoft.com/office/drawing/2014/main" id="{532098D7-9D28-3D85-5DDD-332F88A90792}"/>
              </a:ext>
            </a:extLst>
          </p:cNvPr>
          <p:cNvSpPr>
            <a:spLocks noGrp="1"/>
          </p:cNvSpPr>
          <p:nvPr>
            <p:ph type="body" sz="quarter" idx="15"/>
          </p:nvPr>
        </p:nvSpPr>
        <p:spPr/>
        <p:txBody>
          <a:bodyPr/>
          <a:lstStyle/>
          <a:p>
            <a:pPr algn="ctr"/>
            <a:r>
              <a:rPr lang="en-US" b="1" dirty="0"/>
              <a:t>inelegant</a:t>
            </a:r>
          </a:p>
        </p:txBody>
      </p:sp>
      <p:sp>
        <p:nvSpPr>
          <p:cNvPr id="6" name="Rectangle 5">
            <a:extLst>
              <a:ext uri="{FF2B5EF4-FFF2-40B4-BE49-F238E27FC236}">
                <a16:creationId xmlns:a16="http://schemas.microsoft.com/office/drawing/2014/main" id="{55ECCD43-7D6F-B9CA-5A83-A57D9B336FC0}"/>
              </a:ext>
            </a:extLst>
          </p:cNvPr>
          <p:cNvSpPr/>
          <p:nvPr/>
        </p:nvSpPr>
        <p:spPr>
          <a:xfrm>
            <a:off x="2075590"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EdShed" pitchFamily="2" charset="77"/>
              </a:rPr>
              <a:t>Definition</a:t>
            </a:r>
          </a:p>
        </p:txBody>
      </p:sp>
      <p:sp>
        <p:nvSpPr>
          <p:cNvPr id="7" name="Rectangle 6">
            <a:extLst>
              <a:ext uri="{FF2B5EF4-FFF2-40B4-BE49-F238E27FC236}">
                <a16:creationId xmlns:a16="http://schemas.microsoft.com/office/drawing/2014/main" id="{ED364973-287F-5AFD-03FB-835EFDDD4FAC}"/>
              </a:ext>
            </a:extLst>
          </p:cNvPr>
          <p:cNvSpPr/>
          <p:nvPr/>
        </p:nvSpPr>
        <p:spPr>
          <a:xfrm>
            <a:off x="7073131" y="2151567"/>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EdShed" pitchFamily="2" charset="77"/>
              </a:rPr>
              <a:t>In a Sentence</a:t>
            </a:r>
          </a:p>
        </p:txBody>
      </p:sp>
      <p:sp>
        <p:nvSpPr>
          <p:cNvPr id="8" name="Rectangle 7">
            <a:extLst>
              <a:ext uri="{FF2B5EF4-FFF2-40B4-BE49-F238E27FC236}">
                <a16:creationId xmlns:a16="http://schemas.microsoft.com/office/drawing/2014/main" id="{E668495F-DA6C-D452-BF6C-AA455272C170}"/>
              </a:ext>
            </a:extLst>
          </p:cNvPr>
          <p:cNvSpPr/>
          <p:nvPr/>
        </p:nvSpPr>
        <p:spPr>
          <a:xfrm>
            <a:off x="7627145" y="5270002"/>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77"/>
              </a:rPr>
              <a:t>Synonyms</a:t>
            </a:r>
          </a:p>
        </p:txBody>
      </p:sp>
      <p:sp>
        <p:nvSpPr>
          <p:cNvPr id="9" name="Rectangle 8">
            <a:extLst>
              <a:ext uri="{FF2B5EF4-FFF2-40B4-BE49-F238E27FC236}">
                <a16:creationId xmlns:a16="http://schemas.microsoft.com/office/drawing/2014/main" id="{2508193E-293B-4CAA-A1F1-651A6E89328F}"/>
              </a:ext>
            </a:extLst>
          </p:cNvPr>
          <p:cNvSpPr/>
          <p:nvPr/>
        </p:nvSpPr>
        <p:spPr>
          <a:xfrm>
            <a:off x="7227636" y="4158218"/>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EdShed" pitchFamily="2" charset="77"/>
              </a:rPr>
              <a:t>Antonyms</a:t>
            </a:r>
          </a:p>
        </p:txBody>
      </p:sp>
      <p:sp>
        <p:nvSpPr>
          <p:cNvPr id="2" name="Rectangle 1">
            <a:extLst>
              <a:ext uri="{FF2B5EF4-FFF2-40B4-BE49-F238E27FC236}">
                <a16:creationId xmlns:a16="http://schemas.microsoft.com/office/drawing/2014/main" id="{80D1C851-55EA-B8C8-0004-CFDBC8F0ECDF}"/>
              </a:ext>
            </a:extLst>
          </p:cNvPr>
          <p:cNvSpPr/>
          <p:nvPr/>
        </p:nvSpPr>
        <p:spPr>
          <a:xfrm>
            <a:off x="2174201" y="4298466"/>
            <a:ext cx="240569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77"/>
              </a:rPr>
              <a:t>Words Which Also Have Four Syllables</a:t>
            </a:r>
          </a:p>
        </p:txBody>
      </p:sp>
      <p:sp>
        <p:nvSpPr>
          <p:cNvPr id="3" name="Rectangle 2">
            <a:extLst>
              <a:ext uri="{FF2B5EF4-FFF2-40B4-BE49-F238E27FC236}">
                <a16:creationId xmlns:a16="http://schemas.microsoft.com/office/drawing/2014/main" id="{DA831901-BDF3-265E-BA18-5858469005D2}"/>
              </a:ext>
            </a:extLst>
          </p:cNvPr>
          <p:cNvSpPr/>
          <p:nvPr/>
        </p:nvSpPr>
        <p:spPr>
          <a:xfrm>
            <a:off x="2161501" y="4669206"/>
            <a:ext cx="2118399"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200" dirty="0">
                <a:latin typeface="EdShed" pitchFamily="2" charset="77"/>
              </a:rPr>
              <a:t>(not this week’s words)</a:t>
            </a:r>
          </a:p>
        </p:txBody>
      </p:sp>
      <p:cxnSp>
        <p:nvCxnSpPr>
          <p:cNvPr id="11" name="Straight Connector 10">
            <a:extLst>
              <a:ext uri="{FF2B5EF4-FFF2-40B4-BE49-F238E27FC236}">
                <a16:creationId xmlns:a16="http://schemas.microsoft.com/office/drawing/2014/main" id="{97635665-466F-AF61-D8C3-BF8126E2F4F4}"/>
              </a:ext>
            </a:extLst>
          </p:cNvPr>
          <p:cNvCxnSpPr/>
          <p:nvPr/>
        </p:nvCxnSpPr>
        <p:spPr>
          <a:xfrm>
            <a:off x="5487251" y="5245510"/>
            <a:ext cx="33534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08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8D296-D16C-9E5F-B2C2-E51A60E0B861}"/>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16</a:t>
            </a:fld>
            <a:endParaRPr lang="en-US" dirty="0">
              <a:latin typeface="EdShed" pitchFamily="2" charset="77"/>
            </a:endParaRPr>
          </a:p>
        </p:txBody>
      </p:sp>
      <p:sp>
        <p:nvSpPr>
          <p:cNvPr id="4" name="Text Placeholder 3">
            <a:extLst>
              <a:ext uri="{FF2B5EF4-FFF2-40B4-BE49-F238E27FC236}">
                <a16:creationId xmlns:a16="http://schemas.microsoft.com/office/drawing/2014/main" id="{95532A5D-C447-6EDB-2D08-6746D04B4768}"/>
              </a:ext>
            </a:extLst>
          </p:cNvPr>
          <p:cNvSpPr>
            <a:spLocks noGrp="1"/>
          </p:cNvSpPr>
          <p:nvPr>
            <p:ph type="body" sz="quarter" idx="15"/>
          </p:nvPr>
        </p:nvSpPr>
        <p:spPr/>
        <p:txBody>
          <a:bodyPr/>
          <a:lstStyle/>
          <a:p>
            <a:pPr algn="ctr"/>
            <a:r>
              <a:rPr lang="en-US" b="1" dirty="0"/>
              <a:t>inelegant</a:t>
            </a:r>
          </a:p>
        </p:txBody>
      </p:sp>
      <p:sp>
        <p:nvSpPr>
          <p:cNvPr id="9" name="Rectangle 8">
            <a:extLst>
              <a:ext uri="{FF2B5EF4-FFF2-40B4-BE49-F238E27FC236}">
                <a16:creationId xmlns:a16="http://schemas.microsoft.com/office/drawing/2014/main" id="{439F7B62-80E3-64B7-9FB4-CE616D55E704}"/>
              </a:ext>
            </a:extLst>
          </p:cNvPr>
          <p:cNvSpPr/>
          <p:nvPr/>
        </p:nvSpPr>
        <p:spPr>
          <a:xfrm>
            <a:off x="2286065" y="2714975"/>
            <a:ext cx="2976622" cy="646331"/>
          </a:xfrm>
          <a:prstGeom prst="rect">
            <a:avLst/>
          </a:prstGeom>
        </p:spPr>
        <p:txBody>
          <a:bodyPr wrap="square">
            <a:spAutoFit/>
          </a:bodyPr>
          <a:lstStyle/>
          <a:p>
            <a:pPr algn="ctr"/>
            <a:r>
              <a:rPr lang="en-GB" dirty="0">
                <a:solidFill>
                  <a:srgbClr val="FF3760"/>
                </a:solidFill>
                <a:latin typeface="EdShed" pitchFamily="2" charset="77"/>
              </a:rPr>
              <a:t>Lacking elegance or refinement.</a:t>
            </a:r>
          </a:p>
        </p:txBody>
      </p:sp>
      <p:sp>
        <p:nvSpPr>
          <p:cNvPr id="10" name="Rectangle 9">
            <a:extLst>
              <a:ext uri="{FF2B5EF4-FFF2-40B4-BE49-F238E27FC236}">
                <a16:creationId xmlns:a16="http://schemas.microsoft.com/office/drawing/2014/main" id="{2EC78279-1BA0-A49B-85F9-49AF3D7D9E1C}"/>
              </a:ext>
            </a:extLst>
          </p:cNvPr>
          <p:cNvSpPr/>
          <p:nvPr/>
        </p:nvSpPr>
        <p:spPr>
          <a:xfrm>
            <a:off x="5655521" y="2719825"/>
            <a:ext cx="2976623" cy="1200329"/>
          </a:xfrm>
          <a:prstGeom prst="rect">
            <a:avLst/>
          </a:prstGeom>
        </p:spPr>
        <p:txBody>
          <a:bodyPr wrap="square">
            <a:spAutoFit/>
          </a:bodyPr>
          <a:lstStyle/>
          <a:p>
            <a:pPr algn="ctr"/>
            <a:r>
              <a:rPr lang="en-GB" dirty="0">
                <a:solidFill>
                  <a:srgbClr val="FF3760"/>
                </a:solidFill>
                <a:latin typeface="EdShed" pitchFamily="2" charset="77"/>
              </a:rPr>
              <a:t>I didn’t like the last book I read, because the writing style was inelegant and hard to understand.</a:t>
            </a:r>
          </a:p>
        </p:txBody>
      </p:sp>
      <p:sp>
        <p:nvSpPr>
          <p:cNvPr id="11" name="Rectangle 10">
            <a:extLst>
              <a:ext uri="{FF2B5EF4-FFF2-40B4-BE49-F238E27FC236}">
                <a16:creationId xmlns:a16="http://schemas.microsoft.com/office/drawing/2014/main" id="{9DEB26D7-DBEC-93B7-F883-4FA6CEADA4CB}"/>
              </a:ext>
            </a:extLst>
          </p:cNvPr>
          <p:cNvSpPr/>
          <p:nvPr/>
        </p:nvSpPr>
        <p:spPr>
          <a:xfrm>
            <a:off x="2370119" y="5116489"/>
            <a:ext cx="2808514" cy="646331"/>
          </a:xfrm>
          <a:prstGeom prst="rect">
            <a:avLst/>
          </a:prstGeom>
        </p:spPr>
        <p:txBody>
          <a:bodyPr wrap="square">
            <a:spAutoFit/>
          </a:bodyPr>
          <a:lstStyle/>
          <a:p>
            <a:pPr algn="ctr"/>
            <a:r>
              <a:rPr lang="en-GB" dirty="0">
                <a:solidFill>
                  <a:srgbClr val="FF3760"/>
                </a:solidFill>
                <a:latin typeface="EdShed" pitchFamily="2" charset="77"/>
              </a:rPr>
              <a:t>triangular, watermelon, celebration, calculator</a:t>
            </a:r>
          </a:p>
        </p:txBody>
      </p:sp>
      <p:sp>
        <p:nvSpPr>
          <p:cNvPr id="12" name="Rectangle 11">
            <a:extLst>
              <a:ext uri="{FF2B5EF4-FFF2-40B4-BE49-F238E27FC236}">
                <a16:creationId xmlns:a16="http://schemas.microsoft.com/office/drawing/2014/main" id="{965A67BF-2B60-5EDE-6A65-D0C706B43C55}"/>
              </a:ext>
            </a:extLst>
          </p:cNvPr>
          <p:cNvSpPr/>
          <p:nvPr/>
        </p:nvSpPr>
        <p:spPr>
          <a:xfrm>
            <a:off x="5568086" y="5659641"/>
            <a:ext cx="3151495" cy="646331"/>
          </a:xfrm>
          <a:prstGeom prst="rect">
            <a:avLst/>
          </a:prstGeom>
        </p:spPr>
        <p:txBody>
          <a:bodyPr wrap="square">
            <a:spAutoFit/>
          </a:bodyPr>
          <a:lstStyle/>
          <a:p>
            <a:pPr algn="ctr"/>
            <a:r>
              <a:rPr lang="en-US" dirty="0">
                <a:solidFill>
                  <a:srgbClr val="FF3760"/>
                </a:solidFill>
                <a:latin typeface="EdShed" pitchFamily="2" charset="77"/>
              </a:rPr>
              <a:t>clumsy, awkward, </a:t>
            </a:r>
          </a:p>
          <a:p>
            <a:pPr algn="ctr"/>
            <a:r>
              <a:rPr lang="en-US" dirty="0">
                <a:solidFill>
                  <a:srgbClr val="FF3760"/>
                </a:solidFill>
                <a:latin typeface="EdShed" pitchFamily="2" charset="77"/>
              </a:rPr>
              <a:t>ungainly, graceless</a:t>
            </a:r>
          </a:p>
        </p:txBody>
      </p:sp>
      <p:cxnSp>
        <p:nvCxnSpPr>
          <p:cNvPr id="18" name="Straight Connector 17">
            <a:extLst>
              <a:ext uri="{FF2B5EF4-FFF2-40B4-BE49-F238E27FC236}">
                <a16:creationId xmlns:a16="http://schemas.microsoft.com/office/drawing/2014/main" id="{176265D8-9E54-CE32-FED0-13BCCCB4472D}"/>
              </a:ext>
            </a:extLst>
          </p:cNvPr>
          <p:cNvCxnSpPr/>
          <p:nvPr/>
        </p:nvCxnSpPr>
        <p:spPr>
          <a:xfrm>
            <a:off x="5487251" y="5245510"/>
            <a:ext cx="33534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FB8BEE1-95C2-3A20-EA2A-1E410E9FC4B3}"/>
              </a:ext>
            </a:extLst>
          </p:cNvPr>
          <p:cNvSpPr/>
          <p:nvPr/>
        </p:nvSpPr>
        <p:spPr>
          <a:xfrm>
            <a:off x="5568086" y="4568342"/>
            <a:ext cx="3151495" cy="646331"/>
          </a:xfrm>
          <a:prstGeom prst="rect">
            <a:avLst/>
          </a:prstGeom>
        </p:spPr>
        <p:txBody>
          <a:bodyPr wrap="square">
            <a:spAutoFit/>
          </a:bodyPr>
          <a:lstStyle/>
          <a:p>
            <a:pPr algn="ctr"/>
            <a:r>
              <a:rPr lang="en-US" dirty="0">
                <a:solidFill>
                  <a:srgbClr val="FF3760"/>
                </a:solidFill>
                <a:latin typeface="EdShed" pitchFamily="2" charset="77"/>
              </a:rPr>
              <a:t>graceful, stylish, </a:t>
            </a:r>
          </a:p>
          <a:p>
            <a:pPr algn="ctr"/>
            <a:r>
              <a:rPr lang="en-US" dirty="0">
                <a:solidFill>
                  <a:srgbClr val="FF3760"/>
                </a:solidFill>
                <a:latin typeface="EdShed" pitchFamily="2" charset="77"/>
              </a:rPr>
              <a:t>dignified, delicate</a:t>
            </a:r>
          </a:p>
        </p:txBody>
      </p:sp>
      <p:sp>
        <p:nvSpPr>
          <p:cNvPr id="5" name="Rectangle 4">
            <a:extLst>
              <a:ext uri="{FF2B5EF4-FFF2-40B4-BE49-F238E27FC236}">
                <a16:creationId xmlns:a16="http://schemas.microsoft.com/office/drawing/2014/main" id="{F7CE2B4E-F5C8-B45A-5ADD-2AD3E58E2FBB}"/>
              </a:ext>
            </a:extLst>
          </p:cNvPr>
          <p:cNvSpPr/>
          <p:nvPr/>
        </p:nvSpPr>
        <p:spPr>
          <a:xfrm>
            <a:off x="2075590"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EdShed" pitchFamily="2" charset="77"/>
              </a:rPr>
              <a:t>Definition</a:t>
            </a:r>
          </a:p>
        </p:txBody>
      </p:sp>
      <p:sp>
        <p:nvSpPr>
          <p:cNvPr id="6" name="Rectangle 5">
            <a:extLst>
              <a:ext uri="{FF2B5EF4-FFF2-40B4-BE49-F238E27FC236}">
                <a16:creationId xmlns:a16="http://schemas.microsoft.com/office/drawing/2014/main" id="{1AB70BE3-E581-91AA-A483-B6990F3214A9}"/>
              </a:ext>
            </a:extLst>
          </p:cNvPr>
          <p:cNvSpPr/>
          <p:nvPr/>
        </p:nvSpPr>
        <p:spPr>
          <a:xfrm>
            <a:off x="7073131" y="2151567"/>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EdShed" pitchFamily="2" charset="77"/>
              </a:rPr>
              <a:t>In a Sentence</a:t>
            </a:r>
          </a:p>
        </p:txBody>
      </p:sp>
      <p:sp>
        <p:nvSpPr>
          <p:cNvPr id="7" name="Rectangle 6">
            <a:extLst>
              <a:ext uri="{FF2B5EF4-FFF2-40B4-BE49-F238E27FC236}">
                <a16:creationId xmlns:a16="http://schemas.microsoft.com/office/drawing/2014/main" id="{C39D451C-61CA-3556-5123-856DABB47AC9}"/>
              </a:ext>
            </a:extLst>
          </p:cNvPr>
          <p:cNvSpPr/>
          <p:nvPr/>
        </p:nvSpPr>
        <p:spPr>
          <a:xfrm>
            <a:off x="7627145" y="5270002"/>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77"/>
              </a:rPr>
              <a:t>Synonyms</a:t>
            </a:r>
          </a:p>
        </p:txBody>
      </p:sp>
      <p:sp>
        <p:nvSpPr>
          <p:cNvPr id="8" name="Rectangle 7">
            <a:extLst>
              <a:ext uri="{FF2B5EF4-FFF2-40B4-BE49-F238E27FC236}">
                <a16:creationId xmlns:a16="http://schemas.microsoft.com/office/drawing/2014/main" id="{85D7FC23-0FC3-8C2D-AB79-862F97E1EC3E}"/>
              </a:ext>
            </a:extLst>
          </p:cNvPr>
          <p:cNvSpPr/>
          <p:nvPr/>
        </p:nvSpPr>
        <p:spPr>
          <a:xfrm>
            <a:off x="7227636" y="4158218"/>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EdShed" pitchFamily="2" charset="77"/>
              </a:rPr>
              <a:t>Antonyms</a:t>
            </a:r>
          </a:p>
        </p:txBody>
      </p:sp>
      <p:sp>
        <p:nvSpPr>
          <p:cNvPr id="20" name="Rectangle 19">
            <a:extLst>
              <a:ext uri="{FF2B5EF4-FFF2-40B4-BE49-F238E27FC236}">
                <a16:creationId xmlns:a16="http://schemas.microsoft.com/office/drawing/2014/main" id="{849B10A6-2346-3D40-A61B-1101F7D806B0}"/>
              </a:ext>
            </a:extLst>
          </p:cNvPr>
          <p:cNvSpPr/>
          <p:nvPr/>
        </p:nvSpPr>
        <p:spPr>
          <a:xfrm>
            <a:off x="2174201" y="4298466"/>
            <a:ext cx="240569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77"/>
              </a:rPr>
              <a:t>Words Which Also Have Four Syllables</a:t>
            </a:r>
          </a:p>
        </p:txBody>
      </p:sp>
      <p:sp>
        <p:nvSpPr>
          <p:cNvPr id="21" name="Rectangle 20">
            <a:extLst>
              <a:ext uri="{FF2B5EF4-FFF2-40B4-BE49-F238E27FC236}">
                <a16:creationId xmlns:a16="http://schemas.microsoft.com/office/drawing/2014/main" id="{366AD182-B6F3-46F5-0E1D-E19E84D24CF8}"/>
              </a:ext>
            </a:extLst>
          </p:cNvPr>
          <p:cNvSpPr/>
          <p:nvPr/>
        </p:nvSpPr>
        <p:spPr>
          <a:xfrm>
            <a:off x="2161501" y="4669206"/>
            <a:ext cx="2118399"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200" dirty="0">
                <a:latin typeface="EdShed" pitchFamily="2" charset="77"/>
              </a:rPr>
              <a:t>(not this week’s words)</a:t>
            </a:r>
          </a:p>
        </p:txBody>
      </p:sp>
    </p:spTree>
    <p:extLst>
      <p:ext uri="{BB962C8B-B14F-4D97-AF65-F5344CB8AC3E}">
        <p14:creationId xmlns:p14="http://schemas.microsoft.com/office/powerpoint/2010/main" val="132875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DF4590-2343-91BB-7964-8D4F5BC9B36C}"/>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17</a:t>
            </a:fld>
            <a:endParaRPr lang="en-US" dirty="0">
              <a:latin typeface="EdShed" pitchFamily="2" charset="77"/>
            </a:endParaRPr>
          </a:p>
        </p:txBody>
      </p:sp>
      <p:sp>
        <p:nvSpPr>
          <p:cNvPr id="6" name="Text Placeholder 5">
            <a:extLst>
              <a:ext uri="{FF2B5EF4-FFF2-40B4-BE49-F238E27FC236}">
                <a16:creationId xmlns:a16="http://schemas.microsoft.com/office/drawing/2014/main" id="{5F88ED48-91E7-2BFF-6496-D183446E43D6}"/>
              </a:ext>
            </a:extLst>
          </p:cNvPr>
          <p:cNvSpPr>
            <a:spLocks noGrp="1"/>
          </p:cNvSpPr>
          <p:nvPr>
            <p:ph type="body" sz="quarter" idx="15"/>
          </p:nvPr>
        </p:nvSpPr>
        <p:spPr/>
        <p:txBody>
          <a:bodyPr/>
          <a:lstStyle/>
          <a:p>
            <a:r>
              <a:rPr lang="en-GB" b="1" dirty="0"/>
              <a:t>How many new words can you create </a:t>
            </a:r>
            <a:br>
              <a:rPr lang="en-GB" b="1" dirty="0"/>
            </a:br>
            <a:r>
              <a:rPr lang="en-GB" b="1" dirty="0"/>
              <a:t>by adding a prefix and/or suffix(es)?</a:t>
            </a:r>
          </a:p>
        </p:txBody>
      </p:sp>
      <p:sp>
        <p:nvSpPr>
          <p:cNvPr id="5" name="Text Placeholder 4">
            <a:extLst>
              <a:ext uri="{FF2B5EF4-FFF2-40B4-BE49-F238E27FC236}">
                <a16:creationId xmlns:a16="http://schemas.microsoft.com/office/drawing/2014/main" id="{8B685C90-48A7-1C36-0C04-DE3CCF90CB82}"/>
              </a:ext>
            </a:extLst>
          </p:cNvPr>
          <p:cNvSpPr>
            <a:spLocks noGrp="1"/>
          </p:cNvSpPr>
          <p:nvPr>
            <p:ph type="body" sz="quarter" idx="10"/>
          </p:nvPr>
        </p:nvSpPr>
        <p:spPr/>
        <p:txBody>
          <a:bodyPr/>
          <a:lstStyle/>
          <a:p>
            <a:r>
              <a:rPr lang="en-US" dirty="0"/>
              <a:t>Morphology Matrix</a:t>
            </a:r>
          </a:p>
          <a:p>
            <a:endParaRPr lang="en-US" dirty="0"/>
          </a:p>
        </p:txBody>
      </p:sp>
      <p:sp>
        <p:nvSpPr>
          <p:cNvPr id="2" name="Text Placeholder 5">
            <a:extLst>
              <a:ext uri="{FF2B5EF4-FFF2-40B4-BE49-F238E27FC236}">
                <a16:creationId xmlns:a16="http://schemas.microsoft.com/office/drawing/2014/main" id="{F63EC3D9-4CEC-FDE6-E6B5-331DC5E43569}"/>
              </a:ext>
            </a:extLst>
          </p:cNvPr>
          <p:cNvSpPr txBox="1">
            <a:spLocks/>
          </p:cNvSpPr>
          <p:nvPr/>
        </p:nvSpPr>
        <p:spPr>
          <a:xfrm>
            <a:off x="1488955" y="5382603"/>
            <a:ext cx="8977631" cy="749135"/>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3372DC"/>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00" dirty="0">
                <a:latin typeface="EdShed" pitchFamily="2" charset="77"/>
              </a:rPr>
              <a:t>Can you make a word with a prefix and two suffixes?</a:t>
            </a:r>
          </a:p>
        </p:txBody>
      </p:sp>
      <p:sp>
        <p:nvSpPr>
          <p:cNvPr id="3" name="TextBox 2">
            <a:extLst>
              <a:ext uri="{FF2B5EF4-FFF2-40B4-BE49-F238E27FC236}">
                <a16:creationId xmlns:a16="http://schemas.microsoft.com/office/drawing/2014/main" id="{786FFF66-C0A0-61C5-77CE-51322944D867}"/>
              </a:ext>
            </a:extLst>
          </p:cNvPr>
          <p:cNvSpPr txBox="1"/>
          <p:nvPr/>
        </p:nvSpPr>
        <p:spPr>
          <a:xfrm>
            <a:off x="1955549" y="1957278"/>
            <a:ext cx="1819746" cy="369332"/>
          </a:xfrm>
          <a:prstGeom prst="rect">
            <a:avLst/>
          </a:prstGeom>
          <a:noFill/>
        </p:spPr>
        <p:txBody>
          <a:bodyPr wrap="square" rtlCol="0">
            <a:spAutoFit/>
          </a:bodyPr>
          <a:lstStyle/>
          <a:p>
            <a:pPr algn="ctr"/>
            <a:r>
              <a:rPr lang="en-GB" b="1" dirty="0">
                <a:solidFill>
                  <a:srgbClr val="219CEE"/>
                </a:solidFill>
                <a:latin typeface="EdShed" pitchFamily="2" charset="77"/>
              </a:rPr>
              <a:t>Prefix</a:t>
            </a:r>
          </a:p>
        </p:txBody>
      </p:sp>
      <p:sp>
        <p:nvSpPr>
          <p:cNvPr id="7" name="TextBox 6">
            <a:extLst>
              <a:ext uri="{FF2B5EF4-FFF2-40B4-BE49-F238E27FC236}">
                <a16:creationId xmlns:a16="http://schemas.microsoft.com/office/drawing/2014/main" id="{06FA598B-ED32-B3A3-73F5-6E6C80926894}"/>
              </a:ext>
            </a:extLst>
          </p:cNvPr>
          <p:cNvSpPr txBox="1"/>
          <p:nvPr/>
        </p:nvSpPr>
        <p:spPr>
          <a:xfrm>
            <a:off x="8412242" y="1957278"/>
            <a:ext cx="1819747" cy="369332"/>
          </a:xfrm>
          <a:prstGeom prst="rect">
            <a:avLst/>
          </a:prstGeom>
          <a:noFill/>
        </p:spPr>
        <p:txBody>
          <a:bodyPr wrap="square" rtlCol="0">
            <a:spAutoFit/>
          </a:bodyPr>
          <a:lstStyle/>
          <a:p>
            <a:pPr algn="ctr"/>
            <a:r>
              <a:rPr lang="en-GB" b="1" dirty="0">
                <a:solidFill>
                  <a:srgbClr val="7956D6"/>
                </a:solidFill>
                <a:latin typeface="EdShed" pitchFamily="2" charset="77"/>
              </a:rPr>
              <a:t>Suffix</a:t>
            </a:r>
          </a:p>
        </p:txBody>
      </p:sp>
      <p:sp>
        <p:nvSpPr>
          <p:cNvPr id="9" name="TextBox 8">
            <a:extLst>
              <a:ext uri="{FF2B5EF4-FFF2-40B4-BE49-F238E27FC236}">
                <a16:creationId xmlns:a16="http://schemas.microsoft.com/office/drawing/2014/main" id="{A4AA95E0-6BB9-62C8-8298-487353131ED1}"/>
              </a:ext>
            </a:extLst>
          </p:cNvPr>
          <p:cNvSpPr txBox="1"/>
          <p:nvPr/>
        </p:nvSpPr>
        <p:spPr>
          <a:xfrm>
            <a:off x="3965418" y="1962354"/>
            <a:ext cx="4300396" cy="369332"/>
          </a:xfrm>
          <a:prstGeom prst="rect">
            <a:avLst/>
          </a:prstGeom>
          <a:noFill/>
        </p:spPr>
        <p:txBody>
          <a:bodyPr wrap="square" rtlCol="0">
            <a:spAutoFit/>
          </a:bodyPr>
          <a:lstStyle/>
          <a:p>
            <a:pPr algn="ctr"/>
            <a:r>
              <a:rPr lang="en-GB" b="1" dirty="0">
                <a:solidFill>
                  <a:srgbClr val="25D160"/>
                </a:solidFill>
                <a:latin typeface="EdShed" pitchFamily="2" charset="77"/>
              </a:rPr>
              <a:t>Base Word</a:t>
            </a:r>
          </a:p>
        </p:txBody>
      </p:sp>
      <p:sp>
        <p:nvSpPr>
          <p:cNvPr id="10" name="Rectangle 9">
            <a:extLst>
              <a:ext uri="{FF2B5EF4-FFF2-40B4-BE49-F238E27FC236}">
                <a16:creationId xmlns:a16="http://schemas.microsoft.com/office/drawing/2014/main" id="{09D40A68-44DD-7EDF-3D55-FCA634FA72BA}"/>
              </a:ext>
            </a:extLst>
          </p:cNvPr>
          <p:cNvSpPr/>
          <p:nvPr/>
        </p:nvSpPr>
        <p:spPr>
          <a:xfrm>
            <a:off x="1964777" y="2351651"/>
            <a:ext cx="1801290" cy="3007069"/>
          </a:xfrm>
          <a:prstGeom prst="rect">
            <a:avLst/>
          </a:prstGeom>
          <a:noFill/>
          <a:ln w="57150">
            <a:solidFill>
              <a:srgbClr val="219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0B42826-BA1B-155D-1782-78FF328DE8AD}"/>
              </a:ext>
            </a:extLst>
          </p:cNvPr>
          <p:cNvSpPr/>
          <p:nvPr/>
        </p:nvSpPr>
        <p:spPr>
          <a:xfrm>
            <a:off x="3986284" y="2351651"/>
            <a:ext cx="4258665" cy="3007069"/>
          </a:xfrm>
          <a:prstGeom prst="rect">
            <a:avLst/>
          </a:prstGeom>
          <a:noFill/>
          <a:ln w="57150">
            <a:solidFill>
              <a:srgbClr val="25D1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0CEC2B3-C102-7AD0-40DE-473ED216A8DA}"/>
              </a:ext>
            </a:extLst>
          </p:cNvPr>
          <p:cNvSpPr txBox="1"/>
          <p:nvPr/>
        </p:nvSpPr>
        <p:spPr>
          <a:xfrm>
            <a:off x="3498361" y="3118796"/>
            <a:ext cx="5184468" cy="1200329"/>
          </a:xfrm>
          <a:prstGeom prst="rect">
            <a:avLst/>
          </a:prstGeom>
          <a:noFill/>
        </p:spPr>
        <p:txBody>
          <a:bodyPr wrap="square">
            <a:spAutoFit/>
          </a:bodyPr>
          <a:lstStyle/>
          <a:p>
            <a:pPr algn="ctr"/>
            <a:r>
              <a:rPr lang="en-GB" sz="7200" dirty="0">
                <a:solidFill>
                  <a:schemeClr val="tx1"/>
                </a:solidFill>
                <a:latin typeface="EdShed" pitchFamily="2" charset="77"/>
              </a:rPr>
              <a:t>correct</a:t>
            </a:r>
            <a:endParaRPr lang="en-GB" sz="4800" dirty="0">
              <a:solidFill>
                <a:schemeClr val="tx1"/>
              </a:solidFill>
              <a:latin typeface="EdShed" pitchFamily="2" charset="77"/>
            </a:endParaRPr>
          </a:p>
        </p:txBody>
      </p:sp>
      <p:sp>
        <p:nvSpPr>
          <p:cNvPr id="19" name="Rectangle 18">
            <a:extLst>
              <a:ext uri="{FF2B5EF4-FFF2-40B4-BE49-F238E27FC236}">
                <a16:creationId xmlns:a16="http://schemas.microsoft.com/office/drawing/2014/main" id="{5B74718F-4389-07F4-41E3-F12C82002938}"/>
              </a:ext>
            </a:extLst>
          </p:cNvPr>
          <p:cNvSpPr/>
          <p:nvPr/>
        </p:nvSpPr>
        <p:spPr>
          <a:xfrm>
            <a:off x="8421470" y="2351651"/>
            <a:ext cx="1801290" cy="3007069"/>
          </a:xfrm>
          <a:prstGeom prst="rect">
            <a:avLst/>
          </a:prstGeom>
          <a:noFill/>
          <a:ln w="5715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D31D35B-94E9-0F35-91AC-77C72CCD3E05}"/>
              </a:ext>
            </a:extLst>
          </p:cNvPr>
          <p:cNvSpPr txBox="1"/>
          <p:nvPr/>
        </p:nvSpPr>
        <p:spPr>
          <a:xfrm>
            <a:off x="2162066" y="2736021"/>
            <a:ext cx="1366759" cy="523220"/>
          </a:xfrm>
          <a:prstGeom prst="rect">
            <a:avLst/>
          </a:prstGeom>
          <a:noFill/>
        </p:spPr>
        <p:txBody>
          <a:bodyPr wrap="square">
            <a:spAutoFit/>
          </a:bodyPr>
          <a:lstStyle/>
          <a:p>
            <a:pPr algn="ctr"/>
            <a:r>
              <a:rPr lang="en-GB" sz="2800" dirty="0">
                <a:solidFill>
                  <a:schemeClr val="tx1"/>
                </a:solidFill>
                <a:latin typeface="EdShed" pitchFamily="2" charset="77"/>
              </a:rPr>
              <a:t>over</a:t>
            </a:r>
          </a:p>
        </p:txBody>
      </p:sp>
      <p:sp>
        <p:nvSpPr>
          <p:cNvPr id="26" name="TextBox 25">
            <a:extLst>
              <a:ext uri="{FF2B5EF4-FFF2-40B4-BE49-F238E27FC236}">
                <a16:creationId xmlns:a16="http://schemas.microsoft.com/office/drawing/2014/main" id="{8A01093C-9114-7067-F72E-A955E4A60D05}"/>
              </a:ext>
            </a:extLst>
          </p:cNvPr>
          <p:cNvSpPr txBox="1"/>
          <p:nvPr/>
        </p:nvSpPr>
        <p:spPr>
          <a:xfrm>
            <a:off x="2244128" y="3930515"/>
            <a:ext cx="1202634" cy="523220"/>
          </a:xfrm>
          <a:prstGeom prst="rect">
            <a:avLst/>
          </a:prstGeom>
          <a:noFill/>
        </p:spPr>
        <p:txBody>
          <a:bodyPr wrap="square">
            <a:spAutoFit/>
          </a:bodyPr>
          <a:lstStyle/>
          <a:p>
            <a:pPr algn="ctr"/>
            <a:r>
              <a:rPr lang="en-GB" sz="2800" dirty="0">
                <a:solidFill>
                  <a:schemeClr val="tx1"/>
                </a:solidFill>
                <a:latin typeface="EdShed" pitchFamily="2" charset="77"/>
              </a:rPr>
              <a:t>in</a:t>
            </a:r>
          </a:p>
        </p:txBody>
      </p:sp>
      <p:sp>
        <p:nvSpPr>
          <p:cNvPr id="28" name="TextBox 27">
            <a:extLst>
              <a:ext uri="{FF2B5EF4-FFF2-40B4-BE49-F238E27FC236}">
                <a16:creationId xmlns:a16="http://schemas.microsoft.com/office/drawing/2014/main" id="{CD110775-D98F-243F-18CB-AC2ACBCC2F71}"/>
              </a:ext>
            </a:extLst>
          </p:cNvPr>
          <p:cNvSpPr txBox="1"/>
          <p:nvPr/>
        </p:nvSpPr>
        <p:spPr>
          <a:xfrm>
            <a:off x="8430767" y="2522047"/>
            <a:ext cx="1202634" cy="430887"/>
          </a:xfrm>
          <a:prstGeom prst="rect">
            <a:avLst/>
          </a:prstGeom>
          <a:noFill/>
        </p:spPr>
        <p:txBody>
          <a:bodyPr wrap="square">
            <a:spAutoFit/>
          </a:bodyPr>
          <a:lstStyle/>
          <a:p>
            <a:pPr algn="ctr"/>
            <a:r>
              <a:rPr lang="en-GB" sz="2200" dirty="0" err="1">
                <a:solidFill>
                  <a:schemeClr val="tx1"/>
                </a:solidFill>
                <a:latin typeface="EdShed" pitchFamily="2" charset="77"/>
              </a:rPr>
              <a:t>tion</a:t>
            </a:r>
            <a:endParaRPr lang="en-GB" sz="2200" dirty="0">
              <a:solidFill>
                <a:schemeClr val="tx1"/>
              </a:solidFill>
              <a:latin typeface="EdShed" pitchFamily="2" charset="77"/>
            </a:endParaRPr>
          </a:p>
        </p:txBody>
      </p:sp>
      <p:sp>
        <p:nvSpPr>
          <p:cNvPr id="29" name="TextBox 28">
            <a:extLst>
              <a:ext uri="{FF2B5EF4-FFF2-40B4-BE49-F238E27FC236}">
                <a16:creationId xmlns:a16="http://schemas.microsoft.com/office/drawing/2014/main" id="{08DBB911-6C51-66FA-3C89-E6588C253FBF}"/>
              </a:ext>
            </a:extLst>
          </p:cNvPr>
          <p:cNvSpPr txBox="1"/>
          <p:nvPr/>
        </p:nvSpPr>
        <p:spPr>
          <a:xfrm>
            <a:off x="8348705" y="3417027"/>
            <a:ext cx="1366759" cy="430887"/>
          </a:xfrm>
          <a:prstGeom prst="rect">
            <a:avLst/>
          </a:prstGeom>
          <a:noFill/>
        </p:spPr>
        <p:txBody>
          <a:bodyPr wrap="square">
            <a:spAutoFit/>
          </a:bodyPr>
          <a:lstStyle/>
          <a:p>
            <a:pPr algn="ctr"/>
            <a:r>
              <a:rPr lang="en-GB" sz="2200" dirty="0">
                <a:solidFill>
                  <a:schemeClr val="tx1"/>
                </a:solidFill>
                <a:latin typeface="EdShed" pitchFamily="2" charset="77"/>
              </a:rPr>
              <a:t>able</a:t>
            </a:r>
          </a:p>
        </p:txBody>
      </p:sp>
      <p:sp>
        <p:nvSpPr>
          <p:cNvPr id="30" name="TextBox 29">
            <a:extLst>
              <a:ext uri="{FF2B5EF4-FFF2-40B4-BE49-F238E27FC236}">
                <a16:creationId xmlns:a16="http://schemas.microsoft.com/office/drawing/2014/main" id="{C71FE190-2FEE-0B22-560A-D51CFE1236B4}"/>
              </a:ext>
            </a:extLst>
          </p:cNvPr>
          <p:cNvSpPr txBox="1"/>
          <p:nvPr/>
        </p:nvSpPr>
        <p:spPr>
          <a:xfrm>
            <a:off x="8430767" y="3864517"/>
            <a:ext cx="1202634" cy="430887"/>
          </a:xfrm>
          <a:prstGeom prst="rect">
            <a:avLst/>
          </a:prstGeom>
          <a:noFill/>
        </p:spPr>
        <p:txBody>
          <a:bodyPr wrap="square">
            <a:spAutoFit/>
          </a:bodyPr>
          <a:lstStyle/>
          <a:p>
            <a:pPr algn="ctr"/>
            <a:r>
              <a:rPr lang="en-GB" sz="2200" dirty="0">
                <a:latin typeface="EdShed" pitchFamily="2" charset="77"/>
              </a:rPr>
              <a:t>s</a:t>
            </a:r>
            <a:endParaRPr lang="en-GB" sz="2200" dirty="0">
              <a:solidFill>
                <a:schemeClr val="tx1"/>
              </a:solidFill>
              <a:latin typeface="EdShed" pitchFamily="2" charset="77"/>
            </a:endParaRPr>
          </a:p>
        </p:txBody>
      </p:sp>
      <p:cxnSp>
        <p:nvCxnSpPr>
          <p:cNvPr id="35" name="Straight Connector 34">
            <a:extLst>
              <a:ext uri="{FF2B5EF4-FFF2-40B4-BE49-F238E27FC236}">
                <a16:creationId xmlns:a16="http://schemas.microsoft.com/office/drawing/2014/main" id="{0D2A3C2A-80E8-9CD3-46C2-29302631054E}"/>
              </a:ext>
            </a:extLst>
          </p:cNvPr>
          <p:cNvCxnSpPr>
            <a:cxnSpLocks/>
          </p:cNvCxnSpPr>
          <p:nvPr/>
        </p:nvCxnSpPr>
        <p:spPr>
          <a:xfrm flipV="1">
            <a:off x="9642506" y="2351651"/>
            <a:ext cx="0" cy="3007069"/>
          </a:xfrm>
          <a:prstGeom prst="line">
            <a:avLst/>
          </a:prstGeom>
          <a:ln w="57150">
            <a:solidFill>
              <a:srgbClr val="7956D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A6DAB46-A192-1AEF-E222-F6300B6B9797}"/>
              </a:ext>
            </a:extLst>
          </p:cNvPr>
          <p:cNvSpPr txBox="1"/>
          <p:nvPr/>
        </p:nvSpPr>
        <p:spPr>
          <a:xfrm>
            <a:off x="8348705" y="2969537"/>
            <a:ext cx="1366759" cy="430887"/>
          </a:xfrm>
          <a:prstGeom prst="rect">
            <a:avLst/>
          </a:prstGeom>
          <a:noFill/>
        </p:spPr>
        <p:txBody>
          <a:bodyPr wrap="square">
            <a:spAutoFit/>
          </a:bodyPr>
          <a:lstStyle/>
          <a:p>
            <a:pPr algn="ctr"/>
            <a:r>
              <a:rPr lang="en-GB" sz="2200" dirty="0" err="1">
                <a:solidFill>
                  <a:schemeClr val="tx1"/>
                </a:solidFill>
                <a:latin typeface="EdShed" pitchFamily="2" charset="77"/>
              </a:rPr>
              <a:t>ing</a:t>
            </a:r>
            <a:endParaRPr lang="en-GB" sz="2200" dirty="0">
              <a:solidFill>
                <a:schemeClr val="tx1"/>
              </a:solidFill>
              <a:latin typeface="EdShed" pitchFamily="2" charset="77"/>
            </a:endParaRPr>
          </a:p>
        </p:txBody>
      </p:sp>
      <p:sp>
        <p:nvSpPr>
          <p:cNvPr id="12" name="TextBox 11">
            <a:extLst>
              <a:ext uri="{FF2B5EF4-FFF2-40B4-BE49-F238E27FC236}">
                <a16:creationId xmlns:a16="http://schemas.microsoft.com/office/drawing/2014/main" id="{EDB9683A-94BF-B1CB-8568-A1CA3A7108F7}"/>
              </a:ext>
            </a:extLst>
          </p:cNvPr>
          <p:cNvSpPr txBox="1"/>
          <p:nvPr/>
        </p:nvSpPr>
        <p:spPr>
          <a:xfrm>
            <a:off x="9332915" y="3519778"/>
            <a:ext cx="1202634" cy="523220"/>
          </a:xfrm>
          <a:prstGeom prst="rect">
            <a:avLst/>
          </a:prstGeom>
          <a:noFill/>
        </p:spPr>
        <p:txBody>
          <a:bodyPr wrap="square">
            <a:spAutoFit/>
          </a:bodyPr>
          <a:lstStyle/>
          <a:p>
            <a:pPr algn="ctr"/>
            <a:r>
              <a:rPr lang="en-GB" sz="2800" dirty="0">
                <a:solidFill>
                  <a:schemeClr val="tx1"/>
                </a:solidFill>
                <a:latin typeface="EdShed" pitchFamily="2" charset="77"/>
              </a:rPr>
              <a:t>s</a:t>
            </a:r>
          </a:p>
        </p:txBody>
      </p:sp>
      <p:sp>
        <p:nvSpPr>
          <p:cNvPr id="13" name="TextBox 12">
            <a:extLst>
              <a:ext uri="{FF2B5EF4-FFF2-40B4-BE49-F238E27FC236}">
                <a16:creationId xmlns:a16="http://schemas.microsoft.com/office/drawing/2014/main" id="{DCBCBFE5-C9B5-1F4B-5916-6517CEB08EF0}"/>
              </a:ext>
            </a:extLst>
          </p:cNvPr>
          <p:cNvSpPr txBox="1"/>
          <p:nvPr/>
        </p:nvSpPr>
        <p:spPr>
          <a:xfrm>
            <a:off x="8430767" y="4312007"/>
            <a:ext cx="1202634" cy="430887"/>
          </a:xfrm>
          <a:prstGeom prst="rect">
            <a:avLst/>
          </a:prstGeom>
          <a:noFill/>
        </p:spPr>
        <p:txBody>
          <a:bodyPr wrap="square">
            <a:spAutoFit/>
          </a:bodyPr>
          <a:lstStyle/>
          <a:p>
            <a:pPr algn="ctr"/>
            <a:r>
              <a:rPr lang="en-GB" sz="2200" dirty="0">
                <a:solidFill>
                  <a:schemeClr val="tx1"/>
                </a:solidFill>
                <a:latin typeface="EdShed" pitchFamily="2" charset="77"/>
              </a:rPr>
              <a:t>ed</a:t>
            </a:r>
          </a:p>
        </p:txBody>
      </p:sp>
      <p:sp>
        <p:nvSpPr>
          <p:cNvPr id="14" name="TextBox 13">
            <a:extLst>
              <a:ext uri="{FF2B5EF4-FFF2-40B4-BE49-F238E27FC236}">
                <a16:creationId xmlns:a16="http://schemas.microsoft.com/office/drawing/2014/main" id="{0C899D45-E1D6-99FF-8CA5-32EB8931B2F1}"/>
              </a:ext>
            </a:extLst>
          </p:cNvPr>
          <p:cNvSpPr txBox="1"/>
          <p:nvPr/>
        </p:nvSpPr>
        <p:spPr>
          <a:xfrm>
            <a:off x="4261967" y="4116624"/>
            <a:ext cx="3657256" cy="369332"/>
          </a:xfrm>
          <a:prstGeom prst="rect">
            <a:avLst/>
          </a:prstGeom>
          <a:noFill/>
        </p:spPr>
        <p:txBody>
          <a:bodyPr wrap="square">
            <a:spAutoFit/>
          </a:bodyPr>
          <a:lstStyle/>
          <a:p>
            <a:pPr algn="ctr"/>
            <a:r>
              <a:rPr lang="en-GB" dirty="0">
                <a:solidFill>
                  <a:schemeClr val="tx1"/>
                </a:solidFill>
                <a:latin typeface="EdShed" pitchFamily="2" charset="77"/>
              </a:rPr>
              <a:t>(to be free from mistakes)</a:t>
            </a:r>
          </a:p>
        </p:txBody>
      </p:sp>
      <p:sp>
        <p:nvSpPr>
          <p:cNvPr id="8" name="Text Placeholder 5">
            <a:extLst>
              <a:ext uri="{FF2B5EF4-FFF2-40B4-BE49-F238E27FC236}">
                <a16:creationId xmlns:a16="http://schemas.microsoft.com/office/drawing/2014/main" id="{17CAAB05-E43F-FCC2-AC43-815B199B2F5D}"/>
              </a:ext>
            </a:extLst>
          </p:cNvPr>
          <p:cNvSpPr txBox="1">
            <a:spLocks/>
          </p:cNvSpPr>
          <p:nvPr/>
        </p:nvSpPr>
        <p:spPr>
          <a:xfrm>
            <a:off x="1946495" y="5824793"/>
            <a:ext cx="8311081" cy="749135"/>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3372DC"/>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b="0" dirty="0">
                <a:solidFill>
                  <a:schemeClr val="tx1"/>
                </a:solidFill>
                <a:latin typeface="EdShed" pitchFamily="2" charset="77"/>
              </a:rPr>
              <a:t>Remember what needs to happen to the final ‘t’ of ‘correct’ when adding some suffixes.</a:t>
            </a:r>
            <a:endParaRPr lang="en-GB" sz="1600" b="0" dirty="0">
              <a:solidFill>
                <a:schemeClr val="tx1"/>
              </a:solidFill>
              <a:latin typeface="Muli" pitchFamily="2" charset="77"/>
            </a:endParaRPr>
          </a:p>
        </p:txBody>
      </p:sp>
      <p:sp>
        <p:nvSpPr>
          <p:cNvPr id="22" name="TextBox 21">
            <a:extLst>
              <a:ext uri="{FF2B5EF4-FFF2-40B4-BE49-F238E27FC236}">
                <a16:creationId xmlns:a16="http://schemas.microsoft.com/office/drawing/2014/main" id="{FB7920EA-040A-6DC8-2BB1-F32F2A022A80}"/>
              </a:ext>
            </a:extLst>
          </p:cNvPr>
          <p:cNvSpPr txBox="1"/>
          <p:nvPr/>
        </p:nvSpPr>
        <p:spPr>
          <a:xfrm>
            <a:off x="2162066" y="3333268"/>
            <a:ext cx="1366759" cy="523220"/>
          </a:xfrm>
          <a:prstGeom prst="rect">
            <a:avLst/>
          </a:prstGeom>
          <a:noFill/>
        </p:spPr>
        <p:txBody>
          <a:bodyPr wrap="square">
            <a:spAutoFit/>
          </a:bodyPr>
          <a:lstStyle/>
          <a:p>
            <a:pPr algn="ctr"/>
            <a:r>
              <a:rPr lang="en-GB" sz="2800" dirty="0">
                <a:solidFill>
                  <a:schemeClr val="tx1"/>
                </a:solidFill>
                <a:latin typeface="EdShed" pitchFamily="2" charset="77"/>
              </a:rPr>
              <a:t>un</a:t>
            </a:r>
          </a:p>
        </p:txBody>
      </p:sp>
      <p:sp>
        <p:nvSpPr>
          <p:cNvPr id="23" name="TextBox 22">
            <a:extLst>
              <a:ext uri="{FF2B5EF4-FFF2-40B4-BE49-F238E27FC236}">
                <a16:creationId xmlns:a16="http://schemas.microsoft.com/office/drawing/2014/main" id="{88613497-66C2-6342-B1B3-52273947CBE9}"/>
              </a:ext>
            </a:extLst>
          </p:cNvPr>
          <p:cNvSpPr txBox="1"/>
          <p:nvPr/>
        </p:nvSpPr>
        <p:spPr>
          <a:xfrm>
            <a:off x="2173858" y="4527763"/>
            <a:ext cx="1343174" cy="523220"/>
          </a:xfrm>
          <a:prstGeom prst="rect">
            <a:avLst/>
          </a:prstGeom>
          <a:noFill/>
        </p:spPr>
        <p:txBody>
          <a:bodyPr wrap="square">
            <a:spAutoFit/>
          </a:bodyPr>
          <a:lstStyle/>
          <a:p>
            <a:pPr algn="ctr"/>
            <a:r>
              <a:rPr lang="en-GB" sz="2800" dirty="0">
                <a:solidFill>
                  <a:schemeClr val="tx1"/>
                </a:solidFill>
                <a:latin typeface="EdShed" pitchFamily="2" charset="77"/>
              </a:rPr>
              <a:t>hyper</a:t>
            </a:r>
          </a:p>
        </p:txBody>
      </p:sp>
      <p:sp>
        <p:nvSpPr>
          <p:cNvPr id="24" name="TextBox 23">
            <a:extLst>
              <a:ext uri="{FF2B5EF4-FFF2-40B4-BE49-F238E27FC236}">
                <a16:creationId xmlns:a16="http://schemas.microsoft.com/office/drawing/2014/main" id="{4AE06418-D060-F47C-9719-9E4B0561E35C}"/>
              </a:ext>
            </a:extLst>
          </p:cNvPr>
          <p:cNvSpPr txBox="1"/>
          <p:nvPr/>
        </p:nvSpPr>
        <p:spPr>
          <a:xfrm>
            <a:off x="8430767" y="4759498"/>
            <a:ext cx="1202634" cy="430887"/>
          </a:xfrm>
          <a:prstGeom prst="rect">
            <a:avLst/>
          </a:prstGeom>
          <a:noFill/>
        </p:spPr>
        <p:txBody>
          <a:bodyPr wrap="square">
            <a:spAutoFit/>
          </a:bodyPr>
          <a:lstStyle/>
          <a:p>
            <a:pPr algn="ctr"/>
            <a:r>
              <a:rPr lang="en-GB" sz="2200" dirty="0">
                <a:solidFill>
                  <a:schemeClr val="tx1"/>
                </a:solidFill>
                <a:latin typeface="EdShed" pitchFamily="2" charset="77"/>
              </a:rPr>
              <a:t>ness</a:t>
            </a:r>
          </a:p>
        </p:txBody>
      </p:sp>
    </p:spTree>
    <p:extLst>
      <p:ext uri="{BB962C8B-B14F-4D97-AF65-F5344CB8AC3E}">
        <p14:creationId xmlns:p14="http://schemas.microsoft.com/office/powerpoint/2010/main" val="206251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DF4590-2343-91BB-7964-8D4F5BC9B36C}"/>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18</a:t>
            </a:fld>
            <a:endParaRPr lang="en-US" dirty="0">
              <a:latin typeface="EdShed" pitchFamily="2" charset="77"/>
            </a:endParaRPr>
          </a:p>
        </p:txBody>
      </p:sp>
      <p:sp>
        <p:nvSpPr>
          <p:cNvPr id="5" name="Text Placeholder 4">
            <a:extLst>
              <a:ext uri="{FF2B5EF4-FFF2-40B4-BE49-F238E27FC236}">
                <a16:creationId xmlns:a16="http://schemas.microsoft.com/office/drawing/2014/main" id="{8B685C90-48A7-1C36-0C04-DE3CCF90CB82}"/>
              </a:ext>
            </a:extLst>
          </p:cNvPr>
          <p:cNvSpPr>
            <a:spLocks noGrp="1"/>
          </p:cNvSpPr>
          <p:nvPr>
            <p:ph type="body" sz="quarter" idx="10"/>
          </p:nvPr>
        </p:nvSpPr>
        <p:spPr/>
        <p:txBody>
          <a:bodyPr/>
          <a:lstStyle/>
          <a:p>
            <a:r>
              <a:rPr lang="en-US" dirty="0"/>
              <a:t>Morphology Matrix</a:t>
            </a:r>
          </a:p>
          <a:p>
            <a:br>
              <a:rPr lang="en-US" dirty="0"/>
            </a:br>
            <a:br>
              <a:rPr lang="en-US" dirty="0"/>
            </a:br>
            <a:endParaRPr lang="en-US" dirty="0"/>
          </a:p>
        </p:txBody>
      </p:sp>
      <p:sp>
        <p:nvSpPr>
          <p:cNvPr id="18" name="Text Placeholder 5">
            <a:extLst>
              <a:ext uri="{FF2B5EF4-FFF2-40B4-BE49-F238E27FC236}">
                <a16:creationId xmlns:a16="http://schemas.microsoft.com/office/drawing/2014/main" id="{28DFE8EE-06BD-F26D-2857-92719981F91E}"/>
              </a:ext>
            </a:extLst>
          </p:cNvPr>
          <p:cNvSpPr txBox="1">
            <a:spLocks/>
          </p:cNvSpPr>
          <p:nvPr/>
        </p:nvSpPr>
        <p:spPr>
          <a:xfrm>
            <a:off x="1709595" y="5785954"/>
            <a:ext cx="8772809" cy="749135"/>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3372DC"/>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600" dirty="0">
                <a:solidFill>
                  <a:srgbClr val="FF3760"/>
                </a:solidFill>
                <a:latin typeface="EdShed" pitchFamily="2" charset="77"/>
              </a:rPr>
              <a:t>Possible Answers: </a:t>
            </a:r>
            <a:r>
              <a:rPr lang="en-GB" sz="1600" b="0" dirty="0">
                <a:solidFill>
                  <a:srgbClr val="FF3760"/>
                </a:solidFill>
                <a:latin typeface="EdShed" pitchFamily="2" charset="77"/>
              </a:rPr>
              <a:t>correction, corrections, correcting, correctable, corrects, corrected, correctness, overcorrect, overcorrection, overcorrections, overcorrecting, overcorrects, overcorrected, uncorrected, incorrect, incorrectness, hypercorrect, hypercorrection, hypercorrections, hypercorrecting</a:t>
            </a:r>
          </a:p>
          <a:p>
            <a:pPr>
              <a:lnSpc>
                <a:spcPct val="100000"/>
              </a:lnSpc>
            </a:pPr>
            <a:endParaRPr lang="en-GB" sz="1800" b="0" dirty="0">
              <a:solidFill>
                <a:srgbClr val="FF3760"/>
              </a:solidFill>
              <a:latin typeface="EdShed" pitchFamily="2" charset="77"/>
            </a:endParaRPr>
          </a:p>
        </p:txBody>
      </p:sp>
      <p:sp>
        <p:nvSpPr>
          <p:cNvPr id="6" name="Text Placeholder 5">
            <a:extLst>
              <a:ext uri="{FF2B5EF4-FFF2-40B4-BE49-F238E27FC236}">
                <a16:creationId xmlns:a16="http://schemas.microsoft.com/office/drawing/2014/main" id="{5F88ED48-91E7-2BFF-6496-D183446E43D6}"/>
              </a:ext>
            </a:extLst>
          </p:cNvPr>
          <p:cNvSpPr>
            <a:spLocks noGrp="1"/>
          </p:cNvSpPr>
          <p:nvPr>
            <p:ph type="body" sz="quarter" idx="15"/>
          </p:nvPr>
        </p:nvSpPr>
        <p:spPr/>
        <p:txBody>
          <a:bodyPr/>
          <a:lstStyle/>
          <a:p>
            <a:r>
              <a:rPr lang="en-GB" b="1" dirty="0"/>
              <a:t>How many new words can you </a:t>
            </a:r>
            <a:r>
              <a:rPr lang="en-GB" b="1"/>
              <a:t>create </a:t>
            </a:r>
            <a:br>
              <a:rPr lang="en-GB" b="1"/>
            </a:br>
            <a:r>
              <a:rPr lang="en-GB" b="1"/>
              <a:t>by </a:t>
            </a:r>
            <a:r>
              <a:rPr lang="en-GB" b="1" dirty="0"/>
              <a:t>adding a prefix and/or suffix(es)?</a:t>
            </a:r>
          </a:p>
        </p:txBody>
      </p:sp>
      <p:sp>
        <p:nvSpPr>
          <p:cNvPr id="2" name="TextBox 1">
            <a:extLst>
              <a:ext uri="{FF2B5EF4-FFF2-40B4-BE49-F238E27FC236}">
                <a16:creationId xmlns:a16="http://schemas.microsoft.com/office/drawing/2014/main" id="{B34451BE-BEA3-EC3D-556F-8B9CE1306828}"/>
              </a:ext>
            </a:extLst>
          </p:cNvPr>
          <p:cNvSpPr txBox="1"/>
          <p:nvPr/>
        </p:nvSpPr>
        <p:spPr>
          <a:xfrm>
            <a:off x="1955549" y="1957278"/>
            <a:ext cx="1819746" cy="369332"/>
          </a:xfrm>
          <a:prstGeom prst="rect">
            <a:avLst/>
          </a:prstGeom>
          <a:noFill/>
        </p:spPr>
        <p:txBody>
          <a:bodyPr wrap="square" rtlCol="0">
            <a:spAutoFit/>
          </a:bodyPr>
          <a:lstStyle/>
          <a:p>
            <a:pPr algn="ctr"/>
            <a:r>
              <a:rPr lang="en-GB" b="1" dirty="0">
                <a:solidFill>
                  <a:srgbClr val="219CEE"/>
                </a:solidFill>
                <a:latin typeface="EdShed" pitchFamily="2" charset="77"/>
              </a:rPr>
              <a:t>Prefix</a:t>
            </a:r>
          </a:p>
        </p:txBody>
      </p:sp>
      <p:sp>
        <p:nvSpPr>
          <p:cNvPr id="3" name="TextBox 2">
            <a:extLst>
              <a:ext uri="{FF2B5EF4-FFF2-40B4-BE49-F238E27FC236}">
                <a16:creationId xmlns:a16="http://schemas.microsoft.com/office/drawing/2014/main" id="{B382753A-7372-FF33-C19C-7CCA247A2EE4}"/>
              </a:ext>
            </a:extLst>
          </p:cNvPr>
          <p:cNvSpPr txBox="1"/>
          <p:nvPr/>
        </p:nvSpPr>
        <p:spPr>
          <a:xfrm>
            <a:off x="8412242" y="1957278"/>
            <a:ext cx="1819747" cy="369332"/>
          </a:xfrm>
          <a:prstGeom prst="rect">
            <a:avLst/>
          </a:prstGeom>
          <a:noFill/>
        </p:spPr>
        <p:txBody>
          <a:bodyPr wrap="square" rtlCol="0">
            <a:spAutoFit/>
          </a:bodyPr>
          <a:lstStyle/>
          <a:p>
            <a:pPr algn="ctr"/>
            <a:r>
              <a:rPr lang="en-GB" b="1" dirty="0">
                <a:solidFill>
                  <a:srgbClr val="7956D6"/>
                </a:solidFill>
                <a:latin typeface="EdShed" pitchFamily="2" charset="77"/>
              </a:rPr>
              <a:t>Suffix</a:t>
            </a:r>
          </a:p>
        </p:txBody>
      </p:sp>
      <p:sp>
        <p:nvSpPr>
          <p:cNvPr id="7" name="TextBox 6">
            <a:extLst>
              <a:ext uri="{FF2B5EF4-FFF2-40B4-BE49-F238E27FC236}">
                <a16:creationId xmlns:a16="http://schemas.microsoft.com/office/drawing/2014/main" id="{CF949B1F-5290-64E0-5A44-7BFFA9282BCE}"/>
              </a:ext>
            </a:extLst>
          </p:cNvPr>
          <p:cNvSpPr txBox="1"/>
          <p:nvPr/>
        </p:nvSpPr>
        <p:spPr>
          <a:xfrm>
            <a:off x="3965418" y="1962354"/>
            <a:ext cx="4300396" cy="369332"/>
          </a:xfrm>
          <a:prstGeom prst="rect">
            <a:avLst/>
          </a:prstGeom>
          <a:noFill/>
        </p:spPr>
        <p:txBody>
          <a:bodyPr wrap="square" rtlCol="0">
            <a:spAutoFit/>
          </a:bodyPr>
          <a:lstStyle/>
          <a:p>
            <a:pPr algn="ctr"/>
            <a:r>
              <a:rPr lang="en-GB" b="1" dirty="0">
                <a:solidFill>
                  <a:srgbClr val="25D160"/>
                </a:solidFill>
                <a:latin typeface="EdShed" pitchFamily="2" charset="77"/>
              </a:rPr>
              <a:t>Base Word</a:t>
            </a:r>
          </a:p>
        </p:txBody>
      </p:sp>
      <p:sp>
        <p:nvSpPr>
          <p:cNvPr id="26" name="Rectangle 25">
            <a:extLst>
              <a:ext uri="{FF2B5EF4-FFF2-40B4-BE49-F238E27FC236}">
                <a16:creationId xmlns:a16="http://schemas.microsoft.com/office/drawing/2014/main" id="{36CCB58A-5FDF-C4DE-8AAA-86A0C24BC544}"/>
              </a:ext>
            </a:extLst>
          </p:cNvPr>
          <p:cNvSpPr/>
          <p:nvPr/>
        </p:nvSpPr>
        <p:spPr>
          <a:xfrm>
            <a:off x="1964777" y="2351651"/>
            <a:ext cx="1801290" cy="3007069"/>
          </a:xfrm>
          <a:prstGeom prst="rect">
            <a:avLst/>
          </a:prstGeom>
          <a:noFill/>
          <a:ln w="57150">
            <a:solidFill>
              <a:srgbClr val="219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3D4747C-C2E0-B125-E7AC-2885E768BF78}"/>
              </a:ext>
            </a:extLst>
          </p:cNvPr>
          <p:cNvSpPr/>
          <p:nvPr/>
        </p:nvSpPr>
        <p:spPr>
          <a:xfrm>
            <a:off x="3986284" y="2351651"/>
            <a:ext cx="4258665" cy="3007069"/>
          </a:xfrm>
          <a:prstGeom prst="rect">
            <a:avLst/>
          </a:prstGeom>
          <a:noFill/>
          <a:ln w="57150">
            <a:solidFill>
              <a:srgbClr val="25D1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2ED8277-574B-AE75-44F9-93077DA6ACA0}"/>
              </a:ext>
            </a:extLst>
          </p:cNvPr>
          <p:cNvSpPr txBox="1"/>
          <p:nvPr/>
        </p:nvSpPr>
        <p:spPr>
          <a:xfrm>
            <a:off x="3498361" y="3118796"/>
            <a:ext cx="5184468" cy="1200329"/>
          </a:xfrm>
          <a:prstGeom prst="rect">
            <a:avLst/>
          </a:prstGeom>
          <a:noFill/>
        </p:spPr>
        <p:txBody>
          <a:bodyPr wrap="square">
            <a:spAutoFit/>
          </a:bodyPr>
          <a:lstStyle/>
          <a:p>
            <a:pPr algn="ctr"/>
            <a:r>
              <a:rPr lang="en-GB" sz="7200" dirty="0">
                <a:solidFill>
                  <a:schemeClr val="tx1"/>
                </a:solidFill>
                <a:latin typeface="EdShed" pitchFamily="2" charset="77"/>
              </a:rPr>
              <a:t>correct</a:t>
            </a:r>
            <a:endParaRPr lang="en-GB" sz="4800" dirty="0">
              <a:solidFill>
                <a:schemeClr val="tx1"/>
              </a:solidFill>
              <a:latin typeface="EdShed" pitchFamily="2" charset="77"/>
            </a:endParaRPr>
          </a:p>
        </p:txBody>
      </p:sp>
      <p:sp>
        <p:nvSpPr>
          <p:cNvPr id="32" name="Rectangle 31">
            <a:extLst>
              <a:ext uri="{FF2B5EF4-FFF2-40B4-BE49-F238E27FC236}">
                <a16:creationId xmlns:a16="http://schemas.microsoft.com/office/drawing/2014/main" id="{9BECB030-58CC-DAE8-11F5-246B9DB97518}"/>
              </a:ext>
            </a:extLst>
          </p:cNvPr>
          <p:cNvSpPr/>
          <p:nvPr/>
        </p:nvSpPr>
        <p:spPr>
          <a:xfrm>
            <a:off x="8421470" y="2351651"/>
            <a:ext cx="1801290" cy="3007069"/>
          </a:xfrm>
          <a:prstGeom prst="rect">
            <a:avLst/>
          </a:prstGeom>
          <a:noFill/>
          <a:ln w="5715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F091B0A-4070-EE69-231B-282E37BCE3D5}"/>
              </a:ext>
            </a:extLst>
          </p:cNvPr>
          <p:cNvSpPr txBox="1"/>
          <p:nvPr/>
        </p:nvSpPr>
        <p:spPr>
          <a:xfrm>
            <a:off x="2162066" y="2736021"/>
            <a:ext cx="1366759" cy="523220"/>
          </a:xfrm>
          <a:prstGeom prst="rect">
            <a:avLst/>
          </a:prstGeom>
          <a:noFill/>
        </p:spPr>
        <p:txBody>
          <a:bodyPr wrap="square">
            <a:spAutoFit/>
          </a:bodyPr>
          <a:lstStyle/>
          <a:p>
            <a:pPr algn="ctr"/>
            <a:r>
              <a:rPr lang="en-GB" sz="2800" dirty="0">
                <a:solidFill>
                  <a:schemeClr val="tx1"/>
                </a:solidFill>
                <a:latin typeface="EdShed" pitchFamily="2" charset="77"/>
              </a:rPr>
              <a:t>over</a:t>
            </a:r>
          </a:p>
        </p:txBody>
      </p:sp>
      <p:sp>
        <p:nvSpPr>
          <p:cNvPr id="34" name="TextBox 33">
            <a:extLst>
              <a:ext uri="{FF2B5EF4-FFF2-40B4-BE49-F238E27FC236}">
                <a16:creationId xmlns:a16="http://schemas.microsoft.com/office/drawing/2014/main" id="{EA2A7B2D-9A92-E516-A8CD-FCDB2CAD0802}"/>
              </a:ext>
            </a:extLst>
          </p:cNvPr>
          <p:cNvSpPr txBox="1"/>
          <p:nvPr/>
        </p:nvSpPr>
        <p:spPr>
          <a:xfrm>
            <a:off x="2244128" y="3930515"/>
            <a:ext cx="1202634" cy="523220"/>
          </a:xfrm>
          <a:prstGeom prst="rect">
            <a:avLst/>
          </a:prstGeom>
          <a:noFill/>
        </p:spPr>
        <p:txBody>
          <a:bodyPr wrap="square">
            <a:spAutoFit/>
          </a:bodyPr>
          <a:lstStyle/>
          <a:p>
            <a:pPr algn="ctr"/>
            <a:r>
              <a:rPr lang="en-GB" sz="2800" dirty="0">
                <a:solidFill>
                  <a:schemeClr val="tx1"/>
                </a:solidFill>
                <a:latin typeface="EdShed" pitchFamily="2" charset="77"/>
              </a:rPr>
              <a:t>in</a:t>
            </a:r>
          </a:p>
        </p:txBody>
      </p:sp>
      <p:sp>
        <p:nvSpPr>
          <p:cNvPr id="35" name="TextBox 34">
            <a:extLst>
              <a:ext uri="{FF2B5EF4-FFF2-40B4-BE49-F238E27FC236}">
                <a16:creationId xmlns:a16="http://schemas.microsoft.com/office/drawing/2014/main" id="{B514A03D-A194-6241-B0A9-D680CB72DA77}"/>
              </a:ext>
            </a:extLst>
          </p:cNvPr>
          <p:cNvSpPr txBox="1"/>
          <p:nvPr/>
        </p:nvSpPr>
        <p:spPr>
          <a:xfrm>
            <a:off x="8430767" y="2522047"/>
            <a:ext cx="1202634" cy="430887"/>
          </a:xfrm>
          <a:prstGeom prst="rect">
            <a:avLst/>
          </a:prstGeom>
          <a:noFill/>
        </p:spPr>
        <p:txBody>
          <a:bodyPr wrap="square">
            <a:spAutoFit/>
          </a:bodyPr>
          <a:lstStyle/>
          <a:p>
            <a:pPr algn="ctr"/>
            <a:r>
              <a:rPr lang="en-GB" sz="2200" dirty="0" err="1">
                <a:solidFill>
                  <a:schemeClr val="tx1"/>
                </a:solidFill>
                <a:latin typeface="EdShed" pitchFamily="2" charset="77"/>
              </a:rPr>
              <a:t>tion</a:t>
            </a:r>
            <a:endParaRPr lang="en-GB" sz="2200" dirty="0">
              <a:solidFill>
                <a:schemeClr val="tx1"/>
              </a:solidFill>
              <a:latin typeface="EdShed" pitchFamily="2" charset="77"/>
            </a:endParaRPr>
          </a:p>
        </p:txBody>
      </p:sp>
      <p:sp>
        <p:nvSpPr>
          <p:cNvPr id="36" name="TextBox 35">
            <a:extLst>
              <a:ext uri="{FF2B5EF4-FFF2-40B4-BE49-F238E27FC236}">
                <a16:creationId xmlns:a16="http://schemas.microsoft.com/office/drawing/2014/main" id="{C8ADEFCE-7E02-6C42-5072-3F6C87838001}"/>
              </a:ext>
            </a:extLst>
          </p:cNvPr>
          <p:cNvSpPr txBox="1"/>
          <p:nvPr/>
        </p:nvSpPr>
        <p:spPr>
          <a:xfrm>
            <a:off x="8348705" y="3417027"/>
            <a:ext cx="1366759" cy="430887"/>
          </a:xfrm>
          <a:prstGeom prst="rect">
            <a:avLst/>
          </a:prstGeom>
          <a:noFill/>
        </p:spPr>
        <p:txBody>
          <a:bodyPr wrap="square">
            <a:spAutoFit/>
          </a:bodyPr>
          <a:lstStyle/>
          <a:p>
            <a:pPr algn="ctr"/>
            <a:r>
              <a:rPr lang="en-GB" sz="2200" dirty="0">
                <a:solidFill>
                  <a:schemeClr val="tx1"/>
                </a:solidFill>
                <a:latin typeface="EdShed" pitchFamily="2" charset="77"/>
              </a:rPr>
              <a:t>able</a:t>
            </a:r>
          </a:p>
        </p:txBody>
      </p:sp>
      <p:sp>
        <p:nvSpPr>
          <p:cNvPr id="37" name="TextBox 36">
            <a:extLst>
              <a:ext uri="{FF2B5EF4-FFF2-40B4-BE49-F238E27FC236}">
                <a16:creationId xmlns:a16="http://schemas.microsoft.com/office/drawing/2014/main" id="{05F41805-F43B-CF5A-7CBA-26FB847F94BA}"/>
              </a:ext>
            </a:extLst>
          </p:cNvPr>
          <p:cNvSpPr txBox="1"/>
          <p:nvPr/>
        </p:nvSpPr>
        <p:spPr>
          <a:xfrm>
            <a:off x="8430767" y="3864517"/>
            <a:ext cx="1202634" cy="430887"/>
          </a:xfrm>
          <a:prstGeom prst="rect">
            <a:avLst/>
          </a:prstGeom>
          <a:noFill/>
        </p:spPr>
        <p:txBody>
          <a:bodyPr wrap="square">
            <a:spAutoFit/>
          </a:bodyPr>
          <a:lstStyle/>
          <a:p>
            <a:pPr algn="ctr"/>
            <a:r>
              <a:rPr lang="en-GB" sz="2200" dirty="0">
                <a:latin typeface="EdShed" pitchFamily="2" charset="77"/>
              </a:rPr>
              <a:t>s</a:t>
            </a:r>
            <a:endParaRPr lang="en-GB" sz="2200" dirty="0">
              <a:solidFill>
                <a:schemeClr val="tx1"/>
              </a:solidFill>
              <a:latin typeface="EdShed" pitchFamily="2" charset="77"/>
            </a:endParaRPr>
          </a:p>
        </p:txBody>
      </p:sp>
      <p:cxnSp>
        <p:nvCxnSpPr>
          <p:cNvPr id="38" name="Straight Connector 37">
            <a:extLst>
              <a:ext uri="{FF2B5EF4-FFF2-40B4-BE49-F238E27FC236}">
                <a16:creationId xmlns:a16="http://schemas.microsoft.com/office/drawing/2014/main" id="{654DE373-27A2-18B2-BC94-B6F272AF3EC3}"/>
              </a:ext>
            </a:extLst>
          </p:cNvPr>
          <p:cNvCxnSpPr>
            <a:cxnSpLocks/>
          </p:cNvCxnSpPr>
          <p:nvPr/>
        </p:nvCxnSpPr>
        <p:spPr>
          <a:xfrm flipV="1">
            <a:off x="9642506" y="2351651"/>
            <a:ext cx="0" cy="3007069"/>
          </a:xfrm>
          <a:prstGeom prst="line">
            <a:avLst/>
          </a:prstGeom>
          <a:ln w="57150">
            <a:solidFill>
              <a:srgbClr val="7956D6"/>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E2E67B2-56F5-1149-F1EE-5EAA75AA6EF3}"/>
              </a:ext>
            </a:extLst>
          </p:cNvPr>
          <p:cNvSpPr txBox="1"/>
          <p:nvPr/>
        </p:nvSpPr>
        <p:spPr>
          <a:xfrm>
            <a:off x="8348705" y="2969537"/>
            <a:ext cx="1366759" cy="430887"/>
          </a:xfrm>
          <a:prstGeom prst="rect">
            <a:avLst/>
          </a:prstGeom>
          <a:noFill/>
        </p:spPr>
        <p:txBody>
          <a:bodyPr wrap="square">
            <a:spAutoFit/>
          </a:bodyPr>
          <a:lstStyle/>
          <a:p>
            <a:pPr algn="ctr"/>
            <a:r>
              <a:rPr lang="en-GB" sz="2200" dirty="0" err="1">
                <a:solidFill>
                  <a:schemeClr val="tx1"/>
                </a:solidFill>
                <a:latin typeface="EdShed" pitchFamily="2" charset="77"/>
              </a:rPr>
              <a:t>ing</a:t>
            </a:r>
            <a:endParaRPr lang="en-GB" sz="2200" dirty="0">
              <a:solidFill>
                <a:schemeClr val="tx1"/>
              </a:solidFill>
              <a:latin typeface="EdShed" pitchFamily="2" charset="77"/>
            </a:endParaRPr>
          </a:p>
        </p:txBody>
      </p:sp>
      <p:sp>
        <p:nvSpPr>
          <p:cNvPr id="40" name="TextBox 39">
            <a:extLst>
              <a:ext uri="{FF2B5EF4-FFF2-40B4-BE49-F238E27FC236}">
                <a16:creationId xmlns:a16="http://schemas.microsoft.com/office/drawing/2014/main" id="{64BA4C2C-6602-7590-4B75-CD12F81F6A89}"/>
              </a:ext>
            </a:extLst>
          </p:cNvPr>
          <p:cNvSpPr txBox="1"/>
          <p:nvPr/>
        </p:nvSpPr>
        <p:spPr>
          <a:xfrm>
            <a:off x="9332915" y="3519778"/>
            <a:ext cx="1202634" cy="523220"/>
          </a:xfrm>
          <a:prstGeom prst="rect">
            <a:avLst/>
          </a:prstGeom>
          <a:noFill/>
        </p:spPr>
        <p:txBody>
          <a:bodyPr wrap="square">
            <a:spAutoFit/>
          </a:bodyPr>
          <a:lstStyle/>
          <a:p>
            <a:pPr algn="ctr"/>
            <a:r>
              <a:rPr lang="en-GB" sz="2800" dirty="0">
                <a:solidFill>
                  <a:schemeClr val="tx1"/>
                </a:solidFill>
                <a:latin typeface="EdShed" pitchFamily="2" charset="77"/>
              </a:rPr>
              <a:t>s</a:t>
            </a:r>
          </a:p>
        </p:txBody>
      </p:sp>
      <p:sp>
        <p:nvSpPr>
          <p:cNvPr id="41" name="TextBox 40">
            <a:extLst>
              <a:ext uri="{FF2B5EF4-FFF2-40B4-BE49-F238E27FC236}">
                <a16:creationId xmlns:a16="http://schemas.microsoft.com/office/drawing/2014/main" id="{78FE612B-E6A8-4C17-696F-B26D891B6EB9}"/>
              </a:ext>
            </a:extLst>
          </p:cNvPr>
          <p:cNvSpPr txBox="1"/>
          <p:nvPr/>
        </p:nvSpPr>
        <p:spPr>
          <a:xfrm>
            <a:off x="8430767" y="4312007"/>
            <a:ext cx="1202634" cy="430887"/>
          </a:xfrm>
          <a:prstGeom prst="rect">
            <a:avLst/>
          </a:prstGeom>
          <a:noFill/>
        </p:spPr>
        <p:txBody>
          <a:bodyPr wrap="square">
            <a:spAutoFit/>
          </a:bodyPr>
          <a:lstStyle/>
          <a:p>
            <a:pPr algn="ctr"/>
            <a:r>
              <a:rPr lang="en-GB" sz="2200" dirty="0">
                <a:solidFill>
                  <a:schemeClr val="tx1"/>
                </a:solidFill>
                <a:latin typeface="EdShed" pitchFamily="2" charset="77"/>
              </a:rPr>
              <a:t>ed</a:t>
            </a:r>
          </a:p>
        </p:txBody>
      </p:sp>
      <p:sp>
        <p:nvSpPr>
          <p:cNvPr id="42" name="TextBox 41">
            <a:extLst>
              <a:ext uri="{FF2B5EF4-FFF2-40B4-BE49-F238E27FC236}">
                <a16:creationId xmlns:a16="http://schemas.microsoft.com/office/drawing/2014/main" id="{3EDAEACD-9F44-B52B-F97F-02568560A5FE}"/>
              </a:ext>
            </a:extLst>
          </p:cNvPr>
          <p:cNvSpPr txBox="1"/>
          <p:nvPr/>
        </p:nvSpPr>
        <p:spPr>
          <a:xfrm>
            <a:off x="4261967" y="4116624"/>
            <a:ext cx="3657256" cy="369332"/>
          </a:xfrm>
          <a:prstGeom prst="rect">
            <a:avLst/>
          </a:prstGeom>
          <a:noFill/>
        </p:spPr>
        <p:txBody>
          <a:bodyPr wrap="square">
            <a:spAutoFit/>
          </a:bodyPr>
          <a:lstStyle/>
          <a:p>
            <a:pPr algn="ctr"/>
            <a:r>
              <a:rPr lang="en-GB" dirty="0">
                <a:solidFill>
                  <a:schemeClr val="tx1"/>
                </a:solidFill>
                <a:latin typeface="EdShed" pitchFamily="2" charset="77"/>
              </a:rPr>
              <a:t>(to be free from mistakes)</a:t>
            </a:r>
          </a:p>
        </p:txBody>
      </p:sp>
      <p:sp>
        <p:nvSpPr>
          <p:cNvPr id="43" name="TextBox 42">
            <a:extLst>
              <a:ext uri="{FF2B5EF4-FFF2-40B4-BE49-F238E27FC236}">
                <a16:creationId xmlns:a16="http://schemas.microsoft.com/office/drawing/2014/main" id="{81037D68-2B2F-9C1B-615A-CF2EEFE7C824}"/>
              </a:ext>
            </a:extLst>
          </p:cNvPr>
          <p:cNvSpPr txBox="1"/>
          <p:nvPr/>
        </p:nvSpPr>
        <p:spPr>
          <a:xfrm>
            <a:off x="2162066" y="3333268"/>
            <a:ext cx="1366759" cy="523220"/>
          </a:xfrm>
          <a:prstGeom prst="rect">
            <a:avLst/>
          </a:prstGeom>
          <a:noFill/>
        </p:spPr>
        <p:txBody>
          <a:bodyPr wrap="square">
            <a:spAutoFit/>
          </a:bodyPr>
          <a:lstStyle/>
          <a:p>
            <a:pPr algn="ctr"/>
            <a:r>
              <a:rPr lang="en-GB" sz="2800" dirty="0">
                <a:solidFill>
                  <a:schemeClr val="tx1"/>
                </a:solidFill>
                <a:latin typeface="EdShed" pitchFamily="2" charset="77"/>
              </a:rPr>
              <a:t>un</a:t>
            </a:r>
          </a:p>
        </p:txBody>
      </p:sp>
      <p:sp>
        <p:nvSpPr>
          <p:cNvPr id="44" name="TextBox 43">
            <a:extLst>
              <a:ext uri="{FF2B5EF4-FFF2-40B4-BE49-F238E27FC236}">
                <a16:creationId xmlns:a16="http://schemas.microsoft.com/office/drawing/2014/main" id="{F4EF29F0-581C-F05D-61DC-BB233056E957}"/>
              </a:ext>
            </a:extLst>
          </p:cNvPr>
          <p:cNvSpPr txBox="1"/>
          <p:nvPr/>
        </p:nvSpPr>
        <p:spPr>
          <a:xfrm>
            <a:off x="2173858" y="4527763"/>
            <a:ext cx="1343174" cy="523220"/>
          </a:xfrm>
          <a:prstGeom prst="rect">
            <a:avLst/>
          </a:prstGeom>
          <a:noFill/>
        </p:spPr>
        <p:txBody>
          <a:bodyPr wrap="square">
            <a:spAutoFit/>
          </a:bodyPr>
          <a:lstStyle/>
          <a:p>
            <a:pPr algn="ctr"/>
            <a:r>
              <a:rPr lang="en-GB" sz="2800" dirty="0">
                <a:solidFill>
                  <a:schemeClr val="tx1"/>
                </a:solidFill>
                <a:latin typeface="EdShed" pitchFamily="2" charset="77"/>
              </a:rPr>
              <a:t>hyper</a:t>
            </a:r>
          </a:p>
        </p:txBody>
      </p:sp>
      <p:sp>
        <p:nvSpPr>
          <p:cNvPr id="45" name="TextBox 44">
            <a:extLst>
              <a:ext uri="{FF2B5EF4-FFF2-40B4-BE49-F238E27FC236}">
                <a16:creationId xmlns:a16="http://schemas.microsoft.com/office/drawing/2014/main" id="{E5D1C4B7-6F15-97B3-BC36-2C9B54971744}"/>
              </a:ext>
            </a:extLst>
          </p:cNvPr>
          <p:cNvSpPr txBox="1"/>
          <p:nvPr/>
        </p:nvSpPr>
        <p:spPr>
          <a:xfrm>
            <a:off x="8430767" y="4759498"/>
            <a:ext cx="1202634" cy="430887"/>
          </a:xfrm>
          <a:prstGeom prst="rect">
            <a:avLst/>
          </a:prstGeom>
          <a:noFill/>
        </p:spPr>
        <p:txBody>
          <a:bodyPr wrap="square">
            <a:spAutoFit/>
          </a:bodyPr>
          <a:lstStyle/>
          <a:p>
            <a:pPr algn="ctr"/>
            <a:r>
              <a:rPr lang="en-GB" sz="2200" dirty="0">
                <a:solidFill>
                  <a:schemeClr val="tx1"/>
                </a:solidFill>
                <a:latin typeface="EdShed" pitchFamily="2" charset="77"/>
              </a:rPr>
              <a:t>ness</a:t>
            </a:r>
          </a:p>
        </p:txBody>
      </p:sp>
    </p:spTree>
    <p:extLst>
      <p:ext uri="{BB962C8B-B14F-4D97-AF65-F5344CB8AC3E}">
        <p14:creationId xmlns:p14="http://schemas.microsoft.com/office/powerpoint/2010/main" val="183692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BFC16-56BB-5020-E216-0909A9A531B2}"/>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a:t>
            </a:fld>
            <a:endParaRPr lang="en-US" dirty="0">
              <a:latin typeface="EdShed" pitchFamily="2" charset="77"/>
            </a:endParaRPr>
          </a:p>
        </p:txBody>
      </p:sp>
      <p:sp>
        <p:nvSpPr>
          <p:cNvPr id="5" name="Text Placeholder 4">
            <a:extLst>
              <a:ext uri="{FF2B5EF4-FFF2-40B4-BE49-F238E27FC236}">
                <a16:creationId xmlns:a16="http://schemas.microsoft.com/office/drawing/2014/main" id="{6D2CC55A-5FA0-9B90-C128-1F1E02C81CE4}"/>
              </a:ext>
            </a:extLst>
          </p:cNvPr>
          <p:cNvSpPr>
            <a:spLocks noGrp="1"/>
          </p:cNvSpPr>
          <p:nvPr>
            <p:ph type="body" sz="quarter" idx="10"/>
          </p:nvPr>
        </p:nvSpPr>
        <p:spPr/>
        <p:txBody>
          <a:bodyPr/>
          <a:lstStyle/>
          <a:p>
            <a:r>
              <a:rPr lang="en-US" dirty="0"/>
              <a:t>Starter</a:t>
            </a:r>
          </a:p>
        </p:txBody>
      </p:sp>
      <p:sp>
        <p:nvSpPr>
          <p:cNvPr id="6" name="Text Placeholder 5">
            <a:extLst>
              <a:ext uri="{FF2B5EF4-FFF2-40B4-BE49-F238E27FC236}">
                <a16:creationId xmlns:a16="http://schemas.microsoft.com/office/drawing/2014/main" id="{F1B664AF-C25C-04B5-F490-CB576DD154F2}"/>
              </a:ext>
            </a:extLst>
          </p:cNvPr>
          <p:cNvSpPr>
            <a:spLocks noGrp="1"/>
          </p:cNvSpPr>
          <p:nvPr>
            <p:ph type="body" sz="quarter" idx="11"/>
          </p:nvPr>
        </p:nvSpPr>
        <p:spPr/>
        <p:txBody>
          <a:bodyPr/>
          <a:lstStyle/>
          <a:p>
            <a:r>
              <a:rPr lang="en-GB" b="1" dirty="0"/>
              <a:t>Which of last week’s words are being described?</a:t>
            </a:r>
          </a:p>
        </p:txBody>
      </p:sp>
      <p:sp>
        <p:nvSpPr>
          <p:cNvPr id="7" name="Title 1">
            <a:extLst>
              <a:ext uri="{FF2B5EF4-FFF2-40B4-BE49-F238E27FC236}">
                <a16:creationId xmlns:a16="http://schemas.microsoft.com/office/drawing/2014/main" id="{4A7C9F31-92B0-F992-94BC-64F67EFC9822}"/>
              </a:ext>
            </a:extLst>
          </p:cNvPr>
          <p:cNvSpPr txBox="1">
            <a:spLocks/>
          </p:cNvSpPr>
          <p:nvPr/>
        </p:nvSpPr>
        <p:spPr>
          <a:xfrm>
            <a:off x="940852" y="2272535"/>
            <a:ext cx="4057773" cy="43396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400" dirty="0">
                <a:latin typeface="EdShed" pitchFamily="2" charset="77"/>
              </a:rPr>
              <a:t>A flying vehicle with wings.</a:t>
            </a:r>
          </a:p>
        </p:txBody>
      </p:sp>
      <p:sp>
        <p:nvSpPr>
          <p:cNvPr id="8" name="Title 1">
            <a:extLst>
              <a:ext uri="{FF2B5EF4-FFF2-40B4-BE49-F238E27FC236}">
                <a16:creationId xmlns:a16="http://schemas.microsoft.com/office/drawing/2014/main" id="{8114F7C1-9E30-6916-1DE2-73C6831B271E}"/>
              </a:ext>
            </a:extLst>
          </p:cNvPr>
          <p:cNvSpPr txBox="1">
            <a:spLocks/>
          </p:cNvSpPr>
          <p:nvPr/>
        </p:nvSpPr>
        <p:spPr>
          <a:xfrm>
            <a:off x="2422377" y="2757172"/>
            <a:ext cx="1094723" cy="54784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3200" dirty="0">
                <a:solidFill>
                  <a:srgbClr val="FF3760"/>
                </a:solidFill>
                <a:latin typeface="EdShed" pitchFamily="2" charset="77"/>
              </a:rPr>
              <a:t>plane</a:t>
            </a:r>
          </a:p>
        </p:txBody>
      </p:sp>
      <p:sp>
        <p:nvSpPr>
          <p:cNvPr id="9" name="Title 1">
            <a:extLst>
              <a:ext uri="{FF2B5EF4-FFF2-40B4-BE49-F238E27FC236}">
                <a16:creationId xmlns:a16="http://schemas.microsoft.com/office/drawing/2014/main" id="{40F4B064-0D7F-CFFC-DB88-2AA56E6614E9}"/>
              </a:ext>
            </a:extLst>
          </p:cNvPr>
          <p:cNvSpPr txBox="1">
            <a:spLocks/>
          </p:cNvSpPr>
          <p:nvPr/>
        </p:nvSpPr>
        <p:spPr>
          <a:xfrm>
            <a:off x="6728551" y="2272535"/>
            <a:ext cx="4863843" cy="43396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400" dirty="0">
                <a:latin typeface="EdShed" pitchFamily="2" charset="77"/>
              </a:rPr>
              <a:t>Apart from, not including.</a:t>
            </a:r>
          </a:p>
        </p:txBody>
      </p:sp>
      <p:sp>
        <p:nvSpPr>
          <p:cNvPr id="10" name="Title 1">
            <a:extLst>
              <a:ext uri="{FF2B5EF4-FFF2-40B4-BE49-F238E27FC236}">
                <a16:creationId xmlns:a16="http://schemas.microsoft.com/office/drawing/2014/main" id="{CE2B9402-9B3D-F55E-6F71-87AB1003696C}"/>
              </a:ext>
            </a:extLst>
          </p:cNvPr>
          <p:cNvSpPr txBox="1">
            <a:spLocks/>
          </p:cNvSpPr>
          <p:nvPr/>
        </p:nvSpPr>
        <p:spPr>
          <a:xfrm>
            <a:off x="8858072" y="2773334"/>
            <a:ext cx="604800" cy="54784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3200" dirty="0">
                <a:solidFill>
                  <a:srgbClr val="FF3760"/>
                </a:solidFill>
                <a:latin typeface="EdShed" pitchFamily="2" charset="77"/>
              </a:rPr>
              <a:t>except</a:t>
            </a:r>
          </a:p>
        </p:txBody>
      </p:sp>
      <p:sp>
        <p:nvSpPr>
          <p:cNvPr id="11" name="Title 1">
            <a:extLst>
              <a:ext uri="{FF2B5EF4-FFF2-40B4-BE49-F238E27FC236}">
                <a16:creationId xmlns:a16="http://schemas.microsoft.com/office/drawing/2014/main" id="{05A2D7B4-0D65-EFCC-28F4-23425EAFF603}"/>
              </a:ext>
            </a:extLst>
          </p:cNvPr>
          <p:cNvSpPr txBox="1">
            <a:spLocks/>
          </p:cNvSpPr>
          <p:nvPr/>
        </p:nvSpPr>
        <p:spPr>
          <a:xfrm>
            <a:off x="1642593" y="4777416"/>
            <a:ext cx="2793280" cy="76636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400" dirty="0">
                <a:latin typeface="EdShed" pitchFamily="2" charset="77"/>
              </a:rPr>
              <a:t>Used to tie together </a:t>
            </a:r>
          </a:p>
          <a:p>
            <a:pPr algn="ctr"/>
            <a:r>
              <a:rPr lang="en-GB" sz="2400" dirty="0">
                <a:latin typeface="EdShed" pitchFamily="2" charset="77"/>
              </a:rPr>
              <a:t>rope or string.</a:t>
            </a:r>
          </a:p>
        </p:txBody>
      </p:sp>
      <p:sp>
        <p:nvSpPr>
          <p:cNvPr id="12" name="Title 1">
            <a:extLst>
              <a:ext uri="{FF2B5EF4-FFF2-40B4-BE49-F238E27FC236}">
                <a16:creationId xmlns:a16="http://schemas.microsoft.com/office/drawing/2014/main" id="{81CDDE3E-0296-F112-8023-F5B38AF557C2}"/>
              </a:ext>
            </a:extLst>
          </p:cNvPr>
          <p:cNvSpPr txBox="1">
            <a:spLocks/>
          </p:cNvSpPr>
          <p:nvPr/>
        </p:nvSpPr>
        <p:spPr>
          <a:xfrm>
            <a:off x="2580774" y="5583591"/>
            <a:ext cx="916919" cy="54784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3200" dirty="0">
                <a:solidFill>
                  <a:srgbClr val="FF3760"/>
                </a:solidFill>
                <a:latin typeface="EdShed" pitchFamily="2" charset="77"/>
              </a:rPr>
              <a:t>knot</a:t>
            </a:r>
          </a:p>
        </p:txBody>
      </p:sp>
      <p:sp>
        <p:nvSpPr>
          <p:cNvPr id="13" name="Title 1">
            <a:extLst>
              <a:ext uri="{FF2B5EF4-FFF2-40B4-BE49-F238E27FC236}">
                <a16:creationId xmlns:a16="http://schemas.microsoft.com/office/drawing/2014/main" id="{79DA1A1F-A66D-7BB5-7D77-5AA417356375}"/>
              </a:ext>
            </a:extLst>
          </p:cNvPr>
          <p:cNvSpPr txBox="1">
            <a:spLocks/>
          </p:cNvSpPr>
          <p:nvPr/>
        </p:nvSpPr>
        <p:spPr>
          <a:xfrm>
            <a:off x="1299692" y="3689975"/>
            <a:ext cx="9617324" cy="43396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400" dirty="0">
                <a:latin typeface="EdShed" pitchFamily="2" charset="77"/>
              </a:rPr>
              <a:t>The sun, wind, rain and fog, etc.</a:t>
            </a:r>
          </a:p>
        </p:txBody>
      </p:sp>
      <p:sp>
        <p:nvSpPr>
          <p:cNvPr id="14" name="Title 1">
            <a:extLst>
              <a:ext uri="{FF2B5EF4-FFF2-40B4-BE49-F238E27FC236}">
                <a16:creationId xmlns:a16="http://schemas.microsoft.com/office/drawing/2014/main" id="{055CAD7F-2408-D4C9-FDB3-028F09A05B41}"/>
              </a:ext>
            </a:extLst>
          </p:cNvPr>
          <p:cNvSpPr txBox="1">
            <a:spLocks/>
          </p:cNvSpPr>
          <p:nvPr/>
        </p:nvSpPr>
        <p:spPr>
          <a:xfrm>
            <a:off x="5313938" y="4186154"/>
            <a:ext cx="1588833" cy="54784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3200" dirty="0">
                <a:solidFill>
                  <a:srgbClr val="FF3760"/>
                </a:solidFill>
                <a:latin typeface="EdShed" pitchFamily="2" charset="77"/>
              </a:rPr>
              <a:t>weather</a:t>
            </a:r>
          </a:p>
        </p:txBody>
      </p:sp>
      <p:sp>
        <p:nvSpPr>
          <p:cNvPr id="2" name="Title 1">
            <a:extLst>
              <a:ext uri="{FF2B5EF4-FFF2-40B4-BE49-F238E27FC236}">
                <a16:creationId xmlns:a16="http://schemas.microsoft.com/office/drawing/2014/main" id="{161C9AA0-7725-7646-9677-DAE28042A83F}"/>
              </a:ext>
            </a:extLst>
          </p:cNvPr>
          <p:cNvSpPr txBox="1">
            <a:spLocks/>
          </p:cNvSpPr>
          <p:nvPr/>
        </p:nvSpPr>
        <p:spPr>
          <a:xfrm>
            <a:off x="7716892" y="4793225"/>
            <a:ext cx="3072607" cy="76636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400" dirty="0">
                <a:latin typeface="EdShed" pitchFamily="2" charset="77"/>
              </a:rPr>
              <a:t>To say yes or receive </a:t>
            </a:r>
          </a:p>
          <a:p>
            <a:pPr algn="ctr"/>
            <a:r>
              <a:rPr lang="en-GB" sz="2400" dirty="0">
                <a:latin typeface="EdShed" pitchFamily="2" charset="77"/>
              </a:rPr>
              <a:t>something willingly.</a:t>
            </a:r>
          </a:p>
        </p:txBody>
      </p:sp>
      <p:sp>
        <p:nvSpPr>
          <p:cNvPr id="3" name="Title 1">
            <a:extLst>
              <a:ext uri="{FF2B5EF4-FFF2-40B4-BE49-F238E27FC236}">
                <a16:creationId xmlns:a16="http://schemas.microsoft.com/office/drawing/2014/main" id="{B3CE62D4-2DC3-040D-37B2-8CCFAD5E938E}"/>
              </a:ext>
            </a:extLst>
          </p:cNvPr>
          <p:cNvSpPr txBox="1">
            <a:spLocks/>
          </p:cNvSpPr>
          <p:nvPr/>
        </p:nvSpPr>
        <p:spPr>
          <a:xfrm>
            <a:off x="8588333" y="5599400"/>
            <a:ext cx="1329724" cy="547842"/>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3200" dirty="0">
                <a:solidFill>
                  <a:srgbClr val="FF3760"/>
                </a:solidFill>
                <a:latin typeface="EdShed" pitchFamily="2" charset="77"/>
              </a:rPr>
              <a:t>accept</a:t>
            </a:r>
          </a:p>
        </p:txBody>
      </p:sp>
    </p:spTree>
    <p:extLst>
      <p:ext uri="{BB962C8B-B14F-4D97-AF65-F5344CB8AC3E}">
        <p14:creationId xmlns:p14="http://schemas.microsoft.com/office/powerpoint/2010/main" val="198875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20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20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2000"/>
                                        <p:tgtEl>
                                          <p:spTgt spid="1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fade">
                                      <p:cBhvr>
                                        <p:cTn id="5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p:bldP spid="10" grpId="0" build="p"/>
      <p:bldP spid="11" grpId="0"/>
      <p:bldP spid="12" grpId="0" build="p"/>
      <p:bldP spid="13" grpId="0"/>
      <p:bldP spid="14" grpId="0" build="p"/>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2</a:t>
            </a:fld>
            <a:endParaRPr lang="en-US" dirty="0">
              <a:latin typeface="EdShed" pitchFamily="2" charset="77"/>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Starter</a:t>
            </a:r>
          </a:p>
        </p:txBody>
      </p:sp>
      <p:sp>
        <p:nvSpPr>
          <p:cNvPr id="2" name="Text Placeholder 1">
            <a:extLst>
              <a:ext uri="{FF2B5EF4-FFF2-40B4-BE49-F238E27FC236}">
                <a16:creationId xmlns:a16="http://schemas.microsoft.com/office/drawing/2014/main" id="{06C360CC-F343-83E6-2E2C-BA5B52468032}"/>
              </a:ext>
            </a:extLst>
          </p:cNvPr>
          <p:cNvSpPr>
            <a:spLocks noGrp="1"/>
          </p:cNvSpPr>
          <p:nvPr>
            <p:ph type="body" sz="quarter" idx="11"/>
          </p:nvPr>
        </p:nvSpPr>
        <p:spPr/>
        <p:txBody>
          <a:bodyPr/>
          <a:lstStyle/>
          <a:p>
            <a:r>
              <a:rPr lang="en-GB" b="1" dirty="0"/>
              <a:t>Which of last week’s words is being shown by the picture?</a:t>
            </a:r>
          </a:p>
        </p:txBody>
      </p:sp>
      <p:sp>
        <p:nvSpPr>
          <p:cNvPr id="5" name="TextBox 4">
            <a:extLst>
              <a:ext uri="{FF2B5EF4-FFF2-40B4-BE49-F238E27FC236}">
                <a16:creationId xmlns:a16="http://schemas.microsoft.com/office/drawing/2014/main" id="{6DBFDEC9-6A8B-0BA6-69C3-5A88F9D223A9}"/>
              </a:ext>
            </a:extLst>
          </p:cNvPr>
          <p:cNvSpPr txBox="1"/>
          <p:nvPr/>
        </p:nvSpPr>
        <p:spPr>
          <a:xfrm>
            <a:off x="5743929" y="3598671"/>
            <a:ext cx="722955" cy="584775"/>
          </a:xfrm>
          <a:prstGeom prst="rect">
            <a:avLst/>
          </a:prstGeom>
          <a:noFill/>
        </p:spPr>
        <p:txBody>
          <a:bodyPr wrap="none" rtlCol="0">
            <a:spAutoFit/>
          </a:bodyPr>
          <a:lstStyle/>
          <a:p>
            <a:r>
              <a:rPr lang="en-US" sz="3200" dirty="0">
                <a:solidFill>
                  <a:srgbClr val="FF3760"/>
                </a:solidFill>
                <a:latin typeface="EdShed" pitchFamily="2" charset="77"/>
              </a:rPr>
              <a:t>not</a:t>
            </a:r>
          </a:p>
        </p:txBody>
      </p:sp>
      <p:sp>
        <p:nvSpPr>
          <p:cNvPr id="6" name="TextBox 5">
            <a:extLst>
              <a:ext uri="{FF2B5EF4-FFF2-40B4-BE49-F238E27FC236}">
                <a16:creationId xmlns:a16="http://schemas.microsoft.com/office/drawing/2014/main" id="{A8FBB012-0D61-EB6D-BB2B-0DF5D4F54B3C}"/>
              </a:ext>
            </a:extLst>
          </p:cNvPr>
          <p:cNvSpPr txBox="1"/>
          <p:nvPr/>
        </p:nvSpPr>
        <p:spPr>
          <a:xfrm>
            <a:off x="1167583" y="3598671"/>
            <a:ext cx="1071768" cy="584775"/>
          </a:xfrm>
          <a:prstGeom prst="rect">
            <a:avLst/>
          </a:prstGeom>
          <a:noFill/>
        </p:spPr>
        <p:txBody>
          <a:bodyPr wrap="none" rtlCol="0">
            <a:spAutoFit/>
          </a:bodyPr>
          <a:lstStyle/>
          <a:p>
            <a:r>
              <a:rPr lang="en-US" sz="3200" dirty="0">
                <a:solidFill>
                  <a:srgbClr val="FF3760"/>
                </a:solidFill>
                <a:latin typeface="EdShed" pitchFamily="2" charset="77"/>
              </a:rPr>
              <a:t>piece</a:t>
            </a:r>
          </a:p>
        </p:txBody>
      </p:sp>
      <p:sp>
        <p:nvSpPr>
          <p:cNvPr id="7" name="TextBox 6">
            <a:extLst>
              <a:ext uri="{FF2B5EF4-FFF2-40B4-BE49-F238E27FC236}">
                <a16:creationId xmlns:a16="http://schemas.microsoft.com/office/drawing/2014/main" id="{2DE30470-0EB9-C111-7B83-D5C3A9EA265B}"/>
              </a:ext>
            </a:extLst>
          </p:cNvPr>
          <p:cNvSpPr txBox="1"/>
          <p:nvPr/>
        </p:nvSpPr>
        <p:spPr>
          <a:xfrm>
            <a:off x="7761995" y="5964437"/>
            <a:ext cx="1001300" cy="584775"/>
          </a:xfrm>
          <a:prstGeom prst="rect">
            <a:avLst/>
          </a:prstGeom>
          <a:noFill/>
        </p:spPr>
        <p:txBody>
          <a:bodyPr wrap="none" rtlCol="0">
            <a:spAutoFit/>
          </a:bodyPr>
          <a:lstStyle/>
          <a:p>
            <a:r>
              <a:rPr lang="en-US" sz="3200" dirty="0">
                <a:solidFill>
                  <a:srgbClr val="FF3760"/>
                </a:solidFill>
                <a:latin typeface="EdShed" pitchFamily="2" charset="77"/>
              </a:rPr>
              <a:t>plain</a:t>
            </a:r>
          </a:p>
        </p:txBody>
      </p:sp>
      <p:sp>
        <p:nvSpPr>
          <p:cNvPr id="8" name="TextBox 7">
            <a:extLst>
              <a:ext uri="{FF2B5EF4-FFF2-40B4-BE49-F238E27FC236}">
                <a16:creationId xmlns:a16="http://schemas.microsoft.com/office/drawing/2014/main" id="{51D11918-88A9-9B02-AFDC-425494E12B87}"/>
              </a:ext>
            </a:extLst>
          </p:cNvPr>
          <p:cNvSpPr txBox="1"/>
          <p:nvPr/>
        </p:nvSpPr>
        <p:spPr>
          <a:xfrm>
            <a:off x="3454109" y="5966375"/>
            <a:ext cx="1197379" cy="584775"/>
          </a:xfrm>
          <a:prstGeom prst="rect">
            <a:avLst/>
          </a:prstGeom>
          <a:noFill/>
        </p:spPr>
        <p:txBody>
          <a:bodyPr wrap="none" rtlCol="0">
            <a:spAutoFit/>
          </a:bodyPr>
          <a:lstStyle/>
          <a:p>
            <a:r>
              <a:rPr lang="en-US" sz="3200" dirty="0">
                <a:solidFill>
                  <a:srgbClr val="FF3760"/>
                </a:solidFill>
                <a:latin typeface="EdShed" pitchFamily="2" charset="77"/>
              </a:rPr>
              <a:t>peace</a:t>
            </a:r>
          </a:p>
        </p:txBody>
      </p:sp>
      <p:sp>
        <p:nvSpPr>
          <p:cNvPr id="9" name="TextBox 8">
            <a:extLst>
              <a:ext uri="{FF2B5EF4-FFF2-40B4-BE49-F238E27FC236}">
                <a16:creationId xmlns:a16="http://schemas.microsoft.com/office/drawing/2014/main" id="{BADFA7E3-24D8-4C51-3DA6-700120BC62C3}"/>
              </a:ext>
            </a:extLst>
          </p:cNvPr>
          <p:cNvSpPr txBox="1"/>
          <p:nvPr/>
        </p:nvSpPr>
        <p:spPr>
          <a:xfrm>
            <a:off x="9834880" y="3598670"/>
            <a:ext cx="1592937" cy="584775"/>
          </a:xfrm>
          <a:prstGeom prst="rect">
            <a:avLst/>
          </a:prstGeom>
          <a:noFill/>
        </p:spPr>
        <p:txBody>
          <a:bodyPr wrap="none" rtlCol="0">
            <a:spAutoFit/>
          </a:bodyPr>
          <a:lstStyle/>
          <a:p>
            <a:r>
              <a:rPr lang="en-US" sz="3200" dirty="0">
                <a:solidFill>
                  <a:srgbClr val="FF3760"/>
                </a:solidFill>
                <a:latin typeface="EdShed" pitchFamily="2" charset="77"/>
              </a:rPr>
              <a:t>whether</a:t>
            </a:r>
          </a:p>
        </p:txBody>
      </p:sp>
      <p:pic>
        <p:nvPicPr>
          <p:cNvPr id="10" name="Picture 4" descr="Jigsaw, Puzzle, Piece, Join, Part">
            <a:extLst>
              <a:ext uri="{FF2B5EF4-FFF2-40B4-BE49-F238E27FC236}">
                <a16:creationId xmlns:a16="http://schemas.microsoft.com/office/drawing/2014/main" id="{9BDC6C74-66BF-8F1D-56FF-781A13186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21" y="1772589"/>
            <a:ext cx="1994399" cy="16784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7369700-42D3-694E-7860-F0C79E3BCD4F}"/>
              </a:ext>
            </a:extLst>
          </p:cNvPr>
          <p:cNvPicPr>
            <a:picLocks noChangeAspect="1" noChangeArrowheads="1"/>
          </p:cNvPicPr>
          <p:nvPr/>
        </p:nvPicPr>
        <p:blipFill rotWithShape="1">
          <a:blip r:embed="rId4"/>
          <a:srcRect l="-178" t="-8773" r="178" b="3354"/>
          <a:stretch>
            <a:fillRect/>
          </a:stretch>
        </p:blipFill>
        <p:spPr bwMode="auto">
          <a:xfrm>
            <a:off x="3205057" y="4046220"/>
            <a:ext cx="1695483" cy="19182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85272DBE-FC7E-FAED-A67F-018E96F18FE3}"/>
              </a:ext>
            </a:extLst>
          </p:cNvPr>
          <p:cNvPicPr>
            <a:picLocks noChangeAspect="1" noChangeArrowheads="1"/>
          </p:cNvPicPr>
          <p:nvPr/>
        </p:nvPicPr>
        <p:blipFill>
          <a:blip r:embed="rId5"/>
          <a:srcRect/>
          <a:stretch/>
        </p:blipFill>
        <p:spPr bwMode="auto">
          <a:xfrm>
            <a:off x="7273184" y="3648747"/>
            <a:ext cx="1979756" cy="27982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islike, Hand, Thumb, Down, No, Red">
            <a:extLst>
              <a:ext uri="{FF2B5EF4-FFF2-40B4-BE49-F238E27FC236}">
                <a16:creationId xmlns:a16="http://schemas.microsoft.com/office/drawing/2014/main" id="{6F833173-FA7E-8BFF-D200-22D88D8551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40857">
            <a:off x="5448488" y="1839152"/>
            <a:ext cx="1399380" cy="15453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23AE116-2F21-57D0-2E60-78718B419058}"/>
              </a:ext>
            </a:extLst>
          </p:cNvPr>
          <p:cNvPicPr>
            <a:picLocks noChangeAspect="1"/>
          </p:cNvPicPr>
          <p:nvPr/>
        </p:nvPicPr>
        <p:blipFill>
          <a:blip r:embed="rId7"/>
          <a:srcRect/>
          <a:stretch/>
        </p:blipFill>
        <p:spPr>
          <a:xfrm>
            <a:off x="9642314" y="1663358"/>
            <a:ext cx="1978069" cy="1896917"/>
          </a:xfrm>
          <a:prstGeom prst="rect">
            <a:avLst/>
          </a:prstGeom>
        </p:spPr>
      </p:pic>
    </p:spTree>
    <p:extLst>
      <p:ext uri="{BB962C8B-B14F-4D97-AF65-F5344CB8AC3E}">
        <p14:creationId xmlns:p14="http://schemas.microsoft.com/office/powerpoint/2010/main" val="24971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39B076B3-68FA-EED7-4CC0-029319B5A230}"/>
              </a:ext>
            </a:extLst>
          </p:cNvPr>
          <p:cNvGrpSpPr/>
          <p:nvPr/>
        </p:nvGrpSpPr>
        <p:grpSpPr>
          <a:xfrm>
            <a:off x="1188966" y="2021417"/>
            <a:ext cx="8682109" cy="2064798"/>
            <a:chOff x="1188966" y="2021417"/>
            <a:chExt cx="8682109" cy="2064798"/>
          </a:xfrm>
        </p:grpSpPr>
        <p:sp>
          <p:nvSpPr>
            <p:cNvPr id="35" name="Rounded Rectangle 34">
              <a:extLst>
                <a:ext uri="{FF2B5EF4-FFF2-40B4-BE49-F238E27FC236}">
                  <a16:creationId xmlns:a16="http://schemas.microsoft.com/office/drawing/2014/main" id="{72E808EF-C5B6-87F4-C393-32E7B48A8050}"/>
                </a:ext>
              </a:extLst>
            </p:cNvPr>
            <p:cNvSpPr/>
            <p:nvPr/>
          </p:nvSpPr>
          <p:spPr>
            <a:xfrm>
              <a:off x="1250949" y="2021417"/>
              <a:ext cx="279401" cy="464598"/>
            </a:xfrm>
            <a:prstGeom prst="roundRect">
              <a:avLst/>
            </a:prstGeom>
            <a:solidFill>
              <a:srgbClr val="3372D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16A9E69F-69A6-3ACF-2880-43F31A4B3F85}"/>
                </a:ext>
              </a:extLst>
            </p:cNvPr>
            <p:cNvSpPr/>
            <p:nvPr/>
          </p:nvSpPr>
          <p:spPr>
            <a:xfrm>
              <a:off x="4010024" y="2021417"/>
              <a:ext cx="279401" cy="464598"/>
            </a:xfrm>
            <a:prstGeom prst="roundRect">
              <a:avLst/>
            </a:prstGeom>
            <a:solidFill>
              <a:srgbClr val="3372D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a:extLst>
                <a:ext uri="{FF2B5EF4-FFF2-40B4-BE49-F238E27FC236}">
                  <a16:creationId xmlns:a16="http://schemas.microsoft.com/office/drawing/2014/main" id="{65AB86C0-7CE5-0F9C-EA89-1B1DD09F2213}"/>
                </a:ext>
              </a:extLst>
            </p:cNvPr>
            <p:cNvSpPr/>
            <p:nvPr/>
          </p:nvSpPr>
          <p:spPr>
            <a:xfrm>
              <a:off x="6934199" y="2021417"/>
              <a:ext cx="279401" cy="464598"/>
            </a:xfrm>
            <a:prstGeom prst="roundRect">
              <a:avLst/>
            </a:prstGeom>
            <a:solidFill>
              <a:srgbClr val="3372D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ed Rectangle 46">
              <a:extLst>
                <a:ext uri="{FF2B5EF4-FFF2-40B4-BE49-F238E27FC236}">
                  <a16:creationId xmlns:a16="http://schemas.microsoft.com/office/drawing/2014/main" id="{1978AFAF-EAF0-50DB-379C-ECE1B998D4B2}"/>
                </a:ext>
              </a:extLst>
            </p:cNvPr>
            <p:cNvSpPr/>
            <p:nvPr/>
          </p:nvSpPr>
          <p:spPr>
            <a:xfrm>
              <a:off x="6838949" y="2808817"/>
              <a:ext cx="279401" cy="464598"/>
            </a:xfrm>
            <a:prstGeom prst="roundRect">
              <a:avLst/>
            </a:prstGeom>
            <a:solidFill>
              <a:srgbClr val="3372D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ounded Rectangle 49">
              <a:extLst>
                <a:ext uri="{FF2B5EF4-FFF2-40B4-BE49-F238E27FC236}">
                  <a16:creationId xmlns:a16="http://schemas.microsoft.com/office/drawing/2014/main" id="{1871C3D8-3630-F483-8255-F99067AF35C6}"/>
                </a:ext>
              </a:extLst>
            </p:cNvPr>
            <p:cNvSpPr/>
            <p:nvPr/>
          </p:nvSpPr>
          <p:spPr>
            <a:xfrm>
              <a:off x="3997323" y="2808817"/>
              <a:ext cx="279401" cy="464598"/>
            </a:xfrm>
            <a:prstGeom prst="roundRect">
              <a:avLst/>
            </a:prstGeom>
            <a:solidFill>
              <a:srgbClr val="3372D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a:extLst>
                <a:ext uri="{FF2B5EF4-FFF2-40B4-BE49-F238E27FC236}">
                  <a16:creationId xmlns:a16="http://schemas.microsoft.com/office/drawing/2014/main" id="{4D1BC0CE-72D4-6774-844C-F47CCA854061}"/>
                </a:ext>
              </a:extLst>
            </p:cNvPr>
            <p:cNvSpPr/>
            <p:nvPr/>
          </p:nvSpPr>
          <p:spPr>
            <a:xfrm>
              <a:off x="4094054" y="3618442"/>
              <a:ext cx="279401" cy="464598"/>
            </a:xfrm>
            <a:prstGeom prst="roundRect">
              <a:avLst/>
            </a:prstGeom>
            <a:solidFill>
              <a:srgbClr val="3372D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ounded Rectangle 52">
              <a:extLst>
                <a:ext uri="{FF2B5EF4-FFF2-40B4-BE49-F238E27FC236}">
                  <a16:creationId xmlns:a16="http://schemas.microsoft.com/office/drawing/2014/main" id="{51CBBAEF-99DD-A324-3695-4B2A41162B77}"/>
                </a:ext>
              </a:extLst>
            </p:cNvPr>
            <p:cNvSpPr/>
            <p:nvPr/>
          </p:nvSpPr>
          <p:spPr>
            <a:xfrm>
              <a:off x="6699248" y="3621617"/>
              <a:ext cx="279401" cy="464598"/>
            </a:xfrm>
            <a:prstGeom prst="roundRect">
              <a:avLst/>
            </a:prstGeom>
            <a:solidFill>
              <a:srgbClr val="3372D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53">
              <a:extLst>
                <a:ext uri="{FF2B5EF4-FFF2-40B4-BE49-F238E27FC236}">
                  <a16:creationId xmlns:a16="http://schemas.microsoft.com/office/drawing/2014/main" id="{9E9E3AD8-0B4B-E11D-139B-C6D431E3246E}"/>
                </a:ext>
              </a:extLst>
            </p:cNvPr>
            <p:cNvSpPr/>
            <p:nvPr/>
          </p:nvSpPr>
          <p:spPr>
            <a:xfrm>
              <a:off x="9591674" y="2021417"/>
              <a:ext cx="279401" cy="464598"/>
            </a:xfrm>
            <a:prstGeom prst="roundRect">
              <a:avLst/>
            </a:prstGeom>
            <a:solidFill>
              <a:srgbClr val="3372D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ounded Rectangle 54">
              <a:extLst>
                <a:ext uri="{FF2B5EF4-FFF2-40B4-BE49-F238E27FC236}">
                  <a16:creationId xmlns:a16="http://schemas.microsoft.com/office/drawing/2014/main" id="{B2F759FC-7998-2C19-1944-B5309066D71D}"/>
                </a:ext>
              </a:extLst>
            </p:cNvPr>
            <p:cNvSpPr/>
            <p:nvPr/>
          </p:nvSpPr>
          <p:spPr>
            <a:xfrm>
              <a:off x="9524999" y="2808817"/>
              <a:ext cx="279401" cy="464598"/>
            </a:xfrm>
            <a:prstGeom prst="roundRect">
              <a:avLst/>
            </a:prstGeom>
            <a:solidFill>
              <a:srgbClr val="3372D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a:extLst>
                <a:ext uri="{FF2B5EF4-FFF2-40B4-BE49-F238E27FC236}">
                  <a16:creationId xmlns:a16="http://schemas.microsoft.com/office/drawing/2014/main" id="{F886A7AC-01D9-EA8B-C349-88B3469F64E3}"/>
                </a:ext>
              </a:extLst>
            </p:cNvPr>
            <p:cNvSpPr/>
            <p:nvPr/>
          </p:nvSpPr>
          <p:spPr>
            <a:xfrm>
              <a:off x="1188966" y="2808817"/>
              <a:ext cx="279401" cy="464598"/>
            </a:xfrm>
            <a:prstGeom prst="roundRect">
              <a:avLst/>
            </a:prstGeom>
            <a:solidFill>
              <a:srgbClr val="3372D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
            <a:extLst>
              <a:ext uri="{FF2B5EF4-FFF2-40B4-BE49-F238E27FC236}">
                <a16:creationId xmlns:a16="http://schemas.microsoft.com/office/drawing/2014/main" id="{40EF6DB4-2BD9-6AF1-63E1-7E2056245675}"/>
              </a:ext>
            </a:extLst>
          </p:cNvPr>
          <p:cNvSpPr txBox="1">
            <a:spLocks/>
          </p:cNvSpPr>
          <p:nvPr/>
        </p:nvSpPr>
        <p:spPr>
          <a:xfrm>
            <a:off x="-131437" y="2038517"/>
            <a:ext cx="3943349"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inactive</a:t>
            </a:r>
          </a:p>
        </p:txBody>
      </p:sp>
      <p:sp>
        <p:nvSpPr>
          <p:cNvPr id="16" name="Text Placeholder 1">
            <a:extLst>
              <a:ext uri="{FF2B5EF4-FFF2-40B4-BE49-F238E27FC236}">
                <a16:creationId xmlns:a16="http://schemas.microsoft.com/office/drawing/2014/main" id="{F3BC3511-2F1F-7AEE-7990-6EB65B09374A}"/>
              </a:ext>
            </a:extLst>
          </p:cNvPr>
          <p:cNvSpPr txBox="1">
            <a:spLocks/>
          </p:cNvSpPr>
          <p:nvPr/>
        </p:nvSpPr>
        <p:spPr>
          <a:xfrm>
            <a:off x="3176957" y="2038517"/>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incorrect</a:t>
            </a:r>
          </a:p>
        </p:txBody>
      </p:sp>
      <p:sp>
        <p:nvSpPr>
          <p:cNvPr id="17" name="Text Placeholder 1">
            <a:extLst>
              <a:ext uri="{FF2B5EF4-FFF2-40B4-BE49-F238E27FC236}">
                <a16:creationId xmlns:a16="http://schemas.microsoft.com/office/drawing/2014/main" id="{4F2920D7-4579-696C-1A90-EB16D06D1DFF}"/>
              </a:ext>
            </a:extLst>
          </p:cNvPr>
          <p:cNvSpPr txBox="1">
            <a:spLocks/>
          </p:cNvSpPr>
          <p:nvPr/>
        </p:nvSpPr>
        <p:spPr>
          <a:xfrm>
            <a:off x="2784651" y="2863232"/>
            <a:ext cx="3801155"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indefinite</a:t>
            </a:r>
          </a:p>
        </p:txBody>
      </p:sp>
      <p:sp>
        <p:nvSpPr>
          <p:cNvPr id="18" name="Text Placeholder 1">
            <a:extLst>
              <a:ext uri="{FF2B5EF4-FFF2-40B4-BE49-F238E27FC236}">
                <a16:creationId xmlns:a16="http://schemas.microsoft.com/office/drawing/2014/main" id="{8D651642-83C5-ADC4-3FCF-1452689A8CAB}"/>
              </a:ext>
            </a:extLst>
          </p:cNvPr>
          <p:cNvSpPr txBox="1">
            <a:spLocks/>
          </p:cNvSpPr>
          <p:nvPr/>
        </p:nvSpPr>
        <p:spPr>
          <a:xfrm>
            <a:off x="6021304" y="2049221"/>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invisible</a:t>
            </a:r>
          </a:p>
        </p:txBody>
      </p:sp>
      <p:sp>
        <p:nvSpPr>
          <p:cNvPr id="19" name="Text Placeholder 1">
            <a:extLst>
              <a:ext uri="{FF2B5EF4-FFF2-40B4-BE49-F238E27FC236}">
                <a16:creationId xmlns:a16="http://schemas.microsoft.com/office/drawing/2014/main" id="{7E742A48-1E61-B822-6EA1-E16DE886617E}"/>
              </a:ext>
            </a:extLst>
          </p:cNvPr>
          <p:cNvSpPr txBox="1">
            <a:spLocks/>
          </p:cNvSpPr>
          <p:nvPr/>
        </p:nvSpPr>
        <p:spPr>
          <a:xfrm>
            <a:off x="331966" y="2863232"/>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inflexible</a:t>
            </a:r>
          </a:p>
        </p:txBody>
      </p:sp>
      <p:sp>
        <p:nvSpPr>
          <p:cNvPr id="20" name="Text Placeholder 1">
            <a:extLst>
              <a:ext uri="{FF2B5EF4-FFF2-40B4-BE49-F238E27FC236}">
                <a16:creationId xmlns:a16="http://schemas.microsoft.com/office/drawing/2014/main" id="{EC15FAA1-F541-030D-4320-71F59C349C1D}"/>
              </a:ext>
            </a:extLst>
          </p:cNvPr>
          <p:cNvSpPr txBox="1">
            <a:spLocks/>
          </p:cNvSpPr>
          <p:nvPr/>
        </p:nvSpPr>
        <p:spPr>
          <a:xfrm>
            <a:off x="5876921" y="2853649"/>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inelegant</a:t>
            </a:r>
          </a:p>
        </p:txBody>
      </p:sp>
      <p:sp>
        <p:nvSpPr>
          <p:cNvPr id="21" name="Text Placeholder 1">
            <a:extLst>
              <a:ext uri="{FF2B5EF4-FFF2-40B4-BE49-F238E27FC236}">
                <a16:creationId xmlns:a16="http://schemas.microsoft.com/office/drawing/2014/main" id="{4284B884-6263-0B91-6913-23403BADDBA5}"/>
              </a:ext>
            </a:extLst>
          </p:cNvPr>
          <p:cNvSpPr txBox="1">
            <a:spLocks/>
          </p:cNvSpPr>
          <p:nvPr/>
        </p:nvSpPr>
        <p:spPr>
          <a:xfrm>
            <a:off x="8574334" y="2853649"/>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incurable</a:t>
            </a:r>
          </a:p>
        </p:txBody>
      </p:sp>
      <p:sp>
        <p:nvSpPr>
          <p:cNvPr id="22" name="Text Placeholder 1">
            <a:extLst>
              <a:ext uri="{FF2B5EF4-FFF2-40B4-BE49-F238E27FC236}">
                <a16:creationId xmlns:a16="http://schemas.microsoft.com/office/drawing/2014/main" id="{64A6DE01-A898-A3A0-608C-D0152B11432B}"/>
              </a:ext>
            </a:extLst>
          </p:cNvPr>
          <p:cNvSpPr txBox="1">
            <a:spLocks/>
          </p:cNvSpPr>
          <p:nvPr/>
        </p:nvSpPr>
        <p:spPr>
          <a:xfrm>
            <a:off x="5886726" y="3656138"/>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inadequate</a:t>
            </a:r>
          </a:p>
        </p:txBody>
      </p:sp>
      <p:sp>
        <p:nvSpPr>
          <p:cNvPr id="23" name="Text Placeholder 1">
            <a:extLst>
              <a:ext uri="{FF2B5EF4-FFF2-40B4-BE49-F238E27FC236}">
                <a16:creationId xmlns:a16="http://schemas.microsoft.com/office/drawing/2014/main" id="{CB6251F5-B5A0-72E4-8D4C-708BC53AEDBF}"/>
              </a:ext>
            </a:extLst>
          </p:cNvPr>
          <p:cNvSpPr txBox="1">
            <a:spLocks/>
          </p:cNvSpPr>
          <p:nvPr/>
        </p:nvSpPr>
        <p:spPr>
          <a:xfrm>
            <a:off x="8574334" y="2038517"/>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insecure</a:t>
            </a:r>
          </a:p>
        </p:txBody>
      </p:sp>
      <p:sp>
        <p:nvSpPr>
          <p:cNvPr id="24" name="Text Placeholder 1">
            <a:extLst>
              <a:ext uri="{FF2B5EF4-FFF2-40B4-BE49-F238E27FC236}">
                <a16:creationId xmlns:a16="http://schemas.microsoft.com/office/drawing/2014/main" id="{C18A7C6D-4008-4637-2882-0487BA07CD19}"/>
              </a:ext>
            </a:extLst>
          </p:cNvPr>
          <p:cNvSpPr txBox="1">
            <a:spLocks/>
          </p:cNvSpPr>
          <p:nvPr/>
        </p:nvSpPr>
        <p:spPr>
          <a:xfrm>
            <a:off x="3042378" y="3658077"/>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inability</a:t>
            </a:r>
          </a:p>
        </p:txBody>
      </p:sp>
      <p:sp>
        <p:nvSpPr>
          <p:cNvPr id="4" name="Slide Number Placeholder 3">
            <a:extLst>
              <a:ext uri="{FF2B5EF4-FFF2-40B4-BE49-F238E27FC236}">
                <a16:creationId xmlns:a16="http://schemas.microsoft.com/office/drawing/2014/main" id="{33EE9FF6-06FD-EB16-3843-3085273F7012}"/>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3</a:t>
            </a:fld>
            <a:endParaRPr lang="en-US" dirty="0">
              <a:latin typeface="EdShed" pitchFamily="2" charset="77"/>
            </a:endParaRPr>
          </a:p>
        </p:txBody>
      </p:sp>
      <p:sp>
        <p:nvSpPr>
          <p:cNvPr id="6" name="Text Placeholder 5">
            <a:extLst>
              <a:ext uri="{FF2B5EF4-FFF2-40B4-BE49-F238E27FC236}">
                <a16:creationId xmlns:a16="http://schemas.microsoft.com/office/drawing/2014/main" id="{00498147-E49F-F7CE-729E-03616EFB4799}"/>
              </a:ext>
            </a:extLst>
          </p:cNvPr>
          <p:cNvSpPr>
            <a:spLocks noGrp="1"/>
          </p:cNvSpPr>
          <p:nvPr>
            <p:ph type="body" sz="quarter" idx="15"/>
          </p:nvPr>
        </p:nvSpPr>
        <p:spPr/>
        <p:txBody>
          <a:bodyPr/>
          <a:lstStyle/>
          <a:p>
            <a:r>
              <a:rPr lang="en-US" b="1" dirty="0"/>
              <a:t>Do you know what they all mean?</a:t>
            </a:r>
          </a:p>
          <a:p>
            <a:r>
              <a:rPr lang="en-US" b="1" dirty="0"/>
              <a:t>What do the words have in common?</a:t>
            </a:r>
          </a:p>
        </p:txBody>
      </p:sp>
      <p:sp>
        <p:nvSpPr>
          <p:cNvPr id="5" name="Text Placeholder 4">
            <a:extLst>
              <a:ext uri="{FF2B5EF4-FFF2-40B4-BE49-F238E27FC236}">
                <a16:creationId xmlns:a16="http://schemas.microsoft.com/office/drawing/2014/main" id="{77BE8682-67F2-4D0E-BB68-564A2F07801A}"/>
              </a:ext>
            </a:extLst>
          </p:cNvPr>
          <p:cNvSpPr>
            <a:spLocks noGrp="1"/>
          </p:cNvSpPr>
          <p:nvPr>
            <p:ph type="body" sz="quarter" idx="10"/>
          </p:nvPr>
        </p:nvSpPr>
        <p:spPr/>
        <p:txBody>
          <a:bodyPr/>
          <a:lstStyle/>
          <a:p>
            <a:r>
              <a:rPr lang="en-US" dirty="0"/>
              <a:t>This Week’s Words</a:t>
            </a:r>
          </a:p>
        </p:txBody>
      </p:sp>
      <p:sp>
        <p:nvSpPr>
          <p:cNvPr id="12" name="TextBox 11">
            <a:extLst>
              <a:ext uri="{FF2B5EF4-FFF2-40B4-BE49-F238E27FC236}">
                <a16:creationId xmlns:a16="http://schemas.microsoft.com/office/drawing/2014/main" id="{3D1B6A3B-1AD2-55FC-3EEB-63E98CFA90E0}"/>
              </a:ext>
            </a:extLst>
          </p:cNvPr>
          <p:cNvSpPr txBox="1"/>
          <p:nvPr/>
        </p:nvSpPr>
        <p:spPr>
          <a:xfrm>
            <a:off x="8805600" y="3675584"/>
            <a:ext cx="3061915" cy="2769989"/>
          </a:xfrm>
          <a:prstGeom prst="rect">
            <a:avLst/>
          </a:prstGeom>
          <a:noFill/>
        </p:spPr>
        <p:txBody>
          <a:bodyPr wrap="square" lIns="91440" tIns="45720" rIns="91440" bIns="45720" anchor="t">
            <a:spAutoFit/>
          </a:bodyPr>
          <a:lstStyle/>
          <a:p>
            <a:pPr algn="ctr">
              <a:spcAft>
                <a:spcPts val="1800"/>
              </a:spcAft>
            </a:pPr>
            <a:r>
              <a:rPr lang="en-GB" dirty="0">
                <a:solidFill>
                  <a:srgbClr val="FF3760"/>
                </a:solidFill>
                <a:latin typeface="EdShed" pitchFamily="2" charset="77"/>
              </a:rPr>
              <a:t>In this week’s words, the prefix ‘in-’ means ‘not’.</a:t>
            </a:r>
          </a:p>
          <a:p>
            <a:pPr algn="ctr">
              <a:spcAft>
                <a:spcPts val="1800"/>
              </a:spcAft>
            </a:pPr>
            <a:r>
              <a:rPr lang="en-GB" dirty="0">
                <a:solidFill>
                  <a:srgbClr val="FF3760"/>
                </a:solidFill>
                <a:latin typeface="EdShed"/>
              </a:rPr>
              <a:t>For example, ‘incorrect’ means ‘not correct’, ‘inflexible’ means ‘not flexible’, etc.</a:t>
            </a:r>
          </a:p>
          <a:p>
            <a:pPr algn="ctr">
              <a:spcAft>
                <a:spcPts val="1800"/>
              </a:spcAft>
            </a:pPr>
            <a:r>
              <a:rPr lang="en-GB" dirty="0">
                <a:solidFill>
                  <a:srgbClr val="FF3760"/>
                </a:solidFill>
                <a:latin typeface="EdShed" pitchFamily="2" charset="77"/>
              </a:rPr>
              <a:t>A new word has been created, opposite in meaning to the base word.</a:t>
            </a:r>
          </a:p>
        </p:txBody>
      </p:sp>
      <p:grpSp>
        <p:nvGrpSpPr>
          <p:cNvPr id="26" name="Group 25">
            <a:extLst>
              <a:ext uri="{FF2B5EF4-FFF2-40B4-BE49-F238E27FC236}">
                <a16:creationId xmlns:a16="http://schemas.microsoft.com/office/drawing/2014/main" id="{D51BC66A-45CD-66DC-B615-BCA5FE80BDE3}"/>
              </a:ext>
            </a:extLst>
          </p:cNvPr>
          <p:cNvGrpSpPr/>
          <p:nvPr/>
        </p:nvGrpSpPr>
        <p:grpSpPr>
          <a:xfrm>
            <a:off x="4964864" y="4563816"/>
            <a:ext cx="3789210" cy="1919194"/>
            <a:chOff x="4964864" y="4563816"/>
            <a:chExt cx="3789210" cy="1919194"/>
          </a:xfrm>
        </p:grpSpPr>
        <p:sp>
          <p:nvSpPr>
            <p:cNvPr id="3" name="Rounded Rectangle 10">
              <a:extLst>
                <a:ext uri="{FF2B5EF4-FFF2-40B4-BE49-F238E27FC236}">
                  <a16:creationId xmlns:a16="http://schemas.microsoft.com/office/drawing/2014/main" id="{12292364-ED2A-6F7F-F217-9D5ED4FD04DF}"/>
                </a:ext>
              </a:extLst>
            </p:cNvPr>
            <p:cNvSpPr/>
            <p:nvPr/>
          </p:nvSpPr>
          <p:spPr>
            <a:xfrm flipH="1">
              <a:off x="4964864" y="4563817"/>
              <a:ext cx="2457273" cy="1619890"/>
            </a:xfrm>
            <a:custGeom>
              <a:avLst/>
              <a:gdLst>
                <a:gd name="connsiteX0" fmla="*/ 0 w 2274673"/>
                <a:gd name="connsiteY0" fmla="*/ 208792 h 1252728"/>
                <a:gd name="connsiteX1" fmla="*/ 208792 w 2274673"/>
                <a:gd name="connsiteY1" fmla="*/ 0 h 1252728"/>
                <a:gd name="connsiteX2" fmla="*/ 2065881 w 2274673"/>
                <a:gd name="connsiteY2" fmla="*/ 0 h 1252728"/>
                <a:gd name="connsiteX3" fmla="*/ 2274673 w 2274673"/>
                <a:gd name="connsiteY3" fmla="*/ 208792 h 1252728"/>
                <a:gd name="connsiteX4" fmla="*/ 2274673 w 2274673"/>
                <a:gd name="connsiteY4" fmla="*/ 1043936 h 1252728"/>
                <a:gd name="connsiteX5" fmla="*/ 2065881 w 2274673"/>
                <a:gd name="connsiteY5" fmla="*/ 1252728 h 1252728"/>
                <a:gd name="connsiteX6" fmla="*/ 208792 w 2274673"/>
                <a:gd name="connsiteY6" fmla="*/ 1252728 h 1252728"/>
                <a:gd name="connsiteX7" fmla="*/ 0 w 2274673"/>
                <a:gd name="connsiteY7" fmla="*/ 1043936 h 1252728"/>
                <a:gd name="connsiteX8" fmla="*/ 0 w 2274673"/>
                <a:gd name="connsiteY8" fmla="*/ 208792 h 1252728"/>
                <a:gd name="connsiteX0" fmla="*/ 0 w 2274673"/>
                <a:gd name="connsiteY0" fmla="*/ 208792 h 1252728"/>
                <a:gd name="connsiteX1" fmla="*/ 208792 w 2274673"/>
                <a:gd name="connsiteY1" fmla="*/ 0 h 1252728"/>
                <a:gd name="connsiteX2" fmla="*/ 2065881 w 2274673"/>
                <a:gd name="connsiteY2" fmla="*/ 0 h 1252728"/>
                <a:gd name="connsiteX3" fmla="*/ 2274673 w 2274673"/>
                <a:gd name="connsiteY3" fmla="*/ 208792 h 1252728"/>
                <a:gd name="connsiteX4" fmla="*/ 2274673 w 2274673"/>
                <a:gd name="connsiteY4" fmla="*/ 1043936 h 1252728"/>
                <a:gd name="connsiteX5" fmla="*/ 2065881 w 2274673"/>
                <a:gd name="connsiteY5" fmla="*/ 1252728 h 1252728"/>
                <a:gd name="connsiteX6" fmla="*/ 208792 w 2274673"/>
                <a:gd name="connsiteY6" fmla="*/ 1252728 h 1252728"/>
                <a:gd name="connsiteX7" fmla="*/ 0 w 2274673"/>
                <a:gd name="connsiteY7" fmla="*/ 1043936 h 1252728"/>
                <a:gd name="connsiteX8" fmla="*/ 690 w 2274673"/>
                <a:gd name="connsiteY8" fmla="*/ 307092 h 1252728"/>
                <a:gd name="connsiteX9" fmla="*/ 0 w 2274673"/>
                <a:gd name="connsiteY9" fmla="*/ 208792 h 1252728"/>
                <a:gd name="connsiteX0" fmla="*/ 0 w 2274673"/>
                <a:gd name="connsiteY0" fmla="*/ 208792 h 1252728"/>
                <a:gd name="connsiteX1" fmla="*/ 208792 w 2274673"/>
                <a:gd name="connsiteY1" fmla="*/ 0 h 1252728"/>
                <a:gd name="connsiteX2" fmla="*/ 2065881 w 2274673"/>
                <a:gd name="connsiteY2" fmla="*/ 0 h 1252728"/>
                <a:gd name="connsiteX3" fmla="*/ 2274673 w 2274673"/>
                <a:gd name="connsiteY3" fmla="*/ 208792 h 1252728"/>
                <a:gd name="connsiteX4" fmla="*/ 2274673 w 2274673"/>
                <a:gd name="connsiteY4" fmla="*/ 1043936 h 1252728"/>
                <a:gd name="connsiteX5" fmla="*/ 2065881 w 2274673"/>
                <a:gd name="connsiteY5" fmla="*/ 1252728 h 1252728"/>
                <a:gd name="connsiteX6" fmla="*/ 208792 w 2274673"/>
                <a:gd name="connsiteY6" fmla="*/ 1252728 h 1252728"/>
                <a:gd name="connsiteX7" fmla="*/ 0 w 2274673"/>
                <a:gd name="connsiteY7" fmla="*/ 1043936 h 1252728"/>
                <a:gd name="connsiteX8" fmla="*/ 690 w 2274673"/>
                <a:gd name="connsiteY8" fmla="*/ 383292 h 1252728"/>
                <a:gd name="connsiteX9" fmla="*/ 690 w 2274673"/>
                <a:gd name="connsiteY9" fmla="*/ 307092 h 1252728"/>
                <a:gd name="connsiteX10" fmla="*/ 0 w 2274673"/>
                <a:gd name="connsiteY10" fmla="*/ 208792 h 1252728"/>
                <a:gd name="connsiteX0" fmla="*/ 2485 w 2277158"/>
                <a:gd name="connsiteY0" fmla="*/ 208792 h 1252728"/>
                <a:gd name="connsiteX1" fmla="*/ 211277 w 2277158"/>
                <a:gd name="connsiteY1" fmla="*/ 0 h 1252728"/>
                <a:gd name="connsiteX2" fmla="*/ 2068366 w 2277158"/>
                <a:gd name="connsiteY2" fmla="*/ 0 h 1252728"/>
                <a:gd name="connsiteX3" fmla="*/ 2277158 w 2277158"/>
                <a:gd name="connsiteY3" fmla="*/ 208792 h 1252728"/>
                <a:gd name="connsiteX4" fmla="*/ 2277158 w 2277158"/>
                <a:gd name="connsiteY4" fmla="*/ 1043936 h 1252728"/>
                <a:gd name="connsiteX5" fmla="*/ 2068366 w 2277158"/>
                <a:gd name="connsiteY5" fmla="*/ 1252728 h 1252728"/>
                <a:gd name="connsiteX6" fmla="*/ 211277 w 2277158"/>
                <a:gd name="connsiteY6" fmla="*/ 1252728 h 1252728"/>
                <a:gd name="connsiteX7" fmla="*/ 2485 w 2277158"/>
                <a:gd name="connsiteY7" fmla="*/ 1043936 h 1252728"/>
                <a:gd name="connsiteX8" fmla="*/ 0 w 2277158"/>
                <a:gd name="connsiteY8" fmla="*/ 481717 h 1252728"/>
                <a:gd name="connsiteX9" fmla="*/ 3175 w 2277158"/>
                <a:gd name="connsiteY9" fmla="*/ 383292 h 1252728"/>
                <a:gd name="connsiteX10" fmla="*/ 3175 w 2277158"/>
                <a:gd name="connsiteY10" fmla="*/ 307092 h 1252728"/>
                <a:gd name="connsiteX11" fmla="*/ 2485 w 2277158"/>
                <a:gd name="connsiteY11" fmla="*/ 208792 h 1252728"/>
                <a:gd name="connsiteX0" fmla="*/ 488260 w 2762933"/>
                <a:gd name="connsiteY0" fmla="*/ 208792 h 1252728"/>
                <a:gd name="connsiteX1" fmla="*/ 697052 w 2762933"/>
                <a:gd name="connsiteY1" fmla="*/ 0 h 1252728"/>
                <a:gd name="connsiteX2" fmla="*/ 2554141 w 2762933"/>
                <a:gd name="connsiteY2" fmla="*/ 0 h 1252728"/>
                <a:gd name="connsiteX3" fmla="*/ 2762933 w 2762933"/>
                <a:gd name="connsiteY3" fmla="*/ 208792 h 1252728"/>
                <a:gd name="connsiteX4" fmla="*/ 2762933 w 2762933"/>
                <a:gd name="connsiteY4" fmla="*/ 1043936 h 1252728"/>
                <a:gd name="connsiteX5" fmla="*/ 2554141 w 2762933"/>
                <a:gd name="connsiteY5" fmla="*/ 1252728 h 1252728"/>
                <a:gd name="connsiteX6" fmla="*/ 697052 w 2762933"/>
                <a:gd name="connsiteY6" fmla="*/ 1252728 h 1252728"/>
                <a:gd name="connsiteX7" fmla="*/ 488260 w 2762933"/>
                <a:gd name="connsiteY7" fmla="*/ 1043936 h 1252728"/>
                <a:gd name="connsiteX8" fmla="*/ 485775 w 2762933"/>
                <a:gd name="connsiteY8" fmla="*/ 481717 h 1252728"/>
                <a:gd name="connsiteX9" fmla="*/ 0 w 2762933"/>
                <a:gd name="connsiteY9" fmla="*/ 497592 h 1252728"/>
                <a:gd name="connsiteX10" fmla="*/ 488950 w 2762933"/>
                <a:gd name="connsiteY10" fmla="*/ 307092 h 1252728"/>
                <a:gd name="connsiteX11" fmla="*/ 488260 w 2762933"/>
                <a:gd name="connsiteY11" fmla="*/ 208792 h 1252728"/>
                <a:gd name="connsiteX0" fmla="*/ 402922 w 2677595"/>
                <a:gd name="connsiteY0" fmla="*/ 208792 h 1252728"/>
                <a:gd name="connsiteX1" fmla="*/ 611714 w 2677595"/>
                <a:gd name="connsiteY1" fmla="*/ 0 h 1252728"/>
                <a:gd name="connsiteX2" fmla="*/ 2468803 w 2677595"/>
                <a:gd name="connsiteY2" fmla="*/ 0 h 1252728"/>
                <a:gd name="connsiteX3" fmla="*/ 2677595 w 2677595"/>
                <a:gd name="connsiteY3" fmla="*/ 208792 h 1252728"/>
                <a:gd name="connsiteX4" fmla="*/ 2677595 w 2677595"/>
                <a:gd name="connsiteY4" fmla="*/ 1043936 h 1252728"/>
                <a:gd name="connsiteX5" fmla="*/ 2468803 w 2677595"/>
                <a:gd name="connsiteY5" fmla="*/ 1252728 h 1252728"/>
                <a:gd name="connsiteX6" fmla="*/ 611714 w 2677595"/>
                <a:gd name="connsiteY6" fmla="*/ 1252728 h 1252728"/>
                <a:gd name="connsiteX7" fmla="*/ 402922 w 2677595"/>
                <a:gd name="connsiteY7" fmla="*/ 1043936 h 1252728"/>
                <a:gd name="connsiteX8" fmla="*/ 400437 w 2677595"/>
                <a:gd name="connsiteY8" fmla="*/ 481717 h 1252728"/>
                <a:gd name="connsiteX9" fmla="*/ 0 w 2677595"/>
                <a:gd name="connsiteY9" fmla="*/ 386062 h 1252728"/>
                <a:gd name="connsiteX10" fmla="*/ 403612 w 2677595"/>
                <a:gd name="connsiteY10" fmla="*/ 307092 h 1252728"/>
                <a:gd name="connsiteX11" fmla="*/ 402922 w 2677595"/>
                <a:gd name="connsiteY11" fmla="*/ 208792 h 1252728"/>
                <a:gd name="connsiteX0" fmla="*/ 402922 w 2677595"/>
                <a:gd name="connsiteY0" fmla="*/ 208792 h 1252728"/>
                <a:gd name="connsiteX1" fmla="*/ 611714 w 2677595"/>
                <a:gd name="connsiteY1" fmla="*/ 0 h 1252728"/>
                <a:gd name="connsiteX2" fmla="*/ 2468803 w 2677595"/>
                <a:gd name="connsiteY2" fmla="*/ 0 h 1252728"/>
                <a:gd name="connsiteX3" fmla="*/ 2677595 w 2677595"/>
                <a:gd name="connsiteY3" fmla="*/ 208792 h 1252728"/>
                <a:gd name="connsiteX4" fmla="*/ 2677595 w 2677595"/>
                <a:gd name="connsiteY4" fmla="*/ 1043936 h 1252728"/>
                <a:gd name="connsiteX5" fmla="*/ 2468803 w 2677595"/>
                <a:gd name="connsiteY5" fmla="*/ 1252728 h 1252728"/>
                <a:gd name="connsiteX6" fmla="*/ 611714 w 2677595"/>
                <a:gd name="connsiteY6" fmla="*/ 1252728 h 1252728"/>
                <a:gd name="connsiteX7" fmla="*/ 402922 w 2677595"/>
                <a:gd name="connsiteY7" fmla="*/ 1043936 h 1252728"/>
                <a:gd name="connsiteX8" fmla="*/ 389770 w 2677595"/>
                <a:gd name="connsiteY8" fmla="*/ 613527 h 1252728"/>
                <a:gd name="connsiteX9" fmla="*/ 0 w 2677595"/>
                <a:gd name="connsiteY9" fmla="*/ 386062 h 1252728"/>
                <a:gd name="connsiteX10" fmla="*/ 403612 w 2677595"/>
                <a:gd name="connsiteY10" fmla="*/ 307092 h 1252728"/>
                <a:gd name="connsiteX11" fmla="*/ 402922 w 2677595"/>
                <a:gd name="connsiteY11" fmla="*/ 208792 h 1252728"/>
                <a:gd name="connsiteX0" fmla="*/ 402922 w 2677595"/>
                <a:gd name="connsiteY0" fmla="*/ 208792 h 1252728"/>
                <a:gd name="connsiteX1" fmla="*/ 611714 w 2677595"/>
                <a:gd name="connsiteY1" fmla="*/ 0 h 1252728"/>
                <a:gd name="connsiteX2" fmla="*/ 2468803 w 2677595"/>
                <a:gd name="connsiteY2" fmla="*/ 0 h 1252728"/>
                <a:gd name="connsiteX3" fmla="*/ 2677595 w 2677595"/>
                <a:gd name="connsiteY3" fmla="*/ 208792 h 1252728"/>
                <a:gd name="connsiteX4" fmla="*/ 2677595 w 2677595"/>
                <a:gd name="connsiteY4" fmla="*/ 1043936 h 1252728"/>
                <a:gd name="connsiteX5" fmla="*/ 2468803 w 2677595"/>
                <a:gd name="connsiteY5" fmla="*/ 1252728 h 1252728"/>
                <a:gd name="connsiteX6" fmla="*/ 611714 w 2677595"/>
                <a:gd name="connsiteY6" fmla="*/ 1252728 h 1252728"/>
                <a:gd name="connsiteX7" fmla="*/ 402922 w 2677595"/>
                <a:gd name="connsiteY7" fmla="*/ 1043936 h 1252728"/>
                <a:gd name="connsiteX8" fmla="*/ 389770 w 2677595"/>
                <a:gd name="connsiteY8" fmla="*/ 520482 h 1252728"/>
                <a:gd name="connsiteX9" fmla="*/ 0 w 2677595"/>
                <a:gd name="connsiteY9" fmla="*/ 386062 h 1252728"/>
                <a:gd name="connsiteX10" fmla="*/ 403612 w 2677595"/>
                <a:gd name="connsiteY10" fmla="*/ 307092 h 1252728"/>
                <a:gd name="connsiteX11" fmla="*/ 402922 w 2677595"/>
                <a:gd name="connsiteY11" fmla="*/ 208792 h 1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7595" h="1252728">
                  <a:moveTo>
                    <a:pt x="402922" y="208792"/>
                  </a:moveTo>
                  <a:cubicBezTo>
                    <a:pt x="402922" y="93479"/>
                    <a:pt x="496401" y="0"/>
                    <a:pt x="611714" y="0"/>
                  </a:cubicBezTo>
                  <a:lnTo>
                    <a:pt x="2468803" y="0"/>
                  </a:lnTo>
                  <a:cubicBezTo>
                    <a:pt x="2584116" y="0"/>
                    <a:pt x="2677595" y="93479"/>
                    <a:pt x="2677595" y="208792"/>
                  </a:cubicBezTo>
                  <a:lnTo>
                    <a:pt x="2677595" y="1043936"/>
                  </a:lnTo>
                  <a:cubicBezTo>
                    <a:pt x="2677595" y="1159249"/>
                    <a:pt x="2584116" y="1252728"/>
                    <a:pt x="2468803" y="1252728"/>
                  </a:cubicBezTo>
                  <a:lnTo>
                    <a:pt x="611714" y="1252728"/>
                  </a:lnTo>
                  <a:cubicBezTo>
                    <a:pt x="496401" y="1252728"/>
                    <a:pt x="402922" y="1159249"/>
                    <a:pt x="402922" y="1043936"/>
                  </a:cubicBezTo>
                  <a:cubicBezTo>
                    <a:pt x="402094" y="856530"/>
                    <a:pt x="390598" y="707888"/>
                    <a:pt x="389770" y="520482"/>
                  </a:cubicBezTo>
                  <a:lnTo>
                    <a:pt x="0" y="386062"/>
                  </a:lnTo>
                  <a:lnTo>
                    <a:pt x="403612" y="307092"/>
                  </a:lnTo>
                  <a:lnTo>
                    <a:pt x="402922" y="208792"/>
                  </a:lnTo>
                  <a:close/>
                </a:path>
              </a:pathLst>
            </a:custGeom>
            <a:solidFill>
              <a:schemeClr val="bg1"/>
            </a:solidFill>
            <a:ln w="38100">
              <a:solidFill>
                <a:srgbClr val="795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pic>
          <p:nvPicPr>
            <p:cNvPr id="43" name="Picture 42" descr="A picture containing text, vector graphics&#10;&#10;Description automatically generated">
              <a:extLst>
                <a:ext uri="{FF2B5EF4-FFF2-40B4-BE49-F238E27FC236}">
                  <a16:creationId xmlns:a16="http://schemas.microsoft.com/office/drawing/2014/main" id="{12F57664-539D-7CBF-FB0D-9F3A07EBB3C9}"/>
                </a:ext>
              </a:extLst>
            </p:cNvPr>
            <p:cNvPicPr>
              <a:picLocks noChangeAspect="1"/>
            </p:cNvPicPr>
            <p:nvPr/>
          </p:nvPicPr>
          <p:blipFill>
            <a:blip r:embed="rId2"/>
            <a:stretch>
              <a:fillRect/>
            </a:stretch>
          </p:blipFill>
          <p:spPr>
            <a:xfrm flipH="1">
              <a:off x="7589709" y="4563816"/>
              <a:ext cx="1164365" cy="1919194"/>
            </a:xfrm>
            <a:prstGeom prst="rect">
              <a:avLst/>
            </a:prstGeom>
          </p:spPr>
        </p:pic>
        <p:sp>
          <p:nvSpPr>
            <p:cNvPr id="46" name="TextBox 45">
              <a:extLst>
                <a:ext uri="{FF2B5EF4-FFF2-40B4-BE49-F238E27FC236}">
                  <a16:creationId xmlns:a16="http://schemas.microsoft.com/office/drawing/2014/main" id="{B2D6B878-BACF-FB6F-4B03-DDEAC6719A04}"/>
                </a:ext>
              </a:extLst>
            </p:cNvPr>
            <p:cNvSpPr txBox="1"/>
            <p:nvPr/>
          </p:nvSpPr>
          <p:spPr>
            <a:xfrm>
              <a:off x="4964866" y="4613803"/>
              <a:ext cx="2160668" cy="1569660"/>
            </a:xfrm>
            <a:prstGeom prst="rect">
              <a:avLst/>
            </a:prstGeom>
            <a:noFill/>
          </p:spPr>
          <p:txBody>
            <a:bodyPr wrap="square">
              <a:spAutoFit/>
            </a:bodyPr>
            <a:lstStyle/>
            <a:p>
              <a:pPr algn="ctr"/>
              <a:r>
                <a:rPr lang="en-GB" sz="1600" dirty="0">
                  <a:latin typeface="EdShed" pitchFamily="2" charset="77"/>
                </a:rPr>
                <a:t>In these words, </a:t>
              </a:r>
              <a:br>
                <a:rPr lang="en-GB" sz="1600" dirty="0">
                  <a:latin typeface="EdShed" pitchFamily="2" charset="77"/>
                </a:rPr>
              </a:br>
              <a:r>
                <a:rPr lang="en-GB" sz="1600" dirty="0">
                  <a:latin typeface="EdShed" pitchFamily="2" charset="77"/>
                </a:rPr>
                <a:t>what does the prefix ‘in-’ mean?</a:t>
              </a:r>
            </a:p>
            <a:p>
              <a:pPr algn="ctr"/>
              <a:r>
                <a:rPr lang="en-GB" sz="1600" dirty="0">
                  <a:latin typeface="EdShed" pitchFamily="2" charset="77"/>
                </a:rPr>
                <a:t>How does it change</a:t>
              </a:r>
              <a:br>
                <a:rPr lang="en-GB" sz="1600" dirty="0">
                  <a:latin typeface="EdShed" pitchFamily="2" charset="77"/>
                </a:rPr>
              </a:br>
              <a:r>
                <a:rPr lang="en-GB" sz="1600" dirty="0">
                  <a:latin typeface="EdShed" pitchFamily="2" charset="77"/>
                </a:rPr>
                <a:t>the meaning of the base word?</a:t>
              </a:r>
            </a:p>
          </p:txBody>
        </p:sp>
      </p:grpSp>
      <p:grpSp>
        <p:nvGrpSpPr>
          <p:cNvPr id="10" name="Group 9">
            <a:extLst>
              <a:ext uri="{FF2B5EF4-FFF2-40B4-BE49-F238E27FC236}">
                <a16:creationId xmlns:a16="http://schemas.microsoft.com/office/drawing/2014/main" id="{CC45385A-1157-8D34-F729-FABDCC28640F}"/>
              </a:ext>
            </a:extLst>
          </p:cNvPr>
          <p:cNvGrpSpPr/>
          <p:nvPr/>
        </p:nvGrpSpPr>
        <p:grpSpPr>
          <a:xfrm>
            <a:off x="546700" y="4563816"/>
            <a:ext cx="2975420" cy="1919194"/>
            <a:chOff x="394300" y="4411416"/>
            <a:chExt cx="2975420" cy="1919194"/>
          </a:xfrm>
        </p:grpSpPr>
        <p:sp>
          <p:nvSpPr>
            <p:cNvPr id="11" name="Rounded Rectangle 10">
              <a:extLst>
                <a:ext uri="{FF2B5EF4-FFF2-40B4-BE49-F238E27FC236}">
                  <a16:creationId xmlns:a16="http://schemas.microsoft.com/office/drawing/2014/main" id="{9C3FAA2E-9E37-A59F-A212-8ECA89518065}"/>
                </a:ext>
              </a:extLst>
            </p:cNvPr>
            <p:cNvSpPr/>
            <p:nvPr/>
          </p:nvSpPr>
          <p:spPr>
            <a:xfrm>
              <a:off x="1356321" y="4813472"/>
              <a:ext cx="2013399" cy="991025"/>
            </a:xfrm>
            <a:custGeom>
              <a:avLst/>
              <a:gdLst>
                <a:gd name="connsiteX0" fmla="*/ 0 w 2274673"/>
                <a:gd name="connsiteY0" fmla="*/ 208792 h 1252728"/>
                <a:gd name="connsiteX1" fmla="*/ 208792 w 2274673"/>
                <a:gd name="connsiteY1" fmla="*/ 0 h 1252728"/>
                <a:gd name="connsiteX2" fmla="*/ 2065881 w 2274673"/>
                <a:gd name="connsiteY2" fmla="*/ 0 h 1252728"/>
                <a:gd name="connsiteX3" fmla="*/ 2274673 w 2274673"/>
                <a:gd name="connsiteY3" fmla="*/ 208792 h 1252728"/>
                <a:gd name="connsiteX4" fmla="*/ 2274673 w 2274673"/>
                <a:gd name="connsiteY4" fmla="*/ 1043936 h 1252728"/>
                <a:gd name="connsiteX5" fmla="*/ 2065881 w 2274673"/>
                <a:gd name="connsiteY5" fmla="*/ 1252728 h 1252728"/>
                <a:gd name="connsiteX6" fmla="*/ 208792 w 2274673"/>
                <a:gd name="connsiteY6" fmla="*/ 1252728 h 1252728"/>
                <a:gd name="connsiteX7" fmla="*/ 0 w 2274673"/>
                <a:gd name="connsiteY7" fmla="*/ 1043936 h 1252728"/>
                <a:gd name="connsiteX8" fmla="*/ 0 w 2274673"/>
                <a:gd name="connsiteY8" fmla="*/ 208792 h 1252728"/>
                <a:gd name="connsiteX0" fmla="*/ 0 w 2274673"/>
                <a:gd name="connsiteY0" fmla="*/ 208792 h 1252728"/>
                <a:gd name="connsiteX1" fmla="*/ 208792 w 2274673"/>
                <a:gd name="connsiteY1" fmla="*/ 0 h 1252728"/>
                <a:gd name="connsiteX2" fmla="*/ 2065881 w 2274673"/>
                <a:gd name="connsiteY2" fmla="*/ 0 h 1252728"/>
                <a:gd name="connsiteX3" fmla="*/ 2274673 w 2274673"/>
                <a:gd name="connsiteY3" fmla="*/ 208792 h 1252728"/>
                <a:gd name="connsiteX4" fmla="*/ 2274673 w 2274673"/>
                <a:gd name="connsiteY4" fmla="*/ 1043936 h 1252728"/>
                <a:gd name="connsiteX5" fmla="*/ 2065881 w 2274673"/>
                <a:gd name="connsiteY5" fmla="*/ 1252728 h 1252728"/>
                <a:gd name="connsiteX6" fmla="*/ 208792 w 2274673"/>
                <a:gd name="connsiteY6" fmla="*/ 1252728 h 1252728"/>
                <a:gd name="connsiteX7" fmla="*/ 0 w 2274673"/>
                <a:gd name="connsiteY7" fmla="*/ 1043936 h 1252728"/>
                <a:gd name="connsiteX8" fmla="*/ 690 w 2274673"/>
                <a:gd name="connsiteY8" fmla="*/ 307092 h 1252728"/>
                <a:gd name="connsiteX9" fmla="*/ 0 w 2274673"/>
                <a:gd name="connsiteY9" fmla="*/ 208792 h 1252728"/>
                <a:gd name="connsiteX0" fmla="*/ 0 w 2274673"/>
                <a:gd name="connsiteY0" fmla="*/ 208792 h 1252728"/>
                <a:gd name="connsiteX1" fmla="*/ 208792 w 2274673"/>
                <a:gd name="connsiteY1" fmla="*/ 0 h 1252728"/>
                <a:gd name="connsiteX2" fmla="*/ 2065881 w 2274673"/>
                <a:gd name="connsiteY2" fmla="*/ 0 h 1252728"/>
                <a:gd name="connsiteX3" fmla="*/ 2274673 w 2274673"/>
                <a:gd name="connsiteY3" fmla="*/ 208792 h 1252728"/>
                <a:gd name="connsiteX4" fmla="*/ 2274673 w 2274673"/>
                <a:gd name="connsiteY4" fmla="*/ 1043936 h 1252728"/>
                <a:gd name="connsiteX5" fmla="*/ 2065881 w 2274673"/>
                <a:gd name="connsiteY5" fmla="*/ 1252728 h 1252728"/>
                <a:gd name="connsiteX6" fmla="*/ 208792 w 2274673"/>
                <a:gd name="connsiteY6" fmla="*/ 1252728 h 1252728"/>
                <a:gd name="connsiteX7" fmla="*/ 0 w 2274673"/>
                <a:gd name="connsiteY7" fmla="*/ 1043936 h 1252728"/>
                <a:gd name="connsiteX8" fmla="*/ 690 w 2274673"/>
                <a:gd name="connsiteY8" fmla="*/ 383292 h 1252728"/>
                <a:gd name="connsiteX9" fmla="*/ 690 w 2274673"/>
                <a:gd name="connsiteY9" fmla="*/ 307092 h 1252728"/>
                <a:gd name="connsiteX10" fmla="*/ 0 w 2274673"/>
                <a:gd name="connsiteY10" fmla="*/ 208792 h 1252728"/>
                <a:gd name="connsiteX0" fmla="*/ 2485 w 2277158"/>
                <a:gd name="connsiteY0" fmla="*/ 208792 h 1252728"/>
                <a:gd name="connsiteX1" fmla="*/ 211277 w 2277158"/>
                <a:gd name="connsiteY1" fmla="*/ 0 h 1252728"/>
                <a:gd name="connsiteX2" fmla="*/ 2068366 w 2277158"/>
                <a:gd name="connsiteY2" fmla="*/ 0 h 1252728"/>
                <a:gd name="connsiteX3" fmla="*/ 2277158 w 2277158"/>
                <a:gd name="connsiteY3" fmla="*/ 208792 h 1252728"/>
                <a:gd name="connsiteX4" fmla="*/ 2277158 w 2277158"/>
                <a:gd name="connsiteY4" fmla="*/ 1043936 h 1252728"/>
                <a:gd name="connsiteX5" fmla="*/ 2068366 w 2277158"/>
                <a:gd name="connsiteY5" fmla="*/ 1252728 h 1252728"/>
                <a:gd name="connsiteX6" fmla="*/ 211277 w 2277158"/>
                <a:gd name="connsiteY6" fmla="*/ 1252728 h 1252728"/>
                <a:gd name="connsiteX7" fmla="*/ 2485 w 2277158"/>
                <a:gd name="connsiteY7" fmla="*/ 1043936 h 1252728"/>
                <a:gd name="connsiteX8" fmla="*/ 0 w 2277158"/>
                <a:gd name="connsiteY8" fmla="*/ 481717 h 1252728"/>
                <a:gd name="connsiteX9" fmla="*/ 3175 w 2277158"/>
                <a:gd name="connsiteY9" fmla="*/ 383292 h 1252728"/>
                <a:gd name="connsiteX10" fmla="*/ 3175 w 2277158"/>
                <a:gd name="connsiteY10" fmla="*/ 307092 h 1252728"/>
                <a:gd name="connsiteX11" fmla="*/ 2485 w 2277158"/>
                <a:gd name="connsiteY11" fmla="*/ 208792 h 1252728"/>
                <a:gd name="connsiteX0" fmla="*/ 488260 w 2762933"/>
                <a:gd name="connsiteY0" fmla="*/ 208792 h 1252728"/>
                <a:gd name="connsiteX1" fmla="*/ 697052 w 2762933"/>
                <a:gd name="connsiteY1" fmla="*/ 0 h 1252728"/>
                <a:gd name="connsiteX2" fmla="*/ 2554141 w 2762933"/>
                <a:gd name="connsiteY2" fmla="*/ 0 h 1252728"/>
                <a:gd name="connsiteX3" fmla="*/ 2762933 w 2762933"/>
                <a:gd name="connsiteY3" fmla="*/ 208792 h 1252728"/>
                <a:gd name="connsiteX4" fmla="*/ 2762933 w 2762933"/>
                <a:gd name="connsiteY4" fmla="*/ 1043936 h 1252728"/>
                <a:gd name="connsiteX5" fmla="*/ 2554141 w 2762933"/>
                <a:gd name="connsiteY5" fmla="*/ 1252728 h 1252728"/>
                <a:gd name="connsiteX6" fmla="*/ 697052 w 2762933"/>
                <a:gd name="connsiteY6" fmla="*/ 1252728 h 1252728"/>
                <a:gd name="connsiteX7" fmla="*/ 488260 w 2762933"/>
                <a:gd name="connsiteY7" fmla="*/ 1043936 h 1252728"/>
                <a:gd name="connsiteX8" fmla="*/ 485775 w 2762933"/>
                <a:gd name="connsiteY8" fmla="*/ 481717 h 1252728"/>
                <a:gd name="connsiteX9" fmla="*/ 0 w 2762933"/>
                <a:gd name="connsiteY9" fmla="*/ 497592 h 1252728"/>
                <a:gd name="connsiteX10" fmla="*/ 488950 w 2762933"/>
                <a:gd name="connsiteY10" fmla="*/ 307092 h 1252728"/>
                <a:gd name="connsiteX11" fmla="*/ 488260 w 2762933"/>
                <a:gd name="connsiteY11" fmla="*/ 208792 h 1252728"/>
                <a:gd name="connsiteX0" fmla="*/ 402922 w 2677595"/>
                <a:gd name="connsiteY0" fmla="*/ 208792 h 1252728"/>
                <a:gd name="connsiteX1" fmla="*/ 611714 w 2677595"/>
                <a:gd name="connsiteY1" fmla="*/ 0 h 1252728"/>
                <a:gd name="connsiteX2" fmla="*/ 2468803 w 2677595"/>
                <a:gd name="connsiteY2" fmla="*/ 0 h 1252728"/>
                <a:gd name="connsiteX3" fmla="*/ 2677595 w 2677595"/>
                <a:gd name="connsiteY3" fmla="*/ 208792 h 1252728"/>
                <a:gd name="connsiteX4" fmla="*/ 2677595 w 2677595"/>
                <a:gd name="connsiteY4" fmla="*/ 1043936 h 1252728"/>
                <a:gd name="connsiteX5" fmla="*/ 2468803 w 2677595"/>
                <a:gd name="connsiteY5" fmla="*/ 1252728 h 1252728"/>
                <a:gd name="connsiteX6" fmla="*/ 611714 w 2677595"/>
                <a:gd name="connsiteY6" fmla="*/ 1252728 h 1252728"/>
                <a:gd name="connsiteX7" fmla="*/ 402922 w 2677595"/>
                <a:gd name="connsiteY7" fmla="*/ 1043936 h 1252728"/>
                <a:gd name="connsiteX8" fmla="*/ 400437 w 2677595"/>
                <a:gd name="connsiteY8" fmla="*/ 481717 h 1252728"/>
                <a:gd name="connsiteX9" fmla="*/ 0 w 2677595"/>
                <a:gd name="connsiteY9" fmla="*/ 386062 h 1252728"/>
                <a:gd name="connsiteX10" fmla="*/ 403612 w 2677595"/>
                <a:gd name="connsiteY10" fmla="*/ 307092 h 1252728"/>
                <a:gd name="connsiteX11" fmla="*/ 402922 w 2677595"/>
                <a:gd name="connsiteY11" fmla="*/ 208792 h 1252728"/>
                <a:gd name="connsiteX0" fmla="*/ 402922 w 2677595"/>
                <a:gd name="connsiteY0" fmla="*/ 208792 h 1252728"/>
                <a:gd name="connsiteX1" fmla="*/ 611714 w 2677595"/>
                <a:gd name="connsiteY1" fmla="*/ 0 h 1252728"/>
                <a:gd name="connsiteX2" fmla="*/ 2468803 w 2677595"/>
                <a:gd name="connsiteY2" fmla="*/ 0 h 1252728"/>
                <a:gd name="connsiteX3" fmla="*/ 2677595 w 2677595"/>
                <a:gd name="connsiteY3" fmla="*/ 208792 h 1252728"/>
                <a:gd name="connsiteX4" fmla="*/ 2677595 w 2677595"/>
                <a:gd name="connsiteY4" fmla="*/ 1043936 h 1252728"/>
                <a:gd name="connsiteX5" fmla="*/ 2468803 w 2677595"/>
                <a:gd name="connsiteY5" fmla="*/ 1252728 h 1252728"/>
                <a:gd name="connsiteX6" fmla="*/ 611714 w 2677595"/>
                <a:gd name="connsiteY6" fmla="*/ 1252728 h 1252728"/>
                <a:gd name="connsiteX7" fmla="*/ 402922 w 2677595"/>
                <a:gd name="connsiteY7" fmla="*/ 1043936 h 1252728"/>
                <a:gd name="connsiteX8" fmla="*/ 389770 w 2677595"/>
                <a:gd name="connsiteY8" fmla="*/ 613527 h 1252728"/>
                <a:gd name="connsiteX9" fmla="*/ 0 w 2677595"/>
                <a:gd name="connsiteY9" fmla="*/ 386062 h 1252728"/>
                <a:gd name="connsiteX10" fmla="*/ 403612 w 2677595"/>
                <a:gd name="connsiteY10" fmla="*/ 307092 h 1252728"/>
                <a:gd name="connsiteX11" fmla="*/ 402922 w 2677595"/>
                <a:gd name="connsiteY11" fmla="*/ 208792 h 1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7595" h="1252728">
                  <a:moveTo>
                    <a:pt x="402922" y="208792"/>
                  </a:moveTo>
                  <a:cubicBezTo>
                    <a:pt x="402922" y="93479"/>
                    <a:pt x="496401" y="0"/>
                    <a:pt x="611714" y="0"/>
                  </a:cubicBezTo>
                  <a:lnTo>
                    <a:pt x="2468803" y="0"/>
                  </a:lnTo>
                  <a:cubicBezTo>
                    <a:pt x="2584116" y="0"/>
                    <a:pt x="2677595" y="93479"/>
                    <a:pt x="2677595" y="208792"/>
                  </a:cubicBezTo>
                  <a:lnTo>
                    <a:pt x="2677595" y="1043936"/>
                  </a:lnTo>
                  <a:cubicBezTo>
                    <a:pt x="2677595" y="1159249"/>
                    <a:pt x="2584116" y="1252728"/>
                    <a:pt x="2468803" y="1252728"/>
                  </a:cubicBezTo>
                  <a:lnTo>
                    <a:pt x="611714" y="1252728"/>
                  </a:lnTo>
                  <a:cubicBezTo>
                    <a:pt x="496401" y="1252728"/>
                    <a:pt x="402922" y="1159249"/>
                    <a:pt x="402922" y="1043936"/>
                  </a:cubicBezTo>
                  <a:cubicBezTo>
                    <a:pt x="402094" y="856530"/>
                    <a:pt x="390598" y="800933"/>
                    <a:pt x="389770" y="613527"/>
                  </a:cubicBezTo>
                  <a:lnTo>
                    <a:pt x="0" y="386062"/>
                  </a:lnTo>
                  <a:lnTo>
                    <a:pt x="403612" y="307092"/>
                  </a:lnTo>
                  <a:lnTo>
                    <a:pt x="402922" y="208792"/>
                  </a:lnTo>
                  <a:close/>
                </a:path>
              </a:pathLst>
            </a:custGeom>
            <a:solidFill>
              <a:schemeClr val="bg1"/>
            </a:solidFill>
            <a:ln w="38100">
              <a:solidFill>
                <a:srgbClr val="25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pic>
          <p:nvPicPr>
            <p:cNvPr id="14" name="Picture 13" descr="Icon&#10;&#10;Description automatically generated">
              <a:extLst>
                <a:ext uri="{FF2B5EF4-FFF2-40B4-BE49-F238E27FC236}">
                  <a16:creationId xmlns:a16="http://schemas.microsoft.com/office/drawing/2014/main" id="{011CD8B0-50D5-E4F9-65B7-573A607E23DF}"/>
                </a:ext>
              </a:extLst>
            </p:cNvPr>
            <p:cNvPicPr>
              <a:picLocks noChangeAspect="1"/>
            </p:cNvPicPr>
            <p:nvPr/>
          </p:nvPicPr>
          <p:blipFill>
            <a:blip r:embed="rId3"/>
            <a:stretch>
              <a:fillRect/>
            </a:stretch>
          </p:blipFill>
          <p:spPr>
            <a:xfrm>
              <a:off x="394300" y="4411416"/>
              <a:ext cx="833885" cy="1919194"/>
            </a:xfrm>
            <a:prstGeom prst="rect">
              <a:avLst/>
            </a:prstGeom>
          </p:spPr>
        </p:pic>
        <p:sp>
          <p:nvSpPr>
            <p:cNvPr id="25" name="TextBox 24">
              <a:extLst>
                <a:ext uri="{FF2B5EF4-FFF2-40B4-BE49-F238E27FC236}">
                  <a16:creationId xmlns:a16="http://schemas.microsoft.com/office/drawing/2014/main" id="{C2FFCABE-3E48-1545-D729-FD16BEBAEF4D}"/>
                </a:ext>
              </a:extLst>
            </p:cNvPr>
            <p:cNvSpPr txBox="1"/>
            <p:nvPr/>
          </p:nvSpPr>
          <p:spPr>
            <a:xfrm>
              <a:off x="1677134" y="4914554"/>
              <a:ext cx="1692586" cy="830997"/>
            </a:xfrm>
            <a:prstGeom prst="rect">
              <a:avLst/>
            </a:prstGeom>
            <a:noFill/>
            <a:ln>
              <a:noFill/>
            </a:ln>
          </p:spPr>
          <p:txBody>
            <a:bodyPr wrap="square" rtlCol="0">
              <a:spAutoFit/>
            </a:bodyPr>
            <a:lstStyle/>
            <a:p>
              <a:pPr algn="ctr"/>
              <a:r>
                <a:rPr lang="en-GB" sz="1600" dirty="0">
                  <a:latin typeface="EdShed" pitchFamily="2" charset="77"/>
                </a:rPr>
                <a:t>This week’s words all have the</a:t>
              </a:r>
              <a:br>
                <a:rPr lang="en-GB" sz="1600" dirty="0">
                  <a:latin typeface="EdShed" pitchFamily="2" charset="77"/>
                </a:rPr>
              </a:br>
              <a:r>
                <a:rPr lang="en-GB" sz="1600" dirty="0">
                  <a:latin typeface="EdShed" pitchFamily="2" charset="77"/>
                </a:rPr>
                <a:t>prefix ‘in-’.</a:t>
              </a:r>
            </a:p>
          </p:txBody>
        </p:sp>
      </p:grpSp>
    </p:spTree>
    <p:extLst>
      <p:ext uri="{BB962C8B-B14F-4D97-AF65-F5344CB8AC3E}">
        <p14:creationId xmlns:p14="http://schemas.microsoft.com/office/powerpoint/2010/main" val="26811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dissolv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dissolv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nodeType="click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dissolv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dissolv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B9B716-8B12-5D39-71EF-575D45898DA1}"/>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4</a:t>
            </a:fld>
            <a:endParaRPr lang="en-US" dirty="0">
              <a:latin typeface="EdShed" pitchFamily="2" charset="77"/>
            </a:endParaRPr>
          </a:p>
        </p:txBody>
      </p:sp>
      <p:sp>
        <p:nvSpPr>
          <p:cNvPr id="3" name="Text Placeholder 2">
            <a:extLst>
              <a:ext uri="{FF2B5EF4-FFF2-40B4-BE49-F238E27FC236}">
                <a16:creationId xmlns:a16="http://schemas.microsoft.com/office/drawing/2014/main" id="{27FEE22A-23F5-3211-0A9E-64C8D6C86774}"/>
              </a:ext>
            </a:extLst>
          </p:cNvPr>
          <p:cNvSpPr>
            <a:spLocks noGrp="1"/>
          </p:cNvSpPr>
          <p:nvPr>
            <p:ph type="body" sz="quarter" idx="10"/>
          </p:nvPr>
        </p:nvSpPr>
        <p:spPr/>
        <p:txBody>
          <a:bodyPr/>
          <a:lstStyle/>
          <a:p>
            <a:r>
              <a:rPr lang="en-US" dirty="0"/>
              <a:t>Irregular Spelling Pattern</a:t>
            </a:r>
          </a:p>
        </p:txBody>
      </p:sp>
      <p:sp>
        <p:nvSpPr>
          <p:cNvPr id="2" name="Text Placeholder 1">
            <a:extLst>
              <a:ext uri="{FF2B5EF4-FFF2-40B4-BE49-F238E27FC236}">
                <a16:creationId xmlns:a16="http://schemas.microsoft.com/office/drawing/2014/main" id="{8AE8A527-7325-F157-63CB-6CB022E1EE12}"/>
              </a:ext>
            </a:extLst>
          </p:cNvPr>
          <p:cNvSpPr>
            <a:spLocks noGrp="1"/>
          </p:cNvSpPr>
          <p:nvPr>
            <p:ph type="body" sz="quarter" idx="11"/>
          </p:nvPr>
        </p:nvSpPr>
        <p:spPr>
          <a:xfrm>
            <a:off x="1434261" y="770233"/>
            <a:ext cx="9323474" cy="365127"/>
          </a:xfrm>
        </p:spPr>
        <p:txBody>
          <a:bodyPr/>
          <a:lstStyle/>
          <a:p>
            <a:r>
              <a:rPr lang="en-GB" sz="2100" b="1" dirty="0"/>
              <a:t>Why might ‘inactive’, ‘indefinite’ and ‘inadequate’ be tricky to sound out?</a:t>
            </a:r>
          </a:p>
        </p:txBody>
      </p:sp>
      <p:sp>
        <p:nvSpPr>
          <p:cNvPr id="8" name="TextBox 4">
            <a:extLst>
              <a:ext uri="{FF2B5EF4-FFF2-40B4-BE49-F238E27FC236}">
                <a16:creationId xmlns:a16="http://schemas.microsoft.com/office/drawing/2014/main" id="{3D66D5C7-0C35-5CA5-C1EC-B10437ED3A21}"/>
              </a:ext>
            </a:extLst>
          </p:cNvPr>
          <p:cNvSpPr txBox="1"/>
          <p:nvPr/>
        </p:nvSpPr>
        <p:spPr>
          <a:xfrm>
            <a:off x="5994290" y="4218265"/>
            <a:ext cx="2520149" cy="203132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latin typeface="EdShed" pitchFamily="2" charset="77"/>
              </a:rPr>
              <a:t>ha</a:t>
            </a:r>
            <a:r>
              <a:rPr lang="en-GB" dirty="0">
                <a:solidFill>
                  <a:srgbClr val="219CEE"/>
                </a:solidFill>
                <a:latin typeface="EdShed" pitchFamily="2" charset="77"/>
              </a:rPr>
              <a:t>ve</a:t>
            </a:r>
          </a:p>
          <a:p>
            <a:pPr algn="ctr"/>
            <a:r>
              <a:rPr lang="en-GB" dirty="0">
                <a:latin typeface="EdShed" pitchFamily="2" charset="77"/>
              </a:rPr>
              <a:t>lo</a:t>
            </a:r>
            <a:r>
              <a:rPr lang="en-GB" dirty="0">
                <a:solidFill>
                  <a:srgbClr val="219CEE"/>
                </a:solidFill>
                <a:latin typeface="EdShed" pitchFamily="2" charset="77"/>
              </a:rPr>
              <a:t>ve</a:t>
            </a:r>
          </a:p>
          <a:p>
            <a:pPr algn="ctr"/>
            <a:r>
              <a:rPr lang="en-GB" dirty="0">
                <a:latin typeface="EdShed" pitchFamily="2" charset="77"/>
              </a:rPr>
              <a:t>gi</a:t>
            </a:r>
            <a:r>
              <a:rPr lang="en-GB" dirty="0">
                <a:solidFill>
                  <a:srgbClr val="219CEE"/>
                </a:solidFill>
                <a:latin typeface="EdShed" pitchFamily="2" charset="77"/>
              </a:rPr>
              <a:t>ve</a:t>
            </a:r>
          </a:p>
          <a:p>
            <a:pPr algn="ctr"/>
            <a:r>
              <a:rPr lang="en-GB" dirty="0">
                <a:latin typeface="EdShed" pitchFamily="2" charset="77"/>
              </a:rPr>
              <a:t>remo</a:t>
            </a:r>
            <a:r>
              <a:rPr lang="en-GB" dirty="0">
                <a:solidFill>
                  <a:srgbClr val="219CEE"/>
                </a:solidFill>
                <a:latin typeface="EdShed" pitchFamily="2" charset="77"/>
              </a:rPr>
              <a:t>ve</a:t>
            </a:r>
          </a:p>
          <a:p>
            <a:pPr algn="ctr"/>
            <a:r>
              <a:rPr lang="en-GB" dirty="0">
                <a:latin typeface="EdShed" pitchFamily="2" charset="77"/>
              </a:rPr>
              <a:t>sho</a:t>
            </a:r>
            <a:r>
              <a:rPr lang="en-GB" dirty="0">
                <a:solidFill>
                  <a:srgbClr val="219CEE"/>
                </a:solidFill>
                <a:latin typeface="EdShed" pitchFamily="2" charset="77"/>
              </a:rPr>
              <a:t>ve</a:t>
            </a:r>
          </a:p>
          <a:p>
            <a:pPr algn="ctr"/>
            <a:r>
              <a:rPr lang="en-GB" dirty="0">
                <a:latin typeface="EdShed" pitchFamily="2" charset="77"/>
              </a:rPr>
              <a:t>negati</a:t>
            </a:r>
            <a:r>
              <a:rPr lang="en-GB" dirty="0">
                <a:solidFill>
                  <a:srgbClr val="219CEE"/>
                </a:solidFill>
                <a:latin typeface="EdShed" pitchFamily="2" charset="77"/>
              </a:rPr>
              <a:t>ve</a:t>
            </a:r>
          </a:p>
          <a:p>
            <a:pPr algn="ctr"/>
            <a:r>
              <a:rPr lang="en-GB" dirty="0">
                <a:latin typeface="EdShed" pitchFamily="2" charset="77"/>
              </a:rPr>
              <a:t>positi</a:t>
            </a:r>
            <a:r>
              <a:rPr lang="en-GB" dirty="0">
                <a:solidFill>
                  <a:srgbClr val="219CEE"/>
                </a:solidFill>
                <a:latin typeface="EdShed" pitchFamily="2" charset="77"/>
              </a:rPr>
              <a:t>ve</a:t>
            </a:r>
          </a:p>
        </p:txBody>
      </p:sp>
      <p:sp>
        <p:nvSpPr>
          <p:cNvPr id="71" name="TextBox 4">
            <a:extLst>
              <a:ext uri="{FF2B5EF4-FFF2-40B4-BE49-F238E27FC236}">
                <a16:creationId xmlns:a16="http://schemas.microsoft.com/office/drawing/2014/main" id="{3E48204E-CFB6-3B65-E9AE-391717B700E5}"/>
              </a:ext>
            </a:extLst>
          </p:cNvPr>
          <p:cNvSpPr txBox="1"/>
          <p:nvPr/>
        </p:nvSpPr>
        <p:spPr>
          <a:xfrm>
            <a:off x="9008391" y="4218265"/>
            <a:ext cx="252014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latin typeface="EdShed" pitchFamily="2" charset="77"/>
              </a:rPr>
              <a:t>pira</a:t>
            </a:r>
            <a:r>
              <a:rPr lang="en-GB" dirty="0">
                <a:solidFill>
                  <a:srgbClr val="7956D6"/>
                </a:solidFill>
                <a:latin typeface="EdShed" pitchFamily="2" charset="77"/>
              </a:rPr>
              <a:t>te</a:t>
            </a:r>
          </a:p>
          <a:p>
            <a:pPr algn="ctr"/>
            <a:r>
              <a:rPr lang="en-GB" dirty="0">
                <a:latin typeface="EdShed" pitchFamily="2" charset="77"/>
              </a:rPr>
              <a:t>accura</a:t>
            </a:r>
            <a:r>
              <a:rPr lang="en-GB" dirty="0">
                <a:solidFill>
                  <a:srgbClr val="7956D6"/>
                </a:solidFill>
                <a:latin typeface="EdShed" pitchFamily="2" charset="77"/>
              </a:rPr>
              <a:t>te</a:t>
            </a:r>
          </a:p>
          <a:p>
            <a:pPr algn="ctr"/>
            <a:r>
              <a:rPr lang="en-GB" dirty="0">
                <a:latin typeface="EdShed" pitchFamily="2" charset="77"/>
              </a:rPr>
              <a:t>opposi</a:t>
            </a:r>
            <a:r>
              <a:rPr lang="en-GB" dirty="0">
                <a:solidFill>
                  <a:srgbClr val="7956D6"/>
                </a:solidFill>
                <a:latin typeface="EdShed" pitchFamily="2" charset="77"/>
              </a:rPr>
              <a:t>te</a:t>
            </a:r>
          </a:p>
          <a:p>
            <a:pPr algn="ctr"/>
            <a:r>
              <a:rPr lang="en-GB" dirty="0">
                <a:latin typeface="EdShed" pitchFamily="2" charset="77"/>
              </a:rPr>
              <a:t>priva</a:t>
            </a:r>
            <a:r>
              <a:rPr lang="en-GB" dirty="0">
                <a:solidFill>
                  <a:srgbClr val="7956D6"/>
                </a:solidFill>
                <a:latin typeface="EdShed" pitchFamily="2" charset="77"/>
              </a:rPr>
              <a:t>te</a:t>
            </a:r>
          </a:p>
          <a:p>
            <a:pPr algn="ctr"/>
            <a:r>
              <a:rPr lang="en-GB" dirty="0">
                <a:latin typeface="EdShed" pitchFamily="2" charset="77"/>
              </a:rPr>
              <a:t>grani</a:t>
            </a:r>
            <a:r>
              <a:rPr lang="en-GB" dirty="0">
                <a:solidFill>
                  <a:srgbClr val="7956D6"/>
                </a:solidFill>
                <a:latin typeface="EdShed" pitchFamily="2" charset="77"/>
              </a:rPr>
              <a:t>te</a:t>
            </a:r>
          </a:p>
          <a:p>
            <a:pPr algn="ctr"/>
            <a:r>
              <a:rPr lang="en-GB" dirty="0">
                <a:latin typeface="EdShed" pitchFamily="2" charset="77"/>
              </a:rPr>
              <a:t>chocola</a:t>
            </a:r>
            <a:r>
              <a:rPr lang="en-GB" dirty="0">
                <a:solidFill>
                  <a:srgbClr val="7956D6"/>
                </a:solidFill>
                <a:latin typeface="EdShed" pitchFamily="2" charset="77"/>
              </a:rPr>
              <a:t>te</a:t>
            </a:r>
          </a:p>
        </p:txBody>
      </p:sp>
      <p:grpSp>
        <p:nvGrpSpPr>
          <p:cNvPr id="11" name="Group 10">
            <a:extLst>
              <a:ext uri="{FF2B5EF4-FFF2-40B4-BE49-F238E27FC236}">
                <a16:creationId xmlns:a16="http://schemas.microsoft.com/office/drawing/2014/main" id="{AF02B5FE-EBA8-E48F-7E08-ABF0F03F73F3}"/>
              </a:ext>
            </a:extLst>
          </p:cNvPr>
          <p:cNvGrpSpPr/>
          <p:nvPr/>
        </p:nvGrpSpPr>
        <p:grpSpPr>
          <a:xfrm>
            <a:off x="822851" y="3539854"/>
            <a:ext cx="3047149" cy="3003960"/>
            <a:chOff x="822851" y="3539854"/>
            <a:chExt cx="3047149" cy="3003960"/>
          </a:xfrm>
        </p:grpSpPr>
        <p:sp>
          <p:nvSpPr>
            <p:cNvPr id="10" name="Rounded Rectangle 9">
              <a:extLst>
                <a:ext uri="{FF2B5EF4-FFF2-40B4-BE49-F238E27FC236}">
                  <a16:creationId xmlns:a16="http://schemas.microsoft.com/office/drawing/2014/main" id="{EC8DD3E3-9D5C-DF30-1EEE-7E3F89B2C18F}"/>
                </a:ext>
              </a:extLst>
            </p:cNvPr>
            <p:cNvSpPr/>
            <p:nvPr/>
          </p:nvSpPr>
          <p:spPr>
            <a:xfrm>
              <a:off x="822851" y="3539854"/>
              <a:ext cx="3047149" cy="2156410"/>
            </a:xfrm>
            <a:custGeom>
              <a:avLst/>
              <a:gdLst>
                <a:gd name="connsiteX0" fmla="*/ 0 w 3047149"/>
                <a:gd name="connsiteY0" fmla="*/ 270123 h 1620705"/>
                <a:gd name="connsiteX1" fmla="*/ 270123 w 3047149"/>
                <a:gd name="connsiteY1" fmla="*/ 0 h 1620705"/>
                <a:gd name="connsiteX2" fmla="*/ 2777026 w 3047149"/>
                <a:gd name="connsiteY2" fmla="*/ 0 h 1620705"/>
                <a:gd name="connsiteX3" fmla="*/ 3047149 w 3047149"/>
                <a:gd name="connsiteY3" fmla="*/ 270123 h 1620705"/>
                <a:gd name="connsiteX4" fmla="*/ 3047149 w 3047149"/>
                <a:gd name="connsiteY4" fmla="*/ 1350582 h 1620705"/>
                <a:gd name="connsiteX5" fmla="*/ 2777026 w 3047149"/>
                <a:gd name="connsiteY5" fmla="*/ 1620705 h 1620705"/>
                <a:gd name="connsiteX6" fmla="*/ 270123 w 3047149"/>
                <a:gd name="connsiteY6" fmla="*/ 1620705 h 1620705"/>
                <a:gd name="connsiteX7" fmla="*/ 0 w 3047149"/>
                <a:gd name="connsiteY7" fmla="*/ 1350582 h 1620705"/>
                <a:gd name="connsiteX8" fmla="*/ 0 w 3047149"/>
                <a:gd name="connsiteY8" fmla="*/ 270123 h 1620705"/>
                <a:gd name="connsiteX0" fmla="*/ 0 w 3047149"/>
                <a:gd name="connsiteY0" fmla="*/ 270123 h 1621760"/>
                <a:gd name="connsiteX1" fmla="*/ 270123 w 3047149"/>
                <a:gd name="connsiteY1" fmla="*/ 0 h 1621760"/>
                <a:gd name="connsiteX2" fmla="*/ 2777026 w 3047149"/>
                <a:gd name="connsiteY2" fmla="*/ 0 h 1621760"/>
                <a:gd name="connsiteX3" fmla="*/ 3047149 w 3047149"/>
                <a:gd name="connsiteY3" fmla="*/ 270123 h 1621760"/>
                <a:gd name="connsiteX4" fmla="*/ 3047149 w 3047149"/>
                <a:gd name="connsiteY4" fmla="*/ 1350582 h 1621760"/>
                <a:gd name="connsiteX5" fmla="*/ 2777026 w 3047149"/>
                <a:gd name="connsiteY5" fmla="*/ 1620705 h 1621760"/>
                <a:gd name="connsiteX6" fmla="*/ 1710487 w 3047149"/>
                <a:gd name="connsiteY6" fmla="*/ 1621760 h 1621760"/>
                <a:gd name="connsiteX7" fmla="*/ 270123 w 3047149"/>
                <a:gd name="connsiteY7" fmla="*/ 1620705 h 1621760"/>
                <a:gd name="connsiteX8" fmla="*/ 0 w 3047149"/>
                <a:gd name="connsiteY8" fmla="*/ 1350582 h 1621760"/>
                <a:gd name="connsiteX9" fmla="*/ 0 w 3047149"/>
                <a:gd name="connsiteY9" fmla="*/ 270123 h 1621760"/>
                <a:gd name="connsiteX0" fmla="*/ 0 w 3047149"/>
                <a:gd name="connsiteY0" fmla="*/ 270123 h 1621760"/>
                <a:gd name="connsiteX1" fmla="*/ 270123 w 3047149"/>
                <a:gd name="connsiteY1" fmla="*/ 0 h 1621760"/>
                <a:gd name="connsiteX2" fmla="*/ 2777026 w 3047149"/>
                <a:gd name="connsiteY2" fmla="*/ 0 h 1621760"/>
                <a:gd name="connsiteX3" fmla="*/ 3047149 w 3047149"/>
                <a:gd name="connsiteY3" fmla="*/ 270123 h 1621760"/>
                <a:gd name="connsiteX4" fmla="*/ 3047149 w 3047149"/>
                <a:gd name="connsiteY4" fmla="*/ 1350582 h 1621760"/>
                <a:gd name="connsiteX5" fmla="*/ 2777026 w 3047149"/>
                <a:gd name="connsiteY5" fmla="*/ 1620705 h 1621760"/>
                <a:gd name="connsiteX6" fmla="*/ 1710487 w 3047149"/>
                <a:gd name="connsiteY6" fmla="*/ 1621760 h 1621760"/>
                <a:gd name="connsiteX7" fmla="*/ 1405687 w 3047149"/>
                <a:gd name="connsiteY7" fmla="*/ 1621759 h 1621760"/>
                <a:gd name="connsiteX8" fmla="*/ 270123 w 3047149"/>
                <a:gd name="connsiteY8" fmla="*/ 1620705 h 1621760"/>
                <a:gd name="connsiteX9" fmla="*/ 0 w 3047149"/>
                <a:gd name="connsiteY9" fmla="*/ 1350582 h 1621760"/>
                <a:gd name="connsiteX10" fmla="*/ 0 w 3047149"/>
                <a:gd name="connsiteY10" fmla="*/ 270123 h 1621760"/>
                <a:gd name="connsiteX0" fmla="*/ 0 w 3047149"/>
                <a:gd name="connsiteY0" fmla="*/ 270123 h 1621760"/>
                <a:gd name="connsiteX1" fmla="*/ 270123 w 3047149"/>
                <a:gd name="connsiteY1" fmla="*/ 0 h 1621760"/>
                <a:gd name="connsiteX2" fmla="*/ 2777026 w 3047149"/>
                <a:gd name="connsiteY2" fmla="*/ 0 h 1621760"/>
                <a:gd name="connsiteX3" fmla="*/ 3047149 w 3047149"/>
                <a:gd name="connsiteY3" fmla="*/ 270123 h 1621760"/>
                <a:gd name="connsiteX4" fmla="*/ 3047149 w 3047149"/>
                <a:gd name="connsiteY4" fmla="*/ 1350582 h 1621760"/>
                <a:gd name="connsiteX5" fmla="*/ 2777026 w 3047149"/>
                <a:gd name="connsiteY5" fmla="*/ 1620705 h 1621760"/>
                <a:gd name="connsiteX6" fmla="*/ 1935339 w 3047149"/>
                <a:gd name="connsiteY6" fmla="*/ 1621759 h 1621760"/>
                <a:gd name="connsiteX7" fmla="*/ 1710487 w 3047149"/>
                <a:gd name="connsiteY7" fmla="*/ 1621760 h 1621760"/>
                <a:gd name="connsiteX8" fmla="*/ 1405687 w 3047149"/>
                <a:gd name="connsiteY8" fmla="*/ 1621759 h 1621760"/>
                <a:gd name="connsiteX9" fmla="*/ 270123 w 3047149"/>
                <a:gd name="connsiteY9" fmla="*/ 1620705 h 1621760"/>
                <a:gd name="connsiteX10" fmla="*/ 0 w 3047149"/>
                <a:gd name="connsiteY10" fmla="*/ 1350582 h 1621760"/>
                <a:gd name="connsiteX11" fmla="*/ 0 w 3047149"/>
                <a:gd name="connsiteY11" fmla="*/ 270123 h 1621760"/>
                <a:gd name="connsiteX0" fmla="*/ 0 w 3047149"/>
                <a:gd name="connsiteY0" fmla="*/ 270123 h 2156410"/>
                <a:gd name="connsiteX1" fmla="*/ 270123 w 3047149"/>
                <a:gd name="connsiteY1" fmla="*/ 0 h 2156410"/>
                <a:gd name="connsiteX2" fmla="*/ 2777026 w 3047149"/>
                <a:gd name="connsiteY2" fmla="*/ 0 h 2156410"/>
                <a:gd name="connsiteX3" fmla="*/ 3047149 w 3047149"/>
                <a:gd name="connsiteY3" fmla="*/ 270123 h 2156410"/>
                <a:gd name="connsiteX4" fmla="*/ 3047149 w 3047149"/>
                <a:gd name="connsiteY4" fmla="*/ 1350582 h 2156410"/>
                <a:gd name="connsiteX5" fmla="*/ 2777026 w 3047149"/>
                <a:gd name="connsiteY5" fmla="*/ 1620705 h 2156410"/>
                <a:gd name="connsiteX6" fmla="*/ 1935339 w 3047149"/>
                <a:gd name="connsiteY6" fmla="*/ 1621759 h 2156410"/>
                <a:gd name="connsiteX7" fmla="*/ 1340730 w 3047149"/>
                <a:gd name="connsiteY7" fmla="*/ 2156410 h 2156410"/>
                <a:gd name="connsiteX8" fmla="*/ 1405687 w 3047149"/>
                <a:gd name="connsiteY8" fmla="*/ 1621759 h 2156410"/>
                <a:gd name="connsiteX9" fmla="*/ 270123 w 3047149"/>
                <a:gd name="connsiteY9" fmla="*/ 1620705 h 2156410"/>
                <a:gd name="connsiteX10" fmla="*/ 0 w 3047149"/>
                <a:gd name="connsiteY10" fmla="*/ 1350582 h 2156410"/>
                <a:gd name="connsiteX11" fmla="*/ 0 w 3047149"/>
                <a:gd name="connsiteY11" fmla="*/ 270123 h 215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7149" h="2156410">
                  <a:moveTo>
                    <a:pt x="0" y="270123"/>
                  </a:moveTo>
                  <a:cubicBezTo>
                    <a:pt x="0" y="120938"/>
                    <a:pt x="120938" y="0"/>
                    <a:pt x="270123" y="0"/>
                  </a:cubicBezTo>
                  <a:lnTo>
                    <a:pt x="2777026" y="0"/>
                  </a:lnTo>
                  <a:cubicBezTo>
                    <a:pt x="2926211" y="0"/>
                    <a:pt x="3047149" y="120938"/>
                    <a:pt x="3047149" y="270123"/>
                  </a:cubicBezTo>
                  <a:lnTo>
                    <a:pt x="3047149" y="1350582"/>
                  </a:lnTo>
                  <a:cubicBezTo>
                    <a:pt x="3047149" y="1499767"/>
                    <a:pt x="2926211" y="1620705"/>
                    <a:pt x="2777026" y="1620705"/>
                  </a:cubicBezTo>
                  <a:lnTo>
                    <a:pt x="1935339" y="1621759"/>
                  </a:lnTo>
                  <a:lnTo>
                    <a:pt x="1340730" y="2156410"/>
                  </a:lnTo>
                  <a:lnTo>
                    <a:pt x="1405687" y="1621759"/>
                  </a:lnTo>
                  <a:lnTo>
                    <a:pt x="270123" y="1620705"/>
                  </a:lnTo>
                  <a:cubicBezTo>
                    <a:pt x="120938" y="1620705"/>
                    <a:pt x="0" y="1499767"/>
                    <a:pt x="0" y="1350582"/>
                  </a:cubicBezTo>
                  <a:lnTo>
                    <a:pt x="0" y="270123"/>
                  </a:lnTo>
                  <a:close/>
                </a:path>
              </a:pathLst>
            </a:custGeom>
            <a:solidFill>
              <a:schemeClr val="bg1"/>
            </a:solidFill>
            <a:ln w="38100">
              <a:solidFill>
                <a:srgbClr val="FFDE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F36FA83-3BF6-08FE-9325-AB5B30ECF193}"/>
                </a:ext>
              </a:extLst>
            </p:cNvPr>
            <p:cNvPicPr>
              <a:picLocks noChangeAspect="1"/>
            </p:cNvPicPr>
            <p:nvPr/>
          </p:nvPicPr>
          <p:blipFill>
            <a:blip r:embed="rId2"/>
            <a:srcRect t="1295" b="1295"/>
            <a:stretch/>
          </p:blipFill>
          <p:spPr>
            <a:xfrm>
              <a:off x="979187" y="5298958"/>
              <a:ext cx="1219568" cy="1244856"/>
            </a:xfrm>
            <a:prstGeom prst="ellipse">
              <a:avLst/>
            </a:prstGeom>
          </p:spPr>
        </p:pic>
        <p:sp>
          <p:nvSpPr>
            <p:cNvPr id="41" name="TextBox 40">
              <a:extLst>
                <a:ext uri="{FF2B5EF4-FFF2-40B4-BE49-F238E27FC236}">
                  <a16:creationId xmlns:a16="http://schemas.microsoft.com/office/drawing/2014/main" id="{6B584ED4-69D5-12AB-A70E-F4086C2C6D6B}"/>
                </a:ext>
              </a:extLst>
            </p:cNvPr>
            <p:cNvSpPr txBox="1"/>
            <p:nvPr/>
          </p:nvSpPr>
          <p:spPr>
            <a:xfrm>
              <a:off x="822851" y="3615067"/>
              <a:ext cx="3047149" cy="1477328"/>
            </a:xfrm>
            <a:prstGeom prst="rect">
              <a:avLst/>
            </a:prstGeom>
            <a:noFill/>
          </p:spPr>
          <p:txBody>
            <a:bodyPr wrap="square">
              <a:spAutoFit/>
            </a:bodyPr>
            <a:lstStyle/>
            <a:p>
              <a:pPr algn="ctr"/>
              <a:r>
                <a:rPr lang="en-GB" dirty="0">
                  <a:latin typeface="EdShed" pitchFamily="2" charset="77"/>
                </a:rPr>
                <a:t>These words look like they have a split digraph at the end. However, they lack the long vowel sounds produced by a split digraph.</a:t>
              </a:r>
            </a:p>
          </p:txBody>
        </p:sp>
      </p:grpSp>
      <p:grpSp>
        <p:nvGrpSpPr>
          <p:cNvPr id="64" name="Group 63">
            <a:extLst>
              <a:ext uri="{FF2B5EF4-FFF2-40B4-BE49-F238E27FC236}">
                <a16:creationId xmlns:a16="http://schemas.microsoft.com/office/drawing/2014/main" id="{B1F994F5-3B07-55E4-9FAD-B03FDCABD033}"/>
              </a:ext>
            </a:extLst>
          </p:cNvPr>
          <p:cNvGrpSpPr/>
          <p:nvPr/>
        </p:nvGrpSpPr>
        <p:grpSpPr>
          <a:xfrm>
            <a:off x="2908498" y="5340894"/>
            <a:ext cx="2872685" cy="1080721"/>
            <a:chOff x="2908498" y="5340894"/>
            <a:chExt cx="2872685" cy="1080721"/>
          </a:xfrm>
        </p:grpSpPr>
        <p:sp>
          <p:nvSpPr>
            <p:cNvPr id="44" name="Rounded Rectangular Callout 43">
              <a:extLst>
                <a:ext uri="{FF2B5EF4-FFF2-40B4-BE49-F238E27FC236}">
                  <a16:creationId xmlns:a16="http://schemas.microsoft.com/office/drawing/2014/main" id="{E2EA9456-B59D-92DB-C1E8-3BD261BC8351}"/>
                </a:ext>
              </a:extLst>
            </p:cNvPr>
            <p:cNvSpPr/>
            <p:nvPr/>
          </p:nvSpPr>
          <p:spPr>
            <a:xfrm>
              <a:off x="2908498" y="5340894"/>
              <a:ext cx="2872685" cy="1080721"/>
            </a:xfrm>
            <a:prstGeom prst="wedgeRoundRectCallout">
              <a:avLst>
                <a:gd name="adj1" fmla="val -71077"/>
                <a:gd name="adj2" fmla="val 8747"/>
                <a:gd name="adj3" fmla="val 16667"/>
              </a:avLst>
            </a:prstGeom>
            <a:noFill/>
            <a:ln w="38100">
              <a:solidFill>
                <a:srgbClr val="FFDE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66BF6582-A6E7-3D63-7F0E-00460B14D9CA}"/>
                </a:ext>
              </a:extLst>
            </p:cNvPr>
            <p:cNvSpPr txBox="1"/>
            <p:nvPr/>
          </p:nvSpPr>
          <p:spPr>
            <a:xfrm>
              <a:off x="2908498" y="5413790"/>
              <a:ext cx="2872685" cy="923330"/>
            </a:xfrm>
            <a:prstGeom prst="rect">
              <a:avLst/>
            </a:prstGeom>
            <a:noFill/>
          </p:spPr>
          <p:txBody>
            <a:bodyPr wrap="square">
              <a:spAutoFit/>
            </a:bodyPr>
            <a:lstStyle/>
            <a:p>
              <a:pPr algn="ctr"/>
              <a:r>
                <a:rPr lang="en-GB" dirty="0">
                  <a:latin typeface="EdShed" pitchFamily="2" charset="77"/>
                </a:rPr>
                <a:t>Instead, it is the last two letters together which produce the final phoneme.  </a:t>
              </a:r>
            </a:p>
          </p:txBody>
        </p:sp>
      </p:grpSp>
      <p:grpSp>
        <p:nvGrpSpPr>
          <p:cNvPr id="61" name="Group 60">
            <a:extLst>
              <a:ext uri="{FF2B5EF4-FFF2-40B4-BE49-F238E27FC236}">
                <a16:creationId xmlns:a16="http://schemas.microsoft.com/office/drawing/2014/main" id="{E9200F69-8508-F7CE-3A00-625813826D57}"/>
              </a:ext>
            </a:extLst>
          </p:cNvPr>
          <p:cNvGrpSpPr/>
          <p:nvPr/>
        </p:nvGrpSpPr>
        <p:grpSpPr>
          <a:xfrm>
            <a:off x="1383579" y="1843930"/>
            <a:ext cx="9374156" cy="809243"/>
            <a:chOff x="1383579" y="1843930"/>
            <a:chExt cx="9374156" cy="809243"/>
          </a:xfrm>
        </p:grpSpPr>
        <p:sp>
          <p:nvSpPr>
            <p:cNvPr id="17" name="Title 1">
              <a:extLst>
                <a:ext uri="{FF2B5EF4-FFF2-40B4-BE49-F238E27FC236}">
                  <a16:creationId xmlns:a16="http://schemas.microsoft.com/office/drawing/2014/main" id="{754E36DC-29FD-777B-C33F-AD9F8C683DCC}"/>
                </a:ext>
              </a:extLst>
            </p:cNvPr>
            <p:cNvSpPr txBox="1">
              <a:spLocks/>
            </p:cNvSpPr>
            <p:nvPr/>
          </p:nvSpPr>
          <p:spPr>
            <a:xfrm>
              <a:off x="2285884" y="1856537"/>
              <a:ext cx="2231637" cy="796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spc="300" dirty="0">
                  <a:latin typeface="EdShed" pitchFamily="2" charset="77"/>
                </a:rPr>
                <a:t>inact</a:t>
              </a:r>
              <a:r>
                <a:rPr lang="en-GB" sz="3200" spc="300" dirty="0">
                  <a:solidFill>
                    <a:srgbClr val="FF3760"/>
                  </a:solidFill>
                  <a:latin typeface="EdShed" pitchFamily="2" charset="77"/>
                </a:rPr>
                <a:t>i</a:t>
              </a:r>
              <a:r>
                <a:rPr lang="en-GB" sz="3200" spc="300" dirty="0">
                  <a:latin typeface="EdShed" pitchFamily="2" charset="77"/>
                </a:rPr>
                <a:t>v</a:t>
              </a:r>
              <a:r>
                <a:rPr lang="en-GB" sz="3200" spc="300" dirty="0">
                  <a:solidFill>
                    <a:srgbClr val="FF3760"/>
                  </a:solidFill>
                  <a:latin typeface="EdShed" pitchFamily="2" charset="77"/>
                </a:rPr>
                <a:t>e</a:t>
              </a:r>
            </a:p>
          </p:txBody>
        </p:sp>
        <p:sp>
          <p:nvSpPr>
            <p:cNvPr id="21" name="Title 1">
              <a:extLst>
                <a:ext uri="{FF2B5EF4-FFF2-40B4-BE49-F238E27FC236}">
                  <a16:creationId xmlns:a16="http://schemas.microsoft.com/office/drawing/2014/main" id="{B1862B9F-F03C-9292-50BE-C8338F863A53}"/>
                </a:ext>
              </a:extLst>
            </p:cNvPr>
            <p:cNvSpPr txBox="1">
              <a:spLocks/>
            </p:cNvSpPr>
            <p:nvPr/>
          </p:nvSpPr>
          <p:spPr>
            <a:xfrm>
              <a:off x="8088031" y="1843930"/>
              <a:ext cx="2669704" cy="796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spc="300" dirty="0">
                  <a:latin typeface="EdShed" pitchFamily="2" charset="77"/>
                </a:rPr>
                <a:t>inadequ</a:t>
              </a:r>
              <a:r>
                <a:rPr lang="en-GB" sz="3200" spc="300" dirty="0">
                  <a:solidFill>
                    <a:srgbClr val="FF3760"/>
                  </a:solidFill>
                  <a:latin typeface="EdShed" pitchFamily="2" charset="77"/>
                </a:rPr>
                <a:t>a</a:t>
              </a:r>
              <a:r>
                <a:rPr lang="en-GB" sz="3200" spc="300" dirty="0">
                  <a:latin typeface="EdShed" pitchFamily="2" charset="77"/>
                </a:rPr>
                <a:t>t</a:t>
              </a:r>
              <a:r>
                <a:rPr lang="en-GB" sz="3200" spc="300" dirty="0">
                  <a:solidFill>
                    <a:srgbClr val="FF3760"/>
                  </a:solidFill>
                  <a:latin typeface="EdShed" pitchFamily="2" charset="77"/>
                </a:rPr>
                <a:t>e</a:t>
              </a:r>
            </a:p>
          </p:txBody>
        </p:sp>
        <p:sp>
          <p:nvSpPr>
            <p:cNvPr id="19" name="Title 1">
              <a:extLst>
                <a:ext uri="{FF2B5EF4-FFF2-40B4-BE49-F238E27FC236}">
                  <a16:creationId xmlns:a16="http://schemas.microsoft.com/office/drawing/2014/main" id="{1F37F2FE-9815-37EF-D554-05F418BB948F}"/>
                </a:ext>
              </a:extLst>
            </p:cNvPr>
            <p:cNvSpPr txBox="1">
              <a:spLocks/>
            </p:cNvSpPr>
            <p:nvPr/>
          </p:nvSpPr>
          <p:spPr>
            <a:xfrm>
              <a:off x="5062022" y="1843930"/>
              <a:ext cx="2532439" cy="796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spc="300" dirty="0">
                  <a:latin typeface="EdShed" pitchFamily="2" charset="77"/>
                </a:rPr>
                <a:t>indefin</a:t>
              </a:r>
              <a:r>
                <a:rPr lang="en-GB" sz="3200" spc="300" dirty="0">
                  <a:solidFill>
                    <a:srgbClr val="FF3760"/>
                  </a:solidFill>
                  <a:latin typeface="EdShed" pitchFamily="2" charset="77"/>
                </a:rPr>
                <a:t>i</a:t>
              </a:r>
              <a:r>
                <a:rPr lang="en-GB" sz="3200" spc="300" dirty="0">
                  <a:latin typeface="EdShed" pitchFamily="2" charset="77"/>
                </a:rPr>
                <a:t>t</a:t>
              </a:r>
              <a:r>
                <a:rPr lang="en-GB" sz="3200" spc="300" dirty="0">
                  <a:solidFill>
                    <a:srgbClr val="FF3760"/>
                  </a:solidFill>
                  <a:latin typeface="EdShed" pitchFamily="2" charset="77"/>
                </a:rPr>
                <a:t>e</a:t>
              </a:r>
            </a:p>
          </p:txBody>
        </p:sp>
        <p:sp>
          <p:nvSpPr>
            <p:cNvPr id="37" name="Rectangle 36">
              <a:extLst>
                <a:ext uri="{FF2B5EF4-FFF2-40B4-BE49-F238E27FC236}">
                  <a16:creationId xmlns:a16="http://schemas.microsoft.com/office/drawing/2014/main" id="{BA1FF093-FA72-50AC-63C7-E0504C679015}"/>
                </a:ext>
              </a:extLst>
            </p:cNvPr>
            <p:cNvSpPr/>
            <p:nvPr/>
          </p:nvSpPr>
          <p:spPr>
            <a:xfrm>
              <a:off x="1383579" y="1876597"/>
              <a:ext cx="603050" cy="707886"/>
            </a:xfrm>
            <a:prstGeom prst="rect">
              <a:avLst/>
            </a:prstGeom>
          </p:spPr>
          <p:txBody>
            <a:bodyPr wrap="none">
              <a:spAutoFit/>
            </a:bodyPr>
            <a:lstStyle/>
            <a:p>
              <a:r>
                <a:rPr lang="en-GB" sz="4000" dirty="0">
                  <a:solidFill>
                    <a:srgbClr val="FF3760"/>
                  </a:solidFill>
                  <a:latin typeface="EdShed" pitchFamily="2" charset="77"/>
                </a:rPr>
                <a:t>✗</a:t>
              </a:r>
            </a:p>
          </p:txBody>
        </p:sp>
        <p:grpSp>
          <p:nvGrpSpPr>
            <p:cNvPr id="49" name="Group 48">
              <a:extLst>
                <a:ext uri="{FF2B5EF4-FFF2-40B4-BE49-F238E27FC236}">
                  <a16:creationId xmlns:a16="http://schemas.microsoft.com/office/drawing/2014/main" id="{B61B388A-6076-BC70-DE3C-46E3F1FE1468}"/>
                </a:ext>
              </a:extLst>
            </p:cNvPr>
            <p:cNvGrpSpPr/>
            <p:nvPr/>
          </p:nvGrpSpPr>
          <p:grpSpPr>
            <a:xfrm>
              <a:off x="3399074" y="2255774"/>
              <a:ext cx="3579382" cy="397398"/>
              <a:chOff x="3399074" y="2255774"/>
              <a:chExt cx="3579382" cy="397398"/>
            </a:xfrm>
          </p:grpSpPr>
          <p:sp>
            <p:nvSpPr>
              <p:cNvPr id="46" name="Block Arc 45">
                <a:extLst>
                  <a:ext uri="{FF2B5EF4-FFF2-40B4-BE49-F238E27FC236}">
                    <a16:creationId xmlns:a16="http://schemas.microsoft.com/office/drawing/2014/main" id="{53AEAF5D-C140-D591-07C8-A50C2F84EF46}"/>
                  </a:ext>
                </a:extLst>
              </p:cNvPr>
              <p:cNvSpPr/>
              <p:nvPr/>
            </p:nvSpPr>
            <p:spPr>
              <a:xfrm rot="10800000">
                <a:off x="3443506" y="2265769"/>
                <a:ext cx="444359" cy="387403"/>
              </a:xfrm>
              <a:prstGeom prst="blockArc">
                <a:avLst>
                  <a:gd name="adj1" fmla="val 10821760"/>
                  <a:gd name="adj2" fmla="val 22313"/>
                  <a:gd name="adj3" fmla="val 6979"/>
                </a:avLst>
              </a:prstGeom>
              <a:solidFill>
                <a:srgbClr val="FF3760"/>
              </a:solidFill>
              <a:ln w="1905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uli" pitchFamily="2" charset="77"/>
                </a:endParaRPr>
              </a:p>
            </p:txBody>
          </p:sp>
          <p:sp>
            <p:nvSpPr>
              <p:cNvPr id="47" name="Rectangle 46">
                <a:extLst>
                  <a:ext uri="{FF2B5EF4-FFF2-40B4-BE49-F238E27FC236}">
                    <a16:creationId xmlns:a16="http://schemas.microsoft.com/office/drawing/2014/main" id="{ED9D9A95-BE37-D75A-0DCE-F146C6C2318A}"/>
                  </a:ext>
                </a:extLst>
              </p:cNvPr>
              <p:cNvSpPr/>
              <p:nvPr/>
            </p:nvSpPr>
            <p:spPr>
              <a:xfrm>
                <a:off x="3399074" y="2410765"/>
                <a:ext cx="104317" cy="54000"/>
              </a:xfrm>
              <a:prstGeom prst="rect">
                <a:avLst/>
              </a:prstGeom>
              <a:solidFill>
                <a:srgbClr val="FF3760"/>
              </a:solidFill>
              <a:ln w="1905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ACB01BF-511E-CC44-8680-1157CC7D9974}"/>
                  </a:ext>
                </a:extLst>
              </p:cNvPr>
              <p:cNvSpPr/>
              <p:nvPr/>
            </p:nvSpPr>
            <p:spPr>
              <a:xfrm>
                <a:off x="3795661" y="2410765"/>
                <a:ext cx="162515" cy="54000"/>
              </a:xfrm>
              <a:prstGeom prst="rect">
                <a:avLst/>
              </a:prstGeom>
              <a:solidFill>
                <a:srgbClr val="FF3760"/>
              </a:solidFill>
              <a:ln w="1905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lock Arc 12">
                <a:extLst>
                  <a:ext uri="{FF2B5EF4-FFF2-40B4-BE49-F238E27FC236}">
                    <a16:creationId xmlns:a16="http://schemas.microsoft.com/office/drawing/2014/main" id="{B2728215-4C76-843D-1049-DE8392D67312}"/>
                  </a:ext>
                </a:extLst>
              </p:cNvPr>
              <p:cNvSpPr/>
              <p:nvPr/>
            </p:nvSpPr>
            <p:spPr>
              <a:xfrm rot="10800000">
                <a:off x="6586445" y="2255774"/>
                <a:ext cx="392011" cy="387404"/>
              </a:xfrm>
              <a:prstGeom prst="blockArc">
                <a:avLst>
                  <a:gd name="adj1" fmla="val 11084916"/>
                  <a:gd name="adj2" fmla="val 22313"/>
                  <a:gd name="adj3" fmla="val 6979"/>
                </a:avLst>
              </a:prstGeom>
              <a:solidFill>
                <a:srgbClr val="FF3760"/>
              </a:solidFill>
              <a:ln w="1905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uli" pitchFamily="2" charset="77"/>
                </a:endParaRPr>
              </a:p>
            </p:txBody>
          </p:sp>
        </p:grpSp>
        <p:grpSp>
          <p:nvGrpSpPr>
            <p:cNvPr id="50" name="Group 49">
              <a:extLst>
                <a:ext uri="{FF2B5EF4-FFF2-40B4-BE49-F238E27FC236}">
                  <a16:creationId xmlns:a16="http://schemas.microsoft.com/office/drawing/2014/main" id="{30F0A303-34EF-50C9-2A29-3D3AB6BE6C46}"/>
                </a:ext>
              </a:extLst>
            </p:cNvPr>
            <p:cNvGrpSpPr/>
            <p:nvPr/>
          </p:nvGrpSpPr>
          <p:grpSpPr>
            <a:xfrm>
              <a:off x="6545307" y="2410765"/>
              <a:ext cx="477880" cy="54000"/>
              <a:chOff x="3376431" y="2410765"/>
              <a:chExt cx="477880" cy="54000"/>
            </a:xfrm>
          </p:grpSpPr>
          <p:sp>
            <p:nvSpPr>
              <p:cNvPr id="52" name="Rectangle 51">
                <a:extLst>
                  <a:ext uri="{FF2B5EF4-FFF2-40B4-BE49-F238E27FC236}">
                    <a16:creationId xmlns:a16="http://schemas.microsoft.com/office/drawing/2014/main" id="{F67DB969-8E0A-B989-FFE2-33F07C5FC27D}"/>
                  </a:ext>
                </a:extLst>
              </p:cNvPr>
              <p:cNvSpPr/>
              <p:nvPr/>
            </p:nvSpPr>
            <p:spPr>
              <a:xfrm>
                <a:off x="3376431" y="2410765"/>
                <a:ext cx="104317" cy="54000"/>
              </a:xfrm>
              <a:prstGeom prst="rect">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AC7977F-5C97-460A-40E9-2F177CCF7BA6}"/>
                  </a:ext>
                </a:extLst>
              </p:cNvPr>
              <p:cNvSpPr/>
              <p:nvPr/>
            </p:nvSpPr>
            <p:spPr>
              <a:xfrm>
                <a:off x="3691796" y="2410765"/>
                <a:ext cx="162515" cy="54000"/>
              </a:xfrm>
              <a:prstGeom prst="rect">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CC13BB7-6186-D8B4-83CD-121732B55972}"/>
                </a:ext>
              </a:extLst>
            </p:cNvPr>
            <p:cNvGrpSpPr/>
            <p:nvPr/>
          </p:nvGrpSpPr>
          <p:grpSpPr>
            <a:xfrm>
              <a:off x="9822213" y="2265770"/>
              <a:ext cx="574457" cy="374796"/>
              <a:chOff x="3256403" y="2265770"/>
              <a:chExt cx="574457" cy="374796"/>
            </a:xfrm>
          </p:grpSpPr>
          <p:sp>
            <p:nvSpPr>
              <p:cNvPr id="55" name="Block Arc 54">
                <a:extLst>
                  <a:ext uri="{FF2B5EF4-FFF2-40B4-BE49-F238E27FC236}">
                    <a16:creationId xmlns:a16="http://schemas.microsoft.com/office/drawing/2014/main" id="{F5C6D70F-DADF-A9DD-D8FE-CE5688F57CA3}"/>
                  </a:ext>
                </a:extLst>
              </p:cNvPr>
              <p:cNvSpPr/>
              <p:nvPr/>
            </p:nvSpPr>
            <p:spPr>
              <a:xfrm rot="10800000">
                <a:off x="3307280" y="2265770"/>
                <a:ext cx="484030" cy="374796"/>
              </a:xfrm>
              <a:prstGeom prst="blockArc">
                <a:avLst>
                  <a:gd name="adj1" fmla="val 10676733"/>
                  <a:gd name="adj2" fmla="val 22313"/>
                  <a:gd name="adj3" fmla="val 6979"/>
                </a:avLst>
              </a:prstGeom>
              <a:solidFill>
                <a:srgbClr val="FF3760"/>
              </a:solidFill>
              <a:ln w="1905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Muli" pitchFamily="2" charset="77"/>
                </a:endParaRPr>
              </a:p>
            </p:txBody>
          </p:sp>
          <p:sp>
            <p:nvSpPr>
              <p:cNvPr id="56" name="Rectangle 55">
                <a:extLst>
                  <a:ext uri="{FF2B5EF4-FFF2-40B4-BE49-F238E27FC236}">
                    <a16:creationId xmlns:a16="http://schemas.microsoft.com/office/drawing/2014/main" id="{D7937136-7607-29E0-9BF7-EF6BE6871859}"/>
                  </a:ext>
                </a:extLst>
              </p:cNvPr>
              <p:cNvSpPr/>
              <p:nvPr/>
            </p:nvSpPr>
            <p:spPr>
              <a:xfrm>
                <a:off x="3256403" y="2410765"/>
                <a:ext cx="153066" cy="54000"/>
              </a:xfrm>
              <a:prstGeom prst="rect">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CD1669-B6F9-4CC9-8116-6AAB05916E26}"/>
                  </a:ext>
                </a:extLst>
              </p:cNvPr>
              <p:cNvSpPr/>
              <p:nvPr/>
            </p:nvSpPr>
            <p:spPr>
              <a:xfrm>
                <a:off x="3668345" y="2410764"/>
                <a:ext cx="162515" cy="54000"/>
              </a:xfrm>
              <a:prstGeom prst="rect">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56269264-7D0E-9D42-E1D4-B7E92ECE2C0D}"/>
              </a:ext>
            </a:extLst>
          </p:cNvPr>
          <p:cNvGrpSpPr/>
          <p:nvPr/>
        </p:nvGrpSpPr>
        <p:grpSpPr>
          <a:xfrm>
            <a:off x="1400411" y="2567286"/>
            <a:ext cx="9357324" cy="796636"/>
            <a:chOff x="1400411" y="2567286"/>
            <a:chExt cx="9357324" cy="796636"/>
          </a:xfrm>
        </p:grpSpPr>
        <p:sp>
          <p:nvSpPr>
            <p:cNvPr id="26" name="Title 1">
              <a:extLst>
                <a:ext uri="{FF2B5EF4-FFF2-40B4-BE49-F238E27FC236}">
                  <a16:creationId xmlns:a16="http://schemas.microsoft.com/office/drawing/2014/main" id="{CD1E8A5B-13D9-B7D9-72FD-9D438460C301}"/>
                </a:ext>
              </a:extLst>
            </p:cNvPr>
            <p:cNvSpPr txBox="1">
              <a:spLocks/>
            </p:cNvSpPr>
            <p:nvPr/>
          </p:nvSpPr>
          <p:spPr>
            <a:xfrm>
              <a:off x="2281395" y="2567286"/>
              <a:ext cx="2231637" cy="796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dirty="0">
                  <a:latin typeface="EdShed" pitchFamily="2" charset="77"/>
                </a:rPr>
                <a:t>inacti</a:t>
              </a:r>
              <a:r>
                <a:rPr lang="en-GB" sz="3200" dirty="0">
                  <a:solidFill>
                    <a:srgbClr val="FF3760"/>
                  </a:solidFill>
                  <a:latin typeface="EdShed" pitchFamily="2" charset="77"/>
                </a:rPr>
                <a:t>ve</a:t>
              </a:r>
            </a:p>
          </p:txBody>
        </p:sp>
        <p:sp>
          <p:nvSpPr>
            <p:cNvPr id="27" name="Title 1">
              <a:extLst>
                <a:ext uri="{FF2B5EF4-FFF2-40B4-BE49-F238E27FC236}">
                  <a16:creationId xmlns:a16="http://schemas.microsoft.com/office/drawing/2014/main" id="{65215EB7-79D4-8442-4976-A92FD9FE0C73}"/>
                </a:ext>
              </a:extLst>
            </p:cNvPr>
            <p:cNvSpPr txBox="1">
              <a:spLocks/>
            </p:cNvSpPr>
            <p:nvPr/>
          </p:nvSpPr>
          <p:spPr>
            <a:xfrm>
              <a:off x="8088031" y="2567286"/>
              <a:ext cx="2669704" cy="796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dirty="0">
                  <a:latin typeface="EdShed" pitchFamily="2" charset="77"/>
                </a:rPr>
                <a:t>inadequa</a:t>
              </a:r>
              <a:r>
                <a:rPr lang="en-GB" sz="3200" dirty="0">
                  <a:solidFill>
                    <a:srgbClr val="FF3760"/>
                  </a:solidFill>
                  <a:latin typeface="EdShed" pitchFamily="2" charset="77"/>
                </a:rPr>
                <a:t>te</a:t>
              </a:r>
            </a:p>
          </p:txBody>
        </p:sp>
        <p:sp>
          <p:nvSpPr>
            <p:cNvPr id="28" name="Title 1">
              <a:extLst>
                <a:ext uri="{FF2B5EF4-FFF2-40B4-BE49-F238E27FC236}">
                  <a16:creationId xmlns:a16="http://schemas.microsoft.com/office/drawing/2014/main" id="{23B33C5D-8EB7-A4CB-7088-B2BE3944CB4B}"/>
                </a:ext>
              </a:extLst>
            </p:cNvPr>
            <p:cNvSpPr txBox="1">
              <a:spLocks/>
            </p:cNvSpPr>
            <p:nvPr/>
          </p:nvSpPr>
          <p:spPr>
            <a:xfrm>
              <a:off x="5062022" y="2567286"/>
              <a:ext cx="2532439" cy="796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dirty="0">
                  <a:latin typeface="EdShed" pitchFamily="2" charset="77"/>
                </a:rPr>
                <a:t>indefini</a:t>
              </a:r>
              <a:r>
                <a:rPr lang="en-GB" sz="3200" dirty="0">
                  <a:solidFill>
                    <a:srgbClr val="FF3760"/>
                  </a:solidFill>
                  <a:latin typeface="EdShed" pitchFamily="2" charset="77"/>
                </a:rPr>
                <a:t>te</a:t>
              </a:r>
            </a:p>
          </p:txBody>
        </p:sp>
        <p:sp>
          <p:nvSpPr>
            <p:cNvPr id="38" name="Rectangle 37">
              <a:extLst>
                <a:ext uri="{FF2B5EF4-FFF2-40B4-BE49-F238E27FC236}">
                  <a16:creationId xmlns:a16="http://schemas.microsoft.com/office/drawing/2014/main" id="{89A33B1E-5357-66E7-9ED1-8845EED523AE}"/>
                </a:ext>
              </a:extLst>
            </p:cNvPr>
            <p:cNvSpPr/>
            <p:nvPr/>
          </p:nvSpPr>
          <p:spPr>
            <a:xfrm>
              <a:off x="1400411" y="2608258"/>
              <a:ext cx="569387" cy="707886"/>
            </a:xfrm>
            <a:prstGeom prst="rect">
              <a:avLst/>
            </a:prstGeom>
          </p:spPr>
          <p:txBody>
            <a:bodyPr wrap="none">
              <a:spAutoFit/>
            </a:bodyPr>
            <a:lstStyle/>
            <a:p>
              <a:r>
                <a:rPr lang="en-GB" sz="4000" dirty="0">
                  <a:solidFill>
                    <a:srgbClr val="25D160"/>
                  </a:solidFill>
                  <a:latin typeface="EdShed" pitchFamily="2" charset="77"/>
                </a:rPr>
                <a:t>✓</a:t>
              </a:r>
            </a:p>
          </p:txBody>
        </p:sp>
        <p:sp>
          <p:nvSpPr>
            <p:cNvPr id="58" name="Rectangle 57">
              <a:extLst>
                <a:ext uri="{FF2B5EF4-FFF2-40B4-BE49-F238E27FC236}">
                  <a16:creationId xmlns:a16="http://schemas.microsoft.com/office/drawing/2014/main" id="{8D0C195B-25C3-F709-505C-174587D55E1A}"/>
                </a:ext>
              </a:extLst>
            </p:cNvPr>
            <p:cNvSpPr/>
            <p:nvPr/>
          </p:nvSpPr>
          <p:spPr>
            <a:xfrm>
              <a:off x="3321874" y="3146500"/>
              <a:ext cx="300233" cy="72000"/>
            </a:xfrm>
            <a:prstGeom prst="rect">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2AFB260-6D46-E07D-2725-8B47A4A8B628}"/>
                </a:ext>
              </a:extLst>
            </p:cNvPr>
            <p:cNvSpPr/>
            <p:nvPr/>
          </p:nvSpPr>
          <p:spPr>
            <a:xfrm>
              <a:off x="6357587" y="3155500"/>
              <a:ext cx="292037" cy="54000"/>
            </a:xfrm>
            <a:prstGeom prst="rect">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73C537A-31FA-1259-8CB5-B417ACA9679E}"/>
                </a:ext>
              </a:extLst>
            </p:cNvPr>
            <p:cNvSpPr/>
            <p:nvPr/>
          </p:nvSpPr>
          <p:spPr>
            <a:xfrm>
              <a:off x="9739666" y="3155500"/>
              <a:ext cx="313737" cy="54000"/>
            </a:xfrm>
            <a:prstGeom prst="rect">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id="{CCB76EBB-6356-9776-28DB-0835AAF4F2F9}"/>
              </a:ext>
            </a:extLst>
          </p:cNvPr>
          <p:cNvSpPr/>
          <p:nvPr/>
        </p:nvSpPr>
        <p:spPr>
          <a:xfrm>
            <a:off x="6030000" y="3474723"/>
            <a:ext cx="2448732" cy="2957528"/>
          </a:xfrm>
          <a:prstGeom prst="rect">
            <a:avLst/>
          </a:prstGeom>
          <a:noFill/>
          <a:ln w="38100">
            <a:solidFill>
              <a:srgbClr val="219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6E8DA9B-DAB0-3AF1-CE20-964456B124A6}"/>
              </a:ext>
            </a:extLst>
          </p:cNvPr>
          <p:cNvSpPr/>
          <p:nvPr/>
        </p:nvSpPr>
        <p:spPr>
          <a:xfrm>
            <a:off x="9021787" y="3474723"/>
            <a:ext cx="2448732" cy="2957528"/>
          </a:xfrm>
          <a:prstGeom prst="rect">
            <a:avLst/>
          </a:prstGeom>
          <a:noFill/>
          <a:ln w="381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4">
            <a:extLst>
              <a:ext uri="{FF2B5EF4-FFF2-40B4-BE49-F238E27FC236}">
                <a16:creationId xmlns:a16="http://schemas.microsoft.com/office/drawing/2014/main" id="{536EDC61-7F4F-BB58-74E1-DA45C574999D}"/>
              </a:ext>
            </a:extLst>
          </p:cNvPr>
          <p:cNvSpPr txBox="1"/>
          <p:nvPr/>
        </p:nvSpPr>
        <p:spPr>
          <a:xfrm>
            <a:off x="6057983" y="3539854"/>
            <a:ext cx="239276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rgbClr val="219CEE"/>
                </a:solidFill>
                <a:latin typeface="EdShed" pitchFamily="2" charset="77"/>
              </a:rPr>
              <a:t>Words ending ‘ve’ with no split digraph</a:t>
            </a:r>
          </a:p>
        </p:txBody>
      </p:sp>
      <p:sp>
        <p:nvSpPr>
          <p:cNvPr id="70" name="TextBox 4">
            <a:extLst>
              <a:ext uri="{FF2B5EF4-FFF2-40B4-BE49-F238E27FC236}">
                <a16:creationId xmlns:a16="http://schemas.microsoft.com/office/drawing/2014/main" id="{5C8D2093-4A58-BC4D-7623-755B8625DBD5}"/>
              </a:ext>
            </a:extLst>
          </p:cNvPr>
          <p:cNvSpPr txBox="1"/>
          <p:nvPr/>
        </p:nvSpPr>
        <p:spPr>
          <a:xfrm>
            <a:off x="9077302" y="3539854"/>
            <a:ext cx="232806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rgbClr val="7956D6"/>
                </a:solidFill>
                <a:latin typeface="EdShed" pitchFamily="2" charset="77"/>
              </a:rPr>
              <a:t>Words ending ‘</a:t>
            </a:r>
            <a:r>
              <a:rPr lang="en-GB" b="1" dirty="0" err="1">
                <a:solidFill>
                  <a:srgbClr val="7956D6"/>
                </a:solidFill>
                <a:latin typeface="EdShed" pitchFamily="2" charset="77"/>
              </a:rPr>
              <a:t>te</a:t>
            </a:r>
            <a:r>
              <a:rPr lang="en-GB" b="1" dirty="0">
                <a:solidFill>
                  <a:srgbClr val="7956D6"/>
                </a:solidFill>
                <a:latin typeface="EdShed" pitchFamily="2" charset="77"/>
              </a:rPr>
              <a:t>’ with no split digraph</a:t>
            </a:r>
          </a:p>
        </p:txBody>
      </p:sp>
    </p:spTree>
    <p:extLst>
      <p:ext uri="{BB962C8B-B14F-4D97-AF65-F5344CB8AC3E}">
        <p14:creationId xmlns:p14="http://schemas.microsoft.com/office/powerpoint/2010/main" val="419612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additive="base">
                                        <p:cTn id="18" dur="500" fill="hold"/>
                                        <p:tgtEl>
                                          <p:spTgt spid="64"/>
                                        </p:tgtEl>
                                        <p:attrNameLst>
                                          <p:attrName>ppt_x</p:attrName>
                                        </p:attrNameLst>
                                      </p:cBhvr>
                                      <p:tavLst>
                                        <p:tav tm="0">
                                          <p:val>
                                            <p:strVal val="#ppt_x"/>
                                          </p:val>
                                        </p:tav>
                                        <p:tav tm="100000">
                                          <p:val>
                                            <p:strVal val="#ppt_x"/>
                                          </p:val>
                                        </p:tav>
                                      </p:tavLst>
                                    </p:anim>
                                    <p:anim calcmode="lin" valueType="num">
                                      <p:cBhvr additive="base">
                                        <p:cTn id="1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 fill="hold"/>
                                        <p:tgtEl>
                                          <p:spTgt spid="62"/>
                                        </p:tgtEl>
                                        <p:attrNameLst>
                                          <p:attrName>ppt_x</p:attrName>
                                        </p:attrNameLst>
                                      </p:cBhvr>
                                      <p:tavLst>
                                        <p:tav tm="0">
                                          <p:val>
                                            <p:strVal val="#ppt_x"/>
                                          </p:val>
                                        </p:tav>
                                        <p:tav tm="100000">
                                          <p:val>
                                            <p:strVal val="#ppt_x"/>
                                          </p:val>
                                        </p:tav>
                                      </p:tavLst>
                                    </p:anim>
                                    <p:anim calcmode="lin" valueType="num">
                                      <p:cBhvr additive="base">
                                        <p:cTn id="25"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dissolve">
                                      <p:cBhvr>
                                        <p:cTn id="30" dur="500"/>
                                        <p:tgtEl>
                                          <p:spTgt spid="6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dissolve">
                                      <p:cBhvr>
                                        <p:cTn id="33" dur="500"/>
                                        <p:tgtEl>
                                          <p:spTgt spid="6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dissolve">
                                      <p:cBhvr>
                                        <p:cTn id="36" dur="500"/>
                                        <p:tgtEl>
                                          <p:spTgt spid="6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dissolve">
                                      <p:cBhvr>
                                        <p:cTn id="39" dur="500"/>
                                        <p:tgtEl>
                                          <p:spTgt spid="70"/>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dissolve">
                                      <p:cBhvr>
                                        <p:cTn id="4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1" grpId="0"/>
      <p:bldP spid="65" grpId="0" animBg="1"/>
      <p:bldP spid="66" grpId="0" animBg="1"/>
      <p:bldP spid="69" grpId="0"/>
      <p:bldP spid="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C0CB06-75FB-1332-34CA-ABECA30F8108}"/>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5</a:t>
            </a:fld>
            <a:endParaRPr lang="en-US" dirty="0">
              <a:latin typeface="EdShed" pitchFamily="2" charset="77"/>
            </a:endParaRPr>
          </a:p>
        </p:txBody>
      </p:sp>
      <p:sp>
        <p:nvSpPr>
          <p:cNvPr id="5" name="Text Placeholder 4">
            <a:extLst>
              <a:ext uri="{FF2B5EF4-FFF2-40B4-BE49-F238E27FC236}">
                <a16:creationId xmlns:a16="http://schemas.microsoft.com/office/drawing/2014/main" id="{696D085D-A800-BFEE-6E5C-98E70FA7E487}"/>
              </a:ext>
            </a:extLst>
          </p:cNvPr>
          <p:cNvSpPr>
            <a:spLocks noGrp="1"/>
          </p:cNvSpPr>
          <p:nvPr>
            <p:ph type="body" sz="quarter" idx="10"/>
          </p:nvPr>
        </p:nvSpPr>
        <p:spPr/>
        <p:txBody>
          <a:bodyPr/>
          <a:lstStyle/>
          <a:p>
            <a:r>
              <a:rPr lang="en-US" dirty="0"/>
              <a:t>Etymology</a:t>
            </a:r>
          </a:p>
        </p:txBody>
      </p:sp>
      <p:sp>
        <p:nvSpPr>
          <p:cNvPr id="6" name="Text Placeholder 5">
            <a:extLst>
              <a:ext uri="{FF2B5EF4-FFF2-40B4-BE49-F238E27FC236}">
                <a16:creationId xmlns:a16="http://schemas.microsoft.com/office/drawing/2014/main" id="{86297051-1182-E29E-D4BE-E48C5B84F8CF}"/>
              </a:ext>
            </a:extLst>
          </p:cNvPr>
          <p:cNvSpPr>
            <a:spLocks noGrp="1"/>
          </p:cNvSpPr>
          <p:nvPr>
            <p:ph type="body" sz="quarter" idx="11"/>
          </p:nvPr>
        </p:nvSpPr>
        <p:spPr/>
        <p:txBody>
          <a:bodyPr/>
          <a:lstStyle/>
          <a:p>
            <a:r>
              <a:rPr lang="en-US" b="1" dirty="0">
                <a:solidFill>
                  <a:schemeClr val="tx1"/>
                </a:solidFill>
              </a:rPr>
              <a:t>invisible</a:t>
            </a:r>
          </a:p>
        </p:txBody>
      </p:sp>
      <p:sp>
        <p:nvSpPr>
          <p:cNvPr id="2" name="Rectangle 1">
            <a:extLst>
              <a:ext uri="{FF2B5EF4-FFF2-40B4-BE49-F238E27FC236}">
                <a16:creationId xmlns:a16="http://schemas.microsoft.com/office/drawing/2014/main" id="{28CA6E2A-6721-F51A-9104-A29EDD825395}"/>
              </a:ext>
            </a:extLst>
          </p:cNvPr>
          <p:cNvSpPr/>
          <p:nvPr/>
        </p:nvSpPr>
        <p:spPr>
          <a:xfrm>
            <a:off x="476922" y="2019671"/>
            <a:ext cx="6516399" cy="707886"/>
          </a:xfrm>
          <a:prstGeom prst="rect">
            <a:avLst/>
          </a:prstGeom>
        </p:spPr>
        <p:txBody>
          <a:bodyPr wrap="square">
            <a:spAutoFit/>
          </a:bodyPr>
          <a:lstStyle/>
          <a:p>
            <a:pPr algn="ctr"/>
            <a:r>
              <a:rPr lang="en-GB" sz="2000" dirty="0">
                <a:solidFill>
                  <a:schemeClr val="tx1"/>
                </a:solidFill>
                <a:latin typeface="EdShed" pitchFamily="2" charset="77"/>
              </a:rPr>
              <a:t>‘</a:t>
            </a:r>
            <a:r>
              <a:rPr lang="en-GB" sz="2000" dirty="0">
                <a:solidFill>
                  <a:srgbClr val="3372DC"/>
                </a:solidFill>
                <a:latin typeface="EdShed" pitchFamily="2" charset="77"/>
              </a:rPr>
              <a:t>Invisible</a:t>
            </a:r>
            <a:r>
              <a:rPr lang="en-GB" sz="2000" dirty="0">
                <a:solidFill>
                  <a:schemeClr val="tx1"/>
                </a:solidFill>
                <a:latin typeface="EdShed" pitchFamily="2" charset="77"/>
              </a:rPr>
              <a:t>’ derives from the Old French word </a:t>
            </a:r>
            <a:r>
              <a:rPr lang="en-GB" sz="2000" dirty="0">
                <a:solidFill>
                  <a:srgbClr val="3372DC"/>
                </a:solidFill>
                <a:latin typeface="EdShed" pitchFamily="2" charset="77"/>
              </a:rPr>
              <a:t>invisible</a:t>
            </a:r>
            <a:r>
              <a:rPr lang="en-GB" sz="2000" dirty="0">
                <a:solidFill>
                  <a:srgbClr val="000000"/>
                </a:solidFill>
                <a:latin typeface="EdShed" pitchFamily="2" charset="77"/>
              </a:rPr>
              <a:t>, </a:t>
            </a:r>
            <a:r>
              <a:rPr lang="en-GB" sz="2000" dirty="0">
                <a:solidFill>
                  <a:schemeClr val="tx1"/>
                </a:solidFill>
                <a:latin typeface="EdShed" pitchFamily="2" charset="77"/>
              </a:rPr>
              <a:t>meaning ‘not perceptible, incapable of being seen’.</a:t>
            </a:r>
          </a:p>
        </p:txBody>
      </p:sp>
      <p:sp>
        <p:nvSpPr>
          <p:cNvPr id="8" name="Rectangle 7">
            <a:extLst>
              <a:ext uri="{FF2B5EF4-FFF2-40B4-BE49-F238E27FC236}">
                <a16:creationId xmlns:a16="http://schemas.microsoft.com/office/drawing/2014/main" id="{8FF7B76A-27B1-3867-839B-53B3F29A7227}"/>
              </a:ext>
            </a:extLst>
          </p:cNvPr>
          <p:cNvSpPr/>
          <p:nvPr/>
        </p:nvSpPr>
        <p:spPr>
          <a:xfrm>
            <a:off x="309152" y="3345276"/>
            <a:ext cx="6851938" cy="400110"/>
          </a:xfrm>
          <a:prstGeom prst="rect">
            <a:avLst/>
          </a:prstGeom>
        </p:spPr>
        <p:txBody>
          <a:bodyPr wrap="square">
            <a:spAutoFit/>
          </a:bodyPr>
          <a:lstStyle/>
          <a:p>
            <a:pPr algn="ctr"/>
            <a:r>
              <a:rPr lang="en-GB" sz="2000" dirty="0">
                <a:solidFill>
                  <a:schemeClr val="tx1"/>
                </a:solidFill>
                <a:latin typeface="EdShed" pitchFamily="2" charset="77"/>
              </a:rPr>
              <a:t>It is from the Latin word </a:t>
            </a:r>
            <a:r>
              <a:rPr lang="en-GB" sz="2000" dirty="0" err="1">
                <a:solidFill>
                  <a:srgbClr val="3372DC"/>
                </a:solidFill>
                <a:latin typeface="EdShed" pitchFamily="2" charset="77"/>
              </a:rPr>
              <a:t>invisibilis</a:t>
            </a:r>
            <a:r>
              <a:rPr lang="en-GB" sz="2000" dirty="0">
                <a:solidFill>
                  <a:srgbClr val="0432FF"/>
                </a:solidFill>
                <a:latin typeface="EdShed" pitchFamily="2" charset="77"/>
              </a:rPr>
              <a:t>,</a:t>
            </a:r>
            <a:r>
              <a:rPr lang="en-GB" sz="2000" dirty="0">
                <a:solidFill>
                  <a:srgbClr val="555555"/>
                </a:solidFill>
                <a:latin typeface="EdShed" pitchFamily="2" charset="77"/>
              </a:rPr>
              <a:t> </a:t>
            </a:r>
            <a:r>
              <a:rPr lang="en-GB" sz="2000" dirty="0">
                <a:solidFill>
                  <a:schemeClr val="tx1"/>
                </a:solidFill>
                <a:latin typeface="EdShed" pitchFamily="2" charset="77"/>
              </a:rPr>
              <a:t>meaning ‘unseen, not visible’.</a:t>
            </a:r>
          </a:p>
        </p:txBody>
      </p:sp>
      <p:sp>
        <p:nvSpPr>
          <p:cNvPr id="9" name="Title 1">
            <a:extLst>
              <a:ext uri="{FF2B5EF4-FFF2-40B4-BE49-F238E27FC236}">
                <a16:creationId xmlns:a16="http://schemas.microsoft.com/office/drawing/2014/main" id="{56148238-FD15-DEB4-6E9D-1719199CC653}"/>
              </a:ext>
            </a:extLst>
          </p:cNvPr>
          <p:cNvSpPr txBox="1">
            <a:spLocks/>
          </p:cNvSpPr>
          <p:nvPr/>
        </p:nvSpPr>
        <p:spPr>
          <a:xfrm>
            <a:off x="2040995" y="4266055"/>
            <a:ext cx="3326260" cy="754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3200" dirty="0">
                <a:solidFill>
                  <a:srgbClr val="3372DC"/>
                </a:solidFill>
                <a:latin typeface="EdShed" pitchFamily="2" charset="77"/>
              </a:rPr>
              <a:t>invisible</a:t>
            </a:r>
          </a:p>
        </p:txBody>
      </p:sp>
      <p:grpSp>
        <p:nvGrpSpPr>
          <p:cNvPr id="11" name="Group 10">
            <a:extLst>
              <a:ext uri="{FF2B5EF4-FFF2-40B4-BE49-F238E27FC236}">
                <a16:creationId xmlns:a16="http://schemas.microsoft.com/office/drawing/2014/main" id="{241D1900-380C-A689-0F5C-EA2AFD6261E5}"/>
              </a:ext>
            </a:extLst>
          </p:cNvPr>
          <p:cNvGrpSpPr/>
          <p:nvPr/>
        </p:nvGrpSpPr>
        <p:grpSpPr>
          <a:xfrm>
            <a:off x="476922" y="4869543"/>
            <a:ext cx="3014413" cy="1227325"/>
            <a:chOff x="-180665" y="4838848"/>
            <a:chExt cx="3014413" cy="1227325"/>
          </a:xfrm>
        </p:grpSpPr>
        <p:sp>
          <p:nvSpPr>
            <p:cNvPr id="12" name="TextBox 11">
              <a:extLst>
                <a:ext uri="{FF2B5EF4-FFF2-40B4-BE49-F238E27FC236}">
                  <a16:creationId xmlns:a16="http://schemas.microsoft.com/office/drawing/2014/main" id="{CED41929-FA23-7AF2-47B2-8168973E449E}"/>
                </a:ext>
              </a:extLst>
            </p:cNvPr>
            <p:cNvSpPr txBox="1"/>
            <p:nvPr/>
          </p:nvSpPr>
          <p:spPr>
            <a:xfrm>
              <a:off x="-180665" y="5696841"/>
              <a:ext cx="3014413" cy="369332"/>
            </a:xfrm>
            <a:prstGeom prst="rect">
              <a:avLst/>
            </a:prstGeom>
            <a:noFill/>
          </p:spPr>
          <p:txBody>
            <a:bodyPr wrap="square">
              <a:spAutoFit/>
            </a:bodyPr>
            <a:lstStyle/>
            <a:p>
              <a:pPr algn="ctr"/>
              <a:r>
                <a:rPr lang="en-GB" sz="1800" dirty="0">
                  <a:effectLst/>
                  <a:latin typeface="EdShed" pitchFamily="2" charset="77"/>
                </a:rPr>
                <a:t>From Latin </a:t>
              </a:r>
              <a:r>
                <a:rPr lang="en-GB" sz="1800" dirty="0">
                  <a:solidFill>
                    <a:srgbClr val="3372DC"/>
                  </a:solidFill>
                  <a:latin typeface="EdShed" pitchFamily="2" charset="77"/>
                </a:rPr>
                <a:t>i</a:t>
              </a:r>
              <a:r>
                <a:rPr lang="en-GB" sz="1800" dirty="0">
                  <a:solidFill>
                    <a:srgbClr val="3372DC"/>
                  </a:solidFill>
                  <a:effectLst/>
                  <a:latin typeface="EdShed" pitchFamily="2" charset="77"/>
                </a:rPr>
                <a:t>n</a:t>
              </a:r>
              <a:r>
                <a:rPr lang="en-GB" sz="1800" dirty="0">
                  <a:solidFill>
                    <a:srgbClr val="0432FF"/>
                  </a:solidFill>
                  <a:effectLst/>
                  <a:latin typeface="EdShed" pitchFamily="2" charset="77"/>
                </a:rPr>
                <a:t> </a:t>
              </a:r>
              <a:r>
                <a:rPr lang="en-GB" sz="1800" dirty="0">
                  <a:effectLst/>
                  <a:latin typeface="EdShed" pitchFamily="2" charset="77"/>
                </a:rPr>
                <a:t>meaning ‘not’.</a:t>
              </a:r>
              <a:endParaRPr lang="en-GB" sz="1800" dirty="0">
                <a:latin typeface="EdShed" pitchFamily="2" charset="77"/>
              </a:endParaRPr>
            </a:p>
          </p:txBody>
        </p:sp>
        <p:cxnSp>
          <p:nvCxnSpPr>
            <p:cNvPr id="13" name="Straight Arrow Connector 12">
              <a:extLst>
                <a:ext uri="{FF2B5EF4-FFF2-40B4-BE49-F238E27FC236}">
                  <a16:creationId xmlns:a16="http://schemas.microsoft.com/office/drawing/2014/main" id="{14731B4A-1E61-F5CF-1BE1-74B932B3C24E}"/>
                </a:ext>
              </a:extLst>
            </p:cNvPr>
            <p:cNvCxnSpPr>
              <a:cxnSpLocks/>
            </p:cNvCxnSpPr>
            <p:nvPr/>
          </p:nvCxnSpPr>
          <p:spPr>
            <a:xfrm flipH="1">
              <a:off x="1846163" y="4838848"/>
              <a:ext cx="602307" cy="756339"/>
            </a:xfrm>
            <a:prstGeom prst="straightConnector1">
              <a:avLst/>
            </a:prstGeom>
            <a:ln w="57150" cap="rnd">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E06DFC4C-DADA-1611-DFAC-11980106C0DD}"/>
              </a:ext>
            </a:extLst>
          </p:cNvPr>
          <p:cNvGrpSpPr/>
          <p:nvPr/>
        </p:nvGrpSpPr>
        <p:grpSpPr>
          <a:xfrm>
            <a:off x="3640286" y="4884057"/>
            <a:ext cx="3639328" cy="1489811"/>
            <a:chOff x="3627798" y="4557529"/>
            <a:chExt cx="3639328" cy="1489811"/>
          </a:xfrm>
        </p:grpSpPr>
        <p:cxnSp>
          <p:nvCxnSpPr>
            <p:cNvPr id="18" name="Straight Arrow Connector 17">
              <a:extLst>
                <a:ext uri="{FF2B5EF4-FFF2-40B4-BE49-F238E27FC236}">
                  <a16:creationId xmlns:a16="http://schemas.microsoft.com/office/drawing/2014/main" id="{FBFE252E-3012-20A6-F7FB-94C1C47CF5C3}"/>
                </a:ext>
              </a:extLst>
            </p:cNvPr>
            <p:cNvCxnSpPr>
              <a:cxnSpLocks/>
            </p:cNvCxnSpPr>
            <p:nvPr/>
          </p:nvCxnSpPr>
          <p:spPr>
            <a:xfrm>
              <a:off x="3862826" y="4557529"/>
              <a:ext cx="803536" cy="710829"/>
            </a:xfrm>
            <a:prstGeom prst="straightConnector1">
              <a:avLst/>
            </a:prstGeom>
            <a:ln w="57150" cap="rnd">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9A0BB744-65C9-2F1D-5BBC-830B9F8CE9C5}"/>
                </a:ext>
              </a:extLst>
            </p:cNvPr>
            <p:cNvSpPr txBox="1"/>
            <p:nvPr/>
          </p:nvSpPr>
          <p:spPr>
            <a:xfrm>
              <a:off x="3627798" y="5401009"/>
              <a:ext cx="3639328" cy="646331"/>
            </a:xfrm>
            <a:prstGeom prst="rect">
              <a:avLst/>
            </a:prstGeom>
            <a:noFill/>
          </p:spPr>
          <p:txBody>
            <a:bodyPr wrap="square">
              <a:spAutoFit/>
            </a:bodyPr>
            <a:lstStyle/>
            <a:p>
              <a:pPr algn="ctr"/>
              <a:r>
                <a:rPr lang="en-GB" sz="1800" dirty="0">
                  <a:latin typeface="EdShed" pitchFamily="2" charset="77"/>
                </a:rPr>
                <a:t>From Latin </a:t>
              </a:r>
              <a:r>
                <a:rPr lang="en-GB" sz="1800" dirty="0" err="1">
                  <a:solidFill>
                    <a:srgbClr val="3372DC"/>
                  </a:solidFill>
                  <a:latin typeface="EdShed" pitchFamily="2" charset="77"/>
                </a:rPr>
                <a:t>visibilis</a:t>
              </a:r>
              <a:r>
                <a:rPr lang="en-GB" sz="1800" dirty="0">
                  <a:latin typeface="EdShed" pitchFamily="2" charset="77"/>
                </a:rPr>
                <a:t> </a:t>
              </a:r>
            </a:p>
            <a:p>
              <a:pPr algn="ctr"/>
              <a:r>
                <a:rPr lang="en-GB" sz="1800" dirty="0">
                  <a:latin typeface="EdShed" pitchFamily="2" charset="77"/>
                </a:rPr>
                <a:t>meaning ‘that may be seen’.</a:t>
              </a:r>
              <a:endParaRPr lang="en-GB" sz="1800" dirty="0">
                <a:latin typeface="Muli" pitchFamily="2" charset="77"/>
              </a:endParaRPr>
            </a:p>
          </p:txBody>
        </p:sp>
      </p:grpSp>
      <p:grpSp>
        <p:nvGrpSpPr>
          <p:cNvPr id="15" name="Group 14">
            <a:extLst>
              <a:ext uri="{FF2B5EF4-FFF2-40B4-BE49-F238E27FC236}">
                <a16:creationId xmlns:a16="http://schemas.microsoft.com/office/drawing/2014/main" id="{1C24C01D-9381-D575-C944-B0F7F61172E7}"/>
              </a:ext>
            </a:extLst>
          </p:cNvPr>
          <p:cNvGrpSpPr/>
          <p:nvPr/>
        </p:nvGrpSpPr>
        <p:grpSpPr>
          <a:xfrm>
            <a:off x="7891670" y="1922468"/>
            <a:ext cx="3407898" cy="1819481"/>
            <a:chOff x="7891670" y="1922468"/>
            <a:chExt cx="3407898" cy="1819481"/>
          </a:xfrm>
        </p:grpSpPr>
        <p:pic>
          <p:nvPicPr>
            <p:cNvPr id="21" name="Picture 20">
              <a:extLst>
                <a:ext uri="{FF2B5EF4-FFF2-40B4-BE49-F238E27FC236}">
                  <a16:creationId xmlns:a16="http://schemas.microsoft.com/office/drawing/2014/main" id="{DDDC8617-05EB-2CAD-68BA-A621E5C2E63B}"/>
                </a:ext>
              </a:extLst>
            </p:cNvPr>
            <p:cNvPicPr>
              <a:picLocks noChangeAspect="1"/>
            </p:cNvPicPr>
            <p:nvPr/>
          </p:nvPicPr>
          <p:blipFill>
            <a:blip r:embed="rId3"/>
            <a:stretch>
              <a:fillRect/>
            </a:stretch>
          </p:blipFill>
          <p:spPr>
            <a:xfrm>
              <a:off x="10314642" y="1922468"/>
              <a:ext cx="984926" cy="1819481"/>
            </a:xfrm>
            <a:prstGeom prst="rect">
              <a:avLst/>
            </a:prstGeom>
          </p:spPr>
        </p:pic>
        <p:sp>
          <p:nvSpPr>
            <p:cNvPr id="14" name="Rounded Rectangle 13">
              <a:extLst>
                <a:ext uri="{FF2B5EF4-FFF2-40B4-BE49-F238E27FC236}">
                  <a16:creationId xmlns:a16="http://schemas.microsoft.com/office/drawing/2014/main" id="{00FE566A-D518-62BC-9C31-6907CECCE8F5}"/>
                </a:ext>
              </a:extLst>
            </p:cNvPr>
            <p:cNvSpPr/>
            <p:nvPr/>
          </p:nvSpPr>
          <p:spPr>
            <a:xfrm>
              <a:off x="7891670" y="2227944"/>
              <a:ext cx="2414380" cy="972456"/>
            </a:xfrm>
            <a:custGeom>
              <a:avLst/>
              <a:gdLst>
                <a:gd name="connsiteX0" fmla="*/ 0 w 1937657"/>
                <a:gd name="connsiteY0" fmla="*/ 135469 h 812800"/>
                <a:gd name="connsiteX1" fmla="*/ 135469 w 1937657"/>
                <a:gd name="connsiteY1" fmla="*/ 0 h 812800"/>
                <a:gd name="connsiteX2" fmla="*/ 1802188 w 1937657"/>
                <a:gd name="connsiteY2" fmla="*/ 0 h 812800"/>
                <a:gd name="connsiteX3" fmla="*/ 1937657 w 1937657"/>
                <a:gd name="connsiteY3" fmla="*/ 135469 h 812800"/>
                <a:gd name="connsiteX4" fmla="*/ 1937657 w 1937657"/>
                <a:gd name="connsiteY4" fmla="*/ 677331 h 812800"/>
                <a:gd name="connsiteX5" fmla="*/ 1802188 w 1937657"/>
                <a:gd name="connsiteY5" fmla="*/ 812800 h 812800"/>
                <a:gd name="connsiteX6" fmla="*/ 135469 w 1937657"/>
                <a:gd name="connsiteY6" fmla="*/ 812800 h 812800"/>
                <a:gd name="connsiteX7" fmla="*/ 0 w 1937657"/>
                <a:gd name="connsiteY7" fmla="*/ 677331 h 812800"/>
                <a:gd name="connsiteX8" fmla="*/ 0 w 1937657"/>
                <a:gd name="connsiteY8" fmla="*/ 135469 h 812800"/>
                <a:gd name="connsiteX0" fmla="*/ 0 w 1937657"/>
                <a:gd name="connsiteY0" fmla="*/ 135469 h 812800"/>
                <a:gd name="connsiteX1" fmla="*/ 135469 w 1937657"/>
                <a:gd name="connsiteY1" fmla="*/ 0 h 812800"/>
                <a:gd name="connsiteX2" fmla="*/ 1802188 w 1937657"/>
                <a:gd name="connsiteY2" fmla="*/ 0 h 812800"/>
                <a:gd name="connsiteX3" fmla="*/ 1937657 w 1937657"/>
                <a:gd name="connsiteY3" fmla="*/ 135469 h 812800"/>
                <a:gd name="connsiteX4" fmla="*/ 1935389 w 1937657"/>
                <a:gd name="connsiteY4" fmla="*/ 226331 h 812800"/>
                <a:gd name="connsiteX5" fmla="*/ 1937657 w 1937657"/>
                <a:gd name="connsiteY5" fmla="*/ 677331 h 812800"/>
                <a:gd name="connsiteX6" fmla="*/ 1802188 w 1937657"/>
                <a:gd name="connsiteY6" fmla="*/ 812800 h 812800"/>
                <a:gd name="connsiteX7" fmla="*/ 135469 w 1937657"/>
                <a:gd name="connsiteY7" fmla="*/ 812800 h 812800"/>
                <a:gd name="connsiteX8" fmla="*/ 0 w 1937657"/>
                <a:gd name="connsiteY8" fmla="*/ 677331 h 812800"/>
                <a:gd name="connsiteX9" fmla="*/ 0 w 1937657"/>
                <a:gd name="connsiteY9" fmla="*/ 135469 h 812800"/>
                <a:gd name="connsiteX0" fmla="*/ 0 w 1937657"/>
                <a:gd name="connsiteY0" fmla="*/ 135469 h 812800"/>
                <a:gd name="connsiteX1" fmla="*/ 135469 w 1937657"/>
                <a:gd name="connsiteY1" fmla="*/ 0 h 812800"/>
                <a:gd name="connsiteX2" fmla="*/ 1802188 w 1937657"/>
                <a:gd name="connsiteY2" fmla="*/ 0 h 812800"/>
                <a:gd name="connsiteX3" fmla="*/ 1937657 w 1937657"/>
                <a:gd name="connsiteY3" fmla="*/ 135469 h 812800"/>
                <a:gd name="connsiteX4" fmla="*/ 1935389 w 1937657"/>
                <a:gd name="connsiteY4" fmla="*/ 226331 h 812800"/>
                <a:gd name="connsiteX5" fmla="*/ 1932214 w 1937657"/>
                <a:gd name="connsiteY5" fmla="*/ 296181 h 812800"/>
                <a:gd name="connsiteX6" fmla="*/ 1937657 w 1937657"/>
                <a:gd name="connsiteY6" fmla="*/ 677331 h 812800"/>
                <a:gd name="connsiteX7" fmla="*/ 1802188 w 1937657"/>
                <a:gd name="connsiteY7" fmla="*/ 812800 h 812800"/>
                <a:gd name="connsiteX8" fmla="*/ 135469 w 1937657"/>
                <a:gd name="connsiteY8" fmla="*/ 812800 h 812800"/>
                <a:gd name="connsiteX9" fmla="*/ 0 w 1937657"/>
                <a:gd name="connsiteY9" fmla="*/ 677331 h 812800"/>
                <a:gd name="connsiteX10" fmla="*/ 0 w 1937657"/>
                <a:gd name="connsiteY10" fmla="*/ 135469 h 812800"/>
                <a:gd name="connsiteX0" fmla="*/ 0 w 1946215"/>
                <a:gd name="connsiteY0" fmla="*/ 135469 h 812800"/>
                <a:gd name="connsiteX1" fmla="*/ 135469 w 1946215"/>
                <a:gd name="connsiteY1" fmla="*/ 0 h 812800"/>
                <a:gd name="connsiteX2" fmla="*/ 1802188 w 1946215"/>
                <a:gd name="connsiteY2" fmla="*/ 0 h 812800"/>
                <a:gd name="connsiteX3" fmla="*/ 1937657 w 1946215"/>
                <a:gd name="connsiteY3" fmla="*/ 135469 h 812800"/>
                <a:gd name="connsiteX4" fmla="*/ 1935389 w 1946215"/>
                <a:gd name="connsiteY4" fmla="*/ 226331 h 812800"/>
                <a:gd name="connsiteX5" fmla="*/ 1932214 w 1946215"/>
                <a:gd name="connsiteY5" fmla="*/ 296181 h 812800"/>
                <a:gd name="connsiteX6" fmla="*/ 1932214 w 1946215"/>
                <a:gd name="connsiteY6" fmla="*/ 416831 h 812800"/>
                <a:gd name="connsiteX7" fmla="*/ 1937657 w 1946215"/>
                <a:gd name="connsiteY7" fmla="*/ 677331 h 812800"/>
                <a:gd name="connsiteX8" fmla="*/ 1802188 w 1946215"/>
                <a:gd name="connsiteY8" fmla="*/ 812800 h 812800"/>
                <a:gd name="connsiteX9" fmla="*/ 135469 w 1946215"/>
                <a:gd name="connsiteY9" fmla="*/ 812800 h 812800"/>
                <a:gd name="connsiteX10" fmla="*/ 0 w 1946215"/>
                <a:gd name="connsiteY10" fmla="*/ 677331 h 812800"/>
                <a:gd name="connsiteX11" fmla="*/ 0 w 1946215"/>
                <a:gd name="connsiteY11" fmla="*/ 135469 h 812800"/>
                <a:gd name="connsiteX0" fmla="*/ 0 w 1938230"/>
                <a:gd name="connsiteY0" fmla="*/ 135469 h 812800"/>
                <a:gd name="connsiteX1" fmla="*/ 135469 w 1938230"/>
                <a:gd name="connsiteY1" fmla="*/ 0 h 812800"/>
                <a:gd name="connsiteX2" fmla="*/ 1802188 w 1938230"/>
                <a:gd name="connsiteY2" fmla="*/ 0 h 812800"/>
                <a:gd name="connsiteX3" fmla="*/ 1937657 w 1938230"/>
                <a:gd name="connsiteY3" fmla="*/ 135469 h 812800"/>
                <a:gd name="connsiteX4" fmla="*/ 1935389 w 1938230"/>
                <a:gd name="connsiteY4" fmla="*/ 226331 h 812800"/>
                <a:gd name="connsiteX5" fmla="*/ 1932214 w 1938230"/>
                <a:gd name="connsiteY5" fmla="*/ 296181 h 812800"/>
                <a:gd name="connsiteX6" fmla="*/ 1932214 w 1938230"/>
                <a:gd name="connsiteY6" fmla="*/ 416831 h 812800"/>
                <a:gd name="connsiteX7" fmla="*/ 1937657 w 1938230"/>
                <a:gd name="connsiteY7" fmla="*/ 677331 h 812800"/>
                <a:gd name="connsiteX8" fmla="*/ 1802188 w 1938230"/>
                <a:gd name="connsiteY8" fmla="*/ 812800 h 812800"/>
                <a:gd name="connsiteX9" fmla="*/ 135469 w 1938230"/>
                <a:gd name="connsiteY9" fmla="*/ 812800 h 812800"/>
                <a:gd name="connsiteX10" fmla="*/ 0 w 1938230"/>
                <a:gd name="connsiteY10" fmla="*/ 677331 h 812800"/>
                <a:gd name="connsiteX11" fmla="*/ 0 w 1938230"/>
                <a:gd name="connsiteY11" fmla="*/ 135469 h 812800"/>
                <a:gd name="connsiteX0" fmla="*/ 0 w 2287814"/>
                <a:gd name="connsiteY0" fmla="*/ 135469 h 812800"/>
                <a:gd name="connsiteX1" fmla="*/ 135469 w 2287814"/>
                <a:gd name="connsiteY1" fmla="*/ 0 h 812800"/>
                <a:gd name="connsiteX2" fmla="*/ 1802188 w 2287814"/>
                <a:gd name="connsiteY2" fmla="*/ 0 h 812800"/>
                <a:gd name="connsiteX3" fmla="*/ 1937657 w 2287814"/>
                <a:gd name="connsiteY3" fmla="*/ 135469 h 812800"/>
                <a:gd name="connsiteX4" fmla="*/ 1935389 w 2287814"/>
                <a:gd name="connsiteY4" fmla="*/ 226331 h 812800"/>
                <a:gd name="connsiteX5" fmla="*/ 2287814 w 2287814"/>
                <a:gd name="connsiteY5" fmla="*/ 331106 h 812800"/>
                <a:gd name="connsiteX6" fmla="*/ 1932214 w 2287814"/>
                <a:gd name="connsiteY6" fmla="*/ 416831 h 812800"/>
                <a:gd name="connsiteX7" fmla="*/ 1937657 w 2287814"/>
                <a:gd name="connsiteY7" fmla="*/ 677331 h 812800"/>
                <a:gd name="connsiteX8" fmla="*/ 1802188 w 2287814"/>
                <a:gd name="connsiteY8" fmla="*/ 812800 h 812800"/>
                <a:gd name="connsiteX9" fmla="*/ 135469 w 2287814"/>
                <a:gd name="connsiteY9" fmla="*/ 812800 h 812800"/>
                <a:gd name="connsiteX10" fmla="*/ 0 w 2287814"/>
                <a:gd name="connsiteY10" fmla="*/ 677331 h 812800"/>
                <a:gd name="connsiteX11" fmla="*/ 0 w 2287814"/>
                <a:gd name="connsiteY11" fmla="*/ 135469 h 812800"/>
                <a:gd name="connsiteX0" fmla="*/ 0 w 2287814"/>
                <a:gd name="connsiteY0" fmla="*/ 135469 h 812800"/>
                <a:gd name="connsiteX1" fmla="*/ 135469 w 2287814"/>
                <a:gd name="connsiteY1" fmla="*/ 0 h 812800"/>
                <a:gd name="connsiteX2" fmla="*/ 1802188 w 2287814"/>
                <a:gd name="connsiteY2" fmla="*/ 0 h 812800"/>
                <a:gd name="connsiteX3" fmla="*/ 1937657 w 2287814"/>
                <a:gd name="connsiteY3" fmla="*/ 135469 h 812800"/>
                <a:gd name="connsiteX4" fmla="*/ 1935389 w 2287814"/>
                <a:gd name="connsiteY4" fmla="*/ 226331 h 812800"/>
                <a:gd name="connsiteX5" fmla="*/ 2287814 w 2287814"/>
                <a:gd name="connsiteY5" fmla="*/ 331106 h 812800"/>
                <a:gd name="connsiteX6" fmla="*/ 1932214 w 2287814"/>
                <a:gd name="connsiteY6" fmla="*/ 416831 h 812800"/>
                <a:gd name="connsiteX7" fmla="*/ 1937657 w 2287814"/>
                <a:gd name="connsiteY7" fmla="*/ 677331 h 812800"/>
                <a:gd name="connsiteX8" fmla="*/ 1802188 w 2287814"/>
                <a:gd name="connsiteY8" fmla="*/ 812800 h 812800"/>
                <a:gd name="connsiteX9" fmla="*/ 135469 w 2287814"/>
                <a:gd name="connsiteY9" fmla="*/ 812800 h 812800"/>
                <a:gd name="connsiteX10" fmla="*/ 0 w 2287814"/>
                <a:gd name="connsiteY10" fmla="*/ 677331 h 812800"/>
                <a:gd name="connsiteX11" fmla="*/ 0 w 2287814"/>
                <a:gd name="connsiteY11" fmla="*/ 135469 h 812800"/>
                <a:gd name="connsiteX0" fmla="*/ 0 w 2287814"/>
                <a:gd name="connsiteY0" fmla="*/ 135469 h 812800"/>
                <a:gd name="connsiteX1" fmla="*/ 135469 w 2287814"/>
                <a:gd name="connsiteY1" fmla="*/ 0 h 812800"/>
                <a:gd name="connsiteX2" fmla="*/ 1802188 w 2287814"/>
                <a:gd name="connsiteY2" fmla="*/ 0 h 812800"/>
                <a:gd name="connsiteX3" fmla="*/ 1937657 w 2287814"/>
                <a:gd name="connsiteY3" fmla="*/ 135469 h 812800"/>
                <a:gd name="connsiteX4" fmla="*/ 1935389 w 2287814"/>
                <a:gd name="connsiteY4" fmla="*/ 226331 h 812800"/>
                <a:gd name="connsiteX5" fmla="*/ 2287814 w 2287814"/>
                <a:gd name="connsiteY5" fmla="*/ 331106 h 812800"/>
                <a:gd name="connsiteX6" fmla="*/ 1932214 w 2287814"/>
                <a:gd name="connsiteY6" fmla="*/ 416831 h 812800"/>
                <a:gd name="connsiteX7" fmla="*/ 1937657 w 2287814"/>
                <a:gd name="connsiteY7" fmla="*/ 677331 h 812800"/>
                <a:gd name="connsiteX8" fmla="*/ 1802188 w 2287814"/>
                <a:gd name="connsiteY8" fmla="*/ 812800 h 812800"/>
                <a:gd name="connsiteX9" fmla="*/ 135469 w 2287814"/>
                <a:gd name="connsiteY9" fmla="*/ 812800 h 812800"/>
                <a:gd name="connsiteX10" fmla="*/ 0 w 2287814"/>
                <a:gd name="connsiteY10" fmla="*/ 677331 h 812800"/>
                <a:gd name="connsiteX11" fmla="*/ 0 w 2287814"/>
                <a:gd name="connsiteY11" fmla="*/ 135469 h 812800"/>
                <a:gd name="connsiteX0" fmla="*/ 0 w 2192564"/>
                <a:gd name="connsiteY0" fmla="*/ 135469 h 812800"/>
                <a:gd name="connsiteX1" fmla="*/ 135469 w 2192564"/>
                <a:gd name="connsiteY1" fmla="*/ 0 h 812800"/>
                <a:gd name="connsiteX2" fmla="*/ 1802188 w 2192564"/>
                <a:gd name="connsiteY2" fmla="*/ 0 h 812800"/>
                <a:gd name="connsiteX3" fmla="*/ 1937657 w 2192564"/>
                <a:gd name="connsiteY3" fmla="*/ 135469 h 812800"/>
                <a:gd name="connsiteX4" fmla="*/ 1935389 w 2192564"/>
                <a:gd name="connsiteY4" fmla="*/ 226331 h 812800"/>
                <a:gd name="connsiteX5" fmla="*/ 2192564 w 2192564"/>
                <a:gd name="connsiteY5" fmla="*/ 331106 h 812800"/>
                <a:gd name="connsiteX6" fmla="*/ 1932214 w 2192564"/>
                <a:gd name="connsiteY6" fmla="*/ 416831 h 812800"/>
                <a:gd name="connsiteX7" fmla="*/ 1937657 w 2192564"/>
                <a:gd name="connsiteY7" fmla="*/ 677331 h 812800"/>
                <a:gd name="connsiteX8" fmla="*/ 1802188 w 2192564"/>
                <a:gd name="connsiteY8" fmla="*/ 812800 h 812800"/>
                <a:gd name="connsiteX9" fmla="*/ 135469 w 2192564"/>
                <a:gd name="connsiteY9" fmla="*/ 812800 h 812800"/>
                <a:gd name="connsiteX10" fmla="*/ 0 w 2192564"/>
                <a:gd name="connsiteY10" fmla="*/ 677331 h 812800"/>
                <a:gd name="connsiteX11" fmla="*/ 0 w 2192564"/>
                <a:gd name="connsiteY11" fmla="*/ 135469 h 812800"/>
                <a:gd name="connsiteX0" fmla="*/ 0 w 2192564"/>
                <a:gd name="connsiteY0" fmla="*/ 135469 h 812800"/>
                <a:gd name="connsiteX1" fmla="*/ 135469 w 2192564"/>
                <a:gd name="connsiteY1" fmla="*/ 0 h 812800"/>
                <a:gd name="connsiteX2" fmla="*/ 1802188 w 2192564"/>
                <a:gd name="connsiteY2" fmla="*/ 0 h 812800"/>
                <a:gd name="connsiteX3" fmla="*/ 1937657 w 2192564"/>
                <a:gd name="connsiteY3" fmla="*/ 135469 h 812800"/>
                <a:gd name="connsiteX4" fmla="*/ 1935389 w 2192564"/>
                <a:gd name="connsiteY4" fmla="*/ 226331 h 812800"/>
                <a:gd name="connsiteX5" fmla="*/ 2192564 w 2192564"/>
                <a:gd name="connsiteY5" fmla="*/ 331106 h 812800"/>
                <a:gd name="connsiteX6" fmla="*/ 1932214 w 2192564"/>
                <a:gd name="connsiteY6" fmla="*/ 416831 h 812800"/>
                <a:gd name="connsiteX7" fmla="*/ 1937657 w 2192564"/>
                <a:gd name="connsiteY7" fmla="*/ 677331 h 812800"/>
                <a:gd name="connsiteX8" fmla="*/ 1802188 w 2192564"/>
                <a:gd name="connsiteY8" fmla="*/ 812800 h 812800"/>
                <a:gd name="connsiteX9" fmla="*/ 135469 w 2192564"/>
                <a:gd name="connsiteY9" fmla="*/ 812800 h 812800"/>
                <a:gd name="connsiteX10" fmla="*/ 0 w 2192564"/>
                <a:gd name="connsiteY10" fmla="*/ 677331 h 812800"/>
                <a:gd name="connsiteX11" fmla="*/ 0 w 2192564"/>
                <a:gd name="connsiteY11" fmla="*/ 135469 h 812800"/>
                <a:gd name="connsiteX0" fmla="*/ 0 w 2192564"/>
                <a:gd name="connsiteY0" fmla="*/ 135469 h 812800"/>
                <a:gd name="connsiteX1" fmla="*/ 135469 w 2192564"/>
                <a:gd name="connsiteY1" fmla="*/ 0 h 812800"/>
                <a:gd name="connsiteX2" fmla="*/ 1802188 w 2192564"/>
                <a:gd name="connsiteY2" fmla="*/ 0 h 812800"/>
                <a:gd name="connsiteX3" fmla="*/ 1937657 w 2192564"/>
                <a:gd name="connsiteY3" fmla="*/ 135469 h 812800"/>
                <a:gd name="connsiteX4" fmla="*/ 1935389 w 2192564"/>
                <a:gd name="connsiteY4" fmla="*/ 226331 h 812800"/>
                <a:gd name="connsiteX5" fmla="*/ 2192564 w 2192564"/>
                <a:gd name="connsiteY5" fmla="*/ 331106 h 812800"/>
                <a:gd name="connsiteX6" fmla="*/ 1932214 w 2192564"/>
                <a:gd name="connsiteY6" fmla="*/ 416831 h 812800"/>
                <a:gd name="connsiteX7" fmla="*/ 1937657 w 2192564"/>
                <a:gd name="connsiteY7" fmla="*/ 677331 h 812800"/>
                <a:gd name="connsiteX8" fmla="*/ 1802188 w 2192564"/>
                <a:gd name="connsiteY8" fmla="*/ 812800 h 812800"/>
                <a:gd name="connsiteX9" fmla="*/ 135469 w 2192564"/>
                <a:gd name="connsiteY9" fmla="*/ 812800 h 812800"/>
                <a:gd name="connsiteX10" fmla="*/ 0 w 2192564"/>
                <a:gd name="connsiteY10" fmla="*/ 677331 h 812800"/>
                <a:gd name="connsiteX11" fmla="*/ 0 w 2192564"/>
                <a:gd name="connsiteY11" fmla="*/ 135469 h 812800"/>
                <a:gd name="connsiteX0" fmla="*/ 0 w 2192564"/>
                <a:gd name="connsiteY0" fmla="*/ 135469 h 812800"/>
                <a:gd name="connsiteX1" fmla="*/ 135469 w 2192564"/>
                <a:gd name="connsiteY1" fmla="*/ 0 h 812800"/>
                <a:gd name="connsiteX2" fmla="*/ 1802188 w 2192564"/>
                <a:gd name="connsiteY2" fmla="*/ 0 h 812800"/>
                <a:gd name="connsiteX3" fmla="*/ 1937657 w 2192564"/>
                <a:gd name="connsiteY3" fmla="*/ 135469 h 812800"/>
                <a:gd name="connsiteX4" fmla="*/ 1935389 w 2192564"/>
                <a:gd name="connsiteY4" fmla="*/ 226331 h 812800"/>
                <a:gd name="connsiteX5" fmla="*/ 2192564 w 2192564"/>
                <a:gd name="connsiteY5" fmla="*/ 331106 h 812800"/>
                <a:gd name="connsiteX6" fmla="*/ 1932214 w 2192564"/>
                <a:gd name="connsiteY6" fmla="*/ 416831 h 812800"/>
                <a:gd name="connsiteX7" fmla="*/ 1937657 w 2192564"/>
                <a:gd name="connsiteY7" fmla="*/ 677331 h 812800"/>
                <a:gd name="connsiteX8" fmla="*/ 1802188 w 2192564"/>
                <a:gd name="connsiteY8" fmla="*/ 812800 h 812800"/>
                <a:gd name="connsiteX9" fmla="*/ 135469 w 2192564"/>
                <a:gd name="connsiteY9" fmla="*/ 812800 h 812800"/>
                <a:gd name="connsiteX10" fmla="*/ 0 w 2192564"/>
                <a:gd name="connsiteY10" fmla="*/ 677331 h 812800"/>
                <a:gd name="connsiteX11" fmla="*/ 0 w 2192564"/>
                <a:gd name="connsiteY11" fmla="*/ 135469 h 812800"/>
                <a:gd name="connsiteX0" fmla="*/ 0 w 2192564"/>
                <a:gd name="connsiteY0" fmla="*/ 135469 h 812800"/>
                <a:gd name="connsiteX1" fmla="*/ 135469 w 2192564"/>
                <a:gd name="connsiteY1" fmla="*/ 0 h 812800"/>
                <a:gd name="connsiteX2" fmla="*/ 1802188 w 2192564"/>
                <a:gd name="connsiteY2" fmla="*/ 0 h 812800"/>
                <a:gd name="connsiteX3" fmla="*/ 1937657 w 2192564"/>
                <a:gd name="connsiteY3" fmla="*/ 135469 h 812800"/>
                <a:gd name="connsiteX4" fmla="*/ 1935389 w 2192564"/>
                <a:gd name="connsiteY4" fmla="*/ 226331 h 812800"/>
                <a:gd name="connsiteX5" fmla="*/ 2192564 w 2192564"/>
                <a:gd name="connsiteY5" fmla="*/ 331106 h 812800"/>
                <a:gd name="connsiteX6" fmla="*/ 1932214 w 2192564"/>
                <a:gd name="connsiteY6" fmla="*/ 416831 h 812800"/>
                <a:gd name="connsiteX7" fmla="*/ 1937657 w 2192564"/>
                <a:gd name="connsiteY7" fmla="*/ 677331 h 812800"/>
                <a:gd name="connsiteX8" fmla="*/ 1802188 w 2192564"/>
                <a:gd name="connsiteY8" fmla="*/ 812800 h 812800"/>
                <a:gd name="connsiteX9" fmla="*/ 135469 w 2192564"/>
                <a:gd name="connsiteY9" fmla="*/ 812800 h 812800"/>
                <a:gd name="connsiteX10" fmla="*/ 0 w 2192564"/>
                <a:gd name="connsiteY10" fmla="*/ 677331 h 812800"/>
                <a:gd name="connsiteX11" fmla="*/ 0 w 2192564"/>
                <a:gd name="connsiteY11" fmla="*/ 135469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2564" h="812800">
                  <a:moveTo>
                    <a:pt x="0" y="135469"/>
                  </a:moveTo>
                  <a:cubicBezTo>
                    <a:pt x="0" y="60652"/>
                    <a:pt x="60652" y="0"/>
                    <a:pt x="135469" y="0"/>
                  </a:cubicBezTo>
                  <a:lnTo>
                    <a:pt x="1802188" y="0"/>
                  </a:lnTo>
                  <a:cubicBezTo>
                    <a:pt x="1877005" y="0"/>
                    <a:pt x="1937657" y="60652"/>
                    <a:pt x="1937657" y="135469"/>
                  </a:cubicBezTo>
                  <a:lnTo>
                    <a:pt x="1935389" y="226331"/>
                  </a:lnTo>
                  <a:cubicBezTo>
                    <a:pt x="2052864" y="261256"/>
                    <a:pt x="1998889" y="254906"/>
                    <a:pt x="2192564" y="331106"/>
                  </a:cubicBezTo>
                  <a:cubicBezTo>
                    <a:pt x="2036460" y="375556"/>
                    <a:pt x="1931307" y="353306"/>
                    <a:pt x="1932214" y="416831"/>
                  </a:cubicBezTo>
                  <a:cubicBezTo>
                    <a:pt x="1933121" y="480356"/>
                    <a:pt x="1940278" y="458936"/>
                    <a:pt x="1937657" y="677331"/>
                  </a:cubicBezTo>
                  <a:cubicBezTo>
                    <a:pt x="1937657" y="752148"/>
                    <a:pt x="1877005" y="812800"/>
                    <a:pt x="1802188" y="812800"/>
                  </a:cubicBezTo>
                  <a:lnTo>
                    <a:pt x="135469" y="812800"/>
                  </a:lnTo>
                  <a:cubicBezTo>
                    <a:pt x="60652" y="812800"/>
                    <a:pt x="0" y="752148"/>
                    <a:pt x="0" y="677331"/>
                  </a:cubicBezTo>
                  <a:lnTo>
                    <a:pt x="0" y="135469"/>
                  </a:lnTo>
                  <a:close/>
                </a:path>
              </a:pathLst>
            </a:custGeom>
            <a:solidFill>
              <a:schemeClr val="bg1"/>
            </a:solidFill>
            <a:ln w="38100">
              <a:solidFill>
                <a:srgbClr val="795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8F01122-76C2-CAD6-A5C1-A78D99DB9ABB}"/>
                </a:ext>
              </a:extLst>
            </p:cNvPr>
            <p:cNvSpPr txBox="1"/>
            <p:nvPr/>
          </p:nvSpPr>
          <p:spPr>
            <a:xfrm>
              <a:off x="7931426" y="2298750"/>
              <a:ext cx="2107398" cy="830997"/>
            </a:xfrm>
            <a:prstGeom prst="rect">
              <a:avLst/>
            </a:prstGeom>
            <a:noFill/>
          </p:spPr>
          <p:txBody>
            <a:bodyPr wrap="square">
              <a:spAutoFit/>
            </a:bodyPr>
            <a:lstStyle/>
            <a:p>
              <a:pPr algn="ctr"/>
              <a:r>
                <a:rPr lang="en-GB" sz="1600" dirty="0">
                  <a:latin typeface="EdShed" pitchFamily="2" charset="77"/>
                </a:rPr>
                <a:t>Spies, like me, might use invisible ink to write secret messages.</a:t>
              </a:r>
              <a:endParaRPr lang="en-GB" sz="1600" dirty="0">
                <a:latin typeface="Muli" pitchFamily="2" charset="77"/>
              </a:endParaRPr>
            </a:p>
          </p:txBody>
        </p:sp>
      </p:grpSp>
      <p:grpSp>
        <p:nvGrpSpPr>
          <p:cNvPr id="24" name="Group 23">
            <a:extLst>
              <a:ext uri="{FF2B5EF4-FFF2-40B4-BE49-F238E27FC236}">
                <a16:creationId xmlns:a16="http://schemas.microsoft.com/office/drawing/2014/main" id="{BC5F4278-366B-DD7C-7B38-6DA1C988458B}"/>
              </a:ext>
            </a:extLst>
          </p:cNvPr>
          <p:cNvGrpSpPr/>
          <p:nvPr/>
        </p:nvGrpSpPr>
        <p:grpSpPr>
          <a:xfrm>
            <a:off x="5692850" y="3879109"/>
            <a:ext cx="6222733" cy="1792798"/>
            <a:chOff x="5293707" y="3879109"/>
            <a:chExt cx="6222733" cy="1792798"/>
          </a:xfrm>
        </p:grpSpPr>
        <p:sp>
          <p:nvSpPr>
            <p:cNvPr id="27" name="TextBox 26">
              <a:extLst>
                <a:ext uri="{FF2B5EF4-FFF2-40B4-BE49-F238E27FC236}">
                  <a16:creationId xmlns:a16="http://schemas.microsoft.com/office/drawing/2014/main" id="{ED963028-BB10-6CF0-0E7B-848C34AA9350}"/>
                </a:ext>
              </a:extLst>
            </p:cNvPr>
            <p:cNvSpPr txBox="1"/>
            <p:nvPr/>
          </p:nvSpPr>
          <p:spPr>
            <a:xfrm>
              <a:off x="7659271" y="3879109"/>
              <a:ext cx="3857169" cy="1792798"/>
            </a:xfrm>
            <a:prstGeom prst="rect">
              <a:avLst/>
            </a:prstGeom>
            <a:noFill/>
          </p:spPr>
          <p:txBody>
            <a:bodyPr wrap="square">
              <a:spAutoFit/>
            </a:bodyPr>
            <a:lstStyle/>
            <a:p>
              <a:pPr algn="ctr" fontAlgn="base">
                <a:spcAft>
                  <a:spcPts val="300"/>
                </a:spcAft>
              </a:pPr>
              <a:r>
                <a:rPr lang="en-GB" dirty="0">
                  <a:solidFill>
                    <a:srgbClr val="282828"/>
                  </a:solidFill>
                  <a:effectLst/>
                  <a:latin typeface="EdShed" pitchFamily="2" charset="77"/>
                </a:rPr>
                <a:t>To write the message, you can use</a:t>
              </a:r>
              <a:br>
                <a:rPr lang="en-GB" dirty="0">
                  <a:solidFill>
                    <a:srgbClr val="282828"/>
                  </a:solidFill>
                  <a:effectLst/>
                  <a:latin typeface="EdShed" pitchFamily="2" charset="77"/>
                </a:rPr>
              </a:br>
              <a:r>
                <a:rPr lang="en-GB" dirty="0">
                  <a:solidFill>
                    <a:srgbClr val="282828"/>
                  </a:solidFill>
                  <a:latin typeface="EdShed" pitchFamily="2" charset="77"/>
                </a:rPr>
                <a:t>a</a:t>
              </a:r>
              <a:r>
                <a:rPr lang="en-GB" dirty="0">
                  <a:solidFill>
                    <a:srgbClr val="282828"/>
                  </a:solidFill>
                  <a:effectLst/>
                  <a:latin typeface="EdShed" pitchFamily="2" charset="77"/>
                </a:rPr>
                <a:t>ny acidic fruit juice, </a:t>
              </a:r>
              <a:r>
                <a:rPr lang="en-GB" dirty="0">
                  <a:solidFill>
                    <a:srgbClr val="282828"/>
                  </a:solidFill>
                  <a:latin typeface="EdShed" pitchFamily="2" charset="77"/>
                </a:rPr>
                <a:t>such as</a:t>
              </a:r>
              <a:r>
                <a:rPr lang="en-GB" dirty="0">
                  <a:solidFill>
                    <a:srgbClr val="282828"/>
                  </a:solidFill>
                  <a:effectLst/>
                  <a:latin typeface="EdShed" pitchFamily="2" charset="77"/>
                </a:rPr>
                <a:t> lemon, apple or orange juice</a:t>
              </a:r>
              <a:r>
                <a:rPr lang="en-GB" dirty="0">
                  <a:solidFill>
                    <a:srgbClr val="282828"/>
                  </a:solidFill>
                  <a:latin typeface="EdShed" pitchFamily="2" charset="77"/>
                </a:rPr>
                <a:t>.</a:t>
              </a:r>
            </a:p>
            <a:p>
              <a:pPr algn="ctr" fontAlgn="base"/>
              <a:r>
                <a:rPr lang="en-GB" dirty="0">
                  <a:solidFill>
                    <a:srgbClr val="282828"/>
                  </a:solidFill>
                  <a:latin typeface="EdShed" pitchFamily="2" charset="77"/>
                </a:rPr>
                <a:t>You can reveal the message by putting it on a warm radiator. Just ask a grown-up spy to help you. </a:t>
              </a:r>
              <a:endParaRPr lang="en-GB" dirty="0">
                <a:latin typeface="EdShed" pitchFamily="2" charset="77"/>
              </a:endParaRPr>
            </a:p>
          </p:txBody>
        </p:sp>
        <p:pic>
          <p:nvPicPr>
            <p:cNvPr id="26" name="Picture 25">
              <a:extLst>
                <a:ext uri="{FF2B5EF4-FFF2-40B4-BE49-F238E27FC236}">
                  <a16:creationId xmlns:a16="http://schemas.microsoft.com/office/drawing/2014/main" id="{6A8BECE2-09F7-FCBA-74D3-2CCD9F816181}"/>
                </a:ext>
              </a:extLst>
            </p:cNvPr>
            <p:cNvPicPr>
              <a:picLocks noChangeAspect="1"/>
            </p:cNvPicPr>
            <p:nvPr/>
          </p:nvPicPr>
          <p:blipFill>
            <a:blip r:embed="rId4"/>
            <a:srcRect/>
            <a:stretch/>
          </p:blipFill>
          <p:spPr>
            <a:xfrm>
              <a:off x="5293707" y="4094841"/>
              <a:ext cx="2242199" cy="1361334"/>
            </a:xfrm>
            <a:prstGeom prst="rect">
              <a:avLst/>
            </a:prstGeom>
          </p:spPr>
        </p:pic>
      </p:grpSp>
    </p:spTree>
    <p:extLst>
      <p:ext uri="{BB962C8B-B14F-4D97-AF65-F5344CB8AC3E}">
        <p14:creationId xmlns:p14="http://schemas.microsoft.com/office/powerpoint/2010/main" val="364721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600F1F-6B09-0017-09DC-706907D9A68A}"/>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6</a:t>
            </a:fld>
            <a:endParaRPr lang="en-US" dirty="0">
              <a:latin typeface="EdShed" pitchFamily="2" charset="77"/>
            </a:endParaRPr>
          </a:p>
        </p:txBody>
      </p:sp>
      <p:sp>
        <p:nvSpPr>
          <p:cNvPr id="2" name="Text Placeholder 1">
            <a:extLst>
              <a:ext uri="{FF2B5EF4-FFF2-40B4-BE49-F238E27FC236}">
                <a16:creationId xmlns:a16="http://schemas.microsoft.com/office/drawing/2014/main" id="{2F295304-86BB-2E5C-EE1E-8473F8EB14D6}"/>
              </a:ext>
            </a:extLst>
          </p:cNvPr>
          <p:cNvSpPr>
            <a:spLocks noGrp="1"/>
          </p:cNvSpPr>
          <p:nvPr>
            <p:ph type="body" sz="quarter" idx="10"/>
          </p:nvPr>
        </p:nvSpPr>
        <p:spPr/>
        <p:txBody>
          <a:bodyPr/>
          <a:lstStyle/>
          <a:p>
            <a:r>
              <a:rPr lang="en-US" dirty="0"/>
              <a:t>Word Sort</a:t>
            </a:r>
          </a:p>
        </p:txBody>
      </p:sp>
      <p:sp>
        <p:nvSpPr>
          <p:cNvPr id="3" name="Text Placeholder 2">
            <a:extLst>
              <a:ext uri="{FF2B5EF4-FFF2-40B4-BE49-F238E27FC236}">
                <a16:creationId xmlns:a16="http://schemas.microsoft.com/office/drawing/2014/main" id="{1D5D7D1B-24D9-B8E3-8C01-1D4AD45709BC}"/>
              </a:ext>
            </a:extLst>
          </p:cNvPr>
          <p:cNvSpPr>
            <a:spLocks noGrp="1"/>
          </p:cNvSpPr>
          <p:nvPr>
            <p:ph type="body" sz="quarter" idx="11"/>
          </p:nvPr>
        </p:nvSpPr>
        <p:spPr/>
        <p:txBody>
          <a:bodyPr/>
          <a:lstStyle/>
          <a:p>
            <a:r>
              <a:rPr lang="en-GB" b="1" dirty="0"/>
              <a:t>Can you sort this week’s words by the number of syllables?</a:t>
            </a:r>
          </a:p>
        </p:txBody>
      </p:sp>
      <p:sp>
        <p:nvSpPr>
          <p:cNvPr id="5" name="Rounded Rectangle 15">
            <a:extLst>
              <a:ext uri="{FF2B5EF4-FFF2-40B4-BE49-F238E27FC236}">
                <a16:creationId xmlns:a16="http://schemas.microsoft.com/office/drawing/2014/main" id="{0F34F4CD-10CD-8AB6-9E7F-43AE62D82F86}"/>
              </a:ext>
            </a:extLst>
          </p:cNvPr>
          <p:cNvSpPr/>
          <p:nvPr/>
        </p:nvSpPr>
        <p:spPr>
          <a:xfrm>
            <a:off x="970754" y="2404539"/>
            <a:ext cx="1188771" cy="44267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000" dirty="0">
                <a:solidFill>
                  <a:schemeClr val="tx1"/>
                </a:solidFill>
                <a:latin typeface="EdShed" pitchFamily="2" charset="77"/>
              </a:rPr>
              <a:t>indefinite</a:t>
            </a:r>
          </a:p>
        </p:txBody>
      </p:sp>
      <p:sp>
        <p:nvSpPr>
          <p:cNvPr id="6" name="Rounded Rectangle 15">
            <a:extLst>
              <a:ext uri="{FF2B5EF4-FFF2-40B4-BE49-F238E27FC236}">
                <a16:creationId xmlns:a16="http://schemas.microsoft.com/office/drawing/2014/main" id="{6636227C-232C-7776-AF2C-73886296152B}"/>
              </a:ext>
            </a:extLst>
          </p:cNvPr>
          <p:cNvSpPr/>
          <p:nvPr/>
        </p:nvSpPr>
        <p:spPr>
          <a:xfrm>
            <a:off x="2972508" y="2404539"/>
            <a:ext cx="1174320" cy="44267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000" dirty="0">
                <a:solidFill>
                  <a:schemeClr val="tx1"/>
                </a:solidFill>
                <a:latin typeface="EdShed" pitchFamily="2" charset="77"/>
              </a:rPr>
              <a:t>inelegant</a:t>
            </a:r>
          </a:p>
        </p:txBody>
      </p:sp>
      <p:sp>
        <p:nvSpPr>
          <p:cNvPr id="7" name="Rounded Rectangle 15">
            <a:extLst>
              <a:ext uri="{FF2B5EF4-FFF2-40B4-BE49-F238E27FC236}">
                <a16:creationId xmlns:a16="http://schemas.microsoft.com/office/drawing/2014/main" id="{ACF16B93-7967-49B8-AEFD-FF7B06B29977}"/>
              </a:ext>
            </a:extLst>
          </p:cNvPr>
          <p:cNvSpPr/>
          <p:nvPr/>
        </p:nvSpPr>
        <p:spPr>
          <a:xfrm>
            <a:off x="4951866" y="2404539"/>
            <a:ext cx="1185866" cy="44267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000" dirty="0">
                <a:solidFill>
                  <a:schemeClr val="tx1"/>
                </a:solidFill>
                <a:latin typeface="EdShed" pitchFamily="2" charset="77"/>
              </a:rPr>
              <a:t>incurable</a:t>
            </a:r>
          </a:p>
        </p:txBody>
      </p:sp>
      <p:sp>
        <p:nvSpPr>
          <p:cNvPr id="8" name="Rounded Rectangle 15">
            <a:extLst>
              <a:ext uri="{FF2B5EF4-FFF2-40B4-BE49-F238E27FC236}">
                <a16:creationId xmlns:a16="http://schemas.microsoft.com/office/drawing/2014/main" id="{75EFEF43-82F4-DC6C-112C-C62E90988B9C}"/>
              </a:ext>
            </a:extLst>
          </p:cNvPr>
          <p:cNvSpPr/>
          <p:nvPr/>
        </p:nvSpPr>
        <p:spPr>
          <a:xfrm>
            <a:off x="7006267" y="2404539"/>
            <a:ext cx="1154788" cy="44267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000" dirty="0">
                <a:solidFill>
                  <a:schemeClr val="tx1"/>
                </a:solidFill>
                <a:latin typeface="EdShed" pitchFamily="2" charset="77"/>
              </a:rPr>
              <a:t>inflexible</a:t>
            </a:r>
          </a:p>
        </p:txBody>
      </p:sp>
      <p:sp>
        <p:nvSpPr>
          <p:cNvPr id="9" name="Rounded Rectangle 15">
            <a:extLst>
              <a:ext uri="{FF2B5EF4-FFF2-40B4-BE49-F238E27FC236}">
                <a16:creationId xmlns:a16="http://schemas.microsoft.com/office/drawing/2014/main" id="{2A53B380-EA76-AFA7-8961-AEF1A340DDE3}"/>
              </a:ext>
            </a:extLst>
          </p:cNvPr>
          <p:cNvSpPr/>
          <p:nvPr/>
        </p:nvSpPr>
        <p:spPr>
          <a:xfrm>
            <a:off x="4890877" y="2901082"/>
            <a:ext cx="1400832" cy="44267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000" dirty="0">
                <a:solidFill>
                  <a:schemeClr val="tx1"/>
                </a:solidFill>
                <a:latin typeface="EdShed" pitchFamily="2" charset="77"/>
              </a:rPr>
              <a:t>inadequate</a:t>
            </a:r>
          </a:p>
        </p:txBody>
      </p:sp>
      <p:sp>
        <p:nvSpPr>
          <p:cNvPr id="10" name="Rounded Rectangle 15">
            <a:extLst>
              <a:ext uri="{FF2B5EF4-FFF2-40B4-BE49-F238E27FC236}">
                <a16:creationId xmlns:a16="http://schemas.microsoft.com/office/drawing/2014/main" id="{5F23DD7F-C891-FD7D-8F84-D418C55747FF}"/>
              </a:ext>
            </a:extLst>
          </p:cNvPr>
          <p:cNvSpPr/>
          <p:nvPr/>
        </p:nvSpPr>
        <p:spPr>
          <a:xfrm>
            <a:off x="1042724" y="1906791"/>
            <a:ext cx="1044830" cy="44267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000" dirty="0">
                <a:solidFill>
                  <a:schemeClr val="tx1"/>
                </a:solidFill>
                <a:latin typeface="EdShed" pitchFamily="2" charset="77"/>
              </a:rPr>
              <a:t>inactive</a:t>
            </a:r>
          </a:p>
        </p:txBody>
      </p:sp>
      <p:sp>
        <p:nvSpPr>
          <p:cNvPr id="11" name="Rounded Rectangle 15">
            <a:extLst>
              <a:ext uri="{FF2B5EF4-FFF2-40B4-BE49-F238E27FC236}">
                <a16:creationId xmlns:a16="http://schemas.microsoft.com/office/drawing/2014/main" id="{5A361171-8980-B751-0E12-0E0A3645B9FD}"/>
              </a:ext>
            </a:extLst>
          </p:cNvPr>
          <p:cNvSpPr/>
          <p:nvPr/>
        </p:nvSpPr>
        <p:spPr>
          <a:xfrm>
            <a:off x="2992276" y="2912734"/>
            <a:ext cx="1047294" cy="44267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000" dirty="0">
                <a:solidFill>
                  <a:schemeClr val="tx1"/>
                </a:solidFill>
                <a:latin typeface="EdShed" pitchFamily="2" charset="77"/>
              </a:rPr>
              <a:t>inability</a:t>
            </a:r>
          </a:p>
        </p:txBody>
      </p:sp>
      <p:sp>
        <p:nvSpPr>
          <p:cNvPr id="12" name="Rounded Rectangle 15">
            <a:extLst>
              <a:ext uri="{FF2B5EF4-FFF2-40B4-BE49-F238E27FC236}">
                <a16:creationId xmlns:a16="http://schemas.microsoft.com/office/drawing/2014/main" id="{FF1CC682-2B0B-7D93-3AAC-1B3837091F59}"/>
              </a:ext>
            </a:extLst>
          </p:cNvPr>
          <p:cNvSpPr/>
          <p:nvPr/>
        </p:nvSpPr>
        <p:spPr>
          <a:xfrm>
            <a:off x="2976400" y="1906791"/>
            <a:ext cx="1166535" cy="44267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000" dirty="0">
                <a:solidFill>
                  <a:schemeClr val="tx1"/>
                </a:solidFill>
                <a:latin typeface="EdShed" pitchFamily="2" charset="77"/>
              </a:rPr>
              <a:t>incorrect</a:t>
            </a:r>
          </a:p>
        </p:txBody>
      </p:sp>
      <p:sp>
        <p:nvSpPr>
          <p:cNvPr id="13" name="Rounded Rectangle 15">
            <a:extLst>
              <a:ext uri="{FF2B5EF4-FFF2-40B4-BE49-F238E27FC236}">
                <a16:creationId xmlns:a16="http://schemas.microsoft.com/office/drawing/2014/main" id="{43AED447-9D02-D4DD-00D7-0110F49F2386}"/>
              </a:ext>
            </a:extLst>
          </p:cNvPr>
          <p:cNvSpPr/>
          <p:nvPr/>
        </p:nvSpPr>
        <p:spPr>
          <a:xfrm>
            <a:off x="5018189" y="1906791"/>
            <a:ext cx="1053222" cy="44267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000" dirty="0">
                <a:solidFill>
                  <a:schemeClr val="tx1"/>
                </a:solidFill>
                <a:latin typeface="EdShed" pitchFamily="2" charset="77"/>
              </a:rPr>
              <a:t>invisible</a:t>
            </a:r>
          </a:p>
        </p:txBody>
      </p:sp>
      <p:sp>
        <p:nvSpPr>
          <p:cNvPr id="14" name="Rounded Rectangle 15">
            <a:extLst>
              <a:ext uri="{FF2B5EF4-FFF2-40B4-BE49-F238E27FC236}">
                <a16:creationId xmlns:a16="http://schemas.microsoft.com/office/drawing/2014/main" id="{BA0DB15F-BE4D-7581-99D8-8C49CC9A3D23}"/>
              </a:ext>
            </a:extLst>
          </p:cNvPr>
          <p:cNvSpPr/>
          <p:nvPr/>
        </p:nvSpPr>
        <p:spPr>
          <a:xfrm>
            <a:off x="6924390" y="1906791"/>
            <a:ext cx="1318535" cy="44267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lIns="0" rIns="0" rtlCol="0" anchor="ctr">
            <a:spAutoFit/>
          </a:bodyPr>
          <a:lstStyle/>
          <a:p>
            <a:pPr algn="ctr"/>
            <a:r>
              <a:rPr lang="en-GB" sz="2000" dirty="0">
                <a:solidFill>
                  <a:schemeClr val="tx1"/>
                </a:solidFill>
                <a:latin typeface="EdShed" pitchFamily="2" charset="77"/>
              </a:rPr>
              <a:t>insecure</a:t>
            </a:r>
          </a:p>
        </p:txBody>
      </p:sp>
      <p:sp>
        <p:nvSpPr>
          <p:cNvPr id="15" name="TextBox 14">
            <a:extLst>
              <a:ext uri="{FF2B5EF4-FFF2-40B4-BE49-F238E27FC236}">
                <a16:creationId xmlns:a16="http://schemas.microsoft.com/office/drawing/2014/main" id="{4CB57FCD-532A-21FB-968F-CE1FC440422E}"/>
              </a:ext>
            </a:extLst>
          </p:cNvPr>
          <p:cNvSpPr txBox="1"/>
          <p:nvPr/>
        </p:nvSpPr>
        <p:spPr>
          <a:xfrm>
            <a:off x="1482050" y="6156943"/>
            <a:ext cx="1717799" cy="369332"/>
          </a:xfrm>
          <a:prstGeom prst="rect">
            <a:avLst/>
          </a:prstGeom>
          <a:noFill/>
        </p:spPr>
        <p:txBody>
          <a:bodyPr wrap="square" rtlCol="0">
            <a:spAutoFit/>
          </a:bodyPr>
          <a:lstStyle/>
          <a:p>
            <a:pPr algn="ctr"/>
            <a:r>
              <a:rPr lang="en-GB" b="1" dirty="0">
                <a:solidFill>
                  <a:srgbClr val="25D160"/>
                </a:solidFill>
                <a:latin typeface="EdShed" pitchFamily="2" charset="77"/>
              </a:rPr>
              <a:t>3 Syllables</a:t>
            </a:r>
          </a:p>
        </p:txBody>
      </p:sp>
      <p:sp>
        <p:nvSpPr>
          <p:cNvPr id="16" name="Rounded Rectangle 15">
            <a:extLst>
              <a:ext uri="{FF2B5EF4-FFF2-40B4-BE49-F238E27FC236}">
                <a16:creationId xmlns:a16="http://schemas.microsoft.com/office/drawing/2014/main" id="{055CAE18-3E9F-5E60-741D-7360CAFB3EE4}"/>
              </a:ext>
            </a:extLst>
          </p:cNvPr>
          <p:cNvSpPr/>
          <p:nvPr/>
        </p:nvSpPr>
        <p:spPr>
          <a:xfrm>
            <a:off x="619848" y="3618962"/>
            <a:ext cx="3442202" cy="2416966"/>
          </a:xfrm>
          <a:prstGeom prst="roundRect">
            <a:avLst/>
          </a:prstGeom>
          <a:noFill/>
          <a:ln w="508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7" name="TextBox 16">
            <a:extLst>
              <a:ext uri="{FF2B5EF4-FFF2-40B4-BE49-F238E27FC236}">
                <a16:creationId xmlns:a16="http://schemas.microsoft.com/office/drawing/2014/main" id="{C436EAF0-33C9-A4F3-9B67-E54DFF412D28}"/>
              </a:ext>
            </a:extLst>
          </p:cNvPr>
          <p:cNvSpPr txBox="1"/>
          <p:nvPr/>
        </p:nvSpPr>
        <p:spPr>
          <a:xfrm>
            <a:off x="5100422" y="6156943"/>
            <a:ext cx="1925841" cy="369332"/>
          </a:xfrm>
          <a:prstGeom prst="rect">
            <a:avLst/>
          </a:prstGeom>
          <a:noFill/>
        </p:spPr>
        <p:txBody>
          <a:bodyPr wrap="square" rtlCol="0">
            <a:spAutoFit/>
          </a:bodyPr>
          <a:lstStyle/>
          <a:p>
            <a:pPr algn="ctr"/>
            <a:r>
              <a:rPr lang="en-GB" b="1" dirty="0">
                <a:solidFill>
                  <a:srgbClr val="7956D6"/>
                </a:solidFill>
                <a:latin typeface="EdShed" pitchFamily="2" charset="77"/>
              </a:rPr>
              <a:t>4 Syllables</a:t>
            </a:r>
          </a:p>
        </p:txBody>
      </p:sp>
      <p:sp>
        <p:nvSpPr>
          <p:cNvPr id="18" name="Rounded Rectangle 17">
            <a:extLst>
              <a:ext uri="{FF2B5EF4-FFF2-40B4-BE49-F238E27FC236}">
                <a16:creationId xmlns:a16="http://schemas.microsoft.com/office/drawing/2014/main" id="{9238BCB5-722B-27B3-FEA0-FF9E0E35B9D4}"/>
              </a:ext>
            </a:extLst>
          </p:cNvPr>
          <p:cNvSpPr/>
          <p:nvPr/>
        </p:nvSpPr>
        <p:spPr>
          <a:xfrm>
            <a:off x="4374899" y="3618962"/>
            <a:ext cx="3442202" cy="2416966"/>
          </a:xfrm>
          <a:prstGeom prst="roundRect">
            <a:avLst/>
          </a:prstGeom>
          <a:noFill/>
          <a:ln w="508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9" name="TextBox 18">
            <a:extLst>
              <a:ext uri="{FF2B5EF4-FFF2-40B4-BE49-F238E27FC236}">
                <a16:creationId xmlns:a16="http://schemas.microsoft.com/office/drawing/2014/main" id="{09996733-6557-3F35-232E-8542A084147B}"/>
              </a:ext>
            </a:extLst>
          </p:cNvPr>
          <p:cNvSpPr txBox="1"/>
          <p:nvPr/>
        </p:nvSpPr>
        <p:spPr>
          <a:xfrm>
            <a:off x="8853641" y="6156942"/>
            <a:ext cx="1925841" cy="369332"/>
          </a:xfrm>
          <a:prstGeom prst="rect">
            <a:avLst/>
          </a:prstGeom>
          <a:noFill/>
        </p:spPr>
        <p:txBody>
          <a:bodyPr wrap="square" rtlCol="0">
            <a:spAutoFit/>
          </a:bodyPr>
          <a:lstStyle/>
          <a:p>
            <a:pPr algn="ctr"/>
            <a:r>
              <a:rPr lang="en-GB" b="1" dirty="0">
                <a:solidFill>
                  <a:srgbClr val="FF3760"/>
                </a:solidFill>
                <a:latin typeface="EdShed" pitchFamily="2" charset="77"/>
              </a:rPr>
              <a:t>5 Syllables</a:t>
            </a:r>
          </a:p>
        </p:txBody>
      </p:sp>
      <p:sp>
        <p:nvSpPr>
          <p:cNvPr id="20" name="Rounded Rectangle 19">
            <a:extLst>
              <a:ext uri="{FF2B5EF4-FFF2-40B4-BE49-F238E27FC236}">
                <a16:creationId xmlns:a16="http://schemas.microsoft.com/office/drawing/2014/main" id="{59C78AD8-B2A7-CD80-407F-C574FB4B97C9}"/>
              </a:ext>
            </a:extLst>
          </p:cNvPr>
          <p:cNvSpPr/>
          <p:nvPr/>
        </p:nvSpPr>
        <p:spPr>
          <a:xfrm>
            <a:off x="8095460" y="3618962"/>
            <a:ext cx="3442202" cy="2416966"/>
          </a:xfrm>
          <a:prstGeom prst="roundRect">
            <a:avLst/>
          </a:prstGeom>
          <a:noFill/>
          <a:ln w="508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3760"/>
              </a:solidFill>
              <a:latin typeface="Muli" pitchFamily="2" charset="77"/>
            </a:endParaRPr>
          </a:p>
        </p:txBody>
      </p:sp>
      <p:grpSp>
        <p:nvGrpSpPr>
          <p:cNvPr id="23" name="Group 22">
            <a:extLst>
              <a:ext uri="{FF2B5EF4-FFF2-40B4-BE49-F238E27FC236}">
                <a16:creationId xmlns:a16="http://schemas.microsoft.com/office/drawing/2014/main" id="{EC69AD84-4B76-6A57-AF64-6D6B20A0A7B2}"/>
              </a:ext>
            </a:extLst>
          </p:cNvPr>
          <p:cNvGrpSpPr/>
          <p:nvPr/>
        </p:nvGrpSpPr>
        <p:grpSpPr>
          <a:xfrm>
            <a:off x="9253194" y="1735835"/>
            <a:ext cx="2373655" cy="1705592"/>
            <a:chOff x="9253194" y="1735835"/>
            <a:chExt cx="2373655" cy="1705592"/>
          </a:xfrm>
        </p:grpSpPr>
        <p:sp>
          <p:nvSpPr>
            <p:cNvPr id="21" name="Rounded Rectangle 20">
              <a:extLst>
                <a:ext uri="{FF2B5EF4-FFF2-40B4-BE49-F238E27FC236}">
                  <a16:creationId xmlns:a16="http://schemas.microsoft.com/office/drawing/2014/main" id="{D6DCA1D8-BD6A-0BE1-0D60-397B65163766}"/>
                </a:ext>
              </a:extLst>
            </p:cNvPr>
            <p:cNvSpPr/>
            <p:nvPr/>
          </p:nvSpPr>
          <p:spPr>
            <a:xfrm>
              <a:off x="9253194" y="1948346"/>
              <a:ext cx="1624358" cy="1063487"/>
            </a:xfrm>
            <a:custGeom>
              <a:avLst/>
              <a:gdLst>
                <a:gd name="connsiteX0" fmla="*/ 0 w 1451113"/>
                <a:gd name="connsiteY0" fmla="*/ 177251 h 1063487"/>
                <a:gd name="connsiteX1" fmla="*/ 177251 w 1451113"/>
                <a:gd name="connsiteY1" fmla="*/ 0 h 1063487"/>
                <a:gd name="connsiteX2" fmla="*/ 1273862 w 1451113"/>
                <a:gd name="connsiteY2" fmla="*/ 0 h 1063487"/>
                <a:gd name="connsiteX3" fmla="*/ 1451113 w 1451113"/>
                <a:gd name="connsiteY3" fmla="*/ 177251 h 1063487"/>
                <a:gd name="connsiteX4" fmla="*/ 1451113 w 1451113"/>
                <a:gd name="connsiteY4" fmla="*/ 886236 h 1063487"/>
                <a:gd name="connsiteX5" fmla="*/ 1273862 w 1451113"/>
                <a:gd name="connsiteY5" fmla="*/ 1063487 h 1063487"/>
                <a:gd name="connsiteX6" fmla="*/ 177251 w 1451113"/>
                <a:gd name="connsiteY6" fmla="*/ 1063487 h 1063487"/>
                <a:gd name="connsiteX7" fmla="*/ 0 w 1451113"/>
                <a:gd name="connsiteY7" fmla="*/ 886236 h 1063487"/>
                <a:gd name="connsiteX8" fmla="*/ 0 w 1451113"/>
                <a:gd name="connsiteY8" fmla="*/ 177251 h 1063487"/>
                <a:gd name="connsiteX0" fmla="*/ 0 w 1451113"/>
                <a:gd name="connsiteY0" fmla="*/ 177251 h 1063487"/>
                <a:gd name="connsiteX1" fmla="*/ 177251 w 1451113"/>
                <a:gd name="connsiteY1" fmla="*/ 0 h 1063487"/>
                <a:gd name="connsiteX2" fmla="*/ 1273862 w 1451113"/>
                <a:gd name="connsiteY2" fmla="*/ 0 h 1063487"/>
                <a:gd name="connsiteX3" fmla="*/ 1451113 w 1451113"/>
                <a:gd name="connsiteY3" fmla="*/ 177251 h 1063487"/>
                <a:gd name="connsiteX4" fmla="*/ 1446558 w 1451113"/>
                <a:gd name="connsiteY4" fmla="*/ 251929 h 1063487"/>
                <a:gd name="connsiteX5" fmla="*/ 1451113 w 1451113"/>
                <a:gd name="connsiteY5" fmla="*/ 886236 h 1063487"/>
                <a:gd name="connsiteX6" fmla="*/ 1273862 w 1451113"/>
                <a:gd name="connsiteY6" fmla="*/ 1063487 h 1063487"/>
                <a:gd name="connsiteX7" fmla="*/ 177251 w 1451113"/>
                <a:gd name="connsiteY7" fmla="*/ 1063487 h 1063487"/>
                <a:gd name="connsiteX8" fmla="*/ 0 w 1451113"/>
                <a:gd name="connsiteY8" fmla="*/ 886236 h 1063487"/>
                <a:gd name="connsiteX9" fmla="*/ 0 w 1451113"/>
                <a:gd name="connsiteY9" fmla="*/ 177251 h 1063487"/>
                <a:gd name="connsiteX0" fmla="*/ 0 w 1462068"/>
                <a:gd name="connsiteY0" fmla="*/ 177251 h 1063487"/>
                <a:gd name="connsiteX1" fmla="*/ 177251 w 1462068"/>
                <a:gd name="connsiteY1" fmla="*/ 0 h 1063487"/>
                <a:gd name="connsiteX2" fmla="*/ 1273862 w 1462068"/>
                <a:gd name="connsiteY2" fmla="*/ 0 h 1063487"/>
                <a:gd name="connsiteX3" fmla="*/ 1451113 w 1462068"/>
                <a:gd name="connsiteY3" fmla="*/ 177251 h 1063487"/>
                <a:gd name="connsiteX4" fmla="*/ 1446558 w 1462068"/>
                <a:gd name="connsiteY4" fmla="*/ 251929 h 1063487"/>
                <a:gd name="connsiteX5" fmla="*/ 1443383 w 1462068"/>
                <a:gd name="connsiteY5" fmla="*/ 324954 h 1063487"/>
                <a:gd name="connsiteX6" fmla="*/ 1451113 w 1462068"/>
                <a:gd name="connsiteY6" fmla="*/ 886236 h 1063487"/>
                <a:gd name="connsiteX7" fmla="*/ 1273862 w 1462068"/>
                <a:gd name="connsiteY7" fmla="*/ 1063487 h 1063487"/>
                <a:gd name="connsiteX8" fmla="*/ 177251 w 1462068"/>
                <a:gd name="connsiteY8" fmla="*/ 1063487 h 1063487"/>
                <a:gd name="connsiteX9" fmla="*/ 0 w 1462068"/>
                <a:gd name="connsiteY9" fmla="*/ 886236 h 1063487"/>
                <a:gd name="connsiteX10" fmla="*/ 0 w 1462068"/>
                <a:gd name="connsiteY10" fmla="*/ 177251 h 1063487"/>
                <a:gd name="connsiteX0" fmla="*/ 0 w 1463071"/>
                <a:gd name="connsiteY0" fmla="*/ 177251 h 1063487"/>
                <a:gd name="connsiteX1" fmla="*/ 177251 w 1463071"/>
                <a:gd name="connsiteY1" fmla="*/ 0 h 1063487"/>
                <a:gd name="connsiteX2" fmla="*/ 1273862 w 1463071"/>
                <a:gd name="connsiteY2" fmla="*/ 0 h 1063487"/>
                <a:gd name="connsiteX3" fmla="*/ 1451113 w 1463071"/>
                <a:gd name="connsiteY3" fmla="*/ 177251 h 1063487"/>
                <a:gd name="connsiteX4" fmla="*/ 1446558 w 1463071"/>
                <a:gd name="connsiteY4" fmla="*/ 251929 h 1063487"/>
                <a:gd name="connsiteX5" fmla="*/ 1443383 w 1463071"/>
                <a:gd name="connsiteY5" fmla="*/ 324954 h 1063487"/>
                <a:gd name="connsiteX6" fmla="*/ 1446557 w 1463071"/>
                <a:gd name="connsiteY6" fmla="*/ 432904 h 1063487"/>
                <a:gd name="connsiteX7" fmla="*/ 1451113 w 1463071"/>
                <a:gd name="connsiteY7" fmla="*/ 886236 h 1063487"/>
                <a:gd name="connsiteX8" fmla="*/ 1273862 w 1463071"/>
                <a:gd name="connsiteY8" fmla="*/ 1063487 h 1063487"/>
                <a:gd name="connsiteX9" fmla="*/ 177251 w 1463071"/>
                <a:gd name="connsiteY9" fmla="*/ 1063487 h 1063487"/>
                <a:gd name="connsiteX10" fmla="*/ 0 w 1463071"/>
                <a:gd name="connsiteY10" fmla="*/ 886236 h 1063487"/>
                <a:gd name="connsiteX11" fmla="*/ 0 w 1463071"/>
                <a:gd name="connsiteY11" fmla="*/ 177251 h 1063487"/>
                <a:gd name="connsiteX0" fmla="*/ 0 w 1451121"/>
                <a:gd name="connsiteY0" fmla="*/ 177251 h 1063487"/>
                <a:gd name="connsiteX1" fmla="*/ 177251 w 1451121"/>
                <a:gd name="connsiteY1" fmla="*/ 0 h 1063487"/>
                <a:gd name="connsiteX2" fmla="*/ 1273862 w 1451121"/>
                <a:gd name="connsiteY2" fmla="*/ 0 h 1063487"/>
                <a:gd name="connsiteX3" fmla="*/ 1451113 w 1451121"/>
                <a:gd name="connsiteY3" fmla="*/ 177251 h 1063487"/>
                <a:gd name="connsiteX4" fmla="*/ 1446558 w 1451121"/>
                <a:gd name="connsiteY4" fmla="*/ 251929 h 1063487"/>
                <a:gd name="connsiteX5" fmla="*/ 1443383 w 1451121"/>
                <a:gd name="connsiteY5" fmla="*/ 324954 h 1063487"/>
                <a:gd name="connsiteX6" fmla="*/ 1446557 w 1451121"/>
                <a:gd name="connsiteY6" fmla="*/ 432904 h 1063487"/>
                <a:gd name="connsiteX7" fmla="*/ 1451113 w 1451121"/>
                <a:gd name="connsiteY7" fmla="*/ 886236 h 1063487"/>
                <a:gd name="connsiteX8" fmla="*/ 1273862 w 1451121"/>
                <a:gd name="connsiteY8" fmla="*/ 1063487 h 1063487"/>
                <a:gd name="connsiteX9" fmla="*/ 177251 w 1451121"/>
                <a:gd name="connsiteY9" fmla="*/ 1063487 h 1063487"/>
                <a:gd name="connsiteX10" fmla="*/ 0 w 1451121"/>
                <a:gd name="connsiteY10" fmla="*/ 886236 h 1063487"/>
                <a:gd name="connsiteX11" fmla="*/ 0 w 1451121"/>
                <a:gd name="connsiteY11" fmla="*/ 177251 h 1063487"/>
                <a:gd name="connsiteX0" fmla="*/ 0 w 1713258"/>
                <a:gd name="connsiteY0" fmla="*/ 177251 h 1063487"/>
                <a:gd name="connsiteX1" fmla="*/ 177251 w 1713258"/>
                <a:gd name="connsiteY1" fmla="*/ 0 h 1063487"/>
                <a:gd name="connsiteX2" fmla="*/ 1273862 w 1713258"/>
                <a:gd name="connsiteY2" fmla="*/ 0 h 1063487"/>
                <a:gd name="connsiteX3" fmla="*/ 1451113 w 1713258"/>
                <a:gd name="connsiteY3" fmla="*/ 177251 h 1063487"/>
                <a:gd name="connsiteX4" fmla="*/ 1446558 w 1713258"/>
                <a:gd name="connsiteY4" fmla="*/ 251929 h 1063487"/>
                <a:gd name="connsiteX5" fmla="*/ 1713258 w 1713258"/>
                <a:gd name="connsiteY5" fmla="*/ 369404 h 1063487"/>
                <a:gd name="connsiteX6" fmla="*/ 1446557 w 1713258"/>
                <a:gd name="connsiteY6" fmla="*/ 432904 h 1063487"/>
                <a:gd name="connsiteX7" fmla="*/ 1451113 w 1713258"/>
                <a:gd name="connsiteY7" fmla="*/ 886236 h 1063487"/>
                <a:gd name="connsiteX8" fmla="*/ 1273862 w 1713258"/>
                <a:gd name="connsiteY8" fmla="*/ 1063487 h 1063487"/>
                <a:gd name="connsiteX9" fmla="*/ 177251 w 1713258"/>
                <a:gd name="connsiteY9" fmla="*/ 1063487 h 1063487"/>
                <a:gd name="connsiteX10" fmla="*/ 0 w 1713258"/>
                <a:gd name="connsiteY10" fmla="*/ 886236 h 1063487"/>
                <a:gd name="connsiteX11" fmla="*/ 0 w 1713258"/>
                <a:gd name="connsiteY11" fmla="*/ 177251 h 1063487"/>
                <a:gd name="connsiteX0" fmla="*/ 0 w 1713258"/>
                <a:gd name="connsiteY0" fmla="*/ 177251 h 1063487"/>
                <a:gd name="connsiteX1" fmla="*/ 177251 w 1713258"/>
                <a:gd name="connsiteY1" fmla="*/ 0 h 1063487"/>
                <a:gd name="connsiteX2" fmla="*/ 1273862 w 1713258"/>
                <a:gd name="connsiteY2" fmla="*/ 0 h 1063487"/>
                <a:gd name="connsiteX3" fmla="*/ 1451113 w 1713258"/>
                <a:gd name="connsiteY3" fmla="*/ 177251 h 1063487"/>
                <a:gd name="connsiteX4" fmla="*/ 1446558 w 1713258"/>
                <a:gd name="connsiteY4" fmla="*/ 251929 h 1063487"/>
                <a:gd name="connsiteX5" fmla="*/ 1713258 w 1713258"/>
                <a:gd name="connsiteY5" fmla="*/ 369404 h 1063487"/>
                <a:gd name="connsiteX6" fmla="*/ 1446557 w 1713258"/>
                <a:gd name="connsiteY6" fmla="*/ 432904 h 1063487"/>
                <a:gd name="connsiteX7" fmla="*/ 1451113 w 1713258"/>
                <a:gd name="connsiteY7" fmla="*/ 886236 h 1063487"/>
                <a:gd name="connsiteX8" fmla="*/ 1273862 w 1713258"/>
                <a:gd name="connsiteY8" fmla="*/ 1063487 h 1063487"/>
                <a:gd name="connsiteX9" fmla="*/ 177251 w 1713258"/>
                <a:gd name="connsiteY9" fmla="*/ 1063487 h 1063487"/>
                <a:gd name="connsiteX10" fmla="*/ 0 w 1713258"/>
                <a:gd name="connsiteY10" fmla="*/ 886236 h 1063487"/>
                <a:gd name="connsiteX11" fmla="*/ 0 w 1713258"/>
                <a:gd name="connsiteY11" fmla="*/ 177251 h 1063487"/>
                <a:gd name="connsiteX0" fmla="*/ 0 w 1713258"/>
                <a:gd name="connsiteY0" fmla="*/ 177251 h 1063487"/>
                <a:gd name="connsiteX1" fmla="*/ 177251 w 1713258"/>
                <a:gd name="connsiteY1" fmla="*/ 0 h 1063487"/>
                <a:gd name="connsiteX2" fmla="*/ 1273862 w 1713258"/>
                <a:gd name="connsiteY2" fmla="*/ 0 h 1063487"/>
                <a:gd name="connsiteX3" fmla="*/ 1451113 w 1713258"/>
                <a:gd name="connsiteY3" fmla="*/ 177251 h 1063487"/>
                <a:gd name="connsiteX4" fmla="*/ 1446558 w 1713258"/>
                <a:gd name="connsiteY4" fmla="*/ 251929 h 1063487"/>
                <a:gd name="connsiteX5" fmla="*/ 1713258 w 1713258"/>
                <a:gd name="connsiteY5" fmla="*/ 369404 h 1063487"/>
                <a:gd name="connsiteX6" fmla="*/ 1446557 w 1713258"/>
                <a:gd name="connsiteY6" fmla="*/ 432904 h 1063487"/>
                <a:gd name="connsiteX7" fmla="*/ 1451113 w 1713258"/>
                <a:gd name="connsiteY7" fmla="*/ 886236 h 1063487"/>
                <a:gd name="connsiteX8" fmla="*/ 1273862 w 1713258"/>
                <a:gd name="connsiteY8" fmla="*/ 1063487 h 1063487"/>
                <a:gd name="connsiteX9" fmla="*/ 177251 w 1713258"/>
                <a:gd name="connsiteY9" fmla="*/ 1063487 h 1063487"/>
                <a:gd name="connsiteX10" fmla="*/ 0 w 1713258"/>
                <a:gd name="connsiteY10" fmla="*/ 886236 h 1063487"/>
                <a:gd name="connsiteX11" fmla="*/ 0 w 1713258"/>
                <a:gd name="connsiteY11" fmla="*/ 177251 h 1063487"/>
                <a:gd name="connsiteX0" fmla="*/ 0 w 1713258"/>
                <a:gd name="connsiteY0" fmla="*/ 177251 h 1063487"/>
                <a:gd name="connsiteX1" fmla="*/ 177251 w 1713258"/>
                <a:gd name="connsiteY1" fmla="*/ 0 h 1063487"/>
                <a:gd name="connsiteX2" fmla="*/ 1273862 w 1713258"/>
                <a:gd name="connsiteY2" fmla="*/ 0 h 1063487"/>
                <a:gd name="connsiteX3" fmla="*/ 1451113 w 1713258"/>
                <a:gd name="connsiteY3" fmla="*/ 177251 h 1063487"/>
                <a:gd name="connsiteX4" fmla="*/ 1446558 w 1713258"/>
                <a:gd name="connsiteY4" fmla="*/ 251929 h 1063487"/>
                <a:gd name="connsiteX5" fmla="*/ 1713258 w 1713258"/>
                <a:gd name="connsiteY5" fmla="*/ 369404 h 1063487"/>
                <a:gd name="connsiteX6" fmla="*/ 1446557 w 1713258"/>
                <a:gd name="connsiteY6" fmla="*/ 556729 h 1063487"/>
                <a:gd name="connsiteX7" fmla="*/ 1451113 w 1713258"/>
                <a:gd name="connsiteY7" fmla="*/ 886236 h 1063487"/>
                <a:gd name="connsiteX8" fmla="*/ 1273862 w 1713258"/>
                <a:gd name="connsiteY8" fmla="*/ 1063487 h 1063487"/>
                <a:gd name="connsiteX9" fmla="*/ 177251 w 1713258"/>
                <a:gd name="connsiteY9" fmla="*/ 1063487 h 1063487"/>
                <a:gd name="connsiteX10" fmla="*/ 0 w 1713258"/>
                <a:gd name="connsiteY10" fmla="*/ 886236 h 1063487"/>
                <a:gd name="connsiteX11" fmla="*/ 0 w 1713258"/>
                <a:gd name="connsiteY11" fmla="*/ 177251 h 1063487"/>
                <a:gd name="connsiteX0" fmla="*/ 0 w 1624358"/>
                <a:gd name="connsiteY0" fmla="*/ 177251 h 1063487"/>
                <a:gd name="connsiteX1" fmla="*/ 177251 w 1624358"/>
                <a:gd name="connsiteY1" fmla="*/ 0 h 1063487"/>
                <a:gd name="connsiteX2" fmla="*/ 1273862 w 1624358"/>
                <a:gd name="connsiteY2" fmla="*/ 0 h 1063487"/>
                <a:gd name="connsiteX3" fmla="*/ 1451113 w 1624358"/>
                <a:gd name="connsiteY3" fmla="*/ 177251 h 1063487"/>
                <a:gd name="connsiteX4" fmla="*/ 1446558 w 1624358"/>
                <a:gd name="connsiteY4" fmla="*/ 251929 h 1063487"/>
                <a:gd name="connsiteX5" fmla="*/ 1624358 w 1624358"/>
                <a:gd name="connsiteY5" fmla="*/ 375754 h 1063487"/>
                <a:gd name="connsiteX6" fmla="*/ 1446557 w 1624358"/>
                <a:gd name="connsiteY6" fmla="*/ 556729 h 1063487"/>
                <a:gd name="connsiteX7" fmla="*/ 1451113 w 1624358"/>
                <a:gd name="connsiteY7" fmla="*/ 886236 h 1063487"/>
                <a:gd name="connsiteX8" fmla="*/ 1273862 w 1624358"/>
                <a:gd name="connsiteY8" fmla="*/ 1063487 h 1063487"/>
                <a:gd name="connsiteX9" fmla="*/ 177251 w 1624358"/>
                <a:gd name="connsiteY9" fmla="*/ 1063487 h 1063487"/>
                <a:gd name="connsiteX10" fmla="*/ 0 w 1624358"/>
                <a:gd name="connsiteY10" fmla="*/ 886236 h 1063487"/>
                <a:gd name="connsiteX11" fmla="*/ 0 w 1624358"/>
                <a:gd name="connsiteY11" fmla="*/ 177251 h 1063487"/>
                <a:gd name="connsiteX0" fmla="*/ 0 w 1624358"/>
                <a:gd name="connsiteY0" fmla="*/ 177251 h 1063487"/>
                <a:gd name="connsiteX1" fmla="*/ 177251 w 1624358"/>
                <a:gd name="connsiteY1" fmla="*/ 0 h 1063487"/>
                <a:gd name="connsiteX2" fmla="*/ 1273862 w 1624358"/>
                <a:gd name="connsiteY2" fmla="*/ 0 h 1063487"/>
                <a:gd name="connsiteX3" fmla="*/ 1451113 w 1624358"/>
                <a:gd name="connsiteY3" fmla="*/ 177251 h 1063487"/>
                <a:gd name="connsiteX4" fmla="*/ 1446558 w 1624358"/>
                <a:gd name="connsiteY4" fmla="*/ 251929 h 1063487"/>
                <a:gd name="connsiteX5" fmla="*/ 1624358 w 1624358"/>
                <a:gd name="connsiteY5" fmla="*/ 375754 h 1063487"/>
                <a:gd name="connsiteX6" fmla="*/ 1446557 w 1624358"/>
                <a:gd name="connsiteY6" fmla="*/ 556729 h 1063487"/>
                <a:gd name="connsiteX7" fmla="*/ 1451113 w 1624358"/>
                <a:gd name="connsiteY7" fmla="*/ 886236 h 1063487"/>
                <a:gd name="connsiteX8" fmla="*/ 1273862 w 1624358"/>
                <a:gd name="connsiteY8" fmla="*/ 1063487 h 1063487"/>
                <a:gd name="connsiteX9" fmla="*/ 177251 w 1624358"/>
                <a:gd name="connsiteY9" fmla="*/ 1063487 h 1063487"/>
                <a:gd name="connsiteX10" fmla="*/ 0 w 1624358"/>
                <a:gd name="connsiteY10" fmla="*/ 886236 h 1063487"/>
                <a:gd name="connsiteX11" fmla="*/ 0 w 1624358"/>
                <a:gd name="connsiteY11" fmla="*/ 177251 h 106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4358" h="1063487">
                  <a:moveTo>
                    <a:pt x="0" y="177251"/>
                  </a:moveTo>
                  <a:cubicBezTo>
                    <a:pt x="0" y="79358"/>
                    <a:pt x="79358" y="0"/>
                    <a:pt x="177251" y="0"/>
                  </a:cubicBezTo>
                  <a:lnTo>
                    <a:pt x="1273862" y="0"/>
                  </a:lnTo>
                  <a:cubicBezTo>
                    <a:pt x="1371755" y="0"/>
                    <a:pt x="1451113" y="79358"/>
                    <a:pt x="1451113" y="177251"/>
                  </a:cubicBezTo>
                  <a:lnTo>
                    <a:pt x="1446558" y="251929"/>
                  </a:lnTo>
                  <a:cubicBezTo>
                    <a:pt x="1445270" y="276546"/>
                    <a:pt x="1458499" y="311311"/>
                    <a:pt x="1624358" y="375754"/>
                  </a:cubicBezTo>
                  <a:cubicBezTo>
                    <a:pt x="1506883" y="444016"/>
                    <a:pt x="1445269" y="463182"/>
                    <a:pt x="1446557" y="556729"/>
                  </a:cubicBezTo>
                  <a:cubicBezTo>
                    <a:pt x="1447845" y="650276"/>
                    <a:pt x="1451321" y="689064"/>
                    <a:pt x="1451113" y="886236"/>
                  </a:cubicBezTo>
                  <a:cubicBezTo>
                    <a:pt x="1451113" y="984129"/>
                    <a:pt x="1371755" y="1063487"/>
                    <a:pt x="1273862" y="1063487"/>
                  </a:cubicBezTo>
                  <a:lnTo>
                    <a:pt x="177251" y="1063487"/>
                  </a:lnTo>
                  <a:cubicBezTo>
                    <a:pt x="79358" y="1063487"/>
                    <a:pt x="0" y="984129"/>
                    <a:pt x="0" y="886236"/>
                  </a:cubicBezTo>
                  <a:lnTo>
                    <a:pt x="0" y="177251"/>
                  </a:lnTo>
                  <a:close/>
                </a:path>
              </a:pathLst>
            </a:custGeom>
            <a:solidFill>
              <a:schemeClr val="bg1"/>
            </a:solidFill>
            <a:ln w="38100">
              <a:solidFill>
                <a:srgbClr val="FFDE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DC5CD9B-1402-E6E9-E184-51999F445F5D}"/>
                </a:ext>
              </a:extLst>
            </p:cNvPr>
            <p:cNvSpPr txBox="1"/>
            <p:nvPr/>
          </p:nvSpPr>
          <p:spPr>
            <a:xfrm>
              <a:off x="9292948" y="2058038"/>
              <a:ext cx="1381539" cy="830997"/>
            </a:xfrm>
            <a:prstGeom prst="rect">
              <a:avLst/>
            </a:prstGeom>
            <a:noFill/>
          </p:spPr>
          <p:txBody>
            <a:bodyPr wrap="square">
              <a:spAutoFit/>
            </a:bodyPr>
            <a:lstStyle/>
            <a:p>
              <a:pPr algn="ctr"/>
              <a:r>
                <a:rPr lang="en-GB" sz="1600" dirty="0">
                  <a:latin typeface="EdShed" pitchFamily="2" charset="77"/>
                </a:rPr>
                <a:t>Which word has the most syllables?</a:t>
              </a:r>
            </a:p>
          </p:txBody>
        </p:sp>
        <p:pic>
          <p:nvPicPr>
            <p:cNvPr id="29" name="Picture 28" descr="A picture containing text, vector graphics&#10;&#10;Description automatically generated">
              <a:extLst>
                <a:ext uri="{FF2B5EF4-FFF2-40B4-BE49-F238E27FC236}">
                  <a16:creationId xmlns:a16="http://schemas.microsoft.com/office/drawing/2014/main" id="{F4430EB6-086F-9CC4-19FD-0CA57CDE7EDB}"/>
                </a:ext>
              </a:extLst>
            </p:cNvPr>
            <p:cNvPicPr>
              <a:picLocks noChangeAspect="1"/>
            </p:cNvPicPr>
            <p:nvPr/>
          </p:nvPicPr>
          <p:blipFill>
            <a:blip r:embed="rId2"/>
            <a:stretch>
              <a:fillRect/>
            </a:stretch>
          </p:blipFill>
          <p:spPr>
            <a:xfrm flipH="1">
              <a:off x="10930959" y="1735835"/>
              <a:ext cx="695890" cy="1705592"/>
            </a:xfrm>
            <a:prstGeom prst="rect">
              <a:avLst/>
            </a:prstGeom>
          </p:spPr>
        </p:pic>
      </p:grpSp>
    </p:spTree>
    <p:extLst>
      <p:ext uri="{BB962C8B-B14F-4D97-AF65-F5344CB8AC3E}">
        <p14:creationId xmlns:p14="http://schemas.microsoft.com/office/powerpoint/2010/main" val="4023454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4.58333E-6 -3.7037E-7 L 0.43125 0.23843 " pathEditMode="relative" rAng="0" ptsTypes="AA">
                                      <p:cBhvr>
                                        <p:cTn id="6" dur="2000" fill="hold"/>
                                        <p:tgtEl>
                                          <p:spTgt spid="5"/>
                                        </p:tgtEl>
                                        <p:attrNameLst>
                                          <p:attrName>ppt_x</p:attrName>
                                          <p:attrName>ppt_y</p:attrName>
                                        </p:attrNameLst>
                                      </p:cBhvr>
                                      <p:rCtr x="21563" y="11921"/>
                                    </p:animMotion>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9" presetClass="path" presetSubtype="0" accel="50000" decel="50000" fill="hold" grpId="0" nodeType="clickEffect">
                                  <p:stCondLst>
                                    <p:cond delay="0"/>
                                  </p:stCondLst>
                                  <p:childTnLst>
                                    <p:animMotion origin="layout" path="M 2.91667E-6 -3.7037E-7 L 0.14739 0.33333 " pathEditMode="relative" rAng="0" ptsTypes="AA">
                                      <p:cBhvr>
                                        <p:cTn id="11" dur="2000" fill="hold"/>
                                        <p:tgtEl>
                                          <p:spTgt spid="6"/>
                                        </p:tgtEl>
                                        <p:attrNameLst>
                                          <p:attrName>ppt_x</p:attrName>
                                          <p:attrName>ppt_y</p:attrName>
                                        </p:attrNameLst>
                                      </p:cBhvr>
                                      <p:rCtr x="7370" y="16667"/>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49" presetClass="path" presetSubtype="0" accel="50000" decel="50000" fill="hold" grpId="0" nodeType="clickEffect">
                                  <p:stCondLst>
                                    <p:cond delay="0"/>
                                  </p:stCondLst>
                                  <p:childTnLst>
                                    <p:animMotion origin="layout" path="M 2.29167E-6 -3.7037E-7 L 0.10482 0.33611 " pathEditMode="relative" rAng="0" ptsTypes="AA">
                                      <p:cBhvr>
                                        <p:cTn id="16" dur="2000" fill="hold"/>
                                        <p:tgtEl>
                                          <p:spTgt spid="7"/>
                                        </p:tgtEl>
                                        <p:attrNameLst>
                                          <p:attrName>ppt_x</p:attrName>
                                          <p:attrName>ppt_y</p:attrName>
                                        </p:attrNameLst>
                                      </p:cBhvr>
                                      <p:rCtr x="5234" y="16806"/>
                                    </p:animMotion>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49" presetClass="path" presetSubtype="0" accel="50000" decel="50000" fill="hold" grpId="0" nodeType="clickEffect">
                                  <p:stCondLst>
                                    <p:cond delay="0"/>
                                  </p:stCondLst>
                                  <p:childTnLst>
                                    <p:animMotion origin="layout" path="M 4.79167E-6 -3.7037E-7 L -0.18269 0.43079 " pathEditMode="relative" rAng="0" ptsTypes="AA">
                                      <p:cBhvr>
                                        <p:cTn id="21" dur="2000" fill="hold"/>
                                        <p:tgtEl>
                                          <p:spTgt spid="8"/>
                                        </p:tgtEl>
                                        <p:attrNameLst>
                                          <p:attrName>ppt_x</p:attrName>
                                          <p:attrName>ppt_y</p:attrName>
                                        </p:attrNameLst>
                                      </p:cBhvr>
                                      <p:rCtr x="-9141" y="21528"/>
                                    </p:animMotion>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3.75E-6 -2.59259E-6 L 0.10209 0.35787 " pathEditMode="relative" rAng="0" ptsTypes="AA">
                                      <p:cBhvr>
                                        <p:cTn id="26" dur="2000" fill="hold"/>
                                        <p:tgtEl>
                                          <p:spTgt spid="9"/>
                                        </p:tgtEl>
                                        <p:attrNameLst>
                                          <p:attrName>ppt_x</p:attrName>
                                          <p:attrName>ppt_y</p:attrName>
                                        </p:attrNameLst>
                                      </p:cBhvr>
                                      <p:rCtr x="5104" y="17894"/>
                                    </p:animMotion>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49" presetClass="path" presetSubtype="0" accel="50000" decel="50000" fill="hold" grpId="0" nodeType="clickEffect">
                                  <p:stCondLst>
                                    <p:cond delay="0"/>
                                  </p:stCondLst>
                                  <p:childTnLst>
                                    <p:animMotion origin="layout" path="M 4.58333E-6 4.81481E-6 L 0.06328 0.30833 " pathEditMode="relative" rAng="0" ptsTypes="AA">
                                      <p:cBhvr>
                                        <p:cTn id="31" dur="2000" fill="hold"/>
                                        <p:tgtEl>
                                          <p:spTgt spid="10"/>
                                        </p:tgtEl>
                                        <p:attrNameLst>
                                          <p:attrName>ppt_x</p:attrName>
                                          <p:attrName>ppt_y</p:attrName>
                                        </p:attrNameLst>
                                      </p:cBhvr>
                                      <p:rCtr x="3164" y="15417"/>
                                    </p:animMotion>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49" presetClass="path" presetSubtype="0" accel="50000" decel="50000" fill="hold" grpId="0" nodeType="clickEffect">
                                  <p:stCondLst>
                                    <p:cond delay="0"/>
                                  </p:stCondLst>
                                  <p:childTnLst>
                                    <p:animMotion origin="layout" path="M -1.25E-6 -4.44444E-6 L 0.51862 0.24514 " pathEditMode="relative" rAng="0" ptsTypes="AA">
                                      <p:cBhvr>
                                        <p:cTn id="36" dur="2000" fill="hold"/>
                                        <p:tgtEl>
                                          <p:spTgt spid="11"/>
                                        </p:tgtEl>
                                        <p:attrNameLst>
                                          <p:attrName>ppt_x</p:attrName>
                                          <p:attrName>ppt_y</p:attrName>
                                        </p:attrNameLst>
                                      </p:cBhvr>
                                      <p:rCtr x="25924" y="12245"/>
                                    </p:animMotion>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49" presetClass="path" presetSubtype="0" accel="50000" decel="50000" fill="hold" grpId="0" nodeType="clickEffect">
                                  <p:stCondLst>
                                    <p:cond delay="0"/>
                                  </p:stCondLst>
                                  <p:childTnLst>
                                    <p:animMotion origin="layout" path="M 0.00013 -0.00325 L -0.10209 0.39189 " pathEditMode="relative" rAng="0" ptsTypes="AA">
                                      <p:cBhvr>
                                        <p:cTn id="41" dur="2000" fill="hold"/>
                                        <p:tgtEl>
                                          <p:spTgt spid="12"/>
                                        </p:tgtEl>
                                        <p:attrNameLst>
                                          <p:attrName>ppt_x</p:attrName>
                                          <p:attrName>ppt_y</p:attrName>
                                        </p:attrNameLst>
                                      </p:cBhvr>
                                      <p:rCtr x="-5117" y="19745"/>
                                    </p:animMotion>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49" presetClass="path" presetSubtype="0" accel="50000" decel="50000" fill="hold" grpId="0" nodeType="clickEffect">
                                  <p:stCondLst>
                                    <p:cond delay="0"/>
                                  </p:stCondLst>
                                  <p:childTnLst>
                                    <p:animMotion origin="layout" path="M 2.5E-6 4.81481E-6 L -0.01537 0.30833 " pathEditMode="relative" rAng="0" ptsTypes="AA">
                                      <p:cBhvr>
                                        <p:cTn id="46" dur="2000" fill="hold"/>
                                        <p:tgtEl>
                                          <p:spTgt spid="13"/>
                                        </p:tgtEl>
                                        <p:attrNameLst>
                                          <p:attrName>ppt_x</p:attrName>
                                          <p:attrName>ppt_y</p:attrName>
                                        </p:attrNameLst>
                                      </p:cBhvr>
                                      <p:rCtr x="-768" y="15417"/>
                                    </p:animMotion>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49" presetClass="path" presetSubtype="0" accel="50000" decel="50000" fill="hold" grpId="0" nodeType="clickEffect">
                                  <p:stCondLst>
                                    <p:cond delay="0"/>
                                  </p:stCondLst>
                                  <p:childTnLst>
                                    <p:animMotion origin="layout" path="M 4.79167E-6 4.81481E-6 L -0.43034 0.47847 " pathEditMode="relative" rAng="0" ptsTypes="AA">
                                      <p:cBhvr>
                                        <p:cTn id="51" dur="2000" fill="hold"/>
                                        <p:tgtEl>
                                          <p:spTgt spid="14"/>
                                        </p:tgtEl>
                                        <p:attrNameLst>
                                          <p:attrName>ppt_x</p:attrName>
                                          <p:attrName>ppt_y</p:attrName>
                                        </p:attrNameLst>
                                      </p:cBhvr>
                                      <p:rCtr x="-21523" y="23912"/>
                                    </p:animMotion>
                                  </p:childTnLst>
                                </p:cTn>
                              </p:par>
                            </p:childTnLst>
                          </p:cTn>
                        </p:par>
                      </p:childTnLst>
                    </p:cTn>
                  </p:par>
                </p:childTnLst>
              </p:cTn>
              <p:nextCondLst>
                <p:cond evt="onClick" delay="0">
                  <p:tgtEl>
                    <p:spTgt spid="14"/>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1BE3D6-FF3C-13BF-E493-C101F8F3F81A}"/>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7</a:t>
            </a:fld>
            <a:endParaRPr lang="en-US" dirty="0">
              <a:latin typeface="EdShed" pitchFamily="2" charset="77"/>
            </a:endParaRPr>
          </a:p>
        </p:txBody>
      </p:sp>
      <p:sp>
        <p:nvSpPr>
          <p:cNvPr id="5" name="Text Placeholder 4">
            <a:extLst>
              <a:ext uri="{FF2B5EF4-FFF2-40B4-BE49-F238E27FC236}">
                <a16:creationId xmlns:a16="http://schemas.microsoft.com/office/drawing/2014/main" id="{C9E81769-8D38-304B-AAA2-976FCE08B227}"/>
              </a:ext>
            </a:extLst>
          </p:cNvPr>
          <p:cNvSpPr>
            <a:spLocks noGrp="1"/>
          </p:cNvSpPr>
          <p:nvPr>
            <p:ph type="body" sz="quarter" idx="10"/>
          </p:nvPr>
        </p:nvSpPr>
        <p:spPr/>
        <p:txBody>
          <a:bodyPr/>
          <a:lstStyle/>
          <a:p>
            <a:r>
              <a:rPr lang="en-US" b="1" dirty="0"/>
              <a:t>Syllable and Phoneme Maps</a:t>
            </a:r>
          </a:p>
        </p:txBody>
      </p:sp>
      <p:sp>
        <p:nvSpPr>
          <p:cNvPr id="8" name="Title 1">
            <a:extLst>
              <a:ext uri="{FF2B5EF4-FFF2-40B4-BE49-F238E27FC236}">
                <a16:creationId xmlns:a16="http://schemas.microsoft.com/office/drawing/2014/main" id="{3898D731-89C3-C8F6-E2EE-0FD6388629F3}"/>
              </a:ext>
            </a:extLst>
          </p:cNvPr>
          <p:cNvSpPr txBox="1">
            <a:spLocks/>
          </p:cNvSpPr>
          <p:nvPr/>
        </p:nvSpPr>
        <p:spPr>
          <a:xfrm>
            <a:off x="1454600" y="1958107"/>
            <a:ext cx="1988173" cy="718658"/>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dirty="0">
                <a:latin typeface="EdShed" pitchFamily="2" charset="77"/>
              </a:rPr>
              <a:t>inactive</a:t>
            </a:r>
          </a:p>
        </p:txBody>
      </p:sp>
      <p:sp>
        <p:nvSpPr>
          <p:cNvPr id="16" name="Title 1">
            <a:extLst>
              <a:ext uri="{FF2B5EF4-FFF2-40B4-BE49-F238E27FC236}">
                <a16:creationId xmlns:a16="http://schemas.microsoft.com/office/drawing/2014/main" id="{7AABE211-CC5C-7119-F5F6-41D7B2C29136}"/>
              </a:ext>
            </a:extLst>
          </p:cNvPr>
          <p:cNvSpPr txBox="1">
            <a:spLocks/>
          </p:cNvSpPr>
          <p:nvPr/>
        </p:nvSpPr>
        <p:spPr>
          <a:xfrm>
            <a:off x="1655355" y="2656390"/>
            <a:ext cx="1649619" cy="1077218"/>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nSpc>
                <a:spcPct val="100000"/>
              </a:lnSpc>
            </a:pPr>
            <a:r>
              <a:rPr lang="en-GB" sz="3200" dirty="0" err="1">
                <a:latin typeface="EdShed" pitchFamily="2" charset="77"/>
              </a:rPr>
              <a:t>in</a:t>
            </a:r>
            <a:r>
              <a:rPr lang="en-GB" sz="2800" dirty="0" err="1">
                <a:solidFill>
                  <a:srgbClr val="FF3760"/>
                </a:solidFill>
                <a:latin typeface="EdShed" pitchFamily="2" charset="77"/>
              </a:rPr>
              <a:t>|</a:t>
            </a:r>
            <a:r>
              <a:rPr lang="en-GB" sz="3200" dirty="0" err="1">
                <a:latin typeface="EdShed" pitchFamily="2" charset="77"/>
              </a:rPr>
              <a:t>ac</a:t>
            </a:r>
            <a:r>
              <a:rPr lang="en-GB" sz="2800" dirty="0" err="1">
                <a:solidFill>
                  <a:srgbClr val="FF3760"/>
                </a:solidFill>
                <a:latin typeface="EdShed" pitchFamily="2" charset="77"/>
              </a:rPr>
              <a:t>|</a:t>
            </a:r>
            <a:r>
              <a:rPr lang="en-GB" sz="3200" dirty="0" err="1">
                <a:latin typeface="EdShed" pitchFamily="2" charset="77"/>
              </a:rPr>
              <a:t>tive</a:t>
            </a:r>
            <a:endParaRPr lang="en-GB" sz="3200" dirty="0">
              <a:latin typeface="EdShed" pitchFamily="2" charset="77"/>
            </a:endParaRPr>
          </a:p>
          <a:p>
            <a:pPr algn="ctr">
              <a:lnSpc>
                <a:spcPct val="100000"/>
              </a:lnSpc>
            </a:pPr>
            <a:r>
              <a:rPr lang="en-GB" sz="3200" dirty="0">
                <a:solidFill>
                  <a:srgbClr val="FF3760"/>
                </a:solidFill>
                <a:latin typeface="EdShed" pitchFamily="2" charset="77"/>
              </a:rPr>
              <a:t>3</a:t>
            </a:r>
          </a:p>
        </p:txBody>
      </p:sp>
      <p:sp>
        <p:nvSpPr>
          <p:cNvPr id="19" name="Title 1">
            <a:extLst>
              <a:ext uri="{FF2B5EF4-FFF2-40B4-BE49-F238E27FC236}">
                <a16:creationId xmlns:a16="http://schemas.microsoft.com/office/drawing/2014/main" id="{85844EC9-7ED8-A999-1B1C-0214F1D6AEBA}"/>
              </a:ext>
            </a:extLst>
          </p:cNvPr>
          <p:cNvSpPr txBox="1">
            <a:spLocks/>
          </p:cNvSpPr>
          <p:nvPr/>
        </p:nvSpPr>
        <p:spPr>
          <a:xfrm>
            <a:off x="3718253" y="4690772"/>
            <a:ext cx="3339530" cy="107721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lnSpc>
                <a:spcPct val="100000"/>
              </a:lnSpc>
            </a:pPr>
            <a:r>
              <a:rPr lang="en-GB" sz="3200" dirty="0" err="1">
                <a:latin typeface="EdShed" pitchFamily="2" charset="77"/>
              </a:rPr>
              <a:t>in</a:t>
            </a:r>
            <a:r>
              <a:rPr lang="en-GB" sz="2800" dirty="0" err="1">
                <a:solidFill>
                  <a:srgbClr val="FF3760"/>
                </a:solidFill>
                <a:latin typeface="EdShed" pitchFamily="2" charset="77"/>
              </a:rPr>
              <a:t>|</a:t>
            </a:r>
            <a:r>
              <a:rPr lang="en-GB" sz="3200" dirty="0" err="1">
                <a:latin typeface="EdShed" pitchFamily="2" charset="77"/>
              </a:rPr>
              <a:t>ad</a:t>
            </a:r>
            <a:r>
              <a:rPr lang="en-GB" sz="2800" dirty="0" err="1">
                <a:solidFill>
                  <a:srgbClr val="FF3760"/>
                </a:solidFill>
                <a:latin typeface="EdShed" pitchFamily="2" charset="77"/>
              </a:rPr>
              <a:t>|</a:t>
            </a:r>
            <a:r>
              <a:rPr lang="en-GB" sz="3200" dirty="0" err="1">
                <a:latin typeface="EdShed" pitchFamily="2" charset="77"/>
              </a:rPr>
              <a:t>e</a:t>
            </a:r>
            <a:r>
              <a:rPr lang="en-GB" sz="2800" dirty="0" err="1">
                <a:solidFill>
                  <a:srgbClr val="FF3760"/>
                </a:solidFill>
                <a:latin typeface="EdShed" pitchFamily="2" charset="77"/>
              </a:rPr>
              <a:t>|</a:t>
            </a:r>
            <a:r>
              <a:rPr lang="en-GB" sz="3200" dirty="0" err="1">
                <a:latin typeface="EdShed" pitchFamily="2" charset="77"/>
              </a:rPr>
              <a:t>quate</a:t>
            </a:r>
            <a:endParaRPr lang="en-GB" sz="3200" dirty="0">
              <a:latin typeface="EdShed" pitchFamily="2" charset="77"/>
            </a:endParaRPr>
          </a:p>
          <a:p>
            <a:pPr algn="ctr">
              <a:lnSpc>
                <a:spcPct val="100000"/>
              </a:lnSpc>
            </a:pPr>
            <a:r>
              <a:rPr lang="en-GB" sz="3200" dirty="0">
                <a:solidFill>
                  <a:srgbClr val="FF3760"/>
                </a:solidFill>
                <a:latin typeface="EdShed" pitchFamily="2" charset="77"/>
              </a:rPr>
              <a:t>4</a:t>
            </a:r>
          </a:p>
        </p:txBody>
      </p:sp>
      <p:sp>
        <p:nvSpPr>
          <p:cNvPr id="21" name="Title 1">
            <a:extLst>
              <a:ext uri="{FF2B5EF4-FFF2-40B4-BE49-F238E27FC236}">
                <a16:creationId xmlns:a16="http://schemas.microsoft.com/office/drawing/2014/main" id="{2467D8DC-1A6B-9B45-0F25-B9CA66C0141E}"/>
              </a:ext>
            </a:extLst>
          </p:cNvPr>
          <p:cNvSpPr txBox="1">
            <a:spLocks/>
          </p:cNvSpPr>
          <p:nvPr/>
        </p:nvSpPr>
        <p:spPr>
          <a:xfrm>
            <a:off x="8838893" y="4704627"/>
            <a:ext cx="1736245" cy="1077218"/>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nSpc>
                <a:spcPct val="100000"/>
              </a:lnSpc>
            </a:pPr>
            <a:r>
              <a:rPr lang="en-GB" sz="3200" dirty="0" err="1">
                <a:latin typeface="EdShed" pitchFamily="2" charset="77"/>
              </a:rPr>
              <a:t>in</a:t>
            </a:r>
            <a:r>
              <a:rPr lang="en-GB" sz="2800" dirty="0" err="1">
                <a:solidFill>
                  <a:srgbClr val="FF3760"/>
                </a:solidFill>
                <a:latin typeface="EdShed" pitchFamily="2" charset="77"/>
              </a:rPr>
              <a:t>|</a:t>
            </a:r>
            <a:r>
              <a:rPr lang="en-GB" sz="3200" dirty="0" err="1">
                <a:latin typeface="EdShed" pitchFamily="2" charset="77"/>
              </a:rPr>
              <a:t>se</a:t>
            </a:r>
            <a:r>
              <a:rPr lang="en-GB" sz="2800" dirty="0" err="1">
                <a:solidFill>
                  <a:srgbClr val="FF3760"/>
                </a:solidFill>
                <a:latin typeface="EdShed" pitchFamily="2" charset="77"/>
              </a:rPr>
              <a:t>|</a:t>
            </a:r>
            <a:r>
              <a:rPr lang="en-GB" sz="3200" dirty="0" err="1">
                <a:latin typeface="EdShed" pitchFamily="2" charset="77"/>
              </a:rPr>
              <a:t>cure</a:t>
            </a:r>
            <a:endParaRPr lang="en-GB" sz="3200" dirty="0">
              <a:latin typeface="EdShed" pitchFamily="2" charset="77"/>
            </a:endParaRPr>
          </a:p>
          <a:p>
            <a:pPr algn="ctr">
              <a:lnSpc>
                <a:spcPct val="100000"/>
              </a:lnSpc>
            </a:pPr>
            <a:r>
              <a:rPr lang="en-GB" sz="3200" dirty="0">
                <a:solidFill>
                  <a:srgbClr val="FF3760"/>
                </a:solidFill>
                <a:latin typeface="EdShed" pitchFamily="2" charset="77"/>
              </a:rPr>
              <a:t>3</a:t>
            </a:r>
          </a:p>
        </p:txBody>
      </p:sp>
      <p:sp>
        <p:nvSpPr>
          <p:cNvPr id="25" name="Title 1">
            <a:extLst>
              <a:ext uri="{FF2B5EF4-FFF2-40B4-BE49-F238E27FC236}">
                <a16:creationId xmlns:a16="http://schemas.microsoft.com/office/drawing/2014/main" id="{D927B173-84FF-6574-4619-64E22465D265}"/>
              </a:ext>
            </a:extLst>
          </p:cNvPr>
          <p:cNvSpPr txBox="1">
            <a:spLocks/>
          </p:cNvSpPr>
          <p:nvPr/>
        </p:nvSpPr>
        <p:spPr>
          <a:xfrm>
            <a:off x="4046331" y="4030386"/>
            <a:ext cx="2770182" cy="718658"/>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dirty="0">
                <a:latin typeface="EdShed" pitchFamily="2" charset="77"/>
              </a:rPr>
              <a:t>inadequate</a:t>
            </a:r>
          </a:p>
        </p:txBody>
      </p:sp>
      <p:sp>
        <p:nvSpPr>
          <p:cNvPr id="27" name="Title 1">
            <a:extLst>
              <a:ext uri="{FF2B5EF4-FFF2-40B4-BE49-F238E27FC236}">
                <a16:creationId xmlns:a16="http://schemas.microsoft.com/office/drawing/2014/main" id="{0886C9FC-DFC4-E286-5490-64693050FF7C}"/>
              </a:ext>
            </a:extLst>
          </p:cNvPr>
          <p:cNvSpPr txBox="1">
            <a:spLocks/>
          </p:cNvSpPr>
          <p:nvPr/>
        </p:nvSpPr>
        <p:spPr>
          <a:xfrm>
            <a:off x="8610683" y="4004995"/>
            <a:ext cx="2095830" cy="769441"/>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nSpc>
                <a:spcPct val="100000"/>
              </a:lnSpc>
            </a:pPr>
            <a:r>
              <a:rPr lang="en-GB" dirty="0">
                <a:latin typeface="EdShed" pitchFamily="2" charset="77"/>
              </a:rPr>
              <a:t>insecure</a:t>
            </a:r>
          </a:p>
        </p:txBody>
      </p:sp>
      <p:pic>
        <p:nvPicPr>
          <p:cNvPr id="28" name="Picture 27">
            <a:extLst>
              <a:ext uri="{FF2B5EF4-FFF2-40B4-BE49-F238E27FC236}">
                <a16:creationId xmlns:a16="http://schemas.microsoft.com/office/drawing/2014/main" id="{F78D9211-05D6-521A-8E8F-65C622B0DBF0}"/>
              </a:ext>
            </a:extLst>
          </p:cNvPr>
          <p:cNvPicPr>
            <a:picLocks noChangeAspect="1"/>
          </p:cNvPicPr>
          <p:nvPr/>
        </p:nvPicPr>
        <p:blipFill>
          <a:blip r:embed="rId3"/>
          <a:srcRect/>
          <a:stretch/>
        </p:blipFill>
        <p:spPr>
          <a:xfrm>
            <a:off x="1447918" y="4932716"/>
            <a:ext cx="1250142" cy="1370929"/>
          </a:xfrm>
          <a:prstGeom prst="rect">
            <a:avLst/>
          </a:prstGeom>
        </p:spPr>
      </p:pic>
      <p:grpSp>
        <p:nvGrpSpPr>
          <p:cNvPr id="7" name="Group 6">
            <a:extLst>
              <a:ext uri="{FF2B5EF4-FFF2-40B4-BE49-F238E27FC236}">
                <a16:creationId xmlns:a16="http://schemas.microsoft.com/office/drawing/2014/main" id="{BAEC3876-9350-6F48-4579-6E30289857A5}"/>
              </a:ext>
            </a:extLst>
          </p:cNvPr>
          <p:cNvGrpSpPr/>
          <p:nvPr/>
        </p:nvGrpSpPr>
        <p:grpSpPr>
          <a:xfrm>
            <a:off x="3623732" y="2061322"/>
            <a:ext cx="2954907" cy="1695464"/>
            <a:chOff x="3623732" y="2061322"/>
            <a:chExt cx="2954907" cy="1695464"/>
          </a:xfrm>
        </p:grpSpPr>
        <p:sp>
          <p:nvSpPr>
            <p:cNvPr id="6" name="Rounded Rectangle 5">
              <a:extLst>
                <a:ext uri="{FF2B5EF4-FFF2-40B4-BE49-F238E27FC236}">
                  <a16:creationId xmlns:a16="http://schemas.microsoft.com/office/drawing/2014/main" id="{FDC70143-B220-8703-B17E-388505B67526}"/>
                </a:ext>
              </a:extLst>
            </p:cNvPr>
            <p:cNvSpPr/>
            <p:nvPr/>
          </p:nvSpPr>
          <p:spPr>
            <a:xfrm>
              <a:off x="3623732" y="2167467"/>
              <a:ext cx="2214881" cy="1022773"/>
            </a:xfrm>
            <a:custGeom>
              <a:avLst/>
              <a:gdLst>
                <a:gd name="connsiteX0" fmla="*/ 0 w 1950721"/>
                <a:gd name="connsiteY0" fmla="*/ 215622 h 1293706"/>
                <a:gd name="connsiteX1" fmla="*/ 215622 w 1950721"/>
                <a:gd name="connsiteY1" fmla="*/ 0 h 1293706"/>
                <a:gd name="connsiteX2" fmla="*/ 1735099 w 1950721"/>
                <a:gd name="connsiteY2" fmla="*/ 0 h 1293706"/>
                <a:gd name="connsiteX3" fmla="*/ 1950721 w 1950721"/>
                <a:gd name="connsiteY3" fmla="*/ 215622 h 1293706"/>
                <a:gd name="connsiteX4" fmla="*/ 1950721 w 1950721"/>
                <a:gd name="connsiteY4" fmla="*/ 1078084 h 1293706"/>
                <a:gd name="connsiteX5" fmla="*/ 1735099 w 1950721"/>
                <a:gd name="connsiteY5" fmla="*/ 1293706 h 1293706"/>
                <a:gd name="connsiteX6" fmla="*/ 215622 w 1950721"/>
                <a:gd name="connsiteY6" fmla="*/ 1293706 h 1293706"/>
                <a:gd name="connsiteX7" fmla="*/ 0 w 1950721"/>
                <a:gd name="connsiteY7" fmla="*/ 1078084 h 1293706"/>
                <a:gd name="connsiteX8" fmla="*/ 0 w 1950721"/>
                <a:gd name="connsiteY8" fmla="*/ 215622 h 1293706"/>
                <a:gd name="connsiteX0" fmla="*/ 0 w 1950721"/>
                <a:gd name="connsiteY0" fmla="*/ 215622 h 1293706"/>
                <a:gd name="connsiteX1" fmla="*/ 215622 w 1950721"/>
                <a:gd name="connsiteY1" fmla="*/ 0 h 1293706"/>
                <a:gd name="connsiteX2" fmla="*/ 1735099 w 1950721"/>
                <a:gd name="connsiteY2" fmla="*/ 0 h 1293706"/>
                <a:gd name="connsiteX3" fmla="*/ 1950721 w 1950721"/>
                <a:gd name="connsiteY3" fmla="*/ 215622 h 1293706"/>
                <a:gd name="connsiteX4" fmla="*/ 1943947 w 1950721"/>
                <a:gd name="connsiteY4" fmla="*/ 331893 h 1293706"/>
                <a:gd name="connsiteX5" fmla="*/ 1950721 w 1950721"/>
                <a:gd name="connsiteY5" fmla="*/ 1078084 h 1293706"/>
                <a:gd name="connsiteX6" fmla="*/ 1735099 w 1950721"/>
                <a:gd name="connsiteY6" fmla="*/ 1293706 h 1293706"/>
                <a:gd name="connsiteX7" fmla="*/ 215622 w 1950721"/>
                <a:gd name="connsiteY7" fmla="*/ 1293706 h 1293706"/>
                <a:gd name="connsiteX8" fmla="*/ 0 w 1950721"/>
                <a:gd name="connsiteY8" fmla="*/ 1078084 h 1293706"/>
                <a:gd name="connsiteX9" fmla="*/ 0 w 1950721"/>
                <a:gd name="connsiteY9" fmla="*/ 215622 h 1293706"/>
                <a:gd name="connsiteX0" fmla="*/ 0 w 1950721"/>
                <a:gd name="connsiteY0" fmla="*/ 215622 h 1293706"/>
                <a:gd name="connsiteX1" fmla="*/ 215622 w 1950721"/>
                <a:gd name="connsiteY1" fmla="*/ 0 h 1293706"/>
                <a:gd name="connsiteX2" fmla="*/ 1735099 w 1950721"/>
                <a:gd name="connsiteY2" fmla="*/ 0 h 1293706"/>
                <a:gd name="connsiteX3" fmla="*/ 1950721 w 1950721"/>
                <a:gd name="connsiteY3" fmla="*/ 215622 h 1293706"/>
                <a:gd name="connsiteX4" fmla="*/ 1943947 w 1950721"/>
                <a:gd name="connsiteY4" fmla="*/ 331893 h 1293706"/>
                <a:gd name="connsiteX5" fmla="*/ 1943947 w 1950721"/>
                <a:gd name="connsiteY5" fmla="*/ 433493 h 1293706"/>
                <a:gd name="connsiteX6" fmla="*/ 1950721 w 1950721"/>
                <a:gd name="connsiteY6" fmla="*/ 1078084 h 1293706"/>
                <a:gd name="connsiteX7" fmla="*/ 1735099 w 1950721"/>
                <a:gd name="connsiteY7" fmla="*/ 1293706 h 1293706"/>
                <a:gd name="connsiteX8" fmla="*/ 215622 w 1950721"/>
                <a:gd name="connsiteY8" fmla="*/ 1293706 h 1293706"/>
                <a:gd name="connsiteX9" fmla="*/ 0 w 1950721"/>
                <a:gd name="connsiteY9" fmla="*/ 1078084 h 1293706"/>
                <a:gd name="connsiteX10" fmla="*/ 0 w 1950721"/>
                <a:gd name="connsiteY10" fmla="*/ 215622 h 1293706"/>
                <a:gd name="connsiteX0" fmla="*/ 0 w 1950721"/>
                <a:gd name="connsiteY0" fmla="*/ 215622 h 1293706"/>
                <a:gd name="connsiteX1" fmla="*/ 215622 w 1950721"/>
                <a:gd name="connsiteY1" fmla="*/ 0 h 1293706"/>
                <a:gd name="connsiteX2" fmla="*/ 1735099 w 1950721"/>
                <a:gd name="connsiteY2" fmla="*/ 0 h 1293706"/>
                <a:gd name="connsiteX3" fmla="*/ 1950721 w 1950721"/>
                <a:gd name="connsiteY3" fmla="*/ 215622 h 1293706"/>
                <a:gd name="connsiteX4" fmla="*/ 1943947 w 1950721"/>
                <a:gd name="connsiteY4" fmla="*/ 331893 h 1293706"/>
                <a:gd name="connsiteX5" fmla="*/ 1943947 w 1950721"/>
                <a:gd name="connsiteY5" fmla="*/ 433493 h 1293706"/>
                <a:gd name="connsiteX6" fmla="*/ 1937174 w 1950721"/>
                <a:gd name="connsiteY6" fmla="*/ 758613 h 1293706"/>
                <a:gd name="connsiteX7" fmla="*/ 1950721 w 1950721"/>
                <a:gd name="connsiteY7" fmla="*/ 1078084 h 1293706"/>
                <a:gd name="connsiteX8" fmla="*/ 1735099 w 1950721"/>
                <a:gd name="connsiteY8" fmla="*/ 1293706 h 1293706"/>
                <a:gd name="connsiteX9" fmla="*/ 215622 w 1950721"/>
                <a:gd name="connsiteY9" fmla="*/ 1293706 h 1293706"/>
                <a:gd name="connsiteX10" fmla="*/ 0 w 1950721"/>
                <a:gd name="connsiteY10" fmla="*/ 1078084 h 1293706"/>
                <a:gd name="connsiteX11" fmla="*/ 0 w 1950721"/>
                <a:gd name="connsiteY11" fmla="*/ 215622 h 1293706"/>
                <a:gd name="connsiteX0" fmla="*/ 0 w 2316480"/>
                <a:gd name="connsiteY0" fmla="*/ 215622 h 1293706"/>
                <a:gd name="connsiteX1" fmla="*/ 215622 w 2316480"/>
                <a:gd name="connsiteY1" fmla="*/ 0 h 1293706"/>
                <a:gd name="connsiteX2" fmla="*/ 1735099 w 2316480"/>
                <a:gd name="connsiteY2" fmla="*/ 0 h 1293706"/>
                <a:gd name="connsiteX3" fmla="*/ 1950721 w 2316480"/>
                <a:gd name="connsiteY3" fmla="*/ 215622 h 1293706"/>
                <a:gd name="connsiteX4" fmla="*/ 1943947 w 2316480"/>
                <a:gd name="connsiteY4" fmla="*/ 331893 h 1293706"/>
                <a:gd name="connsiteX5" fmla="*/ 2316480 w 2316480"/>
                <a:gd name="connsiteY5" fmla="*/ 528319 h 1293706"/>
                <a:gd name="connsiteX6" fmla="*/ 1937174 w 2316480"/>
                <a:gd name="connsiteY6" fmla="*/ 758613 h 1293706"/>
                <a:gd name="connsiteX7" fmla="*/ 1950721 w 2316480"/>
                <a:gd name="connsiteY7" fmla="*/ 1078084 h 1293706"/>
                <a:gd name="connsiteX8" fmla="*/ 1735099 w 2316480"/>
                <a:gd name="connsiteY8" fmla="*/ 1293706 h 1293706"/>
                <a:gd name="connsiteX9" fmla="*/ 215622 w 2316480"/>
                <a:gd name="connsiteY9" fmla="*/ 1293706 h 1293706"/>
                <a:gd name="connsiteX10" fmla="*/ 0 w 2316480"/>
                <a:gd name="connsiteY10" fmla="*/ 1078084 h 1293706"/>
                <a:gd name="connsiteX11" fmla="*/ 0 w 2316480"/>
                <a:gd name="connsiteY11" fmla="*/ 215622 h 1293706"/>
                <a:gd name="connsiteX0" fmla="*/ 0 w 2316480"/>
                <a:gd name="connsiteY0" fmla="*/ 215622 h 1293706"/>
                <a:gd name="connsiteX1" fmla="*/ 215622 w 2316480"/>
                <a:gd name="connsiteY1" fmla="*/ 0 h 1293706"/>
                <a:gd name="connsiteX2" fmla="*/ 1735099 w 2316480"/>
                <a:gd name="connsiteY2" fmla="*/ 0 h 1293706"/>
                <a:gd name="connsiteX3" fmla="*/ 1950721 w 2316480"/>
                <a:gd name="connsiteY3" fmla="*/ 215622 h 1293706"/>
                <a:gd name="connsiteX4" fmla="*/ 1957494 w 2316480"/>
                <a:gd name="connsiteY4" fmla="*/ 345440 h 1293706"/>
                <a:gd name="connsiteX5" fmla="*/ 2316480 w 2316480"/>
                <a:gd name="connsiteY5" fmla="*/ 528319 h 1293706"/>
                <a:gd name="connsiteX6" fmla="*/ 1937174 w 2316480"/>
                <a:gd name="connsiteY6" fmla="*/ 758613 h 1293706"/>
                <a:gd name="connsiteX7" fmla="*/ 1950721 w 2316480"/>
                <a:gd name="connsiteY7" fmla="*/ 1078084 h 1293706"/>
                <a:gd name="connsiteX8" fmla="*/ 1735099 w 2316480"/>
                <a:gd name="connsiteY8" fmla="*/ 1293706 h 1293706"/>
                <a:gd name="connsiteX9" fmla="*/ 215622 w 2316480"/>
                <a:gd name="connsiteY9" fmla="*/ 1293706 h 1293706"/>
                <a:gd name="connsiteX10" fmla="*/ 0 w 2316480"/>
                <a:gd name="connsiteY10" fmla="*/ 1078084 h 1293706"/>
                <a:gd name="connsiteX11" fmla="*/ 0 w 2316480"/>
                <a:gd name="connsiteY11" fmla="*/ 215622 h 1293706"/>
                <a:gd name="connsiteX0" fmla="*/ 0 w 2316480"/>
                <a:gd name="connsiteY0" fmla="*/ 215622 h 1293706"/>
                <a:gd name="connsiteX1" fmla="*/ 215622 w 2316480"/>
                <a:gd name="connsiteY1" fmla="*/ 0 h 1293706"/>
                <a:gd name="connsiteX2" fmla="*/ 1735099 w 2316480"/>
                <a:gd name="connsiteY2" fmla="*/ 0 h 1293706"/>
                <a:gd name="connsiteX3" fmla="*/ 1950721 w 2316480"/>
                <a:gd name="connsiteY3" fmla="*/ 215622 h 1293706"/>
                <a:gd name="connsiteX4" fmla="*/ 1957494 w 2316480"/>
                <a:gd name="connsiteY4" fmla="*/ 345440 h 1293706"/>
                <a:gd name="connsiteX5" fmla="*/ 2316480 w 2316480"/>
                <a:gd name="connsiteY5" fmla="*/ 528319 h 1293706"/>
                <a:gd name="connsiteX6" fmla="*/ 1957494 w 2316480"/>
                <a:gd name="connsiteY6" fmla="*/ 765387 h 1293706"/>
                <a:gd name="connsiteX7" fmla="*/ 1950721 w 2316480"/>
                <a:gd name="connsiteY7" fmla="*/ 1078084 h 1293706"/>
                <a:gd name="connsiteX8" fmla="*/ 1735099 w 2316480"/>
                <a:gd name="connsiteY8" fmla="*/ 1293706 h 1293706"/>
                <a:gd name="connsiteX9" fmla="*/ 215622 w 2316480"/>
                <a:gd name="connsiteY9" fmla="*/ 1293706 h 1293706"/>
                <a:gd name="connsiteX10" fmla="*/ 0 w 2316480"/>
                <a:gd name="connsiteY10" fmla="*/ 1078084 h 1293706"/>
                <a:gd name="connsiteX11" fmla="*/ 0 w 2316480"/>
                <a:gd name="connsiteY11" fmla="*/ 215622 h 1293706"/>
                <a:gd name="connsiteX0" fmla="*/ 0 w 2274742"/>
                <a:gd name="connsiteY0" fmla="*/ 215622 h 1293706"/>
                <a:gd name="connsiteX1" fmla="*/ 215622 w 2274742"/>
                <a:gd name="connsiteY1" fmla="*/ 0 h 1293706"/>
                <a:gd name="connsiteX2" fmla="*/ 1735099 w 2274742"/>
                <a:gd name="connsiteY2" fmla="*/ 0 h 1293706"/>
                <a:gd name="connsiteX3" fmla="*/ 1950721 w 2274742"/>
                <a:gd name="connsiteY3" fmla="*/ 215622 h 1293706"/>
                <a:gd name="connsiteX4" fmla="*/ 1957494 w 2274742"/>
                <a:gd name="connsiteY4" fmla="*/ 345440 h 1293706"/>
                <a:gd name="connsiteX5" fmla="*/ 2274742 w 2274742"/>
                <a:gd name="connsiteY5" fmla="*/ 648265 h 1293706"/>
                <a:gd name="connsiteX6" fmla="*/ 1957494 w 2274742"/>
                <a:gd name="connsiteY6" fmla="*/ 765387 h 1293706"/>
                <a:gd name="connsiteX7" fmla="*/ 1950721 w 2274742"/>
                <a:gd name="connsiteY7" fmla="*/ 1078084 h 1293706"/>
                <a:gd name="connsiteX8" fmla="*/ 1735099 w 2274742"/>
                <a:gd name="connsiteY8" fmla="*/ 1293706 h 1293706"/>
                <a:gd name="connsiteX9" fmla="*/ 215622 w 2274742"/>
                <a:gd name="connsiteY9" fmla="*/ 1293706 h 1293706"/>
                <a:gd name="connsiteX10" fmla="*/ 0 w 2274742"/>
                <a:gd name="connsiteY10" fmla="*/ 1078084 h 1293706"/>
                <a:gd name="connsiteX11" fmla="*/ 0 w 2274742"/>
                <a:gd name="connsiteY11" fmla="*/ 215622 h 129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4742" h="1293706">
                  <a:moveTo>
                    <a:pt x="0" y="215622"/>
                  </a:moveTo>
                  <a:cubicBezTo>
                    <a:pt x="0" y="96537"/>
                    <a:pt x="96537" y="0"/>
                    <a:pt x="215622" y="0"/>
                  </a:cubicBezTo>
                  <a:lnTo>
                    <a:pt x="1735099" y="0"/>
                  </a:lnTo>
                  <a:cubicBezTo>
                    <a:pt x="1854184" y="0"/>
                    <a:pt x="1950721" y="96537"/>
                    <a:pt x="1950721" y="215622"/>
                  </a:cubicBezTo>
                  <a:lnTo>
                    <a:pt x="1957494" y="345440"/>
                  </a:lnTo>
                  <a:lnTo>
                    <a:pt x="2274742" y="648265"/>
                  </a:lnTo>
                  <a:lnTo>
                    <a:pt x="1957494" y="765387"/>
                  </a:lnTo>
                  <a:lnTo>
                    <a:pt x="1950721" y="1078084"/>
                  </a:lnTo>
                  <a:cubicBezTo>
                    <a:pt x="1950721" y="1197169"/>
                    <a:pt x="1854184" y="1293706"/>
                    <a:pt x="1735099" y="1293706"/>
                  </a:cubicBezTo>
                  <a:lnTo>
                    <a:pt x="215622" y="1293706"/>
                  </a:lnTo>
                  <a:cubicBezTo>
                    <a:pt x="96537" y="1293706"/>
                    <a:pt x="0" y="1197169"/>
                    <a:pt x="0" y="1078084"/>
                  </a:cubicBezTo>
                  <a:lnTo>
                    <a:pt x="0" y="215622"/>
                  </a:lnTo>
                  <a:close/>
                </a:path>
              </a:pathLst>
            </a:custGeom>
            <a:solidFill>
              <a:schemeClr val="bg1"/>
            </a:solidFill>
            <a:ln w="38100">
              <a:solidFill>
                <a:srgbClr val="7956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7898F58-AAC5-4514-5E0E-9B72949DD6E4}"/>
                </a:ext>
              </a:extLst>
            </p:cNvPr>
            <p:cNvSpPr txBox="1"/>
            <p:nvPr/>
          </p:nvSpPr>
          <p:spPr>
            <a:xfrm>
              <a:off x="3629423" y="2280759"/>
              <a:ext cx="1904389" cy="830997"/>
            </a:xfrm>
            <a:prstGeom prst="rect">
              <a:avLst/>
            </a:prstGeom>
            <a:noFill/>
            <a:ln>
              <a:noFill/>
            </a:ln>
          </p:spPr>
          <p:txBody>
            <a:bodyPr wrap="square" rtlCol="0">
              <a:spAutoFit/>
            </a:bodyPr>
            <a:lstStyle/>
            <a:p>
              <a:pPr algn="ctr"/>
              <a:r>
                <a:rPr lang="en-GB" sz="1600" dirty="0">
                  <a:latin typeface="EdShed" pitchFamily="2" charset="77"/>
                </a:rPr>
                <a:t>Separate each word into syllables using a long syllable break.</a:t>
              </a:r>
            </a:p>
          </p:txBody>
        </p:sp>
        <p:pic>
          <p:nvPicPr>
            <p:cNvPr id="12" name="Picture 11" descr="Icon&#10;&#10;Description automatically generated">
              <a:extLst>
                <a:ext uri="{FF2B5EF4-FFF2-40B4-BE49-F238E27FC236}">
                  <a16:creationId xmlns:a16="http://schemas.microsoft.com/office/drawing/2014/main" id="{631019B7-9AE4-A070-2CC2-9E1CD539F3D6}"/>
                </a:ext>
              </a:extLst>
            </p:cNvPr>
            <p:cNvPicPr>
              <a:picLocks noChangeAspect="1"/>
            </p:cNvPicPr>
            <p:nvPr/>
          </p:nvPicPr>
          <p:blipFill>
            <a:blip r:embed="rId4"/>
            <a:stretch>
              <a:fillRect/>
            </a:stretch>
          </p:blipFill>
          <p:spPr>
            <a:xfrm>
              <a:off x="5896686" y="2061322"/>
              <a:ext cx="681953" cy="1695464"/>
            </a:xfrm>
            <a:prstGeom prst="rect">
              <a:avLst/>
            </a:prstGeom>
          </p:spPr>
        </p:pic>
      </p:grpSp>
      <p:grpSp>
        <p:nvGrpSpPr>
          <p:cNvPr id="3" name="Group 2">
            <a:extLst>
              <a:ext uri="{FF2B5EF4-FFF2-40B4-BE49-F238E27FC236}">
                <a16:creationId xmlns:a16="http://schemas.microsoft.com/office/drawing/2014/main" id="{940DB9CA-B6BE-5C84-F759-C4883CAC7A42}"/>
              </a:ext>
            </a:extLst>
          </p:cNvPr>
          <p:cNvGrpSpPr/>
          <p:nvPr/>
        </p:nvGrpSpPr>
        <p:grpSpPr>
          <a:xfrm>
            <a:off x="7050353" y="1997363"/>
            <a:ext cx="3841167" cy="1759424"/>
            <a:chOff x="7050353" y="1997363"/>
            <a:chExt cx="3841167" cy="1759424"/>
          </a:xfrm>
        </p:grpSpPr>
        <p:sp>
          <p:nvSpPr>
            <p:cNvPr id="2" name="Rounded Rectangle 1">
              <a:extLst>
                <a:ext uri="{FF2B5EF4-FFF2-40B4-BE49-F238E27FC236}">
                  <a16:creationId xmlns:a16="http://schemas.microsoft.com/office/drawing/2014/main" id="{3A982A62-D5BB-B11C-8FD9-D522E62CB75B}"/>
                </a:ext>
              </a:extLst>
            </p:cNvPr>
            <p:cNvSpPr/>
            <p:nvPr/>
          </p:nvSpPr>
          <p:spPr>
            <a:xfrm>
              <a:off x="7843521" y="2160693"/>
              <a:ext cx="3047999" cy="1551093"/>
            </a:xfrm>
            <a:custGeom>
              <a:avLst/>
              <a:gdLst>
                <a:gd name="connsiteX0" fmla="*/ 0 w 2709333"/>
                <a:gd name="connsiteY0" fmla="*/ 258521 h 1551093"/>
                <a:gd name="connsiteX1" fmla="*/ 258521 w 2709333"/>
                <a:gd name="connsiteY1" fmla="*/ 0 h 1551093"/>
                <a:gd name="connsiteX2" fmla="*/ 2450812 w 2709333"/>
                <a:gd name="connsiteY2" fmla="*/ 0 h 1551093"/>
                <a:gd name="connsiteX3" fmla="*/ 2709333 w 2709333"/>
                <a:gd name="connsiteY3" fmla="*/ 258521 h 1551093"/>
                <a:gd name="connsiteX4" fmla="*/ 2709333 w 2709333"/>
                <a:gd name="connsiteY4" fmla="*/ 1292572 h 1551093"/>
                <a:gd name="connsiteX5" fmla="*/ 2450812 w 2709333"/>
                <a:gd name="connsiteY5" fmla="*/ 1551093 h 1551093"/>
                <a:gd name="connsiteX6" fmla="*/ 258521 w 2709333"/>
                <a:gd name="connsiteY6" fmla="*/ 1551093 h 1551093"/>
                <a:gd name="connsiteX7" fmla="*/ 0 w 2709333"/>
                <a:gd name="connsiteY7" fmla="*/ 1292572 h 1551093"/>
                <a:gd name="connsiteX8" fmla="*/ 0 w 2709333"/>
                <a:gd name="connsiteY8" fmla="*/ 258521 h 1551093"/>
                <a:gd name="connsiteX0" fmla="*/ 6774 w 2716107"/>
                <a:gd name="connsiteY0" fmla="*/ 258521 h 1551093"/>
                <a:gd name="connsiteX1" fmla="*/ 265295 w 2716107"/>
                <a:gd name="connsiteY1" fmla="*/ 0 h 1551093"/>
                <a:gd name="connsiteX2" fmla="*/ 2457586 w 2716107"/>
                <a:gd name="connsiteY2" fmla="*/ 0 h 1551093"/>
                <a:gd name="connsiteX3" fmla="*/ 2716107 w 2716107"/>
                <a:gd name="connsiteY3" fmla="*/ 258521 h 1551093"/>
                <a:gd name="connsiteX4" fmla="*/ 2716107 w 2716107"/>
                <a:gd name="connsiteY4" fmla="*/ 1292572 h 1551093"/>
                <a:gd name="connsiteX5" fmla="*/ 2457586 w 2716107"/>
                <a:gd name="connsiteY5" fmla="*/ 1551093 h 1551093"/>
                <a:gd name="connsiteX6" fmla="*/ 265295 w 2716107"/>
                <a:gd name="connsiteY6" fmla="*/ 1551093 h 1551093"/>
                <a:gd name="connsiteX7" fmla="*/ 6774 w 2716107"/>
                <a:gd name="connsiteY7" fmla="*/ 1292572 h 1551093"/>
                <a:gd name="connsiteX8" fmla="*/ 0 w 2716107"/>
                <a:gd name="connsiteY8" fmla="*/ 386080 h 1551093"/>
                <a:gd name="connsiteX9" fmla="*/ 6774 w 2716107"/>
                <a:gd name="connsiteY9" fmla="*/ 258521 h 1551093"/>
                <a:gd name="connsiteX0" fmla="*/ 20320 w 2729653"/>
                <a:gd name="connsiteY0" fmla="*/ 258521 h 1551093"/>
                <a:gd name="connsiteX1" fmla="*/ 278841 w 2729653"/>
                <a:gd name="connsiteY1" fmla="*/ 0 h 1551093"/>
                <a:gd name="connsiteX2" fmla="*/ 2471132 w 2729653"/>
                <a:gd name="connsiteY2" fmla="*/ 0 h 1551093"/>
                <a:gd name="connsiteX3" fmla="*/ 2729653 w 2729653"/>
                <a:gd name="connsiteY3" fmla="*/ 258521 h 1551093"/>
                <a:gd name="connsiteX4" fmla="*/ 2729653 w 2729653"/>
                <a:gd name="connsiteY4" fmla="*/ 1292572 h 1551093"/>
                <a:gd name="connsiteX5" fmla="*/ 2471132 w 2729653"/>
                <a:gd name="connsiteY5" fmla="*/ 1551093 h 1551093"/>
                <a:gd name="connsiteX6" fmla="*/ 278841 w 2729653"/>
                <a:gd name="connsiteY6" fmla="*/ 1551093 h 1551093"/>
                <a:gd name="connsiteX7" fmla="*/ 20320 w 2729653"/>
                <a:gd name="connsiteY7" fmla="*/ 1292572 h 1551093"/>
                <a:gd name="connsiteX8" fmla="*/ 0 w 2729653"/>
                <a:gd name="connsiteY8" fmla="*/ 501227 h 1551093"/>
                <a:gd name="connsiteX9" fmla="*/ 13546 w 2729653"/>
                <a:gd name="connsiteY9" fmla="*/ 386080 h 1551093"/>
                <a:gd name="connsiteX10" fmla="*/ 20320 w 2729653"/>
                <a:gd name="connsiteY10" fmla="*/ 258521 h 1551093"/>
                <a:gd name="connsiteX0" fmla="*/ 20320 w 2729653"/>
                <a:gd name="connsiteY0" fmla="*/ 258521 h 1551093"/>
                <a:gd name="connsiteX1" fmla="*/ 278841 w 2729653"/>
                <a:gd name="connsiteY1" fmla="*/ 0 h 1551093"/>
                <a:gd name="connsiteX2" fmla="*/ 2471132 w 2729653"/>
                <a:gd name="connsiteY2" fmla="*/ 0 h 1551093"/>
                <a:gd name="connsiteX3" fmla="*/ 2729653 w 2729653"/>
                <a:gd name="connsiteY3" fmla="*/ 258521 h 1551093"/>
                <a:gd name="connsiteX4" fmla="*/ 2729653 w 2729653"/>
                <a:gd name="connsiteY4" fmla="*/ 1292572 h 1551093"/>
                <a:gd name="connsiteX5" fmla="*/ 2471132 w 2729653"/>
                <a:gd name="connsiteY5" fmla="*/ 1551093 h 1551093"/>
                <a:gd name="connsiteX6" fmla="*/ 278841 w 2729653"/>
                <a:gd name="connsiteY6" fmla="*/ 1551093 h 1551093"/>
                <a:gd name="connsiteX7" fmla="*/ 20320 w 2729653"/>
                <a:gd name="connsiteY7" fmla="*/ 1292572 h 1551093"/>
                <a:gd name="connsiteX8" fmla="*/ 0 w 2729653"/>
                <a:gd name="connsiteY8" fmla="*/ 697654 h 1551093"/>
                <a:gd name="connsiteX9" fmla="*/ 0 w 2729653"/>
                <a:gd name="connsiteY9" fmla="*/ 501227 h 1551093"/>
                <a:gd name="connsiteX10" fmla="*/ 13546 w 2729653"/>
                <a:gd name="connsiteY10" fmla="*/ 386080 h 1551093"/>
                <a:gd name="connsiteX11" fmla="*/ 20320 w 2729653"/>
                <a:gd name="connsiteY11" fmla="*/ 258521 h 1551093"/>
                <a:gd name="connsiteX0" fmla="*/ 20320 w 2729653"/>
                <a:gd name="connsiteY0" fmla="*/ 258521 h 1551093"/>
                <a:gd name="connsiteX1" fmla="*/ 278841 w 2729653"/>
                <a:gd name="connsiteY1" fmla="*/ 0 h 1551093"/>
                <a:gd name="connsiteX2" fmla="*/ 2471132 w 2729653"/>
                <a:gd name="connsiteY2" fmla="*/ 0 h 1551093"/>
                <a:gd name="connsiteX3" fmla="*/ 2729653 w 2729653"/>
                <a:gd name="connsiteY3" fmla="*/ 258521 h 1551093"/>
                <a:gd name="connsiteX4" fmla="*/ 2729653 w 2729653"/>
                <a:gd name="connsiteY4" fmla="*/ 1292572 h 1551093"/>
                <a:gd name="connsiteX5" fmla="*/ 2471132 w 2729653"/>
                <a:gd name="connsiteY5" fmla="*/ 1551093 h 1551093"/>
                <a:gd name="connsiteX6" fmla="*/ 278841 w 2729653"/>
                <a:gd name="connsiteY6" fmla="*/ 1551093 h 1551093"/>
                <a:gd name="connsiteX7" fmla="*/ 20320 w 2729653"/>
                <a:gd name="connsiteY7" fmla="*/ 1292572 h 1551093"/>
                <a:gd name="connsiteX8" fmla="*/ 0 w 2729653"/>
                <a:gd name="connsiteY8" fmla="*/ 697654 h 1551093"/>
                <a:gd name="connsiteX9" fmla="*/ 0 w 2729653"/>
                <a:gd name="connsiteY9" fmla="*/ 501227 h 1551093"/>
                <a:gd name="connsiteX10" fmla="*/ 13546 w 2729653"/>
                <a:gd name="connsiteY10" fmla="*/ 386080 h 1551093"/>
                <a:gd name="connsiteX11" fmla="*/ 20320 w 2729653"/>
                <a:gd name="connsiteY11" fmla="*/ 258521 h 1551093"/>
                <a:gd name="connsiteX0" fmla="*/ 338666 w 3047999"/>
                <a:gd name="connsiteY0" fmla="*/ 258521 h 1551093"/>
                <a:gd name="connsiteX1" fmla="*/ 597187 w 3047999"/>
                <a:gd name="connsiteY1" fmla="*/ 0 h 1551093"/>
                <a:gd name="connsiteX2" fmla="*/ 2789478 w 3047999"/>
                <a:gd name="connsiteY2" fmla="*/ 0 h 1551093"/>
                <a:gd name="connsiteX3" fmla="*/ 3047999 w 3047999"/>
                <a:gd name="connsiteY3" fmla="*/ 258521 h 1551093"/>
                <a:gd name="connsiteX4" fmla="*/ 3047999 w 3047999"/>
                <a:gd name="connsiteY4" fmla="*/ 1292572 h 1551093"/>
                <a:gd name="connsiteX5" fmla="*/ 2789478 w 3047999"/>
                <a:gd name="connsiteY5" fmla="*/ 1551093 h 1551093"/>
                <a:gd name="connsiteX6" fmla="*/ 597187 w 3047999"/>
                <a:gd name="connsiteY6" fmla="*/ 1551093 h 1551093"/>
                <a:gd name="connsiteX7" fmla="*/ 338666 w 3047999"/>
                <a:gd name="connsiteY7" fmla="*/ 1292572 h 1551093"/>
                <a:gd name="connsiteX8" fmla="*/ 318346 w 3047999"/>
                <a:gd name="connsiteY8" fmla="*/ 697654 h 1551093"/>
                <a:gd name="connsiteX9" fmla="*/ 0 w 3047999"/>
                <a:gd name="connsiteY9" fmla="*/ 528320 h 1551093"/>
                <a:gd name="connsiteX10" fmla="*/ 331892 w 3047999"/>
                <a:gd name="connsiteY10" fmla="*/ 386080 h 1551093"/>
                <a:gd name="connsiteX11" fmla="*/ 338666 w 3047999"/>
                <a:gd name="connsiteY11" fmla="*/ 258521 h 1551093"/>
                <a:gd name="connsiteX0" fmla="*/ 338666 w 3047999"/>
                <a:gd name="connsiteY0" fmla="*/ 258521 h 1551093"/>
                <a:gd name="connsiteX1" fmla="*/ 597187 w 3047999"/>
                <a:gd name="connsiteY1" fmla="*/ 0 h 1551093"/>
                <a:gd name="connsiteX2" fmla="*/ 2789478 w 3047999"/>
                <a:gd name="connsiteY2" fmla="*/ 0 h 1551093"/>
                <a:gd name="connsiteX3" fmla="*/ 3047999 w 3047999"/>
                <a:gd name="connsiteY3" fmla="*/ 258521 h 1551093"/>
                <a:gd name="connsiteX4" fmla="*/ 3047999 w 3047999"/>
                <a:gd name="connsiteY4" fmla="*/ 1292572 h 1551093"/>
                <a:gd name="connsiteX5" fmla="*/ 2789478 w 3047999"/>
                <a:gd name="connsiteY5" fmla="*/ 1551093 h 1551093"/>
                <a:gd name="connsiteX6" fmla="*/ 597187 w 3047999"/>
                <a:gd name="connsiteY6" fmla="*/ 1551093 h 1551093"/>
                <a:gd name="connsiteX7" fmla="*/ 338666 w 3047999"/>
                <a:gd name="connsiteY7" fmla="*/ 1292572 h 1551093"/>
                <a:gd name="connsiteX8" fmla="*/ 352212 w 3047999"/>
                <a:gd name="connsiteY8" fmla="*/ 704427 h 1551093"/>
                <a:gd name="connsiteX9" fmla="*/ 0 w 3047999"/>
                <a:gd name="connsiteY9" fmla="*/ 528320 h 1551093"/>
                <a:gd name="connsiteX10" fmla="*/ 331892 w 3047999"/>
                <a:gd name="connsiteY10" fmla="*/ 386080 h 1551093"/>
                <a:gd name="connsiteX11" fmla="*/ 338666 w 3047999"/>
                <a:gd name="connsiteY11" fmla="*/ 258521 h 1551093"/>
                <a:gd name="connsiteX0" fmla="*/ 338666 w 3047999"/>
                <a:gd name="connsiteY0" fmla="*/ 258521 h 1551093"/>
                <a:gd name="connsiteX1" fmla="*/ 597187 w 3047999"/>
                <a:gd name="connsiteY1" fmla="*/ 0 h 1551093"/>
                <a:gd name="connsiteX2" fmla="*/ 2789478 w 3047999"/>
                <a:gd name="connsiteY2" fmla="*/ 0 h 1551093"/>
                <a:gd name="connsiteX3" fmla="*/ 3047999 w 3047999"/>
                <a:gd name="connsiteY3" fmla="*/ 258521 h 1551093"/>
                <a:gd name="connsiteX4" fmla="*/ 3047999 w 3047999"/>
                <a:gd name="connsiteY4" fmla="*/ 1292572 h 1551093"/>
                <a:gd name="connsiteX5" fmla="*/ 2789478 w 3047999"/>
                <a:gd name="connsiteY5" fmla="*/ 1551093 h 1551093"/>
                <a:gd name="connsiteX6" fmla="*/ 597187 w 3047999"/>
                <a:gd name="connsiteY6" fmla="*/ 1551093 h 1551093"/>
                <a:gd name="connsiteX7" fmla="*/ 338666 w 3047999"/>
                <a:gd name="connsiteY7" fmla="*/ 1292572 h 1551093"/>
                <a:gd name="connsiteX8" fmla="*/ 331892 w 3047999"/>
                <a:gd name="connsiteY8" fmla="*/ 711200 h 1551093"/>
                <a:gd name="connsiteX9" fmla="*/ 0 w 3047999"/>
                <a:gd name="connsiteY9" fmla="*/ 528320 h 1551093"/>
                <a:gd name="connsiteX10" fmla="*/ 331892 w 3047999"/>
                <a:gd name="connsiteY10" fmla="*/ 386080 h 1551093"/>
                <a:gd name="connsiteX11" fmla="*/ 338666 w 3047999"/>
                <a:gd name="connsiteY11" fmla="*/ 258521 h 155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7999" h="1551093">
                  <a:moveTo>
                    <a:pt x="338666" y="258521"/>
                  </a:moveTo>
                  <a:cubicBezTo>
                    <a:pt x="338666" y="115744"/>
                    <a:pt x="454410" y="0"/>
                    <a:pt x="597187" y="0"/>
                  </a:cubicBezTo>
                  <a:lnTo>
                    <a:pt x="2789478" y="0"/>
                  </a:lnTo>
                  <a:cubicBezTo>
                    <a:pt x="2932255" y="0"/>
                    <a:pt x="3047999" y="115744"/>
                    <a:pt x="3047999" y="258521"/>
                  </a:cubicBezTo>
                  <a:lnTo>
                    <a:pt x="3047999" y="1292572"/>
                  </a:lnTo>
                  <a:cubicBezTo>
                    <a:pt x="3047999" y="1435349"/>
                    <a:pt x="2932255" y="1551093"/>
                    <a:pt x="2789478" y="1551093"/>
                  </a:cubicBezTo>
                  <a:lnTo>
                    <a:pt x="597187" y="1551093"/>
                  </a:lnTo>
                  <a:cubicBezTo>
                    <a:pt x="454410" y="1551093"/>
                    <a:pt x="338666" y="1435349"/>
                    <a:pt x="338666" y="1292572"/>
                  </a:cubicBezTo>
                  <a:cubicBezTo>
                    <a:pt x="345440" y="870746"/>
                    <a:pt x="338665" y="909506"/>
                    <a:pt x="331892" y="711200"/>
                  </a:cubicBezTo>
                  <a:lnTo>
                    <a:pt x="0" y="528320"/>
                  </a:lnTo>
                  <a:lnTo>
                    <a:pt x="331892" y="386080"/>
                  </a:lnTo>
                  <a:lnTo>
                    <a:pt x="338666" y="258521"/>
                  </a:lnTo>
                  <a:close/>
                </a:path>
              </a:pathLst>
            </a:custGeom>
            <a:solidFill>
              <a:schemeClr val="bg1"/>
            </a:solidFill>
            <a:ln w="38100">
              <a:solidFill>
                <a:srgbClr val="25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Icon&#10;&#10;Description automatically generated">
              <a:extLst>
                <a:ext uri="{FF2B5EF4-FFF2-40B4-BE49-F238E27FC236}">
                  <a16:creationId xmlns:a16="http://schemas.microsoft.com/office/drawing/2014/main" id="{10AB4433-7777-E883-900C-0374F17A05E4}"/>
                </a:ext>
              </a:extLst>
            </p:cNvPr>
            <p:cNvPicPr>
              <a:picLocks noChangeAspect="1"/>
            </p:cNvPicPr>
            <p:nvPr/>
          </p:nvPicPr>
          <p:blipFill>
            <a:blip r:embed="rId5"/>
            <a:stretch>
              <a:fillRect/>
            </a:stretch>
          </p:blipFill>
          <p:spPr>
            <a:xfrm>
              <a:off x="7050353" y="1997363"/>
              <a:ext cx="764463" cy="1759424"/>
            </a:xfrm>
            <a:prstGeom prst="rect">
              <a:avLst/>
            </a:prstGeom>
          </p:spPr>
        </p:pic>
        <p:sp>
          <p:nvSpPr>
            <p:cNvPr id="23" name="TextBox 22">
              <a:extLst>
                <a:ext uri="{FF2B5EF4-FFF2-40B4-BE49-F238E27FC236}">
                  <a16:creationId xmlns:a16="http://schemas.microsoft.com/office/drawing/2014/main" id="{989F436F-2CF5-BDEF-64DC-90A458C30C3F}"/>
                </a:ext>
              </a:extLst>
            </p:cNvPr>
            <p:cNvSpPr txBox="1"/>
            <p:nvPr/>
          </p:nvSpPr>
          <p:spPr>
            <a:xfrm>
              <a:off x="8269062" y="2282829"/>
              <a:ext cx="2534405" cy="1323439"/>
            </a:xfrm>
            <a:prstGeom prst="rect">
              <a:avLst/>
            </a:prstGeom>
            <a:noFill/>
          </p:spPr>
          <p:txBody>
            <a:bodyPr wrap="square" rtlCol="0">
              <a:spAutoFit/>
            </a:bodyPr>
            <a:lstStyle/>
            <a:p>
              <a:pPr algn="ctr"/>
              <a:r>
                <a:rPr lang="en-GB" sz="1600" dirty="0">
                  <a:latin typeface="EdShed" pitchFamily="2" charset="77"/>
                </a:rPr>
                <a:t>Use sound buttons for each phoneme. Draw a dot for each single letter sound and a line when two or more letters make one sound</a:t>
              </a:r>
              <a:r>
                <a:rPr lang="en-GB" sz="1400" dirty="0">
                  <a:latin typeface="EdShed" pitchFamily="2" charset="77"/>
                </a:rPr>
                <a:t>. </a:t>
              </a:r>
            </a:p>
          </p:txBody>
        </p:sp>
      </p:grpSp>
      <p:sp>
        <p:nvSpPr>
          <p:cNvPr id="39" name="Title 1">
            <a:extLst>
              <a:ext uri="{FF2B5EF4-FFF2-40B4-BE49-F238E27FC236}">
                <a16:creationId xmlns:a16="http://schemas.microsoft.com/office/drawing/2014/main" id="{059A509A-2B8E-1780-84FA-6D157D9F5FD3}"/>
              </a:ext>
            </a:extLst>
          </p:cNvPr>
          <p:cNvSpPr txBox="1">
            <a:spLocks/>
          </p:cNvSpPr>
          <p:nvPr/>
        </p:nvSpPr>
        <p:spPr>
          <a:xfrm>
            <a:off x="1531985" y="3699848"/>
            <a:ext cx="1827167" cy="66172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4000" dirty="0">
                <a:latin typeface="EdShed" pitchFamily="2" charset="77"/>
              </a:rPr>
              <a:t>inactive</a:t>
            </a:r>
          </a:p>
        </p:txBody>
      </p:sp>
      <p:grpSp>
        <p:nvGrpSpPr>
          <p:cNvPr id="40" name="Group 39">
            <a:extLst>
              <a:ext uri="{FF2B5EF4-FFF2-40B4-BE49-F238E27FC236}">
                <a16:creationId xmlns:a16="http://schemas.microsoft.com/office/drawing/2014/main" id="{5F23839E-93A9-89B8-E056-E45C08EF91FE}"/>
              </a:ext>
            </a:extLst>
          </p:cNvPr>
          <p:cNvGrpSpPr/>
          <p:nvPr/>
        </p:nvGrpSpPr>
        <p:grpSpPr>
          <a:xfrm>
            <a:off x="1649135" y="4224017"/>
            <a:ext cx="1576658" cy="98909"/>
            <a:chOff x="7188156" y="5772576"/>
            <a:chExt cx="2512339" cy="157611"/>
          </a:xfrm>
          <a:solidFill>
            <a:srgbClr val="3372DC"/>
          </a:solidFill>
        </p:grpSpPr>
        <p:sp>
          <p:nvSpPr>
            <p:cNvPr id="42" name="Oval 41">
              <a:extLst>
                <a:ext uri="{FF2B5EF4-FFF2-40B4-BE49-F238E27FC236}">
                  <a16:creationId xmlns:a16="http://schemas.microsoft.com/office/drawing/2014/main" id="{F22B190A-CF9A-8544-CA91-AF8D1B8ED24E}"/>
                </a:ext>
              </a:extLst>
            </p:cNvPr>
            <p:cNvSpPr/>
            <p:nvPr/>
          </p:nvSpPr>
          <p:spPr>
            <a:xfrm>
              <a:off x="7188156" y="5772651"/>
              <a:ext cx="157534" cy="1575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43" name="Oval 42">
              <a:extLst>
                <a:ext uri="{FF2B5EF4-FFF2-40B4-BE49-F238E27FC236}">
                  <a16:creationId xmlns:a16="http://schemas.microsoft.com/office/drawing/2014/main" id="{16D4B2F7-AB75-3502-7252-9F4D0A78AB1D}"/>
                </a:ext>
              </a:extLst>
            </p:cNvPr>
            <p:cNvSpPr/>
            <p:nvPr/>
          </p:nvSpPr>
          <p:spPr>
            <a:xfrm>
              <a:off x="7466423" y="5772651"/>
              <a:ext cx="157534" cy="1575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44" name="Rectangle 43">
              <a:extLst>
                <a:ext uri="{FF2B5EF4-FFF2-40B4-BE49-F238E27FC236}">
                  <a16:creationId xmlns:a16="http://schemas.microsoft.com/office/drawing/2014/main" id="{4B40A68B-CD32-B013-B55F-CE2F9F08BCE9}"/>
                </a:ext>
              </a:extLst>
            </p:cNvPr>
            <p:cNvSpPr/>
            <p:nvPr/>
          </p:nvSpPr>
          <p:spPr>
            <a:xfrm>
              <a:off x="9113625" y="5790559"/>
              <a:ext cx="586870" cy="121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49" name="Oval 48">
              <a:extLst>
                <a:ext uri="{FF2B5EF4-FFF2-40B4-BE49-F238E27FC236}">
                  <a16:creationId xmlns:a16="http://schemas.microsoft.com/office/drawing/2014/main" id="{6D9EC639-3E6E-8D54-1AE2-2439AFAE019B}"/>
                </a:ext>
              </a:extLst>
            </p:cNvPr>
            <p:cNvSpPr/>
            <p:nvPr/>
          </p:nvSpPr>
          <p:spPr>
            <a:xfrm>
              <a:off x="7876421" y="5772651"/>
              <a:ext cx="157534" cy="1575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50" name="Oval 49">
              <a:extLst>
                <a:ext uri="{FF2B5EF4-FFF2-40B4-BE49-F238E27FC236}">
                  <a16:creationId xmlns:a16="http://schemas.microsoft.com/office/drawing/2014/main" id="{3F823855-A252-088A-7D18-70C954E5A4D5}"/>
                </a:ext>
              </a:extLst>
            </p:cNvPr>
            <p:cNvSpPr/>
            <p:nvPr/>
          </p:nvSpPr>
          <p:spPr>
            <a:xfrm>
              <a:off x="8298069" y="5772651"/>
              <a:ext cx="157534" cy="1575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51" name="Oval 50">
              <a:extLst>
                <a:ext uri="{FF2B5EF4-FFF2-40B4-BE49-F238E27FC236}">
                  <a16:creationId xmlns:a16="http://schemas.microsoft.com/office/drawing/2014/main" id="{FB5A1F71-301F-C2F4-5916-56CEC63B9FCA}"/>
                </a:ext>
              </a:extLst>
            </p:cNvPr>
            <p:cNvSpPr/>
            <p:nvPr/>
          </p:nvSpPr>
          <p:spPr>
            <a:xfrm>
              <a:off x="8628458" y="5772651"/>
              <a:ext cx="157534" cy="1575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52" name="Oval 51">
              <a:extLst>
                <a:ext uri="{FF2B5EF4-FFF2-40B4-BE49-F238E27FC236}">
                  <a16:creationId xmlns:a16="http://schemas.microsoft.com/office/drawing/2014/main" id="{5F5CC32C-42F2-1485-8D03-556A6282F100}"/>
                </a:ext>
              </a:extLst>
            </p:cNvPr>
            <p:cNvSpPr/>
            <p:nvPr/>
          </p:nvSpPr>
          <p:spPr>
            <a:xfrm>
              <a:off x="8848231" y="5772576"/>
              <a:ext cx="157534"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grpSp>
      <p:sp>
        <p:nvSpPr>
          <p:cNvPr id="55" name="Title 1">
            <a:extLst>
              <a:ext uri="{FF2B5EF4-FFF2-40B4-BE49-F238E27FC236}">
                <a16:creationId xmlns:a16="http://schemas.microsoft.com/office/drawing/2014/main" id="{B69C4089-E372-9D9A-9CBB-9CD723B41CAD}"/>
              </a:ext>
            </a:extLst>
          </p:cNvPr>
          <p:cNvSpPr txBox="1">
            <a:spLocks/>
          </p:cNvSpPr>
          <p:nvPr/>
        </p:nvSpPr>
        <p:spPr>
          <a:xfrm>
            <a:off x="4163580" y="5643238"/>
            <a:ext cx="2536400" cy="66172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4000" dirty="0">
                <a:latin typeface="EdShed" pitchFamily="2" charset="77"/>
              </a:rPr>
              <a:t>inadequate</a:t>
            </a:r>
          </a:p>
        </p:txBody>
      </p:sp>
      <p:sp>
        <p:nvSpPr>
          <p:cNvPr id="56" name="Title 1">
            <a:extLst>
              <a:ext uri="{FF2B5EF4-FFF2-40B4-BE49-F238E27FC236}">
                <a16:creationId xmlns:a16="http://schemas.microsoft.com/office/drawing/2014/main" id="{DCAC0496-CF8C-2ABE-CE0A-DE433A200C51}"/>
              </a:ext>
            </a:extLst>
          </p:cNvPr>
          <p:cNvSpPr txBox="1">
            <a:spLocks/>
          </p:cNvSpPr>
          <p:nvPr/>
        </p:nvSpPr>
        <p:spPr>
          <a:xfrm>
            <a:off x="8766405" y="5620155"/>
            <a:ext cx="1922257" cy="707886"/>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nSpc>
                <a:spcPct val="100000"/>
              </a:lnSpc>
            </a:pPr>
            <a:r>
              <a:rPr lang="en-GB" sz="4000" dirty="0">
                <a:latin typeface="EdShed" pitchFamily="2" charset="77"/>
              </a:rPr>
              <a:t>insecure</a:t>
            </a:r>
          </a:p>
        </p:txBody>
      </p:sp>
      <p:grpSp>
        <p:nvGrpSpPr>
          <p:cNvPr id="57" name="Group 56">
            <a:extLst>
              <a:ext uri="{FF2B5EF4-FFF2-40B4-BE49-F238E27FC236}">
                <a16:creationId xmlns:a16="http://schemas.microsoft.com/office/drawing/2014/main" id="{89075E84-7463-ECE0-97B7-EC8FB31062D6}"/>
              </a:ext>
            </a:extLst>
          </p:cNvPr>
          <p:cNvGrpSpPr/>
          <p:nvPr/>
        </p:nvGrpSpPr>
        <p:grpSpPr>
          <a:xfrm>
            <a:off x="4262936" y="6297274"/>
            <a:ext cx="2291446" cy="102458"/>
            <a:chOff x="6911854" y="6009924"/>
            <a:chExt cx="3651325" cy="163263"/>
          </a:xfrm>
          <a:solidFill>
            <a:srgbClr val="3372DC"/>
          </a:solidFill>
        </p:grpSpPr>
        <p:sp>
          <p:nvSpPr>
            <p:cNvPr id="58" name="Oval 57">
              <a:extLst>
                <a:ext uri="{FF2B5EF4-FFF2-40B4-BE49-F238E27FC236}">
                  <a16:creationId xmlns:a16="http://schemas.microsoft.com/office/drawing/2014/main" id="{53AE3725-85BA-B2E9-8602-A68B892F50A1}"/>
                </a:ext>
              </a:extLst>
            </p:cNvPr>
            <p:cNvSpPr/>
            <p:nvPr/>
          </p:nvSpPr>
          <p:spPr>
            <a:xfrm>
              <a:off x="6911854" y="6009924"/>
              <a:ext cx="157534"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59" name="Oval 58">
              <a:extLst>
                <a:ext uri="{FF2B5EF4-FFF2-40B4-BE49-F238E27FC236}">
                  <a16:creationId xmlns:a16="http://schemas.microsoft.com/office/drawing/2014/main" id="{7FB8EE22-7A11-614F-FD4D-56546E077BDB}"/>
                </a:ext>
              </a:extLst>
            </p:cNvPr>
            <p:cNvSpPr/>
            <p:nvPr/>
          </p:nvSpPr>
          <p:spPr>
            <a:xfrm>
              <a:off x="7202587" y="6015656"/>
              <a:ext cx="157534"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60" name="Rectangle 59">
              <a:extLst>
                <a:ext uri="{FF2B5EF4-FFF2-40B4-BE49-F238E27FC236}">
                  <a16:creationId xmlns:a16="http://schemas.microsoft.com/office/drawing/2014/main" id="{6C482E00-4C78-09D8-042C-BFBE39C52EDA}"/>
                </a:ext>
              </a:extLst>
            </p:cNvPr>
            <p:cNvSpPr/>
            <p:nvPr/>
          </p:nvSpPr>
          <p:spPr>
            <a:xfrm>
              <a:off x="8778486" y="6026415"/>
              <a:ext cx="718109" cy="121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61" name="Oval 60">
              <a:extLst>
                <a:ext uri="{FF2B5EF4-FFF2-40B4-BE49-F238E27FC236}">
                  <a16:creationId xmlns:a16="http://schemas.microsoft.com/office/drawing/2014/main" id="{C5FB02A2-5A12-6CBC-0D29-D119A4D1BC4B}"/>
                </a:ext>
              </a:extLst>
            </p:cNvPr>
            <p:cNvSpPr/>
            <p:nvPr/>
          </p:nvSpPr>
          <p:spPr>
            <a:xfrm>
              <a:off x="7626904" y="6009924"/>
              <a:ext cx="157534"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62" name="Oval 61">
              <a:extLst>
                <a:ext uri="{FF2B5EF4-FFF2-40B4-BE49-F238E27FC236}">
                  <a16:creationId xmlns:a16="http://schemas.microsoft.com/office/drawing/2014/main" id="{7CA10E01-3EAA-5AC5-2914-9136C7707BCF}"/>
                </a:ext>
              </a:extLst>
            </p:cNvPr>
            <p:cNvSpPr/>
            <p:nvPr/>
          </p:nvSpPr>
          <p:spPr>
            <a:xfrm>
              <a:off x="8031899" y="6013154"/>
              <a:ext cx="157534"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63" name="Oval 62">
              <a:extLst>
                <a:ext uri="{FF2B5EF4-FFF2-40B4-BE49-F238E27FC236}">
                  <a16:creationId xmlns:a16="http://schemas.microsoft.com/office/drawing/2014/main" id="{667FE4DD-D0ED-5B5D-0982-83FB43EAFC94}"/>
                </a:ext>
              </a:extLst>
            </p:cNvPr>
            <p:cNvSpPr/>
            <p:nvPr/>
          </p:nvSpPr>
          <p:spPr>
            <a:xfrm>
              <a:off x="8444585" y="6009924"/>
              <a:ext cx="157534"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64" name="Oval 63">
              <a:extLst>
                <a:ext uri="{FF2B5EF4-FFF2-40B4-BE49-F238E27FC236}">
                  <a16:creationId xmlns:a16="http://schemas.microsoft.com/office/drawing/2014/main" id="{9D7ADA65-64BE-4D5D-C509-A0D21D2A789B}"/>
                </a:ext>
              </a:extLst>
            </p:cNvPr>
            <p:cNvSpPr/>
            <p:nvPr/>
          </p:nvSpPr>
          <p:spPr>
            <a:xfrm>
              <a:off x="9675424" y="6009924"/>
              <a:ext cx="157534"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65" name="Rectangle 64">
              <a:extLst>
                <a:ext uri="{FF2B5EF4-FFF2-40B4-BE49-F238E27FC236}">
                  <a16:creationId xmlns:a16="http://schemas.microsoft.com/office/drawing/2014/main" id="{3C7698BD-F768-9DB2-C00D-E12A226B7973}"/>
                </a:ext>
              </a:extLst>
            </p:cNvPr>
            <p:cNvSpPr/>
            <p:nvPr/>
          </p:nvSpPr>
          <p:spPr>
            <a:xfrm>
              <a:off x="9978528" y="6026415"/>
              <a:ext cx="584651" cy="121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grpSp>
      <p:grpSp>
        <p:nvGrpSpPr>
          <p:cNvPr id="66" name="Group 65">
            <a:extLst>
              <a:ext uri="{FF2B5EF4-FFF2-40B4-BE49-F238E27FC236}">
                <a16:creationId xmlns:a16="http://schemas.microsoft.com/office/drawing/2014/main" id="{46F977E4-485F-2C3B-F559-31DD2AA91940}"/>
              </a:ext>
            </a:extLst>
          </p:cNvPr>
          <p:cNvGrpSpPr/>
          <p:nvPr/>
        </p:nvGrpSpPr>
        <p:grpSpPr>
          <a:xfrm>
            <a:off x="8874727" y="6196047"/>
            <a:ext cx="1660427" cy="102458"/>
            <a:chOff x="7411968" y="6009924"/>
            <a:chExt cx="2645821" cy="163263"/>
          </a:xfrm>
          <a:solidFill>
            <a:srgbClr val="3372DC"/>
          </a:solidFill>
        </p:grpSpPr>
        <p:sp>
          <p:nvSpPr>
            <p:cNvPr id="67" name="Oval 66">
              <a:extLst>
                <a:ext uri="{FF2B5EF4-FFF2-40B4-BE49-F238E27FC236}">
                  <a16:creationId xmlns:a16="http://schemas.microsoft.com/office/drawing/2014/main" id="{80CB1A20-19F7-E85A-4E3E-7273D58314FF}"/>
                </a:ext>
              </a:extLst>
            </p:cNvPr>
            <p:cNvSpPr/>
            <p:nvPr/>
          </p:nvSpPr>
          <p:spPr>
            <a:xfrm>
              <a:off x="7411968" y="6009924"/>
              <a:ext cx="157534"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68" name="Oval 67">
              <a:extLst>
                <a:ext uri="{FF2B5EF4-FFF2-40B4-BE49-F238E27FC236}">
                  <a16:creationId xmlns:a16="http://schemas.microsoft.com/office/drawing/2014/main" id="{4B568AD5-FD77-4DA9-BAC6-4C649900E0BA}"/>
                </a:ext>
              </a:extLst>
            </p:cNvPr>
            <p:cNvSpPr/>
            <p:nvPr/>
          </p:nvSpPr>
          <p:spPr>
            <a:xfrm>
              <a:off x="7700709" y="6015656"/>
              <a:ext cx="157534"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69" name="Rectangle 68">
              <a:extLst>
                <a:ext uri="{FF2B5EF4-FFF2-40B4-BE49-F238E27FC236}">
                  <a16:creationId xmlns:a16="http://schemas.microsoft.com/office/drawing/2014/main" id="{A9D01731-70AD-AD33-D0D5-F0CE7DAFD4F9}"/>
                </a:ext>
              </a:extLst>
            </p:cNvPr>
            <p:cNvSpPr/>
            <p:nvPr/>
          </p:nvSpPr>
          <p:spPr>
            <a:xfrm>
              <a:off x="9126896" y="6026415"/>
              <a:ext cx="930893" cy="1215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70" name="Oval 69">
              <a:extLst>
                <a:ext uri="{FF2B5EF4-FFF2-40B4-BE49-F238E27FC236}">
                  <a16:creationId xmlns:a16="http://schemas.microsoft.com/office/drawing/2014/main" id="{14E4F63A-8678-C056-04AA-B79639CC5229}"/>
                </a:ext>
              </a:extLst>
            </p:cNvPr>
            <p:cNvSpPr/>
            <p:nvPr/>
          </p:nvSpPr>
          <p:spPr>
            <a:xfrm>
              <a:off x="8046980" y="6009924"/>
              <a:ext cx="157534"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71" name="Oval 70">
              <a:extLst>
                <a:ext uri="{FF2B5EF4-FFF2-40B4-BE49-F238E27FC236}">
                  <a16:creationId xmlns:a16="http://schemas.microsoft.com/office/drawing/2014/main" id="{2E825432-54D2-9174-FA87-53C7F4380D14}"/>
                </a:ext>
              </a:extLst>
            </p:cNvPr>
            <p:cNvSpPr/>
            <p:nvPr/>
          </p:nvSpPr>
          <p:spPr>
            <a:xfrm>
              <a:off x="8391801" y="6013154"/>
              <a:ext cx="157534"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sp>
          <p:nvSpPr>
            <p:cNvPr id="72" name="Oval 71">
              <a:extLst>
                <a:ext uri="{FF2B5EF4-FFF2-40B4-BE49-F238E27FC236}">
                  <a16:creationId xmlns:a16="http://schemas.microsoft.com/office/drawing/2014/main" id="{0E5F1EB6-97AD-BA5A-D276-7EE8FA02F8F8}"/>
                </a:ext>
              </a:extLst>
            </p:cNvPr>
            <p:cNvSpPr/>
            <p:nvPr/>
          </p:nvSpPr>
          <p:spPr>
            <a:xfrm>
              <a:off x="8780105" y="6009924"/>
              <a:ext cx="157534"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uli" pitchFamily="2" charset="77"/>
              </a:endParaRPr>
            </a:p>
          </p:txBody>
        </p:sp>
      </p:grpSp>
    </p:spTree>
    <p:extLst>
      <p:ext uri="{BB962C8B-B14F-4D97-AF65-F5344CB8AC3E}">
        <p14:creationId xmlns:p14="http://schemas.microsoft.com/office/powerpoint/2010/main" val="426363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6"/>
                                        </p:tgtEl>
                                        <p:attrNameLst>
                                          <p:attrName>ppt_y</p:attrName>
                                        </p:attrNameLst>
                                      </p:cBhvr>
                                      <p:tavLst>
                                        <p:tav tm="0">
                                          <p:val>
                                            <p:strVal val="#ppt_y"/>
                                          </p:val>
                                        </p:tav>
                                        <p:tav tm="100000">
                                          <p:val>
                                            <p:strVal val="#ppt_y"/>
                                          </p:val>
                                        </p:tav>
                                      </p:tavLst>
                                    </p:anim>
                                    <p:anim calcmode="lin" valueType="num">
                                      <p:cBhvr>
                                        <p:cTn id="1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dissolv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p:tgtEl>
                                          <p:spTgt spid="40"/>
                                        </p:tgtEl>
                                        <p:attrNameLst>
                                          <p:attrName>ppt_x</p:attrName>
                                        </p:attrNameLst>
                                      </p:cBhvr>
                                      <p:tavLst>
                                        <p:tav tm="0">
                                          <p:val>
                                            <p:strVal val="#ppt_x-#ppt_w*1.125000"/>
                                          </p:val>
                                        </p:tav>
                                        <p:tav tm="100000">
                                          <p:val>
                                            <p:strVal val="#ppt_x"/>
                                          </p:val>
                                        </p:tav>
                                      </p:tavLst>
                                    </p:anim>
                                    <p:animEffect transition="in" filter="wipe(right)">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900" decel="100000" fill="hold"/>
                                        <p:tgtEl>
                                          <p:spTgt spid="2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dissolv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dissolve">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8" fill="hold" nodeType="click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additive="base">
                                        <p:cTn id="69" dur="500"/>
                                        <p:tgtEl>
                                          <p:spTgt spid="57"/>
                                        </p:tgtEl>
                                        <p:attrNameLst>
                                          <p:attrName>ppt_x</p:attrName>
                                        </p:attrNameLst>
                                      </p:cBhvr>
                                      <p:tavLst>
                                        <p:tav tm="0">
                                          <p:val>
                                            <p:strVal val="#ppt_x-#ppt_w*1.125000"/>
                                          </p:val>
                                        </p:tav>
                                        <p:tav tm="100000">
                                          <p:val>
                                            <p:strVal val="#ppt_x"/>
                                          </p:val>
                                        </p:tav>
                                      </p:tavLst>
                                    </p:anim>
                                    <p:animEffect transition="in" filter="wipe(right)">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dissolve">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21"/>
                                        </p:tgtEl>
                                        <p:attrNameLst>
                                          <p:attrName>ppt_y</p:attrName>
                                        </p:attrNameLst>
                                      </p:cBhvr>
                                      <p:tavLst>
                                        <p:tav tm="0">
                                          <p:val>
                                            <p:strVal val="#ppt_y"/>
                                          </p:val>
                                        </p:tav>
                                        <p:tav tm="100000">
                                          <p:val>
                                            <p:strVal val="#ppt_y"/>
                                          </p:val>
                                        </p:tav>
                                      </p:tavLst>
                                    </p:anim>
                                    <p:anim calcmode="lin" valueType="num">
                                      <p:cBhvr>
                                        <p:cTn id="8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dissolve">
                                      <p:cBhvr>
                                        <p:cTn id="89" dur="500"/>
                                        <p:tgtEl>
                                          <p:spTgt spid="56"/>
                                        </p:tgtEl>
                                      </p:cBhvr>
                                    </p:animEffect>
                                  </p:childTnLst>
                                </p:cTn>
                              </p:par>
                            </p:childTnLst>
                          </p:cTn>
                        </p:par>
                      </p:childTnLst>
                    </p:cTn>
                  </p:par>
                  <p:par>
                    <p:cTn id="90" fill="hold">
                      <p:stCondLst>
                        <p:cond delay="indefinite"/>
                      </p:stCondLst>
                      <p:childTnLst>
                        <p:par>
                          <p:cTn id="91" fill="hold">
                            <p:stCondLst>
                              <p:cond delay="0"/>
                            </p:stCondLst>
                            <p:childTnLst>
                              <p:par>
                                <p:cTn id="92" presetID="12" presetClass="entr" presetSubtype="8" fill="hold" nodeType="click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additive="base">
                                        <p:cTn id="94" dur="500"/>
                                        <p:tgtEl>
                                          <p:spTgt spid="66"/>
                                        </p:tgtEl>
                                        <p:attrNameLst>
                                          <p:attrName>ppt_x</p:attrName>
                                        </p:attrNameLst>
                                      </p:cBhvr>
                                      <p:tavLst>
                                        <p:tav tm="0">
                                          <p:val>
                                            <p:strVal val="#ppt_x-#ppt_w*1.125000"/>
                                          </p:val>
                                        </p:tav>
                                        <p:tav tm="100000">
                                          <p:val>
                                            <p:strVal val="#ppt_x"/>
                                          </p:val>
                                        </p:tav>
                                      </p:tavLst>
                                    </p:anim>
                                    <p:animEffect transition="in" filter="wipe(right)">
                                      <p:cBhvr>
                                        <p:cTn id="9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9" grpId="0"/>
      <p:bldP spid="21" grpId="0"/>
      <p:bldP spid="25" grpId="0"/>
      <p:bldP spid="27" grpId="0"/>
      <p:bldP spid="39"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929EB5-5820-3DD3-2051-4CE5A29D5768}"/>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8</a:t>
            </a:fld>
            <a:endParaRPr lang="en-US" dirty="0">
              <a:latin typeface="EdShed" pitchFamily="2" charset="77"/>
            </a:endParaRPr>
          </a:p>
        </p:txBody>
      </p:sp>
      <p:sp>
        <p:nvSpPr>
          <p:cNvPr id="11" name="Text Placeholder 10">
            <a:extLst>
              <a:ext uri="{FF2B5EF4-FFF2-40B4-BE49-F238E27FC236}">
                <a16:creationId xmlns:a16="http://schemas.microsoft.com/office/drawing/2014/main" id="{619F2BC4-9E63-3D44-3D3A-E07DE1B62068}"/>
              </a:ext>
            </a:extLst>
          </p:cNvPr>
          <p:cNvSpPr>
            <a:spLocks noGrp="1"/>
          </p:cNvSpPr>
          <p:nvPr>
            <p:ph type="body" sz="quarter" idx="10"/>
          </p:nvPr>
        </p:nvSpPr>
        <p:spPr>
          <a:xfrm>
            <a:off x="3494880" y="237857"/>
            <a:ext cx="5202237" cy="320675"/>
          </a:xfrm>
        </p:spPr>
        <p:txBody>
          <a:bodyPr/>
          <a:lstStyle/>
          <a:p>
            <a:r>
              <a:rPr lang="en-GB" dirty="0">
                <a:solidFill>
                  <a:srgbClr val="1D1C1D"/>
                </a:solidFill>
                <a:cs typeface="Arial" panose="020B0604020202020204" pitchFamily="34" charset="0"/>
              </a:rPr>
              <a:t>Word Maps</a:t>
            </a:r>
            <a:endParaRPr lang="en-GB" dirty="0"/>
          </a:p>
          <a:p>
            <a:endParaRPr lang="en-US" dirty="0"/>
          </a:p>
        </p:txBody>
      </p:sp>
      <p:sp>
        <p:nvSpPr>
          <p:cNvPr id="16" name="Text Placeholder 2">
            <a:extLst>
              <a:ext uri="{FF2B5EF4-FFF2-40B4-BE49-F238E27FC236}">
                <a16:creationId xmlns:a16="http://schemas.microsoft.com/office/drawing/2014/main" id="{9A6B48EC-F56D-2A1F-ABE7-F3C8D6ED73CF}"/>
              </a:ext>
            </a:extLst>
          </p:cNvPr>
          <p:cNvSpPr>
            <a:spLocks noGrp="1"/>
          </p:cNvSpPr>
          <p:nvPr>
            <p:ph type="body" sz="quarter" idx="15"/>
          </p:nvPr>
        </p:nvSpPr>
        <p:spPr>
          <a:xfrm>
            <a:off x="1541418" y="550678"/>
            <a:ext cx="9109160" cy="749135"/>
          </a:xfrm>
        </p:spPr>
        <p:txBody>
          <a:bodyPr/>
          <a:lstStyle/>
          <a:p>
            <a:pPr lvl="0">
              <a:lnSpc>
                <a:spcPct val="100000"/>
              </a:lnSpc>
              <a:defRPr/>
            </a:pPr>
            <a:r>
              <a:rPr lang="en-GB" sz="1700" b="1" dirty="0">
                <a:solidFill>
                  <a:schemeClr val="tx1"/>
                </a:solidFill>
              </a:rPr>
              <a:t>Read the word. Write each word out, drawing long lines for the syllable breaks. Write each word out again, adding the sound buttons for each phoneme. Finally, rewrite the whole word.</a:t>
            </a:r>
          </a:p>
        </p:txBody>
      </p:sp>
      <p:graphicFrame>
        <p:nvGraphicFramePr>
          <p:cNvPr id="2" name="Table 10">
            <a:extLst>
              <a:ext uri="{FF2B5EF4-FFF2-40B4-BE49-F238E27FC236}">
                <a16:creationId xmlns:a16="http://schemas.microsoft.com/office/drawing/2014/main" id="{4CA3803E-2052-806D-5E6A-46FC4087C871}"/>
              </a:ext>
            </a:extLst>
          </p:cNvPr>
          <p:cNvGraphicFramePr>
            <a:graphicFrameLocks noGrp="1"/>
          </p:cNvGraphicFramePr>
          <p:nvPr>
            <p:extLst>
              <p:ext uri="{D42A27DB-BD31-4B8C-83A1-F6EECF244321}">
                <p14:modId xmlns:p14="http://schemas.microsoft.com/office/powerpoint/2010/main" val="2219465136"/>
              </p:ext>
            </p:extLst>
          </p:nvPr>
        </p:nvGraphicFramePr>
        <p:xfrm>
          <a:off x="404734" y="1774480"/>
          <a:ext cx="11392527" cy="4723602"/>
        </p:xfrm>
        <a:graphic>
          <a:graphicData uri="http://schemas.openxmlformats.org/drawingml/2006/table">
            <a:tbl>
              <a:tblPr firstRow="1" bandRow="1">
                <a:tableStyleId>{5C22544A-7EE6-4342-B048-85BDC9FD1C3A}</a:tableStyleId>
              </a:tblPr>
              <a:tblGrid>
                <a:gridCol w="2255339">
                  <a:extLst>
                    <a:ext uri="{9D8B030D-6E8A-4147-A177-3AD203B41FA5}">
                      <a16:colId xmlns:a16="http://schemas.microsoft.com/office/drawing/2014/main" val="3223077605"/>
                    </a:ext>
                  </a:extLst>
                </a:gridCol>
                <a:gridCol w="3125585">
                  <a:extLst>
                    <a:ext uri="{9D8B030D-6E8A-4147-A177-3AD203B41FA5}">
                      <a16:colId xmlns:a16="http://schemas.microsoft.com/office/drawing/2014/main" val="1006853491"/>
                    </a:ext>
                  </a:extLst>
                </a:gridCol>
                <a:gridCol w="3225338">
                  <a:extLst>
                    <a:ext uri="{9D8B030D-6E8A-4147-A177-3AD203B41FA5}">
                      <a16:colId xmlns:a16="http://schemas.microsoft.com/office/drawing/2014/main" val="3864665642"/>
                    </a:ext>
                  </a:extLst>
                </a:gridCol>
                <a:gridCol w="2786265">
                  <a:extLst>
                    <a:ext uri="{9D8B030D-6E8A-4147-A177-3AD203B41FA5}">
                      <a16:colId xmlns:a16="http://schemas.microsoft.com/office/drawing/2014/main" val="3961588993"/>
                    </a:ext>
                  </a:extLst>
                </a:gridCol>
              </a:tblGrid>
              <a:tr h="685592">
                <a:tc>
                  <a:txBody>
                    <a:bodyPr/>
                    <a:lstStyle/>
                    <a:p>
                      <a:pPr algn="ctr"/>
                      <a:r>
                        <a:rPr lang="en-GB" sz="2000" b="1" i="0" dirty="0">
                          <a:solidFill>
                            <a:schemeClr val="tx1"/>
                          </a:solidFill>
                          <a:latin typeface="EdShed" pitchFamily="2" charset="77"/>
                        </a:rPr>
                        <a:t>Words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77"/>
                        </a:rPr>
                        <a:t>Syllable Breaks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kern="1200" dirty="0">
                          <a:solidFill>
                            <a:schemeClr val="tx1"/>
                          </a:solidFill>
                          <a:effectLst/>
                          <a:latin typeface="EdShed" pitchFamily="2" charset="77"/>
                          <a:ea typeface="+mn-ea"/>
                          <a:cs typeface="+mn-cs"/>
                        </a:rPr>
                        <a:t>Sound Buttons</a:t>
                      </a:r>
                      <a:endParaRPr lang="en-GB" sz="2000" b="1" i="0" dirty="0">
                        <a:solidFill>
                          <a:schemeClr val="tx1"/>
                        </a:solidFill>
                        <a:latin typeface="EdShed" pitchFamily="2" charset="77"/>
                      </a:endParaRP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77"/>
                        </a:rPr>
                        <a:t>My Word</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807602">
                <a:tc>
                  <a:txBody>
                    <a:bodyPr/>
                    <a:lstStyle/>
                    <a:p>
                      <a:pPr algn="ctr"/>
                      <a:r>
                        <a:rPr lang="en-GB" sz="2400" b="0" i="0" spc="0" baseline="0" dirty="0">
                          <a:latin typeface="EdShed" pitchFamily="2" charset="77"/>
                          <a:ea typeface="OpenDyslexic" charset="0"/>
                          <a:cs typeface="OpenDyslexic" charset="0"/>
                        </a:rPr>
                        <a:t>invisible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spc="0" baseline="0" dirty="0">
                        <a:solidFill>
                          <a:schemeClr val="tx1"/>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spc="0" baseline="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spc="0" baseline="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807602">
                <a:tc>
                  <a:txBody>
                    <a:bodyPr/>
                    <a:lstStyle/>
                    <a:p>
                      <a:pPr algn="ctr"/>
                      <a:r>
                        <a:rPr lang="en-GB" sz="2400" b="0" i="0" spc="0" baseline="0" dirty="0">
                          <a:latin typeface="EdShed" pitchFamily="2" charset="77"/>
                          <a:ea typeface="OpenDyslexic" charset="0"/>
                          <a:cs typeface="OpenDyslexic" charset="0"/>
                        </a:rPr>
                        <a:t>inflexible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spc="0" baseline="0" dirty="0">
                        <a:solidFill>
                          <a:schemeClr val="tx1"/>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spc="0" baseline="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spc="0" baseline="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807602">
                <a:tc>
                  <a:txBody>
                    <a:bodyPr/>
                    <a:lstStyle/>
                    <a:p>
                      <a:pPr algn="ctr"/>
                      <a:r>
                        <a:rPr lang="en-GB" sz="2400" b="0" i="0" spc="0" baseline="0" dirty="0">
                          <a:latin typeface="EdShed" pitchFamily="2" charset="77"/>
                          <a:ea typeface="OpenDyslexic" charset="0"/>
                          <a:cs typeface="OpenDyslexic"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spc="0" baseline="0" dirty="0">
                        <a:solidFill>
                          <a:schemeClr val="tx1"/>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spc="0" baseline="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spc="0" baseline="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807602">
                <a:tc>
                  <a:txBody>
                    <a:bodyPr/>
                    <a:lstStyle/>
                    <a:p>
                      <a:pPr algn="ctr"/>
                      <a:r>
                        <a:rPr lang="en-GB" sz="2400" b="0" i="0" spc="0" baseline="0" dirty="0">
                          <a:latin typeface="EdShed" pitchFamily="2" charset="77"/>
                          <a:ea typeface="OpenDyslexic" charset="0"/>
                          <a:cs typeface="OpenDyslexic" charset="0"/>
                        </a:rPr>
                        <a:t>insecure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spc="0" baseline="0" dirty="0">
                        <a:solidFill>
                          <a:schemeClr val="tx1"/>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spc="0" baseline="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spc="0" baseline="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7493943"/>
                  </a:ext>
                </a:extLst>
              </a:tr>
              <a:tr h="807602">
                <a:tc>
                  <a:txBody>
                    <a:bodyPr/>
                    <a:lstStyle/>
                    <a:p>
                      <a:pPr algn="ctr"/>
                      <a:r>
                        <a:rPr lang="en-GB" sz="2400" b="0" i="0" spc="0" baseline="0" dirty="0">
                          <a:latin typeface="EdShed" pitchFamily="2" charset="77"/>
                          <a:ea typeface="OpenDyslexic" charset="0"/>
                          <a:cs typeface="OpenDyslexic" charset="0"/>
                        </a:rPr>
                        <a:t>inadequate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spc="0" baseline="0" dirty="0">
                        <a:solidFill>
                          <a:schemeClr val="tx1"/>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spc="0" baseline="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spc="0" baseline="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bl>
          </a:graphicData>
        </a:graphic>
      </p:graphicFrame>
    </p:spTree>
    <p:extLst>
      <p:ext uri="{BB962C8B-B14F-4D97-AF65-F5344CB8AC3E}">
        <p14:creationId xmlns:p14="http://schemas.microsoft.com/office/powerpoint/2010/main" val="3941284338"/>
      </p:ext>
    </p:extLst>
  </p:cSld>
  <p:clrMapOvr>
    <a:masterClrMapping/>
  </p:clrMapOvr>
</p:sld>
</file>

<file path=ppt/theme/theme1.xml><?xml version="1.0" encoding="utf-8"?>
<a:theme xmlns:a="http://schemas.openxmlformats.org/drawingml/2006/main" name="Spelling Sh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800" b="1" i="0" dirty="0">
            <a:latin typeface="OpenDyslexicAlta"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E8D45BF7E88C4CBF195B716E08D65A" ma:contentTypeVersion="12" ma:contentTypeDescription="Create a new document." ma:contentTypeScope="" ma:versionID="2fdd791a52d91e5138b36fe924e49726">
  <xsd:schema xmlns:xsd="http://www.w3.org/2001/XMLSchema" xmlns:xs="http://www.w3.org/2001/XMLSchema" xmlns:p="http://schemas.microsoft.com/office/2006/metadata/properties" xmlns:ns2="fa511a29-b952-40e4-9e4b-59b1579a09a0" xmlns:ns3="2713a64c-b708-418b-a5af-1b0d489f796a" targetNamespace="http://schemas.microsoft.com/office/2006/metadata/properties" ma:root="true" ma:fieldsID="f9a5d50ded2000f004c7e763eb7e8286" ns2:_="" ns3:_="">
    <xsd:import namespace="fa511a29-b952-40e4-9e4b-59b1579a09a0"/>
    <xsd:import namespace="2713a64c-b708-418b-a5af-1b0d489f796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11a29-b952-40e4-9e4b-59b1579a09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2b0ea4-6242-4b3b-a5a4-a442a88e1f9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13a64c-b708-418b-a5af-1b0d489f796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ecd78d3-fe46-4f36-8ea3-4b1377205a5e}" ma:internalName="TaxCatchAll" ma:showField="CatchAllData" ma:web="2713a64c-b708-418b-a5af-1b0d489f79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511a29-b952-40e4-9e4b-59b1579a09a0">
      <Terms xmlns="http://schemas.microsoft.com/office/infopath/2007/PartnerControls"/>
    </lcf76f155ced4ddcb4097134ff3c332f>
    <TaxCatchAll xmlns="2713a64c-b708-418b-a5af-1b0d489f796a" xsi:nil="true"/>
  </documentManagement>
</p:properties>
</file>

<file path=customXml/itemProps1.xml><?xml version="1.0" encoding="utf-8"?>
<ds:datastoreItem xmlns:ds="http://schemas.openxmlformats.org/officeDocument/2006/customXml" ds:itemID="{20FEA98F-4F23-4623-B9A7-5A8809E0E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511a29-b952-40e4-9e4b-59b1579a09a0"/>
    <ds:schemaRef ds:uri="2713a64c-b708-418b-a5af-1b0d489f79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F290C7-03DA-40FB-BBCF-B5C6BFB7D8AA}">
  <ds:schemaRefs>
    <ds:schemaRef ds:uri="http://schemas.microsoft.com/sharepoint/v3/contenttype/forms"/>
  </ds:schemaRefs>
</ds:datastoreItem>
</file>

<file path=customXml/itemProps3.xml><?xml version="1.0" encoding="utf-8"?>
<ds:datastoreItem xmlns:ds="http://schemas.openxmlformats.org/officeDocument/2006/customXml" ds:itemID="{258F19DF-E440-47B3-83AF-D597ABC1A77E}">
  <ds:schemaRefs>
    <ds:schemaRef ds:uri="http://schemas.microsoft.com/office/2006/metadata/properties"/>
    <ds:schemaRef ds:uri="http://schemas.microsoft.com/office/infopath/2007/PartnerControls"/>
    <ds:schemaRef ds:uri="fa511a29-b952-40e4-9e4b-59b1579a09a0"/>
    <ds:schemaRef ds:uri="2713a64c-b708-418b-a5af-1b0d489f796a"/>
  </ds:schemaRefs>
</ds:datastoreItem>
</file>

<file path=docProps/app.xml><?xml version="1.0" encoding="utf-8"?>
<Properties xmlns="http://schemas.openxmlformats.org/officeDocument/2006/extended-properties" xmlns:vt="http://schemas.openxmlformats.org/officeDocument/2006/docPropsVTypes">
  <Template/>
  <TotalTime>4108</TotalTime>
  <Words>1355</Words>
  <Application>Microsoft Office PowerPoint</Application>
  <PresentationFormat>Widescreen</PresentationFormat>
  <Paragraphs>338</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Spelling Shed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Oliver</dc:creator>
  <cp:lastModifiedBy>Paul Blyth</cp:lastModifiedBy>
  <cp:revision>183</cp:revision>
  <dcterms:created xsi:type="dcterms:W3CDTF">2022-07-19T20:08:30Z</dcterms:created>
  <dcterms:modified xsi:type="dcterms:W3CDTF">2025-08-04T13:04:39Z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0x01010057E8D45BF7E88C4CBF195B716E08D65A</vt:lpwstr>
  </property>
  <property fmtid="{D5CDD505-2E9C-101B-9397-08002B2CF9AE}" pid="3" name="MediaServiceImageTags">
    <vt:lpwstr/>
  </property>
</Properties>
</file>