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88" r:id="rId6"/>
    <p:sldId id="284" r:id="rId7"/>
    <p:sldId id="285" r:id="rId8"/>
    <p:sldId id="289" r:id="rId9"/>
    <p:sldId id="290" r:id="rId10"/>
    <p:sldId id="291" r:id="rId11"/>
    <p:sldId id="264" r:id="rId12"/>
    <p:sldId id="297" r:id="rId13"/>
    <p:sldId id="266" r:id="rId14"/>
    <p:sldId id="278" r:id="rId15"/>
    <p:sldId id="298" r:id="rId16"/>
    <p:sldId id="299" r:id="rId17"/>
    <p:sldId id="300" r:id="rId18"/>
    <p:sldId id="301" r:id="rId19"/>
    <p:sldId id="286" r:id="rId20"/>
    <p:sldId id="287" r:id="rId21"/>
    <p:sldId id="296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uli" pitchFamily="2" charset="77"/>
      <p:regular r:id="rId31"/>
      <p:bold r:id="rId32"/>
      <p:italic r:id="rId33"/>
      <p:boldItalic r:id="rId34"/>
    </p:embeddedFont>
    <p:embeddedFont>
      <p:font typeface="OpenDyslexicAlta" pitchFamily="2" charset="77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7956D6"/>
    <a:srgbClr val="FFDE57"/>
    <a:srgbClr val="219CEE"/>
    <a:srgbClr val="25D160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1562"/>
  </p:normalViewPr>
  <p:slideViewPr>
    <p:cSldViewPr snapToGrid="0" snapToObjects="1">
      <p:cViewPr varScale="1">
        <p:scale>
          <a:sx n="98" d="100"/>
          <a:sy n="98" d="100"/>
        </p:scale>
        <p:origin x="208" y="22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0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0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Most words have one syllable. There are no words with three syllables.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24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meanings to find out which word it belongs 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meanings to find out which word it belongs 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58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meanings to find out which word it belongs 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 and 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1717A37-65AF-E053-09B3-DB9D395E70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7114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28/03/2023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7" r:id="rId8"/>
    <p:sldLayoutId id="214748366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UEDOH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4797" y="2029960"/>
            <a:ext cx="338137" cy="395154"/>
          </a:xfrm>
        </p:spPr>
        <p:txBody>
          <a:bodyPr>
            <a:no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5946" y="2029960"/>
            <a:ext cx="595891" cy="3951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39387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638664" y="6050336"/>
            <a:ext cx="13469328" cy="312190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/>
              <a:t>This week’s words: accept, except, knot, not, peace, piece, plain, plane, weather, whether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618DD-2564-8FA1-B3B3-D6CE688CE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Meanings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67F8-ADD0-5941-068D-057444FC3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Let’s look at what this week’s words mean.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B6E8-3640-66A6-4971-0176420C07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D375B-487B-4FA0-1BA3-3CB8DFF3EA27}"/>
              </a:ext>
            </a:extLst>
          </p:cNvPr>
          <p:cNvGrpSpPr/>
          <p:nvPr/>
        </p:nvGrpSpPr>
        <p:grpSpPr>
          <a:xfrm>
            <a:off x="3353261" y="1842790"/>
            <a:ext cx="5469387" cy="461665"/>
            <a:chOff x="7135562" y="1762378"/>
            <a:chExt cx="3926500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048B35-E21C-7C2D-57D6-486B7CA87467}"/>
                </a:ext>
              </a:extLst>
            </p:cNvPr>
            <p:cNvSpPr txBox="1"/>
            <p:nvPr/>
          </p:nvSpPr>
          <p:spPr>
            <a:xfrm>
              <a:off x="7135562" y="1762378"/>
              <a:ext cx="1175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weather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B9C1BD-3CD5-1012-E03A-6394B355F0BE}"/>
                </a:ext>
              </a:extLst>
            </p:cNvPr>
            <p:cNvSpPr txBox="1"/>
            <p:nvPr/>
          </p:nvSpPr>
          <p:spPr>
            <a:xfrm>
              <a:off x="9845766" y="1762378"/>
              <a:ext cx="1216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whether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A4AC21-855C-83E0-E9F5-6DCB8B989ACD}"/>
                </a:ext>
              </a:extLst>
            </p:cNvPr>
            <p:cNvSpPr txBox="1"/>
            <p:nvPr/>
          </p:nvSpPr>
          <p:spPr>
            <a:xfrm>
              <a:off x="8898636" y="1762378"/>
              <a:ext cx="406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vs</a:t>
              </a:r>
              <a:endParaRPr lang="en-GB" dirty="0">
                <a:solidFill>
                  <a:srgbClr val="FF3760"/>
                </a:solidFill>
                <a:latin typeface="OpenDyslexicAlta" pitchFamily="2" charset="77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14B7364-20DD-EC7B-1741-B96734BB5127}"/>
              </a:ext>
            </a:extLst>
          </p:cNvPr>
          <p:cNvSpPr/>
          <p:nvPr/>
        </p:nvSpPr>
        <p:spPr>
          <a:xfrm>
            <a:off x="435237" y="4419175"/>
            <a:ext cx="11315700" cy="2134025"/>
          </a:xfrm>
          <a:prstGeom prst="rect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056239-D9A6-9DB2-8C0E-6EF017664C63}"/>
              </a:ext>
            </a:extLst>
          </p:cNvPr>
          <p:cNvGrpSpPr/>
          <p:nvPr/>
        </p:nvGrpSpPr>
        <p:grpSpPr>
          <a:xfrm>
            <a:off x="2618510" y="4588713"/>
            <a:ext cx="3389681" cy="1862580"/>
            <a:chOff x="2590800" y="4588713"/>
            <a:chExt cx="3389681" cy="18625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6ECCC2-6314-C1B2-E4AD-F43CDE7EE10E}"/>
                </a:ext>
              </a:extLst>
            </p:cNvPr>
            <p:cNvSpPr txBox="1"/>
            <p:nvPr/>
          </p:nvSpPr>
          <p:spPr>
            <a:xfrm>
              <a:off x="2590800" y="5928073"/>
              <a:ext cx="33896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Used to express a doubt or choice between two possibilities.</a:t>
              </a:r>
              <a:endParaRPr lang="en-GB" sz="1200" dirty="0">
                <a:latin typeface="OpenDyslexicAlta" pitchFamily="2" charset="77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2A1562-4D6D-F265-7D68-7072497A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6007" y="4588713"/>
              <a:ext cx="1020632" cy="127461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21D448-EC7F-2640-70DE-D2796FEC51E7}"/>
              </a:ext>
            </a:extLst>
          </p:cNvPr>
          <p:cNvGrpSpPr/>
          <p:nvPr/>
        </p:nvGrpSpPr>
        <p:grpSpPr>
          <a:xfrm>
            <a:off x="6343255" y="4608231"/>
            <a:ext cx="3230235" cy="1791522"/>
            <a:chOff x="6343255" y="4608231"/>
            <a:chExt cx="3230235" cy="17915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FAA2B-B5E9-7AA6-F8E5-60D34B53BB42}"/>
                </a:ext>
              </a:extLst>
            </p:cNvPr>
            <p:cNvSpPr txBox="1"/>
            <p:nvPr/>
          </p:nvSpPr>
          <p:spPr>
            <a:xfrm>
              <a:off x="6343255" y="5876533"/>
              <a:ext cx="3230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0" i="0" kern="1200" dirty="0">
                  <a:effectLst/>
                  <a:latin typeface="OpenDyslexicAlta" pitchFamily="2" charset="77"/>
                  <a:ea typeface="+mn-ea"/>
                  <a:cs typeface="+mn-cs"/>
                </a:rPr>
                <a:t>The sunshine, wind, rain, temperature and clouds.</a:t>
              </a:r>
              <a:endParaRPr lang="en-GB" sz="1400" dirty="0">
                <a:latin typeface="OpenDyslexicAlta" pitchFamily="2" charset="77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9C1C0D3-FCD5-FBD9-6C35-0FBC180FAE4C}"/>
                </a:ext>
              </a:extLst>
            </p:cNvPr>
            <p:cNvGrpSpPr/>
            <p:nvPr/>
          </p:nvGrpSpPr>
          <p:grpSpPr>
            <a:xfrm>
              <a:off x="7510949" y="4608231"/>
              <a:ext cx="1039580" cy="1245647"/>
              <a:chOff x="7512778" y="4159454"/>
              <a:chExt cx="1423203" cy="1705312"/>
            </a:xfrm>
          </p:grpSpPr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5396B869-96EE-8DA5-CE2A-C1B3C74EC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2778" y="4159454"/>
                <a:ext cx="948897" cy="939654"/>
              </a:xfrm>
              <a:prstGeom prst="rect">
                <a:avLst/>
              </a:prstGeom>
            </p:spPr>
          </p:pic>
          <p:pic>
            <p:nvPicPr>
              <p:cNvPr id="13" name="Picture 12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8F05FB50-7E15-E69E-E71F-30358FCA8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7655" y="4632579"/>
                <a:ext cx="1208326" cy="4661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944367C-4953-A74E-4023-94FCB57FC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916369">
                <a:off x="7987225" y="5095276"/>
                <a:ext cx="323157" cy="65393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C00B9EA-A6B2-902A-A091-40FB8F268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916369">
                <a:off x="8230072" y="5210834"/>
                <a:ext cx="323157" cy="6539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87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30039 -0.3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30885 -0.3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that are homophones or near homophones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914767" y="314753"/>
            <a:ext cx="6356552" cy="39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-1367940" y="1917698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Choose the correct homophone for each sentence.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EED7175-58D4-AC0A-D2E8-D4F6958C9B8F}"/>
              </a:ext>
            </a:extLst>
          </p:cNvPr>
          <p:cNvSpPr txBox="1">
            <a:spLocks/>
          </p:cNvSpPr>
          <p:nvPr/>
        </p:nvSpPr>
        <p:spPr>
          <a:xfrm>
            <a:off x="530336" y="3133207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I used a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piece of paper to sketch the landscape.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C628D5-0C5E-1CB4-C5A3-A3C17C96FAEE}"/>
              </a:ext>
            </a:extLst>
          </p:cNvPr>
          <p:cNvSpPr txBox="1">
            <a:spLocks/>
          </p:cNvSpPr>
          <p:nvPr/>
        </p:nvSpPr>
        <p:spPr>
          <a:xfrm>
            <a:off x="530336" y="4542272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All classes went swimming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Year 1.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6C0D686-366A-9DFC-8749-CB783AC9B6D3}"/>
              </a:ext>
            </a:extLst>
          </p:cNvPr>
          <p:cNvSpPr txBox="1">
            <a:spLocks/>
          </p:cNvSpPr>
          <p:nvPr/>
        </p:nvSpPr>
        <p:spPr>
          <a:xfrm>
            <a:off x="530336" y="5951339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Imogen was deciding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she should go to the party or not.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0224A6D-D5B2-59C5-6565-ED801D5AB029}"/>
              </a:ext>
            </a:extLst>
          </p:cNvPr>
          <p:cNvSpPr txBox="1">
            <a:spLocks/>
          </p:cNvSpPr>
          <p:nvPr/>
        </p:nvSpPr>
        <p:spPr>
          <a:xfrm>
            <a:off x="530336" y="2598424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plain/plane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2D7E653-0E90-893C-63F4-B90076D4BD98}"/>
              </a:ext>
            </a:extLst>
          </p:cNvPr>
          <p:cNvSpPr txBox="1">
            <a:spLocks/>
          </p:cNvSpPr>
          <p:nvPr/>
        </p:nvSpPr>
        <p:spPr>
          <a:xfrm>
            <a:off x="530336" y="4007489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accept/except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90B2E7E-89A3-EDE5-D764-14387F1FFF2C}"/>
              </a:ext>
            </a:extLst>
          </p:cNvPr>
          <p:cNvSpPr txBox="1">
            <a:spLocks/>
          </p:cNvSpPr>
          <p:nvPr/>
        </p:nvSpPr>
        <p:spPr>
          <a:xfrm>
            <a:off x="530336" y="5416555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weather/whether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FCFB9-0C22-3628-2BAB-3E3FF06E37B1}"/>
              </a:ext>
            </a:extLst>
          </p:cNvPr>
          <p:cNvGrpSpPr/>
          <p:nvPr/>
        </p:nvGrpSpPr>
        <p:grpSpPr>
          <a:xfrm>
            <a:off x="9466311" y="1917700"/>
            <a:ext cx="2098369" cy="2981892"/>
            <a:chOff x="9466311" y="1917700"/>
            <a:chExt cx="2098369" cy="29818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0EE51-DCCA-6454-9F34-979C73DC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225" flipH="1">
              <a:off x="10453923" y="3812425"/>
              <a:ext cx="1003918" cy="1087167"/>
            </a:xfrm>
            <a:prstGeom prst="ellipse">
              <a:avLst/>
            </a:prstGeom>
          </p:spPr>
        </p:pic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609E7646-2A00-8497-667F-521939AC4046}"/>
                </a:ext>
              </a:extLst>
            </p:cNvPr>
            <p:cNvSpPr/>
            <p:nvPr/>
          </p:nvSpPr>
          <p:spPr>
            <a:xfrm>
              <a:off x="9466311" y="1917700"/>
              <a:ext cx="2098369" cy="1751913"/>
            </a:xfrm>
            <a:prstGeom prst="wedgeRoundRectCallout">
              <a:avLst>
                <a:gd name="adj1" fmla="val -7309"/>
                <a:gd name="adj2" fmla="val 70985"/>
                <a:gd name="adj3" fmla="val 16667"/>
              </a:avLst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679F8-08D4-7C9E-A674-AE6473E1F682}"/>
                </a:ext>
              </a:extLst>
            </p:cNvPr>
            <p:cNvSpPr txBox="1"/>
            <p:nvPr/>
          </p:nvSpPr>
          <p:spPr>
            <a:xfrm>
              <a:off x="9604121" y="2164022"/>
              <a:ext cx="18504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Think carefully because the homophones have different meanings.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that are homophones or near homophones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914767" y="314753"/>
            <a:ext cx="6356552" cy="39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516481" y="1917698"/>
            <a:ext cx="6374593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Write the correct homophone for each sentence.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EED7175-58D4-AC0A-D2E8-D4F6958C9B8F}"/>
              </a:ext>
            </a:extLst>
          </p:cNvPr>
          <p:cNvSpPr txBox="1">
            <a:spLocks/>
          </p:cNvSpPr>
          <p:nvPr/>
        </p:nvSpPr>
        <p:spPr>
          <a:xfrm>
            <a:off x="530336" y="3401331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Each child ate a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of fruit at break time.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C628D5-0C5E-1CB4-C5A3-A3C17C96FAEE}"/>
              </a:ext>
            </a:extLst>
          </p:cNvPr>
          <p:cNvSpPr txBox="1">
            <a:spLocks/>
          </p:cNvSpPr>
          <p:nvPr/>
        </p:nvSpPr>
        <p:spPr>
          <a:xfrm>
            <a:off x="530336" y="4265920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My shoelaces were tied in a double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6C0D686-366A-9DFC-8749-CB783AC9B6D3}"/>
              </a:ext>
            </a:extLst>
          </p:cNvPr>
          <p:cNvSpPr txBox="1">
            <a:spLocks/>
          </p:cNvSpPr>
          <p:nvPr/>
        </p:nvSpPr>
        <p:spPr>
          <a:xfrm>
            <a:off x="530336" y="513050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Harry did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want the piece of pizza with mushrooms on it.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FCFB9-0C22-3628-2BAB-3E3FF06E37B1}"/>
              </a:ext>
            </a:extLst>
          </p:cNvPr>
          <p:cNvGrpSpPr/>
          <p:nvPr/>
        </p:nvGrpSpPr>
        <p:grpSpPr>
          <a:xfrm>
            <a:off x="9466311" y="1917700"/>
            <a:ext cx="2098369" cy="2981892"/>
            <a:chOff x="9466311" y="1917700"/>
            <a:chExt cx="2098369" cy="29818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0EE51-DCCA-6454-9F34-979C73DC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225" flipH="1">
              <a:off x="10453923" y="3812425"/>
              <a:ext cx="1003918" cy="1087167"/>
            </a:xfrm>
            <a:prstGeom prst="ellipse">
              <a:avLst/>
            </a:prstGeom>
          </p:spPr>
        </p:pic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609E7646-2A00-8497-667F-521939AC4046}"/>
                </a:ext>
              </a:extLst>
            </p:cNvPr>
            <p:cNvSpPr/>
            <p:nvPr/>
          </p:nvSpPr>
          <p:spPr>
            <a:xfrm>
              <a:off x="9466311" y="1917700"/>
              <a:ext cx="2098369" cy="1751913"/>
            </a:xfrm>
            <a:prstGeom prst="wedgeRoundRectCallout">
              <a:avLst>
                <a:gd name="adj1" fmla="val -7309"/>
                <a:gd name="adj2" fmla="val 70985"/>
                <a:gd name="adj3" fmla="val 16667"/>
              </a:avLst>
            </a:pr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679F8-08D4-7C9E-A674-AE6473E1F682}"/>
                </a:ext>
              </a:extLst>
            </p:cNvPr>
            <p:cNvSpPr txBox="1"/>
            <p:nvPr/>
          </p:nvSpPr>
          <p:spPr>
            <a:xfrm>
              <a:off x="9604121" y="2164022"/>
              <a:ext cx="18504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Think carefully because the homophones have different meanings.</a:t>
              </a:r>
            </a:p>
          </p:txBody>
        </p:sp>
      </p:grp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D1957CC-8CF2-5F32-87D1-FAB96D19A222}"/>
              </a:ext>
            </a:extLst>
          </p:cNvPr>
          <p:cNvSpPr txBox="1">
            <a:spLocks/>
          </p:cNvSpPr>
          <p:nvPr/>
        </p:nvSpPr>
        <p:spPr>
          <a:xfrm>
            <a:off x="530336" y="599509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He felt at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as he watched the sun set over the sea.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543298F-95D3-F6FE-9963-D6140EC092BA}"/>
              </a:ext>
            </a:extLst>
          </p:cNvPr>
          <p:cNvSpPr txBox="1">
            <a:spLocks/>
          </p:cNvSpPr>
          <p:nvPr/>
        </p:nvSpPr>
        <p:spPr>
          <a:xfrm>
            <a:off x="258712" y="2561409"/>
            <a:ext cx="11513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not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0549E61-1A39-36CB-9DF2-F03555E09713}"/>
              </a:ext>
            </a:extLst>
          </p:cNvPr>
          <p:cNvSpPr txBox="1">
            <a:spLocks/>
          </p:cNvSpPr>
          <p:nvPr/>
        </p:nvSpPr>
        <p:spPr>
          <a:xfrm>
            <a:off x="1330862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knot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3679594-6889-72F1-BFCE-46EFF1BD773D}"/>
              </a:ext>
            </a:extLst>
          </p:cNvPr>
          <p:cNvSpPr txBox="1">
            <a:spLocks/>
          </p:cNvSpPr>
          <p:nvPr/>
        </p:nvSpPr>
        <p:spPr>
          <a:xfrm>
            <a:off x="2647260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peace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8718F99-BBB2-1A8C-5B7C-81CFB16D56BF}"/>
              </a:ext>
            </a:extLst>
          </p:cNvPr>
          <p:cNvSpPr txBox="1">
            <a:spLocks/>
          </p:cNvSpPr>
          <p:nvPr/>
        </p:nvSpPr>
        <p:spPr>
          <a:xfrm>
            <a:off x="3963658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piece</a:t>
            </a:r>
          </a:p>
        </p:txBody>
      </p:sp>
    </p:spTree>
    <p:extLst>
      <p:ext uri="{BB962C8B-B14F-4D97-AF65-F5344CB8AC3E}">
        <p14:creationId xmlns:p14="http://schemas.microsoft.com/office/powerpoint/2010/main" val="21801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603" y="425608"/>
            <a:ext cx="5870793" cy="365127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7123641-B96A-6085-E1BB-168633D4FA54}"/>
              </a:ext>
            </a:extLst>
          </p:cNvPr>
          <p:cNvSpPr txBox="1">
            <a:spLocks/>
          </p:cNvSpPr>
          <p:nvPr/>
        </p:nvSpPr>
        <p:spPr>
          <a:xfrm>
            <a:off x="-1367940" y="1917698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Choose the correct homophone for each sentence.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F455064-902C-2E43-CF91-0D2F5F33006E}"/>
              </a:ext>
            </a:extLst>
          </p:cNvPr>
          <p:cNvSpPr txBox="1">
            <a:spLocks/>
          </p:cNvSpPr>
          <p:nvPr/>
        </p:nvSpPr>
        <p:spPr>
          <a:xfrm>
            <a:off x="530336" y="3133207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I used a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piece of paper to sketch the landscape.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85B26A-0C74-39F1-1EAE-2E1373E1EF5B}"/>
              </a:ext>
            </a:extLst>
          </p:cNvPr>
          <p:cNvSpPr txBox="1">
            <a:spLocks/>
          </p:cNvSpPr>
          <p:nvPr/>
        </p:nvSpPr>
        <p:spPr>
          <a:xfrm>
            <a:off x="530336" y="4542272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All classes went swimming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Year 1.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DEABC85-5EBC-C1F5-4E09-8CE058A2317D}"/>
              </a:ext>
            </a:extLst>
          </p:cNvPr>
          <p:cNvSpPr txBox="1">
            <a:spLocks/>
          </p:cNvSpPr>
          <p:nvPr/>
        </p:nvSpPr>
        <p:spPr>
          <a:xfrm>
            <a:off x="530336" y="5951339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Imogen was deciding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she should go to the party or not.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0C10663-02A0-8654-2A9E-573D1ADB2999}"/>
              </a:ext>
            </a:extLst>
          </p:cNvPr>
          <p:cNvSpPr txBox="1">
            <a:spLocks/>
          </p:cNvSpPr>
          <p:nvPr/>
        </p:nvSpPr>
        <p:spPr>
          <a:xfrm>
            <a:off x="530336" y="2598424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plain/plane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50D90FA-EEFD-5CBB-2B8D-54F004A7B935}"/>
              </a:ext>
            </a:extLst>
          </p:cNvPr>
          <p:cNvSpPr txBox="1">
            <a:spLocks/>
          </p:cNvSpPr>
          <p:nvPr/>
        </p:nvSpPr>
        <p:spPr>
          <a:xfrm>
            <a:off x="530336" y="4007489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accept/except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6908C34-2C7C-6847-D7B3-80BB1B0B9068}"/>
              </a:ext>
            </a:extLst>
          </p:cNvPr>
          <p:cNvSpPr txBox="1">
            <a:spLocks/>
          </p:cNvSpPr>
          <p:nvPr/>
        </p:nvSpPr>
        <p:spPr>
          <a:xfrm>
            <a:off x="530336" y="5416555"/>
            <a:ext cx="409708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weather/whether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21E13513-E9D2-9E70-DB17-6688F4E81E63}"/>
              </a:ext>
            </a:extLst>
          </p:cNvPr>
          <p:cNvSpPr txBox="1">
            <a:spLocks/>
          </p:cNvSpPr>
          <p:nvPr/>
        </p:nvSpPr>
        <p:spPr>
          <a:xfrm>
            <a:off x="1597138" y="3079359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plain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D6FBE7-CC62-1B52-B9AF-41DA56C55D3F}"/>
              </a:ext>
            </a:extLst>
          </p:cNvPr>
          <p:cNvSpPr txBox="1">
            <a:spLocks/>
          </p:cNvSpPr>
          <p:nvPr/>
        </p:nvSpPr>
        <p:spPr>
          <a:xfrm>
            <a:off x="4257211" y="4492522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except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52449D4-C5CC-D70C-FC7F-119DFB2E93B8}"/>
              </a:ext>
            </a:extLst>
          </p:cNvPr>
          <p:cNvSpPr txBox="1">
            <a:spLocks/>
          </p:cNvSpPr>
          <p:nvPr/>
        </p:nvSpPr>
        <p:spPr>
          <a:xfrm>
            <a:off x="3398229" y="5905685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whether</a:t>
            </a:r>
          </a:p>
        </p:txBody>
      </p:sp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949" y="425608"/>
            <a:ext cx="5746102" cy="330770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5FB86F9E-E820-345C-3CE8-5BB21104C314}"/>
              </a:ext>
            </a:extLst>
          </p:cNvPr>
          <p:cNvSpPr txBox="1">
            <a:spLocks/>
          </p:cNvSpPr>
          <p:nvPr/>
        </p:nvSpPr>
        <p:spPr>
          <a:xfrm>
            <a:off x="530336" y="3401331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Each child ate a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of fruit at break time.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F74B8782-2563-C445-57B0-A12DA241528D}"/>
              </a:ext>
            </a:extLst>
          </p:cNvPr>
          <p:cNvSpPr txBox="1">
            <a:spLocks/>
          </p:cNvSpPr>
          <p:nvPr/>
        </p:nvSpPr>
        <p:spPr>
          <a:xfrm>
            <a:off x="530336" y="4265920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My shoelaces were tied in a double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AF8BE65-FF0A-EF4F-189D-454391F72089}"/>
              </a:ext>
            </a:extLst>
          </p:cNvPr>
          <p:cNvSpPr txBox="1">
            <a:spLocks/>
          </p:cNvSpPr>
          <p:nvPr/>
        </p:nvSpPr>
        <p:spPr>
          <a:xfrm>
            <a:off x="530336" y="513050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Harry did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want the piece of pizza with mushrooms on it.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F12DC11-F335-0E70-1828-6B3E6A2C66E4}"/>
              </a:ext>
            </a:extLst>
          </p:cNvPr>
          <p:cNvSpPr txBox="1">
            <a:spLocks/>
          </p:cNvSpPr>
          <p:nvPr/>
        </p:nvSpPr>
        <p:spPr>
          <a:xfrm>
            <a:off x="258712" y="2561409"/>
            <a:ext cx="11513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not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133E4386-A783-96BA-9449-81BDDE525261}"/>
              </a:ext>
            </a:extLst>
          </p:cNvPr>
          <p:cNvSpPr txBox="1">
            <a:spLocks/>
          </p:cNvSpPr>
          <p:nvPr/>
        </p:nvSpPr>
        <p:spPr>
          <a:xfrm>
            <a:off x="1330862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knot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9E9152A-B00B-028B-F949-0AA54A407F98}"/>
              </a:ext>
            </a:extLst>
          </p:cNvPr>
          <p:cNvSpPr txBox="1">
            <a:spLocks/>
          </p:cNvSpPr>
          <p:nvPr/>
        </p:nvSpPr>
        <p:spPr>
          <a:xfrm>
            <a:off x="2647260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peace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831BD8F7-FA9A-29A1-D77B-7A6745F6EF3E}"/>
              </a:ext>
            </a:extLst>
          </p:cNvPr>
          <p:cNvSpPr txBox="1">
            <a:spLocks/>
          </p:cNvSpPr>
          <p:nvPr/>
        </p:nvSpPr>
        <p:spPr>
          <a:xfrm>
            <a:off x="3963658" y="2561409"/>
            <a:ext cx="115137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3372DC"/>
                </a:solidFill>
              </a:rPr>
              <a:t>piece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7CEDEC2-FDD8-7684-F029-7642E600C613}"/>
              </a:ext>
            </a:extLst>
          </p:cNvPr>
          <p:cNvSpPr txBox="1">
            <a:spLocks/>
          </p:cNvSpPr>
          <p:nvPr/>
        </p:nvSpPr>
        <p:spPr>
          <a:xfrm>
            <a:off x="530336" y="5995099"/>
            <a:ext cx="9570676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b="0" dirty="0">
                <a:solidFill>
                  <a:schemeClr val="tx1"/>
                </a:solidFill>
              </a:rPr>
              <a:t>He felt at </a:t>
            </a:r>
            <a:r>
              <a:rPr lang="en-GB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GB" b="0" dirty="0">
                <a:solidFill>
                  <a:schemeClr val="tx1"/>
                </a:solidFill>
              </a:rPr>
              <a:t> as he watched the sun set over the sea.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9F78D28-D38D-C67D-16FC-897642231474}"/>
              </a:ext>
            </a:extLst>
          </p:cNvPr>
          <p:cNvSpPr txBox="1">
            <a:spLocks/>
          </p:cNvSpPr>
          <p:nvPr/>
        </p:nvSpPr>
        <p:spPr>
          <a:xfrm>
            <a:off x="2710116" y="3345911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piece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ABA2D26-965C-9EB4-7508-D8AE263E101D}"/>
              </a:ext>
            </a:extLst>
          </p:cNvPr>
          <p:cNvSpPr txBox="1">
            <a:spLocks/>
          </p:cNvSpPr>
          <p:nvPr/>
        </p:nvSpPr>
        <p:spPr>
          <a:xfrm>
            <a:off x="5370189" y="4225234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knot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105A536E-8115-0D8F-4E6C-1655EA313191}"/>
              </a:ext>
            </a:extLst>
          </p:cNvPr>
          <p:cNvSpPr txBox="1">
            <a:spLocks/>
          </p:cNvSpPr>
          <p:nvPr/>
        </p:nvSpPr>
        <p:spPr>
          <a:xfrm>
            <a:off x="1878841" y="5088944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not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19A7AD67-7E91-5A94-3ABE-64F61F8325F6}"/>
              </a:ext>
            </a:extLst>
          </p:cNvPr>
          <p:cNvSpPr txBox="1">
            <a:spLocks/>
          </p:cNvSpPr>
          <p:nvPr/>
        </p:nvSpPr>
        <p:spPr>
          <a:xfrm>
            <a:off x="1906551" y="5947925"/>
            <a:ext cx="1769518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dirty="0">
                <a:solidFill>
                  <a:srgbClr val="FF3760"/>
                </a:solidFill>
              </a:rPr>
              <a:t>peace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8364DD27-CD5D-5F08-6E00-7E86770D6F68}"/>
              </a:ext>
            </a:extLst>
          </p:cNvPr>
          <p:cNvSpPr txBox="1">
            <a:spLocks/>
          </p:cNvSpPr>
          <p:nvPr/>
        </p:nvSpPr>
        <p:spPr>
          <a:xfrm>
            <a:off x="516481" y="1917698"/>
            <a:ext cx="6374593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</a:rPr>
              <a:t>Write the correct homophone for each sentence.</a:t>
            </a:r>
          </a:p>
        </p:txBody>
      </p: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that are homophones or near homophones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914767" y="314753"/>
            <a:ext cx="6356552" cy="39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636617D-C5FD-5711-27C4-4F736D19D2AD}"/>
              </a:ext>
            </a:extLst>
          </p:cNvPr>
          <p:cNvSpPr txBox="1">
            <a:spLocks/>
          </p:cNvSpPr>
          <p:nvPr/>
        </p:nvSpPr>
        <p:spPr>
          <a:xfrm>
            <a:off x="1347754" y="1910683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dirty="0">
                <a:solidFill>
                  <a:schemeClr val="tx1"/>
                </a:solidFill>
              </a:rPr>
              <a:t>W</a:t>
            </a:r>
            <a:r>
              <a:rPr lang="en-GB" sz="1600" b="0" dirty="0">
                <a:solidFill>
                  <a:schemeClr val="tx1"/>
                </a:solidFill>
              </a:rPr>
              <a:t>rite a sentence to match the picture that includes the word.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4B89E-EC50-94A0-6222-EC7C1C905ECE}"/>
              </a:ext>
            </a:extLst>
          </p:cNvPr>
          <p:cNvSpPr txBox="1"/>
          <p:nvPr/>
        </p:nvSpPr>
        <p:spPr>
          <a:xfrm>
            <a:off x="2464875" y="4475225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knot</a:t>
            </a:r>
            <a:endParaRPr lang="en-GB" sz="16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5" name="Picture 2" descr="Cross Knot, Node, Cord, Knot, Ropes, Knotted">
            <a:extLst>
              <a:ext uri="{FF2B5EF4-FFF2-40B4-BE49-F238E27FC236}">
                <a16:creationId xmlns:a16="http://schemas.microsoft.com/office/drawing/2014/main" id="{E180D849-6368-890C-6CDA-DC0A7359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83" y="2720827"/>
            <a:ext cx="2355553" cy="156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9FCE97-23F4-847D-6193-790A2CBFB098}"/>
              </a:ext>
            </a:extLst>
          </p:cNvPr>
          <p:cNvCxnSpPr>
            <a:cxnSpLocks/>
          </p:cNvCxnSpPr>
          <p:nvPr/>
        </p:nvCxnSpPr>
        <p:spPr>
          <a:xfrm>
            <a:off x="812280" y="5668839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268676-A720-A989-F14C-5B618D935CE2}"/>
              </a:ext>
            </a:extLst>
          </p:cNvPr>
          <p:cNvCxnSpPr>
            <a:cxnSpLocks/>
          </p:cNvCxnSpPr>
          <p:nvPr/>
        </p:nvCxnSpPr>
        <p:spPr>
          <a:xfrm>
            <a:off x="6603481" y="5668839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9361F4-9959-148D-040D-2D656FB379FB}"/>
              </a:ext>
            </a:extLst>
          </p:cNvPr>
          <p:cNvCxnSpPr>
            <a:cxnSpLocks/>
          </p:cNvCxnSpPr>
          <p:nvPr/>
        </p:nvCxnSpPr>
        <p:spPr>
          <a:xfrm>
            <a:off x="812280" y="6223020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183B52-F3E0-3428-3330-DADF86B8C389}"/>
              </a:ext>
            </a:extLst>
          </p:cNvPr>
          <p:cNvCxnSpPr>
            <a:cxnSpLocks/>
          </p:cNvCxnSpPr>
          <p:nvPr/>
        </p:nvCxnSpPr>
        <p:spPr>
          <a:xfrm>
            <a:off x="6603481" y="6223020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46BD5A-6F30-B95D-E37A-7CF3EED9EB1C}"/>
              </a:ext>
            </a:extLst>
          </p:cNvPr>
          <p:cNvSpPr txBox="1"/>
          <p:nvPr/>
        </p:nvSpPr>
        <p:spPr>
          <a:xfrm>
            <a:off x="8330487" y="4475225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not</a:t>
            </a:r>
            <a:endParaRPr lang="en-GB" sz="16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29" name="Picture 4" descr="Dislike, Hand, Thumb, Down, No, Red">
            <a:extLst>
              <a:ext uri="{FF2B5EF4-FFF2-40B4-BE49-F238E27FC236}">
                <a16:creationId xmlns:a16="http://schemas.microsoft.com/office/drawing/2014/main" id="{A6A808EC-F117-A988-C45A-01EB3B1B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857">
            <a:off x="8324585" y="2670405"/>
            <a:ext cx="1398170" cy="15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encil, Yellow, Sharp, Colorful, Eraser, Lead, Study">
            <a:extLst>
              <a:ext uri="{FF2B5EF4-FFF2-40B4-BE49-F238E27FC236}">
                <a16:creationId xmlns:a16="http://schemas.microsoft.com/office/drawing/2014/main" id="{6AD10582-522A-775B-B9A8-681A9DC2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0" y="4770671"/>
            <a:ext cx="687975" cy="6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1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that are homophones or near homophones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2914767" y="314753"/>
            <a:ext cx="6356552" cy="39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53733B-99DD-C50B-F32B-F9897F553F4F}"/>
              </a:ext>
            </a:extLst>
          </p:cNvPr>
          <p:cNvCxnSpPr>
            <a:cxnSpLocks/>
          </p:cNvCxnSpPr>
          <p:nvPr/>
        </p:nvCxnSpPr>
        <p:spPr>
          <a:xfrm>
            <a:off x="812623" y="643473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926E1A7-D449-C985-1E06-0CEEFA45C593}"/>
              </a:ext>
            </a:extLst>
          </p:cNvPr>
          <p:cNvCxnSpPr>
            <a:cxnSpLocks/>
          </p:cNvCxnSpPr>
          <p:nvPr/>
        </p:nvCxnSpPr>
        <p:spPr>
          <a:xfrm>
            <a:off x="812623" y="279168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0B4C31-72DC-58C4-55DC-1446BCD2C649}"/>
              </a:ext>
            </a:extLst>
          </p:cNvPr>
          <p:cNvCxnSpPr>
            <a:cxnSpLocks/>
          </p:cNvCxnSpPr>
          <p:nvPr/>
        </p:nvCxnSpPr>
        <p:spPr>
          <a:xfrm>
            <a:off x="812623" y="319646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A3C3D0-42D2-957B-6397-F577CA3E6B83}"/>
              </a:ext>
            </a:extLst>
          </p:cNvPr>
          <p:cNvCxnSpPr>
            <a:cxnSpLocks/>
          </p:cNvCxnSpPr>
          <p:nvPr/>
        </p:nvCxnSpPr>
        <p:spPr>
          <a:xfrm>
            <a:off x="812623" y="360125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FDDE82-0FCC-686C-2EB3-C457831CA967}"/>
              </a:ext>
            </a:extLst>
          </p:cNvPr>
          <p:cNvCxnSpPr>
            <a:cxnSpLocks/>
          </p:cNvCxnSpPr>
          <p:nvPr/>
        </p:nvCxnSpPr>
        <p:spPr>
          <a:xfrm>
            <a:off x="812623" y="400603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FC8DC8-8975-B442-BC33-A45BFACF993B}"/>
              </a:ext>
            </a:extLst>
          </p:cNvPr>
          <p:cNvCxnSpPr>
            <a:cxnSpLocks/>
          </p:cNvCxnSpPr>
          <p:nvPr/>
        </p:nvCxnSpPr>
        <p:spPr>
          <a:xfrm>
            <a:off x="812623" y="441082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AEC119-0EF2-2F5F-DA4B-733A4F04F5C8}"/>
              </a:ext>
            </a:extLst>
          </p:cNvPr>
          <p:cNvCxnSpPr>
            <a:cxnSpLocks/>
          </p:cNvCxnSpPr>
          <p:nvPr/>
        </p:nvCxnSpPr>
        <p:spPr>
          <a:xfrm>
            <a:off x="812623" y="481560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0B2B7C-9BAC-2611-A3B2-410BA0A694C1}"/>
              </a:ext>
            </a:extLst>
          </p:cNvPr>
          <p:cNvCxnSpPr>
            <a:cxnSpLocks/>
          </p:cNvCxnSpPr>
          <p:nvPr/>
        </p:nvCxnSpPr>
        <p:spPr>
          <a:xfrm>
            <a:off x="812623" y="522038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87A364-B1E9-62E3-CB0B-46B00290AD91}"/>
              </a:ext>
            </a:extLst>
          </p:cNvPr>
          <p:cNvCxnSpPr>
            <a:cxnSpLocks/>
          </p:cNvCxnSpPr>
          <p:nvPr/>
        </p:nvCxnSpPr>
        <p:spPr>
          <a:xfrm>
            <a:off x="812623" y="562517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7CA3272-752F-CE28-029C-C4FF665ABBB5}"/>
              </a:ext>
            </a:extLst>
          </p:cNvPr>
          <p:cNvCxnSpPr>
            <a:cxnSpLocks/>
          </p:cNvCxnSpPr>
          <p:nvPr/>
        </p:nvCxnSpPr>
        <p:spPr>
          <a:xfrm>
            <a:off x="812623" y="602995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9F68BDD6-AC10-418B-D6B1-837070F2965E}"/>
              </a:ext>
            </a:extLst>
          </p:cNvPr>
          <p:cNvSpPr txBox="1">
            <a:spLocks/>
          </p:cNvSpPr>
          <p:nvPr/>
        </p:nvSpPr>
        <p:spPr>
          <a:xfrm>
            <a:off x="341495" y="1881771"/>
            <a:ext cx="275165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Put this week’s words in alphabetical order.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7E025AC8-2624-7ECF-6E1D-F0B73BF76AAB}"/>
              </a:ext>
            </a:extLst>
          </p:cNvPr>
          <p:cNvSpPr txBox="1">
            <a:spLocks/>
          </p:cNvSpPr>
          <p:nvPr/>
        </p:nvSpPr>
        <p:spPr>
          <a:xfrm>
            <a:off x="3776618" y="1811844"/>
            <a:ext cx="7555596" cy="534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Find the dictionary definition for the words below. 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Then write your own sentence for each word. 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25DC1F5-E602-E5BE-E373-688506D46A8E}"/>
              </a:ext>
            </a:extLst>
          </p:cNvPr>
          <p:cNvSpPr/>
          <p:nvPr/>
        </p:nvSpPr>
        <p:spPr>
          <a:xfrm>
            <a:off x="526473" y="2416682"/>
            <a:ext cx="2388294" cy="4178079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17259714-35C4-4562-EB89-6A5E553508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987495"/>
              </p:ext>
            </p:extLst>
          </p:nvPr>
        </p:nvGraphicFramePr>
        <p:xfrm>
          <a:off x="3214169" y="2416804"/>
          <a:ext cx="8506177" cy="417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868">
                  <a:extLst>
                    <a:ext uri="{9D8B030D-6E8A-4147-A177-3AD203B41FA5}">
                      <a16:colId xmlns:a16="http://schemas.microsoft.com/office/drawing/2014/main" val="361192884"/>
                    </a:ext>
                  </a:extLst>
                </a:gridCol>
                <a:gridCol w="3303311">
                  <a:extLst>
                    <a:ext uri="{9D8B030D-6E8A-4147-A177-3AD203B41FA5}">
                      <a16:colId xmlns:a16="http://schemas.microsoft.com/office/drawing/2014/main" val="1756877258"/>
                    </a:ext>
                  </a:extLst>
                </a:gridCol>
                <a:gridCol w="3503998">
                  <a:extLst>
                    <a:ext uri="{9D8B030D-6E8A-4147-A177-3AD203B41FA5}">
                      <a16:colId xmlns:a16="http://schemas.microsoft.com/office/drawing/2014/main" val="2285491893"/>
                    </a:ext>
                  </a:extLst>
                </a:gridCol>
              </a:tblGrid>
              <a:tr h="666923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Dictionary Definition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172122"/>
                  </a:ext>
                </a:extLst>
              </a:tr>
              <a:tr h="104802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weather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160967"/>
                  </a:ext>
                </a:extLst>
              </a:tr>
              <a:tr h="123857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plane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62572"/>
                  </a:ext>
                </a:extLst>
              </a:tr>
              <a:tr h="122456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except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0" i="0" dirty="0">
                        <a:solidFill>
                          <a:srgbClr val="FF0000"/>
                        </a:solidFill>
                        <a:latin typeface="Mul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66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44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0603" y="425608"/>
            <a:ext cx="5870793" cy="365127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423AA0D-4356-A081-3113-32930F455EC8}"/>
              </a:ext>
            </a:extLst>
          </p:cNvPr>
          <p:cNvSpPr txBox="1">
            <a:spLocks/>
          </p:cNvSpPr>
          <p:nvPr/>
        </p:nvSpPr>
        <p:spPr>
          <a:xfrm>
            <a:off x="1347754" y="1910683"/>
            <a:ext cx="9469192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dirty="0">
                <a:solidFill>
                  <a:schemeClr val="tx1"/>
                </a:solidFill>
              </a:rPr>
              <a:t>W</a:t>
            </a:r>
            <a:r>
              <a:rPr lang="en-GB" sz="1600" b="0" dirty="0">
                <a:solidFill>
                  <a:schemeClr val="tx1"/>
                </a:solidFill>
              </a:rPr>
              <a:t>rite a sentence to match the picture that includes the word.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1A227-7B0C-4567-B207-9B1FB3E703B9}"/>
              </a:ext>
            </a:extLst>
          </p:cNvPr>
          <p:cNvSpPr txBox="1"/>
          <p:nvPr/>
        </p:nvSpPr>
        <p:spPr>
          <a:xfrm>
            <a:off x="2464875" y="4475225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knot</a:t>
            </a:r>
            <a:endParaRPr lang="en-GB" sz="16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7" name="Picture 2" descr="Cross Knot, Node, Cord, Knot, Ropes, Knotted">
            <a:extLst>
              <a:ext uri="{FF2B5EF4-FFF2-40B4-BE49-F238E27FC236}">
                <a16:creationId xmlns:a16="http://schemas.microsoft.com/office/drawing/2014/main" id="{688123E6-B13F-D46E-8897-756F4DE7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83" y="2720827"/>
            <a:ext cx="2355553" cy="156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BF0B8B-2696-9C25-39DB-30C8EFA2315E}"/>
              </a:ext>
            </a:extLst>
          </p:cNvPr>
          <p:cNvCxnSpPr>
            <a:cxnSpLocks/>
          </p:cNvCxnSpPr>
          <p:nvPr/>
        </p:nvCxnSpPr>
        <p:spPr>
          <a:xfrm>
            <a:off x="812280" y="5668839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4414FE-2992-CDEA-FC2C-903F91F497CC}"/>
              </a:ext>
            </a:extLst>
          </p:cNvPr>
          <p:cNvCxnSpPr>
            <a:cxnSpLocks/>
          </p:cNvCxnSpPr>
          <p:nvPr/>
        </p:nvCxnSpPr>
        <p:spPr>
          <a:xfrm>
            <a:off x="6603481" y="5668839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B5EB63-F154-0BB6-4435-BC9024CA1286}"/>
              </a:ext>
            </a:extLst>
          </p:cNvPr>
          <p:cNvCxnSpPr>
            <a:cxnSpLocks/>
          </p:cNvCxnSpPr>
          <p:nvPr/>
        </p:nvCxnSpPr>
        <p:spPr>
          <a:xfrm>
            <a:off x="812280" y="6223020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28BA1B-6E4F-2E8A-E2DA-7BD48E4ACDAC}"/>
              </a:ext>
            </a:extLst>
          </p:cNvPr>
          <p:cNvCxnSpPr>
            <a:cxnSpLocks/>
          </p:cNvCxnSpPr>
          <p:nvPr/>
        </p:nvCxnSpPr>
        <p:spPr>
          <a:xfrm>
            <a:off x="6603481" y="6223020"/>
            <a:ext cx="48403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092C61-CDED-49C7-5CDA-8594F39E245F}"/>
              </a:ext>
            </a:extLst>
          </p:cNvPr>
          <p:cNvSpPr txBox="1"/>
          <p:nvPr/>
        </p:nvSpPr>
        <p:spPr>
          <a:xfrm>
            <a:off x="8330487" y="4475225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3372DC"/>
                </a:solidFill>
                <a:latin typeface="OpenDyslexicAlta" pitchFamily="2" charset="77"/>
              </a:rPr>
              <a:t>not</a:t>
            </a:r>
            <a:endParaRPr lang="en-GB" sz="16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13" name="Picture 4" descr="Dislike, Hand, Thumb, Down, No, Red">
            <a:extLst>
              <a:ext uri="{FF2B5EF4-FFF2-40B4-BE49-F238E27FC236}">
                <a16:creationId xmlns:a16="http://schemas.microsoft.com/office/drawing/2014/main" id="{FF144E80-715C-049C-6DCB-1E90078B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857">
            <a:off x="8324585" y="2670405"/>
            <a:ext cx="1398170" cy="15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1796F6-1AE5-5CFC-AED1-EF8AA4F4DF90}"/>
              </a:ext>
            </a:extLst>
          </p:cNvPr>
          <p:cNvSpPr txBox="1"/>
          <p:nvPr/>
        </p:nvSpPr>
        <p:spPr>
          <a:xfrm>
            <a:off x="798425" y="5169962"/>
            <a:ext cx="484037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Eloise struggled to undo the </a:t>
            </a:r>
            <a:r>
              <a:rPr lang="en-GB" dirty="0">
                <a:latin typeface="OpenDyslexicAlta" pitchFamily="2" charset="77"/>
              </a:rPr>
              <a:t>knot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 in her shoe laces.</a:t>
            </a:r>
            <a:endParaRPr lang="en-GB" sz="12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9BB0F-CA56-17FB-3F27-F0EC4993C326}"/>
              </a:ext>
            </a:extLst>
          </p:cNvPr>
          <p:cNvSpPr txBox="1"/>
          <p:nvPr/>
        </p:nvSpPr>
        <p:spPr>
          <a:xfrm>
            <a:off x="6617335" y="5169962"/>
            <a:ext cx="484037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"That is </a:t>
            </a:r>
            <a:r>
              <a:rPr lang="en-GB" dirty="0">
                <a:latin typeface="OpenDyslexicAlta" pitchFamily="2" charset="77"/>
              </a:rPr>
              <a:t>not</a:t>
            </a:r>
            <a:r>
              <a:rPr lang="en-GB" dirty="0">
                <a:solidFill>
                  <a:srgbClr val="FF0000"/>
                </a:solidFill>
                <a:latin typeface="OpenDyslexicAlta" pitchFamily="2" charset="77"/>
              </a:rPr>
              <a:t> </a:t>
            </a:r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what I meant," complained Jenna.</a:t>
            </a:r>
            <a:endParaRPr lang="en-GB" sz="12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31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B42EE8C-8E37-FD6C-D0A6-1400B8E84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54420"/>
              </p:ext>
            </p:extLst>
          </p:nvPr>
        </p:nvGraphicFramePr>
        <p:xfrm>
          <a:off x="3214169" y="2416683"/>
          <a:ext cx="8506177" cy="417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868">
                  <a:extLst>
                    <a:ext uri="{9D8B030D-6E8A-4147-A177-3AD203B41FA5}">
                      <a16:colId xmlns:a16="http://schemas.microsoft.com/office/drawing/2014/main" val="361192884"/>
                    </a:ext>
                  </a:extLst>
                </a:gridCol>
                <a:gridCol w="2916246">
                  <a:extLst>
                    <a:ext uri="{9D8B030D-6E8A-4147-A177-3AD203B41FA5}">
                      <a16:colId xmlns:a16="http://schemas.microsoft.com/office/drawing/2014/main" val="1756877258"/>
                    </a:ext>
                  </a:extLst>
                </a:gridCol>
                <a:gridCol w="3891063">
                  <a:extLst>
                    <a:ext uri="{9D8B030D-6E8A-4147-A177-3AD203B41FA5}">
                      <a16:colId xmlns:a16="http://schemas.microsoft.com/office/drawing/2014/main" val="2285491893"/>
                    </a:ext>
                  </a:extLst>
                </a:gridCol>
              </a:tblGrid>
              <a:tr h="666923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Dictionary Definition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172122"/>
                  </a:ext>
                </a:extLst>
              </a:tr>
              <a:tr h="104802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weather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kern="1200" dirty="0">
                        <a:solidFill>
                          <a:srgbClr val="FF3760"/>
                        </a:solidFill>
                        <a:effectLst/>
                        <a:latin typeface="OpenDyslexicAlta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160967"/>
                  </a:ext>
                </a:extLst>
              </a:tr>
              <a:tr h="123857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plane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i="0" kern="1200" dirty="0">
                        <a:solidFill>
                          <a:srgbClr val="FF3760"/>
                        </a:solidFill>
                        <a:effectLst/>
                        <a:latin typeface="OpenDyslexicAlta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rgbClr val="FF000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62572"/>
                  </a:ext>
                </a:extLst>
              </a:tr>
              <a:tr h="122456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except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66160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949" y="425608"/>
            <a:ext cx="5746102" cy="330770"/>
          </a:xfrm>
        </p:spPr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that are homophones or near homophones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51CE45-85C4-268A-6A77-D074AF4FE5A1}"/>
              </a:ext>
            </a:extLst>
          </p:cNvPr>
          <p:cNvSpPr txBox="1">
            <a:spLocks/>
          </p:cNvSpPr>
          <p:nvPr/>
        </p:nvSpPr>
        <p:spPr>
          <a:xfrm>
            <a:off x="-254350" y="2444393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accept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68FC74E-B157-F077-B22B-A176BDC7FCF9}"/>
              </a:ext>
            </a:extLst>
          </p:cNvPr>
          <p:cNvSpPr txBox="1">
            <a:spLocks/>
          </p:cNvSpPr>
          <p:nvPr/>
        </p:nvSpPr>
        <p:spPr>
          <a:xfrm>
            <a:off x="209052" y="2848490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except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C9A81C6-E99E-7C2B-62CA-A2B9CE4793A5}"/>
              </a:ext>
            </a:extLst>
          </p:cNvPr>
          <p:cNvSpPr txBox="1">
            <a:spLocks/>
          </p:cNvSpPr>
          <p:nvPr/>
        </p:nvSpPr>
        <p:spPr>
          <a:xfrm>
            <a:off x="-183253" y="3656684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not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28B284-B65F-C6CF-2153-97BAF180CE56}"/>
              </a:ext>
            </a:extLst>
          </p:cNvPr>
          <p:cNvSpPr txBox="1">
            <a:spLocks/>
          </p:cNvSpPr>
          <p:nvPr/>
        </p:nvSpPr>
        <p:spPr>
          <a:xfrm>
            <a:off x="209052" y="567716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weather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8D5520-AD86-5CDC-9A0A-A16A68677089}"/>
              </a:ext>
            </a:extLst>
          </p:cNvPr>
          <p:cNvSpPr txBox="1">
            <a:spLocks/>
          </p:cNvSpPr>
          <p:nvPr/>
        </p:nvSpPr>
        <p:spPr>
          <a:xfrm>
            <a:off x="209052" y="325258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knot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C040FAA-AB3D-E8CC-4EAD-FE822BDD0925}"/>
              </a:ext>
            </a:extLst>
          </p:cNvPr>
          <p:cNvSpPr txBox="1">
            <a:spLocks/>
          </p:cNvSpPr>
          <p:nvPr/>
        </p:nvSpPr>
        <p:spPr>
          <a:xfrm>
            <a:off x="74474" y="446487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piece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BB0F1A9-19CD-E6A0-BCEC-157A69ED1E0E}"/>
              </a:ext>
            </a:extLst>
          </p:cNvPr>
          <p:cNvSpPr txBox="1">
            <a:spLocks/>
          </p:cNvSpPr>
          <p:nvPr/>
        </p:nvSpPr>
        <p:spPr>
          <a:xfrm>
            <a:off x="74474" y="406078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peace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A4C7438-A1B7-5E51-325A-BE318A2C683C}"/>
              </a:ext>
            </a:extLst>
          </p:cNvPr>
          <p:cNvSpPr txBox="1">
            <a:spLocks/>
          </p:cNvSpPr>
          <p:nvPr/>
        </p:nvSpPr>
        <p:spPr>
          <a:xfrm>
            <a:off x="74474" y="486897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plain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3E47CEF-F8FB-A5E4-B79A-F160258130F1}"/>
              </a:ext>
            </a:extLst>
          </p:cNvPr>
          <p:cNvSpPr txBox="1">
            <a:spLocks/>
          </p:cNvSpPr>
          <p:nvPr/>
        </p:nvSpPr>
        <p:spPr>
          <a:xfrm>
            <a:off x="74474" y="608127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whether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7C4CF27-69AB-1992-2A49-A40BF4B13CE6}"/>
              </a:ext>
            </a:extLst>
          </p:cNvPr>
          <p:cNvSpPr txBox="1">
            <a:spLocks/>
          </p:cNvSpPr>
          <p:nvPr/>
        </p:nvSpPr>
        <p:spPr>
          <a:xfrm>
            <a:off x="74474" y="527307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FF3760"/>
                </a:solidFill>
              </a:rPr>
              <a:t>plane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12B78A-8C65-7B51-1F73-73D92FF5CD6F}"/>
              </a:ext>
            </a:extLst>
          </p:cNvPr>
          <p:cNvCxnSpPr>
            <a:cxnSpLocks/>
          </p:cNvCxnSpPr>
          <p:nvPr/>
        </p:nvCxnSpPr>
        <p:spPr>
          <a:xfrm>
            <a:off x="812623" y="643473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C71D6C-6CAA-249C-0025-4F1043D889CF}"/>
              </a:ext>
            </a:extLst>
          </p:cNvPr>
          <p:cNvCxnSpPr>
            <a:cxnSpLocks/>
          </p:cNvCxnSpPr>
          <p:nvPr/>
        </p:nvCxnSpPr>
        <p:spPr>
          <a:xfrm>
            <a:off x="812623" y="279168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929DA2-D561-DA17-F9BF-40C0648F838B}"/>
              </a:ext>
            </a:extLst>
          </p:cNvPr>
          <p:cNvCxnSpPr>
            <a:cxnSpLocks/>
          </p:cNvCxnSpPr>
          <p:nvPr/>
        </p:nvCxnSpPr>
        <p:spPr>
          <a:xfrm>
            <a:off x="812623" y="319646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4E888B-B37C-7FBA-E1C8-7599D5DFB55D}"/>
              </a:ext>
            </a:extLst>
          </p:cNvPr>
          <p:cNvCxnSpPr>
            <a:cxnSpLocks/>
          </p:cNvCxnSpPr>
          <p:nvPr/>
        </p:nvCxnSpPr>
        <p:spPr>
          <a:xfrm>
            <a:off x="812623" y="360125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92F2E7-AAC0-BC45-6CD7-C962BF4828F9}"/>
              </a:ext>
            </a:extLst>
          </p:cNvPr>
          <p:cNvCxnSpPr>
            <a:cxnSpLocks/>
          </p:cNvCxnSpPr>
          <p:nvPr/>
        </p:nvCxnSpPr>
        <p:spPr>
          <a:xfrm>
            <a:off x="812623" y="400603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03485C-552B-8222-4E1B-13B6D78D7DF4}"/>
              </a:ext>
            </a:extLst>
          </p:cNvPr>
          <p:cNvCxnSpPr>
            <a:cxnSpLocks/>
          </p:cNvCxnSpPr>
          <p:nvPr/>
        </p:nvCxnSpPr>
        <p:spPr>
          <a:xfrm>
            <a:off x="812623" y="4410820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9CCAA6-9CC2-1964-DAE8-E8CF61CDC6DE}"/>
              </a:ext>
            </a:extLst>
          </p:cNvPr>
          <p:cNvCxnSpPr>
            <a:cxnSpLocks/>
          </p:cNvCxnSpPr>
          <p:nvPr/>
        </p:nvCxnSpPr>
        <p:spPr>
          <a:xfrm>
            <a:off x="812623" y="4815604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8468B7-D5F7-5317-05F2-1179801F567B}"/>
              </a:ext>
            </a:extLst>
          </p:cNvPr>
          <p:cNvCxnSpPr>
            <a:cxnSpLocks/>
          </p:cNvCxnSpPr>
          <p:nvPr/>
        </p:nvCxnSpPr>
        <p:spPr>
          <a:xfrm>
            <a:off x="812623" y="5220388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D998D2-2BD1-0843-23BB-9D671A08527E}"/>
              </a:ext>
            </a:extLst>
          </p:cNvPr>
          <p:cNvCxnSpPr>
            <a:cxnSpLocks/>
          </p:cNvCxnSpPr>
          <p:nvPr/>
        </p:nvCxnSpPr>
        <p:spPr>
          <a:xfrm>
            <a:off x="812623" y="5625172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65407C-48D6-89C7-FC96-E39FB810E1EB}"/>
              </a:ext>
            </a:extLst>
          </p:cNvPr>
          <p:cNvCxnSpPr>
            <a:cxnSpLocks/>
          </p:cNvCxnSpPr>
          <p:nvPr/>
        </p:nvCxnSpPr>
        <p:spPr>
          <a:xfrm>
            <a:off x="812623" y="6029956"/>
            <a:ext cx="1820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D25AD3-46F6-F4A4-268D-FAE1EA12CE79}"/>
              </a:ext>
            </a:extLst>
          </p:cNvPr>
          <p:cNvSpPr txBox="1">
            <a:spLocks/>
          </p:cNvSpPr>
          <p:nvPr/>
        </p:nvSpPr>
        <p:spPr>
          <a:xfrm>
            <a:off x="341495" y="1881771"/>
            <a:ext cx="2751657" cy="387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Put this week’s words in alphabetical order.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7767F1B-4976-51FF-E13B-4BE2087A69FB}"/>
              </a:ext>
            </a:extLst>
          </p:cNvPr>
          <p:cNvSpPr txBox="1">
            <a:spLocks/>
          </p:cNvSpPr>
          <p:nvPr/>
        </p:nvSpPr>
        <p:spPr>
          <a:xfrm>
            <a:off x="3776618" y="1811844"/>
            <a:ext cx="7555596" cy="534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Find the dictionary definition for the words below. </a:t>
            </a:r>
          </a:p>
          <a:p>
            <a:pPr lvl="0">
              <a:lnSpc>
                <a:spcPct val="100000"/>
              </a:lnSpc>
              <a:defRPr/>
            </a:pPr>
            <a:r>
              <a:rPr lang="en-GB" sz="1600" b="0" dirty="0">
                <a:solidFill>
                  <a:schemeClr val="tx1"/>
                </a:solidFill>
              </a:rPr>
              <a:t>Then write your own sentence for each word. 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530BB51-9889-0EC4-14F2-9B3BCD8AC0A8}"/>
              </a:ext>
            </a:extLst>
          </p:cNvPr>
          <p:cNvSpPr/>
          <p:nvPr/>
        </p:nvSpPr>
        <p:spPr>
          <a:xfrm>
            <a:off x="526473" y="2416682"/>
            <a:ext cx="2388294" cy="4178079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29D33F08-11A7-F8AE-7790-9C54F3936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141813"/>
              </p:ext>
            </p:extLst>
          </p:nvPr>
        </p:nvGraphicFramePr>
        <p:xfrm>
          <a:off x="3214169" y="2416683"/>
          <a:ext cx="8506177" cy="4178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868">
                  <a:extLst>
                    <a:ext uri="{9D8B030D-6E8A-4147-A177-3AD203B41FA5}">
                      <a16:colId xmlns:a16="http://schemas.microsoft.com/office/drawing/2014/main" val="361192884"/>
                    </a:ext>
                  </a:extLst>
                </a:gridCol>
                <a:gridCol w="2916246">
                  <a:extLst>
                    <a:ext uri="{9D8B030D-6E8A-4147-A177-3AD203B41FA5}">
                      <a16:colId xmlns:a16="http://schemas.microsoft.com/office/drawing/2014/main" val="1756877258"/>
                    </a:ext>
                  </a:extLst>
                </a:gridCol>
                <a:gridCol w="3891063">
                  <a:extLst>
                    <a:ext uri="{9D8B030D-6E8A-4147-A177-3AD203B41FA5}">
                      <a16:colId xmlns:a16="http://schemas.microsoft.com/office/drawing/2014/main" val="2285491893"/>
                    </a:ext>
                  </a:extLst>
                </a:gridCol>
              </a:tblGrid>
              <a:tr h="666923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Dictionary Definition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172122"/>
                  </a:ext>
                </a:extLst>
              </a:tr>
              <a:tr h="104802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weather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sunshine, wind, rain, temperature and clouds.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Sports Day was called off because the 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weather</a:t>
                      </a:r>
                      <a:r>
                        <a:rPr lang="en-GB" sz="1600" b="0" i="0" kern="1200" dirty="0">
                          <a:solidFill>
                            <a:srgbClr val="FF000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was so bad.</a:t>
                      </a:r>
                      <a:endParaRPr lang="en-GB" sz="1100" b="0" i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160967"/>
                  </a:ext>
                </a:extLst>
              </a:tr>
              <a:tr h="1238572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plane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A vehicle that flies through the air (short for aeroplane).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The pilot tried hard to guide the 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plane</a:t>
                      </a:r>
                      <a:r>
                        <a:rPr lang="en-GB" sz="1600" b="0" i="0" kern="1200" dirty="0">
                          <a:solidFill>
                            <a:srgbClr val="FF000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through the storm.</a:t>
                      </a:r>
                      <a:endParaRPr lang="en-GB" sz="1600" b="0" dirty="0">
                        <a:solidFill>
                          <a:srgbClr val="FF000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62572"/>
                  </a:ext>
                </a:extLst>
              </a:tr>
              <a:tr h="1224561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except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Apart from; not including.</a:t>
                      </a:r>
                      <a:endParaRPr lang="en-GB" sz="16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Manny liked all vegetables 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except</a:t>
                      </a:r>
                      <a:r>
                        <a:rPr lang="en-GB" sz="1600" b="0" i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 carrots.</a:t>
                      </a:r>
                      <a:endParaRPr lang="en-GB" sz="16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66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1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098D7-9D28-3D85-5DDD-332F88A90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accept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CCD43-7D6F-B9CA-5A83-A57D9B336FC0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364973-287F-5AFD-03FB-835EFDDD4FAC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68495F-DA6C-D452-BF6C-AA455272C170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8193E-293B-4CAA-A1F1-651A6E89328F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0050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add the sound buttons to these </a:t>
            </a:r>
          </a:p>
          <a:p>
            <a:r>
              <a:rPr lang="en-GB" dirty="0"/>
              <a:t>Stage 3 words?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3A960-2753-C61A-DF65-AA3FF32BFE8D}"/>
              </a:ext>
            </a:extLst>
          </p:cNvPr>
          <p:cNvGrpSpPr/>
          <p:nvPr/>
        </p:nvGrpSpPr>
        <p:grpSpPr>
          <a:xfrm>
            <a:off x="2190948" y="1738958"/>
            <a:ext cx="3911629" cy="2374059"/>
            <a:chOff x="645899" y="2174203"/>
            <a:chExt cx="3911629" cy="23740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62332A-7FBA-ED98-194B-F5F3C02AFDE6}"/>
                </a:ext>
              </a:extLst>
            </p:cNvPr>
            <p:cNvSpPr txBox="1"/>
            <p:nvPr/>
          </p:nvSpPr>
          <p:spPr>
            <a:xfrm>
              <a:off x="1364658" y="2543746"/>
              <a:ext cx="29483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Use sound buttons for each phoneme. Draw a dot for each single letter sound and a line when two or more letters make one sound. 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4F01D75-28AB-65F0-F11F-4E8A7E5A10B7}"/>
                </a:ext>
              </a:extLst>
            </p:cNvPr>
            <p:cNvSpPr/>
            <p:nvPr/>
          </p:nvSpPr>
          <p:spPr>
            <a:xfrm rot="15300000" flipH="1">
              <a:off x="1414684" y="1405418"/>
              <a:ext cx="2374059" cy="3911629"/>
            </a:xfrm>
            <a:custGeom>
              <a:avLst/>
              <a:gdLst>
                <a:gd name="connsiteX0" fmla="*/ 1865617 w 2410627"/>
                <a:gd name="connsiteY0" fmla="*/ 1294193 h 4270470"/>
                <a:gd name="connsiteX1" fmla="*/ 2386815 w 2410627"/>
                <a:gd name="connsiteY1" fmla="*/ 3256707 h 4270470"/>
                <a:gd name="connsiteX2" fmla="*/ 1886005 w 2410627"/>
                <a:gd name="connsiteY2" fmla="*/ 4119716 h 4270470"/>
                <a:gd name="connsiteX3" fmla="*/ 1408020 w 2410627"/>
                <a:gd name="connsiteY3" fmla="*/ 4246658 h 4270470"/>
                <a:gd name="connsiteX4" fmla="*/ 545011 w 2410627"/>
                <a:gd name="connsiteY4" fmla="*/ 3745848 h 4270470"/>
                <a:gd name="connsiteX5" fmla="*/ 23812 w 2410627"/>
                <a:gd name="connsiteY5" fmla="*/ 1783334 h 4270470"/>
                <a:gd name="connsiteX6" fmla="*/ 524623 w 2410627"/>
                <a:gd name="connsiteY6" fmla="*/ 920325 h 4270470"/>
                <a:gd name="connsiteX7" fmla="*/ 634484 w 2410627"/>
                <a:gd name="connsiteY7" fmla="*/ 891148 h 4270470"/>
                <a:gd name="connsiteX8" fmla="*/ 776459 w 2410627"/>
                <a:gd name="connsiteY8" fmla="*/ 0 h 4270470"/>
                <a:gd name="connsiteX9" fmla="*/ 1066293 w 2410627"/>
                <a:gd name="connsiteY9" fmla="*/ 783163 h 4270470"/>
                <a:gd name="connsiteX10" fmla="*/ 1143715 w 2410627"/>
                <a:gd name="connsiteY10" fmla="*/ 770739 h 4270470"/>
                <a:gd name="connsiteX11" fmla="*/ 1865617 w 2410627"/>
                <a:gd name="connsiteY11" fmla="*/ 1294193 h 4270470"/>
                <a:gd name="connsiteX0" fmla="*/ 1865617 w 2410627"/>
                <a:gd name="connsiteY0" fmla="*/ 995604 h 3971881"/>
                <a:gd name="connsiteX1" fmla="*/ 2386815 w 2410627"/>
                <a:gd name="connsiteY1" fmla="*/ 2958118 h 3971881"/>
                <a:gd name="connsiteX2" fmla="*/ 1886005 w 2410627"/>
                <a:gd name="connsiteY2" fmla="*/ 3821127 h 3971881"/>
                <a:gd name="connsiteX3" fmla="*/ 1408020 w 2410627"/>
                <a:gd name="connsiteY3" fmla="*/ 3948069 h 3971881"/>
                <a:gd name="connsiteX4" fmla="*/ 545011 w 2410627"/>
                <a:gd name="connsiteY4" fmla="*/ 3447259 h 3971881"/>
                <a:gd name="connsiteX5" fmla="*/ 23812 w 2410627"/>
                <a:gd name="connsiteY5" fmla="*/ 1484745 h 3971881"/>
                <a:gd name="connsiteX6" fmla="*/ 524623 w 2410627"/>
                <a:gd name="connsiteY6" fmla="*/ 621736 h 3971881"/>
                <a:gd name="connsiteX7" fmla="*/ 634484 w 2410627"/>
                <a:gd name="connsiteY7" fmla="*/ 592559 h 3971881"/>
                <a:gd name="connsiteX8" fmla="*/ 871174 w 2410627"/>
                <a:gd name="connsiteY8" fmla="*/ 0 h 3971881"/>
                <a:gd name="connsiteX9" fmla="*/ 1066293 w 2410627"/>
                <a:gd name="connsiteY9" fmla="*/ 484574 h 3971881"/>
                <a:gd name="connsiteX10" fmla="*/ 1143715 w 2410627"/>
                <a:gd name="connsiteY10" fmla="*/ 472150 h 3971881"/>
                <a:gd name="connsiteX11" fmla="*/ 1865617 w 2410627"/>
                <a:gd name="connsiteY11" fmla="*/ 995604 h 397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0627" h="3971881">
                  <a:moveTo>
                    <a:pt x="1865617" y="995604"/>
                  </a:moveTo>
                  <a:lnTo>
                    <a:pt x="2386815" y="2958118"/>
                  </a:lnTo>
                  <a:cubicBezTo>
                    <a:pt x="2486834" y="3334726"/>
                    <a:pt x="2262613" y="3721109"/>
                    <a:pt x="1886005" y="3821127"/>
                  </a:cubicBezTo>
                  <a:lnTo>
                    <a:pt x="1408020" y="3948069"/>
                  </a:lnTo>
                  <a:cubicBezTo>
                    <a:pt x="1031412" y="4048087"/>
                    <a:pt x="645030" y="3823867"/>
                    <a:pt x="545011" y="3447259"/>
                  </a:cubicBezTo>
                  <a:lnTo>
                    <a:pt x="23812" y="1484745"/>
                  </a:lnTo>
                  <a:cubicBezTo>
                    <a:pt x="-76206" y="1108137"/>
                    <a:pt x="148015" y="721754"/>
                    <a:pt x="524623" y="621736"/>
                  </a:cubicBezTo>
                  <a:lnTo>
                    <a:pt x="634484" y="592559"/>
                  </a:lnTo>
                  <a:lnTo>
                    <a:pt x="871174" y="0"/>
                  </a:lnTo>
                  <a:lnTo>
                    <a:pt x="1066293" y="484574"/>
                  </a:lnTo>
                  <a:lnTo>
                    <a:pt x="1143715" y="472150"/>
                  </a:lnTo>
                  <a:cubicBezTo>
                    <a:pt x="1471337" y="453212"/>
                    <a:pt x="1778101" y="666072"/>
                    <a:pt x="1865617" y="995604"/>
                  </a:cubicBezTo>
                  <a:close/>
                </a:path>
              </a:pathLst>
            </a:cu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5CD5BED-0A2C-96AE-4B17-651EE19D8356}"/>
              </a:ext>
            </a:extLst>
          </p:cNvPr>
          <p:cNvSpPr/>
          <p:nvPr/>
        </p:nvSpPr>
        <p:spPr>
          <a:xfrm>
            <a:off x="7338111" y="2658873"/>
            <a:ext cx="3062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address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ACCC6-5AB0-A7B7-C07C-D28D1C947870}"/>
              </a:ext>
            </a:extLst>
          </p:cNvPr>
          <p:cNvGrpSpPr/>
          <p:nvPr/>
        </p:nvGrpSpPr>
        <p:grpSpPr>
          <a:xfrm>
            <a:off x="7609198" y="3471192"/>
            <a:ext cx="2616939" cy="161061"/>
            <a:chOff x="6909076" y="6014687"/>
            <a:chExt cx="2616939" cy="161061"/>
          </a:xfrm>
          <a:solidFill>
            <a:srgbClr val="3372DC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AD72906-4A3E-89AC-9D08-B7CB0A8FBCDA}"/>
                </a:ext>
              </a:extLst>
            </p:cNvPr>
            <p:cNvSpPr/>
            <p:nvPr/>
          </p:nvSpPr>
          <p:spPr>
            <a:xfrm>
              <a:off x="8131578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4562FA-F3AA-6DF3-EE94-194CA492860F}"/>
                </a:ext>
              </a:extLst>
            </p:cNvPr>
            <p:cNvSpPr/>
            <p:nvPr/>
          </p:nvSpPr>
          <p:spPr>
            <a:xfrm>
              <a:off x="7230090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0296FBD-68A4-E427-3DAC-C2FB446BDC2A}"/>
                </a:ext>
              </a:extLst>
            </p:cNvPr>
            <p:cNvSpPr/>
            <p:nvPr/>
          </p:nvSpPr>
          <p:spPr>
            <a:xfrm>
              <a:off x="690907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013206-B315-8960-CD5E-98F616B5E60F}"/>
                </a:ext>
              </a:extLst>
            </p:cNvPr>
            <p:cNvSpPr/>
            <p:nvPr/>
          </p:nvSpPr>
          <p:spPr>
            <a:xfrm>
              <a:off x="854534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30B45F-3759-E6AA-C105-A4B63D7013A7}"/>
                </a:ext>
              </a:extLst>
            </p:cNvPr>
            <p:cNvSpPr/>
            <p:nvPr/>
          </p:nvSpPr>
          <p:spPr>
            <a:xfrm>
              <a:off x="8857607" y="6032769"/>
              <a:ext cx="668408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49B7FE0-208F-9E80-5C0C-08DCA5A5BD98}"/>
              </a:ext>
            </a:extLst>
          </p:cNvPr>
          <p:cNvSpPr/>
          <p:nvPr/>
        </p:nvSpPr>
        <p:spPr>
          <a:xfrm>
            <a:off x="546353" y="5136032"/>
            <a:ext cx="2170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great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7AB8CB-813D-BCEA-90AC-BC045E0EF0D8}"/>
              </a:ext>
            </a:extLst>
          </p:cNvPr>
          <p:cNvGrpSpPr/>
          <p:nvPr/>
        </p:nvGrpSpPr>
        <p:grpSpPr>
          <a:xfrm>
            <a:off x="784329" y="5978040"/>
            <a:ext cx="1781583" cy="161061"/>
            <a:chOff x="7479133" y="6014687"/>
            <a:chExt cx="1781583" cy="161061"/>
          </a:xfrm>
          <a:solidFill>
            <a:srgbClr val="3372DC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0EDD339-EC05-1FED-BA8F-C8FF069A060B}"/>
                </a:ext>
              </a:extLst>
            </p:cNvPr>
            <p:cNvSpPr/>
            <p:nvPr/>
          </p:nvSpPr>
          <p:spPr>
            <a:xfrm>
              <a:off x="747913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0533795-4CDC-C65C-B484-8884D687271D}"/>
                </a:ext>
              </a:extLst>
            </p:cNvPr>
            <p:cNvSpPr/>
            <p:nvPr/>
          </p:nvSpPr>
          <p:spPr>
            <a:xfrm>
              <a:off x="786251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16E3BA8-DF41-6D9D-03F6-1DB8D0B848FF}"/>
                </a:ext>
              </a:extLst>
            </p:cNvPr>
            <p:cNvSpPr/>
            <p:nvPr/>
          </p:nvSpPr>
          <p:spPr>
            <a:xfrm>
              <a:off x="8173276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19B2FC2-5AD5-C7E2-4C40-3E519D245860}"/>
                </a:ext>
              </a:extLst>
            </p:cNvPr>
            <p:cNvSpPr/>
            <p:nvPr/>
          </p:nvSpPr>
          <p:spPr>
            <a:xfrm>
              <a:off x="910318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8B3313EF-55B1-7A27-9C92-EC1822E28A25}"/>
              </a:ext>
            </a:extLst>
          </p:cNvPr>
          <p:cNvSpPr/>
          <p:nvPr/>
        </p:nvSpPr>
        <p:spPr>
          <a:xfrm>
            <a:off x="3277209" y="5136032"/>
            <a:ext cx="257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sprout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3F52CE-E9ED-FB46-40F6-B3FF1B79C487}"/>
              </a:ext>
            </a:extLst>
          </p:cNvPr>
          <p:cNvGrpSpPr/>
          <p:nvPr/>
        </p:nvGrpSpPr>
        <p:grpSpPr>
          <a:xfrm>
            <a:off x="3493040" y="5978040"/>
            <a:ext cx="2205689" cy="161061"/>
            <a:chOff x="7255009" y="6014687"/>
            <a:chExt cx="2205689" cy="161061"/>
          </a:xfrm>
          <a:solidFill>
            <a:srgbClr val="3372DC"/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F6E21F-6A81-EBDD-B101-35046EB48FD2}"/>
                </a:ext>
              </a:extLst>
            </p:cNvPr>
            <p:cNvSpPr/>
            <p:nvPr/>
          </p:nvSpPr>
          <p:spPr>
            <a:xfrm>
              <a:off x="7255009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FEC75B6-ACB9-8D02-1626-82809379055A}"/>
                </a:ext>
              </a:extLst>
            </p:cNvPr>
            <p:cNvSpPr/>
            <p:nvPr/>
          </p:nvSpPr>
          <p:spPr>
            <a:xfrm>
              <a:off x="770837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B995E96-551F-458F-E3BC-0E2B80FC8E80}"/>
                </a:ext>
              </a:extLst>
            </p:cNvPr>
            <p:cNvSpPr/>
            <p:nvPr/>
          </p:nvSpPr>
          <p:spPr>
            <a:xfrm>
              <a:off x="8396427" y="6032769"/>
              <a:ext cx="74238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D54E88-26DB-AAE3-EA70-79B216BA43FF}"/>
                </a:ext>
              </a:extLst>
            </p:cNvPr>
            <p:cNvSpPr/>
            <p:nvPr/>
          </p:nvSpPr>
          <p:spPr>
            <a:xfrm>
              <a:off x="808070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9F7BA2C-EA67-CE84-B0BB-8115582B0761}"/>
                </a:ext>
              </a:extLst>
            </p:cNvPr>
            <p:cNvSpPr/>
            <p:nvPr/>
          </p:nvSpPr>
          <p:spPr>
            <a:xfrm>
              <a:off x="930316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CE8AF26-A107-ED62-8494-49B40D30E670}"/>
              </a:ext>
            </a:extLst>
          </p:cNvPr>
          <p:cNvSpPr/>
          <p:nvPr/>
        </p:nvSpPr>
        <p:spPr>
          <a:xfrm>
            <a:off x="6257395" y="5136032"/>
            <a:ext cx="2731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tongue</a:t>
            </a:r>
          </a:p>
        </p:txBody>
      </p:sp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1288A80C-3A95-BF8D-F516-8D6550EE4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196" y="3916851"/>
            <a:ext cx="1117561" cy="1170778"/>
          </a:xfrm>
          <a:prstGeom prst="rect">
            <a:avLst/>
          </a:prstGeom>
        </p:spPr>
      </p:pic>
      <p:pic>
        <p:nvPicPr>
          <p:cNvPr id="62" name="Picture 6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28BF953-394C-66CB-D0D8-75A2D5843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4329" y="2658873"/>
            <a:ext cx="1286894" cy="228981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823E55D-380B-5207-2410-03BC82055A3D}"/>
              </a:ext>
            </a:extLst>
          </p:cNvPr>
          <p:cNvSpPr txBox="1"/>
          <p:nvPr/>
        </p:nvSpPr>
        <p:spPr>
          <a:xfrm>
            <a:off x="7273077" y="2215445"/>
            <a:ext cx="20131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penDyslexicAlta" panose="00000500000000000000" pitchFamily="50" charset="0"/>
              </a:rPr>
              <a:t>A split digraph is represented by underlined letters joined by a curved line.</a:t>
            </a:r>
            <a:endParaRPr lang="en-US" sz="1600" dirty="0">
              <a:latin typeface="Muli" pitchFamily="2" charset="77"/>
            </a:endParaRPr>
          </a:p>
        </p:txBody>
      </p:sp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45DBE09A-AEC0-6A76-C26D-D6C65987B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077" y="2665725"/>
            <a:ext cx="1113765" cy="22950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946019-AF55-48A7-5F68-E705C24B9560}"/>
              </a:ext>
            </a:extLst>
          </p:cNvPr>
          <p:cNvGrpSpPr/>
          <p:nvPr/>
        </p:nvGrpSpPr>
        <p:grpSpPr>
          <a:xfrm>
            <a:off x="6473584" y="5978040"/>
            <a:ext cx="2355591" cy="161061"/>
            <a:chOff x="7249071" y="6014687"/>
            <a:chExt cx="2355591" cy="161061"/>
          </a:xfrm>
          <a:solidFill>
            <a:srgbClr val="3372DC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0772B3-DA7D-5742-A7CE-235F3E272C59}"/>
                </a:ext>
              </a:extLst>
            </p:cNvPr>
            <p:cNvSpPr/>
            <p:nvPr/>
          </p:nvSpPr>
          <p:spPr>
            <a:xfrm>
              <a:off x="724907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5DBD03-7353-E758-CD30-A2BFE3424AE9}"/>
                </a:ext>
              </a:extLst>
            </p:cNvPr>
            <p:cNvSpPr/>
            <p:nvPr/>
          </p:nvSpPr>
          <p:spPr>
            <a:xfrm>
              <a:off x="7637119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BED2B5-8468-B3E5-54F1-AA768CE76D78}"/>
                </a:ext>
              </a:extLst>
            </p:cNvPr>
            <p:cNvSpPr/>
            <p:nvPr/>
          </p:nvSpPr>
          <p:spPr>
            <a:xfrm>
              <a:off x="8447097" y="6032769"/>
              <a:ext cx="1157565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10EC020-1E65-095E-648F-16D38E1772F9}"/>
                </a:ext>
              </a:extLst>
            </p:cNvPr>
            <p:cNvSpPr/>
            <p:nvPr/>
          </p:nvSpPr>
          <p:spPr>
            <a:xfrm>
              <a:off x="808070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D0F167D7-9F31-B402-DE12-3C58DD1F7C44}"/>
              </a:ext>
            </a:extLst>
          </p:cNvPr>
          <p:cNvSpPr/>
          <p:nvPr/>
        </p:nvSpPr>
        <p:spPr>
          <a:xfrm rot="16626670" flipH="1" flipV="1">
            <a:off x="7491386" y="1500458"/>
            <a:ext cx="2052385" cy="2804616"/>
          </a:xfrm>
          <a:custGeom>
            <a:avLst/>
            <a:gdLst>
              <a:gd name="connsiteX0" fmla="*/ 1621573 w 1780793"/>
              <a:gd name="connsiteY0" fmla="*/ 692999 h 2421389"/>
              <a:gd name="connsiteX1" fmla="*/ 1778397 w 1780793"/>
              <a:gd name="connsiteY1" fmla="*/ 1950054 h 2421389"/>
              <a:gd name="connsiteX2" fmla="*/ 1511457 w 1780793"/>
              <a:gd name="connsiteY2" fmla="*/ 2293090 h 2421389"/>
              <a:gd name="connsiteX3" fmla="*/ 502256 w 1780793"/>
              <a:gd name="connsiteY3" fmla="*/ 2418993 h 2421389"/>
              <a:gd name="connsiteX4" fmla="*/ 159219 w 1780793"/>
              <a:gd name="connsiteY4" fmla="*/ 2152054 h 2421389"/>
              <a:gd name="connsiteX5" fmla="*/ 2396 w 1780793"/>
              <a:gd name="connsiteY5" fmla="*/ 894999 h 2421389"/>
              <a:gd name="connsiteX6" fmla="*/ 269335 w 1780793"/>
              <a:gd name="connsiteY6" fmla="*/ 551963 h 2421389"/>
              <a:gd name="connsiteX7" fmla="*/ 653406 w 1780793"/>
              <a:gd name="connsiteY7" fmla="*/ 504048 h 2421389"/>
              <a:gd name="connsiteX8" fmla="*/ 783961 w 1780793"/>
              <a:gd name="connsiteY8" fmla="*/ 0 h 2421389"/>
              <a:gd name="connsiteX9" fmla="*/ 906343 w 1780793"/>
              <a:gd name="connsiteY9" fmla="*/ 472493 h 2421389"/>
              <a:gd name="connsiteX10" fmla="*/ 1278537 w 1780793"/>
              <a:gd name="connsiteY10" fmla="*/ 426060 h 2421389"/>
              <a:gd name="connsiteX11" fmla="*/ 1621573 w 1780793"/>
              <a:gd name="connsiteY11" fmla="*/ 692999 h 2421389"/>
              <a:gd name="connsiteX0" fmla="*/ 1621573 w 1780793"/>
              <a:gd name="connsiteY0" fmla="*/ 709170 h 2437560"/>
              <a:gd name="connsiteX1" fmla="*/ 1778397 w 1780793"/>
              <a:gd name="connsiteY1" fmla="*/ 1966225 h 2437560"/>
              <a:gd name="connsiteX2" fmla="*/ 1511457 w 1780793"/>
              <a:gd name="connsiteY2" fmla="*/ 2309261 h 2437560"/>
              <a:gd name="connsiteX3" fmla="*/ 502256 w 1780793"/>
              <a:gd name="connsiteY3" fmla="*/ 2435164 h 2437560"/>
              <a:gd name="connsiteX4" fmla="*/ 159219 w 1780793"/>
              <a:gd name="connsiteY4" fmla="*/ 2168225 h 2437560"/>
              <a:gd name="connsiteX5" fmla="*/ 2396 w 1780793"/>
              <a:gd name="connsiteY5" fmla="*/ 911170 h 2437560"/>
              <a:gd name="connsiteX6" fmla="*/ 269335 w 1780793"/>
              <a:gd name="connsiteY6" fmla="*/ 568134 h 2437560"/>
              <a:gd name="connsiteX7" fmla="*/ 653406 w 1780793"/>
              <a:gd name="connsiteY7" fmla="*/ 520219 h 2437560"/>
              <a:gd name="connsiteX8" fmla="*/ 913585 w 1780793"/>
              <a:gd name="connsiteY8" fmla="*/ 0 h 2437560"/>
              <a:gd name="connsiteX9" fmla="*/ 906343 w 1780793"/>
              <a:gd name="connsiteY9" fmla="*/ 488664 h 2437560"/>
              <a:gd name="connsiteX10" fmla="*/ 1278537 w 1780793"/>
              <a:gd name="connsiteY10" fmla="*/ 442231 h 2437560"/>
              <a:gd name="connsiteX11" fmla="*/ 1621573 w 1780793"/>
              <a:gd name="connsiteY11" fmla="*/ 709170 h 24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793" h="2437560">
                <a:moveTo>
                  <a:pt x="1621573" y="709170"/>
                </a:moveTo>
                <a:lnTo>
                  <a:pt x="1778397" y="1966225"/>
                </a:lnTo>
                <a:cubicBezTo>
                  <a:pt x="1799410" y="2134665"/>
                  <a:pt x="1679898" y="2288248"/>
                  <a:pt x="1511457" y="2309261"/>
                </a:cubicBezTo>
                <a:lnTo>
                  <a:pt x="502256" y="2435164"/>
                </a:lnTo>
                <a:cubicBezTo>
                  <a:pt x="333815" y="2456177"/>
                  <a:pt x="180233" y="2336665"/>
                  <a:pt x="159219" y="2168225"/>
                </a:cubicBezTo>
                <a:lnTo>
                  <a:pt x="2396" y="911170"/>
                </a:lnTo>
                <a:cubicBezTo>
                  <a:pt x="-18618" y="742730"/>
                  <a:pt x="100895" y="589147"/>
                  <a:pt x="269335" y="568134"/>
                </a:cubicBezTo>
                <a:lnTo>
                  <a:pt x="653406" y="520219"/>
                </a:lnTo>
                <a:lnTo>
                  <a:pt x="913585" y="0"/>
                </a:lnTo>
                <a:lnTo>
                  <a:pt x="906343" y="488664"/>
                </a:lnTo>
                <a:lnTo>
                  <a:pt x="1278537" y="442231"/>
                </a:lnTo>
                <a:cubicBezTo>
                  <a:pt x="1446977" y="421217"/>
                  <a:pt x="1600560" y="540730"/>
                  <a:pt x="1621573" y="709170"/>
                </a:cubicBezTo>
                <a:close/>
              </a:path>
            </a:pathLst>
          </a:cu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737A02-B2DC-E265-0532-66B711CD604D}"/>
              </a:ext>
            </a:extLst>
          </p:cNvPr>
          <p:cNvSpPr/>
          <p:nvPr/>
        </p:nvSpPr>
        <p:spPr>
          <a:xfrm>
            <a:off x="9365688" y="5136032"/>
            <a:ext cx="2169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mane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DEE9B3-EDBF-E312-4995-6DEF775715ED}"/>
              </a:ext>
            </a:extLst>
          </p:cNvPr>
          <p:cNvGrpSpPr/>
          <p:nvPr/>
        </p:nvGrpSpPr>
        <p:grpSpPr>
          <a:xfrm>
            <a:off x="9732716" y="5799601"/>
            <a:ext cx="1664856" cy="668465"/>
            <a:chOff x="9732716" y="5853388"/>
            <a:chExt cx="1664856" cy="6684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FCE41D-9842-6286-FDFB-05B88BD9D23B}"/>
                </a:ext>
              </a:extLst>
            </p:cNvPr>
            <p:cNvGrpSpPr/>
            <p:nvPr/>
          </p:nvGrpSpPr>
          <p:grpSpPr>
            <a:xfrm>
              <a:off x="9732716" y="6035357"/>
              <a:ext cx="1664856" cy="157531"/>
              <a:chOff x="7608986" y="6018217"/>
              <a:chExt cx="1664856" cy="157531"/>
            </a:xfrm>
            <a:solidFill>
              <a:srgbClr val="3372DC"/>
            </a:solidFill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481D771-E294-3CDB-3C88-BACF188880DF}"/>
                  </a:ext>
                </a:extLst>
              </p:cNvPr>
              <p:cNvSpPr/>
              <p:nvPr/>
            </p:nvSpPr>
            <p:spPr>
              <a:xfrm>
                <a:off x="7608986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A02496A-099E-24BF-7150-DD7343962C39}"/>
                  </a:ext>
                </a:extLst>
              </p:cNvPr>
              <p:cNvSpPr/>
              <p:nvPr/>
            </p:nvSpPr>
            <p:spPr>
              <a:xfrm>
                <a:off x="8068174" y="6032769"/>
                <a:ext cx="345056" cy="139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C7976FE-93AA-7749-E353-5D30903D005B}"/>
                  </a:ext>
                </a:extLst>
              </p:cNvPr>
              <p:cNvSpPr/>
              <p:nvPr/>
            </p:nvSpPr>
            <p:spPr>
              <a:xfrm>
                <a:off x="8563657" y="6018217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A586884-B56A-E78A-02EE-AA4A77704AD1}"/>
                  </a:ext>
                </a:extLst>
              </p:cNvPr>
              <p:cNvSpPr/>
              <p:nvPr/>
            </p:nvSpPr>
            <p:spPr>
              <a:xfrm>
                <a:off x="8928786" y="6032769"/>
                <a:ext cx="345056" cy="139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1A3B3051-7D29-60B5-2EBC-A534B283A4F0}"/>
                </a:ext>
              </a:extLst>
            </p:cNvPr>
            <p:cNvSpPr/>
            <p:nvPr/>
          </p:nvSpPr>
          <p:spPr>
            <a:xfrm rot="10800000">
              <a:off x="10324740" y="5853388"/>
              <a:ext cx="938100" cy="668465"/>
            </a:xfrm>
            <a:prstGeom prst="blockArc">
              <a:avLst>
                <a:gd name="adj1" fmla="val 10676733"/>
                <a:gd name="adj2" fmla="val 22313"/>
                <a:gd name="adj3" fmla="val 6979"/>
              </a:avLst>
            </a:prstGeom>
            <a:solidFill>
              <a:srgbClr val="3372DC"/>
            </a:solidFill>
            <a:ln w="28575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44" grpId="0"/>
      <p:bldP spid="50" grpId="0"/>
      <p:bldP spid="57" grpId="0"/>
      <p:bldP spid="67" grpId="0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8D296-D16C-9E5F-B2C2-E51A60E0B8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2A5D-C447-6EDB-2D08-6746D04B47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accept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5B229-A365-EED2-B53D-4368444D963D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116C6-EDD4-CAE3-D200-A2F360F74574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B10A1-CFDA-BF08-33B7-989302B05C7D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79426-0B48-DDF6-1C17-63378EB4AFEB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F7B62-80E3-64B7-9FB4-CE616D55E704}"/>
              </a:ext>
            </a:extLst>
          </p:cNvPr>
          <p:cNvSpPr/>
          <p:nvPr/>
        </p:nvSpPr>
        <p:spPr>
          <a:xfrm>
            <a:off x="2095441" y="2622963"/>
            <a:ext cx="33578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1. To agree to or approve of something.</a:t>
            </a:r>
          </a:p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2. To take willingly something that is offered; to say ‘yes’ to an offer, invitation, etc.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78279-1BA0-A49B-85F9-49AF3D7D9E1C}"/>
              </a:ext>
            </a:extLst>
          </p:cNvPr>
          <p:cNvSpPr/>
          <p:nvPr/>
        </p:nvSpPr>
        <p:spPr>
          <a:xfrm>
            <a:off x="5614726" y="2752420"/>
            <a:ext cx="3132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The local charity shop will accept donations </a:t>
            </a:r>
          </a:p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of books and clothes.</a:t>
            </a:r>
            <a:endParaRPr lang="en-GB" sz="1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B26D7-DBEC-93B7-F883-4FA6CEADA4CB}"/>
              </a:ext>
            </a:extLst>
          </p:cNvPr>
          <p:cNvSpPr/>
          <p:nvPr/>
        </p:nvSpPr>
        <p:spPr>
          <a:xfrm>
            <a:off x="2370119" y="4992237"/>
            <a:ext cx="2808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take, allow, admit, get, obtain, welcome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5A67BF-2B60-5EDE-6A65-D0C706B43C55}"/>
              </a:ext>
            </a:extLst>
          </p:cNvPr>
          <p:cNvSpPr/>
          <p:nvPr/>
        </p:nvSpPr>
        <p:spPr>
          <a:xfrm>
            <a:off x="5554598" y="4992236"/>
            <a:ext cx="3151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reject, decline, 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OpenDyslexicAlta" pitchFamily="2" charset="77"/>
              </a:rPr>
              <a:t>refuse, deny</a:t>
            </a:r>
          </a:p>
        </p:txBody>
      </p:sp>
    </p:spTree>
    <p:extLst>
      <p:ext uri="{BB962C8B-B14F-4D97-AF65-F5344CB8AC3E}">
        <p14:creationId xmlns:p14="http://schemas.microsoft.com/office/powerpoint/2010/main" val="1328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57D95-EEB3-AD0B-38DA-AD817EB97D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Which words are represented by </a:t>
            </a:r>
          </a:p>
          <a:p>
            <a:r>
              <a:rPr lang="en-US" dirty="0"/>
              <a:t>their phoneme maps?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9EDA6-3D7B-48E7-0E69-24F85B9C66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Match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1DE71-CF93-9F7B-6BC2-2268825481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0DE8BE3-364B-3709-DEDF-E8EBA2BF6421}"/>
              </a:ext>
            </a:extLst>
          </p:cNvPr>
          <p:cNvSpPr txBox="1">
            <a:spLocks/>
          </p:cNvSpPr>
          <p:nvPr/>
        </p:nvSpPr>
        <p:spPr>
          <a:xfrm>
            <a:off x="240470" y="209773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accept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48A44E9-21E8-A0A6-72CD-C05AAE30EB6E}"/>
              </a:ext>
            </a:extLst>
          </p:cNvPr>
          <p:cNvSpPr txBox="1">
            <a:spLocks/>
          </p:cNvSpPr>
          <p:nvPr/>
        </p:nvSpPr>
        <p:spPr>
          <a:xfrm>
            <a:off x="4587728" y="209773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except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274BC5E-E1AB-88EA-FB48-59F102420374}"/>
              </a:ext>
            </a:extLst>
          </p:cNvPr>
          <p:cNvSpPr txBox="1">
            <a:spLocks/>
          </p:cNvSpPr>
          <p:nvPr/>
        </p:nvSpPr>
        <p:spPr>
          <a:xfrm>
            <a:off x="4195423" y="328182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piece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421E55B-79D9-2C38-3DD3-6F55CA407351}"/>
              </a:ext>
            </a:extLst>
          </p:cNvPr>
          <p:cNvSpPr txBox="1">
            <a:spLocks/>
          </p:cNvSpPr>
          <p:nvPr/>
        </p:nvSpPr>
        <p:spPr>
          <a:xfrm>
            <a:off x="8281113" y="210844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knot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2008751-2DC5-7548-D275-4E0C9F64CB67}"/>
              </a:ext>
            </a:extLst>
          </p:cNvPr>
          <p:cNvSpPr txBox="1">
            <a:spLocks/>
          </p:cNvSpPr>
          <p:nvPr/>
        </p:nvSpPr>
        <p:spPr>
          <a:xfrm>
            <a:off x="703873" y="328151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peace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B309108-EBCC-1615-7F95-AB9C5CD68A61}"/>
              </a:ext>
            </a:extLst>
          </p:cNvPr>
          <p:cNvSpPr txBox="1">
            <a:spLocks/>
          </p:cNvSpPr>
          <p:nvPr/>
        </p:nvSpPr>
        <p:spPr>
          <a:xfrm>
            <a:off x="8146535" y="328151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not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C013A13-B921-1832-9063-EE7D61B0F278}"/>
              </a:ext>
            </a:extLst>
          </p:cNvPr>
          <p:cNvSpPr txBox="1">
            <a:spLocks/>
          </p:cNvSpPr>
          <p:nvPr/>
        </p:nvSpPr>
        <p:spPr>
          <a:xfrm>
            <a:off x="4453150" y="446592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plane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705E7048-9C81-BFEF-0369-A68A37E10637}"/>
              </a:ext>
            </a:extLst>
          </p:cNvPr>
          <p:cNvSpPr txBox="1">
            <a:spLocks/>
          </p:cNvSpPr>
          <p:nvPr/>
        </p:nvSpPr>
        <p:spPr>
          <a:xfrm>
            <a:off x="703873" y="446530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plain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CADE288-B423-D5DF-81CB-ECBBF771B8DE}"/>
              </a:ext>
            </a:extLst>
          </p:cNvPr>
          <p:cNvSpPr txBox="1">
            <a:spLocks/>
          </p:cNvSpPr>
          <p:nvPr/>
        </p:nvSpPr>
        <p:spPr>
          <a:xfrm>
            <a:off x="4453150" y="565001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whether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5CB4E6-6C88-4B86-2AD7-3E69117B4F6E}"/>
              </a:ext>
            </a:extLst>
          </p:cNvPr>
          <p:cNvGrpSpPr/>
          <p:nvPr/>
        </p:nvGrpSpPr>
        <p:grpSpPr>
          <a:xfrm>
            <a:off x="7623327" y="4301683"/>
            <a:ext cx="3596053" cy="1781667"/>
            <a:chOff x="7623327" y="4398851"/>
            <a:chExt cx="3596053" cy="17816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035ACA-CFAD-0DE2-517B-B03FA1AC1168}"/>
                </a:ext>
              </a:extLst>
            </p:cNvPr>
            <p:cNvGrpSpPr/>
            <p:nvPr/>
          </p:nvGrpSpPr>
          <p:grpSpPr>
            <a:xfrm flipV="1">
              <a:off x="7623327" y="4398851"/>
              <a:ext cx="2437560" cy="1780793"/>
              <a:chOff x="463945" y="5002110"/>
              <a:chExt cx="2437560" cy="1780793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2B54388-F5E8-AA7B-666E-8409D9ED4496}"/>
                  </a:ext>
                </a:extLst>
              </p:cNvPr>
              <p:cNvSpPr/>
              <p:nvPr/>
            </p:nvSpPr>
            <p:spPr>
              <a:xfrm rot="5836048">
                <a:off x="792328" y="4673727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F752F2-A36F-1FAB-9FC4-437D01492A3D}"/>
                  </a:ext>
                </a:extLst>
              </p:cNvPr>
              <p:cNvSpPr txBox="1"/>
              <p:nvPr/>
            </p:nvSpPr>
            <p:spPr>
              <a:xfrm flipV="1">
                <a:off x="548571" y="5165292"/>
                <a:ext cx="184457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Some of the words have the same phoneme maps.</a:t>
                </a:r>
              </a:p>
            </p:txBody>
          </p:sp>
        </p:grpSp>
        <p:pic>
          <p:nvPicPr>
            <p:cNvPr id="20" name="Picture 1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F2BAE64-F04D-7555-B0E1-3DF759D5F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226139" y="4413207"/>
              <a:ext cx="993241" cy="1767311"/>
            </a:xfrm>
            <a:prstGeom prst="rect">
              <a:avLst/>
            </a:prstGeom>
          </p:spPr>
        </p:pic>
      </p:grp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9865814F-B981-957F-EC1C-5DC72738A6DF}"/>
              </a:ext>
            </a:extLst>
          </p:cNvPr>
          <p:cNvSpPr txBox="1">
            <a:spLocks/>
          </p:cNvSpPr>
          <p:nvPr/>
        </p:nvSpPr>
        <p:spPr>
          <a:xfrm>
            <a:off x="703872" y="564908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</a:rPr>
              <a:t>weather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8BC8DE-9F47-77B1-A9AD-5923412A9F9B}"/>
              </a:ext>
            </a:extLst>
          </p:cNvPr>
          <p:cNvGrpSpPr/>
          <p:nvPr/>
        </p:nvGrpSpPr>
        <p:grpSpPr>
          <a:xfrm>
            <a:off x="5655126" y="4679699"/>
            <a:ext cx="943066" cy="434266"/>
            <a:chOff x="9275423" y="4097006"/>
            <a:chExt cx="1273673" cy="5865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776DF0-E295-31A5-6866-49B9A0CDF413}"/>
                </a:ext>
              </a:extLst>
            </p:cNvPr>
            <p:cNvGrpSpPr/>
            <p:nvPr/>
          </p:nvGrpSpPr>
          <p:grpSpPr>
            <a:xfrm>
              <a:off x="9275423" y="4320065"/>
              <a:ext cx="1273673" cy="133519"/>
              <a:chOff x="7398442" y="6009924"/>
              <a:chExt cx="1502732" cy="157531"/>
            </a:xfrm>
            <a:solidFill>
              <a:srgbClr val="3372DC"/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DC3402-043D-0ED0-D555-770BB677AECD}"/>
                  </a:ext>
                </a:extLst>
              </p:cNvPr>
              <p:cNvSpPr/>
              <p:nvPr/>
            </p:nvSpPr>
            <p:spPr>
              <a:xfrm>
                <a:off x="7922187" y="6026423"/>
                <a:ext cx="245237" cy="11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CF2B396-69D0-C487-3A06-253DF0B01A87}"/>
                  </a:ext>
                </a:extLst>
              </p:cNvPr>
              <p:cNvSpPr/>
              <p:nvPr/>
            </p:nvSpPr>
            <p:spPr>
              <a:xfrm>
                <a:off x="7398442" y="600992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ABA4858-B87E-13DD-71EF-80E6A038D911}"/>
                  </a:ext>
                </a:extLst>
              </p:cNvPr>
              <p:cNvSpPr/>
              <p:nvPr/>
            </p:nvSpPr>
            <p:spPr>
              <a:xfrm>
                <a:off x="7681533" y="600992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4B88F5-2A11-6971-0EB1-F2AD4128799F}"/>
                  </a:ext>
                </a:extLst>
              </p:cNvPr>
              <p:cNvSpPr/>
              <p:nvPr/>
            </p:nvSpPr>
            <p:spPr>
              <a:xfrm>
                <a:off x="8605174" y="6026423"/>
                <a:ext cx="296000" cy="11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AC2DD2F-DE20-3776-3B00-ABF13F0E76B4}"/>
                  </a:ext>
                </a:extLst>
              </p:cNvPr>
              <p:cNvSpPr/>
              <p:nvPr/>
            </p:nvSpPr>
            <p:spPr>
              <a:xfrm>
                <a:off x="8303544" y="6009924"/>
                <a:ext cx="157534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5E54A474-09BB-85D3-3393-AAE229841A36}"/>
                </a:ext>
              </a:extLst>
            </p:cNvPr>
            <p:cNvSpPr/>
            <p:nvPr/>
          </p:nvSpPr>
          <p:spPr>
            <a:xfrm rot="10800000">
              <a:off x="9801323" y="4097006"/>
              <a:ext cx="661280" cy="586505"/>
            </a:xfrm>
            <a:prstGeom prst="blockArc">
              <a:avLst>
                <a:gd name="adj1" fmla="val 10676733"/>
                <a:gd name="adj2" fmla="val 22313"/>
                <a:gd name="adj3" fmla="val 6979"/>
              </a:avLst>
            </a:prstGeom>
            <a:solidFill>
              <a:srgbClr val="3372DC"/>
            </a:solidFill>
            <a:ln w="28575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ADF187-8223-246F-917B-7503F23F708F}"/>
              </a:ext>
            </a:extLst>
          </p:cNvPr>
          <p:cNvGrpSpPr/>
          <p:nvPr/>
        </p:nvGrpSpPr>
        <p:grpSpPr>
          <a:xfrm>
            <a:off x="1834448" y="4844859"/>
            <a:ext cx="771347" cy="98861"/>
            <a:chOff x="7398442" y="6009924"/>
            <a:chExt cx="1229106" cy="157531"/>
          </a:xfrm>
          <a:solidFill>
            <a:srgbClr val="3372DC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42D0C81-82AF-C5E7-A4B0-77E1494793AA}"/>
                </a:ext>
              </a:extLst>
            </p:cNvPr>
            <p:cNvSpPr/>
            <p:nvPr/>
          </p:nvSpPr>
          <p:spPr>
            <a:xfrm>
              <a:off x="7922186" y="6026423"/>
              <a:ext cx="422270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D427FD-07B6-7F29-3112-DE41071D5A18}"/>
                </a:ext>
              </a:extLst>
            </p:cNvPr>
            <p:cNvSpPr/>
            <p:nvPr/>
          </p:nvSpPr>
          <p:spPr>
            <a:xfrm>
              <a:off x="7398442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D20B28-336E-6E73-F271-4DD8F7097C64}"/>
                </a:ext>
              </a:extLst>
            </p:cNvPr>
            <p:cNvSpPr/>
            <p:nvPr/>
          </p:nvSpPr>
          <p:spPr>
            <a:xfrm>
              <a:off x="7681533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901476A-784E-5A40-E7A9-E11DC7A92C2D}"/>
                </a:ext>
              </a:extLst>
            </p:cNvPr>
            <p:cNvSpPr/>
            <p:nvPr/>
          </p:nvSpPr>
          <p:spPr>
            <a:xfrm>
              <a:off x="8470014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654E09-821E-37C3-4C86-84E47E6AC038}"/>
              </a:ext>
            </a:extLst>
          </p:cNvPr>
          <p:cNvGrpSpPr/>
          <p:nvPr/>
        </p:nvGrpSpPr>
        <p:grpSpPr>
          <a:xfrm>
            <a:off x="1547643" y="5998745"/>
            <a:ext cx="1405108" cy="98861"/>
            <a:chOff x="7398442" y="6009924"/>
            <a:chExt cx="2238972" cy="157531"/>
          </a:xfrm>
          <a:solidFill>
            <a:srgbClr val="3372DC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8160E0A-DC19-2ABA-EE0E-7B1A8BF8DFF6}"/>
                </a:ext>
              </a:extLst>
            </p:cNvPr>
            <p:cNvSpPr/>
            <p:nvPr/>
          </p:nvSpPr>
          <p:spPr>
            <a:xfrm>
              <a:off x="7746444" y="6026423"/>
              <a:ext cx="632757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8B5718-F66D-4501-CE14-A0A9FDC0E342}"/>
                </a:ext>
              </a:extLst>
            </p:cNvPr>
            <p:cNvSpPr/>
            <p:nvPr/>
          </p:nvSpPr>
          <p:spPr>
            <a:xfrm>
              <a:off x="7398442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692558-3033-2A75-DAEF-3EBD7B102184}"/>
                </a:ext>
              </a:extLst>
            </p:cNvPr>
            <p:cNvSpPr/>
            <p:nvPr/>
          </p:nvSpPr>
          <p:spPr>
            <a:xfrm>
              <a:off x="8469911" y="6026423"/>
              <a:ext cx="555688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62D223-C0BA-1345-384D-6DB4317B89C9}"/>
                </a:ext>
              </a:extLst>
            </p:cNvPr>
            <p:cNvSpPr/>
            <p:nvPr/>
          </p:nvSpPr>
          <p:spPr>
            <a:xfrm>
              <a:off x="9117490" y="6026423"/>
              <a:ext cx="519924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1AA35C0-805E-DFE0-1AA3-37162E040C81}"/>
              </a:ext>
            </a:extLst>
          </p:cNvPr>
          <p:cNvGrpSpPr/>
          <p:nvPr/>
        </p:nvGrpSpPr>
        <p:grpSpPr>
          <a:xfrm>
            <a:off x="5356888" y="5998745"/>
            <a:ext cx="1479704" cy="98861"/>
            <a:chOff x="7279576" y="6009924"/>
            <a:chExt cx="2357838" cy="157531"/>
          </a:xfrm>
          <a:solidFill>
            <a:srgbClr val="3372DC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F41918D-A498-7DA4-ECEE-5C8D61E900C1}"/>
                </a:ext>
              </a:extLst>
            </p:cNvPr>
            <p:cNvSpPr/>
            <p:nvPr/>
          </p:nvSpPr>
          <p:spPr>
            <a:xfrm>
              <a:off x="7279576" y="6026423"/>
              <a:ext cx="748169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217E5DD-1181-1B50-60A0-AADB5777265C}"/>
                </a:ext>
              </a:extLst>
            </p:cNvPr>
            <p:cNvSpPr/>
            <p:nvPr/>
          </p:nvSpPr>
          <p:spPr>
            <a:xfrm>
              <a:off x="8187943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C1787C-4132-289F-EC3A-085B4085569D}"/>
                </a:ext>
              </a:extLst>
            </p:cNvPr>
            <p:cNvSpPr/>
            <p:nvPr/>
          </p:nvSpPr>
          <p:spPr>
            <a:xfrm>
              <a:off x="8469911" y="6026423"/>
              <a:ext cx="555688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0BB2CE-09B7-5476-8202-3C95C5CD06CC}"/>
                </a:ext>
              </a:extLst>
            </p:cNvPr>
            <p:cNvSpPr/>
            <p:nvPr/>
          </p:nvSpPr>
          <p:spPr>
            <a:xfrm>
              <a:off x="9117490" y="6026423"/>
              <a:ext cx="519924" cy="1183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59E9CF-0C57-29B7-4B80-EC883277498A}"/>
              </a:ext>
            </a:extLst>
          </p:cNvPr>
          <p:cNvGrpSpPr/>
          <p:nvPr/>
        </p:nvGrpSpPr>
        <p:grpSpPr>
          <a:xfrm>
            <a:off x="1735589" y="3654012"/>
            <a:ext cx="1019808" cy="98861"/>
            <a:chOff x="7240908" y="6009924"/>
            <a:chExt cx="1625016" cy="157531"/>
          </a:xfrm>
          <a:solidFill>
            <a:srgbClr val="3372DC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8671564-5599-8B2F-D1F4-E5887F158A68}"/>
                </a:ext>
              </a:extLst>
            </p:cNvPr>
            <p:cNvSpPr/>
            <p:nvPr/>
          </p:nvSpPr>
          <p:spPr>
            <a:xfrm>
              <a:off x="7539905" y="6026423"/>
              <a:ext cx="615436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FA6F283-52FD-8955-E05B-50A79E62A288}"/>
                </a:ext>
              </a:extLst>
            </p:cNvPr>
            <p:cNvSpPr/>
            <p:nvPr/>
          </p:nvSpPr>
          <p:spPr>
            <a:xfrm>
              <a:off x="724090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4D3F963-28B2-B876-CA1F-E76AEAA3DB5D}"/>
                </a:ext>
              </a:extLst>
            </p:cNvPr>
            <p:cNvSpPr/>
            <p:nvPr/>
          </p:nvSpPr>
          <p:spPr>
            <a:xfrm>
              <a:off x="8250488" y="6026423"/>
              <a:ext cx="615436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C4CB14-728C-1DB4-8855-58395003A055}"/>
              </a:ext>
            </a:extLst>
          </p:cNvPr>
          <p:cNvGrpSpPr/>
          <p:nvPr/>
        </p:nvGrpSpPr>
        <p:grpSpPr>
          <a:xfrm>
            <a:off x="5688821" y="3654012"/>
            <a:ext cx="869671" cy="98861"/>
            <a:chOff x="7240908" y="6009924"/>
            <a:chExt cx="1385780" cy="157531"/>
          </a:xfrm>
          <a:solidFill>
            <a:srgbClr val="3372DC"/>
          </a:solidFill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79C4B2F-2F79-C03C-21A6-2EA5417CCA6D}"/>
                </a:ext>
              </a:extLst>
            </p:cNvPr>
            <p:cNvSpPr/>
            <p:nvPr/>
          </p:nvSpPr>
          <p:spPr>
            <a:xfrm>
              <a:off x="7499973" y="6026423"/>
              <a:ext cx="451518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6F157D4-2B6D-D428-B629-DAB29C31F4D4}"/>
                </a:ext>
              </a:extLst>
            </p:cNvPr>
            <p:cNvSpPr/>
            <p:nvPr/>
          </p:nvSpPr>
          <p:spPr>
            <a:xfrm>
              <a:off x="724090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737C1D8-7748-A33D-EAA5-487713D8606F}"/>
                </a:ext>
              </a:extLst>
            </p:cNvPr>
            <p:cNvSpPr/>
            <p:nvPr/>
          </p:nvSpPr>
          <p:spPr>
            <a:xfrm>
              <a:off x="8053021" y="6026423"/>
              <a:ext cx="573667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BA68D4C2-1150-42DD-B57B-D5DB749E8394}"/>
              </a:ext>
            </a:extLst>
          </p:cNvPr>
          <p:cNvSpPr/>
          <p:nvPr/>
        </p:nvSpPr>
        <p:spPr>
          <a:xfrm>
            <a:off x="9540150" y="3654012"/>
            <a:ext cx="98863" cy="98861"/>
          </a:xfrm>
          <a:prstGeom prst="ellipse">
            <a:avLst/>
          </a:prstGeom>
          <a:solidFill>
            <a:srgbClr val="337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1FFD748-E609-509A-1995-E303D6D41C7E}"/>
              </a:ext>
            </a:extLst>
          </p:cNvPr>
          <p:cNvSpPr/>
          <p:nvPr/>
        </p:nvSpPr>
        <p:spPr>
          <a:xfrm>
            <a:off x="9776633" y="3654012"/>
            <a:ext cx="98863" cy="98861"/>
          </a:xfrm>
          <a:prstGeom prst="ellipse">
            <a:avLst/>
          </a:prstGeom>
          <a:solidFill>
            <a:srgbClr val="337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B8E893-EF14-02E8-AFAC-F05D6B129A89}"/>
              </a:ext>
            </a:extLst>
          </p:cNvPr>
          <p:cNvSpPr/>
          <p:nvPr/>
        </p:nvSpPr>
        <p:spPr>
          <a:xfrm>
            <a:off x="9989468" y="3654012"/>
            <a:ext cx="98863" cy="98861"/>
          </a:xfrm>
          <a:prstGeom prst="ellipse">
            <a:avLst/>
          </a:prstGeom>
          <a:solidFill>
            <a:srgbClr val="337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li" pitchFamily="2" charset="77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9F0FC1-0202-6A1C-1182-BB692612BD13}"/>
              </a:ext>
            </a:extLst>
          </p:cNvPr>
          <p:cNvGrpSpPr/>
          <p:nvPr/>
        </p:nvGrpSpPr>
        <p:grpSpPr>
          <a:xfrm>
            <a:off x="9384674" y="2476854"/>
            <a:ext cx="813043" cy="98861"/>
            <a:chOff x="6441863" y="6009924"/>
            <a:chExt cx="1295547" cy="157531"/>
          </a:xfrm>
          <a:solidFill>
            <a:srgbClr val="3372DC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B25E0CC-B69E-4F04-95BC-5139B2F0624A}"/>
                </a:ext>
              </a:extLst>
            </p:cNvPr>
            <p:cNvSpPr/>
            <p:nvPr/>
          </p:nvSpPr>
          <p:spPr>
            <a:xfrm>
              <a:off x="6441863" y="6026423"/>
              <a:ext cx="663745" cy="111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6300160-3B93-6D59-0A53-BF4486211272}"/>
                </a:ext>
              </a:extLst>
            </p:cNvPr>
            <p:cNvSpPr/>
            <p:nvPr/>
          </p:nvSpPr>
          <p:spPr>
            <a:xfrm>
              <a:off x="724090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F2B2BE7-74C0-EED7-20D8-48D38C5C2F3D}"/>
                </a:ext>
              </a:extLst>
            </p:cNvPr>
            <p:cNvSpPr/>
            <p:nvPr/>
          </p:nvSpPr>
          <p:spPr>
            <a:xfrm>
              <a:off x="7579876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937134F-F1A9-212C-2B87-EEF557B7F03E}"/>
              </a:ext>
            </a:extLst>
          </p:cNvPr>
          <p:cNvGrpSpPr/>
          <p:nvPr/>
        </p:nvGrpSpPr>
        <p:grpSpPr>
          <a:xfrm>
            <a:off x="5510829" y="2476854"/>
            <a:ext cx="1235224" cy="98861"/>
            <a:chOff x="7226190" y="6009924"/>
            <a:chExt cx="1968277" cy="157531"/>
          </a:xfrm>
          <a:solidFill>
            <a:srgbClr val="3372DC"/>
          </a:solidFill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5B5F5FE-B937-B20B-1506-0887F8E319D9}"/>
                </a:ext>
              </a:extLst>
            </p:cNvPr>
            <p:cNvSpPr/>
            <p:nvPr/>
          </p:nvSpPr>
          <p:spPr>
            <a:xfrm>
              <a:off x="7226190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F7EB474-6827-FD49-D750-985D45049F36}"/>
                </a:ext>
              </a:extLst>
            </p:cNvPr>
            <p:cNvSpPr/>
            <p:nvPr/>
          </p:nvSpPr>
          <p:spPr>
            <a:xfrm>
              <a:off x="7587234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60B579F-FE91-D41F-441F-C6CF6CF08443}"/>
                </a:ext>
              </a:extLst>
            </p:cNvPr>
            <p:cNvSpPr/>
            <p:nvPr/>
          </p:nvSpPr>
          <p:spPr>
            <a:xfrm>
              <a:off x="7969895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E42FFE2-FD09-CDDA-B0F1-3ABC02DD5920}"/>
                </a:ext>
              </a:extLst>
            </p:cNvPr>
            <p:cNvSpPr/>
            <p:nvPr/>
          </p:nvSpPr>
          <p:spPr>
            <a:xfrm>
              <a:off x="8330480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AAA04F2-4782-9144-DA3D-866CAF9B11A7}"/>
                </a:ext>
              </a:extLst>
            </p:cNvPr>
            <p:cNvSpPr/>
            <p:nvPr/>
          </p:nvSpPr>
          <p:spPr>
            <a:xfrm>
              <a:off x="8705782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48AF5ED-BB5D-E7A0-DD09-8C8821E6B5B3}"/>
                </a:ext>
              </a:extLst>
            </p:cNvPr>
            <p:cNvSpPr/>
            <p:nvPr/>
          </p:nvSpPr>
          <p:spPr>
            <a:xfrm>
              <a:off x="9036933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1B87015-6A33-D8A4-F803-FF6C57F0972C}"/>
              </a:ext>
            </a:extLst>
          </p:cNvPr>
          <p:cNvGrpSpPr/>
          <p:nvPr/>
        </p:nvGrpSpPr>
        <p:grpSpPr>
          <a:xfrm>
            <a:off x="1654924" y="2476854"/>
            <a:ext cx="1169637" cy="98861"/>
            <a:chOff x="7226190" y="6009924"/>
            <a:chExt cx="1863766" cy="157531"/>
          </a:xfrm>
          <a:solidFill>
            <a:srgbClr val="3372DC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2CFCB2D-133D-56C8-59D2-11F9840F48D0}"/>
                </a:ext>
              </a:extLst>
            </p:cNvPr>
            <p:cNvSpPr/>
            <p:nvPr/>
          </p:nvSpPr>
          <p:spPr>
            <a:xfrm>
              <a:off x="7226190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EEA8348-77F2-2957-5B66-92C04C548023}"/>
                </a:ext>
              </a:extLst>
            </p:cNvPr>
            <p:cNvSpPr/>
            <p:nvPr/>
          </p:nvSpPr>
          <p:spPr>
            <a:xfrm>
              <a:off x="7562644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61EE731-9004-C8E0-4F4F-3824147E706C}"/>
                </a:ext>
              </a:extLst>
            </p:cNvPr>
            <p:cNvSpPr/>
            <p:nvPr/>
          </p:nvSpPr>
          <p:spPr>
            <a:xfrm>
              <a:off x="7889975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EFCCC00-7EA3-EFB0-B8E8-9E83ACDA579F}"/>
                </a:ext>
              </a:extLst>
            </p:cNvPr>
            <p:cNvSpPr/>
            <p:nvPr/>
          </p:nvSpPr>
          <p:spPr>
            <a:xfrm>
              <a:off x="8219819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02C019D-CFA8-DAB5-F927-055958088459}"/>
                </a:ext>
              </a:extLst>
            </p:cNvPr>
            <p:cNvSpPr/>
            <p:nvPr/>
          </p:nvSpPr>
          <p:spPr>
            <a:xfrm>
              <a:off x="8607418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2D475A8-D316-FAF1-9C77-743619C2611A}"/>
                </a:ext>
              </a:extLst>
            </p:cNvPr>
            <p:cNvSpPr/>
            <p:nvPr/>
          </p:nvSpPr>
          <p:spPr>
            <a:xfrm>
              <a:off x="8932422" y="6009924"/>
              <a:ext cx="157534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0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17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accept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346968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except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3077383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piece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5936267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knot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0031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peace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5791884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plain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8031201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plane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5801689" y="3656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whether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031201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not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3335110" y="36580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weather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55A5EB-EFAE-42D6-3927-E182908FA15B}"/>
              </a:ext>
            </a:extLst>
          </p:cNvPr>
          <p:cNvGrpSpPr/>
          <p:nvPr/>
        </p:nvGrpSpPr>
        <p:grpSpPr>
          <a:xfrm>
            <a:off x="7542262" y="4111308"/>
            <a:ext cx="4075154" cy="2402880"/>
            <a:chOff x="7542262" y="4111308"/>
            <a:chExt cx="4075154" cy="240288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542262" y="4393905"/>
              <a:ext cx="2746106" cy="2045214"/>
              <a:chOff x="7261549" y="4569282"/>
              <a:chExt cx="2391068" cy="1780793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566686" y="4264145"/>
                <a:ext cx="1780793" cy="239106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394719" y="4729616"/>
                <a:ext cx="1750940" cy="1393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OpenDyslexicAlta" pitchFamily="2" charset="77"/>
                  </a:rPr>
                  <a:t>Homophones sound the same (or nearly the same) as another word, but have different meanings and spellings.</a:t>
                </a:r>
              </a:p>
            </p:txBody>
          </p:sp>
        </p:grpSp>
        <p:pic>
          <p:nvPicPr>
            <p:cNvPr id="2" name="Picture 1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73B36FF-524D-66C6-8F00-38766E05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6280" y="4111308"/>
              <a:ext cx="1311136" cy="240288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B06070-40BE-3433-F60D-00E14B060C5F}"/>
              </a:ext>
            </a:extLst>
          </p:cNvPr>
          <p:cNvGrpSpPr/>
          <p:nvPr/>
        </p:nvGrpSpPr>
        <p:grpSpPr>
          <a:xfrm>
            <a:off x="648458" y="4161477"/>
            <a:ext cx="4038296" cy="2334782"/>
            <a:chOff x="648458" y="4161477"/>
            <a:chExt cx="4038296" cy="23347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839666" y="4311851"/>
              <a:ext cx="2847088" cy="2079979"/>
              <a:chOff x="2375556" y="4455904"/>
              <a:chExt cx="2847088" cy="2079979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759110" y="4072350"/>
                <a:ext cx="2079979" cy="284708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120495" y="4802335"/>
                <a:ext cx="1844572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OpenDyslexicAlta" pitchFamily="2" charset="77"/>
                  </a:rPr>
                  <a:t>This week’s words are all homophones or near homophones.</a:t>
                </a:r>
              </a:p>
            </p:txBody>
          </p:sp>
        </p:grpSp>
        <p:pic>
          <p:nvPicPr>
            <p:cNvPr id="3" name="Picture 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72313F3-9F7E-A5BB-2969-E2EFC5B92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458" y="4161477"/>
              <a:ext cx="1096171" cy="2334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peace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F2256-00F1-E23D-B595-5761777E5F1A}"/>
              </a:ext>
            </a:extLst>
          </p:cNvPr>
          <p:cNvSpPr txBox="1"/>
          <p:nvPr/>
        </p:nvSpPr>
        <p:spPr>
          <a:xfrm>
            <a:off x="4599381" y="2272200"/>
            <a:ext cx="673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Peace</a:t>
            </a:r>
            <a:r>
              <a:rPr lang="en-GB" sz="2000" dirty="0">
                <a:latin typeface="OpenDyslexicAlta" pitchFamily="2" charset="77"/>
              </a:rPr>
              <a:t> can be a state or feeling of calm and quiet or a state without fighting or war.</a:t>
            </a:r>
          </a:p>
        </p:txBody>
      </p:sp>
      <p:pic>
        <p:nvPicPr>
          <p:cNvPr id="7" name="Picture 2" descr="Dove, Peace, Flying, Olive Branch, Symbol, Wings, Bird">
            <a:extLst>
              <a:ext uri="{FF2B5EF4-FFF2-40B4-BE49-F238E27FC236}">
                <a16:creationId xmlns:a16="http://schemas.microsoft.com/office/drawing/2014/main" id="{B3E5B697-F5EA-3E8E-272F-F014FC52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058" flipH="1">
            <a:off x="1290334" y="2058532"/>
            <a:ext cx="2343317" cy="22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od, Eve, Sunset, Lake, Water, Boat, Bank, Landscape">
            <a:extLst>
              <a:ext uri="{FF2B5EF4-FFF2-40B4-BE49-F238E27FC236}">
                <a16:creationId xmlns:a16="http://schemas.microsoft.com/office/drawing/2014/main" id="{6D0DD658-60D1-9FAA-55A6-53345D69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09" y="4457361"/>
            <a:ext cx="2913650" cy="17755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85284F-51B8-054F-48E5-6404AE132948}"/>
              </a:ext>
            </a:extLst>
          </p:cNvPr>
          <p:cNvSpPr txBox="1"/>
          <p:nvPr/>
        </p:nvSpPr>
        <p:spPr>
          <a:xfrm>
            <a:off x="4330322" y="3294737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In the mid-1100s, the word </a:t>
            </a:r>
            <a:r>
              <a:rPr lang="en-GB" sz="2000" i="1" dirty="0">
                <a:solidFill>
                  <a:srgbClr val="3372DC"/>
                </a:solidFill>
                <a:latin typeface="OpenDyslexicAlta" pitchFamily="2" charset="77"/>
              </a:rPr>
              <a:t>pes</a:t>
            </a:r>
            <a:r>
              <a:rPr lang="en-GB" sz="2000" dirty="0">
                <a:latin typeface="OpenDyslexicAlta" pitchFamily="2" charset="77"/>
              </a:rPr>
              <a:t>, meant ‘freedom from civil disorder, internal 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peace</a:t>
            </a:r>
            <a:r>
              <a:rPr lang="en-GB" sz="2000" dirty="0">
                <a:latin typeface="OpenDyslexicAlta" pitchFamily="2" charset="77"/>
              </a:rPr>
              <a:t> of a nation’.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1153C0-6C02-227D-4196-CFCC87BF5C4B}"/>
              </a:ext>
            </a:extLst>
          </p:cNvPr>
          <p:cNvSpPr txBox="1"/>
          <p:nvPr/>
        </p:nvSpPr>
        <p:spPr>
          <a:xfrm>
            <a:off x="4330322" y="4317275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From the Old French word </a:t>
            </a:r>
            <a:r>
              <a:rPr lang="en-GB" sz="2000" i="1" dirty="0" err="1">
                <a:solidFill>
                  <a:srgbClr val="3372DC"/>
                </a:solidFill>
                <a:latin typeface="OpenDyslexicAlta" pitchFamily="2" charset="77"/>
              </a:rPr>
              <a:t>pais</a:t>
            </a:r>
            <a:r>
              <a:rPr lang="en-GB" sz="2000" i="1" dirty="0">
                <a:solidFill>
                  <a:srgbClr val="3372DC"/>
                </a:solidFill>
                <a:latin typeface="OpenDyslexicAlta" pitchFamily="2" charset="77"/>
              </a:rPr>
              <a:t> </a:t>
            </a:r>
            <a:r>
              <a:rPr lang="en-GB" sz="2000" dirty="0">
                <a:latin typeface="OpenDyslexicAlta" pitchFamily="2" charset="77"/>
              </a:rPr>
              <a:t>meaning ‘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peace</a:t>
            </a:r>
            <a:r>
              <a:rPr lang="en-GB" sz="2000" dirty="0">
                <a:latin typeface="OpenDyslexicAlta" pitchFamily="2" charset="77"/>
              </a:rPr>
              <a:t>, reconciliation, silence, permission’.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6628D-D8E2-A0D4-7CA3-4B8C25275F38}"/>
              </a:ext>
            </a:extLst>
          </p:cNvPr>
          <p:cNvSpPr txBox="1"/>
          <p:nvPr/>
        </p:nvSpPr>
        <p:spPr>
          <a:xfrm>
            <a:off x="4330322" y="5295843"/>
            <a:ext cx="7275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The sense of ‘spiritual 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peace</a:t>
            </a:r>
            <a:r>
              <a:rPr lang="en-GB" sz="2000" dirty="0">
                <a:latin typeface="OpenDyslexicAlta" pitchFamily="2" charset="77"/>
              </a:rPr>
              <a:t> of the heart, soul or conscience; 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peace</a:t>
            </a:r>
            <a:r>
              <a:rPr lang="en-GB" sz="2000" dirty="0">
                <a:latin typeface="OpenDyslexicAlta" pitchFamily="2" charset="77"/>
              </a:rPr>
              <a:t> of mind’ is from around 1200.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many syllables are in each word?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93F044-F8B5-9874-EA0A-4D6B6EF26F81}"/>
              </a:ext>
            </a:extLst>
          </p:cNvPr>
          <p:cNvGrpSpPr/>
          <p:nvPr/>
        </p:nvGrpSpPr>
        <p:grpSpPr>
          <a:xfrm>
            <a:off x="418287" y="4167217"/>
            <a:ext cx="11215936" cy="2271902"/>
            <a:chOff x="418287" y="4167217"/>
            <a:chExt cx="11215936" cy="227190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89F085-5EB6-09B5-32FE-065F1DDE86F4}"/>
                </a:ext>
              </a:extLst>
            </p:cNvPr>
            <p:cNvGrpSpPr/>
            <p:nvPr/>
          </p:nvGrpSpPr>
          <p:grpSpPr>
            <a:xfrm>
              <a:off x="7829518" y="4393905"/>
              <a:ext cx="2746106" cy="2045214"/>
              <a:chOff x="7261549" y="4569282"/>
              <a:chExt cx="2391068" cy="1780793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EF103E8-7BEB-CD7C-90CA-92B226863DEA}"/>
                  </a:ext>
                </a:extLst>
              </p:cNvPr>
              <p:cNvSpPr/>
              <p:nvPr/>
            </p:nvSpPr>
            <p:spPr>
              <a:xfrm rot="16626670" flipH="1" flipV="1">
                <a:off x="7566686" y="4264145"/>
                <a:ext cx="1780793" cy="239106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662678 h 2391068"/>
                  <a:gd name="connsiteX1" fmla="*/ 1778397 w 1780793"/>
                  <a:gd name="connsiteY1" fmla="*/ 1919733 h 2391068"/>
                  <a:gd name="connsiteX2" fmla="*/ 1511457 w 1780793"/>
                  <a:gd name="connsiteY2" fmla="*/ 2262769 h 2391068"/>
                  <a:gd name="connsiteX3" fmla="*/ 502256 w 1780793"/>
                  <a:gd name="connsiteY3" fmla="*/ 2388672 h 2391068"/>
                  <a:gd name="connsiteX4" fmla="*/ 159219 w 1780793"/>
                  <a:gd name="connsiteY4" fmla="*/ 2121733 h 2391068"/>
                  <a:gd name="connsiteX5" fmla="*/ 2396 w 1780793"/>
                  <a:gd name="connsiteY5" fmla="*/ 864678 h 2391068"/>
                  <a:gd name="connsiteX6" fmla="*/ 269335 w 1780793"/>
                  <a:gd name="connsiteY6" fmla="*/ 521642 h 2391068"/>
                  <a:gd name="connsiteX7" fmla="*/ 653406 w 1780793"/>
                  <a:gd name="connsiteY7" fmla="*/ 473727 h 2391068"/>
                  <a:gd name="connsiteX8" fmla="*/ 540917 w 1780793"/>
                  <a:gd name="connsiteY8" fmla="*/ 0 h 2391068"/>
                  <a:gd name="connsiteX9" fmla="*/ 906343 w 1780793"/>
                  <a:gd name="connsiteY9" fmla="*/ 442172 h 2391068"/>
                  <a:gd name="connsiteX10" fmla="*/ 1278537 w 1780793"/>
                  <a:gd name="connsiteY10" fmla="*/ 395739 h 2391068"/>
                  <a:gd name="connsiteX11" fmla="*/ 1621573 w 1780793"/>
                  <a:gd name="connsiteY11" fmla="*/ 662678 h 239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391068">
                    <a:moveTo>
                      <a:pt x="1621573" y="662678"/>
                    </a:moveTo>
                    <a:lnTo>
                      <a:pt x="1778397" y="1919733"/>
                    </a:lnTo>
                    <a:cubicBezTo>
                      <a:pt x="1799410" y="2088173"/>
                      <a:pt x="1679898" y="2241756"/>
                      <a:pt x="1511457" y="2262769"/>
                    </a:cubicBezTo>
                    <a:lnTo>
                      <a:pt x="502256" y="2388672"/>
                    </a:lnTo>
                    <a:cubicBezTo>
                      <a:pt x="333815" y="2409685"/>
                      <a:pt x="180233" y="2290173"/>
                      <a:pt x="159219" y="2121733"/>
                    </a:cubicBezTo>
                    <a:lnTo>
                      <a:pt x="2396" y="864678"/>
                    </a:lnTo>
                    <a:cubicBezTo>
                      <a:pt x="-18618" y="696238"/>
                      <a:pt x="100895" y="542655"/>
                      <a:pt x="269335" y="521642"/>
                    </a:cubicBezTo>
                    <a:lnTo>
                      <a:pt x="653406" y="473727"/>
                    </a:lnTo>
                    <a:lnTo>
                      <a:pt x="540917" y="0"/>
                    </a:lnTo>
                    <a:lnTo>
                      <a:pt x="906343" y="442172"/>
                    </a:lnTo>
                    <a:lnTo>
                      <a:pt x="1278537" y="395739"/>
                    </a:lnTo>
                    <a:cubicBezTo>
                      <a:pt x="1446977" y="374725"/>
                      <a:pt x="1600560" y="494238"/>
                      <a:pt x="1621573" y="662678"/>
                    </a:cubicBezTo>
                    <a:close/>
                  </a:path>
                </a:pathLst>
              </a:custGeom>
              <a:noFill/>
              <a:ln w="381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7394719" y="4866474"/>
                <a:ext cx="1750940" cy="1152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OpenDyslexicAlta" pitchFamily="2" charset="77"/>
                  </a:rPr>
                  <a:t>Are there any words with three syllables?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3A079B-4015-91E9-2F76-DF991C61A21F}"/>
                </a:ext>
              </a:extLst>
            </p:cNvPr>
            <p:cNvGrpSpPr/>
            <p:nvPr/>
          </p:nvGrpSpPr>
          <p:grpSpPr>
            <a:xfrm>
              <a:off x="1839666" y="4311851"/>
              <a:ext cx="2847088" cy="2079979"/>
              <a:chOff x="2375556" y="4455904"/>
              <a:chExt cx="2847088" cy="2079979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8ED850A-B936-D5C8-595B-EF6C01AEC20F}"/>
                  </a:ext>
                </a:extLst>
              </p:cNvPr>
              <p:cNvSpPr/>
              <p:nvPr/>
            </p:nvSpPr>
            <p:spPr>
              <a:xfrm rot="16626670">
                <a:off x="2759110" y="4072350"/>
                <a:ext cx="2079979" cy="2847088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3120495" y="4754209"/>
                <a:ext cx="1844572" cy="1631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latin typeface="OpenDyslexicAlta" pitchFamily="2" charset="77"/>
                  </a:rPr>
                  <a:t>What is the most common number of syllables?</a:t>
                </a:r>
              </a:p>
            </p:txBody>
          </p:sp>
        </p:grpSp>
        <p:pic>
          <p:nvPicPr>
            <p:cNvPr id="11" name="Picture 10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DFCB3A86-16ED-59AE-CCAD-6FD1873E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287" y="4208612"/>
              <a:ext cx="1305146" cy="2163680"/>
            </a:xfrm>
            <a:prstGeom prst="rect">
              <a:avLst/>
            </a:prstGeom>
          </p:spPr>
        </p:pic>
        <p:pic>
          <p:nvPicPr>
            <p:cNvPr id="12" name="Picture 11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083A2A4-E874-6F05-0BF5-E1DE3C6D5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6128" y="4167217"/>
              <a:ext cx="948095" cy="2246470"/>
            </a:xfrm>
            <a:prstGeom prst="rect">
              <a:avLst/>
            </a:prstGeom>
          </p:spPr>
        </p:pic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D7D8831-51EF-9E13-F71F-DC2FD755DE5A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accept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D97DF25-5A9B-F633-B11D-D2A9113BAD80}"/>
              </a:ext>
            </a:extLst>
          </p:cNvPr>
          <p:cNvSpPr txBox="1">
            <a:spLocks/>
          </p:cNvSpPr>
          <p:nvPr/>
        </p:nvSpPr>
        <p:spPr>
          <a:xfrm>
            <a:off x="346968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except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027C754E-82FE-AD6B-99E9-34E4102C4E63}"/>
              </a:ext>
            </a:extLst>
          </p:cNvPr>
          <p:cNvSpPr txBox="1">
            <a:spLocks/>
          </p:cNvSpPr>
          <p:nvPr/>
        </p:nvSpPr>
        <p:spPr>
          <a:xfrm>
            <a:off x="3077383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piece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594DAAE5-12ED-C6B5-922B-EE3BA0C3BA2A}"/>
              </a:ext>
            </a:extLst>
          </p:cNvPr>
          <p:cNvSpPr txBox="1">
            <a:spLocks/>
          </p:cNvSpPr>
          <p:nvPr/>
        </p:nvSpPr>
        <p:spPr>
          <a:xfrm>
            <a:off x="5936267" y="2049221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knot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A8DA822C-8F68-5282-A7C9-86262F643E93}"/>
              </a:ext>
            </a:extLst>
          </p:cNvPr>
          <p:cNvSpPr txBox="1">
            <a:spLocks/>
          </p:cNvSpPr>
          <p:nvPr/>
        </p:nvSpPr>
        <p:spPr>
          <a:xfrm>
            <a:off x="10031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peace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B3EAAA-7F29-31B5-01C0-E543FFA2C387}"/>
              </a:ext>
            </a:extLst>
          </p:cNvPr>
          <p:cNvSpPr txBox="1">
            <a:spLocks/>
          </p:cNvSpPr>
          <p:nvPr/>
        </p:nvSpPr>
        <p:spPr>
          <a:xfrm>
            <a:off x="5791884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plain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0CD0472D-5D47-5700-44FB-F2C658594C4C}"/>
              </a:ext>
            </a:extLst>
          </p:cNvPr>
          <p:cNvSpPr txBox="1">
            <a:spLocks/>
          </p:cNvSpPr>
          <p:nvPr/>
        </p:nvSpPr>
        <p:spPr>
          <a:xfrm>
            <a:off x="8031201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plane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0F2AF54D-AB23-078E-B6F1-95AEB13E42A7}"/>
              </a:ext>
            </a:extLst>
          </p:cNvPr>
          <p:cNvSpPr txBox="1">
            <a:spLocks/>
          </p:cNvSpPr>
          <p:nvPr/>
        </p:nvSpPr>
        <p:spPr>
          <a:xfrm>
            <a:off x="5801689" y="3656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whether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EC176BD4-B85C-45B7-02C2-E09F381A7501}"/>
              </a:ext>
            </a:extLst>
          </p:cNvPr>
          <p:cNvSpPr txBox="1">
            <a:spLocks/>
          </p:cNvSpPr>
          <p:nvPr/>
        </p:nvSpPr>
        <p:spPr>
          <a:xfrm>
            <a:off x="8031201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not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F294D088-7BD8-271D-2D8E-64BA961C0357}"/>
              </a:ext>
            </a:extLst>
          </p:cNvPr>
          <p:cNvSpPr txBox="1">
            <a:spLocks/>
          </p:cNvSpPr>
          <p:nvPr/>
        </p:nvSpPr>
        <p:spPr>
          <a:xfrm>
            <a:off x="3335110" y="365807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weather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FC2077-6CB2-5EDD-CD12-0C5EEBE9AE18}"/>
              </a:ext>
            </a:extLst>
          </p:cNvPr>
          <p:cNvGrpSpPr/>
          <p:nvPr/>
        </p:nvGrpSpPr>
        <p:grpSpPr>
          <a:xfrm>
            <a:off x="2343329" y="2301877"/>
            <a:ext cx="5320560" cy="2117319"/>
            <a:chOff x="2349873" y="2025744"/>
            <a:chExt cx="5320560" cy="211731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C4A22E-35B0-D048-51BA-50D909B6A344}"/>
                </a:ext>
              </a:extLst>
            </p:cNvPr>
            <p:cNvSpPr txBox="1"/>
            <p:nvPr/>
          </p:nvSpPr>
          <p:spPr>
            <a:xfrm>
              <a:off x="4831275" y="368139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9437FF"/>
                  </a:solidFill>
                  <a:latin typeface="OpenDyslexicAlta" pitchFamily="2" charset="77"/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8980A6-AC57-9B49-F59C-BFDAA25D710E}"/>
                </a:ext>
              </a:extLst>
            </p:cNvPr>
            <p:cNvSpPr txBox="1"/>
            <p:nvPr/>
          </p:nvSpPr>
          <p:spPr>
            <a:xfrm>
              <a:off x="7298215" y="368139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9437FF"/>
                  </a:solidFill>
                  <a:latin typeface="OpenDyslexicAlta" pitchFamily="2" charset="77"/>
                </a:rPr>
                <a:t>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50B954-8D97-9C14-C550-C0391FF06003}"/>
                </a:ext>
              </a:extLst>
            </p:cNvPr>
            <p:cNvSpPr txBox="1"/>
            <p:nvPr/>
          </p:nvSpPr>
          <p:spPr>
            <a:xfrm>
              <a:off x="2349873" y="2025744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9437FF"/>
                  </a:solidFill>
                  <a:latin typeface="OpenDyslexicAlta" pitchFamily="2" charset="77"/>
                </a:rPr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43D772-0F5F-8428-77D4-B2A15EAC8063}"/>
                </a:ext>
              </a:extLst>
            </p:cNvPr>
            <p:cNvSpPr txBox="1"/>
            <p:nvPr/>
          </p:nvSpPr>
          <p:spPr>
            <a:xfrm>
              <a:off x="4798109" y="2025744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9437FF"/>
                  </a:solidFill>
                  <a:latin typeface="OpenDyslexicAlta" pitchFamily="2" charset="77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0A4069-D11F-9617-5797-D676667DA41D}"/>
              </a:ext>
            </a:extLst>
          </p:cNvPr>
          <p:cNvGrpSpPr/>
          <p:nvPr/>
        </p:nvGrpSpPr>
        <p:grpSpPr>
          <a:xfrm>
            <a:off x="2371150" y="2308652"/>
            <a:ext cx="7521006" cy="1296594"/>
            <a:chOff x="2377694" y="2032519"/>
            <a:chExt cx="7521006" cy="129659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25B081-E026-DEF6-04F0-4D9707F6551B}"/>
                </a:ext>
              </a:extLst>
            </p:cNvPr>
            <p:cNvSpPr txBox="1"/>
            <p:nvPr/>
          </p:nvSpPr>
          <p:spPr>
            <a:xfrm>
              <a:off x="2377694" y="2867448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45F70E-238A-B43F-1BC8-C5B66D4E4F56}"/>
                </a:ext>
              </a:extLst>
            </p:cNvPr>
            <p:cNvSpPr txBox="1"/>
            <p:nvPr/>
          </p:nvSpPr>
          <p:spPr>
            <a:xfrm>
              <a:off x="4831275" y="2863374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444F461-BB65-1505-7E3A-A3138A49DE74}"/>
                </a:ext>
              </a:extLst>
            </p:cNvPr>
            <p:cNvSpPr txBox="1"/>
            <p:nvPr/>
          </p:nvSpPr>
          <p:spPr>
            <a:xfrm>
              <a:off x="7318033" y="2861978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9C67900-09F8-784D-E849-BE717665CE99}"/>
                </a:ext>
              </a:extLst>
            </p:cNvPr>
            <p:cNvSpPr txBox="1"/>
            <p:nvPr/>
          </p:nvSpPr>
          <p:spPr>
            <a:xfrm>
              <a:off x="9534498" y="2861978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CB5D86-91C3-CDB0-9833-04D5469C1450}"/>
                </a:ext>
              </a:extLst>
            </p:cNvPr>
            <p:cNvSpPr txBox="1"/>
            <p:nvPr/>
          </p:nvSpPr>
          <p:spPr>
            <a:xfrm>
              <a:off x="7310620" y="2032519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7EF7E1-A84D-304F-CCDD-733BEE1B6F01}"/>
                </a:ext>
              </a:extLst>
            </p:cNvPr>
            <p:cNvSpPr txBox="1"/>
            <p:nvPr/>
          </p:nvSpPr>
          <p:spPr>
            <a:xfrm>
              <a:off x="9534498" y="2032519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9300"/>
                  </a:solidFill>
                  <a:latin typeface="OpenDyslexicAlta" pitchFamily="2" charset="7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9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81769-8D38-304B-AAA2-976FCE08B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6B5D27-3C13-A45F-B5F9-EE65EB15A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clap out the ‘beats’ for each syllable?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BE3D6-FF3C-13BF-E493-C101F8F3F8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98D731-89C3-C8F6-E2EE-0FD6388629F3}"/>
              </a:ext>
            </a:extLst>
          </p:cNvPr>
          <p:cNvSpPr txBox="1">
            <a:spLocks/>
          </p:cNvSpPr>
          <p:nvPr/>
        </p:nvSpPr>
        <p:spPr>
          <a:xfrm>
            <a:off x="5265695" y="2505547"/>
            <a:ext cx="128112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accept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382247-99FD-8AA6-CC38-155F3822EFA3}"/>
              </a:ext>
            </a:extLst>
          </p:cNvPr>
          <p:cNvSpPr txBox="1">
            <a:spLocks/>
          </p:cNvSpPr>
          <p:nvPr/>
        </p:nvSpPr>
        <p:spPr>
          <a:xfrm>
            <a:off x="7558953" y="2505547"/>
            <a:ext cx="1531188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weather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ABE211-CC5C-7119-F5F6-41D7B2C29136}"/>
              </a:ext>
            </a:extLst>
          </p:cNvPr>
          <p:cNvSpPr txBox="1">
            <a:spLocks/>
          </p:cNvSpPr>
          <p:nvPr/>
        </p:nvSpPr>
        <p:spPr>
          <a:xfrm>
            <a:off x="5227223" y="2987947"/>
            <a:ext cx="135806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ac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cept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F8BE29-0DCF-4087-1E1D-3D8F35E47441}"/>
              </a:ext>
            </a:extLst>
          </p:cNvPr>
          <p:cNvSpPr txBox="1">
            <a:spLocks/>
          </p:cNvSpPr>
          <p:nvPr/>
        </p:nvSpPr>
        <p:spPr>
          <a:xfrm>
            <a:off x="7520481" y="2987947"/>
            <a:ext cx="1608133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weath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er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BD5022E-CB88-9D5E-E288-C6A177B7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06625" y="2070510"/>
            <a:ext cx="1346067" cy="149956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5844EC9-7ED8-A999-1B1C-0214F1D6AEBA}"/>
              </a:ext>
            </a:extLst>
          </p:cNvPr>
          <p:cNvSpPr txBox="1">
            <a:spLocks/>
          </p:cNvSpPr>
          <p:nvPr/>
        </p:nvSpPr>
        <p:spPr>
          <a:xfrm>
            <a:off x="2794694" y="5222103"/>
            <a:ext cx="1406154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ex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cept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467D8DC-1A6B-9B45-0F25-B9CA66C0141E}"/>
              </a:ext>
            </a:extLst>
          </p:cNvPr>
          <p:cNvSpPr txBox="1">
            <a:spLocks/>
          </p:cNvSpPr>
          <p:nvPr/>
        </p:nvSpPr>
        <p:spPr>
          <a:xfrm>
            <a:off x="5102530" y="5222103"/>
            <a:ext cx="1612942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 err="1">
                <a:latin typeface="OpenDyslexicAlta" pitchFamily="2" charset="77"/>
              </a:rPr>
              <a:t>wheth</a:t>
            </a:r>
            <a:r>
              <a:rPr lang="en-GB" sz="24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2400" dirty="0" err="1">
                <a:latin typeface="OpenDyslexicAlta" pitchFamily="2" charset="77"/>
              </a:rPr>
              <a:t>er</a:t>
            </a:r>
            <a:endParaRPr lang="en-GB" sz="2400" dirty="0">
              <a:latin typeface="OpenDyslexicAlta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27B173-84FF-6574-4619-64E22465D265}"/>
              </a:ext>
            </a:extLst>
          </p:cNvPr>
          <p:cNvSpPr txBox="1">
            <a:spLocks/>
          </p:cNvSpPr>
          <p:nvPr/>
        </p:nvSpPr>
        <p:spPr>
          <a:xfrm>
            <a:off x="2833166" y="4739320"/>
            <a:ext cx="132921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OpenDyslexicAlta" pitchFamily="2" charset="77"/>
              </a:rPr>
              <a:t>except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86C9FC-DFC4-E286-5490-64693050FF7C}"/>
              </a:ext>
            </a:extLst>
          </p:cNvPr>
          <p:cNvSpPr txBox="1">
            <a:spLocks/>
          </p:cNvSpPr>
          <p:nvPr/>
        </p:nvSpPr>
        <p:spPr>
          <a:xfrm>
            <a:off x="5141002" y="4725470"/>
            <a:ext cx="1535998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latin typeface="OpenDyslexicAlta" pitchFamily="2" charset="77"/>
              </a:rPr>
              <a:t>whether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8D9211-05D6-521A-8E8F-65C622B0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20" y="4725470"/>
            <a:ext cx="946380" cy="9914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504498-CD83-AA4E-1538-270F49AEDB18}"/>
              </a:ext>
            </a:extLst>
          </p:cNvPr>
          <p:cNvGrpSpPr/>
          <p:nvPr/>
        </p:nvGrpSpPr>
        <p:grpSpPr>
          <a:xfrm>
            <a:off x="888773" y="2103677"/>
            <a:ext cx="3479827" cy="1831481"/>
            <a:chOff x="888773" y="2182573"/>
            <a:chExt cx="3479827" cy="183148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5D84399-72C1-27AC-F3E7-3CAE022CD21B}"/>
                </a:ext>
              </a:extLst>
            </p:cNvPr>
            <p:cNvGrpSpPr/>
            <p:nvPr/>
          </p:nvGrpSpPr>
          <p:grpSpPr>
            <a:xfrm>
              <a:off x="1931040" y="2182573"/>
              <a:ext cx="2437560" cy="1780793"/>
              <a:chOff x="529388" y="4715774"/>
              <a:chExt cx="2437560" cy="1780793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E86E0DE-5863-43AD-D9FD-798B9D91907C}"/>
                  </a:ext>
                </a:extLst>
              </p:cNvPr>
              <p:cNvSpPr/>
              <p:nvPr/>
            </p:nvSpPr>
            <p:spPr>
              <a:xfrm rot="16626670">
                <a:off x="857771" y="4387391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F542A7-FD70-F866-AC92-EE12D761A796}"/>
                  </a:ext>
                </a:extLst>
              </p:cNvPr>
              <p:cNvSpPr txBox="1"/>
              <p:nvPr/>
            </p:nvSpPr>
            <p:spPr>
              <a:xfrm>
                <a:off x="1011351" y="4936726"/>
                <a:ext cx="1934389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OpenDyslexicAlta" pitchFamily="2" charset="77"/>
                  </a:rPr>
                  <a:t>Let’s look </a:t>
                </a:r>
              </a:p>
              <a:p>
                <a:pPr algn="ctr"/>
                <a:r>
                  <a:rPr lang="en-GB" sz="1400" dirty="0">
                    <a:latin typeface="OpenDyslexicAlta" pitchFamily="2" charset="77"/>
                  </a:rPr>
                  <a:t>at where the syllable breaks are in this </a:t>
                </a:r>
              </a:p>
              <a:p>
                <a:pPr algn="ctr"/>
                <a:r>
                  <a:rPr lang="en-GB" sz="1400" dirty="0">
                    <a:latin typeface="OpenDyslexicAlta" pitchFamily="2" charset="77"/>
                  </a:rPr>
                  <a:t>week’s two syllable words.</a:t>
                </a:r>
              </a:p>
            </p:txBody>
          </p:sp>
        </p:grpSp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53C6458-E2E6-15C4-A70F-AF61DEFC4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773" y="2261123"/>
              <a:ext cx="850683" cy="175293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CC8C07-57A9-DA08-5314-15BFC4C377FD}"/>
              </a:ext>
            </a:extLst>
          </p:cNvPr>
          <p:cNvGrpSpPr/>
          <p:nvPr/>
        </p:nvGrpSpPr>
        <p:grpSpPr>
          <a:xfrm>
            <a:off x="7623327" y="4319955"/>
            <a:ext cx="3596053" cy="1781667"/>
            <a:chOff x="7623327" y="4398851"/>
            <a:chExt cx="3596053" cy="17816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38B9A0-949B-E1D1-8D66-B78919DE53F9}"/>
                </a:ext>
              </a:extLst>
            </p:cNvPr>
            <p:cNvGrpSpPr/>
            <p:nvPr/>
          </p:nvGrpSpPr>
          <p:grpSpPr>
            <a:xfrm flipV="1">
              <a:off x="7623327" y="4398851"/>
              <a:ext cx="2437560" cy="1780793"/>
              <a:chOff x="463945" y="5002110"/>
              <a:chExt cx="2437560" cy="1780793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9DFD1D0E-914D-BD9A-9EEA-0BF34725DFDF}"/>
                  </a:ext>
                </a:extLst>
              </p:cNvPr>
              <p:cNvSpPr/>
              <p:nvPr/>
            </p:nvSpPr>
            <p:spPr>
              <a:xfrm rot="5836048">
                <a:off x="792328" y="4673727"/>
                <a:ext cx="1780793" cy="2437560"/>
              </a:xfrm>
              <a:custGeom>
                <a:avLst/>
                <a:gdLst>
                  <a:gd name="connsiteX0" fmla="*/ 1621573 w 1780793"/>
                  <a:gd name="connsiteY0" fmla="*/ 692999 h 2421389"/>
                  <a:gd name="connsiteX1" fmla="*/ 1778397 w 1780793"/>
                  <a:gd name="connsiteY1" fmla="*/ 1950054 h 2421389"/>
                  <a:gd name="connsiteX2" fmla="*/ 1511457 w 1780793"/>
                  <a:gd name="connsiteY2" fmla="*/ 2293090 h 2421389"/>
                  <a:gd name="connsiteX3" fmla="*/ 502256 w 1780793"/>
                  <a:gd name="connsiteY3" fmla="*/ 2418993 h 2421389"/>
                  <a:gd name="connsiteX4" fmla="*/ 159219 w 1780793"/>
                  <a:gd name="connsiteY4" fmla="*/ 2152054 h 2421389"/>
                  <a:gd name="connsiteX5" fmla="*/ 2396 w 1780793"/>
                  <a:gd name="connsiteY5" fmla="*/ 894999 h 2421389"/>
                  <a:gd name="connsiteX6" fmla="*/ 269335 w 1780793"/>
                  <a:gd name="connsiteY6" fmla="*/ 551963 h 2421389"/>
                  <a:gd name="connsiteX7" fmla="*/ 653406 w 1780793"/>
                  <a:gd name="connsiteY7" fmla="*/ 504048 h 2421389"/>
                  <a:gd name="connsiteX8" fmla="*/ 783961 w 1780793"/>
                  <a:gd name="connsiteY8" fmla="*/ 0 h 2421389"/>
                  <a:gd name="connsiteX9" fmla="*/ 906343 w 1780793"/>
                  <a:gd name="connsiteY9" fmla="*/ 472493 h 2421389"/>
                  <a:gd name="connsiteX10" fmla="*/ 1278537 w 1780793"/>
                  <a:gd name="connsiteY10" fmla="*/ 426060 h 2421389"/>
                  <a:gd name="connsiteX11" fmla="*/ 1621573 w 1780793"/>
                  <a:gd name="connsiteY11" fmla="*/ 692999 h 2421389"/>
                  <a:gd name="connsiteX0" fmla="*/ 1621573 w 1780793"/>
                  <a:gd name="connsiteY0" fmla="*/ 709170 h 2437560"/>
                  <a:gd name="connsiteX1" fmla="*/ 1778397 w 1780793"/>
                  <a:gd name="connsiteY1" fmla="*/ 1966225 h 2437560"/>
                  <a:gd name="connsiteX2" fmla="*/ 1511457 w 1780793"/>
                  <a:gd name="connsiteY2" fmla="*/ 2309261 h 2437560"/>
                  <a:gd name="connsiteX3" fmla="*/ 502256 w 1780793"/>
                  <a:gd name="connsiteY3" fmla="*/ 2435164 h 2437560"/>
                  <a:gd name="connsiteX4" fmla="*/ 159219 w 1780793"/>
                  <a:gd name="connsiteY4" fmla="*/ 2168225 h 2437560"/>
                  <a:gd name="connsiteX5" fmla="*/ 2396 w 1780793"/>
                  <a:gd name="connsiteY5" fmla="*/ 911170 h 2437560"/>
                  <a:gd name="connsiteX6" fmla="*/ 269335 w 1780793"/>
                  <a:gd name="connsiteY6" fmla="*/ 568134 h 2437560"/>
                  <a:gd name="connsiteX7" fmla="*/ 653406 w 1780793"/>
                  <a:gd name="connsiteY7" fmla="*/ 520219 h 2437560"/>
                  <a:gd name="connsiteX8" fmla="*/ 913585 w 1780793"/>
                  <a:gd name="connsiteY8" fmla="*/ 0 h 2437560"/>
                  <a:gd name="connsiteX9" fmla="*/ 906343 w 1780793"/>
                  <a:gd name="connsiteY9" fmla="*/ 488664 h 2437560"/>
                  <a:gd name="connsiteX10" fmla="*/ 1278537 w 1780793"/>
                  <a:gd name="connsiteY10" fmla="*/ 442231 h 2437560"/>
                  <a:gd name="connsiteX11" fmla="*/ 1621573 w 1780793"/>
                  <a:gd name="connsiteY11" fmla="*/ 709170 h 243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793" h="2437560">
                    <a:moveTo>
                      <a:pt x="1621573" y="709170"/>
                    </a:moveTo>
                    <a:lnTo>
                      <a:pt x="1778397" y="1966225"/>
                    </a:lnTo>
                    <a:cubicBezTo>
                      <a:pt x="1799410" y="2134665"/>
                      <a:pt x="1679898" y="2288248"/>
                      <a:pt x="1511457" y="2309261"/>
                    </a:cubicBezTo>
                    <a:lnTo>
                      <a:pt x="502256" y="2435164"/>
                    </a:lnTo>
                    <a:cubicBezTo>
                      <a:pt x="333815" y="2456177"/>
                      <a:pt x="180233" y="2336665"/>
                      <a:pt x="159219" y="2168225"/>
                    </a:cubicBezTo>
                    <a:lnTo>
                      <a:pt x="2396" y="911170"/>
                    </a:lnTo>
                    <a:cubicBezTo>
                      <a:pt x="-18618" y="742730"/>
                      <a:pt x="100895" y="589147"/>
                      <a:pt x="269335" y="568134"/>
                    </a:cubicBezTo>
                    <a:lnTo>
                      <a:pt x="653406" y="520219"/>
                    </a:lnTo>
                    <a:lnTo>
                      <a:pt x="913585" y="0"/>
                    </a:lnTo>
                    <a:lnTo>
                      <a:pt x="906343" y="488664"/>
                    </a:lnTo>
                    <a:lnTo>
                      <a:pt x="1278537" y="442231"/>
                    </a:lnTo>
                    <a:cubicBezTo>
                      <a:pt x="1446977" y="421217"/>
                      <a:pt x="1600560" y="540730"/>
                      <a:pt x="1621573" y="709170"/>
                    </a:cubicBezTo>
                    <a:close/>
                  </a:path>
                </a:pathLst>
              </a:custGeom>
              <a:noFill/>
              <a:ln w="38100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898F58-AAC5-4514-5E0E-9B72949DD6E4}"/>
                  </a:ext>
                </a:extLst>
              </p:cNvPr>
              <p:cNvSpPr txBox="1"/>
              <p:nvPr/>
            </p:nvSpPr>
            <p:spPr>
              <a:xfrm flipV="1">
                <a:off x="548571" y="5165292"/>
                <a:ext cx="1844572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OpenDyslexicAlta" pitchFamily="2" charset="77"/>
                  </a:rPr>
                  <a:t>Separate each word into syllables using a long syllable break.</a:t>
                </a:r>
              </a:p>
            </p:txBody>
          </p:sp>
        </p:grpSp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C0559A3-BD09-E8E5-886A-D55A781C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226139" y="4413207"/>
              <a:ext cx="993241" cy="17673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6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9" grpId="0"/>
      <p:bldP spid="21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EE6A0-13E2-8654-01F4-21C0FD926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B0D98-0F76-8727-B0C7-8A366374EC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82AD-A3E0-C3E8-FF7D-3566175D86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1909C9-C8F7-57D7-4951-6FE7774A2330}"/>
              </a:ext>
            </a:extLst>
          </p:cNvPr>
          <p:cNvSpPr/>
          <p:nvPr/>
        </p:nvSpPr>
        <p:spPr>
          <a:xfrm>
            <a:off x="2139699" y="2009638"/>
            <a:ext cx="16193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latin typeface="OpenDyslexicAlta" pitchFamily="2" charset="77"/>
              </a:rPr>
              <a:t>piece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71426A-42DD-3023-B90F-C0D8CFA1D3CF}"/>
              </a:ext>
            </a:extLst>
          </p:cNvPr>
          <p:cNvGrpSpPr/>
          <p:nvPr/>
        </p:nvGrpSpPr>
        <p:grpSpPr>
          <a:xfrm>
            <a:off x="2359912" y="2618639"/>
            <a:ext cx="1261411" cy="133519"/>
            <a:chOff x="7398442" y="6009924"/>
            <a:chExt cx="1488263" cy="157531"/>
          </a:xfrm>
          <a:solidFill>
            <a:srgbClr val="3372DC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94364C-18F0-2F22-5083-D3DF65E901CF}"/>
                </a:ext>
              </a:extLst>
            </p:cNvPr>
            <p:cNvSpPr/>
            <p:nvPr/>
          </p:nvSpPr>
          <p:spPr>
            <a:xfrm>
              <a:off x="7699230" y="6034710"/>
              <a:ext cx="457768" cy="118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4D210D-A111-6FB1-E0C0-172799261E78}"/>
                </a:ext>
              </a:extLst>
            </p:cNvPr>
            <p:cNvSpPr/>
            <p:nvPr/>
          </p:nvSpPr>
          <p:spPr>
            <a:xfrm>
              <a:off x="7398442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CC59B9-DBE5-0A6D-9BD3-E51095E78ED6}"/>
                </a:ext>
              </a:extLst>
            </p:cNvPr>
            <p:cNvSpPr/>
            <p:nvPr/>
          </p:nvSpPr>
          <p:spPr>
            <a:xfrm>
              <a:off x="8259538" y="6032769"/>
              <a:ext cx="627167" cy="118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67D9DCA-3626-0311-2819-0BAF61A705A7}"/>
              </a:ext>
            </a:extLst>
          </p:cNvPr>
          <p:cNvSpPr/>
          <p:nvPr/>
        </p:nvSpPr>
        <p:spPr>
          <a:xfrm>
            <a:off x="2472274" y="3345950"/>
            <a:ext cx="32255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latin typeface="OpenDyslexicAlta" pitchFamily="2" charset="77"/>
              </a:rPr>
              <a:t>whether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67CC3A-4CB7-AFF5-C5EC-537351BAFE1A}"/>
              </a:ext>
            </a:extLst>
          </p:cNvPr>
          <p:cNvGrpSpPr/>
          <p:nvPr/>
        </p:nvGrpSpPr>
        <p:grpSpPr>
          <a:xfrm>
            <a:off x="3021914" y="3930574"/>
            <a:ext cx="2131922" cy="133519"/>
            <a:chOff x="6410418" y="6014687"/>
            <a:chExt cx="2515323" cy="157531"/>
          </a:xfrm>
          <a:solidFill>
            <a:srgbClr val="3372DC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A5A28C-BE6D-EB92-8FF6-8C6D0D448D73}"/>
                </a:ext>
              </a:extLst>
            </p:cNvPr>
            <p:cNvSpPr/>
            <p:nvPr/>
          </p:nvSpPr>
          <p:spPr>
            <a:xfrm>
              <a:off x="737358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66C3ED-4CB0-4193-A724-30A90F26126E}"/>
                </a:ext>
              </a:extLst>
            </p:cNvPr>
            <p:cNvSpPr/>
            <p:nvPr/>
          </p:nvSpPr>
          <p:spPr>
            <a:xfrm>
              <a:off x="7697290" y="6032769"/>
              <a:ext cx="555987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40577A5-A9AF-F1EE-C954-E9CEB2E12B4C}"/>
                </a:ext>
              </a:extLst>
            </p:cNvPr>
            <p:cNvSpPr/>
            <p:nvPr/>
          </p:nvSpPr>
          <p:spPr>
            <a:xfrm>
              <a:off x="8369754" y="6032769"/>
              <a:ext cx="555987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5B23F49-A31E-EF7F-D432-B2F1740DD172}"/>
                </a:ext>
              </a:extLst>
            </p:cNvPr>
            <p:cNvSpPr/>
            <p:nvPr/>
          </p:nvSpPr>
          <p:spPr>
            <a:xfrm>
              <a:off x="6410418" y="6032769"/>
              <a:ext cx="796997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EAA2C9C-9133-7E65-F585-9C599D08013F}"/>
              </a:ext>
            </a:extLst>
          </p:cNvPr>
          <p:cNvSpPr/>
          <p:nvPr/>
        </p:nvSpPr>
        <p:spPr>
          <a:xfrm>
            <a:off x="5976134" y="3345950"/>
            <a:ext cx="19271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dirty="0">
                <a:ln w="0"/>
                <a:latin typeface="OpenDyslexicAlta" pitchFamily="2" charset="77"/>
              </a:rPr>
              <a:t>plain</a:t>
            </a:r>
            <a:endParaRPr lang="en-GB" sz="4000" b="0" cap="none" spc="0" dirty="0">
              <a:ln w="0"/>
              <a:latin typeface="OpenDyslexicAlta" pitchFamily="2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59BC72-0B64-90C7-20AD-DF238F6666C3}"/>
              </a:ext>
            </a:extLst>
          </p:cNvPr>
          <p:cNvGrpSpPr/>
          <p:nvPr/>
        </p:nvGrpSpPr>
        <p:grpSpPr>
          <a:xfrm>
            <a:off x="6433724" y="3945900"/>
            <a:ext cx="1057776" cy="136511"/>
            <a:chOff x="7249071" y="6014687"/>
            <a:chExt cx="1248005" cy="161061"/>
          </a:xfrm>
          <a:solidFill>
            <a:srgbClr val="3372DC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FE7F75-E4AF-225B-9F9D-CF8FAD845B13}"/>
                </a:ext>
              </a:extLst>
            </p:cNvPr>
            <p:cNvSpPr/>
            <p:nvPr/>
          </p:nvSpPr>
          <p:spPr>
            <a:xfrm>
              <a:off x="724907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A24C7C-3A2A-AF47-A21C-C77FE7CEC365}"/>
                </a:ext>
              </a:extLst>
            </p:cNvPr>
            <p:cNvSpPr/>
            <p:nvPr/>
          </p:nvSpPr>
          <p:spPr>
            <a:xfrm>
              <a:off x="751943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1D6FFF-0D7F-1A24-0C5F-65CE58A56492}"/>
                </a:ext>
              </a:extLst>
            </p:cNvPr>
            <p:cNvSpPr/>
            <p:nvPr/>
          </p:nvSpPr>
          <p:spPr>
            <a:xfrm>
              <a:off x="7762721" y="6032769"/>
              <a:ext cx="451365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D4EB80D-C799-96F8-0D24-0F1EEA811BB8}"/>
                </a:ext>
              </a:extLst>
            </p:cNvPr>
            <p:cNvSpPr/>
            <p:nvPr/>
          </p:nvSpPr>
          <p:spPr>
            <a:xfrm>
              <a:off x="8339543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5997AA9-ACD5-3B98-F540-F0AEDEEB8450}"/>
              </a:ext>
            </a:extLst>
          </p:cNvPr>
          <p:cNvSpPr/>
          <p:nvPr/>
        </p:nvSpPr>
        <p:spPr>
          <a:xfrm>
            <a:off x="8388188" y="3345950"/>
            <a:ext cx="32143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latin typeface="OpenDyslexicAlta" pitchFamily="2" charset="77"/>
              </a:rPr>
              <a:t>weather</a:t>
            </a: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F0A33F8A-7D4D-A6F3-B168-18B0E527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44" y="3214255"/>
            <a:ext cx="1114039" cy="116708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AFC764D-7726-C5DE-132D-1E0223BA4639}"/>
              </a:ext>
            </a:extLst>
          </p:cNvPr>
          <p:cNvGrpSpPr/>
          <p:nvPr/>
        </p:nvGrpSpPr>
        <p:grpSpPr>
          <a:xfrm>
            <a:off x="9041319" y="3944400"/>
            <a:ext cx="2031447" cy="133519"/>
            <a:chOff x="7381668" y="6014687"/>
            <a:chExt cx="2396779" cy="157531"/>
          </a:xfrm>
          <a:solidFill>
            <a:srgbClr val="3372DC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B320E28-2B82-1E6E-5318-69CF1EA3C912}"/>
                </a:ext>
              </a:extLst>
            </p:cNvPr>
            <p:cNvSpPr/>
            <p:nvPr/>
          </p:nvSpPr>
          <p:spPr>
            <a:xfrm>
              <a:off x="738166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D30D9D-3B74-D6D1-3270-C99DD2E354A6}"/>
                </a:ext>
              </a:extLst>
            </p:cNvPr>
            <p:cNvSpPr/>
            <p:nvPr/>
          </p:nvSpPr>
          <p:spPr>
            <a:xfrm>
              <a:off x="7774308" y="6032769"/>
              <a:ext cx="678824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893CA15-58C4-7F75-CA77-8D98BE7E0DB3}"/>
                </a:ext>
              </a:extLst>
            </p:cNvPr>
            <p:cNvSpPr/>
            <p:nvPr/>
          </p:nvSpPr>
          <p:spPr>
            <a:xfrm>
              <a:off x="8529901" y="6032769"/>
              <a:ext cx="581845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E10A6B-D656-031C-E644-1D126AC654E0}"/>
                </a:ext>
              </a:extLst>
            </p:cNvPr>
            <p:cNvSpPr/>
            <p:nvPr/>
          </p:nvSpPr>
          <p:spPr>
            <a:xfrm>
              <a:off x="9196602" y="6032769"/>
              <a:ext cx="581845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7CBD11C-A633-1870-09E3-9292EA218507}"/>
              </a:ext>
            </a:extLst>
          </p:cNvPr>
          <p:cNvSpPr/>
          <p:nvPr/>
        </p:nvSpPr>
        <p:spPr>
          <a:xfrm>
            <a:off x="5395933" y="2009638"/>
            <a:ext cx="1425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latin typeface="OpenDyslexicAlta" pitchFamily="2" charset="77"/>
              </a:rPr>
              <a:t>knot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25DAF9-24BA-9256-C0DD-E1EC9088A6BE}"/>
              </a:ext>
            </a:extLst>
          </p:cNvPr>
          <p:cNvGrpSpPr/>
          <p:nvPr/>
        </p:nvGrpSpPr>
        <p:grpSpPr>
          <a:xfrm>
            <a:off x="5533828" y="2604989"/>
            <a:ext cx="1157167" cy="133519"/>
            <a:chOff x="7629426" y="6009924"/>
            <a:chExt cx="1365271" cy="157531"/>
          </a:xfrm>
          <a:solidFill>
            <a:srgbClr val="3372DC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A62CEE-532E-B4C9-0789-B1C61CE6CE66}"/>
                </a:ext>
              </a:extLst>
            </p:cNvPr>
            <p:cNvSpPr/>
            <p:nvPr/>
          </p:nvSpPr>
          <p:spPr>
            <a:xfrm>
              <a:off x="7629426" y="6032769"/>
              <a:ext cx="683509" cy="118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266F523-0DD5-9860-0F64-A4C5DB621203}"/>
                </a:ext>
              </a:extLst>
            </p:cNvPr>
            <p:cNvSpPr/>
            <p:nvPr/>
          </p:nvSpPr>
          <p:spPr>
            <a:xfrm>
              <a:off x="8475434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1E6B683-2FA9-CE88-A9B0-75231A240AB0}"/>
                </a:ext>
              </a:extLst>
            </p:cNvPr>
            <p:cNvSpPr/>
            <p:nvPr/>
          </p:nvSpPr>
          <p:spPr>
            <a:xfrm>
              <a:off x="8837164" y="600992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2E4DB07-9832-6A54-AD42-FB511F720F91}"/>
              </a:ext>
            </a:extLst>
          </p:cNvPr>
          <p:cNvSpPr/>
          <p:nvPr/>
        </p:nvSpPr>
        <p:spPr>
          <a:xfrm>
            <a:off x="8241898" y="2009638"/>
            <a:ext cx="16706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>
                <a:ln w="0"/>
                <a:latin typeface="OpenDyslexicAlta" pitchFamily="2" charset="77"/>
              </a:rPr>
              <a:t>plane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2E770E-2E02-C77C-D9AA-1CC9501CD1B6}"/>
              </a:ext>
            </a:extLst>
          </p:cNvPr>
          <p:cNvGrpSpPr/>
          <p:nvPr/>
        </p:nvGrpSpPr>
        <p:grpSpPr>
          <a:xfrm>
            <a:off x="8458202" y="2380185"/>
            <a:ext cx="1320842" cy="586506"/>
            <a:chOff x="9275431" y="4097006"/>
            <a:chExt cx="1320842" cy="58650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86D1512-8DF2-9921-54FD-015FDA579269}"/>
                </a:ext>
              </a:extLst>
            </p:cNvPr>
            <p:cNvGrpSpPr/>
            <p:nvPr/>
          </p:nvGrpSpPr>
          <p:grpSpPr>
            <a:xfrm>
              <a:off x="9275431" y="4320065"/>
              <a:ext cx="1320842" cy="133519"/>
              <a:chOff x="7398442" y="6009924"/>
              <a:chExt cx="1558382" cy="157531"/>
            </a:xfrm>
            <a:solidFill>
              <a:srgbClr val="3372DC"/>
            </a:solid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E5E4E39-8239-493E-28C7-B13489F2B734}"/>
                  </a:ext>
                </a:extLst>
              </p:cNvPr>
              <p:cNvSpPr/>
              <p:nvPr/>
            </p:nvSpPr>
            <p:spPr>
              <a:xfrm>
                <a:off x="7937365" y="6026423"/>
                <a:ext cx="245237" cy="11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3270E3C-EC15-40E0-5463-38195A9E6FD3}"/>
                  </a:ext>
                </a:extLst>
              </p:cNvPr>
              <p:cNvSpPr/>
              <p:nvPr/>
            </p:nvSpPr>
            <p:spPr>
              <a:xfrm>
                <a:off x="7398442" y="600992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A3CF58F-2F4C-F9B0-187D-CB1462234269}"/>
                  </a:ext>
                </a:extLst>
              </p:cNvPr>
              <p:cNvSpPr/>
              <p:nvPr/>
            </p:nvSpPr>
            <p:spPr>
              <a:xfrm>
                <a:off x="7696710" y="600992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364917-F4C9-B42A-1FAA-2BBCF82B24E2}"/>
                  </a:ext>
                </a:extLst>
              </p:cNvPr>
              <p:cNvSpPr/>
              <p:nvPr/>
            </p:nvSpPr>
            <p:spPr>
              <a:xfrm>
                <a:off x="8660824" y="6026423"/>
                <a:ext cx="296000" cy="1119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AE8F4B4-5EB4-2130-19F6-2EC40B9BA54A}"/>
                  </a:ext>
                </a:extLst>
              </p:cNvPr>
              <p:cNvSpPr/>
              <p:nvPr/>
            </p:nvSpPr>
            <p:spPr>
              <a:xfrm>
                <a:off x="8344018" y="6009924"/>
                <a:ext cx="157533" cy="1575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uli" pitchFamily="2" charset="77"/>
                </a:endParaRPr>
              </a:p>
            </p:txBody>
          </p:sp>
        </p:grpSp>
        <p:sp>
          <p:nvSpPr>
            <p:cNvPr id="66" name="Block Arc 65">
              <a:extLst>
                <a:ext uri="{FF2B5EF4-FFF2-40B4-BE49-F238E27FC236}">
                  <a16:creationId xmlns:a16="http://schemas.microsoft.com/office/drawing/2014/main" id="{ACB4E513-15A0-065E-BD17-2498E2FB816B}"/>
                </a:ext>
              </a:extLst>
            </p:cNvPr>
            <p:cNvSpPr/>
            <p:nvPr/>
          </p:nvSpPr>
          <p:spPr>
            <a:xfrm rot="10800000">
              <a:off x="9818475" y="4097006"/>
              <a:ext cx="682257" cy="586506"/>
            </a:xfrm>
            <a:prstGeom prst="blockArc">
              <a:avLst>
                <a:gd name="adj1" fmla="val 10676733"/>
                <a:gd name="adj2" fmla="val 22313"/>
                <a:gd name="adj3" fmla="val 6979"/>
              </a:avLst>
            </a:prstGeom>
            <a:solidFill>
              <a:srgbClr val="3372DC"/>
            </a:solidFill>
            <a:ln w="28575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Muli" pitchFamily="2" charset="77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E14F242-62F2-F93F-860E-881DE919333D}"/>
              </a:ext>
            </a:extLst>
          </p:cNvPr>
          <p:cNvGrpSpPr/>
          <p:nvPr/>
        </p:nvGrpSpPr>
        <p:grpSpPr>
          <a:xfrm>
            <a:off x="1760521" y="4356452"/>
            <a:ext cx="7996053" cy="2020896"/>
            <a:chOff x="1760521" y="4356452"/>
            <a:chExt cx="7996053" cy="20208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62F8FB-BA10-57E1-903C-AF3B17BF586B}"/>
                </a:ext>
              </a:extLst>
            </p:cNvPr>
            <p:cNvGrpSpPr/>
            <p:nvPr/>
          </p:nvGrpSpPr>
          <p:grpSpPr>
            <a:xfrm>
              <a:off x="1760521" y="4356452"/>
              <a:ext cx="4649068" cy="2020896"/>
              <a:chOff x="4756121" y="1902205"/>
              <a:chExt cx="6077423" cy="264178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EE58565-04FD-8C47-D4EC-4681CAD271D5}"/>
                  </a:ext>
                </a:extLst>
              </p:cNvPr>
              <p:cNvGrpSpPr/>
              <p:nvPr/>
            </p:nvGrpSpPr>
            <p:grpSpPr>
              <a:xfrm>
                <a:off x="6480794" y="1902205"/>
                <a:ext cx="4352750" cy="2641785"/>
                <a:chOff x="656942" y="2150204"/>
                <a:chExt cx="4352750" cy="2641785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297D8AF-84E3-742E-472E-00B86CA31BAA}"/>
                    </a:ext>
                  </a:extLst>
                </p:cNvPr>
                <p:cNvSpPr txBox="1"/>
                <p:nvPr/>
              </p:nvSpPr>
              <p:spPr>
                <a:xfrm>
                  <a:off x="1436139" y="2693684"/>
                  <a:ext cx="3304973" cy="16898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300" dirty="0">
                      <a:latin typeface="OpenDyslexicAlta" pitchFamily="2" charset="77"/>
                    </a:rPr>
                    <a:t>Use sound buttons for each phoneme. Draw a dot for each single letter sound and a line when two or more letters make one sound. </a:t>
                  </a:r>
                </a:p>
              </p:txBody>
            </p:sp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508AFF9-125B-5A13-8E7F-D33F00B99E15}"/>
                    </a:ext>
                  </a:extLst>
                </p:cNvPr>
                <p:cNvSpPr/>
                <p:nvPr/>
              </p:nvSpPr>
              <p:spPr>
                <a:xfrm rot="6300000" flipH="1" flipV="1">
                  <a:off x="1512424" y="1294722"/>
                  <a:ext cx="2641785" cy="4352750"/>
                </a:xfrm>
                <a:custGeom>
                  <a:avLst/>
                  <a:gdLst>
                    <a:gd name="connsiteX0" fmla="*/ 1865617 w 2410627"/>
                    <a:gd name="connsiteY0" fmla="*/ 1294193 h 4270470"/>
                    <a:gd name="connsiteX1" fmla="*/ 2386815 w 2410627"/>
                    <a:gd name="connsiteY1" fmla="*/ 3256707 h 4270470"/>
                    <a:gd name="connsiteX2" fmla="*/ 1886005 w 2410627"/>
                    <a:gd name="connsiteY2" fmla="*/ 4119716 h 4270470"/>
                    <a:gd name="connsiteX3" fmla="*/ 1408020 w 2410627"/>
                    <a:gd name="connsiteY3" fmla="*/ 4246658 h 4270470"/>
                    <a:gd name="connsiteX4" fmla="*/ 545011 w 2410627"/>
                    <a:gd name="connsiteY4" fmla="*/ 3745848 h 4270470"/>
                    <a:gd name="connsiteX5" fmla="*/ 23812 w 2410627"/>
                    <a:gd name="connsiteY5" fmla="*/ 1783334 h 4270470"/>
                    <a:gd name="connsiteX6" fmla="*/ 524623 w 2410627"/>
                    <a:gd name="connsiteY6" fmla="*/ 920325 h 4270470"/>
                    <a:gd name="connsiteX7" fmla="*/ 634484 w 2410627"/>
                    <a:gd name="connsiteY7" fmla="*/ 891148 h 4270470"/>
                    <a:gd name="connsiteX8" fmla="*/ 776459 w 2410627"/>
                    <a:gd name="connsiteY8" fmla="*/ 0 h 4270470"/>
                    <a:gd name="connsiteX9" fmla="*/ 1066293 w 2410627"/>
                    <a:gd name="connsiteY9" fmla="*/ 783163 h 4270470"/>
                    <a:gd name="connsiteX10" fmla="*/ 1143715 w 2410627"/>
                    <a:gd name="connsiteY10" fmla="*/ 770739 h 4270470"/>
                    <a:gd name="connsiteX11" fmla="*/ 1865617 w 2410627"/>
                    <a:gd name="connsiteY11" fmla="*/ 1294193 h 4270470"/>
                    <a:gd name="connsiteX0" fmla="*/ 1865617 w 2410627"/>
                    <a:gd name="connsiteY0" fmla="*/ 995604 h 3971881"/>
                    <a:gd name="connsiteX1" fmla="*/ 2386815 w 2410627"/>
                    <a:gd name="connsiteY1" fmla="*/ 2958118 h 3971881"/>
                    <a:gd name="connsiteX2" fmla="*/ 1886005 w 2410627"/>
                    <a:gd name="connsiteY2" fmla="*/ 3821127 h 3971881"/>
                    <a:gd name="connsiteX3" fmla="*/ 1408020 w 2410627"/>
                    <a:gd name="connsiteY3" fmla="*/ 3948069 h 3971881"/>
                    <a:gd name="connsiteX4" fmla="*/ 545011 w 2410627"/>
                    <a:gd name="connsiteY4" fmla="*/ 3447259 h 3971881"/>
                    <a:gd name="connsiteX5" fmla="*/ 23812 w 2410627"/>
                    <a:gd name="connsiteY5" fmla="*/ 1484745 h 3971881"/>
                    <a:gd name="connsiteX6" fmla="*/ 524623 w 2410627"/>
                    <a:gd name="connsiteY6" fmla="*/ 621736 h 3971881"/>
                    <a:gd name="connsiteX7" fmla="*/ 634484 w 2410627"/>
                    <a:gd name="connsiteY7" fmla="*/ 592559 h 3971881"/>
                    <a:gd name="connsiteX8" fmla="*/ 871174 w 2410627"/>
                    <a:gd name="connsiteY8" fmla="*/ 0 h 3971881"/>
                    <a:gd name="connsiteX9" fmla="*/ 1066293 w 2410627"/>
                    <a:gd name="connsiteY9" fmla="*/ 484574 h 3971881"/>
                    <a:gd name="connsiteX10" fmla="*/ 1143715 w 2410627"/>
                    <a:gd name="connsiteY10" fmla="*/ 472150 h 3971881"/>
                    <a:gd name="connsiteX11" fmla="*/ 1865617 w 2410627"/>
                    <a:gd name="connsiteY11" fmla="*/ 995604 h 3971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27" h="3971881">
                      <a:moveTo>
                        <a:pt x="1865617" y="995604"/>
                      </a:moveTo>
                      <a:lnTo>
                        <a:pt x="2386815" y="2958118"/>
                      </a:lnTo>
                      <a:cubicBezTo>
                        <a:pt x="2486834" y="3334726"/>
                        <a:pt x="2262613" y="3721109"/>
                        <a:pt x="1886005" y="3821127"/>
                      </a:cubicBezTo>
                      <a:lnTo>
                        <a:pt x="1408020" y="3948069"/>
                      </a:lnTo>
                      <a:cubicBezTo>
                        <a:pt x="1031412" y="4048087"/>
                        <a:pt x="645030" y="3823867"/>
                        <a:pt x="545011" y="3447259"/>
                      </a:cubicBezTo>
                      <a:lnTo>
                        <a:pt x="23812" y="1484745"/>
                      </a:lnTo>
                      <a:cubicBezTo>
                        <a:pt x="-76206" y="1108137"/>
                        <a:pt x="148015" y="721754"/>
                        <a:pt x="524623" y="621736"/>
                      </a:cubicBezTo>
                      <a:lnTo>
                        <a:pt x="634484" y="592559"/>
                      </a:lnTo>
                      <a:lnTo>
                        <a:pt x="871174" y="0"/>
                      </a:lnTo>
                      <a:lnTo>
                        <a:pt x="1066293" y="484574"/>
                      </a:lnTo>
                      <a:lnTo>
                        <a:pt x="1143715" y="472150"/>
                      </a:lnTo>
                      <a:cubicBezTo>
                        <a:pt x="1471337" y="453212"/>
                        <a:pt x="1778101" y="666072"/>
                        <a:pt x="1865617" y="995604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25D1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" name="Picture 6" descr="A cartoon of a child&#10;&#10;Description automatically generated with low confidence">
                <a:extLst>
                  <a:ext uri="{FF2B5EF4-FFF2-40B4-BE49-F238E27FC236}">
                    <a16:creationId xmlns:a16="http://schemas.microsoft.com/office/drawing/2014/main" id="{0450A4C8-F8A4-DBD0-8A43-FFCBEA75B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6121" y="2209144"/>
                <a:ext cx="1415143" cy="2180308"/>
              </a:xfrm>
              <a:prstGeom prst="rect">
                <a:avLst/>
              </a:prstGeom>
            </p:spPr>
          </p:pic>
        </p:grp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2F3625C-140A-F9A0-506E-69301C616E12}"/>
                </a:ext>
              </a:extLst>
            </p:cNvPr>
            <p:cNvSpPr/>
            <p:nvPr/>
          </p:nvSpPr>
          <p:spPr>
            <a:xfrm rot="16626670" flipH="1" flipV="1">
              <a:off x="6867604" y="4300964"/>
              <a:ext cx="1724869" cy="231597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662678 h 2391068"/>
                <a:gd name="connsiteX1" fmla="*/ 1778397 w 1780793"/>
                <a:gd name="connsiteY1" fmla="*/ 1919733 h 2391068"/>
                <a:gd name="connsiteX2" fmla="*/ 1511457 w 1780793"/>
                <a:gd name="connsiteY2" fmla="*/ 2262769 h 2391068"/>
                <a:gd name="connsiteX3" fmla="*/ 502256 w 1780793"/>
                <a:gd name="connsiteY3" fmla="*/ 2388672 h 2391068"/>
                <a:gd name="connsiteX4" fmla="*/ 159219 w 1780793"/>
                <a:gd name="connsiteY4" fmla="*/ 2121733 h 2391068"/>
                <a:gd name="connsiteX5" fmla="*/ 2396 w 1780793"/>
                <a:gd name="connsiteY5" fmla="*/ 864678 h 2391068"/>
                <a:gd name="connsiteX6" fmla="*/ 269335 w 1780793"/>
                <a:gd name="connsiteY6" fmla="*/ 521642 h 2391068"/>
                <a:gd name="connsiteX7" fmla="*/ 653406 w 1780793"/>
                <a:gd name="connsiteY7" fmla="*/ 473727 h 2391068"/>
                <a:gd name="connsiteX8" fmla="*/ 540917 w 1780793"/>
                <a:gd name="connsiteY8" fmla="*/ 0 h 2391068"/>
                <a:gd name="connsiteX9" fmla="*/ 906343 w 1780793"/>
                <a:gd name="connsiteY9" fmla="*/ 442172 h 2391068"/>
                <a:gd name="connsiteX10" fmla="*/ 1278537 w 1780793"/>
                <a:gd name="connsiteY10" fmla="*/ 395739 h 2391068"/>
                <a:gd name="connsiteX11" fmla="*/ 1621573 w 1780793"/>
                <a:gd name="connsiteY11" fmla="*/ 662678 h 23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391068">
                  <a:moveTo>
                    <a:pt x="1621573" y="662678"/>
                  </a:moveTo>
                  <a:lnTo>
                    <a:pt x="1778397" y="1919733"/>
                  </a:lnTo>
                  <a:cubicBezTo>
                    <a:pt x="1799410" y="2088173"/>
                    <a:pt x="1679898" y="2241756"/>
                    <a:pt x="1511457" y="2262769"/>
                  </a:cubicBezTo>
                  <a:lnTo>
                    <a:pt x="502256" y="2388672"/>
                  </a:lnTo>
                  <a:cubicBezTo>
                    <a:pt x="333815" y="2409685"/>
                    <a:pt x="180233" y="2290173"/>
                    <a:pt x="159219" y="2121733"/>
                  </a:cubicBezTo>
                  <a:lnTo>
                    <a:pt x="2396" y="864678"/>
                  </a:lnTo>
                  <a:cubicBezTo>
                    <a:pt x="-18618" y="696238"/>
                    <a:pt x="100895" y="542655"/>
                    <a:pt x="269335" y="521642"/>
                  </a:cubicBezTo>
                  <a:lnTo>
                    <a:pt x="653406" y="473727"/>
                  </a:lnTo>
                  <a:lnTo>
                    <a:pt x="540917" y="0"/>
                  </a:lnTo>
                  <a:lnTo>
                    <a:pt x="906343" y="442172"/>
                  </a:lnTo>
                  <a:lnTo>
                    <a:pt x="1278537" y="395739"/>
                  </a:lnTo>
                  <a:cubicBezTo>
                    <a:pt x="1446977" y="374725"/>
                    <a:pt x="1600560" y="494238"/>
                    <a:pt x="1621573" y="662678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23E6AF3-9348-1EBB-4A0D-26AD1049D6CE}"/>
                </a:ext>
              </a:extLst>
            </p:cNvPr>
            <p:cNvSpPr txBox="1"/>
            <p:nvPr/>
          </p:nvSpPr>
          <p:spPr>
            <a:xfrm>
              <a:off x="6692302" y="4787933"/>
              <a:ext cx="1695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Let’s look at the sounds made by some of our new words.</a:t>
              </a:r>
            </a:p>
          </p:txBody>
        </p:sp>
        <p:pic>
          <p:nvPicPr>
            <p:cNvPr id="78" name="Picture 77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A2B82CF0-932A-4E94-13F5-F28DD7BAD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906" y="4566328"/>
              <a:ext cx="737668" cy="1747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5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  <p:bldP spid="30" grpId="0"/>
      <p:bldP spid="45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618DD-2564-8FA1-B3B3-D6CE688CE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Meanings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67F8-ADD0-5941-068D-057444FC3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Let’s look at what this week’s words mean.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B6E8-3640-66A6-4971-0176420C07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D2FAA-A74B-6178-21D7-312D81819205}"/>
              </a:ext>
            </a:extLst>
          </p:cNvPr>
          <p:cNvGrpSpPr/>
          <p:nvPr/>
        </p:nvGrpSpPr>
        <p:grpSpPr>
          <a:xfrm>
            <a:off x="854841" y="1844812"/>
            <a:ext cx="4629050" cy="830997"/>
            <a:chOff x="939590" y="1757976"/>
            <a:chExt cx="3378619" cy="906543"/>
          </a:xfrm>
          <a:noFill/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049681-6F9F-CE8D-FF52-6E875F9F3502}"/>
                </a:ext>
              </a:extLst>
            </p:cNvPr>
            <p:cNvSpPr txBox="1"/>
            <p:nvPr/>
          </p:nvSpPr>
          <p:spPr>
            <a:xfrm>
              <a:off x="939590" y="1757976"/>
              <a:ext cx="1193385" cy="9065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accept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D2FC59-D2A2-D83D-8288-2DA403A31AC9}"/>
                </a:ext>
              </a:extLst>
            </p:cNvPr>
            <p:cNvSpPr txBox="1"/>
            <p:nvPr/>
          </p:nvSpPr>
          <p:spPr>
            <a:xfrm>
              <a:off x="3234674" y="1757976"/>
              <a:ext cx="1083535" cy="9065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except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27765-B0C7-3E6A-7C24-34547151DD51}"/>
                </a:ext>
              </a:extLst>
            </p:cNvPr>
            <p:cNvSpPr txBox="1"/>
            <p:nvPr/>
          </p:nvSpPr>
          <p:spPr>
            <a:xfrm>
              <a:off x="2358207" y="1757976"/>
              <a:ext cx="575620" cy="50363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0000"/>
                  </a:solidFill>
                  <a:latin typeface="OpenDyslexicAlta" pitchFamily="2" charset="77"/>
                </a:rPr>
                <a:t>vs</a:t>
              </a:r>
              <a:endParaRPr lang="en-GB" dirty="0">
                <a:solidFill>
                  <a:srgbClr val="FF0000"/>
                </a:solidFill>
                <a:latin typeface="OpenDyslexicAlta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D375B-487B-4FA0-1BA3-3CB8DFF3EA27}"/>
              </a:ext>
            </a:extLst>
          </p:cNvPr>
          <p:cNvGrpSpPr/>
          <p:nvPr/>
        </p:nvGrpSpPr>
        <p:grpSpPr>
          <a:xfrm>
            <a:off x="6800458" y="1842790"/>
            <a:ext cx="4536701" cy="461665"/>
            <a:chOff x="7493627" y="1762378"/>
            <a:chExt cx="3256920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048B35-E21C-7C2D-57D6-486B7CA87467}"/>
                </a:ext>
              </a:extLst>
            </p:cNvPr>
            <p:cNvSpPr txBox="1"/>
            <p:nvPr/>
          </p:nvSpPr>
          <p:spPr>
            <a:xfrm>
              <a:off x="7493627" y="1762378"/>
              <a:ext cx="993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knot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B9C1BD-3CD5-1012-E03A-6394B355F0BE}"/>
                </a:ext>
              </a:extLst>
            </p:cNvPr>
            <p:cNvSpPr txBox="1"/>
            <p:nvPr/>
          </p:nvSpPr>
          <p:spPr>
            <a:xfrm>
              <a:off x="9534251" y="1762378"/>
              <a:ext cx="1216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not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A4AC21-855C-83E0-E9F5-6DCB8B989ACD}"/>
                </a:ext>
              </a:extLst>
            </p:cNvPr>
            <p:cNvSpPr txBox="1"/>
            <p:nvPr/>
          </p:nvSpPr>
          <p:spPr>
            <a:xfrm>
              <a:off x="8898637" y="1762378"/>
              <a:ext cx="406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vs</a:t>
              </a:r>
              <a:endParaRPr lang="en-GB" dirty="0">
                <a:solidFill>
                  <a:srgbClr val="FF3760"/>
                </a:solidFill>
                <a:latin typeface="OpenDyslexicAlta" pitchFamily="2" charset="77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7C65CB-48F9-1FC5-29D9-4C8BAE2E335E}"/>
              </a:ext>
            </a:extLst>
          </p:cNvPr>
          <p:cNvGrpSpPr/>
          <p:nvPr/>
        </p:nvGrpSpPr>
        <p:grpSpPr>
          <a:xfrm>
            <a:off x="551447" y="4624291"/>
            <a:ext cx="2300807" cy="1809944"/>
            <a:chOff x="58859" y="4004856"/>
            <a:chExt cx="2300807" cy="180994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C40634-0C63-2079-5930-C8EF9565C6D9}"/>
                </a:ext>
              </a:extLst>
            </p:cNvPr>
            <p:cNvSpPr txBox="1"/>
            <p:nvPr/>
          </p:nvSpPr>
          <p:spPr>
            <a:xfrm>
              <a:off x="58859" y="5291580"/>
              <a:ext cx="2300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Used to tie together rope or string.</a:t>
              </a:r>
              <a:endParaRPr lang="en-GB" sz="1200" dirty="0">
                <a:latin typeface="OpenDyslexicAlta" pitchFamily="2" charset="77"/>
              </a:endParaRPr>
            </a:p>
          </p:txBody>
        </p:sp>
        <p:pic>
          <p:nvPicPr>
            <p:cNvPr id="19" name="Picture 2" descr="Cross Knot, Node, Cord, Knot, Ropes, Knotted">
              <a:extLst>
                <a:ext uri="{FF2B5EF4-FFF2-40B4-BE49-F238E27FC236}">
                  <a16:creationId xmlns:a16="http://schemas.microsoft.com/office/drawing/2014/main" id="{2BE4846D-14CE-FC22-53CF-B484FF2AA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05" y="4004856"/>
              <a:ext cx="1704714" cy="113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C5230D-67F4-B228-EC7D-4E989E53E861}"/>
              </a:ext>
            </a:extLst>
          </p:cNvPr>
          <p:cNvGrpSpPr/>
          <p:nvPr/>
        </p:nvGrpSpPr>
        <p:grpSpPr>
          <a:xfrm>
            <a:off x="9210911" y="4672217"/>
            <a:ext cx="2516826" cy="1666328"/>
            <a:chOff x="9231634" y="4737875"/>
            <a:chExt cx="2516826" cy="16663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DD2CC9-A9E3-7D5C-4DD1-D6ABF2166424}"/>
                </a:ext>
              </a:extLst>
            </p:cNvPr>
            <p:cNvSpPr txBox="1"/>
            <p:nvPr/>
          </p:nvSpPr>
          <p:spPr>
            <a:xfrm>
              <a:off x="9231634" y="6096426"/>
              <a:ext cx="2516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In no way, never.</a:t>
              </a:r>
            </a:p>
          </p:txBody>
        </p:sp>
        <p:pic>
          <p:nvPicPr>
            <p:cNvPr id="22" name="Picture 4" descr="Dislike, Hand, Thumb, Down, No, Red">
              <a:extLst>
                <a:ext uri="{FF2B5EF4-FFF2-40B4-BE49-F238E27FC236}">
                  <a16:creationId xmlns:a16="http://schemas.microsoft.com/office/drawing/2014/main" id="{F69A60BA-BB81-5012-9B69-C4AE511BA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0857">
              <a:off x="10044825" y="4737875"/>
              <a:ext cx="890443" cy="98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7EF8EC-8278-CB40-3CA8-6A08BFB7A5C2}"/>
              </a:ext>
            </a:extLst>
          </p:cNvPr>
          <p:cNvGrpSpPr/>
          <p:nvPr/>
        </p:nvGrpSpPr>
        <p:grpSpPr>
          <a:xfrm>
            <a:off x="3605008" y="4615470"/>
            <a:ext cx="2365445" cy="1845361"/>
            <a:chOff x="3496074" y="4271469"/>
            <a:chExt cx="2365445" cy="184536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6ECCC2-6314-C1B2-E4AD-F43CDE7EE10E}"/>
                </a:ext>
              </a:extLst>
            </p:cNvPr>
            <p:cNvSpPr txBox="1"/>
            <p:nvPr/>
          </p:nvSpPr>
          <p:spPr>
            <a:xfrm>
              <a:off x="3496074" y="5593610"/>
              <a:ext cx="2365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To say yes or receive something willingly.</a:t>
              </a:r>
              <a:endParaRPr lang="en-GB" sz="1200" dirty="0">
                <a:latin typeface="OpenDyslexicAlta" pitchFamily="2" charset="77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1FCB11-8B13-0FA1-2DAB-B0AAA12C9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776" b="4649"/>
            <a:stretch/>
          </p:blipFill>
          <p:spPr>
            <a:xfrm>
              <a:off x="4220721" y="4271469"/>
              <a:ext cx="916149" cy="129554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26024D-EC30-182D-882C-EE6D9D856E1E}"/>
              </a:ext>
            </a:extLst>
          </p:cNvPr>
          <p:cNvGrpSpPr/>
          <p:nvPr/>
        </p:nvGrpSpPr>
        <p:grpSpPr>
          <a:xfrm>
            <a:off x="6503898" y="4624291"/>
            <a:ext cx="2470872" cy="1839034"/>
            <a:chOff x="6282654" y="4533724"/>
            <a:chExt cx="2470872" cy="18390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FAA2B-B5E9-7AA6-F8E5-60D34B53BB42}"/>
                </a:ext>
              </a:extLst>
            </p:cNvPr>
            <p:cNvSpPr txBox="1"/>
            <p:nvPr/>
          </p:nvSpPr>
          <p:spPr>
            <a:xfrm>
              <a:off x="6282654" y="5849538"/>
              <a:ext cx="2470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Apart from, not including.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5333DB-4880-D8EB-6CE4-95224AD5DD5A}"/>
                </a:ext>
              </a:extLst>
            </p:cNvPr>
            <p:cNvGrpSpPr/>
            <p:nvPr/>
          </p:nvGrpSpPr>
          <p:grpSpPr>
            <a:xfrm>
              <a:off x="6753614" y="4533724"/>
              <a:ext cx="1528952" cy="1135466"/>
              <a:chOff x="7264315" y="2725084"/>
              <a:chExt cx="3829107" cy="2552737"/>
            </a:xfrm>
          </p:grpSpPr>
          <p:pic>
            <p:nvPicPr>
              <p:cNvPr id="29" name="Picture 8" descr="People, Special, Different, Employment, Hiring, Job">
                <a:extLst>
                  <a:ext uri="{FF2B5EF4-FFF2-40B4-BE49-F238E27FC236}">
                    <a16:creationId xmlns:a16="http://schemas.microsoft.com/office/drawing/2014/main" id="{894C8EBC-0625-5D20-ED18-89B7AA037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315" y="2725084"/>
                <a:ext cx="3829107" cy="2552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8D7C8B-48C1-0BB1-DD4B-531BF0843D74}"/>
                  </a:ext>
                </a:extLst>
              </p:cNvPr>
              <p:cNvSpPr/>
              <p:nvPr/>
            </p:nvSpPr>
            <p:spPr>
              <a:xfrm>
                <a:off x="9557080" y="3367613"/>
                <a:ext cx="200382" cy="1930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Muli" pitchFamily="2" charset="77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14B7364-20DD-EC7B-1741-B96734BB5127}"/>
              </a:ext>
            </a:extLst>
          </p:cNvPr>
          <p:cNvSpPr/>
          <p:nvPr/>
        </p:nvSpPr>
        <p:spPr>
          <a:xfrm>
            <a:off x="435237" y="4419175"/>
            <a:ext cx="11315700" cy="2134025"/>
          </a:xfrm>
          <a:prstGeom prst="rect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3218 L 0.47526 -0.3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94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1435 L -0.2556 -0.325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1504 L -0.24792 -0.326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69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3935 L 0.00079 -0.323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618DD-2564-8FA1-B3B3-D6CE688CE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Meanings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67F8-ADD0-5941-068D-057444FC3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Let’s look at what this week’s words mean.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B6E8-3640-66A6-4971-0176420C07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D2FAA-A74B-6178-21D7-312D81819205}"/>
              </a:ext>
            </a:extLst>
          </p:cNvPr>
          <p:cNvGrpSpPr/>
          <p:nvPr/>
        </p:nvGrpSpPr>
        <p:grpSpPr>
          <a:xfrm>
            <a:off x="854841" y="1844812"/>
            <a:ext cx="4629050" cy="461665"/>
            <a:chOff x="939590" y="1757976"/>
            <a:chExt cx="3378619" cy="503635"/>
          </a:xfrm>
          <a:noFill/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049681-6F9F-CE8D-FF52-6E875F9F3502}"/>
                </a:ext>
              </a:extLst>
            </p:cNvPr>
            <p:cNvSpPr txBox="1"/>
            <p:nvPr/>
          </p:nvSpPr>
          <p:spPr>
            <a:xfrm>
              <a:off x="939590" y="1757976"/>
              <a:ext cx="1193385" cy="5036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peace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D2FC59-D2A2-D83D-8288-2DA403A31AC9}"/>
                </a:ext>
              </a:extLst>
            </p:cNvPr>
            <p:cNvSpPr txBox="1"/>
            <p:nvPr/>
          </p:nvSpPr>
          <p:spPr>
            <a:xfrm>
              <a:off x="3234674" y="1757976"/>
              <a:ext cx="1083535" cy="5036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piece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27765-B0C7-3E6A-7C24-34547151DD51}"/>
                </a:ext>
              </a:extLst>
            </p:cNvPr>
            <p:cNvSpPr txBox="1"/>
            <p:nvPr/>
          </p:nvSpPr>
          <p:spPr>
            <a:xfrm>
              <a:off x="2439397" y="1757976"/>
              <a:ext cx="413240" cy="50363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vs</a:t>
              </a:r>
              <a:endParaRPr lang="en-GB" dirty="0">
                <a:solidFill>
                  <a:srgbClr val="FF3760"/>
                </a:solidFill>
                <a:latin typeface="OpenDyslexicAlta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D375B-487B-4FA0-1BA3-3CB8DFF3EA27}"/>
              </a:ext>
            </a:extLst>
          </p:cNvPr>
          <p:cNvGrpSpPr/>
          <p:nvPr/>
        </p:nvGrpSpPr>
        <p:grpSpPr>
          <a:xfrm>
            <a:off x="6800464" y="1842790"/>
            <a:ext cx="4464509" cy="461665"/>
            <a:chOff x="7545455" y="1762378"/>
            <a:chExt cx="3205092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048B35-E21C-7C2D-57D6-486B7CA87467}"/>
                </a:ext>
              </a:extLst>
            </p:cNvPr>
            <p:cNvSpPr txBox="1"/>
            <p:nvPr/>
          </p:nvSpPr>
          <p:spPr>
            <a:xfrm>
              <a:off x="7545455" y="1762378"/>
              <a:ext cx="993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plain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B9C1BD-3CD5-1012-E03A-6394B355F0BE}"/>
                </a:ext>
              </a:extLst>
            </p:cNvPr>
            <p:cNvSpPr txBox="1"/>
            <p:nvPr/>
          </p:nvSpPr>
          <p:spPr>
            <a:xfrm>
              <a:off x="9534251" y="1762378"/>
              <a:ext cx="1216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OpenDyslexicAlta" pitchFamily="2" charset="77"/>
                  <a:ea typeface="OpenDyslexic" charset="0"/>
                  <a:cs typeface="OpenDyslexic" charset="0"/>
                </a:rPr>
                <a:t>plane</a:t>
              </a:r>
              <a:endParaRPr lang="en-GB" sz="2400" dirty="0">
                <a:latin typeface="Muli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A4AC21-855C-83E0-E9F5-6DCB8B989ACD}"/>
                </a:ext>
              </a:extLst>
            </p:cNvPr>
            <p:cNvSpPr txBox="1"/>
            <p:nvPr/>
          </p:nvSpPr>
          <p:spPr>
            <a:xfrm>
              <a:off x="8898636" y="1762378"/>
              <a:ext cx="406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3760"/>
                  </a:solidFill>
                  <a:latin typeface="OpenDyslexicAlta" pitchFamily="2" charset="77"/>
                </a:rPr>
                <a:t>vs</a:t>
              </a:r>
              <a:endParaRPr lang="en-GB" dirty="0">
                <a:solidFill>
                  <a:srgbClr val="FF3760"/>
                </a:solidFill>
                <a:latin typeface="OpenDyslexicAlta" pitchFamily="2" charset="77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14B7364-20DD-EC7B-1741-B96734BB5127}"/>
              </a:ext>
            </a:extLst>
          </p:cNvPr>
          <p:cNvSpPr/>
          <p:nvPr/>
        </p:nvSpPr>
        <p:spPr>
          <a:xfrm>
            <a:off x="435237" y="4419175"/>
            <a:ext cx="11315700" cy="2134025"/>
          </a:xfrm>
          <a:prstGeom prst="rect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3CDA43-7E93-50E2-15A5-3D5DE63A5686}"/>
              </a:ext>
            </a:extLst>
          </p:cNvPr>
          <p:cNvGrpSpPr/>
          <p:nvPr/>
        </p:nvGrpSpPr>
        <p:grpSpPr>
          <a:xfrm>
            <a:off x="9138814" y="4671444"/>
            <a:ext cx="2470872" cy="1779849"/>
            <a:chOff x="9138814" y="4671444"/>
            <a:chExt cx="2470872" cy="17798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B4F0EE-E180-3C4F-B6E7-C93C56FAF11F}"/>
                </a:ext>
              </a:extLst>
            </p:cNvPr>
            <p:cNvSpPr txBox="1"/>
            <p:nvPr/>
          </p:nvSpPr>
          <p:spPr>
            <a:xfrm>
              <a:off x="9138814" y="5928073"/>
              <a:ext cx="2470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Blank; very simple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in style.</a:t>
              </a:r>
            </a:p>
          </p:txBody>
        </p:sp>
        <p:pic>
          <p:nvPicPr>
            <p:cNvPr id="33" name="Picture 8" descr="Notepad, Table, Decoration, Notes, Writing Pad, Write">
              <a:extLst>
                <a:ext uri="{FF2B5EF4-FFF2-40B4-BE49-F238E27FC236}">
                  <a16:creationId xmlns:a16="http://schemas.microsoft.com/office/drawing/2014/main" id="{92A46772-EE66-7A7F-8632-EBD0FB3AD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583" y="4671444"/>
              <a:ext cx="1419334" cy="113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AEB7A6A-D2D6-6598-9F75-CCE26B031576}"/>
              </a:ext>
            </a:extLst>
          </p:cNvPr>
          <p:cNvGrpSpPr/>
          <p:nvPr/>
        </p:nvGrpSpPr>
        <p:grpSpPr>
          <a:xfrm>
            <a:off x="6301690" y="4669107"/>
            <a:ext cx="2470872" cy="1782186"/>
            <a:chOff x="6301690" y="4669107"/>
            <a:chExt cx="2470872" cy="17821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AFAA2B-B5E9-7AA6-F8E5-60D34B53BB42}"/>
                </a:ext>
              </a:extLst>
            </p:cNvPr>
            <p:cNvSpPr txBox="1"/>
            <p:nvPr/>
          </p:nvSpPr>
          <p:spPr>
            <a:xfrm>
              <a:off x="6301690" y="5928073"/>
              <a:ext cx="2470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A feeling of calm and quiet.</a:t>
              </a:r>
            </a:p>
          </p:txBody>
        </p:sp>
        <p:pic>
          <p:nvPicPr>
            <p:cNvPr id="34" name="Picture 2" descr="Yoga, Woman, Lake, Outdoors, Lotus Pose, Meditation">
              <a:extLst>
                <a:ext uri="{FF2B5EF4-FFF2-40B4-BE49-F238E27FC236}">
                  <a16:creationId xmlns:a16="http://schemas.microsoft.com/office/drawing/2014/main" id="{286788F9-DA9F-4A23-E198-4F1E2BA7A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525" y="4669107"/>
              <a:ext cx="1703201" cy="1135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5CD392-62A6-8CF9-E1E0-0ACCCE12F7DE}"/>
              </a:ext>
            </a:extLst>
          </p:cNvPr>
          <p:cNvGrpSpPr/>
          <p:nvPr/>
        </p:nvGrpSpPr>
        <p:grpSpPr>
          <a:xfrm>
            <a:off x="3362673" y="4666922"/>
            <a:ext cx="2365445" cy="1784371"/>
            <a:chOff x="3362673" y="4666922"/>
            <a:chExt cx="2365445" cy="178437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6ECCC2-6314-C1B2-E4AD-F43CDE7EE10E}"/>
                </a:ext>
              </a:extLst>
            </p:cNvPr>
            <p:cNvSpPr txBox="1"/>
            <p:nvPr/>
          </p:nvSpPr>
          <p:spPr>
            <a:xfrm>
              <a:off x="3362673" y="5928073"/>
              <a:ext cx="23654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A small section or part of a whole.</a:t>
              </a:r>
              <a:endParaRPr lang="en-GB" sz="1200" dirty="0">
                <a:latin typeface="OpenDyslexicAlta" pitchFamily="2" charset="77"/>
              </a:endParaRPr>
            </a:p>
          </p:txBody>
        </p:sp>
        <p:pic>
          <p:nvPicPr>
            <p:cNvPr id="35" name="Picture 4" descr="Jigsaw, Puzzle, Piece, Join, Part">
              <a:extLst>
                <a:ext uri="{FF2B5EF4-FFF2-40B4-BE49-F238E27FC236}">
                  <a16:creationId xmlns:a16="http://schemas.microsoft.com/office/drawing/2014/main" id="{83F83852-F095-48C4-7A5C-D05C5638F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355" y="4666922"/>
              <a:ext cx="1351799" cy="1137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857A3E-577C-2BE4-F1D3-EBA99DFB4D71}"/>
              </a:ext>
            </a:extLst>
          </p:cNvPr>
          <p:cNvGrpSpPr/>
          <p:nvPr/>
        </p:nvGrpSpPr>
        <p:grpSpPr>
          <a:xfrm>
            <a:off x="582314" y="4764184"/>
            <a:ext cx="2300807" cy="1687109"/>
            <a:chOff x="582314" y="4764184"/>
            <a:chExt cx="2300807" cy="16871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C40634-0C63-2079-5930-C8EF9565C6D9}"/>
                </a:ext>
              </a:extLst>
            </p:cNvPr>
            <p:cNvSpPr txBox="1"/>
            <p:nvPr/>
          </p:nvSpPr>
          <p:spPr>
            <a:xfrm>
              <a:off x="582314" y="5928073"/>
              <a:ext cx="2300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A flying vehicle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with wings.</a:t>
              </a:r>
              <a:endParaRPr lang="en-GB" sz="1200" dirty="0">
                <a:latin typeface="OpenDyslexicAlta" pitchFamily="2" charset="77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461538-E2AD-4341-B44A-17B32C77B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6038">
              <a:off x="726493" y="4764184"/>
              <a:ext cx="1819560" cy="1147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4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72148 -0.3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68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0151 -0.339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48008 -0.3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23411 -0.3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6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3533</TotalTime>
  <Words>1318</Words>
  <Application>Microsoft Macintosh PowerPoint</Application>
  <PresentationFormat>Widescreen</PresentationFormat>
  <Paragraphs>308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Muli</vt:lpstr>
      <vt:lpstr>Calibri Light</vt:lpstr>
      <vt:lpstr>OpenDyslexicAlta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121</cp:revision>
  <dcterms:created xsi:type="dcterms:W3CDTF">2022-07-19T20:08:30Z</dcterms:created>
  <dcterms:modified xsi:type="dcterms:W3CDTF">2023-03-28T14:55:06Z</dcterms:modified>
</cp:coreProperties>
</file>