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embedTrueTypeFonts="1" autoCompressPictures="0">
  <p:sldMasterIdLst>
    <p:sldMasterId id="2147483648" r:id="rId4"/>
  </p:sldMasterIdLst>
  <p:notesMasterIdLst>
    <p:notesMasterId r:id="rId26"/>
  </p:notesMasterIdLst>
  <p:handoutMasterIdLst>
    <p:handoutMasterId r:id="rId27"/>
  </p:handoutMasterIdLst>
  <p:sldIdLst>
    <p:sldId id="256" r:id="rId5"/>
    <p:sldId id="280" r:id="rId6"/>
    <p:sldId id="279" r:id="rId7"/>
    <p:sldId id="257" r:id="rId8"/>
    <p:sldId id="258" r:id="rId9"/>
    <p:sldId id="261" r:id="rId10"/>
    <p:sldId id="262" r:id="rId11"/>
    <p:sldId id="263" r:id="rId12"/>
    <p:sldId id="265" r:id="rId13"/>
    <p:sldId id="268" r:id="rId14"/>
    <p:sldId id="266" r:id="rId15"/>
    <p:sldId id="267" r:id="rId16"/>
    <p:sldId id="272" r:id="rId17"/>
    <p:sldId id="271" r:id="rId18"/>
    <p:sldId id="273" r:id="rId19"/>
    <p:sldId id="274" r:id="rId20"/>
    <p:sldId id="275" r:id="rId21"/>
    <p:sldId id="276" r:id="rId22"/>
    <p:sldId id="277" r:id="rId23"/>
    <p:sldId id="278" r:id="rId24"/>
    <p:sldId id="281" r:id="rId25"/>
  </p:sldIdLst>
  <p:sldSz cx="12192000" cy="6858000"/>
  <p:notesSz cx="6858000" cy="9144000"/>
  <p:embeddedFontLst>
    <p:embeddedFont>
      <p:font typeface="EdShed" pitchFamily="2" charset="77"/>
      <p:regular r:id="rId28"/>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9CEE"/>
    <a:srgbClr val="7956D6"/>
    <a:srgbClr val="FFDE57"/>
    <a:srgbClr val="4A4A4A"/>
    <a:srgbClr val="3372DC"/>
    <a:srgbClr val="FF3760"/>
    <a:srgbClr val="25D1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1293"/>
  </p:normalViewPr>
  <p:slideViewPr>
    <p:cSldViewPr snapToGrid="0" snapToObjects="1">
      <p:cViewPr varScale="1">
        <p:scale>
          <a:sx n="107" d="100"/>
          <a:sy n="107" d="100"/>
        </p:scale>
        <p:origin x="176" y="27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82" d="100"/>
          <a:sy n="82" d="100"/>
        </p:scale>
        <p:origin x="3992"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FBDBF2-E0CC-ABCE-C3DF-BD12B5C19CF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EdShed" pitchFamily="2" charset="77"/>
            </a:endParaRPr>
          </a:p>
        </p:txBody>
      </p:sp>
      <p:sp>
        <p:nvSpPr>
          <p:cNvPr id="3" name="Date Placeholder 2">
            <a:extLst>
              <a:ext uri="{FF2B5EF4-FFF2-40B4-BE49-F238E27FC236}">
                <a16:creationId xmlns:a16="http://schemas.microsoft.com/office/drawing/2014/main" id="{2677D3C0-0598-E91C-6199-EEC00BBE4C2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2B71E75-F88C-B947-AD7D-D88D20E295CE}" type="datetimeFigureOut">
              <a:rPr lang="en-US" smtClean="0">
                <a:latin typeface="EdShed" pitchFamily="2" charset="77"/>
              </a:rPr>
              <a:t>6/18/25</a:t>
            </a:fld>
            <a:endParaRPr lang="en-US" dirty="0">
              <a:latin typeface="EdShed" pitchFamily="2" charset="77"/>
            </a:endParaRPr>
          </a:p>
        </p:txBody>
      </p:sp>
      <p:sp>
        <p:nvSpPr>
          <p:cNvPr id="4" name="Footer Placeholder 3">
            <a:extLst>
              <a:ext uri="{FF2B5EF4-FFF2-40B4-BE49-F238E27FC236}">
                <a16:creationId xmlns:a16="http://schemas.microsoft.com/office/drawing/2014/main" id="{DDEF2D00-464E-81FB-3D6D-001FB92E05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EdShed" pitchFamily="2" charset="77"/>
            </a:endParaRPr>
          </a:p>
        </p:txBody>
      </p:sp>
      <p:sp>
        <p:nvSpPr>
          <p:cNvPr id="5" name="Slide Number Placeholder 4">
            <a:extLst>
              <a:ext uri="{FF2B5EF4-FFF2-40B4-BE49-F238E27FC236}">
                <a16:creationId xmlns:a16="http://schemas.microsoft.com/office/drawing/2014/main" id="{ADA1819C-C27C-8BD2-2ED7-E3A30ABAC45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03EF08-EA61-9C4E-8C30-F57133C96BF4}" type="slidenum">
              <a:rPr lang="en-US" smtClean="0">
                <a:latin typeface="EdShed" pitchFamily="2" charset="77"/>
              </a:rPr>
              <a:t>‹#›</a:t>
            </a:fld>
            <a:endParaRPr lang="en-US" dirty="0">
              <a:latin typeface="EdShed" pitchFamily="2" charset="77"/>
            </a:endParaRPr>
          </a:p>
        </p:txBody>
      </p:sp>
    </p:spTree>
    <p:extLst>
      <p:ext uri="{BB962C8B-B14F-4D97-AF65-F5344CB8AC3E}">
        <p14:creationId xmlns:p14="http://schemas.microsoft.com/office/powerpoint/2010/main" val="2129671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EdShed" pitchFamily="2" charset="77"/>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EdShed" pitchFamily="2" charset="77"/>
              </a:defRPr>
            </a:lvl1pPr>
          </a:lstStyle>
          <a:p>
            <a:fld id="{7AEF229B-8876-6441-8901-E5E5390D5590}" type="datetimeFigureOut">
              <a:rPr lang="en-US" smtClean="0"/>
              <a:pPr/>
              <a:t>6/18/25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EdShed" pitchFamily="2" charset="77"/>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EdShed" pitchFamily="2" charset="77"/>
              </a:defRPr>
            </a:lvl1pPr>
          </a:lstStyle>
          <a:p>
            <a:fld id="{8AABE850-C615-DA41-B158-FBF094A09B23}" type="slidenum">
              <a:rPr lang="en-US" smtClean="0"/>
              <a:pPr/>
              <a:t>‹#›</a:t>
            </a:fld>
            <a:endParaRPr lang="en-US" dirty="0"/>
          </a:p>
        </p:txBody>
      </p:sp>
    </p:spTree>
    <p:extLst>
      <p:ext uri="{BB962C8B-B14F-4D97-AF65-F5344CB8AC3E}">
        <p14:creationId xmlns:p14="http://schemas.microsoft.com/office/powerpoint/2010/main" val="319429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EdShed" pitchFamily="2" charset="77"/>
        <a:ea typeface="+mn-ea"/>
        <a:cs typeface="+mn-cs"/>
      </a:defRPr>
    </a:lvl1pPr>
    <a:lvl2pPr marL="457200" algn="l" defTabSz="914400" rtl="0" eaLnBrk="1" latinLnBrk="0" hangingPunct="1">
      <a:defRPr sz="1200" b="0" i="0" kern="1200">
        <a:solidFill>
          <a:schemeClr val="tx1"/>
        </a:solidFill>
        <a:latin typeface="EdShed" pitchFamily="2" charset="77"/>
        <a:ea typeface="+mn-ea"/>
        <a:cs typeface="+mn-cs"/>
      </a:defRPr>
    </a:lvl2pPr>
    <a:lvl3pPr marL="914400" algn="l" defTabSz="914400" rtl="0" eaLnBrk="1" latinLnBrk="0" hangingPunct="1">
      <a:defRPr sz="1200" b="0" i="0" kern="1200">
        <a:solidFill>
          <a:schemeClr val="tx1"/>
        </a:solidFill>
        <a:latin typeface="EdShed" pitchFamily="2" charset="77"/>
        <a:ea typeface="+mn-ea"/>
        <a:cs typeface="+mn-cs"/>
      </a:defRPr>
    </a:lvl3pPr>
    <a:lvl4pPr marL="1371600" algn="l" defTabSz="914400" rtl="0" eaLnBrk="1" latinLnBrk="0" hangingPunct="1">
      <a:defRPr sz="1200" b="0" i="0" kern="1200">
        <a:solidFill>
          <a:schemeClr val="tx1"/>
        </a:solidFill>
        <a:latin typeface="EdShed" pitchFamily="2" charset="77"/>
        <a:ea typeface="+mn-ea"/>
        <a:cs typeface="+mn-cs"/>
      </a:defRPr>
    </a:lvl4pPr>
    <a:lvl5pPr marL="1828800" algn="l" defTabSz="914400" rtl="0" eaLnBrk="1" latinLnBrk="0" hangingPunct="1">
      <a:defRPr sz="1200" b="0" i="0" kern="1200">
        <a:solidFill>
          <a:schemeClr val="tx1"/>
        </a:solidFill>
        <a:latin typeface="EdShed"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0</a:t>
            </a:fld>
            <a:endParaRPr lang="en-US"/>
          </a:p>
        </p:txBody>
      </p:sp>
    </p:spTree>
    <p:extLst>
      <p:ext uri="{BB962C8B-B14F-4D97-AF65-F5344CB8AC3E}">
        <p14:creationId xmlns:p14="http://schemas.microsoft.com/office/powerpoint/2010/main" val="86375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15</a:t>
            </a:fld>
            <a:endParaRPr lang="en-US"/>
          </a:p>
        </p:txBody>
      </p:sp>
    </p:spTree>
    <p:extLst>
      <p:ext uri="{BB962C8B-B14F-4D97-AF65-F5344CB8AC3E}">
        <p14:creationId xmlns:p14="http://schemas.microsoft.com/office/powerpoint/2010/main" val="2580543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17</a:t>
            </a:fld>
            <a:endParaRPr lang="en-US"/>
          </a:p>
        </p:txBody>
      </p:sp>
    </p:spTree>
    <p:extLst>
      <p:ext uri="{BB962C8B-B14F-4D97-AF65-F5344CB8AC3E}">
        <p14:creationId xmlns:p14="http://schemas.microsoft.com/office/powerpoint/2010/main" val="2088809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Each dash represents a missing letter for the syllable maps.</a:t>
            </a:r>
          </a:p>
        </p:txBody>
      </p:sp>
      <p:sp>
        <p:nvSpPr>
          <p:cNvPr id="4" name="Slide Number Placeholder 3"/>
          <p:cNvSpPr>
            <a:spLocks noGrp="1"/>
          </p:cNvSpPr>
          <p:nvPr>
            <p:ph type="sldNum" sz="quarter" idx="5"/>
          </p:nvPr>
        </p:nvSpPr>
        <p:spPr/>
        <p:txBody>
          <a:bodyPr/>
          <a:lstStyle/>
          <a:p>
            <a:fld id="{8AABE850-C615-DA41-B158-FBF094A09B23}" type="slidenum">
              <a:rPr lang="en-US" smtClean="0"/>
              <a:t>20</a:t>
            </a:fld>
            <a:endParaRPr lang="en-US"/>
          </a:p>
        </p:txBody>
      </p:sp>
    </p:spTree>
    <p:extLst>
      <p:ext uri="{BB962C8B-B14F-4D97-AF65-F5344CB8AC3E}">
        <p14:creationId xmlns:p14="http://schemas.microsoft.com/office/powerpoint/2010/main" val="218589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6</a:t>
            </a:fld>
            <a:endParaRPr lang="en-US"/>
          </a:p>
        </p:txBody>
      </p:sp>
    </p:spTree>
    <p:extLst>
      <p:ext uri="{BB962C8B-B14F-4D97-AF65-F5344CB8AC3E}">
        <p14:creationId xmlns:p14="http://schemas.microsoft.com/office/powerpoint/2010/main" val="3161310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 the slide for the number syllables to be revealed.</a:t>
            </a:r>
          </a:p>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7</a:t>
            </a:fld>
            <a:endParaRPr lang="en-US"/>
          </a:p>
        </p:txBody>
      </p:sp>
    </p:spTree>
    <p:extLst>
      <p:ext uri="{BB962C8B-B14F-4D97-AF65-F5344CB8AC3E}">
        <p14:creationId xmlns:p14="http://schemas.microsoft.com/office/powerpoint/2010/main" val="46893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Click on the slide to show the number of syllables and how it is written.</a:t>
            </a:r>
          </a:p>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8</a:t>
            </a:fld>
            <a:endParaRPr lang="en-US"/>
          </a:p>
        </p:txBody>
      </p:sp>
    </p:spTree>
    <p:extLst>
      <p:ext uri="{BB962C8B-B14F-4D97-AF65-F5344CB8AC3E}">
        <p14:creationId xmlns:p14="http://schemas.microsoft.com/office/powerpoint/2010/main" val="832803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AABE850-C615-DA41-B158-FBF094A09B23}" type="slidenum">
              <a:rPr lang="en-US" smtClean="0"/>
              <a:t>9</a:t>
            </a:fld>
            <a:endParaRPr lang="en-US"/>
          </a:p>
        </p:txBody>
      </p:sp>
    </p:spTree>
    <p:extLst>
      <p:ext uri="{BB962C8B-B14F-4D97-AF65-F5344CB8AC3E}">
        <p14:creationId xmlns:p14="http://schemas.microsoft.com/office/powerpoint/2010/main" val="937933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AABE850-C615-DA41-B158-FBF094A09B23}" type="slidenum">
              <a:rPr lang="en-US" smtClean="0"/>
              <a:t>10</a:t>
            </a:fld>
            <a:endParaRPr lang="en-US"/>
          </a:p>
        </p:txBody>
      </p:sp>
    </p:spTree>
    <p:extLst>
      <p:ext uri="{BB962C8B-B14F-4D97-AF65-F5344CB8AC3E}">
        <p14:creationId xmlns:p14="http://schemas.microsoft.com/office/powerpoint/2010/main" val="2451584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11</a:t>
            </a:fld>
            <a:endParaRPr lang="en-US"/>
          </a:p>
        </p:txBody>
      </p:sp>
    </p:spTree>
    <p:extLst>
      <p:ext uri="{BB962C8B-B14F-4D97-AF65-F5344CB8AC3E}">
        <p14:creationId xmlns:p14="http://schemas.microsoft.com/office/powerpoint/2010/main" val="3449682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Complete one sentence at a time. This slide provides the children with their words so that they are able to choose the appropriate missing word for each sentence.</a:t>
            </a:r>
          </a:p>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12</a:t>
            </a:fld>
            <a:endParaRPr lang="en-US"/>
          </a:p>
        </p:txBody>
      </p:sp>
    </p:spTree>
    <p:extLst>
      <p:ext uri="{BB962C8B-B14F-4D97-AF65-F5344CB8AC3E}">
        <p14:creationId xmlns:p14="http://schemas.microsoft.com/office/powerpoint/2010/main" val="1568412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removes the words so that the children are able to practise spelling them.</a:t>
            </a:r>
          </a:p>
          <a:p>
            <a:r>
              <a:rPr lang="en-GB" dirty="0"/>
              <a:t>They could use whiteboards and 1-2-3-Show Me for instant assessment and the ability to address incorrect spelling of words.</a:t>
            </a:r>
          </a:p>
          <a:p>
            <a:endParaRPr lang="en-US" dirty="0"/>
          </a:p>
        </p:txBody>
      </p:sp>
      <p:sp>
        <p:nvSpPr>
          <p:cNvPr id="4" name="Slide Number Placeholder 3"/>
          <p:cNvSpPr>
            <a:spLocks noGrp="1"/>
          </p:cNvSpPr>
          <p:nvPr>
            <p:ph type="sldNum" sz="quarter" idx="5"/>
          </p:nvPr>
        </p:nvSpPr>
        <p:spPr/>
        <p:txBody>
          <a:bodyPr/>
          <a:lstStyle/>
          <a:p>
            <a:fld id="{8AABE850-C615-DA41-B158-FBF094A09B23}" type="slidenum">
              <a:rPr lang="en-US" smtClean="0"/>
              <a:t>13</a:t>
            </a:fld>
            <a:endParaRPr lang="en-US"/>
          </a:p>
        </p:txBody>
      </p:sp>
    </p:spTree>
    <p:extLst>
      <p:ext uri="{BB962C8B-B14F-4D97-AF65-F5344CB8AC3E}">
        <p14:creationId xmlns:p14="http://schemas.microsoft.com/office/powerpoint/2010/main" val="2676569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F4C56A49-496E-E6EC-08FF-65C863548F2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84B95B34-E0F4-958E-D548-03070AD820B4}"/>
              </a:ext>
            </a:extLst>
          </p:cNvPr>
          <p:cNvSpPr/>
          <p:nvPr userDrawn="1"/>
        </p:nvSpPr>
        <p:spPr>
          <a:xfrm>
            <a:off x="0" y="4976734"/>
            <a:ext cx="12192000" cy="16189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n>
                <a:noFill/>
              </a:ln>
              <a:latin typeface="EdShed" pitchFamily="2" charset="0"/>
            </a:endParaRPr>
          </a:p>
        </p:txBody>
      </p:sp>
      <p:pic>
        <p:nvPicPr>
          <p:cNvPr id="3" name="Picture 2">
            <a:extLst>
              <a:ext uri="{FF2B5EF4-FFF2-40B4-BE49-F238E27FC236}">
                <a16:creationId xmlns:a16="http://schemas.microsoft.com/office/drawing/2014/main" id="{2FE12F01-B309-0982-A5D5-11ACB68A0D66}"/>
              </a:ext>
            </a:extLst>
          </p:cNvPr>
          <p:cNvPicPr>
            <a:picLocks noChangeAspect="1"/>
          </p:cNvPicPr>
          <p:nvPr userDrawn="1"/>
        </p:nvPicPr>
        <p:blipFill>
          <a:blip r:embed="rId3"/>
          <a:stretch>
            <a:fillRect/>
          </a:stretch>
        </p:blipFill>
        <p:spPr>
          <a:xfrm>
            <a:off x="3142855" y="706024"/>
            <a:ext cx="5812672" cy="1010383"/>
          </a:xfrm>
          <a:prstGeom prst="rect">
            <a:avLst/>
          </a:prstGeom>
        </p:spPr>
      </p:pic>
      <p:sp>
        <p:nvSpPr>
          <p:cNvPr id="9" name="Text Placeholder 8">
            <a:extLst>
              <a:ext uri="{FF2B5EF4-FFF2-40B4-BE49-F238E27FC236}">
                <a16:creationId xmlns:a16="http://schemas.microsoft.com/office/drawing/2014/main" id="{28222327-3CA8-86D0-9AA8-F9DEF02F127A}"/>
              </a:ext>
            </a:extLst>
          </p:cNvPr>
          <p:cNvSpPr>
            <a:spLocks noGrp="1"/>
          </p:cNvSpPr>
          <p:nvPr>
            <p:ph type="body" sz="quarter" idx="12" hasCustomPrompt="1"/>
          </p:nvPr>
        </p:nvSpPr>
        <p:spPr>
          <a:xfrm>
            <a:off x="1543364" y="5224603"/>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be able to segment words into the correct syllables and phonemes</a:t>
            </a:r>
          </a:p>
        </p:txBody>
      </p:sp>
      <p:sp>
        <p:nvSpPr>
          <p:cNvPr id="36" name="Rounded Rectangle 35">
            <a:extLst>
              <a:ext uri="{FF2B5EF4-FFF2-40B4-BE49-F238E27FC236}">
                <a16:creationId xmlns:a16="http://schemas.microsoft.com/office/drawing/2014/main" id="{AB9E0338-111E-84F1-9158-64EE47494689}"/>
              </a:ext>
            </a:extLst>
          </p:cNvPr>
          <p:cNvSpPr/>
          <p:nvPr userDrawn="1"/>
        </p:nvSpPr>
        <p:spPr>
          <a:xfrm>
            <a:off x="6279260"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4" name="Rounded Rectangle 23">
            <a:extLst>
              <a:ext uri="{FF2B5EF4-FFF2-40B4-BE49-F238E27FC236}">
                <a16:creationId xmlns:a16="http://schemas.microsoft.com/office/drawing/2014/main" id="{AE721A56-A5F1-60E3-363C-7E1FFA1CE6CA}"/>
              </a:ext>
            </a:extLst>
          </p:cNvPr>
          <p:cNvSpPr/>
          <p:nvPr userDrawn="1"/>
        </p:nvSpPr>
        <p:spPr>
          <a:xfrm>
            <a:off x="4242609" y="1960604"/>
            <a:ext cx="1670132" cy="532262"/>
          </a:xfrm>
          <a:prstGeom prst="roundRect">
            <a:avLst>
              <a:gd name="adj" fmla="val 446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29" name="TextBox 28">
            <a:extLst>
              <a:ext uri="{FF2B5EF4-FFF2-40B4-BE49-F238E27FC236}">
                <a16:creationId xmlns:a16="http://schemas.microsoft.com/office/drawing/2014/main" id="{2CE32201-0533-432D-C8E5-C92B2FB023E3}"/>
              </a:ext>
            </a:extLst>
          </p:cNvPr>
          <p:cNvSpPr txBox="1"/>
          <p:nvPr userDrawn="1"/>
        </p:nvSpPr>
        <p:spPr>
          <a:xfrm>
            <a:off x="4382905" y="2011698"/>
            <a:ext cx="1256090"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Stage:</a:t>
            </a:r>
          </a:p>
        </p:txBody>
      </p:sp>
      <p:sp>
        <p:nvSpPr>
          <p:cNvPr id="53" name="Text Placeholder 52">
            <a:extLst>
              <a:ext uri="{FF2B5EF4-FFF2-40B4-BE49-F238E27FC236}">
                <a16:creationId xmlns:a16="http://schemas.microsoft.com/office/drawing/2014/main" id="{52076676-A967-CDEB-429E-01971165CF0C}"/>
              </a:ext>
            </a:extLst>
          </p:cNvPr>
          <p:cNvSpPr>
            <a:spLocks noGrp="1"/>
          </p:cNvSpPr>
          <p:nvPr>
            <p:ph type="body" sz="quarter" idx="10" hasCustomPrompt="1"/>
          </p:nvPr>
        </p:nvSpPr>
        <p:spPr>
          <a:xfrm>
            <a:off x="5281441" y="2046110"/>
            <a:ext cx="535806" cy="395154"/>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6</a:t>
            </a:r>
          </a:p>
        </p:txBody>
      </p:sp>
      <p:sp>
        <p:nvSpPr>
          <p:cNvPr id="54" name="Text Placeholder 52">
            <a:extLst>
              <a:ext uri="{FF2B5EF4-FFF2-40B4-BE49-F238E27FC236}">
                <a16:creationId xmlns:a16="http://schemas.microsoft.com/office/drawing/2014/main" id="{ECA6A188-9BBA-AFB0-180D-64AF436C0DC6}"/>
              </a:ext>
            </a:extLst>
          </p:cNvPr>
          <p:cNvSpPr>
            <a:spLocks noGrp="1"/>
          </p:cNvSpPr>
          <p:nvPr>
            <p:ph type="body" sz="quarter" idx="11" hasCustomPrompt="1"/>
          </p:nvPr>
        </p:nvSpPr>
        <p:spPr>
          <a:xfrm>
            <a:off x="7330743" y="2046787"/>
            <a:ext cx="595891" cy="395155"/>
          </a:xfrm>
        </p:spPr>
        <p:txBody>
          <a:bodyPr>
            <a:normAutofit/>
          </a:bodyPr>
          <a:lstStyle>
            <a:lvl1pPr marL="0" indent="0" algn="ctr">
              <a:buNone/>
              <a:defRPr sz="2400" b="0" i="0">
                <a:solidFill>
                  <a:srgbClr val="4A4A4A"/>
                </a:solidFill>
                <a:latin typeface="EdShed" pitchFamily="2" charset="0"/>
                <a:cs typeface="Rubik Light" pitchFamily="2" charset="-79"/>
              </a:defRPr>
            </a:lvl1pPr>
          </a:lstStyle>
          <a:p>
            <a:pPr lvl="0"/>
            <a:r>
              <a:rPr lang="en-US" dirty="0"/>
              <a:t>36</a:t>
            </a:r>
          </a:p>
        </p:txBody>
      </p:sp>
      <p:sp>
        <p:nvSpPr>
          <p:cNvPr id="56" name="TextBox 55">
            <a:extLst>
              <a:ext uri="{FF2B5EF4-FFF2-40B4-BE49-F238E27FC236}">
                <a16:creationId xmlns:a16="http://schemas.microsoft.com/office/drawing/2014/main" id="{A1F5854A-9838-4914-7A8B-4ECEAE4DDB68}"/>
              </a:ext>
            </a:extLst>
          </p:cNvPr>
          <p:cNvSpPr txBox="1"/>
          <p:nvPr userDrawn="1"/>
        </p:nvSpPr>
        <p:spPr>
          <a:xfrm>
            <a:off x="6396551" y="2013407"/>
            <a:ext cx="1268749" cy="461665"/>
          </a:xfrm>
          <a:prstGeom prst="rect">
            <a:avLst/>
          </a:prstGeom>
          <a:noFill/>
        </p:spPr>
        <p:txBody>
          <a:bodyPr wrap="square" rtlCol="0">
            <a:spAutoFit/>
          </a:bodyPr>
          <a:lstStyle/>
          <a:p>
            <a:r>
              <a:rPr lang="en-US" sz="2400" b="1" i="0" dirty="0">
                <a:solidFill>
                  <a:srgbClr val="4A4A4A"/>
                </a:solidFill>
                <a:latin typeface="EdShed" pitchFamily="2" charset="0"/>
                <a:cs typeface="Rubik Medium" pitchFamily="2" charset="-79"/>
              </a:rPr>
              <a:t>Lesson:</a:t>
            </a:r>
          </a:p>
        </p:txBody>
      </p:sp>
      <p:sp>
        <p:nvSpPr>
          <p:cNvPr id="13" name="Text Placeholder 8">
            <a:extLst>
              <a:ext uri="{FF2B5EF4-FFF2-40B4-BE49-F238E27FC236}">
                <a16:creationId xmlns:a16="http://schemas.microsoft.com/office/drawing/2014/main" id="{4BE9772B-C7C1-353F-2475-A7E844F441C0}"/>
              </a:ext>
            </a:extLst>
          </p:cNvPr>
          <p:cNvSpPr>
            <a:spLocks noGrp="1"/>
          </p:cNvSpPr>
          <p:nvPr>
            <p:ph type="body" sz="quarter" idx="13" hasCustomPrompt="1"/>
          </p:nvPr>
        </p:nvSpPr>
        <p:spPr>
          <a:xfrm>
            <a:off x="1543364" y="5597098"/>
            <a:ext cx="9105272" cy="312190"/>
          </a:xfrm>
        </p:spPr>
        <p:txBody>
          <a:bodyP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i="0">
                <a:latin typeface="EdShed" pitchFamily="2" charset="0"/>
              </a:defRPr>
            </a:lvl1pPr>
          </a:lstStyle>
          <a:p>
            <a:pPr lvl="0"/>
            <a:r>
              <a:rPr lang="en-US" dirty="0"/>
              <a:t>To spell words with irregular spelling patterns</a:t>
            </a:r>
          </a:p>
        </p:txBody>
      </p:sp>
      <p:sp>
        <p:nvSpPr>
          <p:cNvPr id="15" name="Text Placeholder 8">
            <a:extLst>
              <a:ext uri="{FF2B5EF4-FFF2-40B4-BE49-F238E27FC236}">
                <a16:creationId xmlns:a16="http://schemas.microsoft.com/office/drawing/2014/main" id="{F1D6F095-6BB8-9DC8-585C-714F7FE767D5}"/>
              </a:ext>
            </a:extLst>
          </p:cNvPr>
          <p:cNvSpPr>
            <a:spLocks noGrp="1"/>
          </p:cNvSpPr>
          <p:nvPr>
            <p:ph type="body" sz="quarter" idx="14" hasCustomPrompt="1"/>
          </p:nvPr>
        </p:nvSpPr>
        <p:spPr>
          <a:xfrm>
            <a:off x="865299" y="6051777"/>
            <a:ext cx="10461402" cy="312191"/>
          </a:xfrm>
        </p:spPr>
        <p:txBody>
          <a:bodyPr>
            <a:noAutofit/>
          </a:bodyPr>
          <a:lstStyle>
            <a:lvl1pPr marL="0" marR="0" indent="0" algn="ctr" defTabSz="914400" rtl="0" eaLnBrk="1" fontAlgn="auto" latinLnBrk="0" hangingPunct="1">
              <a:lnSpc>
                <a:spcPct val="100000"/>
              </a:lnSpc>
              <a:spcBef>
                <a:spcPts val="500"/>
              </a:spcBef>
              <a:spcAft>
                <a:spcPts val="0"/>
              </a:spcAft>
              <a:buClrTx/>
              <a:buSzTx/>
              <a:buFont typeface="Arial" panose="020B0604020202020204" pitchFamily="34" charset="0"/>
              <a:buNone/>
              <a:tabLst/>
              <a:defRPr sz="1600" b="0" i="0">
                <a:latin typeface="EdShed" pitchFamily="2" charset="0"/>
              </a:defRPr>
            </a:lvl1pPr>
          </a:lstStyle>
          <a:p>
            <a:pPr lvl="0"/>
            <a:r>
              <a:rPr lang="en-US" dirty="0"/>
              <a:t>This week’s words: accommodate, available, competition, determined, existence, identity, muscle, prejudice, rhyme, suggest</a:t>
            </a:r>
          </a:p>
        </p:txBody>
      </p:sp>
    </p:spTree>
    <p:extLst>
      <p:ext uri="{BB962C8B-B14F-4D97-AF65-F5344CB8AC3E}">
        <p14:creationId xmlns:p14="http://schemas.microsoft.com/office/powerpoint/2010/main" val="3589689306"/>
      </p:ext>
    </p:extLst>
  </p:cSld>
  <p:clrMapOvr>
    <a:masterClrMapping/>
  </p:clrMapOvr>
  <p:extLst>
    <p:ext uri="{DCECCB84-F9BA-43D5-87BE-67443E8EF086}">
      <p15:sldGuideLst xmlns:p15="http://schemas.microsoft.com/office/powerpoint/2012/main">
        <p15:guide id="1" orient="horz" pos="2115">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tional Activity - 2 Line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a:t>7.</a:t>
            </a:r>
            <a:fld id="{46F6552A-941E-B249-8E39-1E2EE7BF53B4}" type="slidenum">
              <a:rPr lang="en-US" smtClean="0"/>
              <a:pPr/>
              <a:t>‹#›</a:t>
            </a:fld>
            <a:endParaRPr lang="en-US" dirty="0"/>
          </a:p>
        </p:txBody>
      </p:sp>
      <p:sp>
        <p:nvSpPr>
          <p:cNvPr id="5" name="Text Placeholder 18">
            <a:extLst>
              <a:ext uri="{FF2B5EF4-FFF2-40B4-BE49-F238E27FC236}">
                <a16:creationId xmlns:a16="http://schemas.microsoft.com/office/drawing/2014/main" id="{297A089E-FCCB-4F7A-9B2E-C32263A9D30F}"/>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6" name="Text Placeholder 18">
            <a:extLst>
              <a:ext uri="{FF2B5EF4-FFF2-40B4-BE49-F238E27FC236}">
                <a16:creationId xmlns:a16="http://schemas.microsoft.com/office/drawing/2014/main" id="{099993FA-553C-DC24-8035-F3C4D06A6C5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4" name="Picture 3" descr="A yellow and grey text&#10;&#10;Description automatically generated">
            <a:extLst>
              <a:ext uri="{FF2B5EF4-FFF2-40B4-BE49-F238E27FC236}">
                <a16:creationId xmlns:a16="http://schemas.microsoft.com/office/drawing/2014/main" id="{ABE9C1ED-E55B-92D0-3E3C-6C41122119B5}"/>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967621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al Activity - 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2" name="Text Placeholder 18">
            <a:extLst>
              <a:ext uri="{FF2B5EF4-FFF2-40B4-BE49-F238E27FC236}">
                <a16:creationId xmlns:a16="http://schemas.microsoft.com/office/drawing/2014/main" id="{149FAE15-6FD8-DFF4-7A02-5454466F63D7}"/>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6" name="Picture 5" descr="A yellow and grey text&#10;&#10;Description automatically generated">
            <a:extLst>
              <a:ext uri="{FF2B5EF4-FFF2-40B4-BE49-F238E27FC236}">
                <a16:creationId xmlns:a16="http://schemas.microsoft.com/office/drawing/2014/main" id="{E218E480-2368-2CC2-BE80-1B93C49A7EFA}"/>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40801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al Activity - Blank">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49799"/>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yellow and grey text&#10;&#10;Description automatically generated">
            <a:extLst>
              <a:ext uri="{FF2B5EF4-FFF2-40B4-BE49-F238E27FC236}">
                <a16:creationId xmlns:a16="http://schemas.microsoft.com/office/drawing/2014/main" id="{DDA499ED-C79E-F2C5-AF10-658A3695AE7D}"/>
              </a:ext>
            </a:extLst>
          </p:cNvPr>
          <p:cNvPicPr>
            <a:picLocks noChangeAspect="1"/>
          </p:cNvPicPr>
          <p:nvPr userDrawn="1"/>
        </p:nvPicPr>
        <p:blipFill>
          <a:blip r:embed="rId3"/>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291084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ole Group -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8" name="Text Placeholder 18">
            <a:extLst>
              <a:ext uri="{FF2B5EF4-FFF2-40B4-BE49-F238E27FC236}">
                <a16:creationId xmlns:a16="http://schemas.microsoft.com/office/drawing/2014/main" id="{DE8D001C-8556-B5D1-C0FF-98AF8FC79D4D}"/>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9" name="Text Placeholder 18">
            <a:extLst>
              <a:ext uri="{FF2B5EF4-FFF2-40B4-BE49-F238E27FC236}">
                <a16:creationId xmlns:a16="http://schemas.microsoft.com/office/drawing/2014/main" id="{35FC74FF-5008-9ECB-E018-2B72A80C75DD}"/>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10" name="Picture 9">
            <a:extLst>
              <a:ext uri="{FF2B5EF4-FFF2-40B4-BE49-F238E27FC236}">
                <a16:creationId xmlns:a16="http://schemas.microsoft.com/office/drawing/2014/main" id="{896FB5B7-BC97-1061-D4F9-2945D13DCC81}"/>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DF69CEE-0860-0267-19A1-D20B0C520D4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2637197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ole Group - 2 Lines">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a:t>7.</a:t>
            </a:r>
            <a:fld id="{46F6552A-941E-B249-8E39-1E2EE7BF53B4}" type="slidenum">
              <a:rPr lang="en-US" smtClean="0"/>
              <a:pPr/>
              <a:t>‹#›</a:t>
            </a:fld>
            <a:endParaRPr lang="en-US" dirty="0"/>
          </a:p>
        </p:txBody>
      </p:sp>
      <p:sp>
        <p:nvSpPr>
          <p:cNvPr id="5" name="Text Placeholder 18">
            <a:extLst>
              <a:ext uri="{FF2B5EF4-FFF2-40B4-BE49-F238E27FC236}">
                <a16:creationId xmlns:a16="http://schemas.microsoft.com/office/drawing/2014/main" id="{297A089E-FCCB-4F7A-9B2E-C32263A9D30F}"/>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6" name="Text Placeholder 18">
            <a:extLst>
              <a:ext uri="{FF2B5EF4-FFF2-40B4-BE49-F238E27FC236}">
                <a16:creationId xmlns:a16="http://schemas.microsoft.com/office/drawing/2014/main" id="{099993FA-553C-DC24-8035-F3C4D06A6C5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8" name="Picture 7">
            <a:extLst>
              <a:ext uri="{FF2B5EF4-FFF2-40B4-BE49-F238E27FC236}">
                <a16:creationId xmlns:a16="http://schemas.microsoft.com/office/drawing/2014/main" id="{4400B915-4CBD-703E-7539-5EB06BD72D0C}"/>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4" name="Picture 3" descr="A yellow and grey text&#10;&#10;Description automatically generated">
            <a:extLst>
              <a:ext uri="{FF2B5EF4-FFF2-40B4-BE49-F238E27FC236}">
                <a16:creationId xmlns:a16="http://schemas.microsoft.com/office/drawing/2014/main" id="{ABE9C1ED-E55B-92D0-3E3C-6C41122119B5}"/>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306555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ole Group - Header Only">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367E957F-5785-BE83-5088-3216AED6327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6" name="Text Placeholder 18">
            <a:extLst>
              <a:ext uri="{FF2B5EF4-FFF2-40B4-BE49-F238E27FC236}">
                <a16:creationId xmlns:a16="http://schemas.microsoft.com/office/drawing/2014/main" id="{E3EF6408-E4F7-DA58-C230-8BB8A6BB0E66}"/>
              </a:ext>
            </a:extLst>
          </p:cNvPr>
          <p:cNvSpPr>
            <a:spLocks noGrp="1"/>
          </p:cNvSpPr>
          <p:nvPr>
            <p:ph type="body" sz="quarter" idx="10" hasCustomPrompt="1"/>
          </p:nvPr>
        </p:nvSpPr>
        <p:spPr>
          <a:xfrm>
            <a:off x="2115772" y="586478"/>
            <a:ext cx="7960454" cy="320675"/>
          </a:xfrm>
        </p:spPr>
        <p:txBody>
          <a:bodyPr>
            <a:noAutofit/>
          </a:bodyPr>
          <a:lstStyle>
            <a:lvl1pPr marL="0" indent="0" algn="ctr">
              <a:buNone/>
              <a:defRPr sz="2200" b="1" i="0">
                <a:solidFill>
                  <a:schemeClr val="tx1"/>
                </a:solidFill>
                <a:latin typeface="EdShed" pitchFamily="2" charset="0"/>
              </a:defRPr>
            </a:lvl1pPr>
          </a:lstStyle>
          <a:p>
            <a:pPr lvl="0"/>
            <a:r>
              <a:rPr lang="en-US" dirty="0"/>
              <a:t>Words where ‘ex’ means ‘out’</a:t>
            </a:r>
          </a:p>
        </p:txBody>
      </p:sp>
      <p:pic>
        <p:nvPicPr>
          <p:cNvPr id="7" name="Picture 6">
            <a:extLst>
              <a:ext uri="{FF2B5EF4-FFF2-40B4-BE49-F238E27FC236}">
                <a16:creationId xmlns:a16="http://schemas.microsoft.com/office/drawing/2014/main" id="{1C83CC30-78F7-5200-2672-E025123071E5}"/>
              </a:ext>
            </a:extLst>
          </p:cNvPr>
          <p:cNvPicPr>
            <a:picLocks noChangeAspect="1"/>
          </p:cNvPicPr>
          <p:nvPr userDrawn="1"/>
        </p:nvPicPr>
        <p:blipFill>
          <a:blip r:embed="rId3"/>
          <a:srcRect/>
          <a:stretch/>
        </p:blipFill>
        <p:spPr>
          <a:xfrm>
            <a:off x="299195" y="205165"/>
            <a:ext cx="1048133" cy="1069769"/>
          </a:xfrm>
          <a:prstGeom prst="rect">
            <a:avLst/>
          </a:prstGeom>
        </p:spPr>
      </p:pic>
      <p:pic>
        <p:nvPicPr>
          <p:cNvPr id="3" name="Picture 2" descr="A yellow and grey text&#10;&#10;Description automatically generated">
            <a:extLst>
              <a:ext uri="{FF2B5EF4-FFF2-40B4-BE49-F238E27FC236}">
                <a16:creationId xmlns:a16="http://schemas.microsoft.com/office/drawing/2014/main" id="{1E026117-17C0-AC79-F458-6C66BAB7B910}"/>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1322864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dependent -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3" name="Text Placeholder 18">
            <a:extLst>
              <a:ext uri="{FF2B5EF4-FFF2-40B4-BE49-F238E27FC236}">
                <a16:creationId xmlns:a16="http://schemas.microsoft.com/office/drawing/2014/main" id="{E31E29BA-61D9-D977-2CC6-69DDEAB52E8E}"/>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7" name="Text Placeholder 18">
            <a:extLst>
              <a:ext uri="{FF2B5EF4-FFF2-40B4-BE49-F238E27FC236}">
                <a16:creationId xmlns:a16="http://schemas.microsoft.com/office/drawing/2014/main" id="{AE5DF925-C2B1-18EA-03AF-3B91500DF0D1}"/>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8" name="Picture 7">
            <a:extLst>
              <a:ext uri="{FF2B5EF4-FFF2-40B4-BE49-F238E27FC236}">
                <a16:creationId xmlns:a16="http://schemas.microsoft.com/office/drawing/2014/main" id="{D5365E12-3043-B060-4F6F-84BDEAF732D6}"/>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2E43DC4A-BCFD-A945-D83D-85054A3508D6}"/>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587477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dependent - 2 Lines ">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AC156E33-FC78-D728-4CA2-9D4F4F9DBBC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47"/>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14" name="Text Placeholder 18">
            <a:extLst>
              <a:ext uri="{FF2B5EF4-FFF2-40B4-BE49-F238E27FC236}">
                <a16:creationId xmlns:a16="http://schemas.microsoft.com/office/drawing/2014/main" id="{783E5FE0-F257-6A29-3CBA-97CDCBA5503B}"/>
              </a:ext>
            </a:extLst>
          </p:cNvPr>
          <p:cNvSpPr>
            <a:spLocks noGrp="1"/>
          </p:cNvSpPr>
          <p:nvPr>
            <p:ph type="body" sz="quarter" idx="15" hasCustomPrompt="1"/>
          </p:nvPr>
        </p:nvSpPr>
        <p:spPr>
          <a:xfrm>
            <a:off x="1797294" y="550678"/>
            <a:ext cx="8597407" cy="749135"/>
          </a:xfrm>
        </p:spPr>
        <p:txBody>
          <a:bodyPr anchor="ctr">
            <a:noAutofit/>
          </a:bodyPr>
          <a:lstStyle>
            <a:lvl1pPr marL="0" indent="0" algn="ctr">
              <a:lnSpc>
                <a:spcPts val="2700"/>
              </a:lnSpc>
              <a:spcBef>
                <a:spcPts val="0"/>
              </a:spcBef>
              <a:buNone/>
              <a:defRPr sz="2200" b="1" i="0">
                <a:solidFill>
                  <a:srgbClr val="3372DC"/>
                </a:solidFill>
                <a:latin typeface="EdShed" pitchFamily="2" charset="0"/>
              </a:defRPr>
            </a:lvl1pPr>
          </a:lstStyle>
          <a:p>
            <a:pPr lvl="0"/>
            <a:r>
              <a:rPr lang="en-US" dirty="0"/>
              <a:t>Can you help correct these few spelling mistakes on these Stage 5 words as a starter?</a:t>
            </a:r>
          </a:p>
        </p:txBody>
      </p:sp>
      <p:sp>
        <p:nvSpPr>
          <p:cNvPr id="15" name="Text Placeholder 18">
            <a:extLst>
              <a:ext uri="{FF2B5EF4-FFF2-40B4-BE49-F238E27FC236}">
                <a16:creationId xmlns:a16="http://schemas.microsoft.com/office/drawing/2014/main" id="{488222DB-3FA8-6DAA-06E5-9CAA44CA3B40}"/>
              </a:ext>
            </a:extLst>
          </p:cNvPr>
          <p:cNvSpPr>
            <a:spLocks noGrp="1"/>
          </p:cNvSpPr>
          <p:nvPr>
            <p:ph type="body" sz="quarter" idx="10" hasCustomPrompt="1"/>
          </p:nvPr>
        </p:nvSpPr>
        <p:spPr>
          <a:xfrm>
            <a:off x="3494880" y="211731"/>
            <a:ext cx="5202237" cy="320675"/>
          </a:xfrm>
        </p:spPr>
        <p:txBody>
          <a:bodyPr>
            <a:noAutofit/>
          </a:bodyPr>
          <a:lstStyle>
            <a:lvl1pPr marL="0" indent="0" algn="ctr">
              <a:buNone/>
              <a:defRPr sz="1800" b="0" i="0">
                <a:latin typeface="EdShed" pitchFamily="2" charset="0"/>
              </a:defRPr>
            </a:lvl1pPr>
          </a:lstStyle>
          <a:p>
            <a:pPr lvl="0"/>
            <a:r>
              <a:rPr lang="en-US" dirty="0"/>
              <a:t>Starter</a:t>
            </a:r>
          </a:p>
        </p:txBody>
      </p:sp>
      <p:pic>
        <p:nvPicPr>
          <p:cNvPr id="16" name="Picture 15">
            <a:extLst>
              <a:ext uri="{FF2B5EF4-FFF2-40B4-BE49-F238E27FC236}">
                <a16:creationId xmlns:a16="http://schemas.microsoft.com/office/drawing/2014/main" id="{4432B13D-1BD0-CE32-7E7E-C4185AF22C9A}"/>
              </a:ext>
            </a:extLst>
          </p:cNvPr>
          <p:cNvPicPr>
            <a:picLocks noChangeAspect="1"/>
          </p:cNvPicPr>
          <p:nvPr userDrawn="1"/>
        </p:nvPicPr>
        <p:blipFill>
          <a:blip r:embed="rId3"/>
          <a:srcRect/>
          <a:stretch/>
        </p:blipFill>
        <p:spPr>
          <a:xfrm>
            <a:off x="328366" y="237511"/>
            <a:ext cx="946558" cy="1038013"/>
          </a:xfrm>
          <a:prstGeom prst="rect">
            <a:avLst/>
          </a:prstGeom>
        </p:spPr>
      </p:pic>
      <p:pic>
        <p:nvPicPr>
          <p:cNvPr id="4" name="Picture 3" descr="A yellow and grey text&#10;&#10;Description automatically generated">
            <a:extLst>
              <a:ext uri="{FF2B5EF4-FFF2-40B4-BE49-F238E27FC236}">
                <a16:creationId xmlns:a16="http://schemas.microsoft.com/office/drawing/2014/main" id="{E0B081B0-B863-8A71-0C03-AC6A81ED88AB}"/>
              </a:ext>
            </a:extLst>
          </p:cNvPr>
          <p:cNvPicPr>
            <a:picLocks noChangeAspect="1"/>
          </p:cNvPicPr>
          <p:nvPr userDrawn="1"/>
        </p:nvPicPr>
        <p:blipFill>
          <a:blip r:embed="rId4"/>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3733403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pendent - Word Shed">
    <p:spTree>
      <p:nvGrpSpPr>
        <p:cNvPr id="1" name=""/>
        <p:cNvGrpSpPr/>
        <p:nvPr/>
      </p:nvGrpSpPr>
      <p:grpSpPr>
        <a:xfrm>
          <a:off x="0" y="0"/>
          <a:ext cx="0" cy="0"/>
          <a:chOff x="0" y="0"/>
          <a:chExt cx="0" cy="0"/>
        </a:xfrm>
      </p:grpSpPr>
      <p:pic>
        <p:nvPicPr>
          <p:cNvPr id="23" name="Picture 22" descr="A picture containing text&#10;&#10;Description automatically generated">
            <a:extLst>
              <a:ext uri="{FF2B5EF4-FFF2-40B4-BE49-F238E27FC236}">
                <a16:creationId xmlns:a16="http://schemas.microsoft.com/office/drawing/2014/main" id="{33807233-9F93-3CBB-2788-AB0F5F000AA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725C064-633B-A816-A126-93B9F3605675}"/>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4" name="Picture 3" descr="A picture containing text, table&#10;&#10;Description automatically generated">
            <a:extLst>
              <a:ext uri="{FF2B5EF4-FFF2-40B4-BE49-F238E27FC236}">
                <a16:creationId xmlns:a16="http://schemas.microsoft.com/office/drawing/2014/main" id="{CE29E751-25AC-BFA8-46A4-706C6A42775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0" name="Straight Connector 9">
            <a:extLst>
              <a:ext uri="{FF2B5EF4-FFF2-40B4-BE49-F238E27FC236}">
                <a16:creationId xmlns:a16="http://schemas.microsoft.com/office/drawing/2014/main" id="{79B08E96-5E7F-DF53-EADD-D1745781BF09}"/>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90C64E0-1960-B2EB-4E5C-70B2EFAC9CA7}"/>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C1FD4EF-E3AC-4BFD-123B-C5310FFF8F1B}"/>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1" name="Text Placeholder 20">
            <a:extLst>
              <a:ext uri="{FF2B5EF4-FFF2-40B4-BE49-F238E27FC236}">
                <a16:creationId xmlns:a16="http://schemas.microsoft.com/office/drawing/2014/main" id="{81E2199E-F359-2404-55C9-935E12C78AAF}"/>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3" name="Picture 2">
            <a:extLst>
              <a:ext uri="{FF2B5EF4-FFF2-40B4-BE49-F238E27FC236}">
                <a16:creationId xmlns:a16="http://schemas.microsoft.com/office/drawing/2014/main" id="{39136CAC-9630-AFB5-C83B-F6B4ACFE70A4}"/>
              </a:ext>
            </a:extLst>
          </p:cNvPr>
          <p:cNvPicPr>
            <a:picLocks noChangeAspect="1"/>
          </p:cNvPicPr>
          <p:nvPr userDrawn="1"/>
        </p:nvPicPr>
        <p:blipFill>
          <a:blip r:embed="rId4"/>
          <a:srcRect/>
          <a:stretch/>
        </p:blipFill>
        <p:spPr>
          <a:xfrm>
            <a:off x="464026" y="389381"/>
            <a:ext cx="946558" cy="1038013"/>
          </a:xfrm>
          <a:prstGeom prst="rect">
            <a:avLst/>
          </a:prstGeom>
        </p:spPr>
      </p:pic>
      <p:pic>
        <p:nvPicPr>
          <p:cNvPr id="5" name="Picture 4" descr="A yellow and grey text&#10;&#10;Description automatically generated">
            <a:extLst>
              <a:ext uri="{FF2B5EF4-FFF2-40B4-BE49-F238E27FC236}">
                <a16:creationId xmlns:a16="http://schemas.microsoft.com/office/drawing/2014/main" id="{5531FE01-A40B-A5AB-9D39-F9B88AA1C528}"/>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1001634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ole Group - Word Shed">
    <p:spTree>
      <p:nvGrpSpPr>
        <p:cNvPr id="1" name=""/>
        <p:cNvGrpSpPr/>
        <p:nvPr/>
      </p:nvGrpSpPr>
      <p:grpSpPr>
        <a:xfrm>
          <a:off x="0" y="0"/>
          <a:ext cx="0" cy="0"/>
          <a:chOff x="0" y="0"/>
          <a:chExt cx="0" cy="0"/>
        </a:xfrm>
      </p:grpSpPr>
      <p:pic>
        <p:nvPicPr>
          <p:cNvPr id="20" name="Picture 19" descr="A picture containing text&#10;&#10;Description automatically generated">
            <a:extLst>
              <a:ext uri="{FF2B5EF4-FFF2-40B4-BE49-F238E27FC236}">
                <a16:creationId xmlns:a16="http://schemas.microsoft.com/office/drawing/2014/main" id="{2D389F5B-2B8C-AA13-C05C-23647DEDAD9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3" name="Rectangle 12">
            <a:extLst>
              <a:ext uri="{FF2B5EF4-FFF2-40B4-BE49-F238E27FC236}">
                <a16:creationId xmlns:a16="http://schemas.microsoft.com/office/drawing/2014/main" id="{62CC09BB-5923-F3BA-8817-2ADCD7B6A203}"/>
              </a:ext>
            </a:extLst>
          </p:cNvPr>
          <p:cNvSpPr/>
          <p:nvPr userDrawn="1"/>
        </p:nvSpPr>
        <p:spPr>
          <a:xfrm>
            <a:off x="164275" y="151976"/>
            <a:ext cx="11863449" cy="65584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290622" y="1105503"/>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pic>
        <p:nvPicPr>
          <p:cNvPr id="6" name="Picture 5" descr="A picture containing text, table&#10;&#10;Description automatically generated">
            <a:extLst>
              <a:ext uri="{FF2B5EF4-FFF2-40B4-BE49-F238E27FC236}">
                <a16:creationId xmlns:a16="http://schemas.microsoft.com/office/drawing/2014/main" id="{831DBA19-0604-C5FF-AC4B-78F2A8802586}"/>
              </a:ext>
            </a:extLst>
          </p:cNvPr>
          <p:cNvPicPr>
            <a:picLocks noChangeAspect="1"/>
          </p:cNvPicPr>
          <p:nvPr userDrawn="1"/>
        </p:nvPicPr>
        <p:blipFill>
          <a:blip r:embed="rId3"/>
          <a:stretch>
            <a:fillRect/>
          </a:stretch>
        </p:blipFill>
        <p:spPr>
          <a:xfrm>
            <a:off x="996390" y="281440"/>
            <a:ext cx="10199217" cy="6287071"/>
          </a:xfrm>
          <a:prstGeom prst="rect">
            <a:avLst/>
          </a:prstGeom>
        </p:spPr>
      </p:pic>
      <p:cxnSp>
        <p:nvCxnSpPr>
          <p:cNvPr id="14" name="Straight Connector 13">
            <a:extLst>
              <a:ext uri="{FF2B5EF4-FFF2-40B4-BE49-F238E27FC236}">
                <a16:creationId xmlns:a16="http://schemas.microsoft.com/office/drawing/2014/main" id="{093FF02A-DF74-9CB2-CFBB-A3DFB5E68816}"/>
              </a:ext>
            </a:extLst>
          </p:cNvPr>
          <p:cNvCxnSpPr>
            <a:cxnSpLocks/>
          </p:cNvCxnSpPr>
          <p:nvPr userDrawn="1"/>
        </p:nvCxnSpPr>
        <p:spPr>
          <a:xfrm>
            <a:off x="5485844" y="2107826"/>
            <a:ext cx="0" cy="4242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26371C-7C1B-30AA-0700-0525D268D221}"/>
              </a:ext>
            </a:extLst>
          </p:cNvPr>
          <p:cNvCxnSpPr>
            <a:cxnSpLocks/>
          </p:cNvCxnSpPr>
          <p:nvPr userDrawn="1"/>
        </p:nvCxnSpPr>
        <p:spPr>
          <a:xfrm flipH="1">
            <a:off x="2083981" y="4101690"/>
            <a:ext cx="6730235" cy="315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FB451504-0DC0-0134-175A-109A85965815}"/>
              </a:ext>
            </a:extLst>
          </p:cNvPr>
          <p:cNvSpPr/>
          <p:nvPr userDrawn="1"/>
        </p:nvSpPr>
        <p:spPr>
          <a:xfrm>
            <a:off x="4631891" y="3880396"/>
            <a:ext cx="1707905" cy="473018"/>
          </a:xfrm>
          <a:prstGeom prst="rect">
            <a:avLst/>
          </a:prstGeom>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600" b="0" i="0" dirty="0">
              <a:latin typeface="EdShed" pitchFamily="2" charset="0"/>
            </a:endParaRPr>
          </a:p>
        </p:txBody>
      </p:sp>
      <p:sp>
        <p:nvSpPr>
          <p:cNvPr id="2" name="Text Placeholder 20">
            <a:extLst>
              <a:ext uri="{FF2B5EF4-FFF2-40B4-BE49-F238E27FC236}">
                <a16:creationId xmlns:a16="http://schemas.microsoft.com/office/drawing/2014/main" id="{915F3ED2-9B19-56D4-9CDB-8B9171543282}"/>
              </a:ext>
            </a:extLst>
          </p:cNvPr>
          <p:cNvSpPr>
            <a:spLocks noGrp="1"/>
          </p:cNvSpPr>
          <p:nvPr>
            <p:ph type="body" sz="quarter" idx="15" hasCustomPrompt="1"/>
          </p:nvPr>
        </p:nvSpPr>
        <p:spPr>
          <a:xfrm>
            <a:off x="4695396" y="3952790"/>
            <a:ext cx="1580893" cy="349250"/>
          </a:xfrm>
        </p:spPr>
        <p:txBody>
          <a:bodyPr anchor="ctr">
            <a:noAutofit/>
          </a:bodyPr>
          <a:lstStyle>
            <a:lvl1pPr marL="0" indent="0" algn="ctr">
              <a:buNone/>
              <a:defRPr sz="1800" b="1" i="0">
                <a:latin typeface="EdShed" pitchFamily="2" charset="0"/>
              </a:defRPr>
            </a:lvl1pPr>
          </a:lstStyle>
          <a:p>
            <a:pPr lvl="0"/>
            <a:r>
              <a:rPr lang="en-US" dirty="0"/>
              <a:t>determined</a:t>
            </a:r>
          </a:p>
        </p:txBody>
      </p:sp>
      <p:pic>
        <p:nvPicPr>
          <p:cNvPr id="4" name="Picture 3">
            <a:extLst>
              <a:ext uri="{FF2B5EF4-FFF2-40B4-BE49-F238E27FC236}">
                <a16:creationId xmlns:a16="http://schemas.microsoft.com/office/drawing/2014/main" id="{185B7AA6-9170-6543-6CC4-080946660AD8}"/>
              </a:ext>
            </a:extLst>
          </p:cNvPr>
          <p:cNvPicPr>
            <a:picLocks noChangeAspect="1"/>
          </p:cNvPicPr>
          <p:nvPr userDrawn="1"/>
        </p:nvPicPr>
        <p:blipFill>
          <a:blip r:embed="rId4"/>
          <a:srcRect/>
          <a:stretch/>
        </p:blipFill>
        <p:spPr>
          <a:xfrm>
            <a:off x="415708" y="367867"/>
            <a:ext cx="1048133" cy="1069769"/>
          </a:xfrm>
          <a:prstGeom prst="rect">
            <a:avLst/>
          </a:prstGeom>
        </p:spPr>
      </p:pic>
      <p:pic>
        <p:nvPicPr>
          <p:cNvPr id="5" name="Picture 4" descr="A yellow and grey text&#10;&#10;Description automatically generated">
            <a:extLst>
              <a:ext uri="{FF2B5EF4-FFF2-40B4-BE49-F238E27FC236}">
                <a16:creationId xmlns:a16="http://schemas.microsoft.com/office/drawing/2014/main" id="{E846C0EF-DD51-2D8E-3DCD-48DEB0DB2C6F}"/>
              </a:ext>
            </a:extLst>
          </p:cNvPr>
          <p:cNvPicPr>
            <a:picLocks noChangeAspect="1"/>
          </p:cNvPicPr>
          <p:nvPr userDrawn="1"/>
        </p:nvPicPr>
        <p:blipFill>
          <a:blip r:embed="rId5"/>
          <a:stretch>
            <a:fillRect/>
          </a:stretch>
        </p:blipFill>
        <p:spPr>
          <a:xfrm>
            <a:off x="10389820" y="289489"/>
            <a:ext cx="1431998" cy="693341"/>
          </a:xfrm>
          <a:prstGeom prst="rect">
            <a:avLst/>
          </a:prstGeom>
        </p:spPr>
      </p:pic>
    </p:spTree>
    <p:extLst>
      <p:ext uri="{BB962C8B-B14F-4D97-AF65-F5344CB8AC3E}">
        <p14:creationId xmlns:p14="http://schemas.microsoft.com/office/powerpoint/2010/main" val="393293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ptional Activity - 1 Line">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B915C26A-DB07-AD98-AD97-AAAA73C74C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2D4C5A87-6E2F-35F8-6FCC-87D0D351C79D}"/>
              </a:ext>
            </a:extLst>
          </p:cNvPr>
          <p:cNvSpPr/>
          <p:nvPr userDrawn="1"/>
        </p:nvSpPr>
        <p:spPr>
          <a:xfrm>
            <a:off x="0" y="-1"/>
            <a:ext cx="12192000" cy="14458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13" name="Rectangle 12">
            <a:extLst>
              <a:ext uri="{FF2B5EF4-FFF2-40B4-BE49-F238E27FC236}">
                <a16:creationId xmlns:a16="http://schemas.microsoft.com/office/drawing/2014/main" id="{62CC09BB-5923-F3BA-8817-2ADCD7B6A203}"/>
              </a:ext>
            </a:extLst>
          </p:cNvPr>
          <p:cNvSpPr/>
          <p:nvPr userDrawn="1"/>
        </p:nvSpPr>
        <p:spPr>
          <a:xfrm>
            <a:off x="164275" y="1614029"/>
            <a:ext cx="11863449" cy="5090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EdShed" pitchFamily="2" charset="0"/>
            </a:endParaRPr>
          </a:p>
        </p:txBody>
      </p:sp>
      <p:sp>
        <p:nvSpPr>
          <p:cNvPr id="30" name="Slide Number Placeholder 29">
            <a:extLst>
              <a:ext uri="{FF2B5EF4-FFF2-40B4-BE49-F238E27FC236}">
                <a16:creationId xmlns:a16="http://schemas.microsoft.com/office/drawing/2014/main" id="{FE031085-FAC1-41D0-C607-A2501FFEDA5C}"/>
              </a:ext>
            </a:extLst>
          </p:cNvPr>
          <p:cNvSpPr>
            <a:spLocks noGrp="1"/>
          </p:cNvSpPr>
          <p:nvPr>
            <p:ph type="sldNum" sz="quarter" idx="14"/>
          </p:nvPr>
        </p:nvSpPr>
        <p:spPr>
          <a:xfrm>
            <a:off x="11476152" y="979994"/>
            <a:ext cx="576591" cy="365125"/>
          </a:xfrm>
        </p:spPr>
        <p:txBody>
          <a:bodyPr/>
          <a:lstStyle>
            <a:lvl1pPr>
              <a:defRPr b="0" i="0">
                <a:solidFill>
                  <a:schemeClr val="tx1"/>
                </a:solidFill>
                <a:latin typeface="EdShed" pitchFamily="2" charset="0"/>
              </a:defRPr>
            </a:lvl1pPr>
          </a:lstStyle>
          <a:p>
            <a:r>
              <a:rPr lang="en-US" dirty="0"/>
              <a:t>7.</a:t>
            </a:r>
            <a:fld id="{46F6552A-941E-B249-8E39-1E2EE7BF53B4}" type="slidenum">
              <a:rPr lang="en-US" smtClean="0"/>
              <a:pPr/>
              <a:t>‹#›</a:t>
            </a:fld>
            <a:endParaRPr lang="en-US" dirty="0"/>
          </a:p>
        </p:txBody>
      </p:sp>
      <p:sp>
        <p:nvSpPr>
          <p:cNvPr id="3" name="Text Placeholder 18">
            <a:extLst>
              <a:ext uri="{FF2B5EF4-FFF2-40B4-BE49-F238E27FC236}">
                <a16:creationId xmlns:a16="http://schemas.microsoft.com/office/drawing/2014/main" id="{E31E29BA-61D9-D977-2CC6-69DDEAB52E8E}"/>
              </a:ext>
            </a:extLst>
          </p:cNvPr>
          <p:cNvSpPr>
            <a:spLocks noGrp="1"/>
          </p:cNvSpPr>
          <p:nvPr>
            <p:ph type="body" sz="quarter" idx="10" hasCustomPrompt="1"/>
          </p:nvPr>
        </p:nvSpPr>
        <p:spPr>
          <a:xfrm>
            <a:off x="3494880" y="342478"/>
            <a:ext cx="5202237" cy="320675"/>
          </a:xfrm>
        </p:spPr>
        <p:txBody>
          <a:bodyPr>
            <a:noAutofit/>
          </a:bodyPr>
          <a:lstStyle>
            <a:lvl1pPr marL="0" indent="0" algn="ctr">
              <a:buNone/>
              <a:defRPr sz="1800" b="0" i="0">
                <a:latin typeface="EdShed" pitchFamily="2" charset="0"/>
              </a:defRPr>
            </a:lvl1pPr>
          </a:lstStyle>
          <a:p>
            <a:pPr lvl="0"/>
            <a:r>
              <a:rPr lang="en-US" dirty="0"/>
              <a:t>This Week’s Words</a:t>
            </a:r>
          </a:p>
        </p:txBody>
      </p:sp>
      <p:sp>
        <p:nvSpPr>
          <p:cNvPr id="7" name="Text Placeholder 18">
            <a:extLst>
              <a:ext uri="{FF2B5EF4-FFF2-40B4-BE49-F238E27FC236}">
                <a16:creationId xmlns:a16="http://schemas.microsoft.com/office/drawing/2014/main" id="{AE5DF925-C2B1-18EA-03AF-3B91500DF0D1}"/>
              </a:ext>
            </a:extLst>
          </p:cNvPr>
          <p:cNvSpPr>
            <a:spLocks noGrp="1"/>
          </p:cNvSpPr>
          <p:nvPr>
            <p:ph type="body" sz="quarter" idx="11" hasCustomPrompt="1"/>
          </p:nvPr>
        </p:nvSpPr>
        <p:spPr>
          <a:xfrm>
            <a:off x="1907717" y="770233"/>
            <a:ext cx="8376562" cy="365127"/>
          </a:xfrm>
        </p:spPr>
        <p:txBody>
          <a:bodyPr anchor="ctr">
            <a:noAutofit/>
          </a:bodyPr>
          <a:lstStyle>
            <a:lvl1pPr marL="0" indent="0" algn="ctr">
              <a:spcBef>
                <a:spcPts val="500"/>
              </a:spcBef>
              <a:buNone/>
              <a:defRPr sz="2200" b="1" i="0">
                <a:solidFill>
                  <a:srgbClr val="3372DC"/>
                </a:solidFill>
                <a:latin typeface="EdShed" pitchFamily="2" charset="0"/>
              </a:defRPr>
            </a:lvl1pPr>
          </a:lstStyle>
          <a:p>
            <a:pPr lvl="0"/>
            <a:r>
              <a:rPr lang="en-US" dirty="0"/>
              <a:t>Do you know what they mean?</a:t>
            </a:r>
          </a:p>
        </p:txBody>
      </p:sp>
      <p:pic>
        <p:nvPicPr>
          <p:cNvPr id="5" name="Picture 4" descr="A yellow and grey text&#10;&#10;Description automatically generated">
            <a:extLst>
              <a:ext uri="{FF2B5EF4-FFF2-40B4-BE49-F238E27FC236}">
                <a16:creationId xmlns:a16="http://schemas.microsoft.com/office/drawing/2014/main" id="{2E43DC4A-BCFD-A945-D83D-85054A3508D6}"/>
              </a:ext>
            </a:extLst>
          </p:cNvPr>
          <p:cNvPicPr>
            <a:picLocks noChangeAspect="1"/>
          </p:cNvPicPr>
          <p:nvPr userDrawn="1"/>
        </p:nvPicPr>
        <p:blipFill>
          <a:blip r:embed="rId3"/>
          <a:stretch>
            <a:fillRect/>
          </a:stretch>
        </p:blipFill>
        <p:spPr>
          <a:xfrm>
            <a:off x="10551269" y="186249"/>
            <a:ext cx="1431998" cy="693341"/>
          </a:xfrm>
          <a:prstGeom prst="rect">
            <a:avLst/>
          </a:prstGeom>
        </p:spPr>
      </p:pic>
    </p:spTree>
    <p:extLst>
      <p:ext uri="{BB962C8B-B14F-4D97-AF65-F5344CB8AC3E}">
        <p14:creationId xmlns:p14="http://schemas.microsoft.com/office/powerpoint/2010/main" val="45261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EB19C3-256C-757A-1C11-005A1E261D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B1AA1149-8044-D8DF-7BE6-E115305BD1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7755750-BDE3-B78F-DB51-7C817E39F0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EdShed" pitchFamily="2" charset="77"/>
              </a:defRPr>
            </a:lvl1pPr>
          </a:lstStyle>
          <a:p>
            <a:fld id="{3403252C-7E3D-1749-8409-A4F8F98D5649}" type="datetime1">
              <a:rPr lang="en-GB" smtClean="0"/>
              <a:pPr/>
              <a:t>18/06/2025</a:t>
            </a:fld>
            <a:endParaRPr lang="en-US" dirty="0"/>
          </a:p>
        </p:txBody>
      </p:sp>
      <p:sp>
        <p:nvSpPr>
          <p:cNvPr id="5" name="Footer Placeholder 4">
            <a:extLst>
              <a:ext uri="{FF2B5EF4-FFF2-40B4-BE49-F238E27FC236}">
                <a16:creationId xmlns:a16="http://schemas.microsoft.com/office/drawing/2014/main" id="{84E0A41E-4263-FAC8-9253-A8FF133105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EdShed" pitchFamily="2" charset="77"/>
              </a:defRPr>
            </a:lvl1pPr>
          </a:lstStyle>
          <a:p>
            <a:endParaRPr lang="en-US" dirty="0"/>
          </a:p>
        </p:txBody>
      </p:sp>
      <p:sp>
        <p:nvSpPr>
          <p:cNvPr id="6" name="Slide Number Placeholder 5">
            <a:extLst>
              <a:ext uri="{FF2B5EF4-FFF2-40B4-BE49-F238E27FC236}">
                <a16:creationId xmlns:a16="http://schemas.microsoft.com/office/drawing/2014/main" id="{FDD60B5C-B851-659C-C303-EE30E7847B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EdShed" pitchFamily="2" charset="77"/>
              </a:defRPr>
            </a:lvl1pPr>
          </a:lstStyle>
          <a:p>
            <a:fld id="{EEA9F226-F87C-E84C-97C9-94623B94459A}" type="slidenum">
              <a:rPr lang="en-US" smtClean="0"/>
              <a:pPr/>
              <a:t>‹#›</a:t>
            </a:fld>
            <a:endParaRPr lang="en-US" dirty="0"/>
          </a:p>
        </p:txBody>
      </p:sp>
    </p:spTree>
    <p:extLst>
      <p:ext uri="{BB962C8B-B14F-4D97-AF65-F5344CB8AC3E}">
        <p14:creationId xmlns:p14="http://schemas.microsoft.com/office/powerpoint/2010/main" val="112839920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EdShed"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EdShed"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EdShed"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EdShed"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EdShed"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9960C7-170D-3174-8B20-A83607F8C197}"/>
              </a:ext>
            </a:extLst>
          </p:cNvPr>
          <p:cNvSpPr>
            <a:spLocks noGrp="1"/>
          </p:cNvSpPr>
          <p:nvPr>
            <p:ph type="body" sz="quarter" idx="12"/>
          </p:nvPr>
        </p:nvSpPr>
        <p:spPr/>
        <p:txBody>
          <a:bodyPr>
            <a:noAutofit/>
          </a:bodyPr>
          <a:lstStyle/>
          <a:p>
            <a:r>
              <a:rPr lang="en-GB" sz="2000" dirty="0"/>
              <a:t>To be able to segment words into the correct syllables and phonemes</a:t>
            </a:r>
            <a:endParaRPr lang="en-US" sz="2000" dirty="0"/>
          </a:p>
        </p:txBody>
      </p:sp>
      <p:sp>
        <p:nvSpPr>
          <p:cNvPr id="3" name="Text Placeholder 2">
            <a:extLst>
              <a:ext uri="{FF2B5EF4-FFF2-40B4-BE49-F238E27FC236}">
                <a16:creationId xmlns:a16="http://schemas.microsoft.com/office/drawing/2014/main" id="{35BAD0E8-9139-3B35-1AEA-C12772E1AA0F}"/>
              </a:ext>
            </a:extLst>
          </p:cNvPr>
          <p:cNvSpPr>
            <a:spLocks noGrp="1"/>
          </p:cNvSpPr>
          <p:nvPr>
            <p:ph type="body" sz="quarter" idx="10"/>
          </p:nvPr>
        </p:nvSpPr>
        <p:spPr/>
        <p:txBody>
          <a:bodyPr>
            <a:noAutofit/>
          </a:bodyPr>
          <a:lstStyle/>
          <a:p>
            <a:r>
              <a:rPr lang="en-US" dirty="0"/>
              <a:t>5</a:t>
            </a:r>
          </a:p>
        </p:txBody>
      </p:sp>
      <p:sp>
        <p:nvSpPr>
          <p:cNvPr id="4" name="Text Placeholder 3">
            <a:extLst>
              <a:ext uri="{FF2B5EF4-FFF2-40B4-BE49-F238E27FC236}">
                <a16:creationId xmlns:a16="http://schemas.microsoft.com/office/drawing/2014/main" id="{91BC32C4-2160-E64A-735F-CC424DC4DDD2}"/>
              </a:ext>
            </a:extLst>
          </p:cNvPr>
          <p:cNvSpPr>
            <a:spLocks noGrp="1"/>
          </p:cNvSpPr>
          <p:nvPr>
            <p:ph type="body" sz="quarter" idx="11"/>
          </p:nvPr>
        </p:nvSpPr>
        <p:spPr/>
        <p:txBody>
          <a:bodyPr>
            <a:noAutofit/>
          </a:bodyPr>
          <a:lstStyle/>
          <a:p>
            <a:r>
              <a:rPr lang="en-US" dirty="0"/>
              <a:t>2</a:t>
            </a:r>
          </a:p>
        </p:txBody>
      </p:sp>
      <p:sp>
        <p:nvSpPr>
          <p:cNvPr id="5" name="Text Placeholder 4">
            <a:extLst>
              <a:ext uri="{FF2B5EF4-FFF2-40B4-BE49-F238E27FC236}">
                <a16:creationId xmlns:a16="http://schemas.microsoft.com/office/drawing/2014/main" id="{0BA8C605-1EA6-9E86-A100-740941BDB1D7}"/>
              </a:ext>
            </a:extLst>
          </p:cNvPr>
          <p:cNvSpPr>
            <a:spLocks noGrp="1"/>
          </p:cNvSpPr>
          <p:nvPr>
            <p:ph type="body" sz="quarter" idx="13"/>
          </p:nvPr>
        </p:nvSpPr>
        <p:spPr/>
        <p:txBody>
          <a:bodyPr/>
          <a:lstStyle/>
          <a:p>
            <a:r>
              <a:rPr lang="en-GB" altLang="en-US" sz="2000" dirty="0">
                <a:solidFill>
                  <a:srgbClr val="1D1C1D"/>
                </a:solidFill>
                <a:ea typeface="Calibri" panose="020F0502020204030204" pitchFamily="34" charset="0"/>
                <a:cs typeface="Arial" panose="020B0604020202020204" pitchFamily="34" charset="0"/>
              </a:rPr>
              <a:t>To spell words </a:t>
            </a:r>
            <a:r>
              <a:rPr lang="en-GB" sz="2000" dirty="0"/>
              <a:t>ending in ‘-</a:t>
            </a:r>
            <a:r>
              <a:rPr lang="en-GB" sz="2000" dirty="0" err="1"/>
              <a:t>cious</a:t>
            </a:r>
            <a:r>
              <a:rPr lang="en-GB" sz="2000" dirty="0"/>
              <a:t>’</a:t>
            </a:r>
          </a:p>
        </p:txBody>
      </p:sp>
      <p:sp>
        <p:nvSpPr>
          <p:cNvPr id="6" name="Text Placeholder 5">
            <a:extLst>
              <a:ext uri="{FF2B5EF4-FFF2-40B4-BE49-F238E27FC236}">
                <a16:creationId xmlns:a16="http://schemas.microsoft.com/office/drawing/2014/main" id="{BFD4221A-9EF9-69DC-3A36-287CA66E1BBC}"/>
              </a:ext>
            </a:extLst>
          </p:cNvPr>
          <p:cNvSpPr>
            <a:spLocks noGrp="1"/>
          </p:cNvSpPr>
          <p:nvPr>
            <p:ph type="body" sz="quarter" idx="14"/>
          </p:nvPr>
        </p:nvSpPr>
        <p:spPr>
          <a:xfrm>
            <a:off x="84667" y="6051777"/>
            <a:ext cx="12022666" cy="312191"/>
          </a:xfrm>
        </p:spPr>
        <p:txBody>
          <a:bodyPr/>
          <a:lstStyle/>
          <a:p>
            <a:r>
              <a:rPr lang="en-GB" sz="1800" b="1" dirty="0"/>
              <a:t>This week’s words:</a:t>
            </a:r>
            <a:r>
              <a:rPr lang="en-GB" sz="1800" dirty="0"/>
              <a:t> atrocious, conscious, delicious, ferocious, gracious, luscious, malicious, precious, spacious, suspicious </a:t>
            </a:r>
            <a:endParaRPr lang="en-US" sz="1800" dirty="0"/>
          </a:p>
        </p:txBody>
      </p:sp>
    </p:spTree>
    <p:extLst>
      <p:ext uri="{BB962C8B-B14F-4D97-AF65-F5344CB8AC3E}">
        <p14:creationId xmlns:p14="http://schemas.microsoft.com/office/powerpoint/2010/main" val="3354380852"/>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7A9F2F-ECCF-C46C-563E-AC401A600D19}"/>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9</a:t>
            </a:fld>
            <a:endParaRPr lang="en-US" dirty="0">
              <a:latin typeface="EdShed" pitchFamily="2" charset="77"/>
            </a:endParaRPr>
          </a:p>
        </p:txBody>
      </p:sp>
      <p:sp>
        <p:nvSpPr>
          <p:cNvPr id="5" name="Text Placeholder 4">
            <a:extLst>
              <a:ext uri="{FF2B5EF4-FFF2-40B4-BE49-F238E27FC236}">
                <a16:creationId xmlns:a16="http://schemas.microsoft.com/office/drawing/2014/main" id="{2759D93F-4827-ADEB-2369-7BE2435E92F8}"/>
              </a:ext>
            </a:extLst>
          </p:cNvPr>
          <p:cNvSpPr>
            <a:spLocks noGrp="1"/>
          </p:cNvSpPr>
          <p:nvPr>
            <p:ph type="body" sz="quarter" idx="10"/>
          </p:nvPr>
        </p:nvSpPr>
        <p:spPr/>
        <p:txBody>
          <a:bodyPr/>
          <a:lstStyle/>
          <a:p>
            <a:r>
              <a:rPr lang="en-US" dirty="0"/>
              <a:t>Phoneme Maps</a:t>
            </a:r>
          </a:p>
        </p:txBody>
      </p:sp>
      <p:sp>
        <p:nvSpPr>
          <p:cNvPr id="2" name="Text Placeholder 1">
            <a:extLst>
              <a:ext uri="{FF2B5EF4-FFF2-40B4-BE49-F238E27FC236}">
                <a16:creationId xmlns:a16="http://schemas.microsoft.com/office/drawing/2014/main" id="{27F87345-720E-F36D-B06C-C77F844DFAF8}"/>
              </a:ext>
            </a:extLst>
          </p:cNvPr>
          <p:cNvSpPr>
            <a:spLocks noGrp="1"/>
          </p:cNvSpPr>
          <p:nvPr>
            <p:ph type="body" sz="quarter" idx="11"/>
          </p:nvPr>
        </p:nvSpPr>
        <p:spPr/>
        <p:txBody>
          <a:bodyPr/>
          <a:lstStyle/>
          <a:p>
            <a:r>
              <a:rPr lang="en-US" dirty="0"/>
              <a:t>Where do the sound buttons go in these words?</a:t>
            </a:r>
          </a:p>
        </p:txBody>
      </p:sp>
      <p:pic>
        <p:nvPicPr>
          <p:cNvPr id="6" name="Picture 5">
            <a:extLst>
              <a:ext uri="{FF2B5EF4-FFF2-40B4-BE49-F238E27FC236}">
                <a16:creationId xmlns:a16="http://schemas.microsoft.com/office/drawing/2014/main" id="{A47FDCA9-950F-DA7C-D158-E20EF8A42C2E}"/>
              </a:ext>
            </a:extLst>
          </p:cNvPr>
          <p:cNvPicPr>
            <a:picLocks noChangeAspect="1"/>
          </p:cNvPicPr>
          <p:nvPr/>
        </p:nvPicPr>
        <p:blipFill>
          <a:blip r:embed="rId3"/>
          <a:srcRect/>
          <a:stretch/>
        </p:blipFill>
        <p:spPr>
          <a:xfrm>
            <a:off x="1571938" y="4677457"/>
            <a:ext cx="1215672" cy="1333129"/>
          </a:xfrm>
          <a:prstGeom prst="rect">
            <a:avLst/>
          </a:prstGeom>
        </p:spPr>
      </p:pic>
      <p:sp>
        <p:nvSpPr>
          <p:cNvPr id="8" name="TextBox 7">
            <a:extLst>
              <a:ext uri="{FF2B5EF4-FFF2-40B4-BE49-F238E27FC236}">
                <a16:creationId xmlns:a16="http://schemas.microsoft.com/office/drawing/2014/main" id="{7CCF1342-E66A-4A45-56F4-B7ED14CE140A}"/>
              </a:ext>
            </a:extLst>
          </p:cNvPr>
          <p:cNvSpPr txBox="1"/>
          <p:nvPr/>
        </p:nvSpPr>
        <p:spPr>
          <a:xfrm>
            <a:off x="1498538" y="2658134"/>
            <a:ext cx="3801734" cy="1015663"/>
          </a:xfrm>
          <a:prstGeom prst="rect">
            <a:avLst/>
          </a:prstGeom>
          <a:noFill/>
        </p:spPr>
        <p:txBody>
          <a:bodyPr wrap="square" rtlCol="0">
            <a:spAutoFit/>
          </a:bodyPr>
          <a:lstStyle/>
          <a:p>
            <a:r>
              <a:rPr lang="en-GB" sz="6000" dirty="0">
                <a:latin typeface="EdShed" pitchFamily="2" charset="77"/>
              </a:rPr>
              <a:t>conscious</a:t>
            </a:r>
          </a:p>
        </p:txBody>
      </p:sp>
      <p:sp>
        <p:nvSpPr>
          <p:cNvPr id="9" name="TextBox 8">
            <a:extLst>
              <a:ext uri="{FF2B5EF4-FFF2-40B4-BE49-F238E27FC236}">
                <a16:creationId xmlns:a16="http://schemas.microsoft.com/office/drawing/2014/main" id="{82719CF4-321F-04E6-2BF8-F9B029B981C8}"/>
              </a:ext>
            </a:extLst>
          </p:cNvPr>
          <p:cNvSpPr txBox="1"/>
          <p:nvPr/>
        </p:nvSpPr>
        <p:spPr>
          <a:xfrm>
            <a:off x="3865572" y="4855246"/>
            <a:ext cx="2655599" cy="1015663"/>
          </a:xfrm>
          <a:prstGeom prst="rect">
            <a:avLst/>
          </a:prstGeom>
          <a:noFill/>
        </p:spPr>
        <p:txBody>
          <a:bodyPr wrap="none" rtlCol="0">
            <a:spAutoFit/>
          </a:bodyPr>
          <a:lstStyle/>
          <a:p>
            <a:r>
              <a:rPr lang="en-GB" sz="6000" dirty="0">
                <a:latin typeface="EdShed" pitchFamily="2" charset="77"/>
              </a:rPr>
              <a:t>luscious</a:t>
            </a:r>
          </a:p>
        </p:txBody>
      </p:sp>
      <p:sp>
        <p:nvSpPr>
          <p:cNvPr id="10" name="TextBox 9">
            <a:extLst>
              <a:ext uri="{FF2B5EF4-FFF2-40B4-BE49-F238E27FC236}">
                <a16:creationId xmlns:a16="http://schemas.microsoft.com/office/drawing/2014/main" id="{45BD6A78-D3FC-0A98-0B0B-379A209A6F4C}"/>
              </a:ext>
            </a:extLst>
          </p:cNvPr>
          <p:cNvSpPr txBox="1"/>
          <p:nvPr/>
        </p:nvSpPr>
        <p:spPr>
          <a:xfrm>
            <a:off x="7538023" y="4855246"/>
            <a:ext cx="3076291" cy="1015663"/>
          </a:xfrm>
          <a:prstGeom prst="rect">
            <a:avLst/>
          </a:prstGeom>
          <a:noFill/>
        </p:spPr>
        <p:txBody>
          <a:bodyPr wrap="none" rtlCol="0">
            <a:spAutoFit/>
          </a:bodyPr>
          <a:lstStyle/>
          <a:p>
            <a:r>
              <a:rPr lang="en-GB" sz="6000" dirty="0">
                <a:latin typeface="EdShed" pitchFamily="2" charset="77"/>
              </a:rPr>
              <a:t>ferocious</a:t>
            </a:r>
          </a:p>
        </p:txBody>
      </p:sp>
      <p:pic>
        <p:nvPicPr>
          <p:cNvPr id="12" name="Picture 11" descr="A picture containing text, vector graphics&#10;&#10;Description automatically generated">
            <a:extLst>
              <a:ext uri="{FF2B5EF4-FFF2-40B4-BE49-F238E27FC236}">
                <a16:creationId xmlns:a16="http://schemas.microsoft.com/office/drawing/2014/main" id="{F28CACB1-FCB0-70D4-4199-7DDB96DAF979}"/>
              </a:ext>
            </a:extLst>
          </p:cNvPr>
          <p:cNvPicPr>
            <a:picLocks noChangeAspect="1"/>
          </p:cNvPicPr>
          <p:nvPr/>
        </p:nvPicPr>
        <p:blipFill>
          <a:blip r:embed="rId4"/>
          <a:stretch>
            <a:fillRect/>
          </a:stretch>
        </p:blipFill>
        <p:spPr>
          <a:xfrm>
            <a:off x="5235427" y="2323153"/>
            <a:ext cx="967474" cy="1783670"/>
          </a:xfrm>
          <a:prstGeom prst="rect">
            <a:avLst/>
          </a:prstGeom>
        </p:spPr>
      </p:pic>
      <p:grpSp>
        <p:nvGrpSpPr>
          <p:cNvPr id="26" name="Group 25">
            <a:extLst>
              <a:ext uri="{FF2B5EF4-FFF2-40B4-BE49-F238E27FC236}">
                <a16:creationId xmlns:a16="http://schemas.microsoft.com/office/drawing/2014/main" id="{C74A6927-CDFF-8B8A-20EF-545FD3E2EFE0}"/>
              </a:ext>
            </a:extLst>
          </p:cNvPr>
          <p:cNvGrpSpPr/>
          <p:nvPr/>
        </p:nvGrpSpPr>
        <p:grpSpPr>
          <a:xfrm>
            <a:off x="1705930" y="3460440"/>
            <a:ext cx="2850093" cy="164312"/>
            <a:chOff x="2628101" y="5118737"/>
            <a:chExt cx="1873332" cy="108000"/>
          </a:xfrm>
          <a:solidFill>
            <a:srgbClr val="3372DC"/>
          </a:solidFill>
        </p:grpSpPr>
        <p:sp>
          <p:nvSpPr>
            <p:cNvPr id="29" name="Rectangle 28">
              <a:extLst>
                <a:ext uri="{FF2B5EF4-FFF2-40B4-BE49-F238E27FC236}">
                  <a16:creationId xmlns:a16="http://schemas.microsoft.com/office/drawing/2014/main" id="{ADCEDC12-21B2-1129-3823-7E319B8419FC}"/>
                </a:ext>
              </a:extLst>
            </p:cNvPr>
            <p:cNvSpPr/>
            <p:nvPr/>
          </p:nvSpPr>
          <p:spPr>
            <a:xfrm flipV="1">
              <a:off x="3323403" y="5139414"/>
              <a:ext cx="520107" cy="6664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sp>
          <p:nvSpPr>
            <p:cNvPr id="3" name="Oval 2">
              <a:extLst>
                <a:ext uri="{FF2B5EF4-FFF2-40B4-BE49-F238E27FC236}">
                  <a16:creationId xmlns:a16="http://schemas.microsoft.com/office/drawing/2014/main" id="{197B1C85-CF8B-FDD5-02DC-487024A41484}"/>
                </a:ext>
              </a:extLst>
            </p:cNvPr>
            <p:cNvSpPr/>
            <p:nvPr/>
          </p:nvSpPr>
          <p:spPr>
            <a:xfrm>
              <a:off x="3125198" y="5118737"/>
              <a:ext cx="108000" cy="108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7" name="Oval 6">
              <a:extLst>
                <a:ext uri="{FF2B5EF4-FFF2-40B4-BE49-F238E27FC236}">
                  <a16:creationId xmlns:a16="http://schemas.microsoft.com/office/drawing/2014/main" id="{C769832A-D584-6414-8811-A6EC58E5D5B9}"/>
                </a:ext>
              </a:extLst>
            </p:cNvPr>
            <p:cNvSpPr/>
            <p:nvPr/>
          </p:nvSpPr>
          <p:spPr>
            <a:xfrm>
              <a:off x="2872935" y="5118737"/>
              <a:ext cx="108000" cy="108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11" name="Oval 10">
              <a:extLst>
                <a:ext uri="{FF2B5EF4-FFF2-40B4-BE49-F238E27FC236}">
                  <a16:creationId xmlns:a16="http://schemas.microsoft.com/office/drawing/2014/main" id="{03A4877F-C0E2-D80C-270A-A1939FFA5956}"/>
                </a:ext>
              </a:extLst>
            </p:cNvPr>
            <p:cNvSpPr/>
            <p:nvPr/>
          </p:nvSpPr>
          <p:spPr>
            <a:xfrm>
              <a:off x="2628101" y="5118737"/>
              <a:ext cx="108000" cy="108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13" name="Oval 12">
              <a:extLst>
                <a:ext uri="{FF2B5EF4-FFF2-40B4-BE49-F238E27FC236}">
                  <a16:creationId xmlns:a16="http://schemas.microsoft.com/office/drawing/2014/main" id="{0F575CD3-3E5C-0DD2-EA2B-A7AD83F043CF}"/>
                </a:ext>
              </a:extLst>
            </p:cNvPr>
            <p:cNvSpPr/>
            <p:nvPr/>
          </p:nvSpPr>
          <p:spPr>
            <a:xfrm>
              <a:off x="4393433" y="5118737"/>
              <a:ext cx="108000" cy="108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48" name="Rectangle 47">
              <a:extLst>
                <a:ext uri="{FF2B5EF4-FFF2-40B4-BE49-F238E27FC236}">
                  <a16:creationId xmlns:a16="http://schemas.microsoft.com/office/drawing/2014/main" id="{775CDECB-78E3-6D17-D686-443E07FF1137}"/>
                </a:ext>
              </a:extLst>
            </p:cNvPr>
            <p:cNvSpPr/>
            <p:nvPr/>
          </p:nvSpPr>
          <p:spPr>
            <a:xfrm flipV="1">
              <a:off x="3895577" y="5139414"/>
              <a:ext cx="425946" cy="66646"/>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grpSp>
      <p:sp>
        <p:nvSpPr>
          <p:cNvPr id="33" name="TextBox 32">
            <a:extLst>
              <a:ext uri="{FF2B5EF4-FFF2-40B4-BE49-F238E27FC236}">
                <a16:creationId xmlns:a16="http://schemas.microsoft.com/office/drawing/2014/main" id="{4B7DA19E-4C75-28F3-6F50-A2110B3E17C8}"/>
              </a:ext>
            </a:extLst>
          </p:cNvPr>
          <p:cNvSpPr txBox="1"/>
          <p:nvPr/>
        </p:nvSpPr>
        <p:spPr>
          <a:xfrm>
            <a:off x="7402658" y="2493888"/>
            <a:ext cx="3067819" cy="1477328"/>
          </a:xfrm>
          <a:prstGeom prst="rect">
            <a:avLst/>
          </a:prstGeom>
          <a:noFill/>
        </p:spPr>
        <p:txBody>
          <a:bodyPr wrap="square" rtlCol="0">
            <a:spAutoFit/>
          </a:bodyPr>
          <a:lstStyle/>
          <a:p>
            <a:pPr algn="ctr"/>
            <a:r>
              <a:rPr lang="en-GB" dirty="0">
                <a:latin typeface="EdShed" pitchFamily="2" charset="77"/>
              </a:rPr>
              <a:t>Use sound buttons for</a:t>
            </a:r>
            <a:br>
              <a:rPr lang="en-GB" dirty="0">
                <a:latin typeface="EdShed" pitchFamily="2" charset="77"/>
              </a:rPr>
            </a:br>
            <a:r>
              <a:rPr lang="en-GB" dirty="0">
                <a:latin typeface="EdShed" pitchFamily="2" charset="77"/>
              </a:rPr>
              <a:t>each phoneme. Draw a dot for each single letter sound and a line when two or more letters make one sound. </a:t>
            </a:r>
          </a:p>
        </p:txBody>
      </p:sp>
      <p:sp>
        <p:nvSpPr>
          <p:cNvPr id="38" name="Freeform 37">
            <a:extLst>
              <a:ext uri="{FF2B5EF4-FFF2-40B4-BE49-F238E27FC236}">
                <a16:creationId xmlns:a16="http://schemas.microsoft.com/office/drawing/2014/main" id="{77A67A59-F901-D362-8F86-547043331D14}"/>
              </a:ext>
            </a:extLst>
          </p:cNvPr>
          <p:cNvSpPr/>
          <p:nvPr/>
        </p:nvSpPr>
        <p:spPr>
          <a:xfrm rot="17092387">
            <a:off x="7380290" y="953481"/>
            <a:ext cx="2410627" cy="4270470"/>
          </a:xfrm>
          <a:custGeom>
            <a:avLst/>
            <a:gdLst>
              <a:gd name="connsiteX0" fmla="*/ 1865617 w 2410627"/>
              <a:gd name="connsiteY0" fmla="*/ 1294193 h 4270470"/>
              <a:gd name="connsiteX1" fmla="*/ 2386815 w 2410627"/>
              <a:gd name="connsiteY1" fmla="*/ 3256707 h 4270470"/>
              <a:gd name="connsiteX2" fmla="*/ 1886005 w 2410627"/>
              <a:gd name="connsiteY2" fmla="*/ 4119716 h 4270470"/>
              <a:gd name="connsiteX3" fmla="*/ 1408020 w 2410627"/>
              <a:gd name="connsiteY3" fmla="*/ 4246658 h 4270470"/>
              <a:gd name="connsiteX4" fmla="*/ 545011 w 2410627"/>
              <a:gd name="connsiteY4" fmla="*/ 3745848 h 4270470"/>
              <a:gd name="connsiteX5" fmla="*/ 23812 w 2410627"/>
              <a:gd name="connsiteY5" fmla="*/ 1783334 h 4270470"/>
              <a:gd name="connsiteX6" fmla="*/ 524623 w 2410627"/>
              <a:gd name="connsiteY6" fmla="*/ 920325 h 4270470"/>
              <a:gd name="connsiteX7" fmla="*/ 634484 w 2410627"/>
              <a:gd name="connsiteY7" fmla="*/ 891148 h 4270470"/>
              <a:gd name="connsiteX8" fmla="*/ 776459 w 2410627"/>
              <a:gd name="connsiteY8" fmla="*/ 0 h 4270470"/>
              <a:gd name="connsiteX9" fmla="*/ 1066293 w 2410627"/>
              <a:gd name="connsiteY9" fmla="*/ 783163 h 4270470"/>
              <a:gd name="connsiteX10" fmla="*/ 1143715 w 2410627"/>
              <a:gd name="connsiteY10" fmla="*/ 770739 h 4270470"/>
              <a:gd name="connsiteX11" fmla="*/ 1865617 w 2410627"/>
              <a:gd name="connsiteY11" fmla="*/ 1294193 h 4270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10627" h="4270470">
                <a:moveTo>
                  <a:pt x="1865617" y="1294193"/>
                </a:moveTo>
                <a:lnTo>
                  <a:pt x="2386815" y="3256707"/>
                </a:lnTo>
                <a:cubicBezTo>
                  <a:pt x="2486834" y="3633315"/>
                  <a:pt x="2262613" y="4019698"/>
                  <a:pt x="1886005" y="4119716"/>
                </a:cubicBezTo>
                <a:lnTo>
                  <a:pt x="1408020" y="4246658"/>
                </a:lnTo>
                <a:cubicBezTo>
                  <a:pt x="1031412" y="4346676"/>
                  <a:pt x="645030" y="4122456"/>
                  <a:pt x="545011" y="3745848"/>
                </a:cubicBezTo>
                <a:lnTo>
                  <a:pt x="23812" y="1783334"/>
                </a:lnTo>
                <a:cubicBezTo>
                  <a:pt x="-76206" y="1406726"/>
                  <a:pt x="148015" y="1020343"/>
                  <a:pt x="524623" y="920325"/>
                </a:cubicBezTo>
                <a:lnTo>
                  <a:pt x="634484" y="891148"/>
                </a:lnTo>
                <a:lnTo>
                  <a:pt x="776459" y="0"/>
                </a:lnTo>
                <a:lnTo>
                  <a:pt x="1066293" y="783163"/>
                </a:lnTo>
                <a:lnTo>
                  <a:pt x="1143715" y="770739"/>
                </a:lnTo>
                <a:cubicBezTo>
                  <a:pt x="1471337" y="751801"/>
                  <a:pt x="1778101" y="964661"/>
                  <a:pt x="1865617" y="1294193"/>
                </a:cubicBezTo>
                <a:close/>
              </a:path>
            </a:pathLst>
          </a:custGeom>
          <a:noFill/>
          <a:ln w="57150">
            <a:solidFill>
              <a:srgbClr val="219CEE"/>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EdShed" pitchFamily="2" charset="77"/>
            </a:endParaRPr>
          </a:p>
        </p:txBody>
      </p:sp>
      <p:grpSp>
        <p:nvGrpSpPr>
          <p:cNvPr id="14" name="Group 13">
            <a:extLst>
              <a:ext uri="{FF2B5EF4-FFF2-40B4-BE49-F238E27FC236}">
                <a16:creationId xmlns:a16="http://schemas.microsoft.com/office/drawing/2014/main" id="{1BD96090-15AE-5C8A-F92C-167D32D87E3A}"/>
              </a:ext>
            </a:extLst>
          </p:cNvPr>
          <p:cNvGrpSpPr/>
          <p:nvPr/>
        </p:nvGrpSpPr>
        <p:grpSpPr>
          <a:xfrm>
            <a:off x="3971718" y="5652151"/>
            <a:ext cx="2358710" cy="164312"/>
            <a:chOff x="2552300" y="5118737"/>
            <a:chExt cx="1550352" cy="108000"/>
          </a:xfrm>
          <a:solidFill>
            <a:srgbClr val="3372DC"/>
          </a:solidFill>
        </p:grpSpPr>
        <p:sp>
          <p:nvSpPr>
            <p:cNvPr id="32" name="Rectangle 31">
              <a:extLst>
                <a:ext uri="{FF2B5EF4-FFF2-40B4-BE49-F238E27FC236}">
                  <a16:creationId xmlns:a16="http://schemas.microsoft.com/office/drawing/2014/main" id="{D31E1BE3-1FFD-C031-3682-214D8D72D27A}"/>
                </a:ext>
              </a:extLst>
            </p:cNvPr>
            <p:cNvSpPr/>
            <p:nvPr/>
          </p:nvSpPr>
          <p:spPr>
            <a:xfrm flipV="1">
              <a:off x="2933563" y="5135417"/>
              <a:ext cx="511250" cy="74640"/>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sp>
          <p:nvSpPr>
            <p:cNvPr id="35" name="Oval 34">
              <a:extLst>
                <a:ext uri="{FF2B5EF4-FFF2-40B4-BE49-F238E27FC236}">
                  <a16:creationId xmlns:a16="http://schemas.microsoft.com/office/drawing/2014/main" id="{1C45DB70-6A30-402C-7BE8-A9C7BCF9EBB8}"/>
                </a:ext>
              </a:extLst>
            </p:cNvPr>
            <p:cNvSpPr/>
            <p:nvPr/>
          </p:nvSpPr>
          <p:spPr>
            <a:xfrm>
              <a:off x="2737005" y="5118737"/>
              <a:ext cx="108000" cy="108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36" name="Oval 35">
              <a:extLst>
                <a:ext uri="{FF2B5EF4-FFF2-40B4-BE49-F238E27FC236}">
                  <a16:creationId xmlns:a16="http://schemas.microsoft.com/office/drawing/2014/main" id="{73E67B32-9C90-76D3-787E-79464333FB55}"/>
                </a:ext>
              </a:extLst>
            </p:cNvPr>
            <p:cNvSpPr/>
            <p:nvPr/>
          </p:nvSpPr>
          <p:spPr>
            <a:xfrm>
              <a:off x="2552300" y="5118737"/>
              <a:ext cx="108000" cy="108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37" name="Oval 36">
              <a:extLst>
                <a:ext uri="{FF2B5EF4-FFF2-40B4-BE49-F238E27FC236}">
                  <a16:creationId xmlns:a16="http://schemas.microsoft.com/office/drawing/2014/main" id="{EE930412-7283-F959-AA1A-F0CB108AD3D9}"/>
                </a:ext>
              </a:extLst>
            </p:cNvPr>
            <p:cNvSpPr/>
            <p:nvPr/>
          </p:nvSpPr>
          <p:spPr>
            <a:xfrm>
              <a:off x="3994652" y="5118737"/>
              <a:ext cx="108000" cy="108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39" name="Rectangle 38">
              <a:extLst>
                <a:ext uri="{FF2B5EF4-FFF2-40B4-BE49-F238E27FC236}">
                  <a16:creationId xmlns:a16="http://schemas.microsoft.com/office/drawing/2014/main" id="{335A612A-927E-7C6F-B3FF-0408C5127DA4}"/>
                </a:ext>
              </a:extLst>
            </p:cNvPr>
            <p:cNvSpPr/>
            <p:nvPr/>
          </p:nvSpPr>
          <p:spPr>
            <a:xfrm flipV="1">
              <a:off x="3509921" y="5135417"/>
              <a:ext cx="423602" cy="74640"/>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grpSp>
      <p:grpSp>
        <p:nvGrpSpPr>
          <p:cNvPr id="19" name="Group 18">
            <a:extLst>
              <a:ext uri="{FF2B5EF4-FFF2-40B4-BE49-F238E27FC236}">
                <a16:creationId xmlns:a16="http://schemas.microsoft.com/office/drawing/2014/main" id="{83C5A01A-4775-BC2E-8EFA-79D3DD048170}"/>
              </a:ext>
            </a:extLst>
          </p:cNvPr>
          <p:cNvGrpSpPr/>
          <p:nvPr/>
        </p:nvGrpSpPr>
        <p:grpSpPr>
          <a:xfrm>
            <a:off x="7682061" y="5652147"/>
            <a:ext cx="2740702" cy="164321"/>
            <a:chOff x="7692883" y="5548664"/>
            <a:chExt cx="2740702" cy="164321"/>
          </a:xfrm>
        </p:grpSpPr>
        <p:grpSp>
          <p:nvGrpSpPr>
            <p:cNvPr id="40" name="Group 39">
              <a:extLst>
                <a:ext uri="{FF2B5EF4-FFF2-40B4-BE49-F238E27FC236}">
                  <a16:creationId xmlns:a16="http://schemas.microsoft.com/office/drawing/2014/main" id="{5F3537C5-6030-F1FD-657C-A9C94091CDA1}"/>
                </a:ext>
              </a:extLst>
            </p:cNvPr>
            <p:cNvGrpSpPr/>
            <p:nvPr/>
          </p:nvGrpSpPr>
          <p:grpSpPr>
            <a:xfrm>
              <a:off x="7692883" y="5548664"/>
              <a:ext cx="2740702" cy="164321"/>
              <a:chOff x="2583882" y="5117841"/>
              <a:chExt cx="1801430" cy="108006"/>
            </a:xfrm>
            <a:solidFill>
              <a:srgbClr val="3372DC"/>
            </a:solidFill>
          </p:grpSpPr>
          <p:sp>
            <p:nvSpPr>
              <p:cNvPr id="41" name="Oval 40">
                <a:extLst>
                  <a:ext uri="{FF2B5EF4-FFF2-40B4-BE49-F238E27FC236}">
                    <a16:creationId xmlns:a16="http://schemas.microsoft.com/office/drawing/2014/main" id="{C4A67BA9-45F2-7155-C9D2-3027586FD62A}"/>
                  </a:ext>
                </a:extLst>
              </p:cNvPr>
              <p:cNvSpPr/>
              <p:nvPr/>
            </p:nvSpPr>
            <p:spPr>
              <a:xfrm>
                <a:off x="3181743" y="5117847"/>
                <a:ext cx="108000" cy="108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42" name="Rectangle 41">
                <a:extLst>
                  <a:ext uri="{FF2B5EF4-FFF2-40B4-BE49-F238E27FC236}">
                    <a16:creationId xmlns:a16="http://schemas.microsoft.com/office/drawing/2014/main" id="{4D74CEF9-D2C9-FC52-37A0-B8095F84B866}"/>
                  </a:ext>
                </a:extLst>
              </p:cNvPr>
              <p:cNvSpPr/>
              <p:nvPr/>
            </p:nvSpPr>
            <p:spPr>
              <a:xfrm flipV="1">
                <a:off x="3415613" y="5134527"/>
                <a:ext cx="280449" cy="74637"/>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sp>
            <p:nvSpPr>
              <p:cNvPr id="45" name="Oval 44">
                <a:extLst>
                  <a:ext uri="{FF2B5EF4-FFF2-40B4-BE49-F238E27FC236}">
                    <a16:creationId xmlns:a16="http://schemas.microsoft.com/office/drawing/2014/main" id="{EC3A1C57-C52E-50E2-DAB8-D452BF267EA2}"/>
                  </a:ext>
                </a:extLst>
              </p:cNvPr>
              <p:cNvSpPr/>
              <p:nvPr/>
            </p:nvSpPr>
            <p:spPr>
              <a:xfrm>
                <a:off x="2583882" y="5117841"/>
                <a:ext cx="108000" cy="108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46" name="Oval 45">
                <a:extLst>
                  <a:ext uri="{FF2B5EF4-FFF2-40B4-BE49-F238E27FC236}">
                    <a16:creationId xmlns:a16="http://schemas.microsoft.com/office/drawing/2014/main" id="{7D3ECD87-81DB-A66A-0C4D-996DCFD908D4}"/>
                  </a:ext>
                </a:extLst>
              </p:cNvPr>
              <p:cNvSpPr/>
              <p:nvPr/>
            </p:nvSpPr>
            <p:spPr>
              <a:xfrm>
                <a:off x="4277312" y="5117847"/>
                <a:ext cx="108000" cy="108000"/>
              </a:xfrm>
              <a:prstGeom prst="ellipse">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49" name="Rectangle 48">
                <a:extLst>
                  <a:ext uri="{FF2B5EF4-FFF2-40B4-BE49-F238E27FC236}">
                    <a16:creationId xmlns:a16="http://schemas.microsoft.com/office/drawing/2014/main" id="{474F9FDF-33C6-55E5-994D-FEDA1812ABE6}"/>
                  </a:ext>
                </a:extLst>
              </p:cNvPr>
              <p:cNvSpPr/>
              <p:nvPr/>
            </p:nvSpPr>
            <p:spPr>
              <a:xfrm flipV="1">
                <a:off x="3788922" y="5134527"/>
                <a:ext cx="423340" cy="74640"/>
              </a:xfrm>
              <a:prstGeom prst="rect">
                <a:avLst/>
              </a:prstGeom>
              <a:grp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grpSp>
        <p:sp>
          <p:nvSpPr>
            <p:cNvPr id="17" name="Oval 16">
              <a:extLst>
                <a:ext uri="{FF2B5EF4-FFF2-40B4-BE49-F238E27FC236}">
                  <a16:creationId xmlns:a16="http://schemas.microsoft.com/office/drawing/2014/main" id="{29BD380E-B360-337C-D292-5C0EACAFAF06}"/>
                </a:ext>
              </a:extLst>
            </p:cNvPr>
            <p:cNvSpPr/>
            <p:nvPr/>
          </p:nvSpPr>
          <p:spPr>
            <a:xfrm>
              <a:off x="7964182" y="5548671"/>
              <a:ext cx="164312" cy="164312"/>
            </a:xfrm>
            <a:prstGeom prst="ellipse">
              <a:avLst/>
            </a:prstGeom>
            <a:solidFill>
              <a:srgbClr val="3372D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18" name="Oval 17">
              <a:extLst>
                <a:ext uri="{FF2B5EF4-FFF2-40B4-BE49-F238E27FC236}">
                  <a16:creationId xmlns:a16="http://schemas.microsoft.com/office/drawing/2014/main" id="{FFC5A145-111E-B4F0-A454-358EB0D5EAED}"/>
                </a:ext>
              </a:extLst>
            </p:cNvPr>
            <p:cNvSpPr/>
            <p:nvPr/>
          </p:nvSpPr>
          <p:spPr>
            <a:xfrm>
              <a:off x="8299193" y="5548671"/>
              <a:ext cx="164312" cy="164312"/>
            </a:xfrm>
            <a:prstGeom prst="ellipse">
              <a:avLst/>
            </a:prstGeom>
            <a:solidFill>
              <a:srgbClr val="3372DC"/>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grpSp>
    </p:spTree>
    <p:extLst>
      <p:ext uri="{BB962C8B-B14F-4D97-AF65-F5344CB8AC3E}">
        <p14:creationId xmlns:p14="http://schemas.microsoft.com/office/powerpoint/2010/main" val="43233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0-#ppt_w/2"/>
                                          </p:val>
                                        </p:tav>
                                        <p:tav tm="100000">
                                          <p:val>
                                            <p:strVal val="#ppt_x"/>
                                          </p:val>
                                        </p:tav>
                                      </p:tavLst>
                                    </p:anim>
                                    <p:anim calcmode="lin" valueType="num">
                                      <p:cBhvr additive="base">
                                        <p:cTn id="13"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1+#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1+#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7" presetClass="entr" presetSubtype="1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ssolv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33" grpId="0"/>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815F77-220B-E292-454B-95420D7A0F19}"/>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10</a:t>
            </a:fld>
            <a:endParaRPr lang="en-US" dirty="0">
              <a:latin typeface="EdShed" pitchFamily="2" charset="77"/>
            </a:endParaRPr>
          </a:p>
        </p:txBody>
      </p:sp>
      <p:sp>
        <p:nvSpPr>
          <p:cNvPr id="8" name="Text Placeholder 7">
            <a:extLst>
              <a:ext uri="{FF2B5EF4-FFF2-40B4-BE49-F238E27FC236}">
                <a16:creationId xmlns:a16="http://schemas.microsoft.com/office/drawing/2014/main" id="{9F95A45B-DC1F-5F59-E040-DF2E2E0B3C4C}"/>
              </a:ext>
            </a:extLst>
          </p:cNvPr>
          <p:cNvSpPr>
            <a:spLocks noGrp="1"/>
          </p:cNvSpPr>
          <p:nvPr>
            <p:ph type="body" sz="quarter" idx="15"/>
          </p:nvPr>
        </p:nvSpPr>
        <p:spPr/>
        <p:txBody>
          <a:bodyPr/>
          <a:lstStyle/>
          <a:p>
            <a:pPr lvl="0">
              <a:lnSpc>
                <a:spcPct val="100000"/>
              </a:lnSpc>
              <a:defRPr/>
            </a:pPr>
            <a:r>
              <a:rPr lang="en-GB" sz="1600" dirty="0">
                <a:solidFill>
                  <a:schemeClr val="tx1"/>
                </a:solidFill>
                <a:latin typeface="EdShed" pitchFamily="2" charset="77"/>
              </a:rPr>
              <a:t>Read the word. Write each word out, drawing long lines for the syllable breaks. Write each word out again, adding the sound buttons for each phoneme. Finally, rewrite the whole word.</a:t>
            </a:r>
          </a:p>
        </p:txBody>
      </p:sp>
      <p:sp>
        <p:nvSpPr>
          <p:cNvPr id="7" name="Text Placeholder 6">
            <a:extLst>
              <a:ext uri="{FF2B5EF4-FFF2-40B4-BE49-F238E27FC236}">
                <a16:creationId xmlns:a16="http://schemas.microsoft.com/office/drawing/2014/main" id="{23D387AD-1A60-1E33-B254-9E8DFFF472D5}"/>
              </a:ext>
            </a:extLst>
          </p:cNvPr>
          <p:cNvSpPr>
            <a:spLocks noGrp="1"/>
          </p:cNvSpPr>
          <p:nvPr>
            <p:ph type="body" sz="quarter" idx="10"/>
          </p:nvPr>
        </p:nvSpPr>
        <p:spPr/>
        <p:txBody>
          <a:bodyPr/>
          <a:lstStyle/>
          <a:p>
            <a:r>
              <a:rPr lang="en-GB" dirty="0"/>
              <a:t>Word Maps</a:t>
            </a:r>
          </a:p>
        </p:txBody>
      </p:sp>
      <p:sp>
        <p:nvSpPr>
          <p:cNvPr id="3" name="Text Placeholder 33">
            <a:extLst>
              <a:ext uri="{FF2B5EF4-FFF2-40B4-BE49-F238E27FC236}">
                <a16:creationId xmlns:a16="http://schemas.microsoft.com/office/drawing/2014/main" id="{6CDBC8B7-6B2A-C9D0-AC04-7FA7C522DE2B}"/>
              </a:ext>
            </a:extLst>
          </p:cNvPr>
          <p:cNvSpPr txBox="1">
            <a:spLocks/>
          </p:cNvSpPr>
          <p:nvPr/>
        </p:nvSpPr>
        <p:spPr>
          <a:xfrm>
            <a:off x="417435" y="1758762"/>
            <a:ext cx="11392526" cy="40321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defRPr/>
            </a:pPr>
            <a:endParaRPr lang="en-GB" sz="1400" dirty="0">
              <a:latin typeface="EdShed" pitchFamily="2" charset="77"/>
            </a:endParaRPr>
          </a:p>
        </p:txBody>
      </p:sp>
      <p:graphicFrame>
        <p:nvGraphicFramePr>
          <p:cNvPr id="5" name="Table 4">
            <a:extLst>
              <a:ext uri="{FF2B5EF4-FFF2-40B4-BE49-F238E27FC236}">
                <a16:creationId xmlns:a16="http://schemas.microsoft.com/office/drawing/2014/main" id="{F107A2B9-5A64-EC12-2857-E2409CE7CEAC}"/>
              </a:ext>
            </a:extLst>
          </p:cNvPr>
          <p:cNvGraphicFramePr>
            <a:graphicFrameLocks noGrp="1"/>
          </p:cNvGraphicFramePr>
          <p:nvPr>
            <p:extLst>
              <p:ext uri="{D42A27DB-BD31-4B8C-83A1-F6EECF244321}">
                <p14:modId xmlns:p14="http://schemas.microsoft.com/office/powerpoint/2010/main" val="794825302"/>
              </p:ext>
            </p:extLst>
          </p:nvPr>
        </p:nvGraphicFramePr>
        <p:xfrm>
          <a:off x="303302" y="1730066"/>
          <a:ext cx="11583898" cy="4852693"/>
        </p:xfrm>
        <a:graphic>
          <a:graphicData uri="http://schemas.openxmlformats.org/drawingml/2006/table">
            <a:tbl>
              <a:tblPr firstRow="1" bandRow="1">
                <a:tableStyleId>{3B4B98B0-60AC-42C2-AFA5-B58CD77FA1E5}</a:tableStyleId>
              </a:tblPr>
              <a:tblGrid>
                <a:gridCol w="2060705">
                  <a:extLst>
                    <a:ext uri="{9D8B030D-6E8A-4147-A177-3AD203B41FA5}">
                      <a16:colId xmlns:a16="http://schemas.microsoft.com/office/drawing/2014/main" val="2567954424"/>
                    </a:ext>
                  </a:extLst>
                </a:gridCol>
                <a:gridCol w="3237850">
                  <a:extLst>
                    <a:ext uri="{9D8B030D-6E8A-4147-A177-3AD203B41FA5}">
                      <a16:colId xmlns:a16="http://schemas.microsoft.com/office/drawing/2014/main" val="1500793946"/>
                    </a:ext>
                  </a:extLst>
                </a:gridCol>
                <a:gridCol w="3539220">
                  <a:extLst>
                    <a:ext uri="{9D8B030D-6E8A-4147-A177-3AD203B41FA5}">
                      <a16:colId xmlns:a16="http://schemas.microsoft.com/office/drawing/2014/main" val="2705284814"/>
                    </a:ext>
                  </a:extLst>
                </a:gridCol>
                <a:gridCol w="2746123">
                  <a:extLst>
                    <a:ext uri="{9D8B030D-6E8A-4147-A177-3AD203B41FA5}">
                      <a16:colId xmlns:a16="http://schemas.microsoft.com/office/drawing/2014/main" val="154215420"/>
                    </a:ext>
                  </a:extLst>
                </a:gridCol>
              </a:tblGrid>
              <a:tr h="554843">
                <a:tc>
                  <a:txBody>
                    <a:bodyPr/>
                    <a:lstStyle/>
                    <a:p>
                      <a:pPr algn="ctr"/>
                      <a:r>
                        <a:rPr lang="en-GB" b="1" i="0" dirty="0">
                          <a:latin typeface="EdShed" pitchFamily="2" charset="77"/>
                        </a:rPr>
                        <a:t>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i="0" dirty="0">
                          <a:latin typeface="EdShed" pitchFamily="2" charset="77"/>
                        </a:rPr>
                        <a:t>Syllable Breaks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i="0" dirty="0">
                          <a:latin typeface="EdShed" pitchFamily="2" charset="77"/>
                        </a:rPr>
                        <a:t>Sound Buttons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i="0" dirty="0">
                          <a:latin typeface="EdShed" pitchFamily="2" charset="77"/>
                        </a:rPr>
                        <a:t>My 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8437422"/>
                  </a:ext>
                </a:extLst>
              </a:tr>
              <a:tr h="859570">
                <a:tc>
                  <a:txBody>
                    <a:bodyPr/>
                    <a:lstStyle/>
                    <a:p>
                      <a:pPr algn="ctr"/>
                      <a:r>
                        <a:rPr lang="en-GB" sz="2600" b="0" i="0" dirty="0">
                          <a:latin typeface="EdShed" pitchFamily="2" charset="77"/>
                        </a:rPr>
                        <a:t>delicious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816853"/>
                  </a:ext>
                </a:extLst>
              </a:tr>
              <a:tr h="859570">
                <a:tc>
                  <a:txBody>
                    <a:bodyPr/>
                    <a:lstStyle/>
                    <a:p>
                      <a:pPr algn="ctr"/>
                      <a:r>
                        <a:rPr lang="en-GB" sz="2600" b="0" i="0" dirty="0">
                          <a:latin typeface="EdShed" pitchFamily="2" charset="77"/>
                        </a:rPr>
                        <a:t>conscious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4259565"/>
                  </a:ext>
                </a:extLst>
              </a:tr>
              <a:tr h="859570">
                <a:tc>
                  <a:txBody>
                    <a:bodyPr/>
                    <a:lstStyle/>
                    <a:p>
                      <a:pPr algn="ctr"/>
                      <a:r>
                        <a:rPr lang="en-GB" sz="2600" b="0" i="0" dirty="0">
                          <a:latin typeface="EdShed" pitchFamily="2" charset="77"/>
                        </a:rPr>
                        <a:t>luscious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017478"/>
                  </a:ext>
                </a:extLst>
              </a:tr>
              <a:tr h="859570">
                <a:tc>
                  <a:txBody>
                    <a:bodyPr/>
                    <a:lstStyle/>
                    <a:p>
                      <a:pPr algn="ctr"/>
                      <a:r>
                        <a:rPr lang="en-GB" sz="2600" b="0" i="0" dirty="0">
                          <a:latin typeface="EdShed" pitchFamily="2" charset="77"/>
                        </a:rPr>
                        <a:t>spacious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6355756"/>
                  </a:ext>
                </a:extLst>
              </a:tr>
              <a:tr h="859570">
                <a:tc>
                  <a:txBody>
                    <a:bodyPr/>
                    <a:lstStyle/>
                    <a:p>
                      <a:pPr algn="ctr"/>
                      <a:r>
                        <a:rPr lang="en-GB" sz="2600" b="0" i="0" dirty="0">
                          <a:latin typeface="EdShed" pitchFamily="2" charset="77"/>
                        </a:rPr>
                        <a:t>suspicious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6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043999"/>
                  </a:ext>
                </a:extLst>
              </a:tr>
            </a:tbl>
          </a:graphicData>
        </a:graphic>
      </p:graphicFrame>
    </p:spTree>
    <p:extLst>
      <p:ext uri="{BB962C8B-B14F-4D97-AF65-F5344CB8AC3E}">
        <p14:creationId xmlns:p14="http://schemas.microsoft.com/office/powerpoint/2010/main" val="851448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2431A5-0F8D-2B37-CF53-24535E14841A}"/>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11</a:t>
            </a:fld>
            <a:endParaRPr lang="en-US" dirty="0">
              <a:latin typeface="EdShed" pitchFamily="2" charset="77"/>
            </a:endParaRPr>
          </a:p>
        </p:txBody>
      </p:sp>
      <p:sp>
        <p:nvSpPr>
          <p:cNvPr id="5" name="Text Placeholder 4">
            <a:extLst>
              <a:ext uri="{FF2B5EF4-FFF2-40B4-BE49-F238E27FC236}">
                <a16:creationId xmlns:a16="http://schemas.microsoft.com/office/drawing/2014/main" id="{9CC20112-B649-C63E-A959-2D188EBFD363}"/>
              </a:ext>
            </a:extLst>
          </p:cNvPr>
          <p:cNvSpPr>
            <a:spLocks noGrp="1"/>
          </p:cNvSpPr>
          <p:nvPr>
            <p:ph type="body" sz="quarter" idx="10"/>
          </p:nvPr>
        </p:nvSpPr>
        <p:spPr/>
        <p:txBody>
          <a:bodyPr/>
          <a:lstStyle/>
          <a:p>
            <a:r>
              <a:rPr lang="en-GB" dirty="0"/>
              <a:t>Word Maps</a:t>
            </a:r>
          </a:p>
        </p:txBody>
      </p:sp>
      <p:sp>
        <p:nvSpPr>
          <p:cNvPr id="6" name="Text Placeholder 5">
            <a:extLst>
              <a:ext uri="{FF2B5EF4-FFF2-40B4-BE49-F238E27FC236}">
                <a16:creationId xmlns:a16="http://schemas.microsoft.com/office/drawing/2014/main" id="{49FA10DC-C3C6-8BF7-C44C-13C00B1D7E89}"/>
              </a:ext>
            </a:extLst>
          </p:cNvPr>
          <p:cNvSpPr>
            <a:spLocks noGrp="1"/>
          </p:cNvSpPr>
          <p:nvPr>
            <p:ph type="body" sz="quarter" idx="11"/>
          </p:nvPr>
        </p:nvSpPr>
        <p:spPr/>
        <p:txBody>
          <a:bodyPr/>
          <a:lstStyle/>
          <a:p>
            <a:r>
              <a:rPr lang="en-GB" dirty="0">
                <a:solidFill>
                  <a:srgbClr val="FF3760"/>
                </a:solidFill>
              </a:rPr>
              <a:t>Answers</a:t>
            </a:r>
          </a:p>
        </p:txBody>
      </p:sp>
      <p:graphicFrame>
        <p:nvGraphicFramePr>
          <p:cNvPr id="2" name="Table 4">
            <a:extLst>
              <a:ext uri="{FF2B5EF4-FFF2-40B4-BE49-F238E27FC236}">
                <a16:creationId xmlns:a16="http://schemas.microsoft.com/office/drawing/2014/main" id="{C7AD2EAC-13BF-B9BC-4D71-2DDD676A8D52}"/>
              </a:ext>
            </a:extLst>
          </p:cNvPr>
          <p:cNvGraphicFramePr>
            <a:graphicFrameLocks noGrp="1"/>
          </p:cNvGraphicFramePr>
          <p:nvPr>
            <p:extLst>
              <p:ext uri="{D42A27DB-BD31-4B8C-83A1-F6EECF244321}">
                <p14:modId xmlns:p14="http://schemas.microsoft.com/office/powerpoint/2010/main" val="3639584200"/>
              </p:ext>
            </p:extLst>
          </p:nvPr>
        </p:nvGraphicFramePr>
        <p:xfrm>
          <a:off x="303302" y="1730066"/>
          <a:ext cx="11583898" cy="4852693"/>
        </p:xfrm>
        <a:graphic>
          <a:graphicData uri="http://schemas.openxmlformats.org/drawingml/2006/table">
            <a:tbl>
              <a:tblPr firstRow="1" bandRow="1">
                <a:tableStyleId>{3B4B98B0-60AC-42C2-AFA5-B58CD77FA1E5}</a:tableStyleId>
              </a:tblPr>
              <a:tblGrid>
                <a:gridCol w="2060705">
                  <a:extLst>
                    <a:ext uri="{9D8B030D-6E8A-4147-A177-3AD203B41FA5}">
                      <a16:colId xmlns:a16="http://schemas.microsoft.com/office/drawing/2014/main" val="2567954424"/>
                    </a:ext>
                  </a:extLst>
                </a:gridCol>
                <a:gridCol w="3237850">
                  <a:extLst>
                    <a:ext uri="{9D8B030D-6E8A-4147-A177-3AD203B41FA5}">
                      <a16:colId xmlns:a16="http://schemas.microsoft.com/office/drawing/2014/main" val="1500793946"/>
                    </a:ext>
                  </a:extLst>
                </a:gridCol>
                <a:gridCol w="3539220">
                  <a:extLst>
                    <a:ext uri="{9D8B030D-6E8A-4147-A177-3AD203B41FA5}">
                      <a16:colId xmlns:a16="http://schemas.microsoft.com/office/drawing/2014/main" val="2705284814"/>
                    </a:ext>
                  </a:extLst>
                </a:gridCol>
                <a:gridCol w="2746123">
                  <a:extLst>
                    <a:ext uri="{9D8B030D-6E8A-4147-A177-3AD203B41FA5}">
                      <a16:colId xmlns:a16="http://schemas.microsoft.com/office/drawing/2014/main" val="154215420"/>
                    </a:ext>
                  </a:extLst>
                </a:gridCol>
              </a:tblGrid>
              <a:tr h="554843">
                <a:tc>
                  <a:txBody>
                    <a:bodyPr/>
                    <a:lstStyle/>
                    <a:p>
                      <a:pPr algn="ctr"/>
                      <a:r>
                        <a:rPr lang="en-GB" b="1" i="0" dirty="0">
                          <a:latin typeface="EdShed" pitchFamily="2" charset="77"/>
                        </a:rPr>
                        <a:t>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i="0" dirty="0">
                          <a:latin typeface="EdShed" pitchFamily="2" charset="77"/>
                        </a:rPr>
                        <a:t>Syllable Breaks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1" i="0">
                          <a:latin typeface="EdShed" pitchFamily="2" charset="77"/>
                        </a:rPr>
                        <a:t>Sound Buttons</a:t>
                      </a:r>
                      <a:endParaRPr lang="en-GB" b="1" i="0" dirty="0">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b="1" i="0" dirty="0">
                          <a:latin typeface="EdShed" pitchFamily="2" charset="77"/>
                        </a:rPr>
                        <a:t>My Word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48437422"/>
                  </a:ext>
                </a:extLst>
              </a:tr>
              <a:tr h="859570">
                <a:tc>
                  <a:txBody>
                    <a:bodyPr/>
                    <a:lstStyle/>
                    <a:p>
                      <a:pPr algn="ctr"/>
                      <a:r>
                        <a:rPr lang="en-GB" sz="2600" b="0" i="0" dirty="0">
                          <a:latin typeface="EdShed" pitchFamily="2" charset="77"/>
                        </a:rPr>
                        <a:t>delicious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600" b="0" i="0" dirty="0" err="1">
                          <a:latin typeface="EdShed" pitchFamily="2" charset="77"/>
                        </a:rPr>
                        <a:t>de</a:t>
                      </a:r>
                      <a:r>
                        <a:rPr lang="en-GB" sz="2600" b="0" i="0" dirty="0" err="1">
                          <a:solidFill>
                            <a:srgbClr val="FF3760"/>
                          </a:solidFill>
                          <a:latin typeface="EdShed" pitchFamily="2" charset="77"/>
                        </a:rPr>
                        <a:t>|</a:t>
                      </a:r>
                      <a:r>
                        <a:rPr lang="en-GB" sz="2600" b="0" i="0" dirty="0" err="1">
                          <a:latin typeface="EdShed" pitchFamily="2" charset="77"/>
                        </a:rPr>
                        <a:t>li</a:t>
                      </a:r>
                      <a:r>
                        <a:rPr lang="en-GB" sz="2600" b="0" i="0" dirty="0" err="1">
                          <a:solidFill>
                            <a:srgbClr val="FF3760"/>
                          </a:solidFill>
                          <a:latin typeface="EdShed" pitchFamily="2" charset="77"/>
                        </a:rPr>
                        <a:t>|</a:t>
                      </a:r>
                      <a:r>
                        <a:rPr lang="en-GB" sz="2600" b="0" i="0" dirty="0" err="1">
                          <a:latin typeface="EdShed" pitchFamily="2" charset="77"/>
                        </a:rPr>
                        <a:t>cious</a:t>
                      </a:r>
                      <a:endParaRPr lang="en-GB" sz="26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600" b="0" i="0" dirty="0">
                          <a:solidFill>
                            <a:srgbClr val="FF3760"/>
                          </a:solidFill>
                          <a:latin typeface="EdShed" pitchFamily="2" charset="77"/>
                        </a:rPr>
                        <a:t>delicious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600" b="0" i="0" dirty="0">
                          <a:solidFill>
                            <a:srgbClr val="FF3760"/>
                          </a:solidFill>
                          <a:latin typeface="EdShed" pitchFamily="2" charset="77"/>
                        </a:rPr>
                        <a:t>delicious</a:t>
                      </a:r>
                      <a:endParaRPr lang="en-GB" sz="26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816853"/>
                  </a:ext>
                </a:extLst>
              </a:tr>
              <a:tr h="859570">
                <a:tc>
                  <a:txBody>
                    <a:bodyPr/>
                    <a:lstStyle/>
                    <a:p>
                      <a:pPr algn="ctr"/>
                      <a:r>
                        <a:rPr lang="en-GB" sz="2600" b="0" i="0" dirty="0">
                          <a:latin typeface="EdShed" pitchFamily="2" charset="77"/>
                        </a:rPr>
                        <a:t>conscious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600" b="0" i="0" dirty="0" err="1">
                          <a:latin typeface="EdShed" pitchFamily="2" charset="77"/>
                        </a:rPr>
                        <a:t>con</a:t>
                      </a:r>
                      <a:r>
                        <a:rPr lang="en-GB" sz="2600" b="0" i="0" dirty="0" err="1">
                          <a:solidFill>
                            <a:srgbClr val="FF3760"/>
                          </a:solidFill>
                          <a:latin typeface="EdShed" pitchFamily="2" charset="77"/>
                        </a:rPr>
                        <a:t>|</a:t>
                      </a:r>
                      <a:r>
                        <a:rPr lang="en-GB" sz="2600" b="0" i="0" dirty="0" err="1">
                          <a:latin typeface="EdShed" pitchFamily="2" charset="77"/>
                        </a:rPr>
                        <a:t>scious</a:t>
                      </a:r>
                      <a:endParaRPr lang="en-GB" sz="26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600" b="0" i="0" dirty="0">
                          <a:solidFill>
                            <a:srgbClr val="FF3760"/>
                          </a:solidFill>
                          <a:latin typeface="EdShed" pitchFamily="2" charset="77"/>
                        </a:rPr>
                        <a:t>conscious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600" b="0" i="0" dirty="0">
                          <a:solidFill>
                            <a:srgbClr val="FF3760"/>
                          </a:solidFill>
                          <a:latin typeface="EdShed" pitchFamily="2" charset="77"/>
                        </a:rPr>
                        <a:t>conscious</a:t>
                      </a:r>
                      <a:endParaRPr lang="en-GB" sz="26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4259565"/>
                  </a:ext>
                </a:extLst>
              </a:tr>
              <a:tr h="859570">
                <a:tc>
                  <a:txBody>
                    <a:bodyPr/>
                    <a:lstStyle/>
                    <a:p>
                      <a:pPr algn="ctr"/>
                      <a:r>
                        <a:rPr lang="en-GB" sz="2600" b="0" i="0" dirty="0">
                          <a:latin typeface="EdShed" pitchFamily="2" charset="77"/>
                        </a:rPr>
                        <a:t>luscious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600" b="0" i="0" dirty="0" err="1">
                          <a:latin typeface="EdShed" pitchFamily="2" charset="77"/>
                        </a:rPr>
                        <a:t>lus</a:t>
                      </a:r>
                      <a:r>
                        <a:rPr lang="en-GB" sz="2600" b="0" i="0" dirty="0" err="1">
                          <a:solidFill>
                            <a:srgbClr val="FF3760"/>
                          </a:solidFill>
                          <a:latin typeface="EdShed" pitchFamily="2" charset="77"/>
                        </a:rPr>
                        <a:t>|</a:t>
                      </a:r>
                      <a:r>
                        <a:rPr lang="en-GB" sz="2600" b="0" i="0" dirty="0" err="1">
                          <a:latin typeface="EdShed" pitchFamily="2" charset="77"/>
                        </a:rPr>
                        <a:t>cious</a:t>
                      </a:r>
                      <a:endParaRPr lang="en-GB" sz="26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600" b="0" i="0" dirty="0">
                          <a:solidFill>
                            <a:srgbClr val="FF3760"/>
                          </a:solidFill>
                          <a:latin typeface="EdShed" pitchFamily="2" charset="77"/>
                        </a:rPr>
                        <a:t>luscious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600" b="0" i="0" dirty="0">
                          <a:solidFill>
                            <a:srgbClr val="FF3760"/>
                          </a:solidFill>
                          <a:latin typeface="EdShed" pitchFamily="2" charset="77"/>
                        </a:rPr>
                        <a:t>luscious</a:t>
                      </a:r>
                      <a:endParaRPr lang="en-GB" sz="26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6017478"/>
                  </a:ext>
                </a:extLst>
              </a:tr>
              <a:tr h="859570">
                <a:tc>
                  <a:txBody>
                    <a:bodyPr/>
                    <a:lstStyle/>
                    <a:p>
                      <a:pPr algn="ctr"/>
                      <a:r>
                        <a:rPr lang="en-GB" sz="2600" b="0" i="0" dirty="0">
                          <a:latin typeface="EdShed" pitchFamily="2" charset="77"/>
                        </a:rPr>
                        <a:t>spacious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600" b="0" i="0" dirty="0" err="1">
                          <a:latin typeface="EdShed" pitchFamily="2" charset="77"/>
                        </a:rPr>
                        <a:t>spa</a:t>
                      </a:r>
                      <a:r>
                        <a:rPr lang="en-GB" sz="2600" b="0" i="0" dirty="0" err="1">
                          <a:solidFill>
                            <a:srgbClr val="FF3760"/>
                          </a:solidFill>
                          <a:latin typeface="EdShed" pitchFamily="2" charset="77"/>
                        </a:rPr>
                        <a:t>|</a:t>
                      </a:r>
                      <a:r>
                        <a:rPr lang="en-GB" sz="2600" b="0" i="0" dirty="0" err="1">
                          <a:latin typeface="EdShed" pitchFamily="2" charset="77"/>
                        </a:rPr>
                        <a:t>cious</a:t>
                      </a:r>
                      <a:endParaRPr lang="en-GB" sz="26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600" b="0" i="0" dirty="0">
                          <a:solidFill>
                            <a:srgbClr val="FF3760"/>
                          </a:solidFill>
                          <a:latin typeface="EdShed" pitchFamily="2" charset="77"/>
                        </a:rPr>
                        <a:t>spacious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600" b="0" i="0" dirty="0">
                          <a:solidFill>
                            <a:srgbClr val="FF3760"/>
                          </a:solidFill>
                          <a:latin typeface="EdShed" pitchFamily="2" charset="77"/>
                        </a:rPr>
                        <a:t>spacious</a:t>
                      </a:r>
                      <a:endParaRPr lang="en-GB" sz="26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6355756"/>
                  </a:ext>
                </a:extLst>
              </a:tr>
              <a:tr h="859570">
                <a:tc>
                  <a:txBody>
                    <a:bodyPr/>
                    <a:lstStyle/>
                    <a:p>
                      <a:pPr algn="ctr"/>
                      <a:r>
                        <a:rPr lang="en-GB" sz="2600" b="0" i="0" dirty="0">
                          <a:latin typeface="EdShed" pitchFamily="2" charset="77"/>
                        </a:rPr>
                        <a:t>suspicious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600" b="0" i="0" dirty="0" err="1">
                          <a:latin typeface="EdShed" pitchFamily="2" charset="77"/>
                        </a:rPr>
                        <a:t>sus</a:t>
                      </a:r>
                      <a:r>
                        <a:rPr lang="en-GB" sz="2600" b="0" i="0" dirty="0" err="1">
                          <a:solidFill>
                            <a:srgbClr val="FF3760"/>
                          </a:solidFill>
                          <a:latin typeface="EdShed" pitchFamily="2" charset="77"/>
                        </a:rPr>
                        <a:t>|</a:t>
                      </a:r>
                      <a:r>
                        <a:rPr lang="en-GB" sz="2600" b="0" i="0" dirty="0" err="1">
                          <a:latin typeface="EdShed" pitchFamily="2" charset="77"/>
                        </a:rPr>
                        <a:t>pi</a:t>
                      </a:r>
                      <a:r>
                        <a:rPr lang="en-GB" sz="2600" b="0" i="0" dirty="0" err="1">
                          <a:solidFill>
                            <a:srgbClr val="FF3760"/>
                          </a:solidFill>
                          <a:latin typeface="EdShed" pitchFamily="2" charset="77"/>
                        </a:rPr>
                        <a:t>|</a:t>
                      </a:r>
                      <a:r>
                        <a:rPr lang="en-GB" sz="2600" b="0" i="0" dirty="0" err="1">
                          <a:latin typeface="EdShed" pitchFamily="2" charset="77"/>
                        </a:rPr>
                        <a:t>cious</a:t>
                      </a:r>
                      <a:endParaRPr lang="en-GB" sz="2600" b="0" i="0"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600" b="0" i="0" dirty="0">
                          <a:solidFill>
                            <a:srgbClr val="FF3760"/>
                          </a:solidFill>
                          <a:latin typeface="EdShed" pitchFamily="2" charset="77"/>
                        </a:rPr>
                        <a:t>suspicious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600" b="0" i="0" dirty="0">
                          <a:solidFill>
                            <a:srgbClr val="FF3760"/>
                          </a:solidFill>
                          <a:latin typeface="EdShed" pitchFamily="2" charset="77"/>
                        </a:rPr>
                        <a:t>suspicious</a:t>
                      </a:r>
                      <a:endParaRPr lang="en-GB" sz="2600" b="0" i="0" dirty="0">
                        <a:solidFill>
                          <a:srgbClr val="FF3760"/>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0043999"/>
                  </a:ext>
                </a:extLst>
              </a:tr>
            </a:tbl>
          </a:graphicData>
        </a:graphic>
      </p:graphicFrame>
      <p:grpSp>
        <p:nvGrpSpPr>
          <p:cNvPr id="14" name="Group 13">
            <a:extLst>
              <a:ext uri="{FF2B5EF4-FFF2-40B4-BE49-F238E27FC236}">
                <a16:creationId xmlns:a16="http://schemas.microsoft.com/office/drawing/2014/main" id="{99294AF7-26BA-5B2A-21A5-6E86334BD096}"/>
              </a:ext>
            </a:extLst>
          </p:cNvPr>
          <p:cNvGrpSpPr/>
          <p:nvPr/>
        </p:nvGrpSpPr>
        <p:grpSpPr>
          <a:xfrm>
            <a:off x="6831717" y="2883477"/>
            <a:ext cx="1097710" cy="73025"/>
            <a:chOff x="2582032" y="5118737"/>
            <a:chExt cx="1623453" cy="108000"/>
          </a:xfrm>
          <a:solidFill>
            <a:srgbClr val="3372DC"/>
          </a:solidFill>
        </p:grpSpPr>
        <p:sp>
          <p:nvSpPr>
            <p:cNvPr id="15" name="Rectangle 14">
              <a:extLst>
                <a:ext uri="{FF2B5EF4-FFF2-40B4-BE49-F238E27FC236}">
                  <a16:creationId xmlns:a16="http://schemas.microsoft.com/office/drawing/2014/main" id="{A6C5E79F-C646-5C3B-28AB-F772333C8571}"/>
                </a:ext>
              </a:extLst>
            </p:cNvPr>
            <p:cNvSpPr/>
            <p:nvPr/>
          </p:nvSpPr>
          <p:spPr>
            <a:xfrm flipV="1">
              <a:off x="3253064" y="5138929"/>
              <a:ext cx="274102" cy="676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sp>
          <p:nvSpPr>
            <p:cNvPr id="16" name="Oval 15">
              <a:extLst>
                <a:ext uri="{FF2B5EF4-FFF2-40B4-BE49-F238E27FC236}">
                  <a16:creationId xmlns:a16="http://schemas.microsoft.com/office/drawing/2014/main" id="{BBC556EA-F1A3-8EF6-51F8-410BFD0523AA}"/>
                </a:ext>
              </a:extLst>
            </p:cNvPr>
            <p:cNvSpPr/>
            <p:nvPr/>
          </p:nvSpPr>
          <p:spPr>
            <a:xfrm>
              <a:off x="3000954" y="511873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17" name="Oval 16">
              <a:extLst>
                <a:ext uri="{FF2B5EF4-FFF2-40B4-BE49-F238E27FC236}">
                  <a16:creationId xmlns:a16="http://schemas.microsoft.com/office/drawing/2014/main" id="{2F51A0E7-E2B9-CAD5-5D4B-E412670E26B9}"/>
                </a:ext>
              </a:extLst>
            </p:cNvPr>
            <p:cNvSpPr/>
            <p:nvPr/>
          </p:nvSpPr>
          <p:spPr>
            <a:xfrm>
              <a:off x="2830208" y="511873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18" name="Oval 17">
              <a:extLst>
                <a:ext uri="{FF2B5EF4-FFF2-40B4-BE49-F238E27FC236}">
                  <a16:creationId xmlns:a16="http://schemas.microsoft.com/office/drawing/2014/main" id="{DFAA2F2D-FE5A-6DB4-AEF6-476E7183C8B8}"/>
                </a:ext>
              </a:extLst>
            </p:cNvPr>
            <p:cNvSpPr/>
            <p:nvPr/>
          </p:nvSpPr>
          <p:spPr>
            <a:xfrm>
              <a:off x="2582032" y="511873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19" name="Oval 18">
              <a:extLst>
                <a:ext uri="{FF2B5EF4-FFF2-40B4-BE49-F238E27FC236}">
                  <a16:creationId xmlns:a16="http://schemas.microsoft.com/office/drawing/2014/main" id="{EAD19645-B510-4597-EF69-3433B9F81180}"/>
                </a:ext>
              </a:extLst>
            </p:cNvPr>
            <p:cNvSpPr/>
            <p:nvPr/>
          </p:nvSpPr>
          <p:spPr>
            <a:xfrm>
              <a:off x="4097485" y="511873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21" name="Oval 20">
              <a:extLst>
                <a:ext uri="{FF2B5EF4-FFF2-40B4-BE49-F238E27FC236}">
                  <a16:creationId xmlns:a16="http://schemas.microsoft.com/office/drawing/2014/main" id="{96FE99DA-32A6-F639-80C1-E0189C1B8B5F}"/>
                </a:ext>
              </a:extLst>
            </p:cNvPr>
            <p:cNvSpPr/>
            <p:nvPr/>
          </p:nvSpPr>
          <p:spPr>
            <a:xfrm>
              <a:off x="3119402" y="511873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29" name="Rectangle 28">
              <a:extLst>
                <a:ext uri="{FF2B5EF4-FFF2-40B4-BE49-F238E27FC236}">
                  <a16:creationId xmlns:a16="http://schemas.microsoft.com/office/drawing/2014/main" id="{7B6CD7B3-3EF1-B877-04EF-EF7A8362E486}"/>
                </a:ext>
              </a:extLst>
            </p:cNvPr>
            <p:cNvSpPr/>
            <p:nvPr/>
          </p:nvSpPr>
          <p:spPr>
            <a:xfrm flipV="1">
              <a:off x="3607375" y="5138929"/>
              <a:ext cx="400883" cy="676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grpSp>
      <p:grpSp>
        <p:nvGrpSpPr>
          <p:cNvPr id="30" name="Group 29">
            <a:extLst>
              <a:ext uri="{FF2B5EF4-FFF2-40B4-BE49-F238E27FC236}">
                <a16:creationId xmlns:a16="http://schemas.microsoft.com/office/drawing/2014/main" id="{233B3DFF-1C78-F3EF-0134-F34D6A60305F}"/>
              </a:ext>
            </a:extLst>
          </p:cNvPr>
          <p:cNvGrpSpPr/>
          <p:nvPr/>
        </p:nvGrpSpPr>
        <p:grpSpPr>
          <a:xfrm>
            <a:off x="6759922" y="3749069"/>
            <a:ext cx="1238063" cy="73047"/>
            <a:chOff x="2475851" y="5062369"/>
            <a:chExt cx="1831027" cy="108033"/>
          </a:xfrm>
          <a:solidFill>
            <a:srgbClr val="3372DC"/>
          </a:solidFill>
        </p:grpSpPr>
        <p:sp>
          <p:nvSpPr>
            <p:cNvPr id="31" name="Rectangle 30">
              <a:extLst>
                <a:ext uri="{FF2B5EF4-FFF2-40B4-BE49-F238E27FC236}">
                  <a16:creationId xmlns:a16="http://schemas.microsoft.com/office/drawing/2014/main" id="{B20F00B5-07E1-AFC0-30F7-D80A3A26B157}"/>
                </a:ext>
              </a:extLst>
            </p:cNvPr>
            <p:cNvSpPr/>
            <p:nvPr/>
          </p:nvSpPr>
          <p:spPr>
            <a:xfrm flipV="1">
              <a:off x="3167894" y="5082592"/>
              <a:ext cx="474530" cy="676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sp>
          <p:nvSpPr>
            <p:cNvPr id="32" name="Oval 31">
              <a:extLst>
                <a:ext uri="{FF2B5EF4-FFF2-40B4-BE49-F238E27FC236}">
                  <a16:creationId xmlns:a16="http://schemas.microsoft.com/office/drawing/2014/main" id="{380D3010-7622-8A89-49D7-52890C5D9D5D}"/>
                </a:ext>
              </a:extLst>
            </p:cNvPr>
            <p:cNvSpPr/>
            <p:nvPr/>
          </p:nvSpPr>
          <p:spPr>
            <a:xfrm>
              <a:off x="2962171" y="5062369"/>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33" name="Oval 32">
              <a:extLst>
                <a:ext uri="{FF2B5EF4-FFF2-40B4-BE49-F238E27FC236}">
                  <a16:creationId xmlns:a16="http://schemas.microsoft.com/office/drawing/2014/main" id="{D6E57D7F-AF1E-6523-6D0D-92D60B2136CE}"/>
                </a:ext>
              </a:extLst>
            </p:cNvPr>
            <p:cNvSpPr/>
            <p:nvPr/>
          </p:nvSpPr>
          <p:spPr>
            <a:xfrm>
              <a:off x="2713007" y="5062384"/>
              <a:ext cx="108000" cy="107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34" name="Oval 33">
              <a:extLst>
                <a:ext uri="{FF2B5EF4-FFF2-40B4-BE49-F238E27FC236}">
                  <a16:creationId xmlns:a16="http://schemas.microsoft.com/office/drawing/2014/main" id="{3A102A71-C59A-9598-CFA9-60BF9DB462F6}"/>
                </a:ext>
              </a:extLst>
            </p:cNvPr>
            <p:cNvSpPr/>
            <p:nvPr/>
          </p:nvSpPr>
          <p:spPr>
            <a:xfrm>
              <a:off x="2475851" y="5062387"/>
              <a:ext cx="108000" cy="1079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35" name="Oval 34">
              <a:extLst>
                <a:ext uri="{FF2B5EF4-FFF2-40B4-BE49-F238E27FC236}">
                  <a16:creationId xmlns:a16="http://schemas.microsoft.com/office/drawing/2014/main" id="{BA7D0750-4EF8-6848-B9BE-D2264E883A29}"/>
                </a:ext>
              </a:extLst>
            </p:cNvPr>
            <p:cNvSpPr/>
            <p:nvPr/>
          </p:nvSpPr>
          <p:spPr>
            <a:xfrm>
              <a:off x="4198878" y="5062400"/>
              <a:ext cx="108000" cy="10800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37" name="Rectangle 36">
              <a:extLst>
                <a:ext uri="{FF2B5EF4-FFF2-40B4-BE49-F238E27FC236}">
                  <a16:creationId xmlns:a16="http://schemas.microsoft.com/office/drawing/2014/main" id="{354931B2-679A-3494-2E12-2882760EB75E}"/>
                </a:ext>
              </a:extLst>
            </p:cNvPr>
            <p:cNvSpPr/>
            <p:nvPr/>
          </p:nvSpPr>
          <p:spPr>
            <a:xfrm flipV="1">
              <a:off x="3716497" y="5082592"/>
              <a:ext cx="400883" cy="676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grpSp>
      <p:grpSp>
        <p:nvGrpSpPr>
          <p:cNvPr id="38" name="Group 37">
            <a:extLst>
              <a:ext uri="{FF2B5EF4-FFF2-40B4-BE49-F238E27FC236}">
                <a16:creationId xmlns:a16="http://schemas.microsoft.com/office/drawing/2014/main" id="{D9CE8A18-4A38-6DCF-F934-F42BE1454524}"/>
              </a:ext>
            </a:extLst>
          </p:cNvPr>
          <p:cNvGrpSpPr/>
          <p:nvPr/>
        </p:nvGrpSpPr>
        <p:grpSpPr>
          <a:xfrm>
            <a:off x="6842109" y="4604162"/>
            <a:ext cx="1024551" cy="73043"/>
            <a:chOff x="2597401" y="5123831"/>
            <a:chExt cx="1515254" cy="108026"/>
          </a:xfrm>
          <a:solidFill>
            <a:srgbClr val="3372DC"/>
          </a:solidFill>
        </p:grpSpPr>
        <p:sp>
          <p:nvSpPr>
            <p:cNvPr id="39" name="Rectangle 38">
              <a:extLst>
                <a:ext uri="{FF2B5EF4-FFF2-40B4-BE49-F238E27FC236}">
                  <a16:creationId xmlns:a16="http://schemas.microsoft.com/office/drawing/2014/main" id="{593271A7-60E1-B7AC-223B-C3AF0EA3B633}"/>
                </a:ext>
              </a:extLst>
            </p:cNvPr>
            <p:cNvSpPr/>
            <p:nvPr/>
          </p:nvSpPr>
          <p:spPr>
            <a:xfrm flipV="1">
              <a:off x="2976258" y="5144024"/>
              <a:ext cx="474530" cy="676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sp>
          <p:nvSpPr>
            <p:cNvPr id="41" name="Oval 40">
              <a:extLst>
                <a:ext uri="{FF2B5EF4-FFF2-40B4-BE49-F238E27FC236}">
                  <a16:creationId xmlns:a16="http://schemas.microsoft.com/office/drawing/2014/main" id="{52A18679-668B-4D29-BBA3-BE39598CCBAE}"/>
                </a:ext>
              </a:extLst>
            </p:cNvPr>
            <p:cNvSpPr/>
            <p:nvPr/>
          </p:nvSpPr>
          <p:spPr>
            <a:xfrm>
              <a:off x="2767746" y="5123849"/>
              <a:ext cx="108000" cy="107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42" name="Oval 41">
              <a:extLst>
                <a:ext uri="{FF2B5EF4-FFF2-40B4-BE49-F238E27FC236}">
                  <a16:creationId xmlns:a16="http://schemas.microsoft.com/office/drawing/2014/main" id="{95CFB292-5560-0CCA-5812-997701B57DBD}"/>
                </a:ext>
              </a:extLst>
            </p:cNvPr>
            <p:cNvSpPr/>
            <p:nvPr/>
          </p:nvSpPr>
          <p:spPr>
            <a:xfrm>
              <a:off x="2597401" y="5123856"/>
              <a:ext cx="108000" cy="1080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43" name="Oval 42">
              <a:extLst>
                <a:ext uri="{FF2B5EF4-FFF2-40B4-BE49-F238E27FC236}">
                  <a16:creationId xmlns:a16="http://schemas.microsoft.com/office/drawing/2014/main" id="{323331F0-4051-5EA5-CDC6-118BDF716D23}"/>
                </a:ext>
              </a:extLst>
            </p:cNvPr>
            <p:cNvSpPr/>
            <p:nvPr/>
          </p:nvSpPr>
          <p:spPr>
            <a:xfrm>
              <a:off x="4004655" y="5123831"/>
              <a:ext cx="108000" cy="10799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44" name="Rectangle 43">
              <a:extLst>
                <a:ext uri="{FF2B5EF4-FFF2-40B4-BE49-F238E27FC236}">
                  <a16:creationId xmlns:a16="http://schemas.microsoft.com/office/drawing/2014/main" id="{71E6CA63-DE21-D761-CBDE-440DBCC945C5}"/>
                </a:ext>
              </a:extLst>
            </p:cNvPr>
            <p:cNvSpPr/>
            <p:nvPr/>
          </p:nvSpPr>
          <p:spPr>
            <a:xfrm flipV="1">
              <a:off x="3518630" y="5144024"/>
              <a:ext cx="400883" cy="676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grpSp>
      <p:grpSp>
        <p:nvGrpSpPr>
          <p:cNvPr id="45" name="Group 44">
            <a:extLst>
              <a:ext uri="{FF2B5EF4-FFF2-40B4-BE49-F238E27FC236}">
                <a16:creationId xmlns:a16="http://schemas.microsoft.com/office/drawing/2014/main" id="{74AB44A8-F1AE-8F70-5266-D1E8720013CC}"/>
              </a:ext>
            </a:extLst>
          </p:cNvPr>
          <p:cNvGrpSpPr/>
          <p:nvPr/>
        </p:nvGrpSpPr>
        <p:grpSpPr>
          <a:xfrm>
            <a:off x="6823917" y="5552850"/>
            <a:ext cx="1096575" cy="73025"/>
            <a:chOff x="2570495" y="5118737"/>
            <a:chExt cx="1621774" cy="108000"/>
          </a:xfrm>
          <a:solidFill>
            <a:srgbClr val="3372DC"/>
          </a:solidFill>
        </p:grpSpPr>
        <p:sp>
          <p:nvSpPr>
            <p:cNvPr id="46" name="Rectangle 45">
              <a:extLst>
                <a:ext uri="{FF2B5EF4-FFF2-40B4-BE49-F238E27FC236}">
                  <a16:creationId xmlns:a16="http://schemas.microsoft.com/office/drawing/2014/main" id="{ADB9BCF5-963C-521B-8452-51561A123C5F}"/>
                </a:ext>
              </a:extLst>
            </p:cNvPr>
            <p:cNvSpPr/>
            <p:nvPr/>
          </p:nvSpPr>
          <p:spPr>
            <a:xfrm flipV="1">
              <a:off x="3249221" y="5138929"/>
              <a:ext cx="274102" cy="676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sp>
          <p:nvSpPr>
            <p:cNvPr id="47" name="Oval 46">
              <a:extLst>
                <a:ext uri="{FF2B5EF4-FFF2-40B4-BE49-F238E27FC236}">
                  <a16:creationId xmlns:a16="http://schemas.microsoft.com/office/drawing/2014/main" id="{DAD25DA5-1395-8F0D-A3BC-02745FE542F6}"/>
                </a:ext>
              </a:extLst>
            </p:cNvPr>
            <p:cNvSpPr/>
            <p:nvPr/>
          </p:nvSpPr>
          <p:spPr>
            <a:xfrm>
              <a:off x="3024207" y="511873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48" name="Oval 47">
              <a:extLst>
                <a:ext uri="{FF2B5EF4-FFF2-40B4-BE49-F238E27FC236}">
                  <a16:creationId xmlns:a16="http://schemas.microsoft.com/office/drawing/2014/main" id="{C9FB39E9-5263-3277-A11E-E4066EF8FE70}"/>
                </a:ext>
              </a:extLst>
            </p:cNvPr>
            <p:cNvSpPr/>
            <p:nvPr/>
          </p:nvSpPr>
          <p:spPr>
            <a:xfrm>
              <a:off x="2780524" y="511873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49" name="Oval 48">
              <a:extLst>
                <a:ext uri="{FF2B5EF4-FFF2-40B4-BE49-F238E27FC236}">
                  <a16:creationId xmlns:a16="http://schemas.microsoft.com/office/drawing/2014/main" id="{694B204C-997F-BCA8-0880-BE72F03F7876}"/>
                </a:ext>
              </a:extLst>
            </p:cNvPr>
            <p:cNvSpPr/>
            <p:nvPr/>
          </p:nvSpPr>
          <p:spPr>
            <a:xfrm>
              <a:off x="2570495" y="511873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50" name="Oval 49">
              <a:extLst>
                <a:ext uri="{FF2B5EF4-FFF2-40B4-BE49-F238E27FC236}">
                  <a16:creationId xmlns:a16="http://schemas.microsoft.com/office/drawing/2014/main" id="{32047BB6-EFF5-7973-0744-62E9C280ABAA}"/>
                </a:ext>
              </a:extLst>
            </p:cNvPr>
            <p:cNvSpPr/>
            <p:nvPr/>
          </p:nvSpPr>
          <p:spPr>
            <a:xfrm>
              <a:off x="4084269" y="511873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51" name="Rectangle 50">
              <a:extLst>
                <a:ext uri="{FF2B5EF4-FFF2-40B4-BE49-F238E27FC236}">
                  <a16:creationId xmlns:a16="http://schemas.microsoft.com/office/drawing/2014/main" id="{8D306D10-4475-5C5E-E7E5-338EF92137F5}"/>
                </a:ext>
              </a:extLst>
            </p:cNvPr>
            <p:cNvSpPr/>
            <p:nvPr/>
          </p:nvSpPr>
          <p:spPr>
            <a:xfrm flipV="1">
              <a:off x="3594818" y="5138929"/>
              <a:ext cx="400883" cy="676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grpSp>
      <p:grpSp>
        <p:nvGrpSpPr>
          <p:cNvPr id="52" name="Group 51">
            <a:extLst>
              <a:ext uri="{FF2B5EF4-FFF2-40B4-BE49-F238E27FC236}">
                <a16:creationId xmlns:a16="http://schemas.microsoft.com/office/drawing/2014/main" id="{4BB56D1C-70B1-6DF6-7058-B0B60EDCD4B0}"/>
              </a:ext>
            </a:extLst>
          </p:cNvPr>
          <p:cNvGrpSpPr/>
          <p:nvPr/>
        </p:nvGrpSpPr>
        <p:grpSpPr>
          <a:xfrm>
            <a:off x="6721373" y="6410678"/>
            <a:ext cx="1297935" cy="73025"/>
            <a:chOff x="2413716" y="5118737"/>
            <a:chExt cx="1919575" cy="108000"/>
          </a:xfrm>
          <a:solidFill>
            <a:srgbClr val="3372DC"/>
          </a:solidFill>
        </p:grpSpPr>
        <p:sp>
          <p:nvSpPr>
            <p:cNvPr id="53" name="Rectangle 52">
              <a:extLst>
                <a:ext uri="{FF2B5EF4-FFF2-40B4-BE49-F238E27FC236}">
                  <a16:creationId xmlns:a16="http://schemas.microsoft.com/office/drawing/2014/main" id="{98DE2320-A3B5-8230-94ED-BC26A20A0F93}"/>
                </a:ext>
              </a:extLst>
            </p:cNvPr>
            <p:cNvSpPr/>
            <p:nvPr/>
          </p:nvSpPr>
          <p:spPr>
            <a:xfrm flipV="1">
              <a:off x="3385867" y="5138929"/>
              <a:ext cx="274102" cy="676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sp>
          <p:nvSpPr>
            <p:cNvPr id="54" name="Oval 53">
              <a:extLst>
                <a:ext uri="{FF2B5EF4-FFF2-40B4-BE49-F238E27FC236}">
                  <a16:creationId xmlns:a16="http://schemas.microsoft.com/office/drawing/2014/main" id="{16F30393-2008-25AD-690F-909DE15699A4}"/>
                </a:ext>
              </a:extLst>
            </p:cNvPr>
            <p:cNvSpPr/>
            <p:nvPr/>
          </p:nvSpPr>
          <p:spPr>
            <a:xfrm>
              <a:off x="2837520" y="511873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55" name="Oval 54">
              <a:extLst>
                <a:ext uri="{FF2B5EF4-FFF2-40B4-BE49-F238E27FC236}">
                  <a16:creationId xmlns:a16="http://schemas.microsoft.com/office/drawing/2014/main" id="{2E5FDE3F-F9E7-D819-553B-AFFB8EFB48F1}"/>
                </a:ext>
              </a:extLst>
            </p:cNvPr>
            <p:cNvSpPr/>
            <p:nvPr/>
          </p:nvSpPr>
          <p:spPr>
            <a:xfrm>
              <a:off x="2614570" y="511873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56" name="Oval 55">
              <a:extLst>
                <a:ext uri="{FF2B5EF4-FFF2-40B4-BE49-F238E27FC236}">
                  <a16:creationId xmlns:a16="http://schemas.microsoft.com/office/drawing/2014/main" id="{C9635CF4-BF9F-E212-F296-7DC67B9A70CF}"/>
                </a:ext>
              </a:extLst>
            </p:cNvPr>
            <p:cNvSpPr/>
            <p:nvPr/>
          </p:nvSpPr>
          <p:spPr>
            <a:xfrm>
              <a:off x="2413716" y="511873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57" name="Oval 56">
              <a:extLst>
                <a:ext uri="{FF2B5EF4-FFF2-40B4-BE49-F238E27FC236}">
                  <a16:creationId xmlns:a16="http://schemas.microsoft.com/office/drawing/2014/main" id="{9BE147E9-E37E-C098-A9E3-DD30CB3B224C}"/>
                </a:ext>
              </a:extLst>
            </p:cNvPr>
            <p:cNvSpPr/>
            <p:nvPr/>
          </p:nvSpPr>
          <p:spPr>
            <a:xfrm>
              <a:off x="4225291" y="511873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58" name="Rectangle 57">
              <a:extLst>
                <a:ext uri="{FF2B5EF4-FFF2-40B4-BE49-F238E27FC236}">
                  <a16:creationId xmlns:a16="http://schemas.microsoft.com/office/drawing/2014/main" id="{3F07D4B6-C00D-22F9-A286-DA31374DCD5D}"/>
                </a:ext>
              </a:extLst>
            </p:cNvPr>
            <p:cNvSpPr/>
            <p:nvPr/>
          </p:nvSpPr>
          <p:spPr>
            <a:xfrm flipV="1">
              <a:off x="3744150" y="5138929"/>
              <a:ext cx="400883" cy="676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prstClr val="white"/>
                </a:solidFill>
                <a:effectLst/>
                <a:uLnTx/>
                <a:uFillTx/>
                <a:latin typeface="EdShed" pitchFamily="2" charset="77"/>
                <a:ea typeface="+mn-ea"/>
                <a:cs typeface="+mn-cs"/>
              </a:endParaRPr>
            </a:p>
          </p:txBody>
        </p:sp>
        <p:sp>
          <p:nvSpPr>
            <p:cNvPr id="59" name="Oval 58">
              <a:extLst>
                <a:ext uri="{FF2B5EF4-FFF2-40B4-BE49-F238E27FC236}">
                  <a16:creationId xmlns:a16="http://schemas.microsoft.com/office/drawing/2014/main" id="{1AB48A62-CD5E-0C6D-0676-2A016586740C}"/>
                </a:ext>
              </a:extLst>
            </p:cNvPr>
            <p:cNvSpPr/>
            <p:nvPr/>
          </p:nvSpPr>
          <p:spPr>
            <a:xfrm>
              <a:off x="3056506" y="511873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sp>
          <p:nvSpPr>
            <p:cNvPr id="60" name="Oval 59">
              <a:extLst>
                <a:ext uri="{FF2B5EF4-FFF2-40B4-BE49-F238E27FC236}">
                  <a16:creationId xmlns:a16="http://schemas.microsoft.com/office/drawing/2014/main" id="{10D348CA-B651-0754-A3CC-978DA1705CE6}"/>
                </a:ext>
              </a:extLst>
            </p:cNvPr>
            <p:cNvSpPr/>
            <p:nvPr/>
          </p:nvSpPr>
          <p:spPr>
            <a:xfrm>
              <a:off x="3241773" y="5118737"/>
              <a:ext cx="108000" cy="10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chemeClr val="tx1"/>
                </a:solidFill>
                <a:effectLst/>
                <a:uLnTx/>
                <a:uFillTx/>
                <a:latin typeface="EdShed" pitchFamily="2" charset="77"/>
                <a:ea typeface="+mn-ea"/>
                <a:cs typeface="+mn-cs"/>
              </a:endParaRPr>
            </a:p>
          </p:txBody>
        </p:sp>
      </p:grpSp>
    </p:spTree>
    <p:extLst>
      <p:ext uri="{BB962C8B-B14F-4D97-AF65-F5344CB8AC3E}">
        <p14:creationId xmlns:p14="http://schemas.microsoft.com/office/powerpoint/2010/main" val="845732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34DFCA-9223-DE1B-416C-29064F9F553F}"/>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12</a:t>
            </a:fld>
            <a:endParaRPr lang="en-US" dirty="0">
              <a:latin typeface="EdShed" pitchFamily="2" charset="77"/>
            </a:endParaRPr>
          </a:p>
        </p:txBody>
      </p:sp>
      <p:sp>
        <p:nvSpPr>
          <p:cNvPr id="3" name="Text Placeholder 2">
            <a:extLst>
              <a:ext uri="{FF2B5EF4-FFF2-40B4-BE49-F238E27FC236}">
                <a16:creationId xmlns:a16="http://schemas.microsoft.com/office/drawing/2014/main" id="{DC5DE0EC-52B2-D4CD-A37E-DCE40E8164A7}"/>
              </a:ext>
            </a:extLst>
          </p:cNvPr>
          <p:cNvSpPr>
            <a:spLocks noGrp="1"/>
          </p:cNvSpPr>
          <p:nvPr>
            <p:ph type="body" sz="quarter" idx="10"/>
          </p:nvPr>
        </p:nvSpPr>
        <p:spPr/>
        <p:txBody>
          <a:bodyPr/>
          <a:lstStyle/>
          <a:p>
            <a:r>
              <a:rPr lang="en-US" dirty="0"/>
              <a:t>Cloze Sentences</a:t>
            </a:r>
          </a:p>
          <a:p>
            <a:endParaRPr lang="en-US" dirty="0"/>
          </a:p>
        </p:txBody>
      </p:sp>
      <p:sp>
        <p:nvSpPr>
          <p:cNvPr id="2" name="Text Placeholder 1">
            <a:extLst>
              <a:ext uri="{FF2B5EF4-FFF2-40B4-BE49-F238E27FC236}">
                <a16:creationId xmlns:a16="http://schemas.microsoft.com/office/drawing/2014/main" id="{8A11380B-C7CA-BE38-BCF4-72975ED582AD}"/>
              </a:ext>
            </a:extLst>
          </p:cNvPr>
          <p:cNvSpPr>
            <a:spLocks noGrp="1"/>
          </p:cNvSpPr>
          <p:nvPr>
            <p:ph type="body" sz="quarter" idx="11"/>
          </p:nvPr>
        </p:nvSpPr>
        <p:spPr/>
        <p:txBody>
          <a:bodyPr/>
          <a:lstStyle/>
          <a:p>
            <a:r>
              <a:rPr lang="en-GB" dirty="0"/>
              <a:t>Can you identify the missing words in these sentences?</a:t>
            </a:r>
          </a:p>
        </p:txBody>
      </p:sp>
      <p:graphicFrame>
        <p:nvGraphicFramePr>
          <p:cNvPr id="10" name="Table 9">
            <a:extLst>
              <a:ext uri="{FF2B5EF4-FFF2-40B4-BE49-F238E27FC236}">
                <a16:creationId xmlns:a16="http://schemas.microsoft.com/office/drawing/2014/main" id="{26DE463B-69DC-0E07-B3BB-A2DE363A992B}"/>
              </a:ext>
            </a:extLst>
          </p:cNvPr>
          <p:cNvGraphicFramePr>
            <a:graphicFrameLocks noGrp="1"/>
          </p:cNvGraphicFramePr>
          <p:nvPr>
            <p:extLst>
              <p:ext uri="{D42A27DB-BD31-4B8C-83A1-F6EECF244321}">
                <p14:modId xmlns:p14="http://schemas.microsoft.com/office/powerpoint/2010/main" val="1008301683"/>
              </p:ext>
            </p:extLst>
          </p:nvPr>
        </p:nvGraphicFramePr>
        <p:xfrm>
          <a:off x="290097" y="1709520"/>
          <a:ext cx="2198409" cy="4843680"/>
        </p:xfrm>
        <a:graphic>
          <a:graphicData uri="http://schemas.openxmlformats.org/drawingml/2006/table">
            <a:tbl>
              <a:tblPr firstRow="1" bandRow="1">
                <a:tableStyleId>{5C22544A-7EE6-4342-B048-85BDC9FD1C3A}</a:tableStyleId>
              </a:tblPr>
              <a:tblGrid>
                <a:gridCol w="2198409">
                  <a:extLst>
                    <a:ext uri="{9D8B030D-6E8A-4147-A177-3AD203B41FA5}">
                      <a16:colId xmlns:a16="http://schemas.microsoft.com/office/drawing/2014/main" val="2485346987"/>
                    </a:ext>
                  </a:extLst>
                </a:gridCol>
              </a:tblGrid>
              <a:tr h="484368">
                <a:tc>
                  <a:txBody>
                    <a:bodyPr/>
                    <a:lstStyle/>
                    <a:p>
                      <a:pPr algn="ctr"/>
                      <a:r>
                        <a:rPr lang="en-GB" sz="1600" b="0" i="0" u="none" dirty="0">
                          <a:solidFill>
                            <a:schemeClr val="tx1"/>
                          </a:solidFill>
                          <a:latin typeface="EdShed" pitchFamily="2" charset="77"/>
                        </a:rPr>
                        <a:t>delicious</a:t>
                      </a:r>
                      <a:endParaRPr lang="en-GB" sz="1600" b="0" i="0" u="none" dirty="0">
                        <a:solidFill>
                          <a:schemeClr val="tx1"/>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8985659"/>
                  </a:ext>
                </a:extLst>
              </a:tr>
              <a:tr h="484368">
                <a:tc>
                  <a:txBody>
                    <a:bodyPr/>
                    <a:lstStyle/>
                    <a:p>
                      <a:pPr algn="ctr"/>
                      <a:r>
                        <a:rPr lang="en-GB" sz="1600" b="0" i="0" u="none" dirty="0">
                          <a:latin typeface="EdShed" pitchFamily="2" charset="77"/>
                        </a:rPr>
                        <a:t>atrocious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5876262"/>
                  </a:ext>
                </a:extLst>
              </a:tr>
              <a:tr h="484368">
                <a:tc>
                  <a:txBody>
                    <a:bodyPr/>
                    <a:lstStyle/>
                    <a:p>
                      <a:pPr algn="ctr"/>
                      <a:r>
                        <a:rPr lang="en-GB" sz="1600" b="0" i="0" u="none" dirty="0">
                          <a:latin typeface="EdShed" pitchFamily="2" charset="77"/>
                        </a:rPr>
                        <a:t>conscious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6386903"/>
                  </a:ext>
                </a:extLst>
              </a:tr>
              <a:tr h="484368">
                <a:tc>
                  <a:txBody>
                    <a:bodyPr/>
                    <a:lstStyle/>
                    <a:p>
                      <a:pPr algn="ctr"/>
                      <a:r>
                        <a:rPr lang="en-GB" sz="1600" b="0" i="0" u="none" dirty="0">
                          <a:latin typeface="EdShed" pitchFamily="2" charset="77"/>
                        </a:rPr>
                        <a:t>ferocious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0943225"/>
                  </a:ext>
                </a:extLst>
              </a:tr>
              <a:tr h="484368">
                <a:tc>
                  <a:txBody>
                    <a:bodyPr/>
                    <a:lstStyle/>
                    <a:p>
                      <a:pPr algn="ctr"/>
                      <a:r>
                        <a:rPr lang="en-GB" sz="1600" b="0" i="0" u="none" dirty="0">
                          <a:latin typeface="EdShed" pitchFamily="2" charset="77"/>
                        </a:rPr>
                        <a:t>gracious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3349289"/>
                  </a:ext>
                </a:extLst>
              </a:tr>
              <a:tr h="484368">
                <a:tc>
                  <a:txBody>
                    <a:bodyPr/>
                    <a:lstStyle/>
                    <a:p>
                      <a:pPr algn="ctr"/>
                      <a:r>
                        <a:rPr lang="en-GB" sz="1600" b="0" i="0" u="none" dirty="0">
                          <a:latin typeface="EdShed" pitchFamily="2" charset="77"/>
                        </a:rPr>
                        <a:t>luscious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805574"/>
                  </a:ext>
                </a:extLst>
              </a:tr>
              <a:tr h="484368">
                <a:tc>
                  <a:txBody>
                    <a:bodyPr/>
                    <a:lstStyle/>
                    <a:p>
                      <a:pPr algn="ctr"/>
                      <a:r>
                        <a:rPr lang="en-GB" sz="1600" b="0" i="0" u="none" dirty="0">
                          <a:latin typeface="EdShed" pitchFamily="2" charset="77"/>
                        </a:rPr>
                        <a:t>malicious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439838"/>
                  </a:ext>
                </a:extLst>
              </a:tr>
              <a:tr h="484368">
                <a:tc>
                  <a:txBody>
                    <a:bodyPr/>
                    <a:lstStyle/>
                    <a:p>
                      <a:pPr algn="ctr"/>
                      <a:r>
                        <a:rPr lang="en-GB" sz="1600" b="0" i="0" u="none" dirty="0">
                          <a:latin typeface="EdShed" pitchFamily="2" charset="77"/>
                        </a:rPr>
                        <a:t>precious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6808979"/>
                  </a:ext>
                </a:extLst>
              </a:tr>
              <a:tr h="484368">
                <a:tc>
                  <a:txBody>
                    <a:bodyPr/>
                    <a:lstStyle/>
                    <a:p>
                      <a:pPr algn="ctr"/>
                      <a:r>
                        <a:rPr lang="en-GB" sz="1600" b="0" i="0" u="none" dirty="0">
                          <a:latin typeface="EdShed" pitchFamily="2" charset="77"/>
                        </a:rPr>
                        <a:t>spacious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2201837"/>
                  </a:ext>
                </a:extLst>
              </a:tr>
              <a:tr h="484368">
                <a:tc>
                  <a:txBody>
                    <a:bodyPr/>
                    <a:lstStyle/>
                    <a:p>
                      <a:pPr algn="ctr"/>
                      <a:r>
                        <a:rPr lang="en-GB" sz="1600" b="0" i="0" u="none" dirty="0">
                          <a:latin typeface="EdShed" pitchFamily="2" charset="77"/>
                        </a:rPr>
                        <a:t>suspicious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1039642"/>
                  </a:ext>
                </a:extLst>
              </a:tr>
            </a:tbl>
          </a:graphicData>
        </a:graphic>
      </p:graphicFrame>
      <p:sp>
        <p:nvSpPr>
          <p:cNvPr id="11" name="Rectangle 10">
            <a:extLst>
              <a:ext uri="{FF2B5EF4-FFF2-40B4-BE49-F238E27FC236}">
                <a16:creationId xmlns:a16="http://schemas.microsoft.com/office/drawing/2014/main" id="{3DF12C5C-3A82-4584-6292-71E8B5714A94}"/>
              </a:ext>
            </a:extLst>
          </p:cNvPr>
          <p:cNvSpPr/>
          <p:nvPr/>
        </p:nvSpPr>
        <p:spPr>
          <a:xfrm>
            <a:off x="2895257" y="1860693"/>
            <a:ext cx="8435340" cy="477054"/>
          </a:xfrm>
          <a:prstGeom prst="rect">
            <a:avLst/>
          </a:prstGeom>
        </p:spPr>
        <p:txBody>
          <a:bodyPr wrap="square">
            <a:spAutoFit/>
          </a:bodyPr>
          <a:lstStyle/>
          <a:p>
            <a:pPr>
              <a:lnSpc>
                <a:spcPts val="3200"/>
              </a:lnSpc>
            </a:pPr>
            <a:r>
              <a:rPr lang="en-GB" sz="2000" dirty="0">
                <a:latin typeface="EdShed" pitchFamily="2" charset="77"/>
              </a:rPr>
              <a:t>Mother bears can become </a:t>
            </a:r>
            <a:r>
              <a:rPr lang="en-GB" sz="2000" dirty="0">
                <a:latin typeface="Arial" panose="020B0604020202020204" pitchFamily="34" charset="0"/>
                <a:cs typeface="Arial" panose="020B0604020202020204" pitchFamily="34" charset="0"/>
              </a:rPr>
              <a:t>____________</a:t>
            </a:r>
            <a:r>
              <a:rPr lang="en-GB" sz="2000" dirty="0">
                <a:latin typeface="EdShed" pitchFamily="2" charset="77"/>
                <a:cs typeface="Arial" panose="020B0604020202020204" pitchFamily="34" charset="0"/>
              </a:rPr>
              <a:t> </a:t>
            </a:r>
            <a:r>
              <a:rPr lang="en-GB" sz="2000" dirty="0">
                <a:latin typeface="EdShed" pitchFamily="2" charset="77"/>
              </a:rPr>
              <a:t>if their cubs are threatened.</a:t>
            </a:r>
            <a:endParaRPr lang="en-GB" sz="2000" dirty="0">
              <a:latin typeface="EdShed" pitchFamily="2" charset="77"/>
              <a:ea typeface="OpenDyslexic" charset="0"/>
              <a:cs typeface="OpenDyslexic" charset="0"/>
            </a:endParaRPr>
          </a:p>
        </p:txBody>
      </p:sp>
      <p:sp>
        <p:nvSpPr>
          <p:cNvPr id="12" name="Rectangle 11">
            <a:extLst>
              <a:ext uri="{FF2B5EF4-FFF2-40B4-BE49-F238E27FC236}">
                <a16:creationId xmlns:a16="http://schemas.microsoft.com/office/drawing/2014/main" id="{7ACC514B-2312-60C5-E871-A4DC3212C7F9}"/>
              </a:ext>
            </a:extLst>
          </p:cNvPr>
          <p:cNvSpPr/>
          <p:nvPr/>
        </p:nvSpPr>
        <p:spPr>
          <a:xfrm>
            <a:off x="2895257" y="2827369"/>
            <a:ext cx="8435340" cy="887422"/>
          </a:xfrm>
          <a:prstGeom prst="rect">
            <a:avLst/>
          </a:prstGeom>
        </p:spPr>
        <p:txBody>
          <a:bodyPr wrap="square">
            <a:spAutoFit/>
          </a:bodyPr>
          <a:lstStyle/>
          <a:p>
            <a:pPr>
              <a:lnSpc>
                <a:spcPts val="3200"/>
              </a:lnSpc>
            </a:pPr>
            <a:r>
              <a:rPr lang="en-GB" sz="2000" dirty="0">
                <a:latin typeface="EdShed" pitchFamily="2" charset="77"/>
                <a:ea typeface="OpenDyslexic" charset="0"/>
                <a:cs typeface="OpenDyslexic" charset="0"/>
              </a:rPr>
              <a:t>This ring is very </a:t>
            </a:r>
            <a:r>
              <a:rPr lang="en-GB" sz="2000" dirty="0">
                <a:latin typeface="Arial" panose="020B0604020202020204" pitchFamily="34" charset="0"/>
                <a:cs typeface="Arial" panose="020B0604020202020204" pitchFamily="34" charset="0"/>
              </a:rPr>
              <a:t>____________</a:t>
            </a:r>
            <a:r>
              <a:rPr lang="en-GB" sz="2000" dirty="0">
                <a:latin typeface="EdShed" pitchFamily="2" charset="77"/>
                <a:ea typeface="OpenDyslexic" charset="0"/>
                <a:cs typeface="Arial" panose="020B0604020202020204" pitchFamily="34" charset="0"/>
              </a:rPr>
              <a:t> </a:t>
            </a:r>
            <a:r>
              <a:rPr lang="en-GB" sz="2000" dirty="0">
                <a:latin typeface="EdShed" pitchFamily="2" charset="77"/>
                <a:ea typeface="OpenDyslexic" charset="0"/>
                <a:cs typeface="OpenDyslexic" charset="0"/>
              </a:rPr>
              <a:t>to me because it was a present from </a:t>
            </a:r>
            <a:br>
              <a:rPr lang="en-GB" sz="2000" dirty="0">
                <a:latin typeface="EdShed" pitchFamily="2" charset="77"/>
                <a:ea typeface="OpenDyslexic" charset="0"/>
                <a:cs typeface="OpenDyslexic" charset="0"/>
              </a:rPr>
            </a:br>
            <a:r>
              <a:rPr lang="en-GB" sz="2000" dirty="0">
                <a:latin typeface="EdShed" pitchFamily="2" charset="77"/>
                <a:ea typeface="OpenDyslexic" charset="0"/>
                <a:cs typeface="OpenDyslexic" charset="0"/>
              </a:rPr>
              <a:t>my grandmother.</a:t>
            </a:r>
          </a:p>
        </p:txBody>
      </p:sp>
      <p:sp>
        <p:nvSpPr>
          <p:cNvPr id="13" name="Rectangle 12">
            <a:extLst>
              <a:ext uri="{FF2B5EF4-FFF2-40B4-BE49-F238E27FC236}">
                <a16:creationId xmlns:a16="http://schemas.microsoft.com/office/drawing/2014/main" id="{9081DAD3-F6F0-C9F4-FDD1-0F3FB110CCB1}"/>
              </a:ext>
            </a:extLst>
          </p:cNvPr>
          <p:cNvSpPr/>
          <p:nvPr/>
        </p:nvSpPr>
        <p:spPr>
          <a:xfrm>
            <a:off x="2895257" y="4204413"/>
            <a:ext cx="8435340" cy="887422"/>
          </a:xfrm>
          <a:prstGeom prst="rect">
            <a:avLst/>
          </a:prstGeom>
        </p:spPr>
        <p:txBody>
          <a:bodyPr wrap="square">
            <a:spAutoFit/>
          </a:bodyPr>
          <a:lstStyle/>
          <a:p>
            <a:pPr>
              <a:lnSpc>
                <a:spcPts val="3200"/>
              </a:lnSpc>
            </a:pPr>
            <a:r>
              <a:rPr lang="en-GB" sz="2000" dirty="0">
                <a:latin typeface="EdShed" pitchFamily="2" charset="77"/>
                <a:ea typeface="OpenDyslexic" charset="0"/>
                <a:cs typeface="OpenDyslexic" charset="0"/>
              </a:rPr>
              <a:t>The </a:t>
            </a:r>
            <a:r>
              <a:rPr lang="en-GB" sz="2000" dirty="0">
                <a:latin typeface="Arial" panose="020B0604020202020204" pitchFamily="34" charset="0"/>
                <a:cs typeface="Arial" panose="020B0604020202020204" pitchFamily="34" charset="0"/>
              </a:rPr>
              <a:t>____________</a:t>
            </a:r>
            <a:r>
              <a:rPr lang="en-GB" sz="2000" dirty="0">
                <a:latin typeface="EdShed" pitchFamily="2" charset="77"/>
                <a:ea typeface="OpenDyslexic" charset="0"/>
                <a:cs typeface="Arial" panose="020B0604020202020204" pitchFamily="34" charset="0"/>
              </a:rPr>
              <a:t>,</a:t>
            </a:r>
            <a:r>
              <a:rPr lang="en-GB" sz="2000" dirty="0">
                <a:latin typeface="EdShed" pitchFamily="2" charset="77"/>
                <a:ea typeface="OpenDyslexic" charset="0"/>
                <a:cs typeface="OpenDyslexic" charset="0"/>
              </a:rPr>
              <a:t> sweet smell soon filled the air as the cakes began </a:t>
            </a:r>
            <a:br>
              <a:rPr lang="en-GB" sz="2000" dirty="0">
                <a:latin typeface="EdShed" pitchFamily="2" charset="77"/>
                <a:ea typeface="OpenDyslexic" charset="0"/>
                <a:cs typeface="OpenDyslexic" charset="0"/>
              </a:rPr>
            </a:br>
            <a:r>
              <a:rPr lang="en-GB" sz="2000" dirty="0">
                <a:latin typeface="EdShed" pitchFamily="2" charset="77"/>
                <a:ea typeface="OpenDyslexic" charset="0"/>
                <a:cs typeface="OpenDyslexic" charset="0"/>
              </a:rPr>
              <a:t>to bake. They were going to taste </a:t>
            </a:r>
            <a:r>
              <a:rPr lang="en-GB" sz="2000" dirty="0">
                <a:latin typeface="Arial" panose="020B0604020202020204" pitchFamily="34" charset="0"/>
                <a:cs typeface="Arial" panose="020B0604020202020204" pitchFamily="34" charset="0"/>
              </a:rPr>
              <a:t>____________</a:t>
            </a:r>
            <a:r>
              <a:rPr lang="en-GB" sz="2000" dirty="0">
                <a:latin typeface="EdShed" pitchFamily="2" charset="77"/>
                <a:ea typeface="OpenDyslexic" charset="0"/>
                <a:cs typeface="Arial" panose="020B0604020202020204" pitchFamily="34" charset="0"/>
              </a:rPr>
              <a:t>.</a:t>
            </a:r>
          </a:p>
        </p:txBody>
      </p:sp>
      <p:sp>
        <p:nvSpPr>
          <p:cNvPr id="14" name="Rectangle 13">
            <a:extLst>
              <a:ext uri="{FF2B5EF4-FFF2-40B4-BE49-F238E27FC236}">
                <a16:creationId xmlns:a16="http://schemas.microsoft.com/office/drawing/2014/main" id="{6C21293F-9376-FEFA-8B0F-ACFA1B3D065D}"/>
              </a:ext>
            </a:extLst>
          </p:cNvPr>
          <p:cNvSpPr/>
          <p:nvPr/>
        </p:nvSpPr>
        <p:spPr>
          <a:xfrm>
            <a:off x="2895257" y="5581458"/>
            <a:ext cx="8435340" cy="887422"/>
          </a:xfrm>
          <a:prstGeom prst="rect">
            <a:avLst/>
          </a:prstGeom>
        </p:spPr>
        <p:txBody>
          <a:bodyPr wrap="square">
            <a:spAutoFit/>
          </a:bodyPr>
          <a:lstStyle/>
          <a:p>
            <a:pPr>
              <a:lnSpc>
                <a:spcPts val="3200"/>
              </a:lnSpc>
            </a:pPr>
            <a:r>
              <a:rPr lang="en-GB" sz="2000" dirty="0">
                <a:latin typeface="EdShed" pitchFamily="2" charset="77"/>
                <a:ea typeface="OpenDyslexic" charset="0"/>
                <a:cs typeface="OpenDyslexic" charset="0"/>
              </a:rPr>
              <a:t>Peter couldn’t believe how </a:t>
            </a:r>
            <a:r>
              <a:rPr lang="en-GB" sz="2000" dirty="0">
                <a:latin typeface="Arial" panose="020B0604020202020204" pitchFamily="34" charset="0"/>
                <a:cs typeface="Arial" panose="020B0604020202020204" pitchFamily="34" charset="0"/>
              </a:rPr>
              <a:t>____________</a:t>
            </a:r>
            <a:r>
              <a:rPr lang="en-GB" sz="2000" dirty="0">
                <a:latin typeface="EdShed" pitchFamily="2" charset="77"/>
                <a:ea typeface="OpenDyslexic" charset="0"/>
                <a:cs typeface="OpenDyslexic" charset="0"/>
              </a:rPr>
              <a:t> the new car was. It was so much bigger than their previous one.</a:t>
            </a:r>
          </a:p>
        </p:txBody>
      </p:sp>
    </p:spTree>
    <p:extLst>
      <p:ext uri="{BB962C8B-B14F-4D97-AF65-F5344CB8AC3E}">
        <p14:creationId xmlns:p14="http://schemas.microsoft.com/office/powerpoint/2010/main" val="3756175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34DFCA-9223-DE1B-416C-29064F9F553F}"/>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13</a:t>
            </a:fld>
            <a:endParaRPr lang="en-US" dirty="0">
              <a:latin typeface="EdShed" pitchFamily="2" charset="77"/>
            </a:endParaRPr>
          </a:p>
        </p:txBody>
      </p:sp>
      <p:sp>
        <p:nvSpPr>
          <p:cNvPr id="3" name="Text Placeholder 2">
            <a:extLst>
              <a:ext uri="{FF2B5EF4-FFF2-40B4-BE49-F238E27FC236}">
                <a16:creationId xmlns:a16="http://schemas.microsoft.com/office/drawing/2014/main" id="{DC5DE0EC-52B2-D4CD-A37E-DCE40E8164A7}"/>
              </a:ext>
            </a:extLst>
          </p:cNvPr>
          <p:cNvSpPr>
            <a:spLocks noGrp="1"/>
          </p:cNvSpPr>
          <p:nvPr>
            <p:ph type="body" sz="quarter" idx="10"/>
          </p:nvPr>
        </p:nvSpPr>
        <p:spPr/>
        <p:txBody>
          <a:bodyPr/>
          <a:lstStyle/>
          <a:p>
            <a:r>
              <a:rPr lang="en-US" dirty="0"/>
              <a:t>Cloze Sentences</a:t>
            </a:r>
          </a:p>
          <a:p>
            <a:endParaRPr lang="en-US" dirty="0"/>
          </a:p>
        </p:txBody>
      </p:sp>
      <p:sp>
        <p:nvSpPr>
          <p:cNvPr id="2" name="Text Placeholder 1">
            <a:extLst>
              <a:ext uri="{FF2B5EF4-FFF2-40B4-BE49-F238E27FC236}">
                <a16:creationId xmlns:a16="http://schemas.microsoft.com/office/drawing/2014/main" id="{8A11380B-C7CA-BE38-BCF4-72975ED582AD}"/>
              </a:ext>
            </a:extLst>
          </p:cNvPr>
          <p:cNvSpPr>
            <a:spLocks noGrp="1"/>
          </p:cNvSpPr>
          <p:nvPr>
            <p:ph type="body" sz="quarter" idx="11"/>
          </p:nvPr>
        </p:nvSpPr>
        <p:spPr/>
        <p:txBody>
          <a:bodyPr/>
          <a:lstStyle/>
          <a:p>
            <a:r>
              <a:rPr lang="en-GB" dirty="0"/>
              <a:t>Can you identify the missing words in these sentences?</a:t>
            </a:r>
          </a:p>
        </p:txBody>
      </p:sp>
      <p:sp>
        <p:nvSpPr>
          <p:cNvPr id="5" name="Rectangle 4">
            <a:extLst>
              <a:ext uri="{FF2B5EF4-FFF2-40B4-BE49-F238E27FC236}">
                <a16:creationId xmlns:a16="http://schemas.microsoft.com/office/drawing/2014/main" id="{4DA17F8F-518A-21AA-F146-C16A2F2E2BF0}"/>
              </a:ext>
            </a:extLst>
          </p:cNvPr>
          <p:cNvSpPr/>
          <p:nvPr/>
        </p:nvSpPr>
        <p:spPr>
          <a:xfrm>
            <a:off x="566477" y="1913891"/>
            <a:ext cx="10755947" cy="515526"/>
          </a:xfrm>
          <a:prstGeom prst="rect">
            <a:avLst/>
          </a:prstGeom>
        </p:spPr>
        <p:txBody>
          <a:bodyPr wrap="square">
            <a:spAutoFit/>
          </a:bodyPr>
          <a:lstStyle/>
          <a:p>
            <a:pPr>
              <a:lnSpc>
                <a:spcPct val="150000"/>
              </a:lnSpc>
            </a:pPr>
            <a:r>
              <a:rPr lang="en-GB" sz="2000" dirty="0">
                <a:latin typeface="EdShed" pitchFamily="2" charset="77"/>
                <a:ea typeface="OpenDyslexic" charset="0"/>
                <a:cs typeface="OpenDyslexic" charset="0"/>
              </a:rPr>
              <a:t>“Isn’t the weather </a:t>
            </a:r>
            <a:r>
              <a:rPr lang="en-GB" sz="2000" dirty="0">
                <a:latin typeface="Arial" panose="020B0604020202020204" pitchFamily="34" charset="0"/>
                <a:ea typeface="OpenDyslexic" charset="0"/>
                <a:cs typeface="Arial" panose="020B0604020202020204" pitchFamily="34" charset="0"/>
              </a:rPr>
              <a:t>_____________</a:t>
            </a:r>
            <a:r>
              <a:rPr lang="en-GB" sz="2000" dirty="0">
                <a:latin typeface="EdShed" pitchFamily="2" charset="77"/>
                <a:ea typeface="OpenDyslexic" charset="0"/>
                <a:cs typeface="Arial" panose="020B0604020202020204" pitchFamily="34" charset="0"/>
              </a:rPr>
              <a:t> </a:t>
            </a:r>
            <a:r>
              <a:rPr lang="en-GB" sz="2000" dirty="0">
                <a:latin typeface="EdShed" pitchFamily="2" charset="77"/>
                <a:ea typeface="OpenDyslexic" charset="0"/>
                <a:cs typeface="OpenDyslexic" charset="0"/>
              </a:rPr>
              <a:t>today?” asked Meena, who was drenched from head to toe. </a:t>
            </a:r>
          </a:p>
        </p:txBody>
      </p:sp>
      <p:sp>
        <p:nvSpPr>
          <p:cNvPr id="6" name="Rectangle 5">
            <a:extLst>
              <a:ext uri="{FF2B5EF4-FFF2-40B4-BE49-F238E27FC236}">
                <a16:creationId xmlns:a16="http://schemas.microsoft.com/office/drawing/2014/main" id="{E7A527C1-2792-4113-D29B-092553112AB0}"/>
              </a:ext>
            </a:extLst>
          </p:cNvPr>
          <p:cNvSpPr/>
          <p:nvPr/>
        </p:nvSpPr>
        <p:spPr>
          <a:xfrm>
            <a:off x="566476" y="2879190"/>
            <a:ext cx="11199699" cy="515526"/>
          </a:xfrm>
          <a:prstGeom prst="rect">
            <a:avLst/>
          </a:prstGeom>
        </p:spPr>
        <p:txBody>
          <a:bodyPr wrap="square">
            <a:spAutoFit/>
          </a:bodyPr>
          <a:lstStyle/>
          <a:p>
            <a:pPr>
              <a:lnSpc>
                <a:spcPct val="150000"/>
              </a:lnSpc>
            </a:pPr>
            <a:r>
              <a:rPr lang="en-GB" sz="2000" dirty="0">
                <a:latin typeface="EdShed" pitchFamily="2" charset="77"/>
                <a:ea typeface="OpenDyslexic" charset="0"/>
                <a:cs typeface="OpenDyslexic" charset="0"/>
              </a:rPr>
              <a:t>He had a very </a:t>
            </a:r>
            <a:r>
              <a:rPr lang="en-GB" sz="2000" dirty="0">
                <a:latin typeface="Arial" panose="020B0604020202020204" pitchFamily="34" charset="0"/>
                <a:ea typeface="OpenDyslexic" charset="0"/>
                <a:cs typeface="Arial" panose="020B0604020202020204" pitchFamily="34" charset="0"/>
              </a:rPr>
              <a:t>_____________</a:t>
            </a:r>
            <a:r>
              <a:rPr lang="en-GB" sz="2000" dirty="0">
                <a:latin typeface="EdShed" pitchFamily="2" charset="77"/>
                <a:ea typeface="OpenDyslexic" charset="0"/>
                <a:cs typeface="OpenDyslexic" charset="0"/>
              </a:rPr>
              <a:t> and pleasant smile.</a:t>
            </a:r>
          </a:p>
        </p:txBody>
      </p:sp>
      <p:sp>
        <p:nvSpPr>
          <p:cNvPr id="7" name="Rectangle 6">
            <a:extLst>
              <a:ext uri="{FF2B5EF4-FFF2-40B4-BE49-F238E27FC236}">
                <a16:creationId xmlns:a16="http://schemas.microsoft.com/office/drawing/2014/main" id="{55354923-169E-FE73-88AA-8A049464116A}"/>
              </a:ext>
            </a:extLst>
          </p:cNvPr>
          <p:cNvSpPr/>
          <p:nvPr/>
        </p:nvSpPr>
        <p:spPr>
          <a:xfrm>
            <a:off x="566475" y="3844489"/>
            <a:ext cx="11199699" cy="515526"/>
          </a:xfrm>
          <a:prstGeom prst="rect">
            <a:avLst/>
          </a:prstGeom>
        </p:spPr>
        <p:txBody>
          <a:bodyPr wrap="square">
            <a:spAutoFit/>
          </a:bodyPr>
          <a:lstStyle/>
          <a:p>
            <a:pPr>
              <a:lnSpc>
                <a:spcPct val="150000"/>
              </a:lnSpc>
            </a:pPr>
            <a:r>
              <a:rPr lang="en-GB" sz="2000" dirty="0">
                <a:latin typeface="EdShed" pitchFamily="2" charset="77"/>
                <a:ea typeface="OpenDyslexic" charset="0"/>
                <a:cs typeface="OpenDyslexic" charset="0"/>
              </a:rPr>
              <a:t>The rumours being spread were nasty and </a:t>
            </a:r>
            <a:r>
              <a:rPr lang="en-GB" sz="2000" dirty="0">
                <a:latin typeface="Arial" panose="020B0604020202020204" pitchFamily="34" charset="0"/>
                <a:ea typeface="OpenDyslexic" charset="0"/>
                <a:cs typeface="Arial" panose="020B0604020202020204" pitchFamily="34" charset="0"/>
              </a:rPr>
              <a:t>_____________</a:t>
            </a:r>
            <a:r>
              <a:rPr lang="en-GB" sz="2000" dirty="0">
                <a:latin typeface="EdShed" pitchFamily="2" charset="77"/>
                <a:ea typeface="OpenDyslexic" charset="0"/>
                <a:cs typeface="Arial" panose="020B0604020202020204" pitchFamily="34" charset="0"/>
              </a:rPr>
              <a:t>.</a:t>
            </a:r>
          </a:p>
        </p:txBody>
      </p:sp>
      <p:sp>
        <p:nvSpPr>
          <p:cNvPr id="8" name="Rectangle 7">
            <a:extLst>
              <a:ext uri="{FF2B5EF4-FFF2-40B4-BE49-F238E27FC236}">
                <a16:creationId xmlns:a16="http://schemas.microsoft.com/office/drawing/2014/main" id="{10FA948F-E25E-B4E7-7BCA-7D9105D36847}"/>
              </a:ext>
            </a:extLst>
          </p:cNvPr>
          <p:cNvSpPr/>
          <p:nvPr/>
        </p:nvSpPr>
        <p:spPr>
          <a:xfrm>
            <a:off x="566475" y="5775086"/>
            <a:ext cx="11199699" cy="515526"/>
          </a:xfrm>
          <a:prstGeom prst="rect">
            <a:avLst/>
          </a:prstGeom>
        </p:spPr>
        <p:txBody>
          <a:bodyPr wrap="square">
            <a:spAutoFit/>
          </a:bodyPr>
          <a:lstStyle/>
          <a:p>
            <a:pPr>
              <a:lnSpc>
                <a:spcPct val="150000"/>
              </a:lnSpc>
            </a:pPr>
            <a:r>
              <a:rPr lang="en-GB" sz="2000" dirty="0">
                <a:latin typeface="EdShed" pitchFamily="2" charset="77"/>
              </a:rPr>
              <a:t>The </a:t>
            </a:r>
            <a:r>
              <a:rPr lang="en-GB" sz="2000" dirty="0">
                <a:latin typeface="Arial" panose="020B0604020202020204" pitchFamily="34" charset="0"/>
                <a:ea typeface="OpenDyslexic" charset="0"/>
                <a:cs typeface="Arial" panose="020B0604020202020204" pitchFamily="34" charset="0"/>
              </a:rPr>
              <a:t> _____________</a:t>
            </a:r>
            <a:r>
              <a:rPr lang="en-GB" sz="2000" dirty="0">
                <a:latin typeface="EdShed" pitchFamily="2" charset="77"/>
                <a:cs typeface="Arial" panose="020B0604020202020204" pitchFamily="34" charset="0"/>
              </a:rPr>
              <a:t> </a:t>
            </a:r>
            <a:r>
              <a:rPr lang="en-GB" sz="2000" dirty="0">
                <a:latin typeface="EdShed" pitchFamily="2" charset="77"/>
              </a:rPr>
              <a:t>looking vehicle was reported to police.</a:t>
            </a:r>
            <a:endParaRPr lang="en-GB" sz="4400" dirty="0">
              <a:latin typeface="EdShed" pitchFamily="2" charset="77"/>
              <a:ea typeface="OpenDyslexic" charset="0"/>
              <a:cs typeface="OpenDyslexic" charset="0"/>
            </a:endParaRPr>
          </a:p>
        </p:txBody>
      </p:sp>
      <p:sp>
        <p:nvSpPr>
          <p:cNvPr id="9" name="Rectangle 8">
            <a:extLst>
              <a:ext uri="{FF2B5EF4-FFF2-40B4-BE49-F238E27FC236}">
                <a16:creationId xmlns:a16="http://schemas.microsoft.com/office/drawing/2014/main" id="{0AD65A1B-2CB9-F1E0-C892-6A8FE8A3C286}"/>
              </a:ext>
            </a:extLst>
          </p:cNvPr>
          <p:cNvSpPr/>
          <p:nvPr/>
        </p:nvSpPr>
        <p:spPr>
          <a:xfrm>
            <a:off x="566475" y="4809788"/>
            <a:ext cx="11199699" cy="515526"/>
          </a:xfrm>
          <a:prstGeom prst="rect">
            <a:avLst/>
          </a:prstGeom>
        </p:spPr>
        <p:txBody>
          <a:bodyPr wrap="square">
            <a:spAutoFit/>
          </a:bodyPr>
          <a:lstStyle/>
          <a:p>
            <a:pPr>
              <a:lnSpc>
                <a:spcPct val="150000"/>
              </a:lnSpc>
            </a:pPr>
            <a:r>
              <a:rPr lang="en-GB" sz="2000" dirty="0">
                <a:latin typeface="EdShed" pitchFamily="2" charset="77"/>
              </a:rPr>
              <a:t>Harry was </a:t>
            </a:r>
            <a:r>
              <a:rPr lang="en-GB" sz="2000" dirty="0">
                <a:latin typeface="Arial" panose="020B0604020202020204" pitchFamily="34" charset="0"/>
                <a:ea typeface="OpenDyslexic" charset="0"/>
                <a:cs typeface="Arial" panose="020B0604020202020204" pitchFamily="34" charset="0"/>
              </a:rPr>
              <a:t> _____________</a:t>
            </a:r>
            <a:r>
              <a:rPr lang="en-GB" sz="2000" dirty="0">
                <a:latin typeface="EdShed" pitchFamily="2" charset="77"/>
                <a:cs typeface="Arial" panose="020B0604020202020204" pitchFamily="34" charset="0"/>
              </a:rPr>
              <a:t> </a:t>
            </a:r>
            <a:r>
              <a:rPr lang="en-GB" sz="2000" dirty="0">
                <a:latin typeface="EdShed" pitchFamily="2" charset="77"/>
              </a:rPr>
              <a:t>that someone was watching him. </a:t>
            </a:r>
          </a:p>
        </p:txBody>
      </p:sp>
    </p:spTree>
    <p:extLst>
      <p:ext uri="{BB962C8B-B14F-4D97-AF65-F5344CB8AC3E}">
        <p14:creationId xmlns:p14="http://schemas.microsoft.com/office/powerpoint/2010/main" val="260452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Table 30">
            <a:extLst>
              <a:ext uri="{FF2B5EF4-FFF2-40B4-BE49-F238E27FC236}">
                <a16:creationId xmlns:a16="http://schemas.microsoft.com/office/drawing/2014/main" id="{CDBB30C0-857A-FC8B-654F-B5DAFDFDFB47}"/>
              </a:ext>
            </a:extLst>
          </p:cNvPr>
          <p:cNvGraphicFramePr>
            <a:graphicFrameLocks noGrp="1"/>
          </p:cNvGraphicFramePr>
          <p:nvPr>
            <p:extLst>
              <p:ext uri="{D42A27DB-BD31-4B8C-83A1-F6EECF244321}">
                <p14:modId xmlns:p14="http://schemas.microsoft.com/office/powerpoint/2010/main" val="2504381909"/>
              </p:ext>
            </p:extLst>
          </p:nvPr>
        </p:nvGraphicFramePr>
        <p:xfrm>
          <a:off x="290097" y="1709520"/>
          <a:ext cx="2198409" cy="4843680"/>
        </p:xfrm>
        <a:graphic>
          <a:graphicData uri="http://schemas.openxmlformats.org/drawingml/2006/table">
            <a:tbl>
              <a:tblPr firstRow="1" bandRow="1">
                <a:tableStyleId>{5C22544A-7EE6-4342-B048-85BDC9FD1C3A}</a:tableStyleId>
              </a:tblPr>
              <a:tblGrid>
                <a:gridCol w="2198409">
                  <a:extLst>
                    <a:ext uri="{9D8B030D-6E8A-4147-A177-3AD203B41FA5}">
                      <a16:colId xmlns:a16="http://schemas.microsoft.com/office/drawing/2014/main" val="2485346987"/>
                    </a:ext>
                  </a:extLst>
                </a:gridCol>
              </a:tblGrid>
              <a:tr h="484368">
                <a:tc>
                  <a:txBody>
                    <a:bodyPr/>
                    <a:lstStyle/>
                    <a:p>
                      <a:pPr algn="ctr"/>
                      <a:r>
                        <a:rPr lang="en-GB" sz="1600" b="0" i="0" u="none" dirty="0">
                          <a:solidFill>
                            <a:schemeClr val="tx1"/>
                          </a:solidFill>
                          <a:latin typeface="EdShed" pitchFamily="2" charset="77"/>
                        </a:rPr>
                        <a:t>delicious</a:t>
                      </a:r>
                      <a:endParaRPr lang="en-GB" sz="1600" b="0" i="0" u="none" dirty="0">
                        <a:solidFill>
                          <a:schemeClr val="tx1"/>
                        </a:solidFill>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8985659"/>
                  </a:ext>
                </a:extLst>
              </a:tr>
              <a:tr h="484368">
                <a:tc>
                  <a:txBody>
                    <a:bodyPr/>
                    <a:lstStyle/>
                    <a:p>
                      <a:pPr algn="ctr"/>
                      <a:r>
                        <a:rPr lang="en-GB" sz="1600" b="0" i="0" u="none" dirty="0">
                          <a:latin typeface="EdShed" pitchFamily="2" charset="77"/>
                        </a:rPr>
                        <a:t>atrocious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5876262"/>
                  </a:ext>
                </a:extLst>
              </a:tr>
              <a:tr h="484368">
                <a:tc>
                  <a:txBody>
                    <a:bodyPr/>
                    <a:lstStyle/>
                    <a:p>
                      <a:pPr algn="ctr"/>
                      <a:r>
                        <a:rPr lang="en-GB" sz="1600" b="0" i="0" u="none" dirty="0">
                          <a:latin typeface="EdShed" pitchFamily="2" charset="77"/>
                        </a:rPr>
                        <a:t>conscious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6386903"/>
                  </a:ext>
                </a:extLst>
              </a:tr>
              <a:tr h="484368">
                <a:tc>
                  <a:txBody>
                    <a:bodyPr/>
                    <a:lstStyle/>
                    <a:p>
                      <a:pPr algn="ctr"/>
                      <a:r>
                        <a:rPr lang="en-GB" sz="1600" b="0" i="0" u="none" dirty="0">
                          <a:latin typeface="EdShed" pitchFamily="2" charset="77"/>
                        </a:rPr>
                        <a:t>ferocious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0943225"/>
                  </a:ext>
                </a:extLst>
              </a:tr>
              <a:tr h="484368">
                <a:tc>
                  <a:txBody>
                    <a:bodyPr/>
                    <a:lstStyle/>
                    <a:p>
                      <a:pPr algn="ctr"/>
                      <a:r>
                        <a:rPr lang="en-GB" sz="1600" b="0" i="0" u="none" dirty="0">
                          <a:latin typeface="EdShed" pitchFamily="2" charset="77"/>
                        </a:rPr>
                        <a:t>gracious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3349289"/>
                  </a:ext>
                </a:extLst>
              </a:tr>
              <a:tr h="484368">
                <a:tc>
                  <a:txBody>
                    <a:bodyPr/>
                    <a:lstStyle/>
                    <a:p>
                      <a:pPr algn="ctr"/>
                      <a:r>
                        <a:rPr lang="en-GB" sz="1600" b="0" i="0" u="none" dirty="0">
                          <a:latin typeface="EdShed" pitchFamily="2" charset="77"/>
                        </a:rPr>
                        <a:t>luscious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2805574"/>
                  </a:ext>
                </a:extLst>
              </a:tr>
              <a:tr h="484368">
                <a:tc>
                  <a:txBody>
                    <a:bodyPr/>
                    <a:lstStyle/>
                    <a:p>
                      <a:pPr algn="ctr"/>
                      <a:r>
                        <a:rPr lang="en-GB" sz="1600" b="0" i="0" u="none" dirty="0">
                          <a:latin typeface="EdShed" pitchFamily="2" charset="77"/>
                        </a:rPr>
                        <a:t>malicious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4439838"/>
                  </a:ext>
                </a:extLst>
              </a:tr>
              <a:tr h="484368">
                <a:tc>
                  <a:txBody>
                    <a:bodyPr/>
                    <a:lstStyle/>
                    <a:p>
                      <a:pPr algn="ctr"/>
                      <a:r>
                        <a:rPr lang="en-GB" sz="1600" b="0" i="0" u="none" dirty="0">
                          <a:latin typeface="EdShed" pitchFamily="2" charset="77"/>
                        </a:rPr>
                        <a:t>precious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56808979"/>
                  </a:ext>
                </a:extLst>
              </a:tr>
              <a:tr h="484368">
                <a:tc>
                  <a:txBody>
                    <a:bodyPr/>
                    <a:lstStyle/>
                    <a:p>
                      <a:pPr algn="ctr"/>
                      <a:r>
                        <a:rPr lang="en-GB" sz="1600" b="0" i="0" u="none" dirty="0">
                          <a:latin typeface="EdShed" pitchFamily="2" charset="77"/>
                        </a:rPr>
                        <a:t>spacious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02201837"/>
                  </a:ext>
                </a:extLst>
              </a:tr>
              <a:tr h="484368">
                <a:tc>
                  <a:txBody>
                    <a:bodyPr/>
                    <a:lstStyle/>
                    <a:p>
                      <a:pPr algn="ctr"/>
                      <a:r>
                        <a:rPr lang="en-GB" sz="1600" b="0" i="0" u="none" dirty="0">
                          <a:latin typeface="EdShed" pitchFamily="2" charset="77"/>
                        </a:rPr>
                        <a:t>suspicious</a:t>
                      </a:r>
                      <a:endParaRPr lang="en-GB" sz="1600"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1039642"/>
                  </a:ext>
                </a:extLst>
              </a:tr>
            </a:tbl>
          </a:graphicData>
        </a:graphic>
      </p:graphicFrame>
      <p:sp>
        <p:nvSpPr>
          <p:cNvPr id="32" name="Rectangle 31">
            <a:extLst>
              <a:ext uri="{FF2B5EF4-FFF2-40B4-BE49-F238E27FC236}">
                <a16:creationId xmlns:a16="http://schemas.microsoft.com/office/drawing/2014/main" id="{801D7929-47B9-D4C3-2D6A-31A172CA6B80}"/>
              </a:ext>
            </a:extLst>
          </p:cNvPr>
          <p:cNvSpPr/>
          <p:nvPr/>
        </p:nvSpPr>
        <p:spPr>
          <a:xfrm>
            <a:off x="2895257" y="1860693"/>
            <a:ext cx="8435340" cy="477054"/>
          </a:xfrm>
          <a:prstGeom prst="rect">
            <a:avLst/>
          </a:prstGeom>
        </p:spPr>
        <p:txBody>
          <a:bodyPr wrap="square">
            <a:spAutoFit/>
          </a:bodyPr>
          <a:lstStyle/>
          <a:p>
            <a:pPr>
              <a:lnSpc>
                <a:spcPts val="3200"/>
              </a:lnSpc>
            </a:pPr>
            <a:r>
              <a:rPr lang="en-GB" sz="2000" dirty="0">
                <a:latin typeface="EdShed" pitchFamily="2" charset="77"/>
              </a:rPr>
              <a:t>Mother bears can become </a:t>
            </a:r>
            <a:r>
              <a:rPr lang="en-GB" sz="2000" dirty="0">
                <a:latin typeface="Arial" panose="020B0604020202020204" pitchFamily="34" charset="0"/>
                <a:cs typeface="Arial" panose="020B0604020202020204" pitchFamily="34" charset="0"/>
              </a:rPr>
              <a:t>____________</a:t>
            </a:r>
            <a:r>
              <a:rPr lang="en-GB" sz="2000" dirty="0">
                <a:latin typeface="EdShed" pitchFamily="2" charset="77"/>
                <a:cs typeface="Arial" panose="020B0604020202020204" pitchFamily="34" charset="0"/>
              </a:rPr>
              <a:t> </a:t>
            </a:r>
            <a:r>
              <a:rPr lang="en-GB" sz="2000" dirty="0">
                <a:latin typeface="EdShed" pitchFamily="2" charset="77"/>
              </a:rPr>
              <a:t>if their cubs are threatened.</a:t>
            </a:r>
            <a:endParaRPr lang="en-GB" sz="2000" dirty="0">
              <a:latin typeface="EdShed" pitchFamily="2" charset="77"/>
              <a:ea typeface="OpenDyslexic" charset="0"/>
              <a:cs typeface="OpenDyslexic" charset="0"/>
            </a:endParaRPr>
          </a:p>
        </p:txBody>
      </p:sp>
      <p:sp>
        <p:nvSpPr>
          <p:cNvPr id="33" name="Rectangle 32">
            <a:extLst>
              <a:ext uri="{FF2B5EF4-FFF2-40B4-BE49-F238E27FC236}">
                <a16:creationId xmlns:a16="http://schemas.microsoft.com/office/drawing/2014/main" id="{79596CA7-3FA1-8933-2C45-53B2CCC0B8A3}"/>
              </a:ext>
            </a:extLst>
          </p:cNvPr>
          <p:cNvSpPr/>
          <p:nvPr/>
        </p:nvSpPr>
        <p:spPr>
          <a:xfrm>
            <a:off x="2895257" y="2827369"/>
            <a:ext cx="8435340" cy="887422"/>
          </a:xfrm>
          <a:prstGeom prst="rect">
            <a:avLst/>
          </a:prstGeom>
        </p:spPr>
        <p:txBody>
          <a:bodyPr wrap="square">
            <a:spAutoFit/>
          </a:bodyPr>
          <a:lstStyle/>
          <a:p>
            <a:pPr>
              <a:lnSpc>
                <a:spcPts val="3200"/>
              </a:lnSpc>
            </a:pPr>
            <a:r>
              <a:rPr lang="en-GB" sz="2000" dirty="0">
                <a:latin typeface="EdShed" pitchFamily="2" charset="77"/>
                <a:ea typeface="OpenDyslexic" charset="0"/>
                <a:cs typeface="OpenDyslexic" charset="0"/>
              </a:rPr>
              <a:t>This ring is very </a:t>
            </a:r>
            <a:r>
              <a:rPr lang="en-GB" sz="2000" dirty="0">
                <a:latin typeface="Arial" panose="020B0604020202020204" pitchFamily="34" charset="0"/>
                <a:cs typeface="Arial" panose="020B0604020202020204" pitchFamily="34" charset="0"/>
              </a:rPr>
              <a:t>____________</a:t>
            </a:r>
            <a:r>
              <a:rPr lang="en-GB" sz="2000" dirty="0">
                <a:latin typeface="EdShed" pitchFamily="2" charset="77"/>
                <a:ea typeface="OpenDyslexic" charset="0"/>
                <a:cs typeface="Arial" panose="020B0604020202020204" pitchFamily="34" charset="0"/>
              </a:rPr>
              <a:t> </a:t>
            </a:r>
            <a:r>
              <a:rPr lang="en-GB" sz="2000" dirty="0">
                <a:latin typeface="EdShed" pitchFamily="2" charset="77"/>
                <a:ea typeface="OpenDyslexic" charset="0"/>
                <a:cs typeface="OpenDyslexic" charset="0"/>
              </a:rPr>
              <a:t>to me because it was a present from </a:t>
            </a:r>
            <a:br>
              <a:rPr lang="en-GB" sz="2000" dirty="0">
                <a:latin typeface="EdShed" pitchFamily="2" charset="77"/>
                <a:ea typeface="OpenDyslexic" charset="0"/>
                <a:cs typeface="OpenDyslexic" charset="0"/>
              </a:rPr>
            </a:br>
            <a:r>
              <a:rPr lang="en-GB" sz="2000" dirty="0">
                <a:latin typeface="EdShed" pitchFamily="2" charset="77"/>
                <a:ea typeface="OpenDyslexic" charset="0"/>
                <a:cs typeface="OpenDyslexic" charset="0"/>
              </a:rPr>
              <a:t>my grandmother.</a:t>
            </a:r>
          </a:p>
        </p:txBody>
      </p:sp>
      <p:sp>
        <p:nvSpPr>
          <p:cNvPr id="34" name="Rectangle 33">
            <a:extLst>
              <a:ext uri="{FF2B5EF4-FFF2-40B4-BE49-F238E27FC236}">
                <a16:creationId xmlns:a16="http://schemas.microsoft.com/office/drawing/2014/main" id="{F98BE648-DC70-6739-E34C-F243A45B2224}"/>
              </a:ext>
            </a:extLst>
          </p:cNvPr>
          <p:cNvSpPr/>
          <p:nvPr/>
        </p:nvSpPr>
        <p:spPr>
          <a:xfrm>
            <a:off x="2895257" y="4204413"/>
            <a:ext cx="8435340" cy="887422"/>
          </a:xfrm>
          <a:prstGeom prst="rect">
            <a:avLst/>
          </a:prstGeom>
        </p:spPr>
        <p:txBody>
          <a:bodyPr wrap="square">
            <a:spAutoFit/>
          </a:bodyPr>
          <a:lstStyle/>
          <a:p>
            <a:pPr>
              <a:lnSpc>
                <a:spcPts val="3200"/>
              </a:lnSpc>
            </a:pPr>
            <a:r>
              <a:rPr lang="en-GB" sz="2000" dirty="0">
                <a:latin typeface="EdShed" pitchFamily="2" charset="77"/>
                <a:ea typeface="OpenDyslexic" charset="0"/>
                <a:cs typeface="OpenDyslexic" charset="0"/>
              </a:rPr>
              <a:t>The </a:t>
            </a:r>
            <a:r>
              <a:rPr lang="en-GB" sz="2000" dirty="0">
                <a:latin typeface="Arial" panose="020B0604020202020204" pitchFamily="34" charset="0"/>
                <a:cs typeface="Arial" panose="020B0604020202020204" pitchFamily="34" charset="0"/>
              </a:rPr>
              <a:t>____________</a:t>
            </a:r>
            <a:r>
              <a:rPr lang="en-GB" sz="2000" dirty="0">
                <a:latin typeface="EdShed" pitchFamily="2" charset="77"/>
                <a:ea typeface="OpenDyslexic" charset="0"/>
                <a:cs typeface="Arial" panose="020B0604020202020204" pitchFamily="34" charset="0"/>
              </a:rPr>
              <a:t>,</a:t>
            </a:r>
            <a:r>
              <a:rPr lang="en-GB" sz="2000" dirty="0">
                <a:latin typeface="EdShed" pitchFamily="2" charset="77"/>
                <a:ea typeface="OpenDyslexic" charset="0"/>
                <a:cs typeface="OpenDyslexic" charset="0"/>
              </a:rPr>
              <a:t> sweet smell soon filled the air as the cakes began </a:t>
            </a:r>
            <a:br>
              <a:rPr lang="en-GB" sz="2000" dirty="0">
                <a:latin typeface="EdShed" pitchFamily="2" charset="77"/>
                <a:ea typeface="OpenDyslexic" charset="0"/>
                <a:cs typeface="OpenDyslexic" charset="0"/>
              </a:rPr>
            </a:br>
            <a:r>
              <a:rPr lang="en-GB" sz="2000" dirty="0">
                <a:latin typeface="EdShed" pitchFamily="2" charset="77"/>
                <a:ea typeface="OpenDyslexic" charset="0"/>
                <a:cs typeface="OpenDyslexic" charset="0"/>
              </a:rPr>
              <a:t>to bake. They were going to taste </a:t>
            </a:r>
            <a:r>
              <a:rPr lang="en-GB" sz="2000" dirty="0">
                <a:latin typeface="Arial" panose="020B0604020202020204" pitchFamily="34" charset="0"/>
                <a:cs typeface="Arial" panose="020B0604020202020204" pitchFamily="34" charset="0"/>
              </a:rPr>
              <a:t>____________</a:t>
            </a:r>
            <a:r>
              <a:rPr lang="en-GB" sz="2000" dirty="0">
                <a:latin typeface="EdShed" pitchFamily="2" charset="77"/>
                <a:ea typeface="OpenDyslexic" charset="0"/>
                <a:cs typeface="Arial" panose="020B0604020202020204" pitchFamily="34" charset="0"/>
              </a:rPr>
              <a:t>.</a:t>
            </a:r>
          </a:p>
        </p:txBody>
      </p:sp>
      <p:sp>
        <p:nvSpPr>
          <p:cNvPr id="35" name="Rectangle 34">
            <a:extLst>
              <a:ext uri="{FF2B5EF4-FFF2-40B4-BE49-F238E27FC236}">
                <a16:creationId xmlns:a16="http://schemas.microsoft.com/office/drawing/2014/main" id="{47D83DC1-AA5E-6D81-47FF-A8370D5D5ACD}"/>
              </a:ext>
            </a:extLst>
          </p:cNvPr>
          <p:cNvSpPr/>
          <p:nvPr/>
        </p:nvSpPr>
        <p:spPr>
          <a:xfrm>
            <a:off x="2895257" y="5581458"/>
            <a:ext cx="8435340" cy="887422"/>
          </a:xfrm>
          <a:prstGeom prst="rect">
            <a:avLst/>
          </a:prstGeom>
        </p:spPr>
        <p:txBody>
          <a:bodyPr wrap="square">
            <a:spAutoFit/>
          </a:bodyPr>
          <a:lstStyle/>
          <a:p>
            <a:pPr>
              <a:lnSpc>
                <a:spcPts val="3200"/>
              </a:lnSpc>
            </a:pPr>
            <a:r>
              <a:rPr lang="en-GB" sz="2000" dirty="0">
                <a:latin typeface="EdShed" pitchFamily="2" charset="77"/>
                <a:ea typeface="OpenDyslexic" charset="0"/>
                <a:cs typeface="OpenDyslexic" charset="0"/>
              </a:rPr>
              <a:t>Peter couldn’t believe how </a:t>
            </a:r>
            <a:r>
              <a:rPr lang="en-GB" sz="2000" dirty="0">
                <a:latin typeface="Arial" panose="020B0604020202020204" pitchFamily="34" charset="0"/>
                <a:cs typeface="Arial" panose="020B0604020202020204" pitchFamily="34" charset="0"/>
              </a:rPr>
              <a:t>____________</a:t>
            </a:r>
            <a:r>
              <a:rPr lang="en-GB" sz="2000" dirty="0">
                <a:latin typeface="EdShed" pitchFamily="2" charset="77"/>
                <a:ea typeface="OpenDyslexic" charset="0"/>
                <a:cs typeface="OpenDyslexic" charset="0"/>
              </a:rPr>
              <a:t> the new car was. It was so much bigger than their previous one.</a:t>
            </a:r>
          </a:p>
        </p:txBody>
      </p:sp>
      <p:sp>
        <p:nvSpPr>
          <p:cNvPr id="4" name="Slide Number Placeholder 3">
            <a:extLst>
              <a:ext uri="{FF2B5EF4-FFF2-40B4-BE49-F238E27FC236}">
                <a16:creationId xmlns:a16="http://schemas.microsoft.com/office/drawing/2014/main" id="{3034DFCA-9223-DE1B-416C-29064F9F553F}"/>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14</a:t>
            </a:fld>
            <a:endParaRPr lang="en-US" dirty="0">
              <a:latin typeface="EdShed" pitchFamily="2" charset="77"/>
            </a:endParaRPr>
          </a:p>
        </p:txBody>
      </p:sp>
      <p:sp>
        <p:nvSpPr>
          <p:cNvPr id="3" name="Text Placeholder 2">
            <a:extLst>
              <a:ext uri="{FF2B5EF4-FFF2-40B4-BE49-F238E27FC236}">
                <a16:creationId xmlns:a16="http://schemas.microsoft.com/office/drawing/2014/main" id="{DC5DE0EC-52B2-D4CD-A37E-DCE40E8164A7}"/>
              </a:ext>
            </a:extLst>
          </p:cNvPr>
          <p:cNvSpPr>
            <a:spLocks noGrp="1"/>
          </p:cNvSpPr>
          <p:nvPr>
            <p:ph type="body" sz="quarter" idx="10"/>
          </p:nvPr>
        </p:nvSpPr>
        <p:spPr/>
        <p:txBody>
          <a:bodyPr/>
          <a:lstStyle/>
          <a:p>
            <a:r>
              <a:rPr lang="en-US" dirty="0"/>
              <a:t>Cloze Sentences</a:t>
            </a:r>
          </a:p>
          <a:p>
            <a:endParaRPr lang="en-US" dirty="0"/>
          </a:p>
        </p:txBody>
      </p:sp>
      <p:sp>
        <p:nvSpPr>
          <p:cNvPr id="2" name="Text Placeholder 1">
            <a:extLst>
              <a:ext uri="{FF2B5EF4-FFF2-40B4-BE49-F238E27FC236}">
                <a16:creationId xmlns:a16="http://schemas.microsoft.com/office/drawing/2014/main" id="{8A11380B-C7CA-BE38-BCF4-72975ED582AD}"/>
              </a:ext>
            </a:extLst>
          </p:cNvPr>
          <p:cNvSpPr>
            <a:spLocks noGrp="1"/>
          </p:cNvSpPr>
          <p:nvPr>
            <p:ph type="body" sz="quarter" idx="11"/>
          </p:nvPr>
        </p:nvSpPr>
        <p:spPr/>
        <p:txBody>
          <a:bodyPr/>
          <a:lstStyle/>
          <a:p>
            <a:r>
              <a:rPr lang="en-GB" dirty="0">
                <a:solidFill>
                  <a:srgbClr val="FF3760"/>
                </a:solidFill>
              </a:rPr>
              <a:t>Answers</a:t>
            </a:r>
          </a:p>
        </p:txBody>
      </p:sp>
      <p:sp>
        <p:nvSpPr>
          <p:cNvPr id="21" name="TextBox 20">
            <a:extLst>
              <a:ext uri="{FF2B5EF4-FFF2-40B4-BE49-F238E27FC236}">
                <a16:creationId xmlns:a16="http://schemas.microsoft.com/office/drawing/2014/main" id="{FD6DD5D9-07D5-BAE7-039E-6BB260A9D9E9}"/>
              </a:ext>
            </a:extLst>
          </p:cNvPr>
          <p:cNvSpPr txBox="1"/>
          <p:nvPr/>
        </p:nvSpPr>
        <p:spPr>
          <a:xfrm>
            <a:off x="5637284" y="1888403"/>
            <a:ext cx="1910516" cy="461665"/>
          </a:xfrm>
          <a:prstGeom prst="rect">
            <a:avLst/>
          </a:prstGeom>
          <a:noFill/>
        </p:spPr>
        <p:txBody>
          <a:bodyPr wrap="square">
            <a:spAutoFit/>
          </a:bodyPr>
          <a:lstStyle/>
          <a:p>
            <a:pPr algn="ctr"/>
            <a:r>
              <a:rPr lang="en-GB" sz="2400" dirty="0">
                <a:solidFill>
                  <a:srgbClr val="FF3760"/>
                </a:solidFill>
                <a:latin typeface="EdShed" pitchFamily="2" charset="77"/>
              </a:rPr>
              <a:t>ferocious</a:t>
            </a:r>
            <a:endParaRPr lang="en-GB" dirty="0">
              <a:solidFill>
                <a:srgbClr val="FF3760"/>
              </a:solidFill>
              <a:latin typeface="EdShed" pitchFamily="2" charset="77"/>
            </a:endParaRPr>
          </a:p>
        </p:txBody>
      </p:sp>
      <p:sp>
        <p:nvSpPr>
          <p:cNvPr id="22" name="TextBox 21">
            <a:extLst>
              <a:ext uri="{FF2B5EF4-FFF2-40B4-BE49-F238E27FC236}">
                <a16:creationId xmlns:a16="http://schemas.microsoft.com/office/drawing/2014/main" id="{10DD9BF0-0564-16A4-54A8-AC8E33C99A8C}"/>
              </a:ext>
            </a:extLst>
          </p:cNvPr>
          <p:cNvSpPr txBox="1"/>
          <p:nvPr/>
        </p:nvSpPr>
        <p:spPr>
          <a:xfrm>
            <a:off x="4646481" y="2864335"/>
            <a:ext cx="1776335" cy="461665"/>
          </a:xfrm>
          <a:prstGeom prst="rect">
            <a:avLst/>
          </a:prstGeom>
          <a:noFill/>
        </p:spPr>
        <p:txBody>
          <a:bodyPr wrap="square">
            <a:spAutoFit/>
          </a:bodyPr>
          <a:lstStyle/>
          <a:p>
            <a:pPr algn="ctr"/>
            <a:r>
              <a:rPr lang="en-GB" sz="2400" dirty="0">
                <a:solidFill>
                  <a:srgbClr val="FF3760"/>
                </a:solidFill>
                <a:latin typeface="EdShed" pitchFamily="2" charset="77"/>
              </a:rPr>
              <a:t>precious</a:t>
            </a:r>
            <a:endParaRPr lang="en-GB" dirty="0">
              <a:solidFill>
                <a:srgbClr val="FF3760"/>
              </a:solidFill>
              <a:latin typeface="EdShed" pitchFamily="2" charset="77"/>
            </a:endParaRPr>
          </a:p>
        </p:txBody>
      </p:sp>
      <p:sp>
        <p:nvSpPr>
          <p:cNvPr id="23" name="TextBox 22">
            <a:extLst>
              <a:ext uri="{FF2B5EF4-FFF2-40B4-BE49-F238E27FC236}">
                <a16:creationId xmlns:a16="http://schemas.microsoft.com/office/drawing/2014/main" id="{5BDB4AC4-6BA7-A5E2-8FAD-F7868CF7727A}"/>
              </a:ext>
            </a:extLst>
          </p:cNvPr>
          <p:cNvSpPr txBox="1"/>
          <p:nvPr/>
        </p:nvSpPr>
        <p:spPr>
          <a:xfrm>
            <a:off x="3192851" y="4234881"/>
            <a:ext cx="2198409" cy="461665"/>
          </a:xfrm>
          <a:prstGeom prst="rect">
            <a:avLst/>
          </a:prstGeom>
          <a:noFill/>
        </p:spPr>
        <p:txBody>
          <a:bodyPr wrap="square">
            <a:spAutoFit/>
          </a:bodyPr>
          <a:lstStyle/>
          <a:p>
            <a:pPr algn="ctr"/>
            <a:r>
              <a:rPr lang="en-GB" sz="2400" dirty="0">
                <a:solidFill>
                  <a:srgbClr val="FF3760"/>
                </a:solidFill>
                <a:latin typeface="EdShed" pitchFamily="2" charset="77"/>
              </a:rPr>
              <a:t>luscious</a:t>
            </a:r>
            <a:endParaRPr lang="en-GB" dirty="0">
              <a:solidFill>
                <a:srgbClr val="FF3760"/>
              </a:solidFill>
              <a:latin typeface="EdShed" pitchFamily="2" charset="77"/>
            </a:endParaRPr>
          </a:p>
        </p:txBody>
      </p:sp>
      <p:sp>
        <p:nvSpPr>
          <p:cNvPr id="24" name="TextBox 23">
            <a:extLst>
              <a:ext uri="{FF2B5EF4-FFF2-40B4-BE49-F238E27FC236}">
                <a16:creationId xmlns:a16="http://schemas.microsoft.com/office/drawing/2014/main" id="{F14489B8-ED3E-EE41-D9E1-9C4B85114696}"/>
              </a:ext>
            </a:extLst>
          </p:cNvPr>
          <p:cNvSpPr txBox="1"/>
          <p:nvPr/>
        </p:nvSpPr>
        <p:spPr>
          <a:xfrm>
            <a:off x="6436671" y="4634269"/>
            <a:ext cx="1867341" cy="461665"/>
          </a:xfrm>
          <a:prstGeom prst="rect">
            <a:avLst/>
          </a:prstGeom>
          <a:noFill/>
        </p:spPr>
        <p:txBody>
          <a:bodyPr wrap="square">
            <a:spAutoFit/>
          </a:bodyPr>
          <a:lstStyle/>
          <a:p>
            <a:pPr algn="ctr"/>
            <a:r>
              <a:rPr lang="en-GB" sz="2400" dirty="0">
                <a:solidFill>
                  <a:srgbClr val="FF3760"/>
                </a:solidFill>
                <a:latin typeface="EdShed" pitchFamily="2" charset="77"/>
              </a:rPr>
              <a:t>delicious</a:t>
            </a:r>
            <a:endParaRPr lang="en-GB" dirty="0">
              <a:solidFill>
                <a:srgbClr val="FF3760"/>
              </a:solidFill>
              <a:latin typeface="EdShed" pitchFamily="2" charset="77"/>
            </a:endParaRPr>
          </a:p>
        </p:txBody>
      </p:sp>
      <p:sp>
        <p:nvSpPr>
          <p:cNvPr id="25" name="TextBox 24">
            <a:extLst>
              <a:ext uri="{FF2B5EF4-FFF2-40B4-BE49-F238E27FC236}">
                <a16:creationId xmlns:a16="http://schemas.microsoft.com/office/drawing/2014/main" id="{D7A3FF6A-E444-0360-97DD-7EDED827E6B5}"/>
              </a:ext>
            </a:extLst>
          </p:cNvPr>
          <p:cNvSpPr txBox="1"/>
          <p:nvPr/>
        </p:nvSpPr>
        <p:spPr>
          <a:xfrm>
            <a:off x="5517731" y="5611342"/>
            <a:ext cx="2198409" cy="461665"/>
          </a:xfrm>
          <a:prstGeom prst="rect">
            <a:avLst/>
          </a:prstGeom>
          <a:noFill/>
        </p:spPr>
        <p:txBody>
          <a:bodyPr wrap="square">
            <a:spAutoFit/>
          </a:bodyPr>
          <a:lstStyle/>
          <a:p>
            <a:pPr algn="ctr"/>
            <a:r>
              <a:rPr lang="en-GB" sz="2400" dirty="0">
                <a:solidFill>
                  <a:srgbClr val="FF3760"/>
                </a:solidFill>
                <a:latin typeface="EdShed" pitchFamily="2" charset="77"/>
              </a:rPr>
              <a:t>spacious</a:t>
            </a:r>
          </a:p>
        </p:txBody>
      </p:sp>
    </p:spTree>
    <p:extLst>
      <p:ext uri="{BB962C8B-B14F-4D97-AF65-F5344CB8AC3E}">
        <p14:creationId xmlns:p14="http://schemas.microsoft.com/office/powerpoint/2010/main" val="166305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D76D48-DD83-729F-BD13-198B79CD2CCA}"/>
              </a:ext>
            </a:extLst>
          </p:cNvPr>
          <p:cNvSpPr/>
          <p:nvPr/>
        </p:nvSpPr>
        <p:spPr>
          <a:xfrm>
            <a:off x="566477" y="1913891"/>
            <a:ext cx="10755947" cy="515526"/>
          </a:xfrm>
          <a:prstGeom prst="rect">
            <a:avLst/>
          </a:prstGeom>
        </p:spPr>
        <p:txBody>
          <a:bodyPr wrap="square">
            <a:spAutoFit/>
          </a:bodyPr>
          <a:lstStyle/>
          <a:p>
            <a:pPr>
              <a:lnSpc>
                <a:spcPct val="150000"/>
              </a:lnSpc>
            </a:pPr>
            <a:r>
              <a:rPr lang="en-GB" sz="2000" dirty="0">
                <a:latin typeface="EdShed" pitchFamily="2" charset="77"/>
                <a:ea typeface="OpenDyslexic" charset="0"/>
                <a:cs typeface="OpenDyslexic" charset="0"/>
              </a:rPr>
              <a:t>“Isn’t the weather </a:t>
            </a:r>
            <a:r>
              <a:rPr lang="en-GB" sz="2000" dirty="0">
                <a:latin typeface="Arial" panose="020B0604020202020204" pitchFamily="34" charset="0"/>
                <a:ea typeface="OpenDyslexic" charset="0"/>
                <a:cs typeface="Arial" panose="020B0604020202020204" pitchFamily="34" charset="0"/>
              </a:rPr>
              <a:t>_____________</a:t>
            </a:r>
            <a:r>
              <a:rPr lang="en-GB" sz="2000" dirty="0">
                <a:latin typeface="EdShed" pitchFamily="2" charset="77"/>
                <a:ea typeface="OpenDyslexic" charset="0"/>
                <a:cs typeface="Arial" panose="020B0604020202020204" pitchFamily="34" charset="0"/>
              </a:rPr>
              <a:t> </a:t>
            </a:r>
            <a:r>
              <a:rPr lang="en-GB" sz="2000" dirty="0">
                <a:latin typeface="EdShed" pitchFamily="2" charset="77"/>
                <a:ea typeface="OpenDyslexic" charset="0"/>
                <a:cs typeface="OpenDyslexic" charset="0"/>
              </a:rPr>
              <a:t>today?” asked Meena, who was drenched from head to toe. </a:t>
            </a:r>
          </a:p>
        </p:txBody>
      </p:sp>
      <p:sp>
        <p:nvSpPr>
          <p:cNvPr id="13" name="Rectangle 12">
            <a:extLst>
              <a:ext uri="{FF2B5EF4-FFF2-40B4-BE49-F238E27FC236}">
                <a16:creationId xmlns:a16="http://schemas.microsoft.com/office/drawing/2014/main" id="{F6307522-0CE3-65A1-BA2B-6656CD12B703}"/>
              </a:ext>
            </a:extLst>
          </p:cNvPr>
          <p:cNvSpPr/>
          <p:nvPr/>
        </p:nvSpPr>
        <p:spPr>
          <a:xfrm>
            <a:off x="566476" y="2879190"/>
            <a:ext cx="11199699" cy="515526"/>
          </a:xfrm>
          <a:prstGeom prst="rect">
            <a:avLst/>
          </a:prstGeom>
        </p:spPr>
        <p:txBody>
          <a:bodyPr wrap="square">
            <a:spAutoFit/>
          </a:bodyPr>
          <a:lstStyle/>
          <a:p>
            <a:pPr>
              <a:lnSpc>
                <a:spcPct val="150000"/>
              </a:lnSpc>
            </a:pPr>
            <a:r>
              <a:rPr lang="en-GB" sz="2000" dirty="0">
                <a:latin typeface="EdShed" pitchFamily="2" charset="77"/>
                <a:ea typeface="OpenDyslexic" charset="0"/>
                <a:cs typeface="OpenDyslexic" charset="0"/>
              </a:rPr>
              <a:t>He had a very </a:t>
            </a:r>
            <a:r>
              <a:rPr lang="en-GB" sz="2000" dirty="0">
                <a:latin typeface="Arial" panose="020B0604020202020204" pitchFamily="34" charset="0"/>
                <a:ea typeface="OpenDyslexic" charset="0"/>
                <a:cs typeface="Arial" panose="020B0604020202020204" pitchFamily="34" charset="0"/>
              </a:rPr>
              <a:t>_____________</a:t>
            </a:r>
            <a:r>
              <a:rPr lang="en-GB" sz="2000" dirty="0">
                <a:latin typeface="EdShed" pitchFamily="2" charset="77"/>
                <a:ea typeface="OpenDyslexic" charset="0"/>
                <a:cs typeface="OpenDyslexic" charset="0"/>
              </a:rPr>
              <a:t> and pleasant smile.</a:t>
            </a:r>
          </a:p>
        </p:txBody>
      </p:sp>
      <p:sp>
        <p:nvSpPr>
          <p:cNvPr id="14" name="Rectangle 13">
            <a:extLst>
              <a:ext uri="{FF2B5EF4-FFF2-40B4-BE49-F238E27FC236}">
                <a16:creationId xmlns:a16="http://schemas.microsoft.com/office/drawing/2014/main" id="{DD40A149-C1FF-5221-D61B-A742E141719D}"/>
              </a:ext>
            </a:extLst>
          </p:cNvPr>
          <p:cNvSpPr/>
          <p:nvPr/>
        </p:nvSpPr>
        <p:spPr>
          <a:xfrm>
            <a:off x="566475" y="3844489"/>
            <a:ext cx="11199699" cy="515526"/>
          </a:xfrm>
          <a:prstGeom prst="rect">
            <a:avLst/>
          </a:prstGeom>
        </p:spPr>
        <p:txBody>
          <a:bodyPr wrap="square">
            <a:spAutoFit/>
          </a:bodyPr>
          <a:lstStyle/>
          <a:p>
            <a:pPr>
              <a:lnSpc>
                <a:spcPct val="150000"/>
              </a:lnSpc>
            </a:pPr>
            <a:r>
              <a:rPr lang="en-GB" sz="2000" dirty="0">
                <a:latin typeface="EdShed" pitchFamily="2" charset="77"/>
                <a:ea typeface="OpenDyslexic" charset="0"/>
                <a:cs typeface="OpenDyslexic" charset="0"/>
              </a:rPr>
              <a:t>The rumours being spread were nasty and </a:t>
            </a:r>
            <a:r>
              <a:rPr lang="en-GB" sz="2000" dirty="0">
                <a:latin typeface="Arial" panose="020B0604020202020204" pitchFamily="34" charset="0"/>
                <a:ea typeface="OpenDyslexic" charset="0"/>
                <a:cs typeface="Arial" panose="020B0604020202020204" pitchFamily="34" charset="0"/>
              </a:rPr>
              <a:t>_____________</a:t>
            </a:r>
            <a:r>
              <a:rPr lang="en-GB" sz="2000" dirty="0">
                <a:latin typeface="EdShed" pitchFamily="2" charset="77"/>
                <a:ea typeface="OpenDyslexic" charset="0"/>
                <a:cs typeface="Arial" panose="020B0604020202020204" pitchFamily="34" charset="0"/>
              </a:rPr>
              <a:t>.</a:t>
            </a:r>
          </a:p>
        </p:txBody>
      </p:sp>
      <p:sp>
        <p:nvSpPr>
          <p:cNvPr id="16" name="Rectangle 15">
            <a:extLst>
              <a:ext uri="{FF2B5EF4-FFF2-40B4-BE49-F238E27FC236}">
                <a16:creationId xmlns:a16="http://schemas.microsoft.com/office/drawing/2014/main" id="{030255D8-A9D9-94AD-08F3-214E6300D062}"/>
              </a:ext>
            </a:extLst>
          </p:cNvPr>
          <p:cNvSpPr/>
          <p:nvPr/>
        </p:nvSpPr>
        <p:spPr>
          <a:xfrm>
            <a:off x="566475" y="5775086"/>
            <a:ext cx="11199699" cy="515526"/>
          </a:xfrm>
          <a:prstGeom prst="rect">
            <a:avLst/>
          </a:prstGeom>
        </p:spPr>
        <p:txBody>
          <a:bodyPr wrap="square">
            <a:spAutoFit/>
          </a:bodyPr>
          <a:lstStyle/>
          <a:p>
            <a:pPr>
              <a:lnSpc>
                <a:spcPct val="150000"/>
              </a:lnSpc>
            </a:pPr>
            <a:r>
              <a:rPr lang="en-GB" sz="2000" dirty="0">
                <a:latin typeface="EdShed" pitchFamily="2" charset="77"/>
              </a:rPr>
              <a:t>The </a:t>
            </a:r>
            <a:r>
              <a:rPr lang="en-GB" sz="2000" dirty="0">
                <a:latin typeface="Arial" panose="020B0604020202020204" pitchFamily="34" charset="0"/>
                <a:ea typeface="OpenDyslexic" charset="0"/>
                <a:cs typeface="Arial" panose="020B0604020202020204" pitchFamily="34" charset="0"/>
              </a:rPr>
              <a:t> _____________</a:t>
            </a:r>
            <a:r>
              <a:rPr lang="en-GB" sz="2000" dirty="0">
                <a:latin typeface="EdShed" pitchFamily="2" charset="77"/>
                <a:cs typeface="Arial" panose="020B0604020202020204" pitchFamily="34" charset="0"/>
              </a:rPr>
              <a:t> </a:t>
            </a:r>
            <a:r>
              <a:rPr lang="en-GB" sz="2000" dirty="0">
                <a:latin typeface="EdShed" pitchFamily="2" charset="77"/>
              </a:rPr>
              <a:t>looking vehicle was reported to police.</a:t>
            </a:r>
            <a:endParaRPr lang="en-GB" sz="4400" dirty="0">
              <a:latin typeface="EdShed" pitchFamily="2" charset="77"/>
              <a:ea typeface="OpenDyslexic" charset="0"/>
              <a:cs typeface="OpenDyslexic" charset="0"/>
            </a:endParaRPr>
          </a:p>
        </p:txBody>
      </p:sp>
      <p:sp>
        <p:nvSpPr>
          <p:cNvPr id="18" name="Rectangle 17">
            <a:extLst>
              <a:ext uri="{FF2B5EF4-FFF2-40B4-BE49-F238E27FC236}">
                <a16:creationId xmlns:a16="http://schemas.microsoft.com/office/drawing/2014/main" id="{D841E9D7-EA20-79C3-200C-438C6FB6ACBA}"/>
              </a:ext>
            </a:extLst>
          </p:cNvPr>
          <p:cNvSpPr/>
          <p:nvPr/>
        </p:nvSpPr>
        <p:spPr>
          <a:xfrm>
            <a:off x="566475" y="4809788"/>
            <a:ext cx="11199699" cy="515526"/>
          </a:xfrm>
          <a:prstGeom prst="rect">
            <a:avLst/>
          </a:prstGeom>
        </p:spPr>
        <p:txBody>
          <a:bodyPr wrap="square">
            <a:spAutoFit/>
          </a:bodyPr>
          <a:lstStyle/>
          <a:p>
            <a:pPr>
              <a:lnSpc>
                <a:spcPct val="150000"/>
              </a:lnSpc>
            </a:pPr>
            <a:r>
              <a:rPr lang="en-GB" sz="2000" dirty="0">
                <a:latin typeface="EdShed" pitchFamily="2" charset="77"/>
              </a:rPr>
              <a:t>Harry was </a:t>
            </a:r>
            <a:r>
              <a:rPr lang="en-GB" sz="2000" dirty="0">
                <a:latin typeface="Arial" panose="020B0604020202020204" pitchFamily="34" charset="0"/>
                <a:ea typeface="OpenDyslexic" charset="0"/>
                <a:cs typeface="Arial" panose="020B0604020202020204" pitchFamily="34" charset="0"/>
              </a:rPr>
              <a:t> _____________</a:t>
            </a:r>
            <a:r>
              <a:rPr lang="en-GB" sz="2000" dirty="0">
                <a:latin typeface="EdShed" pitchFamily="2" charset="77"/>
                <a:cs typeface="Arial" panose="020B0604020202020204" pitchFamily="34" charset="0"/>
              </a:rPr>
              <a:t> </a:t>
            </a:r>
            <a:r>
              <a:rPr lang="en-GB" sz="2000" dirty="0">
                <a:latin typeface="EdShed" pitchFamily="2" charset="77"/>
              </a:rPr>
              <a:t>that someone was watching him. </a:t>
            </a:r>
          </a:p>
        </p:txBody>
      </p:sp>
      <p:sp>
        <p:nvSpPr>
          <p:cNvPr id="4" name="Slide Number Placeholder 3">
            <a:extLst>
              <a:ext uri="{FF2B5EF4-FFF2-40B4-BE49-F238E27FC236}">
                <a16:creationId xmlns:a16="http://schemas.microsoft.com/office/drawing/2014/main" id="{3034DFCA-9223-DE1B-416C-29064F9F553F}"/>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15</a:t>
            </a:fld>
            <a:endParaRPr lang="en-US" dirty="0">
              <a:latin typeface="EdShed" pitchFamily="2" charset="77"/>
            </a:endParaRPr>
          </a:p>
        </p:txBody>
      </p:sp>
      <p:sp>
        <p:nvSpPr>
          <p:cNvPr id="3" name="Text Placeholder 2">
            <a:extLst>
              <a:ext uri="{FF2B5EF4-FFF2-40B4-BE49-F238E27FC236}">
                <a16:creationId xmlns:a16="http://schemas.microsoft.com/office/drawing/2014/main" id="{DC5DE0EC-52B2-D4CD-A37E-DCE40E8164A7}"/>
              </a:ext>
            </a:extLst>
          </p:cNvPr>
          <p:cNvSpPr>
            <a:spLocks noGrp="1"/>
          </p:cNvSpPr>
          <p:nvPr>
            <p:ph type="body" sz="quarter" idx="10"/>
          </p:nvPr>
        </p:nvSpPr>
        <p:spPr/>
        <p:txBody>
          <a:bodyPr/>
          <a:lstStyle/>
          <a:p>
            <a:r>
              <a:rPr lang="en-US" dirty="0"/>
              <a:t>Cloze Sentences</a:t>
            </a:r>
          </a:p>
          <a:p>
            <a:endParaRPr lang="en-US" dirty="0"/>
          </a:p>
        </p:txBody>
      </p:sp>
      <p:sp>
        <p:nvSpPr>
          <p:cNvPr id="2" name="Text Placeholder 1">
            <a:extLst>
              <a:ext uri="{FF2B5EF4-FFF2-40B4-BE49-F238E27FC236}">
                <a16:creationId xmlns:a16="http://schemas.microsoft.com/office/drawing/2014/main" id="{8A11380B-C7CA-BE38-BCF4-72975ED582AD}"/>
              </a:ext>
            </a:extLst>
          </p:cNvPr>
          <p:cNvSpPr>
            <a:spLocks noGrp="1"/>
          </p:cNvSpPr>
          <p:nvPr>
            <p:ph type="body" sz="quarter" idx="11"/>
          </p:nvPr>
        </p:nvSpPr>
        <p:spPr/>
        <p:txBody>
          <a:bodyPr/>
          <a:lstStyle/>
          <a:p>
            <a:r>
              <a:rPr lang="en-GB" dirty="0">
                <a:solidFill>
                  <a:srgbClr val="FF3760"/>
                </a:solidFill>
              </a:rPr>
              <a:t>Answers</a:t>
            </a:r>
          </a:p>
        </p:txBody>
      </p:sp>
      <p:sp>
        <p:nvSpPr>
          <p:cNvPr id="7" name="TextBox 6">
            <a:extLst>
              <a:ext uri="{FF2B5EF4-FFF2-40B4-BE49-F238E27FC236}">
                <a16:creationId xmlns:a16="http://schemas.microsoft.com/office/drawing/2014/main" id="{CBDB7750-D4A7-919C-B93A-C2BBA58E97BA}"/>
              </a:ext>
            </a:extLst>
          </p:cNvPr>
          <p:cNvSpPr txBox="1"/>
          <p:nvPr/>
        </p:nvSpPr>
        <p:spPr>
          <a:xfrm>
            <a:off x="2163540" y="1984239"/>
            <a:ext cx="2571312" cy="461665"/>
          </a:xfrm>
          <a:prstGeom prst="rect">
            <a:avLst/>
          </a:prstGeom>
          <a:noFill/>
        </p:spPr>
        <p:txBody>
          <a:bodyPr wrap="square">
            <a:spAutoFit/>
          </a:bodyPr>
          <a:lstStyle/>
          <a:p>
            <a:pPr algn="ctr"/>
            <a:r>
              <a:rPr lang="en-GB" sz="2400" dirty="0">
                <a:solidFill>
                  <a:srgbClr val="FF3760"/>
                </a:solidFill>
                <a:latin typeface="EdShed" pitchFamily="2" charset="77"/>
              </a:rPr>
              <a:t>atrocious</a:t>
            </a:r>
            <a:endParaRPr lang="en-GB" dirty="0">
              <a:solidFill>
                <a:srgbClr val="FF3760"/>
              </a:solidFill>
              <a:latin typeface="EdShed" pitchFamily="2" charset="77"/>
            </a:endParaRPr>
          </a:p>
        </p:txBody>
      </p:sp>
      <p:sp>
        <p:nvSpPr>
          <p:cNvPr id="9" name="TextBox 8">
            <a:extLst>
              <a:ext uri="{FF2B5EF4-FFF2-40B4-BE49-F238E27FC236}">
                <a16:creationId xmlns:a16="http://schemas.microsoft.com/office/drawing/2014/main" id="{C9A49800-9638-81D8-DDD9-0861BDAC539D}"/>
              </a:ext>
            </a:extLst>
          </p:cNvPr>
          <p:cNvSpPr txBox="1"/>
          <p:nvPr/>
        </p:nvSpPr>
        <p:spPr>
          <a:xfrm>
            <a:off x="2204522" y="2947019"/>
            <a:ext cx="1776335" cy="461665"/>
          </a:xfrm>
          <a:prstGeom prst="rect">
            <a:avLst/>
          </a:prstGeom>
          <a:noFill/>
        </p:spPr>
        <p:txBody>
          <a:bodyPr wrap="square">
            <a:spAutoFit/>
          </a:bodyPr>
          <a:lstStyle/>
          <a:p>
            <a:pPr algn="ctr"/>
            <a:r>
              <a:rPr lang="en-GB" sz="2400" dirty="0">
                <a:solidFill>
                  <a:srgbClr val="FF3760"/>
                </a:solidFill>
                <a:latin typeface="EdShed" pitchFamily="2" charset="77"/>
              </a:rPr>
              <a:t>gracious</a:t>
            </a:r>
            <a:endParaRPr lang="en-GB" dirty="0">
              <a:solidFill>
                <a:srgbClr val="FF3760"/>
              </a:solidFill>
              <a:latin typeface="EdShed" pitchFamily="2" charset="77"/>
            </a:endParaRPr>
          </a:p>
        </p:txBody>
      </p:sp>
      <p:sp>
        <p:nvSpPr>
          <p:cNvPr id="11" name="TextBox 10">
            <a:extLst>
              <a:ext uri="{FF2B5EF4-FFF2-40B4-BE49-F238E27FC236}">
                <a16:creationId xmlns:a16="http://schemas.microsoft.com/office/drawing/2014/main" id="{7287D617-9637-568A-D0B1-C38C44D582A8}"/>
              </a:ext>
            </a:extLst>
          </p:cNvPr>
          <p:cNvSpPr txBox="1"/>
          <p:nvPr/>
        </p:nvSpPr>
        <p:spPr>
          <a:xfrm>
            <a:off x="4878456" y="3915860"/>
            <a:ext cx="2243216" cy="461665"/>
          </a:xfrm>
          <a:prstGeom prst="rect">
            <a:avLst/>
          </a:prstGeom>
          <a:noFill/>
        </p:spPr>
        <p:txBody>
          <a:bodyPr wrap="square">
            <a:spAutoFit/>
          </a:bodyPr>
          <a:lstStyle/>
          <a:p>
            <a:pPr algn="ctr"/>
            <a:r>
              <a:rPr lang="en-GB" sz="2400" dirty="0">
                <a:solidFill>
                  <a:srgbClr val="FF3760"/>
                </a:solidFill>
                <a:latin typeface="EdShed" pitchFamily="2" charset="77"/>
              </a:rPr>
              <a:t>malicious</a:t>
            </a:r>
            <a:endParaRPr lang="en-GB" dirty="0">
              <a:solidFill>
                <a:srgbClr val="FF3760"/>
              </a:solidFill>
              <a:latin typeface="EdShed" pitchFamily="2" charset="77"/>
            </a:endParaRPr>
          </a:p>
        </p:txBody>
      </p:sp>
      <p:sp>
        <p:nvSpPr>
          <p:cNvPr id="15" name="TextBox 14">
            <a:extLst>
              <a:ext uri="{FF2B5EF4-FFF2-40B4-BE49-F238E27FC236}">
                <a16:creationId xmlns:a16="http://schemas.microsoft.com/office/drawing/2014/main" id="{10512B82-CDA7-40A3-8797-46D1570A0936}"/>
              </a:ext>
            </a:extLst>
          </p:cNvPr>
          <p:cNvSpPr txBox="1"/>
          <p:nvPr/>
        </p:nvSpPr>
        <p:spPr>
          <a:xfrm>
            <a:off x="1838442" y="4882794"/>
            <a:ext cx="1810690" cy="461665"/>
          </a:xfrm>
          <a:prstGeom prst="rect">
            <a:avLst/>
          </a:prstGeom>
          <a:noFill/>
        </p:spPr>
        <p:txBody>
          <a:bodyPr wrap="square">
            <a:spAutoFit/>
          </a:bodyPr>
          <a:lstStyle/>
          <a:p>
            <a:pPr algn="ctr"/>
            <a:r>
              <a:rPr lang="en-GB" sz="2400" dirty="0">
                <a:solidFill>
                  <a:srgbClr val="FF3760"/>
                </a:solidFill>
                <a:latin typeface="EdShed" pitchFamily="2" charset="77"/>
              </a:rPr>
              <a:t>conscious</a:t>
            </a:r>
            <a:endParaRPr lang="en-GB" sz="2000" dirty="0">
              <a:solidFill>
                <a:srgbClr val="FF3760"/>
              </a:solidFill>
              <a:latin typeface="EdShed" pitchFamily="2" charset="77"/>
            </a:endParaRPr>
          </a:p>
        </p:txBody>
      </p:sp>
      <p:sp>
        <p:nvSpPr>
          <p:cNvPr id="17" name="TextBox 16">
            <a:extLst>
              <a:ext uri="{FF2B5EF4-FFF2-40B4-BE49-F238E27FC236}">
                <a16:creationId xmlns:a16="http://schemas.microsoft.com/office/drawing/2014/main" id="{B74AC38C-D8C3-D895-CBBC-11486574877B}"/>
              </a:ext>
            </a:extLst>
          </p:cNvPr>
          <p:cNvSpPr txBox="1"/>
          <p:nvPr/>
        </p:nvSpPr>
        <p:spPr>
          <a:xfrm>
            <a:off x="1160343" y="5843079"/>
            <a:ext cx="1840135" cy="461665"/>
          </a:xfrm>
          <a:prstGeom prst="rect">
            <a:avLst/>
          </a:prstGeom>
          <a:noFill/>
        </p:spPr>
        <p:txBody>
          <a:bodyPr wrap="square">
            <a:spAutoFit/>
          </a:bodyPr>
          <a:lstStyle/>
          <a:p>
            <a:pPr algn="ctr"/>
            <a:r>
              <a:rPr lang="en-GB" sz="2400" dirty="0">
                <a:solidFill>
                  <a:srgbClr val="FF3760"/>
                </a:solidFill>
                <a:latin typeface="EdShed" pitchFamily="2" charset="77"/>
              </a:rPr>
              <a:t>suspicious</a:t>
            </a:r>
            <a:endParaRPr lang="en-GB" sz="2800" dirty="0">
              <a:solidFill>
                <a:srgbClr val="FF3760"/>
              </a:solidFill>
              <a:latin typeface="EdShed" pitchFamily="2" charset="77"/>
            </a:endParaRPr>
          </a:p>
        </p:txBody>
      </p:sp>
    </p:spTree>
    <p:extLst>
      <p:ext uri="{BB962C8B-B14F-4D97-AF65-F5344CB8AC3E}">
        <p14:creationId xmlns:p14="http://schemas.microsoft.com/office/powerpoint/2010/main" val="251227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5"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8815F77-220B-E292-454B-95420D7A0F19}"/>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16</a:t>
            </a:fld>
            <a:endParaRPr lang="en-US" dirty="0">
              <a:latin typeface="EdShed" pitchFamily="2" charset="77"/>
            </a:endParaRPr>
          </a:p>
        </p:txBody>
      </p:sp>
      <p:sp>
        <p:nvSpPr>
          <p:cNvPr id="8" name="Text Placeholder 7">
            <a:extLst>
              <a:ext uri="{FF2B5EF4-FFF2-40B4-BE49-F238E27FC236}">
                <a16:creationId xmlns:a16="http://schemas.microsoft.com/office/drawing/2014/main" id="{9F95A45B-DC1F-5F59-E040-DF2E2E0B3C4C}"/>
              </a:ext>
            </a:extLst>
          </p:cNvPr>
          <p:cNvSpPr>
            <a:spLocks noGrp="1"/>
          </p:cNvSpPr>
          <p:nvPr>
            <p:ph type="body" sz="quarter" idx="15"/>
          </p:nvPr>
        </p:nvSpPr>
        <p:spPr/>
        <p:txBody>
          <a:bodyPr/>
          <a:lstStyle/>
          <a:p>
            <a:pPr eaLnBrk="0" fontAlgn="base" hangingPunct="0">
              <a:lnSpc>
                <a:spcPct val="150000"/>
              </a:lnSpc>
              <a:spcBef>
                <a:spcPct val="0"/>
              </a:spcBef>
              <a:spcAft>
                <a:spcPct val="0"/>
              </a:spcAft>
            </a:pPr>
            <a:r>
              <a:rPr lang="en-GB" dirty="0">
                <a:solidFill>
                  <a:schemeClr val="tx1"/>
                </a:solidFill>
              </a:rPr>
              <a:t>Find the dictionary definition for the words below.</a:t>
            </a:r>
            <a:endParaRPr lang="en-GB" dirty="0">
              <a:solidFill>
                <a:schemeClr val="tx1"/>
              </a:solidFill>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pPr>
            <a:r>
              <a:rPr lang="en-GB" altLang="en-US" dirty="0">
                <a:solidFill>
                  <a:schemeClr val="tx1"/>
                </a:solidFill>
                <a:ea typeface="Calibri" panose="020F0502020204030204" pitchFamily="34" charset="0"/>
                <a:cs typeface="Arial" panose="020B0604020202020204" pitchFamily="34" charset="0"/>
              </a:rPr>
              <a:t>Then write your own sentence for each.</a:t>
            </a:r>
          </a:p>
        </p:txBody>
      </p:sp>
      <p:sp>
        <p:nvSpPr>
          <p:cNvPr id="7" name="Text Placeholder 6">
            <a:extLst>
              <a:ext uri="{FF2B5EF4-FFF2-40B4-BE49-F238E27FC236}">
                <a16:creationId xmlns:a16="http://schemas.microsoft.com/office/drawing/2014/main" id="{23D387AD-1A60-1E33-B254-9E8DFFF472D5}"/>
              </a:ext>
            </a:extLst>
          </p:cNvPr>
          <p:cNvSpPr>
            <a:spLocks noGrp="1"/>
          </p:cNvSpPr>
          <p:nvPr>
            <p:ph type="body" sz="quarter" idx="10"/>
          </p:nvPr>
        </p:nvSpPr>
        <p:spPr/>
        <p:txBody>
          <a:bodyPr/>
          <a:lstStyle/>
          <a:p>
            <a:r>
              <a:rPr lang="en-GB" dirty="0"/>
              <a:t>Definitions and Sentences</a:t>
            </a:r>
          </a:p>
        </p:txBody>
      </p:sp>
      <p:graphicFrame>
        <p:nvGraphicFramePr>
          <p:cNvPr id="3" name="Table 10">
            <a:extLst>
              <a:ext uri="{FF2B5EF4-FFF2-40B4-BE49-F238E27FC236}">
                <a16:creationId xmlns:a16="http://schemas.microsoft.com/office/drawing/2014/main" id="{BCE7A04C-F9F3-9B1C-ABBF-0BF8B718CEA2}"/>
              </a:ext>
            </a:extLst>
          </p:cNvPr>
          <p:cNvGraphicFramePr>
            <a:graphicFrameLocks noGrp="1"/>
          </p:cNvGraphicFramePr>
          <p:nvPr>
            <p:extLst>
              <p:ext uri="{D42A27DB-BD31-4B8C-83A1-F6EECF244321}">
                <p14:modId xmlns:p14="http://schemas.microsoft.com/office/powerpoint/2010/main" val="3784914246"/>
              </p:ext>
            </p:extLst>
          </p:nvPr>
        </p:nvGraphicFramePr>
        <p:xfrm>
          <a:off x="293799" y="1720810"/>
          <a:ext cx="11604403" cy="4840944"/>
        </p:xfrm>
        <a:graphic>
          <a:graphicData uri="http://schemas.openxmlformats.org/drawingml/2006/table">
            <a:tbl>
              <a:tblPr firstRow="1" bandRow="1">
                <a:tableStyleId>{5C22544A-7EE6-4342-B048-85BDC9FD1C3A}</a:tableStyleId>
              </a:tblPr>
              <a:tblGrid>
                <a:gridCol w="2177380">
                  <a:extLst>
                    <a:ext uri="{9D8B030D-6E8A-4147-A177-3AD203B41FA5}">
                      <a16:colId xmlns:a16="http://schemas.microsoft.com/office/drawing/2014/main" val="3223077605"/>
                    </a:ext>
                  </a:extLst>
                </a:gridCol>
                <a:gridCol w="4005567">
                  <a:extLst>
                    <a:ext uri="{9D8B030D-6E8A-4147-A177-3AD203B41FA5}">
                      <a16:colId xmlns:a16="http://schemas.microsoft.com/office/drawing/2014/main" val="3864665642"/>
                    </a:ext>
                  </a:extLst>
                </a:gridCol>
                <a:gridCol w="5421456">
                  <a:extLst>
                    <a:ext uri="{9D8B030D-6E8A-4147-A177-3AD203B41FA5}">
                      <a16:colId xmlns:a16="http://schemas.microsoft.com/office/drawing/2014/main" val="3961588993"/>
                    </a:ext>
                  </a:extLst>
                </a:gridCol>
              </a:tblGrid>
              <a:tr h="410108">
                <a:tc>
                  <a:txBody>
                    <a:bodyPr/>
                    <a:lstStyle/>
                    <a:p>
                      <a:pPr algn="ctr"/>
                      <a:r>
                        <a:rPr lang="en-GB" sz="1800" b="1" i="0" dirty="0">
                          <a:solidFill>
                            <a:schemeClr val="tx1"/>
                          </a:solidFill>
                          <a:latin typeface="EdShed" pitchFamily="2" charset="77"/>
                        </a:rPr>
                        <a:t>Word</a:t>
                      </a:r>
                    </a:p>
                  </a:txBody>
                  <a:tcPr marL="97406" marR="97406" marT="48702" marB="4870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i="0" kern="1200" dirty="0">
                          <a:solidFill>
                            <a:schemeClr val="tx1"/>
                          </a:solidFill>
                          <a:effectLst/>
                          <a:latin typeface="EdShed" pitchFamily="2" charset="77"/>
                          <a:ea typeface="+mn-ea"/>
                          <a:cs typeface="+mn-cs"/>
                        </a:rPr>
                        <a:t>Dictionary Definition</a:t>
                      </a:r>
                      <a:endParaRPr lang="en-GB" sz="1800" b="1" i="0" dirty="0">
                        <a:solidFill>
                          <a:schemeClr val="tx1"/>
                        </a:solidFill>
                        <a:latin typeface="EdShed" pitchFamily="2" charset="77"/>
                      </a:endParaRPr>
                    </a:p>
                  </a:txBody>
                  <a:tcPr marL="97406" marR="97406" marT="48702" marB="4870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i="0" dirty="0">
                          <a:solidFill>
                            <a:schemeClr val="tx1"/>
                          </a:solidFill>
                          <a:latin typeface="EdShed" pitchFamily="2" charset="77"/>
                        </a:rPr>
                        <a:t>In a Sentence</a:t>
                      </a:r>
                    </a:p>
                  </a:txBody>
                  <a:tcPr marL="97406" marR="97406" marT="48702" marB="4870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485668">
                <a:tc>
                  <a:txBody>
                    <a:bodyPr/>
                    <a:lstStyle/>
                    <a:p>
                      <a:pPr algn="ctr"/>
                      <a:r>
                        <a:rPr lang="en-GB" b="0" i="0" u="none" dirty="0">
                          <a:latin typeface="EdShed" pitchFamily="2" charset="77"/>
                        </a:rPr>
                        <a:t>delicious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410108">
                <a:tc>
                  <a:txBody>
                    <a:bodyPr/>
                    <a:lstStyle/>
                    <a:p>
                      <a:pPr algn="ctr"/>
                      <a:r>
                        <a:rPr lang="en-GB" b="0" i="0" u="none" dirty="0">
                          <a:latin typeface="EdShed" pitchFamily="2" charset="77"/>
                        </a:rPr>
                        <a:t>atrocious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451816">
                <a:tc>
                  <a:txBody>
                    <a:bodyPr/>
                    <a:lstStyle/>
                    <a:p>
                      <a:pPr algn="ctr"/>
                      <a:r>
                        <a:rPr lang="en-GB" b="0" i="0" u="none" dirty="0">
                          <a:latin typeface="EdShed" pitchFamily="2" charset="77"/>
                        </a:rPr>
                        <a:t>conscious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412082">
                <a:tc>
                  <a:txBody>
                    <a:bodyPr/>
                    <a:lstStyle/>
                    <a:p>
                      <a:pPr algn="ctr"/>
                      <a:r>
                        <a:rPr lang="en-GB" b="0" i="0" u="none" dirty="0">
                          <a:latin typeface="EdShed" pitchFamily="2" charset="77"/>
                        </a:rPr>
                        <a:t>ferocious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412082">
                <a:tc>
                  <a:txBody>
                    <a:bodyPr/>
                    <a:lstStyle/>
                    <a:p>
                      <a:pPr algn="ctr"/>
                      <a:r>
                        <a:rPr lang="en-GB" b="0" i="0" u="none" dirty="0">
                          <a:latin typeface="EdShed" pitchFamily="2" charset="77"/>
                        </a:rPr>
                        <a:t>gracious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i="0" u="none"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995585"/>
                  </a:ext>
                </a:extLst>
              </a:tr>
              <a:tr h="451816">
                <a:tc>
                  <a:txBody>
                    <a:bodyPr/>
                    <a:lstStyle/>
                    <a:p>
                      <a:pPr algn="ctr"/>
                      <a:r>
                        <a:rPr lang="en-GB" b="0" i="0" u="none" dirty="0">
                          <a:latin typeface="EdShed" pitchFamily="2" charset="77"/>
                        </a:rPr>
                        <a:t>luscious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8912724"/>
                  </a:ext>
                </a:extLst>
              </a:tr>
              <a:tr h="451816">
                <a:tc>
                  <a:txBody>
                    <a:bodyPr/>
                    <a:lstStyle/>
                    <a:p>
                      <a:pPr algn="ctr"/>
                      <a:r>
                        <a:rPr lang="en-GB" b="0" i="0" u="none" dirty="0">
                          <a:latin typeface="EdShed" pitchFamily="2" charset="77"/>
                        </a:rPr>
                        <a:t>malicious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355029"/>
                  </a:ext>
                </a:extLst>
              </a:tr>
              <a:tr h="451816">
                <a:tc>
                  <a:txBody>
                    <a:bodyPr/>
                    <a:lstStyle/>
                    <a:p>
                      <a:pPr algn="ctr"/>
                      <a:r>
                        <a:rPr lang="en-GB" b="0" i="0" u="none" dirty="0">
                          <a:latin typeface="EdShed" pitchFamily="2" charset="77"/>
                        </a:rPr>
                        <a:t>precious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b="0" i="0" kern="1200" dirty="0">
                        <a:solidFill>
                          <a:srgbClr val="FF3760"/>
                        </a:solidFill>
                        <a:effectLst/>
                        <a:latin typeface="EdShed" pitchFamily="2" charset="77"/>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8086869"/>
                  </a:ext>
                </a:extLst>
              </a:tr>
              <a:tr h="451816">
                <a:tc>
                  <a:txBody>
                    <a:bodyPr/>
                    <a:lstStyle/>
                    <a:p>
                      <a:pPr algn="ctr"/>
                      <a:r>
                        <a:rPr lang="en-GB" b="0" i="0" u="none" dirty="0">
                          <a:latin typeface="EdShed" pitchFamily="2" charset="77"/>
                        </a:rPr>
                        <a:t>spacious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2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7800695"/>
                  </a:ext>
                </a:extLst>
              </a:tr>
              <a:tr h="451816">
                <a:tc>
                  <a:txBody>
                    <a:bodyPr/>
                    <a:lstStyle/>
                    <a:p>
                      <a:pPr algn="ctr"/>
                      <a:r>
                        <a:rPr lang="en-GB" b="0" i="0" u="none" dirty="0">
                          <a:latin typeface="EdShed" pitchFamily="2" charset="77"/>
                        </a:rPr>
                        <a:t>suspicious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6480353"/>
                  </a:ext>
                </a:extLst>
              </a:tr>
            </a:tbl>
          </a:graphicData>
        </a:graphic>
      </p:graphicFrame>
    </p:spTree>
    <p:extLst>
      <p:ext uri="{BB962C8B-B14F-4D97-AF65-F5344CB8AC3E}">
        <p14:creationId xmlns:p14="http://schemas.microsoft.com/office/powerpoint/2010/main" val="155115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2431A5-0F8D-2B37-CF53-24535E14841A}"/>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17</a:t>
            </a:fld>
            <a:endParaRPr lang="en-US" dirty="0">
              <a:latin typeface="EdShed" pitchFamily="2" charset="77"/>
            </a:endParaRPr>
          </a:p>
        </p:txBody>
      </p:sp>
      <p:sp>
        <p:nvSpPr>
          <p:cNvPr id="5" name="Text Placeholder 4">
            <a:extLst>
              <a:ext uri="{FF2B5EF4-FFF2-40B4-BE49-F238E27FC236}">
                <a16:creationId xmlns:a16="http://schemas.microsoft.com/office/drawing/2014/main" id="{9CC20112-B649-C63E-A959-2D188EBFD363}"/>
              </a:ext>
            </a:extLst>
          </p:cNvPr>
          <p:cNvSpPr>
            <a:spLocks noGrp="1"/>
          </p:cNvSpPr>
          <p:nvPr>
            <p:ph type="body" sz="quarter" idx="10"/>
          </p:nvPr>
        </p:nvSpPr>
        <p:spPr/>
        <p:txBody>
          <a:bodyPr/>
          <a:lstStyle/>
          <a:p>
            <a:r>
              <a:rPr lang="en-GB" dirty="0"/>
              <a:t>Definitions and Sentences</a:t>
            </a:r>
          </a:p>
        </p:txBody>
      </p:sp>
      <p:sp>
        <p:nvSpPr>
          <p:cNvPr id="6" name="Text Placeholder 5">
            <a:extLst>
              <a:ext uri="{FF2B5EF4-FFF2-40B4-BE49-F238E27FC236}">
                <a16:creationId xmlns:a16="http://schemas.microsoft.com/office/drawing/2014/main" id="{49FA10DC-C3C6-8BF7-C44C-13C00B1D7E89}"/>
              </a:ext>
            </a:extLst>
          </p:cNvPr>
          <p:cNvSpPr>
            <a:spLocks noGrp="1"/>
          </p:cNvSpPr>
          <p:nvPr>
            <p:ph type="body" sz="quarter" idx="11"/>
          </p:nvPr>
        </p:nvSpPr>
        <p:spPr/>
        <p:txBody>
          <a:bodyPr/>
          <a:lstStyle/>
          <a:p>
            <a:r>
              <a:rPr lang="en-GB" dirty="0">
                <a:solidFill>
                  <a:srgbClr val="FF3760"/>
                </a:solidFill>
              </a:rPr>
              <a:t>Possible Answers</a:t>
            </a:r>
          </a:p>
        </p:txBody>
      </p:sp>
      <p:graphicFrame>
        <p:nvGraphicFramePr>
          <p:cNvPr id="2" name="Table 10">
            <a:extLst>
              <a:ext uri="{FF2B5EF4-FFF2-40B4-BE49-F238E27FC236}">
                <a16:creationId xmlns:a16="http://schemas.microsoft.com/office/drawing/2014/main" id="{168DBFC4-6DD3-C84E-8748-328E48B3403C}"/>
              </a:ext>
            </a:extLst>
          </p:cNvPr>
          <p:cNvGraphicFramePr>
            <a:graphicFrameLocks noGrp="1"/>
          </p:cNvGraphicFramePr>
          <p:nvPr>
            <p:extLst>
              <p:ext uri="{D42A27DB-BD31-4B8C-83A1-F6EECF244321}">
                <p14:modId xmlns:p14="http://schemas.microsoft.com/office/powerpoint/2010/main" val="85312932"/>
              </p:ext>
            </p:extLst>
          </p:nvPr>
        </p:nvGraphicFramePr>
        <p:xfrm>
          <a:off x="293799" y="1720810"/>
          <a:ext cx="11604403" cy="4851712"/>
        </p:xfrm>
        <a:graphic>
          <a:graphicData uri="http://schemas.openxmlformats.org/drawingml/2006/table">
            <a:tbl>
              <a:tblPr firstRow="1" bandRow="1">
                <a:tableStyleId>{5C22544A-7EE6-4342-B048-85BDC9FD1C3A}</a:tableStyleId>
              </a:tblPr>
              <a:tblGrid>
                <a:gridCol w="2177380">
                  <a:extLst>
                    <a:ext uri="{9D8B030D-6E8A-4147-A177-3AD203B41FA5}">
                      <a16:colId xmlns:a16="http://schemas.microsoft.com/office/drawing/2014/main" val="3223077605"/>
                    </a:ext>
                  </a:extLst>
                </a:gridCol>
                <a:gridCol w="4005567">
                  <a:extLst>
                    <a:ext uri="{9D8B030D-6E8A-4147-A177-3AD203B41FA5}">
                      <a16:colId xmlns:a16="http://schemas.microsoft.com/office/drawing/2014/main" val="3864665642"/>
                    </a:ext>
                  </a:extLst>
                </a:gridCol>
                <a:gridCol w="5421456">
                  <a:extLst>
                    <a:ext uri="{9D8B030D-6E8A-4147-A177-3AD203B41FA5}">
                      <a16:colId xmlns:a16="http://schemas.microsoft.com/office/drawing/2014/main" val="3961588993"/>
                    </a:ext>
                  </a:extLst>
                </a:gridCol>
              </a:tblGrid>
              <a:tr h="410108">
                <a:tc>
                  <a:txBody>
                    <a:bodyPr/>
                    <a:lstStyle/>
                    <a:p>
                      <a:pPr algn="ctr"/>
                      <a:r>
                        <a:rPr lang="en-GB" sz="1800" b="1" i="0" dirty="0">
                          <a:solidFill>
                            <a:schemeClr val="tx1"/>
                          </a:solidFill>
                          <a:latin typeface="EdShed" pitchFamily="2" charset="77"/>
                        </a:rPr>
                        <a:t>Word</a:t>
                      </a:r>
                    </a:p>
                  </a:txBody>
                  <a:tcPr marL="97406" marR="97406" marT="48702" marB="4870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i="0" kern="1200" dirty="0">
                          <a:solidFill>
                            <a:schemeClr val="tx1"/>
                          </a:solidFill>
                          <a:effectLst/>
                          <a:latin typeface="EdShed" pitchFamily="2" charset="77"/>
                          <a:ea typeface="+mn-ea"/>
                          <a:cs typeface="+mn-cs"/>
                        </a:rPr>
                        <a:t>Dictionary Definition</a:t>
                      </a:r>
                      <a:endParaRPr lang="en-GB" sz="1800" b="1" i="0" dirty="0">
                        <a:solidFill>
                          <a:schemeClr val="tx1"/>
                        </a:solidFill>
                        <a:latin typeface="EdShed" pitchFamily="2" charset="77"/>
                      </a:endParaRPr>
                    </a:p>
                  </a:txBody>
                  <a:tcPr marL="97406" marR="97406" marT="48702" marB="4870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800" b="1" i="0" dirty="0">
                          <a:solidFill>
                            <a:schemeClr val="tx1"/>
                          </a:solidFill>
                          <a:latin typeface="EdShed" pitchFamily="2" charset="77"/>
                        </a:rPr>
                        <a:t>In a Sentence</a:t>
                      </a:r>
                    </a:p>
                  </a:txBody>
                  <a:tcPr marL="97406" marR="97406" marT="48702" marB="48702"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839281"/>
                  </a:ext>
                </a:extLst>
              </a:tr>
              <a:tr h="485668">
                <a:tc>
                  <a:txBody>
                    <a:bodyPr/>
                    <a:lstStyle/>
                    <a:p>
                      <a:pPr algn="ctr"/>
                      <a:r>
                        <a:rPr lang="en-GB" b="0" i="0" u="none" dirty="0">
                          <a:latin typeface="EdShed" pitchFamily="2" charset="77"/>
                        </a:rPr>
                        <a:t>delicious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kern="1200" dirty="0">
                          <a:solidFill>
                            <a:srgbClr val="FF3760"/>
                          </a:solidFill>
                          <a:effectLst/>
                          <a:latin typeface="EdShed" pitchFamily="2" charset="77"/>
                          <a:ea typeface="+mn-ea"/>
                          <a:cs typeface="+mn-cs"/>
                        </a:rPr>
                        <a:t>Having a very pleasant taste or smell.</a:t>
                      </a:r>
                      <a:endParaRPr lang="en-GB" sz="12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i="0" kern="1200" dirty="0">
                          <a:solidFill>
                            <a:srgbClr val="FF3760"/>
                          </a:solidFill>
                          <a:effectLst/>
                          <a:latin typeface="EdShed" pitchFamily="2" charset="77"/>
                          <a:ea typeface="+mn-ea"/>
                          <a:cs typeface="+mn-cs"/>
                        </a:rPr>
                        <a:t>Danny loved Wednesdays because his dad would always make a delicious dessert on that day each week.</a:t>
                      </a:r>
                      <a:endParaRPr lang="en-GB" sz="12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4244416"/>
                  </a:ext>
                </a:extLst>
              </a:tr>
              <a:tr h="410108">
                <a:tc>
                  <a:txBody>
                    <a:bodyPr/>
                    <a:lstStyle/>
                    <a:p>
                      <a:pPr algn="ctr"/>
                      <a:r>
                        <a:rPr lang="en-GB" b="0" i="0" u="none" dirty="0">
                          <a:latin typeface="EdShed" pitchFamily="2" charset="77"/>
                        </a:rPr>
                        <a:t>atrocious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kern="1200" dirty="0">
                          <a:solidFill>
                            <a:srgbClr val="FF3760"/>
                          </a:solidFill>
                          <a:effectLst/>
                          <a:latin typeface="EdShed" pitchFamily="2" charset="77"/>
                          <a:ea typeface="+mn-ea"/>
                          <a:cs typeface="+mn-cs"/>
                        </a:rPr>
                        <a:t>Extremely shocking and cruel. Also, very bad.</a:t>
                      </a:r>
                      <a:endParaRPr lang="en-GB" sz="12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i="0" kern="1200" dirty="0">
                          <a:solidFill>
                            <a:srgbClr val="FF3760"/>
                          </a:solidFill>
                          <a:effectLst/>
                          <a:latin typeface="EdShed" pitchFamily="2" charset="77"/>
                          <a:ea typeface="+mn-ea"/>
                          <a:cs typeface="+mn-cs"/>
                        </a:rPr>
                        <a:t>The weather has been atrocious all week.</a:t>
                      </a:r>
                      <a:endParaRPr lang="en-GB" sz="12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56951"/>
                  </a:ext>
                </a:extLst>
              </a:tr>
              <a:tr h="451816">
                <a:tc>
                  <a:txBody>
                    <a:bodyPr/>
                    <a:lstStyle/>
                    <a:p>
                      <a:pPr algn="ctr"/>
                      <a:r>
                        <a:rPr lang="en-GB" b="0" i="0" u="none" dirty="0">
                          <a:latin typeface="EdShed" pitchFamily="2" charset="77"/>
                        </a:rPr>
                        <a:t>conscious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kern="1200" dirty="0">
                          <a:solidFill>
                            <a:srgbClr val="FF3760"/>
                          </a:solidFill>
                          <a:effectLst/>
                          <a:latin typeface="EdShed" pitchFamily="2" charset="77"/>
                          <a:ea typeface="+mn-ea"/>
                          <a:cs typeface="+mn-cs"/>
                        </a:rPr>
                        <a:t>Aware of something.</a:t>
                      </a:r>
                      <a:endParaRPr lang="en-GB" sz="12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i="0" kern="1200" dirty="0">
                          <a:solidFill>
                            <a:srgbClr val="FF3760"/>
                          </a:solidFill>
                          <a:effectLst/>
                          <a:latin typeface="EdShed" pitchFamily="2" charset="77"/>
                          <a:ea typeface="+mn-ea"/>
                          <a:cs typeface="+mn-cs"/>
                        </a:rPr>
                        <a:t>Steven became conscious of somebody following him through the forest.</a:t>
                      </a:r>
                      <a:endParaRPr lang="en-GB" sz="12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3363421"/>
                  </a:ext>
                </a:extLst>
              </a:tr>
              <a:tr h="412082">
                <a:tc>
                  <a:txBody>
                    <a:bodyPr/>
                    <a:lstStyle/>
                    <a:p>
                      <a:pPr algn="ctr"/>
                      <a:r>
                        <a:rPr lang="en-GB" b="0" i="0" u="none" dirty="0">
                          <a:latin typeface="EdShed" pitchFamily="2" charset="77"/>
                        </a:rPr>
                        <a:t>ferocious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kern="1200" dirty="0">
                          <a:solidFill>
                            <a:srgbClr val="FF3760"/>
                          </a:solidFill>
                          <a:effectLst/>
                          <a:latin typeface="EdShed" pitchFamily="2" charset="77"/>
                          <a:ea typeface="+mn-ea"/>
                          <a:cs typeface="+mn-cs"/>
                        </a:rPr>
                        <a:t>Violent and fierce.</a:t>
                      </a: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i="0" kern="1200" dirty="0">
                          <a:solidFill>
                            <a:srgbClr val="FF3760"/>
                          </a:solidFill>
                          <a:effectLst/>
                          <a:latin typeface="EdShed" pitchFamily="2" charset="77"/>
                          <a:ea typeface="+mn-ea"/>
                          <a:cs typeface="+mn-cs"/>
                        </a:rPr>
                        <a:t>With wild eyes, the ferocious dog leapt forwards.</a:t>
                      </a: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2950961"/>
                  </a:ext>
                </a:extLst>
              </a:tr>
              <a:tr h="412082">
                <a:tc>
                  <a:txBody>
                    <a:bodyPr/>
                    <a:lstStyle/>
                    <a:p>
                      <a:pPr algn="ctr"/>
                      <a:r>
                        <a:rPr lang="en-GB" b="0" i="0" u="none" dirty="0">
                          <a:latin typeface="EdShed" pitchFamily="2" charset="77"/>
                        </a:rPr>
                        <a:t>gracious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kern="1200" dirty="0">
                          <a:solidFill>
                            <a:srgbClr val="FF3760"/>
                          </a:solidFill>
                          <a:effectLst/>
                          <a:latin typeface="EdShed" pitchFamily="2" charset="77"/>
                          <a:ea typeface="+mn-ea"/>
                          <a:cs typeface="+mn-cs"/>
                        </a:rPr>
                        <a:t>Very </a:t>
                      </a:r>
                      <a:r>
                        <a:rPr lang="en-GB" sz="1200" b="0" i="0" u="none" strike="noStrike" kern="1200" dirty="0">
                          <a:solidFill>
                            <a:srgbClr val="FF3760"/>
                          </a:solidFill>
                          <a:effectLst/>
                          <a:latin typeface="EdShed" pitchFamily="2" charset="77"/>
                          <a:ea typeface="+mn-ea"/>
                          <a:cs typeface="+mn-cs"/>
                        </a:rPr>
                        <a:t>well-mannered and pleasant.</a:t>
                      </a:r>
                      <a:endParaRPr lang="en-GB" sz="1000" b="0" i="0" u="none"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i="0" kern="1200" dirty="0">
                          <a:solidFill>
                            <a:srgbClr val="FF3760"/>
                          </a:solidFill>
                          <a:effectLst/>
                          <a:latin typeface="EdShed" pitchFamily="2" charset="77"/>
                          <a:ea typeface="+mn-ea"/>
                          <a:cs typeface="+mn-cs"/>
                        </a:rPr>
                        <a:t>Pardeep was gracious enough to invite us to the party.</a:t>
                      </a: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31995585"/>
                  </a:ext>
                </a:extLst>
              </a:tr>
              <a:tr h="451816">
                <a:tc>
                  <a:txBody>
                    <a:bodyPr/>
                    <a:lstStyle/>
                    <a:p>
                      <a:pPr algn="ctr"/>
                      <a:r>
                        <a:rPr lang="en-GB" b="0" i="0" u="none" dirty="0">
                          <a:latin typeface="EdShed" pitchFamily="2" charset="77"/>
                        </a:rPr>
                        <a:t>luscious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kern="1200" dirty="0">
                          <a:solidFill>
                            <a:srgbClr val="FF3760"/>
                          </a:solidFill>
                          <a:effectLst/>
                          <a:latin typeface="EdShed" pitchFamily="2" charset="77"/>
                          <a:ea typeface="+mn-ea"/>
                          <a:cs typeface="+mn-cs"/>
                        </a:rPr>
                        <a:t>Having a delicious taste, sweet smell or soft feeling.</a:t>
                      </a: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i="0" kern="1200" dirty="0">
                          <a:solidFill>
                            <a:srgbClr val="FF3760"/>
                          </a:solidFill>
                          <a:effectLst/>
                          <a:latin typeface="EdShed" pitchFamily="2" charset="77"/>
                          <a:ea typeface="+mn-ea"/>
                          <a:cs typeface="+mn-cs"/>
                        </a:rPr>
                        <a:t>Licking his lips, the king sat down to eat his luscious meal.</a:t>
                      </a: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8912724"/>
                  </a:ext>
                </a:extLst>
              </a:tr>
              <a:tr h="451816">
                <a:tc>
                  <a:txBody>
                    <a:bodyPr/>
                    <a:lstStyle/>
                    <a:p>
                      <a:pPr algn="ctr"/>
                      <a:r>
                        <a:rPr lang="en-GB" b="0" i="0" u="none" dirty="0">
                          <a:latin typeface="EdShed" pitchFamily="2" charset="77"/>
                        </a:rPr>
                        <a:t>malicious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kern="1200" dirty="0">
                          <a:solidFill>
                            <a:srgbClr val="FF3760"/>
                          </a:solidFill>
                          <a:effectLst/>
                          <a:latin typeface="EdShed" pitchFamily="2" charset="77"/>
                          <a:ea typeface="+mn-ea"/>
                          <a:cs typeface="+mn-cs"/>
                        </a:rPr>
                        <a:t>Having or showing a desire to harm somebody.</a:t>
                      </a: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i="0" kern="1200" dirty="0">
                          <a:solidFill>
                            <a:srgbClr val="FF3760"/>
                          </a:solidFill>
                          <a:effectLst/>
                          <a:latin typeface="EdShed" pitchFamily="2" charset="77"/>
                          <a:ea typeface="+mn-ea"/>
                          <a:cs typeface="+mn-cs"/>
                        </a:rPr>
                        <a:t>The attack on the village showed what a malicious creature the troll was.</a:t>
                      </a: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1355029"/>
                  </a:ext>
                </a:extLst>
              </a:tr>
              <a:tr h="451816">
                <a:tc>
                  <a:txBody>
                    <a:bodyPr/>
                    <a:lstStyle/>
                    <a:p>
                      <a:pPr algn="ctr"/>
                      <a:r>
                        <a:rPr lang="en-GB" b="0" i="0" u="none" dirty="0">
                          <a:latin typeface="EdShed" pitchFamily="2" charset="77"/>
                        </a:rPr>
                        <a:t>precious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i="0" kern="1200" dirty="0">
                          <a:solidFill>
                            <a:srgbClr val="FF3760"/>
                          </a:solidFill>
                          <a:effectLst/>
                          <a:latin typeface="EdShed" pitchFamily="2" charset="77"/>
                          <a:ea typeface="+mn-ea"/>
                          <a:cs typeface="+mn-cs"/>
                        </a:rPr>
                        <a:t>Having a lot of meaning to someone. Also,  rare and worth a lot of money.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i="0" kern="1200" dirty="0">
                          <a:solidFill>
                            <a:srgbClr val="FF3760"/>
                          </a:solidFill>
                          <a:effectLst/>
                          <a:latin typeface="EdShed" pitchFamily="2" charset="77"/>
                          <a:ea typeface="+mn-ea"/>
                          <a:cs typeface="+mn-cs"/>
                        </a:rPr>
                        <a:t>Friendship is a precious thing and should be looked after.</a:t>
                      </a: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8086869"/>
                  </a:ext>
                </a:extLst>
              </a:tr>
              <a:tr h="451816">
                <a:tc>
                  <a:txBody>
                    <a:bodyPr/>
                    <a:lstStyle/>
                    <a:p>
                      <a:pPr algn="ctr"/>
                      <a:r>
                        <a:rPr lang="en-GB" b="0" i="0" u="none" dirty="0">
                          <a:latin typeface="EdShed" pitchFamily="2" charset="77"/>
                        </a:rPr>
                        <a:t>spacious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dirty="0">
                          <a:solidFill>
                            <a:srgbClr val="FF3760"/>
                          </a:solidFill>
                          <a:latin typeface="EdShed" pitchFamily="2" charset="77"/>
                        </a:rPr>
                        <a:t>Having a lot of space.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i="0" kern="1200" dirty="0">
                          <a:solidFill>
                            <a:srgbClr val="FF3760"/>
                          </a:solidFill>
                          <a:effectLst/>
                          <a:latin typeface="EdShed" pitchFamily="2" charset="77"/>
                          <a:ea typeface="+mn-ea"/>
                          <a:cs typeface="+mn-cs"/>
                        </a:rPr>
                        <a:t>Their spacious garden meant they could play football without going to the park.</a:t>
                      </a:r>
                      <a:endParaRPr lang="en-GB" sz="12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7800695"/>
                  </a:ext>
                </a:extLst>
              </a:tr>
              <a:tr h="451816">
                <a:tc>
                  <a:txBody>
                    <a:bodyPr/>
                    <a:lstStyle/>
                    <a:p>
                      <a:pPr algn="ctr"/>
                      <a:r>
                        <a:rPr lang="en-GB" b="0" i="0" u="none" dirty="0">
                          <a:latin typeface="EdShed" pitchFamily="2" charset="77"/>
                        </a:rPr>
                        <a:t>suspicious</a:t>
                      </a:r>
                      <a:endParaRPr lang="en-GB" b="0" i="0" u="none" dirty="0">
                        <a:latin typeface="EdShed" pitchFamily="2" charset="77"/>
                        <a:ea typeface="OpenDyslexic" charset="0"/>
                        <a:cs typeface="OpenDyslexic"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kern="1200" dirty="0">
                          <a:solidFill>
                            <a:srgbClr val="FF3760"/>
                          </a:solidFill>
                          <a:effectLst/>
                          <a:latin typeface="EdShed" pitchFamily="2" charset="77"/>
                          <a:ea typeface="+mn-ea"/>
                          <a:cs typeface="+mn-cs"/>
                        </a:rPr>
                        <a:t>Feeling that somebody has done something wrong, without having any proof.</a:t>
                      </a: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200" b="0" i="0" kern="1200" dirty="0">
                          <a:solidFill>
                            <a:srgbClr val="FF3760"/>
                          </a:solidFill>
                          <a:effectLst/>
                          <a:latin typeface="EdShed" pitchFamily="2" charset="77"/>
                          <a:ea typeface="+mn-ea"/>
                          <a:cs typeface="+mn-cs"/>
                        </a:rPr>
                        <a:t>The Fire Service are treating the fire as suspicious.</a:t>
                      </a:r>
                      <a:endParaRPr lang="en-GB" sz="1000" b="0" i="0" dirty="0">
                        <a:solidFill>
                          <a:srgbClr val="FF3760"/>
                        </a:solidFill>
                        <a:latin typeface="EdShed" pitchFamily="2" charset="7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6480353"/>
                  </a:ext>
                </a:extLst>
              </a:tr>
            </a:tbl>
          </a:graphicData>
        </a:graphic>
      </p:graphicFrame>
    </p:spTree>
    <p:extLst>
      <p:ext uri="{BB962C8B-B14F-4D97-AF65-F5344CB8AC3E}">
        <p14:creationId xmlns:p14="http://schemas.microsoft.com/office/powerpoint/2010/main" val="38423910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ED23456-3B23-068B-3822-793109E3C500}"/>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18</a:t>
            </a:fld>
            <a:endParaRPr lang="en-US" dirty="0">
              <a:latin typeface="EdShed" pitchFamily="2" charset="77"/>
            </a:endParaRPr>
          </a:p>
        </p:txBody>
      </p:sp>
      <p:sp>
        <p:nvSpPr>
          <p:cNvPr id="5" name="Text Placeholder 4">
            <a:extLst>
              <a:ext uri="{FF2B5EF4-FFF2-40B4-BE49-F238E27FC236}">
                <a16:creationId xmlns:a16="http://schemas.microsoft.com/office/drawing/2014/main" id="{EEAE54BB-71DA-64F1-377A-F2B2653AE20D}"/>
              </a:ext>
            </a:extLst>
          </p:cNvPr>
          <p:cNvSpPr>
            <a:spLocks noGrp="1"/>
          </p:cNvSpPr>
          <p:nvPr>
            <p:ph type="body" sz="quarter" idx="15"/>
          </p:nvPr>
        </p:nvSpPr>
        <p:spPr/>
        <p:txBody>
          <a:bodyPr/>
          <a:lstStyle/>
          <a:p>
            <a:pPr algn="ctr"/>
            <a:r>
              <a:rPr lang="en-US" dirty="0"/>
              <a:t>ferocious</a:t>
            </a:r>
          </a:p>
        </p:txBody>
      </p:sp>
      <p:sp>
        <p:nvSpPr>
          <p:cNvPr id="9" name="Rectangle 8">
            <a:extLst>
              <a:ext uri="{FF2B5EF4-FFF2-40B4-BE49-F238E27FC236}">
                <a16:creationId xmlns:a16="http://schemas.microsoft.com/office/drawing/2014/main" id="{725198C6-D3C3-7349-3672-EFAE8939B33B}"/>
              </a:ext>
            </a:extLst>
          </p:cNvPr>
          <p:cNvSpPr/>
          <p:nvPr/>
        </p:nvSpPr>
        <p:spPr>
          <a:xfrm>
            <a:off x="2140903"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EdShed" pitchFamily="2" charset="77"/>
              </a:rPr>
              <a:t>Definition</a:t>
            </a:r>
          </a:p>
        </p:txBody>
      </p:sp>
      <p:sp>
        <p:nvSpPr>
          <p:cNvPr id="10" name="Rectangle 9">
            <a:extLst>
              <a:ext uri="{FF2B5EF4-FFF2-40B4-BE49-F238E27FC236}">
                <a16:creationId xmlns:a16="http://schemas.microsoft.com/office/drawing/2014/main" id="{90BF3ECA-385A-7197-CCF4-B18872739024}"/>
              </a:ext>
            </a:extLst>
          </p:cNvPr>
          <p:cNvSpPr/>
          <p:nvPr/>
        </p:nvSpPr>
        <p:spPr>
          <a:xfrm>
            <a:off x="6935246" y="2151567"/>
            <a:ext cx="1905474" cy="5109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EdShed" pitchFamily="2" charset="77"/>
              </a:rPr>
              <a:t>In a Sentence</a:t>
            </a:r>
          </a:p>
        </p:txBody>
      </p:sp>
      <p:sp>
        <p:nvSpPr>
          <p:cNvPr id="11" name="Rectangle 10">
            <a:extLst>
              <a:ext uri="{FF2B5EF4-FFF2-40B4-BE49-F238E27FC236}">
                <a16:creationId xmlns:a16="http://schemas.microsoft.com/office/drawing/2014/main" id="{5CE57A67-6659-28F5-E919-E9779B6B2D75}"/>
              </a:ext>
            </a:extLst>
          </p:cNvPr>
          <p:cNvSpPr/>
          <p:nvPr/>
        </p:nvSpPr>
        <p:spPr>
          <a:xfrm>
            <a:off x="2180659" y="4213860"/>
            <a:ext cx="1733721" cy="5109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77"/>
              </a:rPr>
              <a:t>Synonyms</a:t>
            </a:r>
          </a:p>
        </p:txBody>
      </p:sp>
      <p:sp>
        <p:nvSpPr>
          <p:cNvPr id="12" name="Rectangle 11">
            <a:extLst>
              <a:ext uri="{FF2B5EF4-FFF2-40B4-BE49-F238E27FC236}">
                <a16:creationId xmlns:a16="http://schemas.microsoft.com/office/drawing/2014/main" id="{98E1F90A-6CFF-7797-BF3F-C9C9E954BB0D}"/>
              </a:ext>
            </a:extLst>
          </p:cNvPr>
          <p:cNvSpPr/>
          <p:nvPr/>
        </p:nvSpPr>
        <p:spPr>
          <a:xfrm>
            <a:off x="7089751" y="4158218"/>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EdShed" pitchFamily="2" charset="77"/>
              </a:rPr>
              <a:t>Antonyms</a:t>
            </a:r>
          </a:p>
        </p:txBody>
      </p:sp>
    </p:spTree>
    <p:extLst>
      <p:ext uri="{BB962C8B-B14F-4D97-AF65-F5344CB8AC3E}">
        <p14:creationId xmlns:p14="http://schemas.microsoft.com/office/powerpoint/2010/main" val="3482000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BFC16-56BB-5020-E216-0909A9A531B2}"/>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a:t>
            </a:fld>
            <a:endParaRPr lang="en-US" dirty="0">
              <a:latin typeface="EdShed" pitchFamily="2" charset="77"/>
            </a:endParaRPr>
          </a:p>
        </p:txBody>
      </p:sp>
      <p:sp>
        <p:nvSpPr>
          <p:cNvPr id="5" name="Text Placeholder 4">
            <a:extLst>
              <a:ext uri="{FF2B5EF4-FFF2-40B4-BE49-F238E27FC236}">
                <a16:creationId xmlns:a16="http://schemas.microsoft.com/office/drawing/2014/main" id="{6D2CC55A-5FA0-9B90-C128-1F1E02C81CE4}"/>
              </a:ext>
            </a:extLst>
          </p:cNvPr>
          <p:cNvSpPr>
            <a:spLocks noGrp="1"/>
          </p:cNvSpPr>
          <p:nvPr>
            <p:ph type="body" sz="quarter" idx="10"/>
          </p:nvPr>
        </p:nvSpPr>
        <p:spPr/>
        <p:txBody>
          <a:bodyPr/>
          <a:lstStyle/>
          <a:p>
            <a:r>
              <a:rPr lang="en-US" dirty="0"/>
              <a:t>Starter</a:t>
            </a:r>
          </a:p>
        </p:txBody>
      </p:sp>
      <p:sp>
        <p:nvSpPr>
          <p:cNvPr id="6" name="Text Placeholder 5">
            <a:extLst>
              <a:ext uri="{FF2B5EF4-FFF2-40B4-BE49-F238E27FC236}">
                <a16:creationId xmlns:a16="http://schemas.microsoft.com/office/drawing/2014/main" id="{F1B664AF-C25C-04B5-F490-CB576DD154F2}"/>
              </a:ext>
            </a:extLst>
          </p:cNvPr>
          <p:cNvSpPr>
            <a:spLocks noGrp="1"/>
          </p:cNvSpPr>
          <p:nvPr>
            <p:ph type="body" sz="quarter" idx="11"/>
          </p:nvPr>
        </p:nvSpPr>
        <p:spPr/>
        <p:txBody>
          <a:bodyPr/>
          <a:lstStyle/>
          <a:p>
            <a:r>
              <a:rPr lang="en-GB" dirty="0"/>
              <a:t>Which of last week’s words is being described?</a:t>
            </a:r>
          </a:p>
        </p:txBody>
      </p:sp>
      <p:sp>
        <p:nvSpPr>
          <p:cNvPr id="2" name="Title 1">
            <a:extLst>
              <a:ext uri="{FF2B5EF4-FFF2-40B4-BE49-F238E27FC236}">
                <a16:creationId xmlns:a16="http://schemas.microsoft.com/office/drawing/2014/main" id="{A69C944F-5B35-2F0E-D50D-8E14EA18F592}"/>
              </a:ext>
            </a:extLst>
          </p:cNvPr>
          <p:cNvSpPr txBox="1">
            <a:spLocks/>
          </p:cNvSpPr>
          <p:nvPr/>
        </p:nvSpPr>
        <p:spPr>
          <a:xfrm>
            <a:off x="2302961" y="2188837"/>
            <a:ext cx="7586079" cy="707886"/>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lvl="0" algn="ctr">
              <a:lnSpc>
                <a:spcPct val="100000"/>
              </a:lnSpc>
              <a:spcBef>
                <a:spcPts val="0"/>
              </a:spcBef>
              <a:defRPr/>
            </a:pPr>
            <a:r>
              <a:rPr lang="en-GB" sz="2000" dirty="0">
                <a:latin typeface="EdShed" pitchFamily="2" charset="77"/>
              </a:rPr>
              <a:t>Behaving in a dishonest or indirect way, or tricking people,</a:t>
            </a:r>
            <a:br>
              <a:rPr lang="en-GB" sz="2000" dirty="0">
                <a:latin typeface="EdShed" pitchFamily="2" charset="77"/>
              </a:rPr>
            </a:br>
            <a:r>
              <a:rPr lang="en-GB" sz="2000" dirty="0">
                <a:latin typeface="EdShed" pitchFamily="2" charset="77"/>
              </a:rPr>
              <a:t>in order to get something.</a:t>
            </a:r>
          </a:p>
        </p:txBody>
      </p:sp>
      <p:sp>
        <p:nvSpPr>
          <p:cNvPr id="3" name="Title 1">
            <a:extLst>
              <a:ext uri="{FF2B5EF4-FFF2-40B4-BE49-F238E27FC236}">
                <a16:creationId xmlns:a16="http://schemas.microsoft.com/office/drawing/2014/main" id="{5D033DE8-BE8C-C204-ACD7-518AFABC9A55}"/>
              </a:ext>
            </a:extLst>
          </p:cNvPr>
          <p:cNvSpPr txBox="1">
            <a:spLocks/>
          </p:cNvSpPr>
          <p:nvPr/>
        </p:nvSpPr>
        <p:spPr>
          <a:xfrm>
            <a:off x="5442776" y="2871715"/>
            <a:ext cx="1306448"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77"/>
              </a:rPr>
              <a:t>devious</a:t>
            </a:r>
          </a:p>
        </p:txBody>
      </p:sp>
      <p:sp>
        <p:nvSpPr>
          <p:cNvPr id="15" name="Title 1">
            <a:extLst>
              <a:ext uri="{FF2B5EF4-FFF2-40B4-BE49-F238E27FC236}">
                <a16:creationId xmlns:a16="http://schemas.microsoft.com/office/drawing/2014/main" id="{A145AD13-EBF1-08CA-6E04-FAA243B279CA}"/>
              </a:ext>
            </a:extLst>
          </p:cNvPr>
          <p:cNvSpPr txBox="1">
            <a:spLocks/>
          </p:cNvSpPr>
          <p:nvPr/>
        </p:nvSpPr>
        <p:spPr>
          <a:xfrm>
            <a:off x="882960" y="3804118"/>
            <a:ext cx="10426080" cy="377026"/>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fontAlgn="base"/>
            <a:r>
              <a:rPr lang="en-GB" sz="2000" dirty="0">
                <a:latin typeface="EdShed" pitchFamily="2" charset="77"/>
              </a:rPr>
              <a:t>​Having a strong desire to know about something.</a:t>
            </a:r>
          </a:p>
        </p:txBody>
      </p:sp>
      <p:sp>
        <p:nvSpPr>
          <p:cNvPr id="16" name="Title 1">
            <a:extLst>
              <a:ext uri="{FF2B5EF4-FFF2-40B4-BE49-F238E27FC236}">
                <a16:creationId xmlns:a16="http://schemas.microsoft.com/office/drawing/2014/main" id="{AE1B816D-CE86-0A66-9099-A7190A5814F1}"/>
              </a:ext>
            </a:extLst>
          </p:cNvPr>
          <p:cNvSpPr txBox="1">
            <a:spLocks/>
          </p:cNvSpPr>
          <p:nvPr/>
        </p:nvSpPr>
        <p:spPr>
          <a:xfrm>
            <a:off x="5465860" y="4201768"/>
            <a:ext cx="1260281"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77"/>
              </a:rPr>
              <a:t>curious</a:t>
            </a:r>
          </a:p>
        </p:txBody>
      </p:sp>
      <p:sp>
        <p:nvSpPr>
          <p:cNvPr id="17" name="Title 1">
            <a:extLst>
              <a:ext uri="{FF2B5EF4-FFF2-40B4-BE49-F238E27FC236}">
                <a16:creationId xmlns:a16="http://schemas.microsoft.com/office/drawing/2014/main" id="{646CC6CF-E181-5694-2741-26E196578D20}"/>
              </a:ext>
            </a:extLst>
          </p:cNvPr>
          <p:cNvSpPr txBox="1">
            <a:spLocks/>
          </p:cNvSpPr>
          <p:nvPr/>
        </p:nvSpPr>
        <p:spPr>
          <a:xfrm>
            <a:off x="1287338" y="5122074"/>
            <a:ext cx="9617324" cy="40011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lvl="0" algn="ctr">
              <a:lnSpc>
                <a:spcPct val="100000"/>
              </a:lnSpc>
              <a:spcBef>
                <a:spcPts val="0"/>
              </a:spcBef>
              <a:defRPr/>
            </a:pPr>
            <a:r>
              <a:rPr lang="en-GB" sz="2000" dirty="0">
                <a:latin typeface="EdShed" pitchFamily="2" charset="77"/>
              </a:rPr>
              <a:t>Invented by somebody rather than true.</a:t>
            </a:r>
          </a:p>
        </p:txBody>
      </p:sp>
      <p:sp>
        <p:nvSpPr>
          <p:cNvPr id="18" name="Title 1">
            <a:extLst>
              <a:ext uri="{FF2B5EF4-FFF2-40B4-BE49-F238E27FC236}">
                <a16:creationId xmlns:a16="http://schemas.microsoft.com/office/drawing/2014/main" id="{1C53EFBC-13A9-411A-1894-559B503EB9A0}"/>
              </a:ext>
            </a:extLst>
          </p:cNvPr>
          <p:cNvSpPr txBox="1">
            <a:spLocks/>
          </p:cNvSpPr>
          <p:nvPr/>
        </p:nvSpPr>
        <p:spPr>
          <a:xfrm>
            <a:off x="5368846" y="5518718"/>
            <a:ext cx="1454309"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77"/>
              </a:rPr>
              <a:t>fictitious</a:t>
            </a:r>
          </a:p>
        </p:txBody>
      </p:sp>
    </p:spTree>
    <p:extLst>
      <p:ext uri="{BB962C8B-B14F-4D97-AF65-F5344CB8AC3E}">
        <p14:creationId xmlns:p14="http://schemas.microsoft.com/office/powerpoint/2010/main" val="372210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20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5" grpId="0"/>
      <p:bldP spid="16" grpId="0" build="p"/>
      <p:bldP spid="17" grpId="0"/>
      <p:bldP spid="1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FE42C2B-1A8E-03B4-12C5-57DA6B3710E0}"/>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19</a:t>
            </a:fld>
            <a:endParaRPr lang="en-US" dirty="0">
              <a:latin typeface="EdShed" pitchFamily="2" charset="77"/>
            </a:endParaRPr>
          </a:p>
        </p:txBody>
      </p:sp>
      <p:sp>
        <p:nvSpPr>
          <p:cNvPr id="5" name="Text Placeholder 4">
            <a:extLst>
              <a:ext uri="{FF2B5EF4-FFF2-40B4-BE49-F238E27FC236}">
                <a16:creationId xmlns:a16="http://schemas.microsoft.com/office/drawing/2014/main" id="{B38D2253-D3BC-0477-4BF9-160094489BD2}"/>
              </a:ext>
            </a:extLst>
          </p:cNvPr>
          <p:cNvSpPr>
            <a:spLocks noGrp="1"/>
          </p:cNvSpPr>
          <p:nvPr>
            <p:ph type="body" sz="quarter" idx="15"/>
          </p:nvPr>
        </p:nvSpPr>
        <p:spPr/>
        <p:txBody>
          <a:bodyPr/>
          <a:lstStyle/>
          <a:p>
            <a:pPr algn="ctr"/>
            <a:r>
              <a:rPr lang="en-US" dirty="0"/>
              <a:t>ferocious</a:t>
            </a:r>
          </a:p>
        </p:txBody>
      </p:sp>
      <p:sp>
        <p:nvSpPr>
          <p:cNvPr id="6" name="TextBox 5">
            <a:extLst>
              <a:ext uri="{FF2B5EF4-FFF2-40B4-BE49-F238E27FC236}">
                <a16:creationId xmlns:a16="http://schemas.microsoft.com/office/drawing/2014/main" id="{90D24D1A-FBEE-AFD4-0BD3-1BBA502F0D0E}"/>
              </a:ext>
            </a:extLst>
          </p:cNvPr>
          <p:cNvSpPr txBox="1"/>
          <p:nvPr/>
        </p:nvSpPr>
        <p:spPr>
          <a:xfrm>
            <a:off x="2456735" y="2792383"/>
            <a:ext cx="2576400" cy="584775"/>
          </a:xfrm>
          <a:prstGeom prst="rect">
            <a:avLst/>
          </a:prstGeom>
          <a:noFill/>
        </p:spPr>
        <p:txBody>
          <a:bodyPr wrap="square" rtlCol="0">
            <a:spAutoFit/>
          </a:bodyPr>
          <a:lstStyle/>
          <a:p>
            <a:pPr algn="ctr"/>
            <a:r>
              <a:rPr lang="en-GB" sz="1600" dirty="0">
                <a:solidFill>
                  <a:srgbClr val="FF3760"/>
                </a:solidFill>
                <a:latin typeface="EdShed" pitchFamily="2" charset="77"/>
              </a:rPr>
              <a:t>Very aggressive or violent; very strong. </a:t>
            </a:r>
          </a:p>
        </p:txBody>
      </p:sp>
      <p:sp>
        <p:nvSpPr>
          <p:cNvPr id="7" name="TextBox 6">
            <a:extLst>
              <a:ext uri="{FF2B5EF4-FFF2-40B4-BE49-F238E27FC236}">
                <a16:creationId xmlns:a16="http://schemas.microsoft.com/office/drawing/2014/main" id="{FB958D5B-1655-F11C-5DD2-3F722BDC9709}"/>
              </a:ext>
            </a:extLst>
          </p:cNvPr>
          <p:cNvSpPr txBox="1"/>
          <p:nvPr/>
        </p:nvSpPr>
        <p:spPr>
          <a:xfrm>
            <a:off x="5674029" y="2669272"/>
            <a:ext cx="2919130" cy="830997"/>
          </a:xfrm>
          <a:prstGeom prst="rect">
            <a:avLst/>
          </a:prstGeom>
          <a:noFill/>
        </p:spPr>
        <p:txBody>
          <a:bodyPr wrap="square" rtlCol="0">
            <a:spAutoFit/>
          </a:bodyPr>
          <a:lstStyle/>
          <a:p>
            <a:pPr algn="ctr"/>
            <a:r>
              <a:rPr lang="en-US" sz="1600" dirty="0">
                <a:solidFill>
                  <a:srgbClr val="FF3760"/>
                </a:solidFill>
                <a:latin typeface="EdShed" pitchFamily="2" charset="77"/>
              </a:rPr>
              <a:t>The misty jungle was full of ferocious animals just waiting to eat the lost explorers.</a:t>
            </a:r>
          </a:p>
        </p:txBody>
      </p:sp>
      <p:sp>
        <p:nvSpPr>
          <p:cNvPr id="8" name="TextBox 7">
            <a:extLst>
              <a:ext uri="{FF2B5EF4-FFF2-40B4-BE49-F238E27FC236}">
                <a16:creationId xmlns:a16="http://schemas.microsoft.com/office/drawing/2014/main" id="{371A3F6F-CC61-B262-53CA-CE3E0AB899D4}"/>
              </a:ext>
            </a:extLst>
          </p:cNvPr>
          <p:cNvSpPr txBox="1"/>
          <p:nvPr/>
        </p:nvSpPr>
        <p:spPr>
          <a:xfrm>
            <a:off x="2219863" y="4711401"/>
            <a:ext cx="3050145" cy="1077218"/>
          </a:xfrm>
          <a:prstGeom prst="rect">
            <a:avLst/>
          </a:prstGeom>
          <a:noFill/>
        </p:spPr>
        <p:txBody>
          <a:bodyPr wrap="square" rtlCol="0">
            <a:spAutoFit/>
          </a:bodyPr>
          <a:lstStyle/>
          <a:p>
            <a:pPr algn="ctr"/>
            <a:r>
              <a:rPr lang="en-GB" sz="1600" dirty="0">
                <a:solidFill>
                  <a:srgbClr val="FF3760"/>
                </a:solidFill>
                <a:latin typeface="EdShed" pitchFamily="2" charset="77"/>
              </a:rPr>
              <a:t>brutal, brutish, cruel, </a:t>
            </a:r>
            <a:br>
              <a:rPr lang="en-GB" sz="1600" dirty="0">
                <a:solidFill>
                  <a:srgbClr val="FF3760"/>
                </a:solidFill>
                <a:latin typeface="EdShed" pitchFamily="2" charset="77"/>
              </a:rPr>
            </a:br>
            <a:r>
              <a:rPr lang="en-GB" sz="1600" dirty="0">
                <a:solidFill>
                  <a:srgbClr val="FF3760"/>
                </a:solidFill>
                <a:latin typeface="EdShed" pitchFamily="2" charset="77"/>
              </a:rPr>
              <a:t>fierce, frightful, merciless, murderous, ravenous, savage, vehement, vicious</a:t>
            </a:r>
          </a:p>
        </p:txBody>
      </p:sp>
      <p:sp>
        <p:nvSpPr>
          <p:cNvPr id="16" name="Rectangle 15">
            <a:extLst>
              <a:ext uri="{FF2B5EF4-FFF2-40B4-BE49-F238E27FC236}">
                <a16:creationId xmlns:a16="http://schemas.microsoft.com/office/drawing/2014/main" id="{94DC100C-B227-7F9A-F61E-B143908BBA3A}"/>
              </a:ext>
            </a:extLst>
          </p:cNvPr>
          <p:cNvSpPr/>
          <p:nvPr/>
        </p:nvSpPr>
        <p:spPr>
          <a:xfrm>
            <a:off x="2140903" y="2151567"/>
            <a:ext cx="1261547"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EdShed" pitchFamily="2" charset="77"/>
              </a:rPr>
              <a:t>Definition</a:t>
            </a:r>
          </a:p>
        </p:txBody>
      </p:sp>
      <p:sp>
        <p:nvSpPr>
          <p:cNvPr id="17" name="Rectangle 16">
            <a:extLst>
              <a:ext uri="{FF2B5EF4-FFF2-40B4-BE49-F238E27FC236}">
                <a16:creationId xmlns:a16="http://schemas.microsoft.com/office/drawing/2014/main" id="{63A407B4-6DB2-BA41-0294-0E98E262ACD3}"/>
              </a:ext>
            </a:extLst>
          </p:cNvPr>
          <p:cNvSpPr/>
          <p:nvPr/>
        </p:nvSpPr>
        <p:spPr>
          <a:xfrm>
            <a:off x="6935246" y="2151567"/>
            <a:ext cx="1905474" cy="5109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EdShed" pitchFamily="2" charset="77"/>
              </a:rPr>
              <a:t>In a Sentence</a:t>
            </a:r>
          </a:p>
        </p:txBody>
      </p:sp>
      <p:sp>
        <p:nvSpPr>
          <p:cNvPr id="18" name="Rectangle 17">
            <a:extLst>
              <a:ext uri="{FF2B5EF4-FFF2-40B4-BE49-F238E27FC236}">
                <a16:creationId xmlns:a16="http://schemas.microsoft.com/office/drawing/2014/main" id="{144FBE5E-1F00-60D8-3C4D-50A292A147B4}"/>
              </a:ext>
            </a:extLst>
          </p:cNvPr>
          <p:cNvSpPr/>
          <p:nvPr/>
        </p:nvSpPr>
        <p:spPr>
          <a:xfrm>
            <a:off x="2180659" y="4213860"/>
            <a:ext cx="1733721" cy="51098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r>
              <a:rPr lang="en-GB" sz="1600" b="1" dirty="0">
                <a:latin typeface="EdShed" pitchFamily="2" charset="77"/>
              </a:rPr>
              <a:t>Synonyms</a:t>
            </a:r>
          </a:p>
        </p:txBody>
      </p:sp>
      <p:sp>
        <p:nvSpPr>
          <p:cNvPr id="19" name="Rectangle 18">
            <a:extLst>
              <a:ext uri="{FF2B5EF4-FFF2-40B4-BE49-F238E27FC236}">
                <a16:creationId xmlns:a16="http://schemas.microsoft.com/office/drawing/2014/main" id="{153D8976-ADA3-0968-5622-90DD9475B1DD}"/>
              </a:ext>
            </a:extLst>
          </p:cNvPr>
          <p:cNvSpPr/>
          <p:nvPr/>
        </p:nvSpPr>
        <p:spPr>
          <a:xfrm>
            <a:off x="7089751" y="4158218"/>
            <a:ext cx="1905474" cy="5109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600" b="1" dirty="0">
                <a:latin typeface="EdShed" pitchFamily="2" charset="77"/>
              </a:rPr>
              <a:t>Antonyms</a:t>
            </a:r>
          </a:p>
        </p:txBody>
      </p:sp>
      <p:sp>
        <p:nvSpPr>
          <p:cNvPr id="20" name="TextBox 19">
            <a:extLst>
              <a:ext uri="{FF2B5EF4-FFF2-40B4-BE49-F238E27FC236}">
                <a16:creationId xmlns:a16="http://schemas.microsoft.com/office/drawing/2014/main" id="{5DFD7A8F-6E03-E86D-0B2C-659F084754A3}"/>
              </a:ext>
            </a:extLst>
          </p:cNvPr>
          <p:cNvSpPr txBox="1"/>
          <p:nvPr/>
        </p:nvSpPr>
        <p:spPr>
          <a:xfrm>
            <a:off x="5608522" y="4711401"/>
            <a:ext cx="3050145" cy="1077218"/>
          </a:xfrm>
          <a:prstGeom prst="rect">
            <a:avLst/>
          </a:prstGeom>
          <a:noFill/>
        </p:spPr>
        <p:txBody>
          <a:bodyPr wrap="square" rtlCol="0">
            <a:spAutoFit/>
          </a:bodyPr>
          <a:lstStyle/>
          <a:p>
            <a:pPr algn="ctr"/>
            <a:r>
              <a:rPr lang="en-GB" sz="1600" dirty="0">
                <a:solidFill>
                  <a:srgbClr val="FF3760"/>
                </a:solidFill>
                <a:latin typeface="EdShed" pitchFamily="2" charset="77"/>
              </a:rPr>
              <a:t>calm, compassionate, considerate, gentle, giving, kind, merciful, </a:t>
            </a:r>
            <a:br>
              <a:rPr lang="en-GB" sz="1600" dirty="0">
                <a:solidFill>
                  <a:srgbClr val="FF3760"/>
                </a:solidFill>
                <a:latin typeface="EdShed" pitchFamily="2" charset="77"/>
              </a:rPr>
            </a:br>
            <a:r>
              <a:rPr lang="en-GB" sz="1600" dirty="0">
                <a:solidFill>
                  <a:srgbClr val="FF3760"/>
                </a:solidFill>
                <a:latin typeface="EdShed" pitchFamily="2" charset="77"/>
              </a:rPr>
              <a:t>nice, pleasant, satisfied, sympathetic, tame</a:t>
            </a:r>
          </a:p>
        </p:txBody>
      </p:sp>
    </p:spTree>
    <p:extLst>
      <p:ext uri="{BB962C8B-B14F-4D97-AF65-F5344CB8AC3E}">
        <p14:creationId xmlns:p14="http://schemas.microsoft.com/office/powerpoint/2010/main" val="1631438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dissolve">
                                      <p:cBhvr>
                                        <p:cTn id="1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FDF4590-2343-91BB-7964-8D4F5BC9B36C}"/>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20</a:t>
            </a:fld>
            <a:endParaRPr lang="en-US" dirty="0">
              <a:latin typeface="EdShed" pitchFamily="2" charset="77"/>
            </a:endParaRPr>
          </a:p>
        </p:txBody>
      </p:sp>
      <p:sp>
        <p:nvSpPr>
          <p:cNvPr id="5" name="Text Placeholder 4">
            <a:extLst>
              <a:ext uri="{FF2B5EF4-FFF2-40B4-BE49-F238E27FC236}">
                <a16:creationId xmlns:a16="http://schemas.microsoft.com/office/drawing/2014/main" id="{8B685C90-48A7-1C36-0C04-DE3CCF90CB82}"/>
              </a:ext>
            </a:extLst>
          </p:cNvPr>
          <p:cNvSpPr>
            <a:spLocks noGrp="1"/>
          </p:cNvSpPr>
          <p:nvPr>
            <p:ph type="body" sz="quarter" idx="10"/>
          </p:nvPr>
        </p:nvSpPr>
        <p:spPr/>
        <p:txBody>
          <a:bodyPr/>
          <a:lstStyle/>
          <a:p>
            <a:r>
              <a:rPr lang="en-US" dirty="0"/>
              <a:t>Syllable Match</a:t>
            </a:r>
          </a:p>
          <a:p>
            <a:endParaRPr lang="en-US" dirty="0"/>
          </a:p>
        </p:txBody>
      </p:sp>
      <p:sp>
        <p:nvSpPr>
          <p:cNvPr id="6" name="Text Placeholder 5">
            <a:extLst>
              <a:ext uri="{FF2B5EF4-FFF2-40B4-BE49-F238E27FC236}">
                <a16:creationId xmlns:a16="http://schemas.microsoft.com/office/drawing/2014/main" id="{5F88ED48-91E7-2BFF-6496-D183446E43D6}"/>
              </a:ext>
            </a:extLst>
          </p:cNvPr>
          <p:cNvSpPr>
            <a:spLocks noGrp="1"/>
          </p:cNvSpPr>
          <p:nvPr>
            <p:ph type="body" sz="quarter" idx="11"/>
          </p:nvPr>
        </p:nvSpPr>
        <p:spPr/>
        <p:txBody>
          <a:bodyPr/>
          <a:lstStyle/>
          <a:p>
            <a:r>
              <a:rPr lang="en-GB" dirty="0"/>
              <a:t>Which of this week’s words match each syllable map?</a:t>
            </a:r>
          </a:p>
        </p:txBody>
      </p:sp>
      <p:sp>
        <p:nvSpPr>
          <p:cNvPr id="27" name="TextBox 26">
            <a:extLst>
              <a:ext uri="{FF2B5EF4-FFF2-40B4-BE49-F238E27FC236}">
                <a16:creationId xmlns:a16="http://schemas.microsoft.com/office/drawing/2014/main" id="{D2693EC2-9B70-0EC4-B97B-ED9D7437D61D}"/>
              </a:ext>
            </a:extLst>
          </p:cNvPr>
          <p:cNvSpPr txBox="1"/>
          <p:nvPr/>
        </p:nvSpPr>
        <p:spPr>
          <a:xfrm>
            <a:off x="4617722" y="5789454"/>
            <a:ext cx="2359259" cy="461665"/>
          </a:xfrm>
          <a:prstGeom prst="rect">
            <a:avLst/>
          </a:prstGeom>
          <a:noFill/>
        </p:spPr>
        <p:txBody>
          <a:bodyPr wrap="square" rtlCol="0">
            <a:spAutoFit/>
          </a:bodyPr>
          <a:lstStyle/>
          <a:p>
            <a:pPr algn="ctr"/>
            <a:r>
              <a:rPr lang="en-US" sz="2400" dirty="0" err="1">
                <a:latin typeface="EdShed" pitchFamily="2" charset="77"/>
              </a:rPr>
              <a:t>fe</a:t>
            </a:r>
            <a:r>
              <a:rPr lang="en-US" sz="2400" dirty="0" err="1">
                <a:solidFill>
                  <a:srgbClr val="FF3760"/>
                </a:solidFill>
                <a:latin typeface="EdShed" pitchFamily="2" charset="77"/>
              </a:rPr>
              <a:t>|</a:t>
            </a:r>
            <a:r>
              <a:rPr lang="en-US" sz="2400" dirty="0" err="1">
                <a:latin typeface="EdShed" pitchFamily="2" charset="77"/>
              </a:rPr>
              <a:t>ro</a:t>
            </a:r>
            <a:r>
              <a:rPr lang="en-US" sz="2400" dirty="0" err="1">
                <a:solidFill>
                  <a:srgbClr val="FF3760"/>
                </a:solidFill>
                <a:latin typeface="EdShed" pitchFamily="2" charset="77"/>
              </a:rPr>
              <a:t>|</a:t>
            </a:r>
            <a:r>
              <a:rPr lang="en-US" sz="2400" dirty="0" err="1">
                <a:latin typeface="EdShed" pitchFamily="2" charset="77"/>
              </a:rPr>
              <a:t>cious</a:t>
            </a:r>
            <a:endParaRPr lang="en-US" sz="2400" u="sng" dirty="0">
              <a:latin typeface="EdShed" pitchFamily="2" charset="77"/>
            </a:endParaRPr>
          </a:p>
        </p:txBody>
      </p:sp>
      <p:sp>
        <p:nvSpPr>
          <p:cNvPr id="31" name="TextBox 30">
            <a:extLst>
              <a:ext uri="{FF2B5EF4-FFF2-40B4-BE49-F238E27FC236}">
                <a16:creationId xmlns:a16="http://schemas.microsoft.com/office/drawing/2014/main" id="{52B2BA76-E023-8CDE-9B3F-38F94367A77E}"/>
              </a:ext>
            </a:extLst>
          </p:cNvPr>
          <p:cNvSpPr txBox="1"/>
          <p:nvPr/>
        </p:nvSpPr>
        <p:spPr>
          <a:xfrm>
            <a:off x="8556182" y="2001717"/>
            <a:ext cx="2379498" cy="523220"/>
          </a:xfrm>
          <a:prstGeom prst="rect">
            <a:avLst/>
          </a:prstGeom>
          <a:noFill/>
        </p:spPr>
        <p:txBody>
          <a:bodyPr wrap="none" rtlCol="0">
            <a:spAutoFit/>
          </a:bodyPr>
          <a:lstStyle/>
          <a:p>
            <a:r>
              <a:rPr lang="en-US" sz="2800" dirty="0">
                <a:solidFill>
                  <a:srgbClr val="FF3760"/>
                </a:solidFill>
                <a:latin typeface="EdShed" pitchFamily="2" charset="77"/>
              </a:rPr>
              <a:t>c o n </a:t>
            </a:r>
            <a:r>
              <a:rPr lang="en-US" sz="2800" u="sng" dirty="0">
                <a:solidFill>
                  <a:srgbClr val="FF3760"/>
                </a:solidFill>
                <a:latin typeface="EdShed" pitchFamily="2" charset="77"/>
              </a:rPr>
              <a:t>s c </a:t>
            </a:r>
            <a:r>
              <a:rPr lang="en-US" sz="2800" u="sng" dirty="0" err="1">
                <a:solidFill>
                  <a:srgbClr val="FF3760"/>
                </a:solidFill>
                <a:latin typeface="EdShed" pitchFamily="2" charset="77"/>
              </a:rPr>
              <a:t>i</a:t>
            </a:r>
            <a:r>
              <a:rPr lang="en-US" sz="2800" dirty="0">
                <a:solidFill>
                  <a:srgbClr val="FF3760"/>
                </a:solidFill>
                <a:latin typeface="EdShed" pitchFamily="2" charset="77"/>
              </a:rPr>
              <a:t> </a:t>
            </a:r>
            <a:r>
              <a:rPr lang="en-US" sz="2800" u="sng" dirty="0">
                <a:solidFill>
                  <a:srgbClr val="FF3760"/>
                </a:solidFill>
                <a:latin typeface="EdShed" pitchFamily="2" charset="77"/>
              </a:rPr>
              <a:t>o u</a:t>
            </a:r>
            <a:r>
              <a:rPr lang="en-US" sz="2800" dirty="0">
                <a:solidFill>
                  <a:srgbClr val="FF3760"/>
                </a:solidFill>
                <a:latin typeface="EdShed" pitchFamily="2" charset="77"/>
              </a:rPr>
              <a:t> s</a:t>
            </a:r>
            <a:endParaRPr lang="en-US" sz="2800" u="sng" dirty="0">
              <a:solidFill>
                <a:srgbClr val="FF3760"/>
              </a:solidFill>
              <a:latin typeface="EdShed" pitchFamily="2" charset="77"/>
            </a:endParaRPr>
          </a:p>
        </p:txBody>
      </p:sp>
      <p:sp>
        <p:nvSpPr>
          <p:cNvPr id="33" name="TextBox 32">
            <a:extLst>
              <a:ext uri="{FF2B5EF4-FFF2-40B4-BE49-F238E27FC236}">
                <a16:creationId xmlns:a16="http://schemas.microsoft.com/office/drawing/2014/main" id="{C4CD62D6-64EF-F82E-AC92-78A3BB35A579}"/>
              </a:ext>
            </a:extLst>
          </p:cNvPr>
          <p:cNvSpPr txBox="1"/>
          <p:nvPr/>
        </p:nvSpPr>
        <p:spPr>
          <a:xfrm>
            <a:off x="8738540" y="2941928"/>
            <a:ext cx="2014782" cy="523220"/>
          </a:xfrm>
          <a:prstGeom prst="rect">
            <a:avLst/>
          </a:prstGeom>
          <a:noFill/>
        </p:spPr>
        <p:txBody>
          <a:bodyPr wrap="none" rtlCol="0">
            <a:spAutoFit/>
          </a:bodyPr>
          <a:lstStyle/>
          <a:p>
            <a:r>
              <a:rPr lang="en-US" sz="2800" dirty="0">
                <a:solidFill>
                  <a:srgbClr val="FF3760"/>
                </a:solidFill>
                <a:latin typeface="EdShed" pitchFamily="2" charset="77"/>
              </a:rPr>
              <a:t>l u </a:t>
            </a:r>
            <a:r>
              <a:rPr lang="en-US" sz="2800" u="sng" dirty="0">
                <a:solidFill>
                  <a:srgbClr val="FF3760"/>
                </a:solidFill>
                <a:latin typeface="EdShed" pitchFamily="2" charset="77"/>
              </a:rPr>
              <a:t>s c </a:t>
            </a:r>
            <a:r>
              <a:rPr lang="en-US" sz="2800" u="sng" dirty="0" err="1">
                <a:solidFill>
                  <a:srgbClr val="FF3760"/>
                </a:solidFill>
                <a:latin typeface="EdShed" pitchFamily="2" charset="77"/>
              </a:rPr>
              <a:t>i</a:t>
            </a:r>
            <a:r>
              <a:rPr lang="en-US" sz="2800" dirty="0">
                <a:solidFill>
                  <a:srgbClr val="FF3760"/>
                </a:solidFill>
                <a:latin typeface="EdShed" pitchFamily="2" charset="77"/>
              </a:rPr>
              <a:t> </a:t>
            </a:r>
            <a:r>
              <a:rPr lang="en-US" sz="2800" u="sng" dirty="0">
                <a:solidFill>
                  <a:srgbClr val="FF3760"/>
                </a:solidFill>
                <a:latin typeface="EdShed" pitchFamily="2" charset="77"/>
              </a:rPr>
              <a:t>o u</a:t>
            </a:r>
            <a:r>
              <a:rPr lang="en-US" sz="2800" dirty="0">
                <a:solidFill>
                  <a:srgbClr val="FF3760"/>
                </a:solidFill>
                <a:latin typeface="EdShed" pitchFamily="2" charset="77"/>
              </a:rPr>
              <a:t> s</a:t>
            </a:r>
            <a:endParaRPr lang="en-US" sz="2800" u="sng" dirty="0">
              <a:solidFill>
                <a:srgbClr val="FF3760"/>
              </a:solidFill>
              <a:latin typeface="EdShed" pitchFamily="2" charset="77"/>
            </a:endParaRPr>
          </a:p>
        </p:txBody>
      </p:sp>
      <p:sp>
        <p:nvSpPr>
          <p:cNvPr id="34" name="TextBox 33">
            <a:extLst>
              <a:ext uri="{FF2B5EF4-FFF2-40B4-BE49-F238E27FC236}">
                <a16:creationId xmlns:a16="http://schemas.microsoft.com/office/drawing/2014/main" id="{8FA7B99C-4730-420F-6E35-D3A180DF15FC}"/>
              </a:ext>
            </a:extLst>
          </p:cNvPr>
          <p:cNvSpPr txBox="1"/>
          <p:nvPr/>
        </p:nvSpPr>
        <p:spPr>
          <a:xfrm>
            <a:off x="8901565" y="3882139"/>
            <a:ext cx="1688732" cy="523220"/>
          </a:xfrm>
          <a:prstGeom prst="rect">
            <a:avLst/>
          </a:prstGeom>
          <a:noFill/>
        </p:spPr>
        <p:txBody>
          <a:bodyPr wrap="none" rtlCol="0">
            <a:spAutoFit/>
          </a:bodyPr>
          <a:lstStyle/>
          <a:p>
            <a:r>
              <a:rPr lang="en-US" sz="2800" dirty="0" err="1">
                <a:latin typeface="EdShed" pitchFamily="2" charset="77"/>
              </a:rPr>
              <a:t>a</a:t>
            </a:r>
            <a:r>
              <a:rPr lang="en-US" sz="2800" dirty="0" err="1">
                <a:solidFill>
                  <a:srgbClr val="FF3760"/>
                </a:solidFill>
                <a:latin typeface="EdShed" pitchFamily="2" charset="77"/>
              </a:rPr>
              <a:t>|</a:t>
            </a:r>
            <a:r>
              <a:rPr lang="en-US" sz="2800" dirty="0" err="1">
                <a:latin typeface="EdShed" pitchFamily="2" charset="77"/>
              </a:rPr>
              <a:t>tro</a:t>
            </a:r>
            <a:r>
              <a:rPr lang="en-US" sz="2800" dirty="0" err="1">
                <a:solidFill>
                  <a:srgbClr val="FF3760"/>
                </a:solidFill>
                <a:latin typeface="EdShed" pitchFamily="2" charset="77"/>
              </a:rPr>
              <a:t>|</a:t>
            </a:r>
            <a:r>
              <a:rPr lang="en-US" sz="2800" dirty="0" err="1">
                <a:latin typeface="EdShed" pitchFamily="2" charset="77"/>
              </a:rPr>
              <a:t>cious</a:t>
            </a:r>
            <a:endParaRPr lang="en-US" sz="2800" dirty="0">
              <a:solidFill>
                <a:schemeClr val="tx1"/>
              </a:solidFill>
              <a:latin typeface="EdShed" pitchFamily="2" charset="77"/>
            </a:endParaRPr>
          </a:p>
        </p:txBody>
      </p:sp>
      <p:sp>
        <p:nvSpPr>
          <p:cNvPr id="39" name="TextBox 38">
            <a:extLst>
              <a:ext uri="{FF2B5EF4-FFF2-40B4-BE49-F238E27FC236}">
                <a16:creationId xmlns:a16="http://schemas.microsoft.com/office/drawing/2014/main" id="{DE4C3B4F-62CD-2194-8C1F-BAB39E56B3F2}"/>
              </a:ext>
            </a:extLst>
          </p:cNvPr>
          <p:cNvSpPr txBox="1"/>
          <p:nvPr/>
        </p:nvSpPr>
        <p:spPr>
          <a:xfrm>
            <a:off x="618410" y="3826714"/>
            <a:ext cx="2675732" cy="584775"/>
          </a:xfrm>
          <a:prstGeom prst="rect">
            <a:avLst/>
          </a:prstGeom>
          <a:noFill/>
        </p:spPr>
        <p:txBody>
          <a:bodyPr wrap="none" rtlCol="0">
            <a:spAutoFit/>
          </a:bodyPr>
          <a:lstStyle/>
          <a:p>
            <a:r>
              <a:rPr lang="en-GB" sz="3200" spc="-300" dirty="0">
                <a:latin typeface="EdShed" pitchFamily="2" charset="77"/>
              </a:rPr>
              <a:t>_ </a:t>
            </a:r>
            <a:r>
              <a:rPr lang="en-GB" sz="3200" spc="-300" dirty="0">
                <a:solidFill>
                  <a:srgbClr val="FF3760"/>
                </a:solidFill>
                <a:latin typeface="EdShed" pitchFamily="2" charset="77"/>
              </a:rPr>
              <a:t>|</a:t>
            </a:r>
            <a:r>
              <a:rPr lang="en-GB" sz="3200" spc="-300" dirty="0">
                <a:solidFill>
                  <a:srgbClr val="FF0000"/>
                </a:solidFill>
                <a:latin typeface="EdShed" pitchFamily="2" charset="77"/>
              </a:rPr>
              <a:t> </a:t>
            </a:r>
            <a:r>
              <a:rPr lang="en-GB" sz="3200" spc="-300" dirty="0">
                <a:latin typeface="EdShed" pitchFamily="2" charset="77"/>
              </a:rPr>
              <a:t>_ _ _ </a:t>
            </a:r>
            <a:r>
              <a:rPr lang="en-GB" sz="3200" spc="-300" dirty="0">
                <a:solidFill>
                  <a:srgbClr val="FF3760"/>
                </a:solidFill>
                <a:latin typeface="EdShed" pitchFamily="2" charset="77"/>
              </a:rPr>
              <a:t>| </a:t>
            </a:r>
            <a:r>
              <a:rPr lang="en-GB" sz="3200" spc="-300" dirty="0">
                <a:latin typeface="EdShed" pitchFamily="2" charset="77"/>
              </a:rPr>
              <a:t>_ _ _ _ _</a:t>
            </a:r>
            <a:r>
              <a:rPr lang="en-GB" sz="3200" spc="-300" dirty="0">
                <a:solidFill>
                  <a:srgbClr val="FF3760"/>
                </a:solidFill>
                <a:latin typeface="EdShed" pitchFamily="2" charset="77"/>
              </a:rPr>
              <a:t> </a:t>
            </a:r>
            <a:endParaRPr lang="en-GB" sz="3200" spc="-300" dirty="0">
              <a:latin typeface="EdShed" pitchFamily="2" charset="77"/>
            </a:endParaRPr>
          </a:p>
        </p:txBody>
      </p:sp>
      <p:sp>
        <p:nvSpPr>
          <p:cNvPr id="53" name="Rectangle 52">
            <a:extLst>
              <a:ext uri="{FF2B5EF4-FFF2-40B4-BE49-F238E27FC236}">
                <a16:creationId xmlns:a16="http://schemas.microsoft.com/office/drawing/2014/main" id="{E3F1DD8D-C55B-5CAC-D9A1-96E64B817A6E}"/>
              </a:ext>
            </a:extLst>
          </p:cNvPr>
          <p:cNvSpPr/>
          <p:nvPr/>
        </p:nvSpPr>
        <p:spPr>
          <a:xfrm>
            <a:off x="7918273" y="1903775"/>
            <a:ext cx="3655317" cy="740951"/>
          </a:xfrm>
          <a:prstGeom prst="rect">
            <a:avLst/>
          </a:prstGeom>
          <a:noFill/>
          <a:ln w="28575">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54" name="Rectangle 53">
            <a:extLst>
              <a:ext uri="{FF2B5EF4-FFF2-40B4-BE49-F238E27FC236}">
                <a16:creationId xmlns:a16="http://schemas.microsoft.com/office/drawing/2014/main" id="{C5A071A7-1C5F-8539-905E-BD9E839128DE}"/>
              </a:ext>
            </a:extLst>
          </p:cNvPr>
          <p:cNvSpPr/>
          <p:nvPr/>
        </p:nvSpPr>
        <p:spPr>
          <a:xfrm>
            <a:off x="7918273" y="2835759"/>
            <a:ext cx="3655317" cy="740951"/>
          </a:xfrm>
          <a:prstGeom prst="rect">
            <a:avLst/>
          </a:prstGeom>
          <a:noFill/>
          <a:ln w="28575">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55" name="Rectangle 54">
            <a:extLst>
              <a:ext uri="{FF2B5EF4-FFF2-40B4-BE49-F238E27FC236}">
                <a16:creationId xmlns:a16="http://schemas.microsoft.com/office/drawing/2014/main" id="{22DB7991-8EC7-754B-5A9F-47B054FF2A7D}"/>
              </a:ext>
            </a:extLst>
          </p:cNvPr>
          <p:cNvSpPr/>
          <p:nvPr/>
        </p:nvSpPr>
        <p:spPr>
          <a:xfrm>
            <a:off x="7918273" y="3767743"/>
            <a:ext cx="3655317" cy="740951"/>
          </a:xfrm>
          <a:prstGeom prst="rect">
            <a:avLst/>
          </a:prstGeom>
          <a:noFill/>
          <a:ln w="28575">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56" name="Rectangle 55">
            <a:extLst>
              <a:ext uri="{FF2B5EF4-FFF2-40B4-BE49-F238E27FC236}">
                <a16:creationId xmlns:a16="http://schemas.microsoft.com/office/drawing/2014/main" id="{F44D1CDA-6B2A-F615-8EF7-1E5361AE9335}"/>
              </a:ext>
            </a:extLst>
          </p:cNvPr>
          <p:cNvSpPr/>
          <p:nvPr/>
        </p:nvSpPr>
        <p:spPr>
          <a:xfrm>
            <a:off x="7918273" y="4699727"/>
            <a:ext cx="3655317" cy="740951"/>
          </a:xfrm>
          <a:prstGeom prst="rect">
            <a:avLst/>
          </a:prstGeom>
          <a:noFill/>
          <a:ln w="28575">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44" name="TextBox 43">
            <a:extLst>
              <a:ext uri="{FF2B5EF4-FFF2-40B4-BE49-F238E27FC236}">
                <a16:creationId xmlns:a16="http://schemas.microsoft.com/office/drawing/2014/main" id="{D04E2FDB-416A-39BA-2D89-7A4BB22AA8E1}"/>
              </a:ext>
            </a:extLst>
          </p:cNvPr>
          <p:cNvSpPr txBox="1"/>
          <p:nvPr/>
        </p:nvSpPr>
        <p:spPr>
          <a:xfrm>
            <a:off x="8307869" y="4822350"/>
            <a:ext cx="2876124" cy="523220"/>
          </a:xfrm>
          <a:prstGeom prst="rect">
            <a:avLst/>
          </a:prstGeom>
          <a:noFill/>
        </p:spPr>
        <p:txBody>
          <a:bodyPr wrap="square" rtlCol="0">
            <a:spAutoFit/>
          </a:bodyPr>
          <a:lstStyle/>
          <a:p>
            <a:pPr algn="ctr"/>
            <a:r>
              <a:rPr lang="en-US" sz="2800" dirty="0" err="1">
                <a:latin typeface="EdShed" pitchFamily="2" charset="77"/>
              </a:rPr>
              <a:t>sus</a:t>
            </a:r>
            <a:r>
              <a:rPr lang="en-US" sz="2800" dirty="0" err="1">
                <a:solidFill>
                  <a:srgbClr val="FF3760"/>
                </a:solidFill>
                <a:latin typeface="EdShed" pitchFamily="2" charset="77"/>
              </a:rPr>
              <a:t>|</a:t>
            </a:r>
            <a:r>
              <a:rPr lang="en-US" sz="2800" dirty="0" err="1">
                <a:latin typeface="EdShed" pitchFamily="2" charset="77"/>
              </a:rPr>
              <a:t>pi</a:t>
            </a:r>
            <a:r>
              <a:rPr lang="en-US" sz="2800" dirty="0" err="1">
                <a:solidFill>
                  <a:srgbClr val="FF3760"/>
                </a:solidFill>
                <a:latin typeface="EdShed" pitchFamily="2" charset="77"/>
              </a:rPr>
              <a:t>|</a:t>
            </a:r>
            <a:r>
              <a:rPr lang="en-US" sz="2800" dirty="0" err="1">
                <a:latin typeface="EdShed" pitchFamily="2" charset="77"/>
              </a:rPr>
              <a:t>cious</a:t>
            </a:r>
            <a:endParaRPr lang="en-US" sz="2800" dirty="0">
              <a:latin typeface="EdShed" pitchFamily="2" charset="77"/>
            </a:endParaRPr>
          </a:p>
        </p:txBody>
      </p:sp>
      <p:sp>
        <p:nvSpPr>
          <p:cNvPr id="2" name="TextBox 1">
            <a:extLst>
              <a:ext uri="{FF2B5EF4-FFF2-40B4-BE49-F238E27FC236}">
                <a16:creationId xmlns:a16="http://schemas.microsoft.com/office/drawing/2014/main" id="{3348F18F-61CD-71F0-0B78-AC55315412FA}"/>
              </a:ext>
            </a:extLst>
          </p:cNvPr>
          <p:cNvSpPr txBox="1"/>
          <p:nvPr/>
        </p:nvSpPr>
        <p:spPr>
          <a:xfrm>
            <a:off x="618410" y="4787861"/>
            <a:ext cx="2924198" cy="584775"/>
          </a:xfrm>
          <a:prstGeom prst="rect">
            <a:avLst/>
          </a:prstGeom>
          <a:noFill/>
        </p:spPr>
        <p:txBody>
          <a:bodyPr wrap="none" rtlCol="0">
            <a:spAutoFit/>
          </a:bodyPr>
          <a:lstStyle/>
          <a:p>
            <a:r>
              <a:rPr lang="en-GB" sz="3200" spc="-300" dirty="0">
                <a:latin typeface="EdShed" pitchFamily="2" charset="77"/>
              </a:rPr>
              <a:t>_ _ _ </a:t>
            </a:r>
            <a:r>
              <a:rPr lang="en-GB" sz="3200" spc="-300" dirty="0">
                <a:solidFill>
                  <a:srgbClr val="FF3760"/>
                </a:solidFill>
                <a:latin typeface="EdShed" pitchFamily="2" charset="77"/>
              </a:rPr>
              <a:t>|</a:t>
            </a:r>
            <a:r>
              <a:rPr lang="en-GB" sz="3200" spc="-300" dirty="0">
                <a:solidFill>
                  <a:srgbClr val="FF0000"/>
                </a:solidFill>
                <a:latin typeface="EdShed" pitchFamily="2" charset="77"/>
              </a:rPr>
              <a:t> </a:t>
            </a:r>
            <a:r>
              <a:rPr lang="en-GB" sz="3200" spc="-300" dirty="0">
                <a:latin typeface="EdShed" pitchFamily="2" charset="77"/>
              </a:rPr>
              <a:t>_ _ </a:t>
            </a:r>
            <a:r>
              <a:rPr lang="en-GB" sz="3200" spc="-300" dirty="0">
                <a:solidFill>
                  <a:srgbClr val="FF3760"/>
                </a:solidFill>
                <a:latin typeface="EdShed" pitchFamily="2" charset="77"/>
              </a:rPr>
              <a:t>| </a:t>
            </a:r>
            <a:r>
              <a:rPr lang="en-GB" sz="3200" spc="-300" dirty="0">
                <a:latin typeface="EdShed" pitchFamily="2" charset="77"/>
              </a:rPr>
              <a:t>_ _ _ _ _</a:t>
            </a:r>
            <a:r>
              <a:rPr lang="en-GB" sz="3200" spc="-300" dirty="0">
                <a:solidFill>
                  <a:srgbClr val="FF3760"/>
                </a:solidFill>
                <a:latin typeface="EdShed" pitchFamily="2" charset="77"/>
              </a:rPr>
              <a:t> </a:t>
            </a:r>
            <a:endParaRPr lang="en-GB" sz="3200" spc="-300" dirty="0">
              <a:latin typeface="EdShed" pitchFamily="2" charset="77"/>
            </a:endParaRPr>
          </a:p>
        </p:txBody>
      </p:sp>
      <p:sp>
        <p:nvSpPr>
          <p:cNvPr id="7" name="TextBox 6">
            <a:extLst>
              <a:ext uri="{FF2B5EF4-FFF2-40B4-BE49-F238E27FC236}">
                <a16:creationId xmlns:a16="http://schemas.microsoft.com/office/drawing/2014/main" id="{4A5D6F8B-010E-8DAE-EAC5-B04DB907DFEB}"/>
              </a:ext>
            </a:extLst>
          </p:cNvPr>
          <p:cNvSpPr txBox="1"/>
          <p:nvPr/>
        </p:nvSpPr>
        <p:spPr>
          <a:xfrm>
            <a:off x="618410" y="5749008"/>
            <a:ext cx="2675732" cy="584775"/>
          </a:xfrm>
          <a:prstGeom prst="rect">
            <a:avLst/>
          </a:prstGeom>
          <a:noFill/>
        </p:spPr>
        <p:txBody>
          <a:bodyPr wrap="none" rtlCol="0">
            <a:spAutoFit/>
          </a:bodyPr>
          <a:lstStyle/>
          <a:p>
            <a:r>
              <a:rPr lang="en-GB" sz="3200" spc="-300" dirty="0">
                <a:latin typeface="EdShed" pitchFamily="2" charset="77"/>
              </a:rPr>
              <a:t>_ _ </a:t>
            </a:r>
            <a:r>
              <a:rPr lang="en-GB" sz="3200" spc="-300" dirty="0">
                <a:solidFill>
                  <a:srgbClr val="FF3760"/>
                </a:solidFill>
                <a:latin typeface="EdShed" pitchFamily="2" charset="77"/>
              </a:rPr>
              <a:t>|</a:t>
            </a:r>
            <a:r>
              <a:rPr lang="en-GB" sz="3200" spc="-300" dirty="0">
                <a:solidFill>
                  <a:srgbClr val="FF0000"/>
                </a:solidFill>
                <a:latin typeface="EdShed" pitchFamily="2" charset="77"/>
              </a:rPr>
              <a:t> </a:t>
            </a:r>
            <a:r>
              <a:rPr lang="en-GB" sz="3200" spc="-300" dirty="0">
                <a:latin typeface="EdShed" pitchFamily="2" charset="77"/>
              </a:rPr>
              <a:t>_ _ </a:t>
            </a:r>
            <a:r>
              <a:rPr lang="en-GB" sz="3200" spc="-300" dirty="0">
                <a:solidFill>
                  <a:srgbClr val="FF3760"/>
                </a:solidFill>
                <a:latin typeface="EdShed" pitchFamily="2" charset="77"/>
              </a:rPr>
              <a:t>| </a:t>
            </a:r>
            <a:r>
              <a:rPr lang="en-GB" sz="3200" spc="-300" dirty="0">
                <a:latin typeface="EdShed" pitchFamily="2" charset="77"/>
              </a:rPr>
              <a:t>_ _ _ _ _</a:t>
            </a:r>
            <a:r>
              <a:rPr lang="en-GB" sz="3200" spc="-300" dirty="0">
                <a:solidFill>
                  <a:srgbClr val="FF3760"/>
                </a:solidFill>
                <a:latin typeface="EdShed" pitchFamily="2" charset="77"/>
              </a:rPr>
              <a:t> </a:t>
            </a:r>
            <a:endParaRPr lang="en-GB" sz="3200" spc="-300" dirty="0">
              <a:latin typeface="EdShed" pitchFamily="2" charset="77"/>
            </a:endParaRPr>
          </a:p>
        </p:txBody>
      </p:sp>
      <p:sp>
        <p:nvSpPr>
          <p:cNvPr id="8" name="TextBox 7">
            <a:extLst>
              <a:ext uri="{FF2B5EF4-FFF2-40B4-BE49-F238E27FC236}">
                <a16:creationId xmlns:a16="http://schemas.microsoft.com/office/drawing/2014/main" id="{38C8DB56-4AD6-1B7D-5AD3-274985F8E14F}"/>
              </a:ext>
            </a:extLst>
          </p:cNvPr>
          <p:cNvSpPr txBox="1"/>
          <p:nvPr/>
        </p:nvSpPr>
        <p:spPr>
          <a:xfrm>
            <a:off x="649123" y="2927121"/>
            <a:ext cx="2022798" cy="523220"/>
          </a:xfrm>
          <a:prstGeom prst="rect">
            <a:avLst/>
          </a:prstGeom>
          <a:noFill/>
        </p:spPr>
        <p:txBody>
          <a:bodyPr wrap="none" rtlCol="0">
            <a:spAutoFit/>
          </a:bodyPr>
          <a:lstStyle/>
          <a:p>
            <a:r>
              <a:rPr lang="en-US" sz="2800" dirty="0">
                <a:latin typeface="EdShed" pitchFamily="2" charset="77"/>
              </a:rPr>
              <a:t>u </a:t>
            </a:r>
            <a:r>
              <a:rPr lang="en-US" sz="2800" u="sng" dirty="0">
                <a:latin typeface="EdShed" pitchFamily="2" charset="77"/>
              </a:rPr>
              <a:t>o u</a:t>
            </a:r>
            <a:r>
              <a:rPr lang="en-US" sz="2800" dirty="0">
                <a:latin typeface="EdShed" pitchFamily="2" charset="77"/>
              </a:rPr>
              <a:t> s l </a:t>
            </a:r>
            <a:r>
              <a:rPr lang="en-US" sz="2800" u="sng" dirty="0">
                <a:latin typeface="EdShed" pitchFamily="2" charset="77"/>
              </a:rPr>
              <a:t>s c </a:t>
            </a:r>
            <a:r>
              <a:rPr lang="en-US" sz="2800" u="sng" dirty="0" err="1">
                <a:latin typeface="EdShed" pitchFamily="2" charset="77"/>
              </a:rPr>
              <a:t>i</a:t>
            </a:r>
            <a:endParaRPr lang="en-US" sz="2800" u="sng" dirty="0">
              <a:latin typeface="EdShed" pitchFamily="2" charset="77"/>
            </a:endParaRPr>
          </a:p>
        </p:txBody>
      </p:sp>
      <p:sp>
        <p:nvSpPr>
          <p:cNvPr id="9" name="TextBox 8">
            <a:extLst>
              <a:ext uri="{FF2B5EF4-FFF2-40B4-BE49-F238E27FC236}">
                <a16:creationId xmlns:a16="http://schemas.microsoft.com/office/drawing/2014/main" id="{01CE067E-C7F4-380E-3575-B3D44D2C4942}"/>
              </a:ext>
            </a:extLst>
          </p:cNvPr>
          <p:cNvSpPr txBox="1"/>
          <p:nvPr/>
        </p:nvSpPr>
        <p:spPr>
          <a:xfrm>
            <a:off x="649123" y="2027528"/>
            <a:ext cx="2363724" cy="523220"/>
          </a:xfrm>
          <a:prstGeom prst="rect">
            <a:avLst/>
          </a:prstGeom>
          <a:noFill/>
        </p:spPr>
        <p:txBody>
          <a:bodyPr wrap="none" rtlCol="0">
            <a:spAutoFit/>
          </a:bodyPr>
          <a:lstStyle/>
          <a:p>
            <a:r>
              <a:rPr lang="en-US" sz="2800" u="sng" dirty="0">
                <a:latin typeface="EdShed" pitchFamily="2" charset="77"/>
              </a:rPr>
              <a:t>s c </a:t>
            </a:r>
            <a:r>
              <a:rPr lang="en-US" sz="2800" u="sng" dirty="0" err="1">
                <a:latin typeface="EdShed" pitchFamily="2" charset="77"/>
              </a:rPr>
              <a:t>i</a:t>
            </a:r>
            <a:r>
              <a:rPr lang="en-US" sz="2800" dirty="0">
                <a:latin typeface="EdShed" pitchFamily="2" charset="77"/>
              </a:rPr>
              <a:t> o n c </a:t>
            </a:r>
            <a:r>
              <a:rPr lang="en-US" sz="2800" u="sng" dirty="0">
                <a:latin typeface="EdShed" pitchFamily="2" charset="77"/>
              </a:rPr>
              <a:t>o u</a:t>
            </a:r>
            <a:r>
              <a:rPr lang="en-US" sz="2800" dirty="0">
                <a:latin typeface="EdShed" pitchFamily="2" charset="77"/>
              </a:rPr>
              <a:t> s</a:t>
            </a:r>
            <a:endParaRPr lang="en-US" sz="2800" u="sng" dirty="0">
              <a:latin typeface="EdShed" pitchFamily="2" charset="77"/>
            </a:endParaRPr>
          </a:p>
        </p:txBody>
      </p:sp>
      <p:sp>
        <p:nvSpPr>
          <p:cNvPr id="10" name="Rectangle 9">
            <a:extLst>
              <a:ext uri="{FF2B5EF4-FFF2-40B4-BE49-F238E27FC236}">
                <a16:creationId xmlns:a16="http://schemas.microsoft.com/office/drawing/2014/main" id="{5B48170C-8383-95C0-BBB0-8397E8237DF2}"/>
              </a:ext>
            </a:extLst>
          </p:cNvPr>
          <p:cNvSpPr/>
          <p:nvPr/>
        </p:nvSpPr>
        <p:spPr>
          <a:xfrm>
            <a:off x="4707117" y="5631712"/>
            <a:ext cx="2180468" cy="740951"/>
          </a:xfrm>
          <a:prstGeom prst="rect">
            <a:avLst/>
          </a:prstGeom>
          <a:noFill/>
          <a:ln w="28575">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2" name="Rectangle 11">
            <a:extLst>
              <a:ext uri="{FF2B5EF4-FFF2-40B4-BE49-F238E27FC236}">
                <a16:creationId xmlns:a16="http://schemas.microsoft.com/office/drawing/2014/main" id="{14D67E5B-3BA4-8304-3FAD-1B52567FD943}"/>
              </a:ext>
            </a:extLst>
          </p:cNvPr>
          <p:cNvSpPr/>
          <p:nvPr/>
        </p:nvSpPr>
        <p:spPr>
          <a:xfrm>
            <a:off x="9413587" y="5631712"/>
            <a:ext cx="2180468" cy="740951"/>
          </a:xfrm>
          <a:prstGeom prst="rect">
            <a:avLst/>
          </a:prstGeom>
          <a:noFill/>
          <a:ln w="28575">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4" name="Rectangle 13">
            <a:extLst>
              <a:ext uri="{FF2B5EF4-FFF2-40B4-BE49-F238E27FC236}">
                <a16:creationId xmlns:a16="http://schemas.microsoft.com/office/drawing/2014/main" id="{18243DF2-4D2D-2AB6-CE66-D0F34474BCA6}"/>
              </a:ext>
            </a:extLst>
          </p:cNvPr>
          <p:cNvSpPr/>
          <p:nvPr/>
        </p:nvSpPr>
        <p:spPr>
          <a:xfrm>
            <a:off x="7060352" y="5631712"/>
            <a:ext cx="2180468" cy="740951"/>
          </a:xfrm>
          <a:prstGeom prst="rect">
            <a:avLst/>
          </a:prstGeom>
          <a:noFill/>
          <a:ln w="28575">
            <a:solidFill>
              <a:srgbClr val="FF37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5" name="TextBox 14">
            <a:extLst>
              <a:ext uri="{FF2B5EF4-FFF2-40B4-BE49-F238E27FC236}">
                <a16:creationId xmlns:a16="http://schemas.microsoft.com/office/drawing/2014/main" id="{7AB73D83-48F0-D3E2-FA5E-B84145FB557A}"/>
              </a:ext>
            </a:extLst>
          </p:cNvPr>
          <p:cNvSpPr txBox="1"/>
          <p:nvPr/>
        </p:nvSpPr>
        <p:spPr>
          <a:xfrm>
            <a:off x="6984404" y="5789454"/>
            <a:ext cx="2359259" cy="461665"/>
          </a:xfrm>
          <a:prstGeom prst="rect">
            <a:avLst/>
          </a:prstGeom>
          <a:noFill/>
        </p:spPr>
        <p:txBody>
          <a:bodyPr wrap="square" rtlCol="0">
            <a:spAutoFit/>
          </a:bodyPr>
          <a:lstStyle/>
          <a:p>
            <a:pPr algn="ctr"/>
            <a:r>
              <a:rPr lang="en-US" sz="2400" dirty="0" err="1">
                <a:latin typeface="EdShed" pitchFamily="2" charset="77"/>
              </a:rPr>
              <a:t>de</a:t>
            </a:r>
            <a:r>
              <a:rPr lang="en-US" sz="2400" dirty="0" err="1">
                <a:solidFill>
                  <a:srgbClr val="FF3760"/>
                </a:solidFill>
                <a:latin typeface="EdShed" pitchFamily="2" charset="77"/>
              </a:rPr>
              <a:t>|</a:t>
            </a:r>
            <a:r>
              <a:rPr lang="en-US" sz="2400" dirty="0" err="1">
                <a:latin typeface="EdShed" pitchFamily="2" charset="77"/>
              </a:rPr>
              <a:t>li</a:t>
            </a:r>
            <a:r>
              <a:rPr lang="en-US" sz="2400" dirty="0" err="1">
                <a:solidFill>
                  <a:srgbClr val="FF3760"/>
                </a:solidFill>
                <a:latin typeface="EdShed" pitchFamily="2" charset="77"/>
              </a:rPr>
              <a:t>|</a:t>
            </a:r>
            <a:r>
              <a:rPr lang="en-US" sz="2400" dirty="0" err="1">
                <a:latin typeface="EdShed" pitchFamily="2" charset="77"/>
              </a:rPr>
              <a:t>cious</a:t>
            </a:r>
            <a:endParaRPr lang="en-US" sz="2400" u="sng" dirty="0">
              <a:latin typeface="EdShed" pitchFamily="2" charset="77"/>
            </a:endParaRPr>
          </a:p>
        </p:txBody>
      </p:sp>
      <p:sp>
        <p:nvSpPr>
          <p:cNvPr id="16" name="TextBox 15">
            <a:extLst>
              <a:ext uri="{FF2B5EF4-FFF2-40B4-BE49-F238E27FC236}">
                <a16:creationId xmlns:a16="http://schemas.microsoft.com/office/drawing/2014/main" id="{498A3A27-B06E-AD65-4469-3580684F5481}"/>
              </a:ext>
            </a:extLst>
          </p:cNvPr>
          <p:cNvSpPr txBox="1"/>
          <p:nvPr/>
        </p:nvSpPr>
        <p:spPr>
          <a:xfrm>
            <a:off x="9324192" y="5789454"/>
            <a:ext cx="2359259" cy="461665"/>
          </a:xfrm>
          <a:prstGeom prst="rect">
            <a:avLst/>
          </a:prstGeom>
          <a:noFill/>
        </p:spPr>
        <p:txBody>
          <a:bodyPr wrap="square" rtlCol="0">
            <a:spAutoFit/>
          </a:bodyPr>
          <a:lstStyle/>
          <a:p>
            <a:pPr algn="ctr"/>
            <a:r>
              <a:rPr lang="en-US" sz="2400" dirty="0" err="1">
                <a:latin typeface="EdShed" pitchFamily="2" charset="77"/>
              </a:rPr>
              <a:t>ma</a:t>
            </a:r>
            <a:r>
              <a:rPr lang="en-US" sz="2400" dirty="0" err="1">
                <a:solidFill>
                  <a:srgbClr val="FF3760"/>
                </a:solidFill>
                <a:latin typeface="EdShed" pitchFamily="2" charset="77"/>
              </a:rPr>
              <a:t>|</a:t>
            </a:r>
            <a:r>
              <a:rPr lang="en-US" sz="2400" dirty="0" err="1">
                <a:latin typeface="EdShed" pitchFamily="2" charset="77"/>
              </a:rPr>
              <a:t>li</a:t>
            </a:r>
            <a:r>
              <a:rPr lang="en-US" sz="2400" dirty="0" err="1">
                <a:solidFill>
                  <a:srgbClr val="FF3760"/>
                </a:solidFill>
                <a:latin typeface="EdShed" pitchFamily="2" charset="77"/>
              </a:rPr>
              <a:t>|</a:t>
            </a:r>
            <a:r>
              <a:rPr lang="en-US" sz="2400" dirty="0" err="1">
                <a:latin typeface="EdShed" pitchFamily="2" charset="77"/>
              </a:rPr>
              <a:t>cious</a:t>
            </a:r>
            <a:endParaRPr lang="en-US" sz="2400" u="sng" dirty="0">
              <a:latin typeface="EdShed" pitchFamily="2" charset="77"/>
            </a:endParaRPr>
          </a:p>
        </p:txBody>
      </p:sp>
    </p:spTree>
    <p:extLst>
      <p:ext uri="{BB962C8B-B14F-4D97-AF65-F5344CB8AC3E}">
        <p14:creationId xmlns:p14="http://schemas.microsoft.com/office/powerpoint/2010/main" val="20625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1+#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fill="hold"/>
                                        <p:tgtEl>
                                          <p:spTgt spid="33"/>
                                        </p:tgtEl>
                                        <p:attrNameLst>
                                          <p:attrName>ppt_x</p:attrName>
                                        </p:attrNameLst>
                                      </p:cBhvr>
                                      <p:tavLst>
                                        <p:tav tm="0">
                                          <p:val>
                                            <p:strVal val="1+#ppt_w/2"/>
                                          </p:val>
                                        </p:tav>
                                        <p:tav tm="100000">
                                          <p:val>
                                            <p:strVal val="#ppt_x"/>
                                          </p:val>
                                        </p:tav>
                                      </p:tavLst>
                                    </p:anim>
                                    <p:anim calcmode="lin" valueType="num">
                                      <p:cBhvr additive="base">
                                        <p:cTn id="1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1+#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1+#ppt_w/2"/>
                                          </p:val>
                                        </p:tav>
                                        <p:tav tm="100000">
                                          <p:val>
                                            <p:strVal val="#ppt_x"/>
                                          </p:val>
                                        </p:tav>
                                      </p:tavLst>
                                    </p:anim>
                                    <p:anim calcmode="lin" valueType="num">
                                      <p:cBhvr additive="base">
                                        <p:cTn id="3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1+#ppt_w/2"/>
                                          </p:val>
                                        </p:tav>
                                        <p:tav tm="100000">
                                          <p:val>
                                            <p:strVal val="#ppt_x"/>
                                          </p:val>
                                        </p:tav>
                                      </p:tavLst>
                                    </p:anim>
                                    <p:anim calcmode="lin" valueType="num">
                                      <p:cBhvr additive="base">
                                        <p:cTn id="4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33" grpId="0"/>
      <p:bldP spid="34" grpId="0"/>
      <p:bldP spid="44"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BFC16-56BB-5020-E216-0909A9A531B2}"/>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2</a:t>
            </a:fld>
            <a:endParaRPr lang="en-US" dirty="0">
              <a:latin typeface="EdShed" pitchFamily="2" charset="77"/>
            </a:endParaRPr>
          </a:p>
        </p:txBody>
      </p:sp>
      <p:sp>
        <p:nvSpPr>
          <p:cNvPr id="5" name="Text Placeholder 4">
            <a:extLst>
              <a:ext uri="{FF2B5EF4-FFF2-40B4-BE49-F238E27FC236}">
                <a16:creationId xmlns:a16="http://schemas.microsoft.com/office/drawing/2014/main" id="{6D2CC55A-5FA0-9B90-C128-1F1E02C81CE4}"/>
              </a:ext>
            </a:extLst>
          </p:cNvPr>
          <p:cNvSpPr>
            <a:spLocks noGrp="1"/>
          </p:cNvSpPr>
          <p:nvPr>
            <p:ph type="body" sz="quarter" idx="10"/>
          </p:nvPr>
        </p:nvSpPr>
        <p:spPr/>
        <p:txBody>
          <a:bodyPr/>
          <a:lstStyle/>
          <a:p>
            <a:r>
              <a:rPr lang="en-US" dirty="0"/>
              <a:t>Starter</a:t>
            </a:r>
          </a:p>
        </p:txBody>
      </p:sp>
      <p:sp>
        <p:nvSpPr>
          <p:cNvPr id="6" name="Text Placeholder 5">
            <a:extLst>
              <a:ext uri="{FF2B5EF4-FFF2-40B4-BE49-F238E27FC236}">
                <a16:creationId xmlns:a16="http://schemas.microsoft.com/office/drawing/2014/main" id="{F1B664AF-C25C-04B5-F490-CB576DD154F2}"/>
              </a:ext>
            </a:extLst>
          </p:cNvPr>
          <p:cNvSpPr>
            <a:spLocks noGrp="1"/>
          </p:cNvSpPr>
          <p:nvPr>
            <p:ph type="body" sz="quarter" idx="11"/>
          </p:nvPr>
        </p:nvSpPr>
        <p:spPr/>
        <p:txBody>
          <a:bodyPr/>
          <a:lstStyle/>
          <a:p>
            <a:r>
              <a:rPr lang="en-GB" dirty="0"/>
              <a:t>Which of last week’s words is being described?</a:t>
            </a:r>
          </a:p>
        </p:txBody>
      </p:sp>
      <p:sp>
        <p:nvSpPr>
          <p:cNvPr id="2" name="Title 1">
            <a:extLst>
              <a:ext uri="{FF2B5EF4-FFF2-40B4-BE49-F238E27FC236}">
                <a16:creationId xmlns:a16="http://schemas.microsoft.com/office/drawing/2014/main" id="{13BC6948-D1AE-4DDA-5755-D5FF561EAEC0}"/>
              </a:ext>
            </a:extLst>
          </p:cNvPr>
          <p:cNvSpPr txBox="1">
            <a:spLocks/>
          </p:cNvSpPr>
          <p:nvPr/>
        </p:nvSpPr>
        <p:spPr>
          <a:xfrm>
            <a:off x="1746902" y="2242708"/>
            <a:ext cx="8698197" cy="40011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lvl="0" algn="ctr">
              <a:lnSpc>
                <a:spcPct val="100000"/>
              </a:lnSpc>
              <a:spcBef>
                <a:spcPts val="0"/>
              </a:spcBef>
              <a:defRPr/>
            </a:pPr>
            <a:r>
              <a:rPr lang="en-GB" sz="2000" dirty="0">
                <a:latin typeface="EdShed" pitchFamily="2" charset="77"/>
              </a:rPr>
              <a:t>Can be caught by being near a person who has it.</a:t>
            </a:r>
          </a:p>
        </p:txBody>
      </p:sp>
      <p:sp>
        <p:nvSpPr>
          <p:cNvPr id="3" name="Title 1">
            <a:extLst>
              <a:ext uri="{FF2B5EF4-FFF2-40B4-BE49-F238E27FC236}">
                <a16:creationId xmlns:a16="http://schemas.microsoft.com/office/drawing/2014/main" id="{579C43AF-2B49-0B3D-FFB0-F405FEF0F4CA}"/>
              </a:ext>
            </a:extLst>
          </p:cNvPr>
          <p:cNvSpPr txBox="1">
            <a:spLocks/>
          </p:cNvSpPr>
          <p:nvPr/>
        </p:nvSpPr>
        <p:spPr>
          <a:xfrm>
            <a:off x="5296294" y="2612469"/>
            <a:ext cx="1599412"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77"/>
              </a:rPr>
              <a:t>infectious</a:t>
            </a:r>
          </a:p>
        </p:txBody>
      </p:sp>
      <p:sp>
        <p:nvSpPr>
          <p:cNvPr id="15" name="Title 1">
            <a:extLst>
              <a:ext uri="{FF2B5EF4-FFF2-40B4-BE49-F238E27FC236}">
                <a16:creationId xmlns:a16="http://schemas.microsoft.com/office/drawing/2014/main" id="{E6DCD226-83B7-3F7E-FA3A-C91FCA41BB88}"/>
              </a:ext>
            </a:extLst>
          </p:cNvPr>
          <p:cNvSpPr txBox="1">
            <a:spLocks/>
          </p:cNvSpPr>
          <p:nvPr/>
        </p:nvSpPr>
        <p:spPr>
          <a:xfrm>
            <a:off x="1985290" y="3692560"/>
            <a:ext cx="8221421" cy="40011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lvl="0" algn="ctr">
              <a:lnSpc>
                <a:spcPct val="100000"/>
              </a:lnSpc>
              <a:spcBef>
                <a:spcPts val="0"/>
              </a:spcBef>
              <a:defRPr/>
            </a:pPr>
            <a:r>
              <a:rPr lang="en-GB" sz="2000" dirty="0">
                <a:latin typeface="EdShed" pitchFamily="2" charset="77"/>
              </a:rPr>
              <a:t>Involving something that is often repeated, in a way that becomes boring.</a:t>
            </a:r>
          </a:p>
        </p:txBody>
      </p:sp>
      <p:sp>
        <p:nvSpPr>
          <p:cNvPr id="16" name="Title 1">
            <a:extLst>
              <a:ext uri="{FF2B5EF4-FFF2-40B4-BE49-F238E27FC236}">
                <a16:creationId xmlns:a16="http://schemas.microsoft.com/office/drawing/2014/main" id="{BD84A6C5-B55D-8662-CD2E-14CE7ED36497}"/>
              </a:ext>
            </a:extLst>
          </p:cNvPr>
          <p:cNvSpPr txBox="1">
            <a:spLocks/>
          </p:cNvSpPr>
          <p:nvPr/>
        </p:nvSpPr>
        <p:spPr>
          <a:xfrm>
            <a:off x="5229930" y="4133156"/>
            <a:ext cx="1732141"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77"/>
              </a:rPr>
              <a:t>repetitious</a:t>
            </a:r>
          </a:p>
        </p:txBody>
      </p:sp>
      <p:sp>
        <p:nvSpPr>
          <p:cNvPr id="17" name="Title 1">
            <a:extLst>
              <a:ext uri="{FF2B5EF4-FFF2-40B4-BE49-F238E27FC236}">
                <a16:creationId xmlns:a16="http://schemas.microsoft.com/office/drawing/2014/main" id="{9EC7823F-5E68-01B5-C431-D1345924A890}"/>
              </a:ext>
            </a:extLst>
          </p:cNvPr>
          <p:cNvSpPr txBox="1">
            <a:spLocks/>
          </p:cNvSpPr>
          <p:nvPr/>
        </p:nvSpPr>
        <p:spPr>
          <a:xfrm>
            <a:off x="2330354" y="4948717"/>
            <a:ext cx="7531293" cy="707886"/>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lvl="0" algn="ctr">
              <a:lnSpc>
                <a:spcPct val="100000"/>
              </a:lnSpc>
              <a:spcBef>
                <a:spcPts val="0"/>
              </a:spcBef>
              <a:defRPr/>
            </a:pPr>
            <a:r>
              <a:rPr lang="en-GB" sz="2000" dirty="0">
                <a:latin typeface="EdShed" pitchFamily="2" charset="77"/>
              </a:rPr>
              <a:t>Very good for you; containing many of the nutrients which help the body to grow.</a:t>
            </a:r>
          </a:p>
        </p:txBody>
      </p:sp>
      <p:sp>
        <p:nvSpPr>
          <p:cNvPr id="18" name="Title 1">
            <a:extLst>
              <a:ext uri="{FF2B5EF4-FFF2-40B4-BE49-F238E27FC236}">
                <a16:creationId xmlns:a16="http://schemas.microsoft.com/office/drawing/2014/main" id="{FAB12BBD-A8D7-72FC-A29A-C375AECF853D}"/>
              </a:ext>
            </a:extLst>
          </p:cNvPr>
          <p:cNvSpPr txBox="1">
            <a:spLocks/>
          </p:cNvSpPr>
          <p:nvPr/>
        </p:nvSpPr>
        <p:spPr>
          <a:xfrm>
            <a:off x="5311234" y="5690988"/>
            <a:ext cx="1569532"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77"/>
              </a:rPr>
              <a:t>nutritious</a:t>
            </a:r>
          </a:p>
        </p:txBody>
      </p:sp>
    </p:spTree>
    <p:extLst>
      <p:ext uri="{BB962C8B-B14F-4D97-AF65-F5344CB8AC3E}">
        <p14:creationId xmlns:p14="http://schemas.microsoft.com/office/powerpoint/2010/main" val="53626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20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fade">
                                      <p:cBhvr>
                                        <p:cTn id="35"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5" grpId="0"/>
      <p:bldP spid="16" grpId="0" build="p"/>
      <p:bldP spid="17" grpId="0"/>
      <p:bldP spid="1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3BFC16-56BB-5020-E216-0909A9A531B2}"/>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3</a:t>
            </a:fld>
            <a:endParaRPr lang="en-US" dirty="0">
              <a:latin typeface="EdShed" pitchFamily="2" charset="77"/>
            </a:endParaRPr>
          </a:p>
        </p:txBody>
      </p:sp>
      <p:sp>
        <p:nvSpPr>
          <p:cNvPr id="5" name="Text Placeholder 4">
            <a:extLst>
              <a:ext uri="{FF2B5EF4-FFF2-40B4-BE49-F238E27FC236}">
                <a16:creationId xmlns:a16="http://schemas.microsoft.com/office/drawing/2014/main" id="{6D2CC55A-5FA0-9B90-C128-1F1E02C81CE4}"/>
              </a:ext>
            </a:extLst>
          </p:cNvPr>
          <p:cNvSpPr>
            <a:spLocks noGrp="1"/>
          </p:cNvSpPr>
          <p:nvPr>
            <p:ph type="body" sz="quarter" idx="10"/>
          </p:nvPr>
        </p:nvSpPr>
        <p:spPr/>
        <p:txBody>
          <a:bodyPr/>
          <a:lstStyle/>
          <a:p>
            <a:r>
              <a:rPr lang="en-US" dirty="0"/>
              <a:t>Starter</a:t>
            </a:r>
          </a:p>
        </p:txBody>
      </p:sp>
      <p:sp>
        <p:nvSpPr>
          <p:cNvPr id="6" name="Text Placeholder 5">
            <a:extLst>
              <a:ext uri="{FF2B5EF4-FFF2-40B4-BE49-F238E27FC236}">
                <a16:creationId xmlns:a16="http://schemas.microsoft.com/office/drawing/2014/main" id="{F1B664AF-C25C-04B5-F490-CB576DD154F2}"/>
              </a:ext>
            </a:extLst>
          </p:cNvPr>
          <p:cNvSpPr>
            <a:spLocks noGrp="1"/>
          </p:cNvSpPr>
          <p:nvPr>
            <p:ph type="body" sz="quarter" idx="11"/>
          </p:nvPr>
        </p:nvSpPr>
        <p:spPr/>
        <p:txBody>
          <a:bodyPr/>
          <a:lstStyle/>
          <a:p>
            <a:r>
              <a:rPr lang="en-GB" dirty="0"/>
              <a:t>Which of last week’s words is being described?</a:t>
            </a:r>
          </a:p>
        </p:txBody>
      </p:sp>
      <p:sp>
        <p:nvSpPr>
          <p:cNvPr id="7" name="Title 1">
            <a:extLst>
              <a:ext uri="{FF2B5EF4-FFF2-40B4-BE49-F238E27FC236}">
                <a16:creationId xmlns:a16="http://schemas.microsoft.com/office/drawing/2014/main" id="{4A7C9F31-92B0-F992-94BC-64F67EFC9822}"/>
              </a:ext>
            </a:extLst>
          </p:cNvPr>
          <p:cNvSpPr txBox="1">
            <a:spLocks/>
          </p:cNvSpPr>
          <p:nvPr/>
        </p:nvSpPr>
        <p:spPr>
          <a:xfrm>
            <a:off x="1746902" y="2020006"/>
            <a:ext cx="8698197" cy="40011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lvl="0" algn="ctr">
              <a:lnSpc>
                <a:spcPct val="100000"/>
              </a:lnSpc>
              <a:spcBef>
                <a:spcPts val="0"/>
              </a:spcBef>
              <a:defRPr/>
            </a:pPr>
            <a:r>
              <a:rPr lang="en-GB" sz="2000" dirty="0">
                <a:latin typeface="EdShed" pitchFamily="2" charset="77"/>
              </a:rPr>
              <a:t>Able to live both on land and in water.</a:t>
            </a:r>
          </a:p>
        </p:txBody>
      </p:sp>
      <p:sp>
        <p:nvSpPr>
          <p:cNvPr id="8" name="Title 1">
            <a:extLst>
              <a:ext uri="{FF2B5EF4-FFF2-40B4-BE49-F238E27FC236}">
                <a16:creationId xmlns:a16="http://schemas.microsoft.com/office/drawing/2014/main" id="{8114F7C1-9E30-6916-1DE2-73C6831B271E}"/>
              </a:ext>
            </a:extLst>
          </p:cNvPr>
          <p:cNvSpPr txBox="1">
            <a:spLocks/>
          </p:cNvSpPr>
          <p:nvPr/>
        </p:nvSpPr>
        <p:spPr>
          <a:xfrm>
            <a:off x="5158917" y="2363786"/>
            <a:ext cx="1874166"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77"/>
              </a:rPr>
              <a:t>amphibious</a:t>
            </a:r>
          </a:p>
        </p:txBody>
      </p:sp>
      <p:sp>
        <p:nvSpPr>
          <p:cNvPr id="9" name="Title 1">
            <a:extLst>
              <a:ext uri="{FF2B5EF4-FFF2-40B4-BE49-F238E27FC236}">
                <a16:creationId xmlns:a16="http://schemas.microsoft.com/office/drawing/2014/main" id="{40F4B064-0D7F-CFFC-DB88-2AA56E6614E9}"/>
              </a:ext>
            </a:extLst>
          </p:cNvPr>
          <p:cNvSpPr txBox="1">
            <a:spLocks/>
          </p:cNvSpPr>
          <p:nvPr/>
        </p:nvSpPr>
        <p:spPr>
          <a:xfrm>
            <a:off x="882960" y="3119320"/>
            <a:ext cx="10426080" cy="40011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lvl="0" algn="ctr">
              <a:lnSpc>
                <a:spcPct val="100000"/>
              </a:lnSpc>
              <a:spcBef>
                <a:spcPts val="0"/>
              </a:spcBef>
              <a:defRPr/>
            </a:pPr>
            <a:r>
              <a:rPr lang="en-GB" sz="2000" dirty="0">
                <a:latin typeface="EdShed" pitchFamily="2" charset="77"/>
              </a:rPr>
              <a:t>Determined to be successful, rich, powerful, etc.</a:t>
            </a:r>
          </a:p>
        </p:txBody>
      </p:sp>
      <p:sp>
        <p:nvSpPr>
          <p:cNvPr id="10" name="Title 1">
            <a:extLst>
              <a:ext uri="{FF2B5EF4-FFF2-40B4-BE49-F238E27FC236}">
                <a16:creationId xmlns:a16="http://schemas.microsoft.com/office/drawing/2014/main" id="{CE2B9402-9B3D-F55E-6F71-87AB1003696C}"/>
              </a:ext>
            </a:extLst>
          </p:cNvPr>
          <p:cNvSpPr txBox="1">
            <a:spLocks/>
          </p:cNvSpPr>
          <p:nvPr/>
        </p:nvSpPr>
        <p:spPr>
          <a:xfrm>
            <a:off x="5283278" y="3479262"/>
            <a:ext cx="1625445"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77"/>
              </a:rPr>
              <a:t>ambitious</a:t>
            </a:r>
          </a:p>
        </p:txBody>
      </p:sp>
      <p:sp>
        <p:nvSpPr>
          <p:cNvPr id="11" name="Title 1">
            <a:extLst>
              <a:ext uri="{FF2B5EF4-FFF2-40B4-BE49-F238E27FC236}">
                <a16:creationId xmlns:a16="http://schemas.microsoft.com/office/drawing/2014/main" id="{05A2D7B4-0D65-EFCC-28F4-23425EAFF603}"/>
              </a:ext>
            </a:extLst>
          </p:cNvPr>
          <p:cNvSpPr txBox="1">
            <a:spLocks/>
          </p:cNvSpPr>
          <p:nvPr/>
        </p:nvSpPr>
        <p:spPr>
          <a:xfrm>
            <a:off x="2111225" y="5341031"/>
            <a:ext cx="7969551" cy="40011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lvl="0" algn="ctr">
              <a:lnSpc>
                <a:spcPct val="100000"/>
              </a:lnSpc>
              <a:spcBef>
                <a:spcPts val="0"/>
              </a:spcBef>
              <a:defRPr/>
            </a:pPr>
            <a:r>
              <a:rPr lang="en-GB" sz="2000" dirty="0">
                <a:latin typeface="EdShed" pitchFamily="2" charset="77"/>
              </a:rPr>
              <a:t>Clear and easy to see or understand.</a:t>
            </a:r>
          </a:p>
        </p:txBody>
      </p:sp>
      <p:sp>
        <p:nvSpPr>
          <p:cNvPr id="12" name="Title 1">
            <a:extLst>
              <a:ext uri="{FF2B5EF4-FFF2-40B4-BE49-F238E27FC236}">
                <a16:creationId xmlns:a16="http://schemas.microsoft.com/office/drawing/2014/main" id="{81CDDE3E-0296-F112-8023-F5B38AF557C2}"/>
              </a:ext>
            </a:extLst>
          </p:cNvPr>
          <p:cNvSpPr txBox="1">
            <a:spLocks/>
          </p:cNvSpPr>
          <p:nvPr/>
        </p:nvSpPr>
        <p:spPr>
          <a:xfrm>
            <a:off x="5444540" y="5700972"/>
            <a:ext cx="1302921"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77"/>
              </a:rPr>
              <a:t>obvious</a:t>
            </a:r>
          </a:p>
        </p:txBody>
      </p:sp>
      <p:sp>
        <p:nvSpPr>
          <p:cNvPr id="13" name="Title 1">
            <a:extLst>
              <a:ext uri="{FF2B5EF4-FFF2-40B4-BE49-F238E27FC236}">
                <a16:creationId xmlns:a16="http://schemas.microsoft.com/office/drawing/2014/main" id="{79DA1A1F-A66D-7BB5-7D77-5AA417356375}"/>
              </a:ext>
            </a:extLst>
          </p:cNvPr>
          <p:cNvSpPr txBox="1">
            <a:spLocks/>
          </p:cNvSpPr>
          <p:nvPr/>
        </p:nvSpPr>
        <p:spPr>
          <a:xfrm>
            <a:off x="1287338" y="4230176"/>
            <a:ext cx="9617324" cy="400110"/>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lvl="0" algn="ctr">
              <a:lnSpc>
                <a:spcPct val="100000"/>
              </a:lnSpc>
              <a:spcBef>
                <a:spcPts val="0"/>
              </a:spcBef>
              <a:defRPr/>
            </a:pPr>
            <a:r>
              <a:rPr lang="en-GB" sz="2000" dirty="0">
                <a:latin typeface="EdShed" pitchFamily="2" charset="77"/>
              </a:rPr>
              <a:t>To be well-known for something bad.</a:t>
            </a:r>
          </a:p>
        </p:txBody>
      </p:sp>
      <p:sp>
        <p:nvSpPr>
          <p:cNvPr id="14" name="Title 1">
            <a:extLst>
              <a:ext uri="{FF2B5EF4-FFF2-40B4-BE49-F238E27FC236}">
                <a16:creationId xmlns:a16="http://schemas.microsoft.com/office/drawing/2014/main" id="{055CAD7F-2408-D4C9-FDB3-028F09A05B41}"/>
              </a:ext>
            </a:extLst>
          </p:cNvPr>
          <p:cNvSpPr txBox="1">
            <a:spLocks/>
          </p:cNvSpPr>
          <p:nvPr/>
        </p:nvSpPr>
        <p:spPr>
          <a:xfrm>
            <a:off x="5322808" y="4585498"/>
            <a:ext cx="1546385" cy="490904"/>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77"/>
              </a:rPr>
              <a:t>notorious</a:t>
            </a:r>
          </a:p>
        </p:txBody>
      </p:sp>
    </p:spTree>
    <p:extLst>
      <p:ext uri="{BB962C8B-B14F-4D97-AF65-F5344CB8AC3E}">
        <p14:creationId xmlns:p14="http://schemas.microsoft.com/office/powerpoint/2010/main" val="198875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20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2000"/>
                                        <p:tgtEl>
                                          <p:spTgt spid="1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20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
                                            <p:txEl>
                                              <p:pRg st="0" end="0"/>
                                            </p:txEl>
                                          </p:spTgt>
                                        </p:tgtEl>
                                        <p:attrNameLst>
                                          <p:attrName>style.visibility</p:attrName>
                                        </p:attrNameLst>
                                      </p:cBhvr>
                                      <p:to>
                                        <p:strVal val="visible"/>
                                      </p:to>
                                    </p:set>
                                    <p:animEffect transition="in" filter="fade">
                                      <p:cBhvr>
                                        <p:cTn id="46" dur="2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build="p"/>
      <p:bldP spid="9" grpId="0"/>
      <p:bldP spid="10" grpId="0" build="p"/>
      <p:bldP spid="11" grpId="0"/>
      <p:bldP spid="12" grpId="0" build="p"/>
      <p:bldP spid="13" grpId="0"/>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EE9FF6-06FD-EB16-3843-3085273F7012}"/>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4</a:t>
            </a:fld>
            <a:endParaRPr lang="en-US" dirty="0">
              <a:latin typeface="EdShed" pitchFamily="2" charset="77"/>
            </a:endParaRPr>
          </a:p>
        </p:txBody>
      </p:sp>
      <p:sp>
        <p:nvSpPr>
          <p:cNvPr id="6" name="Text Placeholder 5">
            <a:extLst>
              <a:ext uri="{FF2B5EF4-FFF2-40B4-BE49-F238E27FC236}">
                <a16:creationId xmlns:a16="http://schemas.microsoft.com/office/drawing/2014/main" id="{00498147-E49F-F7CE-729E-03616EFB4799}"/>
              </a:ext>
            </a:extLst>
          </p:cNvPr>
          <p:cNvSpPr>
            <a:spLocks noGrp="1"/>
          </p:cNvSpPr>
          <p:nvPr>
            <p:ph type="body" sz="quarter" idx="15"/>
          </p:nvPr>
        </p:nvSpPr>
        <p:spPr/>
        <p:txBody>
          <a:bodyPr/>
          <a:lstStyle/>
          <a:p>
            <a:r>
              <a:rPr lang="en-US" dirty="0"/>
              <a:t>Do you know what they all mean?</a:t>
            </a:r>
          </a:p>
          <a:p>
            <a:r>
              <a:rPr lang="en-US" dirty="0"/>
              <a:t>What do the words have in common?</a:t>
            </a:r>
          </a:p>
        </p:txBody>
      </p:sp>
      <p:sp>
        <p:nvSpPr>
          <p:cNvPr id="5" name="Text Placeholder 4">
            <a:extLst>
              <a:ext uri="{FF2B5EF4-FFF2-40B4-BE49-F238E27FC236}">
                <a16:creationId xmlns:a16="http://schemas.microsoft.com/office/drawing/2014/main" id="{77BE8682-67F2-4D0E-BB68-564A2F07801A}"/>
              </a:ext>
            </a:extLst>
          </p:cNvPr>
          <p:cNvSpPr>
            <a:spLocks noGrp="1"/>
          </p:cNvSpPr>
          <p:nvPr>
            <p:ph type="body" sz="quarter" idx="10"/>
          </p:nvPr>
        </p:nvSpPr>
        <p:spPr/>
        <p:txBody>
          <a:bodyPr/>
          <a:lstStyle/>
          <a:p>
            <a:r>
              <a:rPr lang="en-US" dirty="0"/>
              <a:t>This Week’s Words</a:t>
            </a:r>
          </a:p>
        </p:txBody>
      </p:sp>
      <p:sp>
        <p:nvSpPr>
          <p:cNvPr id="15" name="Text Placeholder 1">
            <a:extLst>
              <a:ext uri="{FF2B5EF4-FFF2-40B4-BE49-F238E27FC236}">
                <a16:creationId xmlns:a16="http://schemas.microsoft.com/office/drawing/2014/main" id="{40EF6DB4-2BD9-6AF1-63E1-7E2056245675}"/>
              </a:ext>
            </a:extLst>
          </p:cNvPr>
          <p:cNvSpPr txBox="1">
            <a:spLocks/>
          </p:cNvSpPr>
          <p:nvPr/>
        </p:nvSpPr>
        <p:spPr>
          <a:xfrm>
            <a:off x="539707" y="2043869"/>
            <a:ext cx="3943349"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suspicious</a:t>
            </a:r>
          </a:p>
        </p:txBody>
      </p:sp>
      <p:sp>
        <p:nvSpPr>
          <p:cNvPr id="16" name="Text Placeholder 1">
            <a:extLst>
              <a:ext uri="{FF2B5EF4-FFF2-40B4-BE49-F238E27FC236}">
                <a16:creationId xmlns:a16="http://schemas.microsoft.com/office/drawing/2014/main" id="{F3BC3511-2F1F-7AEE-7990-6EB65B09374A}"/>
              </a:ext>
            </a:extLst>
          </p:cNvPr>
          <p:cNvSpPr txBox="1">
            <a:spLocks/>
          </p:cNvSpPr>
          <p:nvPr/>
        </p:nvSpPr>
        <p:spPr>
          <a:xfrm>
            <a:off x="4587728" y="2043869"/>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delicious</a:t>
            </a:r>
          </a:p>
        </p:txBody>
      </p:sp>
      <p:sp>
        <p:nvSpPr>
          <p:cNvPr id="17" name="Text Placeholder 1">
            <a:extLst>
              <a:ext uri="{FF2B5EF4-FFF2-40B4-BE49-F238E27FC236}">
                <a16:creationId xmlns:a16="http://schemas.microsoft.com/office/drawing/2014/main" id="{4F2920D7-4579-696C-1A90-EB16D06D1DFF}"/>
              </a:ext>
            </a:extLst>
          </p:cNvPr>
          <p:cNvSpPr txBox="1">
            <a:spLocks/>
          </p:cNvSpPr>
          <p:nvPr/>
        </p:nvSpPr>
        <p:spPr>
          <a:xfrm>
            <a:off x="4195423" y="2858441"/>
            <a:ext cx="3801155"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luscious</a:t>
            </a:r>
          </a:p>
        </p:txBody>
      </p:sp>
      <p:sp>
        <p:nvSpPr>
          <p:cNvPr id="18" name="Text Placeholder 1">
            <a:extLst>
              <a:ext uri="{FF2B5EF4-FFF2-40B4-BE49-F238E27FC236}">
                <a16:creationId xmlns:a16="http://schemas.microsoft.com/office/drawing/2014/main" id="{8D651642-83C5-ADC4-3FCF-1452689A8CAB}"/>
              </a:ext>
            </a:extLst>
          </p:cNvPr>
          <p:cNvSpPr txBox="1">
            <a:spLocks/>
          </p:cNvSpPr>
          <p:nvPr/>
        </p:nvSpPr>
        <p:spPr>
          <a:xfrm>
            <a:off x="7996376" y="2043869"/>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atrocious</a:t>
            </a:r>
          </a:p>
        </p:txBody>
      </p:sp>
      <p:sp>
        <p:nvSpPr>
          <p:cNvPr id="19" name="Text Placeholder 1">
            <a:extLst>
              <a:ext uri="{FF2B5EF4-FFF2-40B4-BE49-F238E27FC236}">
                <a16:creationId xmlns:a16="http://schemas.microsoft.com/office/drawing/2014/main" id="{7E742A48-1E61-B822-6EA1-E16DE886617E}"/>
              </a:ext>
            </a:extLst>
          </p:cNvPr>
          <p:cNvSpPr txBox="1">
            <a:spLocks/>
          </p:cNvSpPr>
          <p:nvPr/>
        </p:nvSpPr>
        <p:spPr>
          <a:xfrm>
            <a:off x="1003109" y="2858441"/>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malicious</a:t>
            </a:r>
          </a:p>
        </p:txBody>
      </p:sp>
      <p:sp>
        <p:nvSpPr>
          <p:cNvPr id="20" name="Text Placeholder 1">
            <a:extLst>
              <a:ext uri="{FF2B5EF4-FFF2-40B4-BE49-F238E27FC236}">
                <a16:creationId xmlns:a16="http://schemas.microsoft.com/office/drawing/2014/main" id="{EC15FAA1-F541-030D-4320-71F59C349C1D}"/>
              </a:ext>
            </a:extLst>
          </p:cNvPr>
          <p:cNvSpPr txBox="1">
            <a:spLocks/>
          </p:cNvSpPr>
          <p:nvPr/>
        </p:nvSpPr>
        <p:spPr>
          <a:xfrm>
            <a:off x="7861798" y="2858441"/>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precious</a:t>
            </a:r>
          </a:p>
        </p:txBody>
      </p:sp>
      <p:sp>
        <p:nvSpPr>
          <p:cNvPr id="21" name="Text Placeholder 1">
            <a:extLst>
              <a:ext uri="{FF2B5EF4-FFF2-40B4-BE49-F238E27FC236}">
                <a16:creationId xmlns:a16="http://schemas.microsoft.com/office/drawing/2014/main" id="{4284B884-6263-0B91-6913-23403BADDBA5}"/>
              </a:ext>
            </a:extLst>
          </p:cNvPr>
          <p:cNvSpPr txBox="1">
            <a:spLocks/>
          </p:cNvSpPr>
          <p:nvPr/>
        </p:nvSpPr>
        <p:spPr>
          <a:xfrm>
            <a:off x="4453150" y="4478564"/>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gracious</a:t>
            </a:r>
          </a:p>
        </p:txBody>
      </p:sp>
      <p:sp>
        <p:nvSpPr>
          <p:cNvPr id="22" name="Text Placeholder 1">
            <a:extLst>
              <a:ext uri="{FF2B5EF4-FFF2-40B4-BE49-F238E27FC236}">
                <a16:creationId xmlns:a16="http://schemas.microsoft.com/office/drawing/2014/main" id="{64A6DE01-A898-A3A0-608C-D0152B11432B}"/>
              </a:ext>
            </a:extLst>
          </p:cNvPr>
          <p:cNvSpPr txBox="1">
            <a:spLocks/>
          </p:cNvSpPr>
          <p:nvPr/>
        </p:nvSpPr>
        <p:spPr>
          <a:xfrm>
            <a:off x="7861798" y="3673733"/>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spacious</a:t>
            </a:r>
          </a:p>
        </p:txBody>
      </p:sp>
      <p:sp>
        <p:nvSpPr>
          <p:cNvPr id="23" name="Text Placeholder 1">
            <a:extLst>
              <a:ext uri="{FF2B5EF4-FFF2-40B4-BE49-F238E27FC236}">
                <a16:creationId xmlns:a16="http://schemas.microsoft.com/office/drawing/2014/main" id="{CB6251F5-B5A0-72E4-8D4C-708BC53AEDBF}"/>
              </a:ext>
            </a:extLst>
          </p:cNvPr>
          <p:cNvSpPr txBox="1">
            <a:spLocks/>
          </p:cNvSpPr>
          <p:nvPr/>
        </p:nvSpPr>
        <p:spPr>
          <a:xfrm>
            <a:off x="868531" y="3673733"/>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ferocious</a:t>
            </a:r>
          </a:p>
        </p:txBody>
      </p:sp>
      <p:sp>
        <p:nvSpPr>
          <p:cNvPr id="24" name="Text Placeholder 1">
            <a:extLst>
              <a:ext uri="{FF2B5EF4-FFF2-40B4-BE49-F238E27FC236}">
                <a16:creationId xmlns:a16="http://schemas.microsoft.com/office/drawing/2014/main" id="{C18A7C6D-4008-4637-2882-0487BA07CD19}"/>
              </a:ext>
            </a:extLst>
          </p:cNvPr>
          <p:cNvSpPr txBox="1">
            <a:spLocks/>
          </p:cNvSpPr>
          <p:nvPr/>
        </p:nvSpPr>
        <p:spPr>
          <a:xfrm>
            <a:off x="4453150" y="3673733"/>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conscious</a:t>
            </a:r>
          </a:p>
        </p:txBody>
      </p:sp>
      <p:grpSp>
        <p:nvGrpSpPr>
          <p:cNvPr id="13" name="Group 12">
            <a:extLst>
              <a:ext uri="{FF2B5EF4-FFF2-40B4-BE49-F238E27FC236}">
                <a16:creationId xmlns:a16="http://schemas.microsoft.com/office/drawing/2014/main" id="{08204CD0-7C56-C744-20C7-012EC45804B8}"/>
              </a:ext>
            </a:extLst>
          </p:cNvPr>
          <p:cNvGrpSpPr/>
          <p:nvPr/>
        </p:nvGrpSpPr>
        <p:grpSpPr>
          <a:xfrm>
            <a:off x="779071" y="4283281"/>
            <a:ext cx="3812168" cy="1949630"/>
            <a:chOff x="779071" y="4283281"/>
            <a:chExt cx="3812168" cy="1949630"/>
          </a:xfrm>
        </p:grpSpPr>
        <p:grpSp>
          <p:nvGrpSpPr>
            <p:cNvPr id="35" name="Group 34">
              <a:extLst>
                <a:ext uri="{FF2B5EF4-FFF2-40B4-BE49-F238E27FC236}">
                  <a16:creationId xmlns:a16="http://schemas.microsoft.com/office/drawing/2014/main" id="{AE3A079B-4015-91E9-2F76-DF991C61A21F}"/>
                </a:ext>
              </a:extLst>
            </p:cNvPr>
            <p:cNvGrpSpPr/>
            <p:nvPr/>
          </p:nvGrpSpPr>
          <p:grpSpPr>
            <a:xfrm>
              <a:off x="1922574" y="4283281"/>
              <a:ext cx="2668665" cy="1949630"/>
              <a:chOff x="2355676" y="4477503"/>
              <a:chExt cx="2668665" cy="1949630"/>
            </a:xfrm>
          </p:grpSpPr>
          <p:sp>
            <p:nvSpPr>
              <p:cNvPr id="7" name="Freeform 6">
                <a:extLst>
                  <a:ext uri="{FF2B5EF4-FFF2-40B4-BE49-F238E27FC236}">
                    <a16:creationId xmlns:a16="http://schemas.microsoft.com/office/drawing/2014/main" id="{78ED850A-B936-D5C8-595B-EF6C01AEC20F}"/>
                  </a:ext>
                </a:extLst>
              </p:cNvPr>
              <p:cNvSpPr/>
              <p:nvPr/>
            </p:nvSpPr>
            <p:spPr>
              <a:xfrm rot="16626670">
                <a:off x="2715194" y="4117985"/>
                <a:ext cx="1949630" cy="2668665"/>
              </a:xfrm>
              <a:custGeom>
                <a:avLst/>
                <a:gdLst>
                  <a:gd name="connsiteX0" fmla="*/ 1621573 w 1780793"/>
                  <a:gd name="connsiteY0" fmla="*/ 692999 h 2421389"/>
                  <a:gd name="connsiteX1" fmla="*/ 1778397 w 1780793"/>
                  <a:gd name="connsiteY1" fmla="*/ 1950054 h 2421389"/>
                  <a:gd name="connsiteX2" fmla="*/ 1511457 w 1780793"/>
                  <a:gd name="connsiteY2" fmla="*/ 2293090 h 2421389"/>
                  <a:gd name="connsiteX3" fmla="*/ 502256 w 1780793"/>
                  <a:gd name="connsiteY3" fmla="*/ 2418993 h 2421389"/>
                  <a:gd name="connsiteX4" fmla="*/ 159219 w 1780793"/>
                  <a:gd name="connsiteY4" fmla="*/ 2152054 h 2421389"/>
                  <a:gd name="connsiteX5" fmla="*/ 2396 w 1780793"/>
                  <a:gd name="connsiteY5" fmla="*/ 894999 h 2421389"/>
                  <a:gd name="connsiteX6" fmla="*/ 269335 w 1780793"/>
                  <a:gd name="connsiteY6" fmla="*/ 551963 h 2421389"/>
                  <a:gd name="connsiteX7" fmla="*/ 653406 w 1780793"/>
                  <a:gd name="connsiteY7" fmla="*/ 504048 h 2421389"/>
                  <a:gd name="connsiteX8" fmla="*/ 783961 w 1780793"/>
                  <a:gd name="connsiteY8" fmla="*/ 0 h 2421389"/>
                  <a:gd name="connsiteX9" fmla="*/ 906343 w 1780793"/>
                  <a:gd name="connsiteY9" fmla="*/ 472493 h 2421389"/>
                  <a:gd name="connsiteX10" fmla="*/ 1278537 w 1780793"/>
                  <a:gd name="connsiteY10" fmla="*/ 426060 h 2421389"/>
                  <a:gd name="connsiteX11" fmla="*/ 1621573 w 1780793"/>
                  <a:gd name="connsiteY11" fmla="*/ 692999 h 2421389"/>
                  <a:gd name="connsiteX0" fmla="*/ 1621573 w 1780793"/>
                  <a:gd name="connsiteY0" fmla="*/ 709170 h 2437560"/>
                  <a:gd name="connsiteX1" fmla="*/ 1778397 w 1780793"/>
                  <a:gd name="connsiteY1" fmla="*/ 1966225 h 2437560"/>
                  <a:gd name="connsiteX2" fmla="*/ 1511457 w 1780793"/>
                  <a:gd name="connsiteY2" fmla="*/ 2309261 h 2437560"/>
                  <a:gd name="connsiteX3" fmla="*/ 502256 w 1780793"/>
                  <a:gd name="connsiteY3" fmla="*/ 2435164 h 2437560"/>
                  <a:gd name="connsiteX4" fmla="*/ 159219 w 1780793"/>
                  <a:gd name="connsiteY4" fmla="*/ 2168225 h 2437560"/>
                  <a:gd name="connsiteX5" fmla="*/ 2396 w 1780793"/>
                  <a:gd name="connsiteY5" fmla="*/ 911170 h 2437560"/>
                  <a:gd name="connsiteX6" fmla="*/ 269335 w 1780793"/>
                  <a:gd name="connsiteY6" fmla="*/ 568134 h 2437560"/>
                  <a:gd name="connsiteX7" fmla="*/ 653406 w 1780793"/>
                  <a:gd name="connsiteY7" fmla="*/ 520219 h 2437560"/>
                  <a:gd name="connsiteX8" fmla="*/ 913585 w 1780793"/>
                  <a:gd name="connsiteY8" fmla="*/ 0 h 2437560"/>
                  <a:gd name="connsiteX9" fmla="*/ 906343 w 1780793"/>
                  <a:gd name="connsiteY9" fmla="*/ 488664 h 2437560"/>
                  <a:gd name="connsiteX10" fmla="*/ 1278537 w 1780793"/>
                  <a:gd name="connsiteY10" fmla="*/ 442231 h 2437560"/>
                  <a:gd name="connsiteX11" fmla="*/ 1621573 w 1780793"/>
                  <a:gd name="connsiteY11" fmla="*/ 709170 h 24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793" h="2437560">
                    <a:moveTo>
                      <a:pt x="1621573" y="709170"/>
                    </a:moveTo>
                    <a:lnTo>
                      <a:pt x="1778397" y="1966225"/>
                    </a:lnTo>
                    <a:cubicBezTo>
                      <a:pt x="1799410" y="2134665"/>
                      <a:pt x="1679898" y="2288248"/>
                      <a:pt x="1511457" y="2309261"/>
                    </a:cubicBezTo>
                    <a:lnTo>
                      <a:pt x="502256" y="2435164"/>
                    </a:lnTo>
                    <a:cubicBezTo>
                      <a:pt x="333815" y="2456177"/>
                      <a:pt x="180233" y="2336665"/>
                      <a:pt x="159219" y="2168225"/>
                    </a:cubicBezTo>
                    <a:lnTo>
                      <a:pt x="2396" y="911170"/>
                    </a:lnTo>
                    <a:cubicBezTo>
                      <a:pt x="-18618" y="742730"/>
                      <a:pt x="100895" y="589147"/>
                      <a:pt x="269335" y="568134"/>
                    </a:cubicBezTo>
                    <a:lnTo>
                      <a:pt x="653406" y="520219"/>
                    </a:lnTo>
                    <a:lnTo>
                      <a:pt x="913585" y="0"/>
                    </a:lnTo>
                    <a:lnTo>
                      <a:pt x="906343" y="488664"/>
                    </a:lnTo>
                    <a:lnTo>
                      <a:pt x="1278537" y="442231"/>
                    </a:lnTo>
                    <a:cubicBezTo>
                      <a:pt x="1446977" y="421217"/>
                      <a:pt x="1600560" y="540730"/>
                      <a:pt x="1621573" y="709170"/>
                    </a:cubicBezTo>
                    <a:close/>
                  </a:path>
                </a:pathLst>
              </a:custGeom>
              <a:noFill/>
              <a:ln w="381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EdShed" pitchFamily="2" charset="77"/>
                </a:endParaRPr>
              </a:p>
            </p:txBody>
          </p:sp>
          <p:sp>
            <p:nvSpPr>
              <p:cNvPr id="26" name="TextBox 25">
                <a:extLst>
                  <a:ext uri="{FF2B5EF4-FFF2-40B4-BE49-F238E27FC236}">
                    <a16:creationId xmlns:a16="http://schemas.microsoft.com/office/drawing/2014/main" id="{77037D63-B4C4-9B15-13A8-F719A71C510D}"/>
                  </a:ext>
                </a:extLst>
              </p:cNvPr>
              <p:cNvSpPr txBox="1"/>
              <p:nvPr/>
            </p:nvSpPr>
            <p:spPr>
              <a:xfrm>
                <a:off x="2962963" y="4947573"/>
                <a:ext cx="1930519" cy="1077218"/>
              </a:xfrm>
              <a:prstGeom prst="rect">
                <a:avLst/>
              </a:prstGeom>
              <a:noFill/>
              <a:ln>
                <a:noFill/>
              </a:ln>
            </p:spPr>
            <p:txBody>
              <a:bodyPr wrap="square" rtlCol="0">
                <a:spAutoFit/>
              </a:bodyPr>
              <a:lstStyle/>
              <a:p>
                <a:pPr algn="ctr"/>
                <a:r>
                  <a:rPr lang="en-US" sz="1600" dirty="0">
                    <a:latin typeface="EdShed" pitchFamily="2" charset="77"/>
                  </a:rPr>
                  <a:t>This week’s words share the suffix </a:t>
                </a:r>
              </a:p>
              <a:p>
                <a:pPr algn="ctr"/>
                <a:r>
                  <a:rPr lang="en-US" sz="1600" dirty="0">
                    <a:latin typeface="EdShed" pitchFamily="2" charset="77"/>
                  </a:rPr>
                  <a:t>‘-</a:t>
                </a:r>
                <a:r>
                  <a:rPr lang="en-US" sz="1600" dirty="0" err="1">
                    <a:latin typeface="EdShed" pitchFamily="2" charset="77"/>
                  </a:rPr>
                  <a:t>cious</a:t>
                </a:r>
                <a:r>
                  <a:rPr lang="en-US" sz="1600" dirty="0">
                    <a:latin typeface="EdShed" pitchFamily="2" charset="77"/>
                  </a:rPr>
                  <a:t>’. It is pronounced /</a:t>
                </a:r>
                <a:r>
                  <a:rPr lang="en-US" sz="1600" dirty="0" err="1">
                    <a:latin typeface="EdShed" pitchFamily="2" charset="77"/>
                  </a:rPr>
                  <a:t>shus</a:t>
                </a:r>
                <a:r>
                  <a:rPr lang="en-US" sz="1600" dirty="0">
                    <a:latin typeface="EdShed" pitchFamily="2" charset="77"/>
                  </a:rPr>
                  <a:t>/.</a:t>
                </a:r>
              </a:p>
            </p:txBody>
          </p:sp>
        </p:grpSp>
        <p:pic>
          <p:nvPicPr>
            <p:cNvPr id="11" name="Picture 10" descr="Icon&#10;&#10;Description automatically generated">
              <a:extLst>
                <a:ext uri="{FF2B5EF4-FFF2-40B4-BE49-F238E27FC236}">
                  <a16:creationId xmlns:a16="http://schemas.microsoft.com/office/drawing/2014/main" id="{6B37C4BD-C6A2-B296-064E-92817979A679}"/>
                </a:ext>
              </a:extLst>
            </p:cNvPr>
            <p:cNvPicPr>
              <a:picLocks noChangeAspect="1"/>
            </p:cNvPicPr>
            <p:nvPr/>
          </p:nvPicPr>
          <p:blipFill>
            <a:blip r:embed="rId2"/>
            <a:stretch>
              <a:fillRect/>
            </a:stretch>
          </p:blipFill>
          <p:spPr>
            <a:xfrm>
              <a:off x="779071" y="4368449"/>
              <a:ext cx="936328" cy="1779291"/>
            </a:xfrm>
            <a:prstGeom prst="rect">
              <a:avLst/>
            </a:prstGeom>
          </p:spPr>
        </p:pic>
      </p:grpSp>
      <p:grpSp>
        <p:nvGrpSpPr>
          <p:cNvPr id="14" name="Group 13">
            <a:extLst>
              <a:ext uri="{FF2B5EF4-FFF2-40B4-BE49-F238E27FC236}">
                <a16:creationId xmlns:a16="http://schemas.microsoft.com/office/drawing/2014/main" id="{69C715DF-5C8E-149C-F745-B8F38A5DEBFA}"/>
              </a:ext>
            </a:extLst>
          </p:cNvPr>
          <p:cNvGrpSpPr/>
          <p:nvPr/>
        </p:nvGrpSpPr>
        <p:grpSpPr>
          <a:xfrm>
            <a:off x="7760517" y="4298987"/>
            <a:ext cx="3616317" cy="2009432"/>
            <a:chOff x="7760517" y="4298987"/>
            <a:chExt cx="3616317" cy="2009432"/>
          </a:xfrm>
        </p:grpSpPr>
        <p:grpSp>
          <p:nvGrpSpPr>
            <p:cNvPr id="36" name="Group 35">
              <a:extLst>
                <a:ext uri="{FF2B5EF4-FFF2-40B4-BE49-F238E27FC236}">
                  <a16:creationId xmlns:a16="http://schemas.microsoft.com/office/drawing/2014/main" id="{1789F085-5EB6-09B5-32FE-065F1DDE86F4}"/>
                </a:ext>
              </a:extLst>
            </p:cNvPr>
            <p:cNvGrpSpPr/>
            <p:nvPr/>
          </p:nvGrpSpPr>
          <p:grpSpPr>
            <a:xfrm>
              <a:off x="7760517" y="4342288"/>
              <a:ext cx="2639921" cy="1966131"/>
              <a:chOff x="7461575" y="4524337"/>
              <a:chExt cx="2056305" cy="1531472"/>
            </a:xfrm>
          </p:grpSpPr>
          <p:sp>
            <p:nvSpPr>
              <p:cNvPr id="8" name="Freeform 7">
                <a:extLst>
                  <a:ext uri="{FF2B5EF4-FFF2-40B4-BE49-F238E27FC236}">
                    <a16:creationId xmlns:a16="http://schemas.microsoft.com/office/drawing/2014/main" id="{7EF103E8-7BEB-CD7C-90CA-92B226863DEA}"/>
                  </a:ext>
                </a:extLst>
              </p:cNvPr>
              <p:cNvSpPr/>
              <p:nvPr/>
            </p:nvSpPr>
            <p:spPr>
              <a:xfrm rot="16626670" flipH="1" flipV="1">
                <a:off x="7723992" y="4261920"/>
                <a:ext cx="1531472" cy="2056305"/>
              </a:xfrm>
              <a:custGeom>
                <a:avLst/>
                <a:gdLst>
                  <a:gd name="connsiteX0" fmla="*/ 1621573 w 1780793"/>
                  <a:gd name="connsiteY0" fmla="*/ 692999 h 2421389"/>
                  <a:gd name="connsiteX1" fmla="*/ 1778397 w 1780793"/>
                  <a:gd name="connsiteY1" fmla="*/ 1950054 h 2421389"/>
                  <a:gd name="connsiteX2" fmla="*/ 1511457 w 1780793"/>
                  <a:gd name="connsiteY2" fmla="*/ 2293090 h 2421389"/>
                  <a:gd name="connsiteX3" fmla="*/ 502256 w 1780793"/>
                  <a:gd name="connsiteY3" fmla="*/ 2418993 h 2421389"/>
                  <a:gd name="connsiteX4" fmla="*/ 159219 w 1780793"/>
                  <a:gd name="connsiteY4" fmla="*/ 2152054 h 2421389"/>
                  <a:gd name="connsiteX5" fmla="*/ 2396 w 1780793"/>
                  <a:gd name="connsiteY5" fmla="*/ 894999 h 2421389"/>
                  <a:gd name="connsiteX6" fmla="*/ 269335 w 1780793"/>
                  <a:gd name="connsiteY6" fmla="*/ 551963 h 2421389"/>
                  <a:gd name="connsiteX7" fmla="*/ 653406 w 1780793"/>
                  <a:gd name="connsiteY7" fmla="*/ 504048 h 2421389"/>
                  <a:gd name="connsiteX8" fmla="*/ 783961 w 1780793"/>
                  <a:gd name="connsiteY8" fmla="*/ 0 h 2421389"/>
                  <a:gd name="connsiteX9" fmla="*/ 906343 w 1780793"/>
                  <a:gd name="connsiteY9" fmla="*/ 472493 h 2421389"/>
                  <a:gd name="connsiteX10" fmla="*/ 1278537 w 1780793"/>
                  <a:gd name="connsiteY10" fmla="*/ 426060 h 2421389"/>
                  <a:gd name="connsiteX11" fmla="*/ 1621573 w 1780793"/>
                  <a:gd name="connsiteY11" fmla="*/ 692999 h 2421389"/>
                  <a:gd name="connsiteX0" fmla="*/ 1621573 w 1780793"/>
                  <a:gd name="connsiteY0" fmla="*/ 662678 h 2391068"/>
                  <a:gd name="connsiteX1" fmla="*/ 1778397 w 1780793"/>
                  <a:gd name="connsiteY1" fmla="*/ 1919733 h 2391068"/>
                  <a:gd name="connsiteX2" fmla="*/ 1511457 w 1780793"/>
                  <a:gd name="connsiteY2" fmla="*/ 2262769 h 2391068"/>
                  <a:gd name="connsiteX3" fmla="*/ 502256 w 1780793"/>
                  <a:gd name="connsiteY3" fmla="*/ 2388672 h 2391068"/>
                  <a:gd name="connsiteX4" fmla="*/ 159219 w 1780793"/>
                  <a:gd name="connsiteY4" fmla="*/ 2121733 h 2391068"/>
                  <a:gd name="connsiteX5" fmla="*/ 2396 w 1780793"/>
                  <a:gd name="connsiteY5" fmla="*/ 864678 h 2391068"/>
                  <a:gd name="connsiteX6" fmla="*/ 269335 w 1780793"/>
                  <a:gd name="connsiteY6" fmla="*/ 521642 h 2391068"/>
                  <a:gd name="connsiteX7" fmla="*/ 653406 w 1780793"/>
                  <a:gd name="connsiteY7" fmla="*/ 473727 h 2391068"/>
                  <a:gd name="connsiteX8" fmla="*/ 540917 w 1780793"/>
                  <a:gd name="connsiteY8" fmla="*/ 0 h 2391068"/>
                  <a:gd name="connsiteX9" fmla="*/ 906343 w 1780793"/>
                  <a:gd name="connsiteY9" fmla="*/ 442172 h 2391068"/>
                  <a:gd name="connsiteX10" fmla="*/ 1278537 w 1780793"/>
                  <a:gd name="connsiteY10" fmla="*/ 395739 h 2391068"/>
                  <a:gd name="connsiteX11" fmla="*/ 1621573 w 1780793"/>
                  <a:gd name="connsiteY11" fmla="*/ 662678 h 2391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793" h="2391068">
                    <a:moveTo>
                      <a:pt x="1621573" y="662678"/>
                    </a:moveTo>
                    <a:lnTo>
                      <a:pt x="1778397" y="1919733"/>
                    </a:lnTo>
                    <a:cubicBezTo>
                      <a:pt x="1799410" y="2088173"/>
                      <a:pt x="1679898" y="2241756"/>
                      <a:pt x="1511457" y="2262769"/>
                    </a:cubicBezTo>
                    <a:lnTo>
                      <a:pt x="502256" y="2388672"/>
                    </a:lnTo>
                    <a:cubicBezTo>
                      <a:pt x="333815" y="2409685"/>
                      <a:pt x="180233" y="2290173"/>
                      <a:pt x="159219" y="2121733"/>
                    </a:cubicBezTo>
                    <a:lnTo>
                      <a:pt x="2396" y="864678"/>
                    </a:lnTo>
                    <a:cubicBezTo>
                      <a:pt x="-18618" y="696238"/>
                      <a:pt x="100895" y="542655"/>
                      <a:pt x="269335" y="521642"/>
                    </a:cubicBezTo>
                    <a:lnTo>
                      <a:pt x="653406" y="473727"/>
                    </a:lnTo>
                    <a:lnTo>
                      <a:pt x="540917" y="0"/>
                    </a:lnTo>
                    <a:lnTo>
                      <a:pt x="906343" y="442172"/>
                    </a:lnTo>
                    <a:lnTo>
                      <a:pt x="1278537" y="395739"/>
                    </a:lnTo>
                    <a:cubicBezTo>
                      <a:pt x="1446977" y="374725"/>
                      <a:pt x="1600560" y="494238"/>
                      <a:pt x="1621573" y="662678"/>
                    </a:cubicBezTo>
                    <a:close/>
                  </a:path>
                </a:pathLst>
              </a:custGeom>
              <a:noFill/>
              <a:ln w="38100">
                <a:solidFill>
                  <a:srgbClr val="FFDE5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EdShed" pitchFamily="2" charset="77"/>
                </a:endParaRPr>
              </a:p>
            </p:txBody>
          </p:sp>
          <p:sp>
            <p:nvSpPr>
              <p:cNvPr id="25" name="TextBox 24">
                <a:extLst>
                  <a:ext uri="{FF2B5EF4-FFF2-40B4-BE49-F238E27FC236}">
                    <a16:creationId xmlns:a16="http://schemas.microsoft.com/office/drawing/2014/main" id="{82EEBD29-78F9-71C5-5B89-7E297ED3D966}"/>
                  </a:ext>
                </a:extLst>
              </p:cNvPr>
              <p:cNvSpPr txBox="1"/>
              <p:nvPr/>
            </p:nvSpPr>
            <p:spPr>
              <a:xfrm>
                <a:off x="7564216" y="4848966"/>
                <a:ext cx="1510445" cy="934968"/>
              </a:xfrm>
              <a:prstGeom prst="rect">
                <a:avLst/>
              </a:prstGeom>
              <a:noFill/>
            </p:spPr>
            <p:txBody>
              <a:bodyPr wrap="square" rtlCol="0">
                <a:spAutoFit/>
              </a:bodyPr>
              <a:lstStyle/>
              <a:p>
                <a:pPr algn="ctr"/>
                <a:r>
                  <a:rPr lang="en-US" dirty="0">
                    <a:latin typeface="EdShed" pitchFamily="2" charset="77"/>
                  </a:rPr>
                  <a:t>Do this week’s words all belong to the same</a:t>
                </a:r>
                <a:br>
                  <a:rPr lang="en-US" dirty="0">
                    <a:latin typeface="EdShed" pitchFamily="2" charset="77"/>
                  </a:rPr>
                </a:br>
                <a:r>
                  <a:rPr lang="en-US" dirty="0">
                    <a:latin typeface="EdShed" pitchFamily="2" charset="77"/>
                  </a:rPr>
                  <a:t>word class?</a:t>
                </a:r>
              </a:p>
            </p:txBody>
          </p:sp>
        </p:grpSp>
        <p:pic>
          <p:nvPicPr>
            <p:cNvPr id="12" name="Picture 11" descr="A cartoon of a person&#10;&#10;Description automatically generated with low confidence">
              <a:extLst>
                <a:ext uri="{FF2B5EF4-FFF2-40B4-BE49-F238E27FC236}">
                  <a16:creationId xmlns:a16="http://schemas.microsoft.com/office/drawing/2014/main" id="{976E5A01-2FE8-5E07-EE15-51A156C2DD5D}"/>
                </a:ext>
              </a:extLst>
            </p:cNvPr>
            <p:cNvPicPr>
              <a:picLocks noChangeAspect="1"/>
            </p:cNvPicPr>
            <p:nvPr/>
          </p:nvPicPr>
          <p:blipFill>
            <a:blip r:embed="rId3"/>
            <a:stretch>
              <a:fillRect/>
            </a:stretch>
          </p:blipFill>
          <p:spPr>
            <a:xfrm>
              <a:off x="10582940" y="4298987"/>
              <a:ext cx="793894" cy="1881099"/>
            </a:xfrm>
            <a:prstGeom prst="rect">
              <a:avLst/>
            </a:prstGeom>
          </p:spPr>
        </p:pic>
      </p:grpSp>
      <p:grpSp>
        <p:nvGrpSpPr>
          <p:cNvPr id="40" name="Group 39">
            <a:extLst>
              <a:ext uri="{FF2B5EF4-FFF2-40B4-BE49-F238E27FC236}">
                <a16:creationId xmlns:a16="http://schemas.microsoft.com/office/drawing/2014/main" id="{EB8ABB6E-0204-95F0-3558-5AB80F31EE10}"/>
              </a:ext>
            </a:extLst>
          </p:cNvPr>
          <p:cNvGrpSpPr/>
          <p:nvPr/>
        </p:nvGrpSpPr>
        <p:grpSpPr>
          <a:xfrm>
            <a:off x="2398063" y="2033971"/>
            <a:ext cx="7811420" cy="2843552"/>
            <a:chOff x="2398063" y="2033971"/>
            <a:chExt cx="7811420" cy="2843552"/>
          </a:xfrm>
        </p:grpSpPr>
        <p:sp>
          <p:nvSpPr>
            <p:cNvPr id="28" name="Rounded Rectangle 27">
              <a:extLst>
                <a:ext uri="{FF2B5EF4-FFF2-40B4-BE49-F238E27FC236}">
                  <a16:creationId xmlns:a16="http://schemas.microsoft.com/office/drawing/2014/main" id="{B02CB437-F9AB-5ECA-6201-A9EBFC875298}"/>
                </a:ext>
              </a:extLst>
            </p:cNvPr>
            <p:cNvSpPr/>
            <p:nvPr/>
          </p:nvSpPr>
          <p:spPr>
            <a:xfrm>
              <a:off x="2471798" y="2033971"/>
              <a:ext cx="797714" cy="388641"/>
            </a:xfrm>
            <a:prstGeom prst="roundRect">
              <a:avLst/>
            </a:prstGeom>
            <a:noFill/>
            <a:ln w="28575">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29" name="Rounded Rectangle 28">
              <a:extLst>
                <a:ext uri="{FF2B5EF4-FFF2-40B4-BE49-F238E27FC236}">
                  <a16:creationId xmlns:a16="http://schemas.microsoft.com/office/drawing/2014/main" id="{C8B2C319-0C63-0B64-BF09-8856BA542759}"/>
                </a:ext>
              </a:extLst>
            </p:cNvPr>
            <p:cNvSpPr/>
            <p:nvPr/>
          </p:nvSpPr>
          <p:spPr>
            <a:xfrm>
              <a:off x="2428793" y="2863720"/>
              <a:ext cx="803505" cy="388641"/>
            </a:xfrm>
            <a:prstGeom prst="roundRect">
              <a:avLst/>
            </a:prstGeom>
            <a:noFill/>
            <a:ln w="28575">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30" name="Rounded Rectangle 29">
              <a:extLst>
                <a:ext uri="{FF2B5EF4-FFF2-40B4-BE49-F238E27FC236}">
                  <a16:creationId xmlns:a16="http://schemas.microsoft.com/office/drawing/2014/main" id="{0D6A7098-FFCB-78BA-32B3-ADB4959A471F}"/>
                </a:ext>
              </a:extLst>
            </p:cNvPr>
            <p:cNvSpPr/>
            <p:nvPr/>
          </p:nvSpPr>
          <p:spPr>
            <a:xfrm>
              <a:off x="2398063" y="3677831"/>
              <a:ext cx="812971" cy="388641"/>
            </a:xfrm>
            <a:prstGeom prst="roundRect">
              <a:avLst/>
            </a:prstGeom>
            <a:noFill/>
            <a:ln w="28575">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31" name="Rounded Rectangle 30">
              <a:extLst>
                <a:ext uri="{FF2B5EF4-FFF2-40B4-BE49-F238E27FC236}">
                  <a16:creationId xmlns:a16="http://schemas.microsoft.com/office/drawing/2014/main" id="{5864A01E-3469-10F0-B7E0-787DA33B460C}"/>
                </a:ext>
              </a:extLst>
            </p:cNvPr>
            <p:cNvSpPr/>
            <p:nvPr/>
          </p:nvSpPr>
          <p:spPr>
            <a:xfrm>
              <a:off x="5965380" y="2033971"/>
              <a:ext cx="797714" cy="388641"/>
            </a:xfrm>
            <a:prstGeom prst="roundRect">
              <a:avLst/>
            </a:prstGeom>
            <a:noFill/>
            <a:ln w="28575">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32" name="Rounded Rectangle 31">
              <a:extLst>
                <a:ext uri="{FF2B5EF4-FFF2-40B4-BE49-F238E27FC236}">
                  <a16:creationId xmlns:a16="http://schemas.microsoft.com/office/drawing/2014/main" id="{0075E583-D620-791C-662B-FD08C36172FA}"/>
                </a:ext>
              </a:extLst>
            </p:cNvPr>
            <p:cNvSpPr/>
            <p:nvPr/>
          </p:nvSpPr>
          <p:spPr>
            <a:xfrm>
              <a:off x="5903513" y="2863720"/>
              <a:ext cx="773734" cy="388641"/>
            </a:xfrm>
            <a:prstGeom prst="roundRect">
              <a:avLst/>
            </a:prstGeom>
            <a:noFill/>
            <a:ln w="28575">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33" name="Rounded Rectangle 32">
              <a:extLst>
                <a:ext uri="{FF2B5EF4-FFF2-40B4-BE49-F238E27FC236}">
                  <a16:creationId xmlns:a16="http://schemas.microsoft.com/office/drawing/2014/main" id="{AC36F4AE-7BEC-EC6C-963C-7BF72B7ED56C}"/>
                </a:ext>
              </a:extLst>
            </p:cNvPr>
            <p:cNvSpPr/>
            <p:nvPr/>
          </p:nvSpPr>
          <p:spPr>
            <a:xfrm>
              <a:off x="6042114" y="3677831"/>
              <a:ext cx="778672" cy="388641"/>
            </a:xfrm>
            <a:prstGeom prst="roundRect">
              <a:avLst/>
            </a:prstGeom>
            <a:noFill/>
            <a:ln w="28575">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34" name="Rounded Rectangle 33">
              <a:extLst>
                <a:ext uri="{FF2B5EF4-FFF2-40B4-BE49-F238E27FC236}">
                  <a16:creationId xmlns:a16="http://schemas.microsoft.com/office/drawing/2014/main" id="{F5482F38-19E4-1629-C0E0-FB39BF5C3CC9}"/>
                </a:ext>
              </a:extLst>
            </p:cNvPr>
            <p:cNvSpPr/>
            <p:nvPr/>
          </p:nvSpPr>
          <p:spPr>
            <a:xfrm>
              <a:off x="9411769" y="2033971"/>
              <a:ext cx="797714" cy="388641"/>
            </a:xfrm>
            <a:prstGeom prst="roundRect">
              <a:avLst/>
            </a:prstGeom>
            <a:noFill/>
            <a:ln w="28575">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37" name="Rounded Rectangle 36">
              <a:extLst>
                <a:ext uri="{FF2B5EF4-FFF2-40B4-BE49-F238E27FC236}">
                  <a16:creationId xmlns:a16="http://schemas.microsoft.com/office/drawing/2014/main" id="{AAD029C2-7D59-B85A-D8D1-3299AE9EB48B}"/>
                </a:ext>
              </a:extLst>
            </p:cNvPr>
            <p:cNvSpPr/>
            <p:nvPr/>
          </p:nvSpPr>
          <p:spPr>
            <a:xfrm>
              <a:off x="9332205" y="2863720"/>
              <a:ext cx="811256" cy="388641"/>
            </a:xfrm>
            <a:prstGeom prst="roundRect">
              <a:avLst/>
            </a:prstGeom>
            <a:noFill/>
            <a:ln w="28575">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38" name="Rounded Rectangle 37">
              <a:extLst>
                <a:ext uri="{FF2B5EF4-FFF2-40B4-BE49-F238E27FC236}">
                  <a16:creationId xmlns:a16="http://schemas.microsoft.com/office/drawing/2014/main" id="{EEE0034E-C527-45DF-1A67-D934745F5810}"/>
                </a:ext>
              </a:extLst>
            </p:cNvPr>
            <p:cNvSpPr/>
            <p:nvPr/>
          </p:nvSpPr>
          <p:spPr>
            <a:xfrm>
              <a:off x="9359188" y="3677831"/>
              <a:ext cx="784273" cy="388641"/>
            </a:xfrm>
            <a:prstGeom prst="roundRect">
              <a:avLst/>
            </a:prstGeom>
            <a:noFill/>
            <a:ln w="28575">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39" name="Rounded Rectangle 38">
              <a:extLst>
                <a:ext uri="{FF2B5EF4-FFF2-40B4-BE49-F238E27FC236}">
                  <a16:creationId xmlns:a16="http://schemas.microsoft.com/office/drawing/2014/main" id="{F0E6B186-057B-9A7A-01BE-283E9F8D91F4}"/>
                </a:ext>
              </a:extLst>
            </p:cNvPr>
            <p:cNvSpPr/>
            <p:nvPr/>
          </p:nvSpPr>
          <p:spPr>
            <a:xfrm>
              <a:off x="5947773" y="4488882"/>
              <a:ext cx="777320" cy="388641"/>
            </a:xfrm>
            <a:prstGeom prst="roundRect">
              <a:avLst/>
            </a:prstGeom>
            <a:noFill/>
            <a:ln w="28575">
              <a:solidFill>
                <a:srgbClr val="3372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grpSp>
    </p:spTree>
    <p:extLst>
      <p:ext uri="{BB962C8B-B14F-4D97-AF65-F5344CB8AC3E}">
        <p14:creationId xmlns:p14="http://schemas.microsoft.com/office/powerpoint/2010/main" val="268114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ssolve">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dissolv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ssolv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dissolv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dissolve">
                                      <p:cBhvr>
                                        <p:cTn id="63" dur="500"/>
                                        <p:tgtEl>
                                          <p:spTgt spid="40"/>
                                        </p:tgtEl>
                                      </p:cBhvr>
                                    </p:animEffect>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765AD5-EF63-0500-5AC8-4F3FB72BF053}"/>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5</a:t>
            </a:fld>
            <a:endParaRPr lang="en-US" dirty="0">
              <a:latin typeface="EdShed" pitchFamily="2" charset="77"/>
            </a:endParaRPr>
          </a:p>
        </p:txBody>
      </p:sp>
      <p:sp>
        <p:nvSpPr>
          <p:cNvPr id="5" name="Text Placeholder 4">
            <a:extLst>
              <a:ext uri="{FF2B5EF4-FFF2-40B4-BE49-F238E27FC236}">
                <a16:creationId xmlns:a16="http://schemas.microsoft.com/office/drawing/2014/main" id="{E95CB0EE-FBC2-1613-65D3-65B9155CE3C9}"/>
              </a:ext>
            </a:extLst>
          </p:cNvPr>
          <p:cNvSpPr>
            <a:spLocks noGrp="1"/>
          </p:cNvSpPr>
          <p:nvPr>
            <p:ph type="body" sz="quarter" idx="10"/>
          </p:nvPr>
        </p:nvSpPr>
        <p:spPr/>
        <p:txBody>
          <a:bodyPr/>
          <a:lstStyle/>
          <a:p>
            <a:r>
              <a:rPr lang="en-US" dirty="0"/>
              <a:t>Etymology</a:t>
            </a:r>
          </a:p>
        </p:txBody>
      </p:sp>
      <p:sp>
        <p:nvSpPr>
          <p:cNvPr id="6" name="Text Placeholder 5">
            <a:extLst>
              <a:ext uri="{FF2B5EF4-FFF2-40B4-BE49-F238E27FC236}">
                <a16:creationId xmlns:a16="http://schemas.microsoft.com/office/drawing/2014/main" id="{069666AE-02FC-F827-AEEB-A8B97A71B6C4}"/>
              </a:ext>
            </a:extLst>
          </p:cNvPr>
          <p:cNvSpPr>
            <a:spLocks noGrp="1"/>
          </p:cNvSpPr>
          <p:nvPr>
            <p:ph type="body" sz="quarter" idx="11"/>
          </p:nvPr>
        </p:nvSpPr>
        <p:spPr/>
        <p:txBody>
          <a:bodyPr/>
          <a:lstStyle/>
          <a:p>
            <a:r>
              <a:rPr lang="en-US" dirty="0"/>
              <a:t>precious</a:t>
            </a:r>
          </a:p>
        </p:txBody>
      </p:sp>
      <p:sp>
        <p:nvSpPr>
          <p:cNvPr id="51" name="TextBox 50">
            <a:extLst>
              <a:ext uri="{FF2B5EF4-FFF2-40B4-BE49-F238E27FC236}">
                <a16:creationId xmlns:a16="http://schemas.microsoft.com/office/drawing/2014/main" id="{B29E97A4-9DB2-693C-737B-71ED53650C6D}"/>
              </a:ext>
            </a:extLst>
          </p:cNvPr>
          <p:cNvSpPr txBox="1"/>
          <p:nvPr/>
        </p:nvSpPr>
        <p:spPr>
          <a:xfrm>
            <a:off x="1110595" y="1997133"/>
            <a:ext cx="6287647" cy="707886"/>
          </a:xfrm>
          <a:prstGeom prst="rect">
            <a:avLst/>
          </a:prstGeom>
          <a:noFill/>
        </p:spPr>
        <p:txBody>
          <a:bodyPr wrap="square" rtlCol="0">
            <a:spAutoFit/>
          </a:bodyPr>
          <a:lstStyle/>
          <a:p>
            <a:pPr algn="ctr"/>
            <a:r>
              <a:rPr lang="en-GB" sz="2000" dirty="0">
                <a:latin typeface="EdShed" pitchFamily="2" charset="77"/>
              </a:rPr>
              <a:t>In 1706, the word meant ‘a beloved or dear person</a:t>
            </a:r>
            <a:br>
              <a:rPr lang="en-GB" sz="2000" dirty="0">
                <a:latin typeface="EdShed" pitchFamily="2" charset="77"/>
              </a:rPr>
            </a:br>
            <a:r>
              <a:rPr lang="en-GB" sz="2000" dirty="0">
                <a:latin typeface="EdShed" pitchFamily="2" charset="77"/>
              </a:rPr>
              <a:t>or object’.</a:t>
            </a:r>
          </a:p>
        </p:txBody>
      </p:sp>
      <p:sp>
        <p:nvSpPr>
          <p:cNvPr id="52" name="TextBox 51">
            <a:extLst>
              <a:ext uri="{FF2B5EF4-FFF2-40B4-BE49-F238E27FC236}">
                <a16:creationId xmlns:a16="http://schemas.microsoft.com/office/drawing/2014/main" id="{A417428A-3890-A4D0-E73A-936098C314E5}"/>
              </a:ext>
            </a:extLst>
          </p:cNvPr>
          <p:cNvSpPr txBox="1"/>
          <p:nvPr/>
        </p:nvSpPr>
        <p:spPr>
          <a:xfrm>
            <a:off x="305116" y="2920764"/>
            <a:ext cx="7898604" cy="707886"/>
          </a:xfrm>
          <a:prstGeom prst="rect">
            <a:avLst/>
          </a:prstGeom>
          <a:noFill/>
        </p:spPr>
        <p:txBody>
          <a:bodyPr wrap="square" rtlCol="0">
            <a:spAutoFit/>
          </a:bodyPr>
          <a:lstStyle/>
          <a:p>
            <a:pPr algn="ctr"/>
            <a:r>
              <a:rPr lang="en-GB" sz="2000" dirty="0">
                <a:latin typeface="EdShed" pitchFamily="2" charset="77"/>
              </a:rPr>
              <a:t>It can also mean ‘valuable’, ‘of great worth or price’, and ‘costly’.</a:t>
            </a:r>
            <a:br>
              <a:rPr lang="en-GB" sz="2000" dirty="0">
                <a:latin typeface="EdShed" pitchFamily="2" charset="77"/>
              </a:rPr>
            </a:br>
            <a:r>
              <a:rPr lang="en-GB" sz="2000" dirty="0">
                <a:latin typeface="EdShed" pitchFamily="2" charset="77"/>
              </a:rPr>
              <a:t>It’s from the Old French word </a:t>
            </a:r>
            <a:r>
              <a:rPr lang="en-GB" sz="2000" dirty="0" err="1">
                <a:solidFill>
                  <a:srgbClr val="3372DC"/>
                </a:solidFill>
                <a:latin typeface="EdShed" pitchFamily="2" charset="77"/>
              </a:rPr>
              <a:t>precios</a:t>
            </a:r>
            <a:r>
              <a:rPr lang="en-GB" sz="2000" dirty="0">
                <a:latin typeface="EdShed" pitchFamily="2" charset="77"/>
              </a:rPr>
              <a:t>. </a:t>
            </a:r>
            <a:endParaRPr lang="en-US" sz="2000" dirty="0">
              <a:latin typeface="EdShed" pitchFamily="2" charset="77"/>
            </a:endParaRPr>
          </a:p>
        </p:txBody>
      </p:sp>
      <p:sp>
        <p:nvSpPr>
          <p:cNvPr id="53" name="TextBox 52">
            <a:extLst>
              <a:ext uri="{FF2B5EF4-FFF2-40B4-BE49-F238E27FC236}">
                <a16:creationId xmlns:a16="http://schemas.microsoft.com/office/drawing/2014/main" id="{66DED11B-D1B7-4AC4-A74D-7E8A15BB5C94}"/>
              </a:ext>
            </a:extLst>
          </p:cNvPr>
          <p:cNvSpPr txBox="1"/>
          <p:nvPr/>
        </p:nvSpPr>
        <p:spPr>
          <a:xfrm>
            <a:off x="407872" y="3844395"/>
            <a:ext cx="7693092" cy="707886"/>
          </a:xfrm>
          <a:prstGeom prst="rect">
            <a:avLst/>
          </a:prstGeom>
          <a:noFill/>
        </p:spPr>
        <p:txBody>
          <a:bodyPr wrap="square" rtlCol="0">
            <a:spAutoFit/>
          </a:bodyPr>
          <a:lstStyle/>
          <a:p>
            <a:pPr algn="ctr"/>
            <a:r>
              <a:rPr lang="en-GB" sz="2000" dirty="0">
                <a:latin typeface="EdShed" pitchFamily="2" charset="77"/>
              </a:rPr>
              <a:t>It’s linked to the Modern French word </a:t>
            </a:r>
            <a:r>
              <a:rPr lang="en-GB" sz="2000" dirty="0" err="1">
                <a:solidFill>
                  <a:srgbClr val="3372DC"/>
                </a:solidFill>
                <a:latin typeface="EdShed" pitchFamily="2" charset="77"/>
              </a:rPr>
              <a:t>précieux</a:t>
            </a:r>
            <a:r>
              <a:rPr lang="en-GB" sz="2000" dirty="0">
                <a:latin typeface="EdShed" pitchFamily="2" charset="77"/>
              </a:rPr>
              <a:t>,</a:t>
            </a:r>
            <a:r>
              <a:rPr lang="en-US" sz="2000" dirty="0">
                <a:solidFill>
                  <a:srgbClr val="0432FF"/>
                </a:solidFill>
                <a:latin typeface="EdShed" pitchFamily="2" charset="77"/>
              </a:rPr>
              <a:t> </a:t>
            </a:r>
            <a:r>
              <a:rPr lang="en-GB" sz="2000" dirty="0">
                <a:latin typeface="EdShed" pitchFamily="2" charset="77"/>
              </a:rPr>
              <a:t>meaning</a:t>
            </a:r>
            <a:br>
              <a:rPr lang="en-GB" sz="2000" dirty="0">
                <a:latin typeface="EdShed" pitchFamily="2" charset="77"/>
              </a:rPr>
            </a:br>
            <a:r>
              <a:rPr lang="en-GB" sz="2000" dirty="0">
                <a:latin typeface="EdShed" pitchFamily="2" charset="77"/>
              </a:rPr>
              <a:t>‘</a:t>
            </a:r>
            <a:r>
              <a:rPr lang="en-GB" sz="2000" dirty="0">
                <a:solidFill>
                  <a:srgbClr val="3372DC"/>
                </a:solidFill>
                <a:latin typeface="EdShed" pitchFamily="2" charset="77"/>
              </a:rPr>
              <a:t>precious</a:t>
            </a:r>
            <a:r>
              <a:rPr lang="en-GB" sz="2000" dirty="0">
                <a:latin typeface="EdShed" pitchFamily="2" charset="77"/>
              </a:rPr>
              <a:t>, costly, honourable, of great worth’.</a:t>
            </a:r>
            <a:endParaRPr lang="en-US" sz="2000" dirty="0">
              <a:solidFill>
                <a:srgbClr val="0432FF"/>
              </a:solidFill>
              <a:latin typeface="EdShed" pitchFamily="2" charset="77"/>
            </a:endParaRPr>
          </a:p>
        </p:txBody>
      </p:sp>
      <p:sp>
        <p:nvSpPr>
          <p:cNvPr id="54" name="TextBox 53">
            <a:extLst>
              <a:ext uri="{FF2B5EF4-FFF2-40B4-BE49-F238E27FC236}">
                <a16:creationId xmlns:a16="http://schemas.microsoft.com/office/drawing/2014/main" id="{F77CDA5C-2A08-C908-5508-782F698EFC6D}"/>
              </a:ext>
            </a:extLst>
          </p:cNvPr>
          <p:cNvSpPr txBox="1"/>
          <p:nvPr/>
        </p:nvSpPr>
        <p:spPr>
          <a:xfrm>
            <a:off x="616452" y="4768026"/>
            <a:ext cx="7275932" cy="707886"/>
          </a:xfrm>
          <a:prstGeom prst="rect">
            <a:avLst/>
          </a:prstGeom>
          <a:noFill/>
        </p:spPr>
        <p:txBody>
          <a:bodyPr wrap="square" rtlCol="0">
            <a:spAutoFit/>
          </a:bodyPr>
          <a:lstStyle/>
          <a:p>
            <a:pPr algn="ctr"/>
            <a:r>
              <a:rPr lang="en-GB" sz="2000" dirty="0">
                <a:latin typeface="EdShed" pitchFamily="2" charset="77"/>
              </a:rPr>
              <a:t>It’s derived from the Latin word </a:t>
            </a:r>
            <a:r>
              <a:rPr lang="en-GB" sz="2000" dirty="0" err="1">
                <a:solidFill>
                  <a:srgbClr val="3372DC"/>
                </a:solidFill>
                <a:latin typeface="EdShed" pitchFamily="2" charset="77"/>
              </a:rPr>
              <a:t>pretiosus</a:t>
            </a:r>
            <a:r>
              <a:rPr lang="en-GB" sz="2000" dirty="0">
                <a:solidFill>
                  <a:srgbClr val="0432FF"/>
                </a:solidFill>
                <a:latin typeface="EdShed" pitchFamily="2" charset="77"/>
              </a:rPr>
              <a:t> </a:t>
            </a:r>
            <a:r>
              <a:rPr lang="en-GB" sz="2000" dirty="0">
                <a:latin typeface="EdShed" pitchFamily="2" charset="77"/>
              </a:rPr>
              <a:t>meaning</a:t>
            </a:r>
            <a:r>
              <a:rPr lang="en-GB" sz="2000" dirty="0">
                <a:solidFill>
                  <a:srgbClr val="0432FF"/>
                </a:solidFill>
                <a:latin typeface="EdShed" pitchFamily="2" charset="77"/>
              </a:rPr>
              <a:t> </a:t>
            </a:r>
            <a:r>
              <a:rPr lang="en-GB" sz="2000" dirty="0">
                <a:latin typeface="EdShed" pitchFamily="2" charset="77"/>
              </a:rPr>
              <a:t>‘costly’, ‘valuable’, and ‘dear’.</a:t>
            </a:r>
            <a:endParaRPr lang="en-US" sz="2000" dirty="0">
              <a:latin typeface="EdShed" pitchFamily="2" charset="77"/>
            </a:endParaRPr>
          </a:p>
        </p:txBody>
      </p:sp>
      <p:sp>
        <p:nvSpPr>
          <p:cNvPr id="55" name="TextBox 54">
            <a:extLst>
              <a:ext uri="{FF2B5EF4-FFF2-40B4-BE49-F238E27FC236}">
                <a16:creationId xmlns:a16="http://schemas.microsoft.com/office/drawing/2014/main" id="{306CFDF2-3F6A-CB9F-551C-E9888C5AE0A2}"/>
              </a:ext>
            </a:extLst>
          </p:cNvPr>
          <p:cNvSpPr txBox="1"/>
          <p:nvPr/>
        </p:nvSpPr>
        <p:spPr>
          <a:xfrm>
            <a:off x="616452" y="5691655"/>
            <a:ext cx="7275932" cy="707886"/>
          </a:xfrm>
          <a:prstGeom prst="rect">
            <a:avLst/>
          </a:prstGeom>
          <a:noFill/>
        </p:spPr>
        <p:txBody>
          <a:bodyPr wrap="square" rtlCol="0">
            <a:spAutoFit/>
          </a:bodyPr>
          <a:lstStyle/>
          <a:p>
            <a:pPr algn="ctr"/>
            <a:r>
              <a:rPr lang="en-GB" sz="2000" dirty="0">
                <a:latin typeface="EdShed" pitchFamily="2" charset="77"/>
              </a:rPr>
              <a:t>Also, it’s derived from the Latin word</a:t>
            </a:r>
            <a:r>
              <a:rPr lang="en-GB" sz="2000" dirty="0">
                <a:solidFill>
                  <a:srgbClr val="3372DC"/>
                </a:solidFill>
                <a:latin typeface="EdShed" pitchFamily="2" charset="77"/>
              </a:rPr>
              <a:t> </a:t>
            </a:r>
            <a:r>
              <a:rPr lang="en-GB" sz="2000" dirty="0" err="1">
                <a:solidFill>
                  <a:srgbClr val="3372DC"/>
                </a:solidFill>
                <a:latin typeface="EdShed" pitchFamily="2" charset="77"/>
              </a:rPr>
              <a:t>pretium</a:t>
            </a:r>
            <a:r>
              <a:rPr lang="en-GB" sz="2000" dirty="0">
                <a:latin typeface="EdShed" pitchFamily="2" charset="77"/>
              </a:rPr>
              <a:t>,</a:t>
            </a:r>
            <a:r>
              <a:rPr lang="en-GB" sz="2000" dirty="0">
                <a:solidFill>
                  <a:srgbClr val="0432FF"/>
                </a:solidFill>
                <a:latin typeface="EdShed" pitchFamily="2" charset="77"/>
              </a:rPr>
              <a:t> </a:t>
            </a:r>
            <a:r>
              <a:rPr lang="en-GB" sz="2000" dirty="0">
                <a:latin typeface="EdShed" pitchFamily="2" charset="77"/>
              </a:rPr>
              <a:t>meaning ‘value’, ‘worth’ and ‘price’.</a:t>
            </a:r>
          </a:p>
        </p:txBody>
      </p:sp>
      <p:grpSp>
        <p:nvGrpSpPr>
          <p:cNvPr id="56" name="Group 55">
            <a:extLst>
              <a:ext uri="{FF2B5EF4-FFF2-40B4-BE49-F238E27FC236}">
                <a16:creationId xmlns:a16="http://schemas.microsoft.com/office/drawing/2014/main" id="{70FADB4F-1519-2570-D7C8-E59838D81863}"/>
              </a:ext>
            </a:extLst>
          </p:cNvPr>
          <p:cNvGrpSpPr/>
          <p:nvPr/>
        </p:nvGrpSpPr>
        <p:grpSpPr>
          <a:xfrm>
            <a:off x="8229590" y="1907084"/>
            <a:ext cx="3247468" cy="2071520"/>
            <a:chOff x="8627642" y="4570546"/>
            <a:chExt cx="3247468" cy="2071520"/>
          </a:xfrm>
        </p:grpSpPr>
        <p:pic>
          <p:nvPicPr>
            <p:cNvPr id="57" name="Picture 56" descr="A cartoon of a child&#10;&#10;Description automatically generated with low confidence">
              <a:extLst>
                <a:ext uri="{FF2B5EF4-FFF2-40B4-BE49-F238E27FC236}">
                  <a16:creationId xmlns:a16="http://schemas.microsoft.com/office/drawing/2014/main" id="{36A6F6E9-3FF1-6CC8-3DAB-2AB173E8774A}"/>
                </a:ext>
              </a:extLst>
            </p:cNvPr>
            <p:cNvPicPr>
              <a:picLocks noChangeAspect="1"/>
            </p:cNvPicPr>
            <p:nvPr/>
          </p:nvPicPr>
          <p:blipFill>
            <a:blip r:embed="rId2"/>
            <a:stretch>
              <a:fillRect/>
            </a:stretch>
          </p:blipFill>
          <p:spPr>
            <a:xfrm>
              <a:off x="10822789" y="4907550"/>
              <a:ext cx="1052321" cy="1734516"/>
            </a:xfrm>
            <a:prstGeom prst="rect">
              <a:avLst/>
            </a:prstGeom>
          </p:spPr>
        </p:pic>
        <p:sp>
          <p:nvSpPr>
            <p:cNvPr id="58" name="Oval Callout 57">
              <a:extLst>
                <a:ext uri="{FF2B5EF4-FFF2-40B4-BE49-F238E27FC236}">
                  <a16:creationId xmlns:a16="http://schemas.microsoft.com/office/drawing/2014/main" id="{5FB40DD7-3801-A881-BE2D-D1C773E98FD0}"/>
                </a:ext>
              </a:extLst>
            </p:cNvPr>
            <p:cNvSpPr/>
            <p:nvPr/>
          </p:nvSpPr>
          <p:spPr>
            <a:xfrm flipH="1">
              <a:off x="8627642" y="4570546"/>
              <a:ext cx="2003622" cy="1440000"/>
            </a:xfrm>
            <a:prstGeom prst="wedgeEllipseCallout">
              <a:avLst>
                <a:gd name="adj1" fmla="val -61186"/>
                <a:gd name="adj2" fmla="val 8982"/>
              </a:avLst>
            </a:prstGeom>
            <a:noFill/>
            <a:ln w="38100">
              <a:solidFill>
                <a:srgbClr val="7956D6"/>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GB" sz="1400" dirty="0">
                <a:latin typeface="EdShed" pitchFamily="2" charset="77"/>
              </a:endParaRPr>
            </a:p>
          </p:txBody>
        </p:sp>
        <p:sp>
          <p:nvSpPr>
            <p:cNvPr id="59" name="TextBox 58">
              <a:extLst>
                <a:ext uri="{FF2B5EF4-FFF2-40B4-BE49-F238E27FC236}">
                  <a16:creationId xmlns:a16="http://schemas.microsoft.com/office/drawing/2014/main" id="{4CE72380-9145-A5B1-E4B6-5F57618A7673}"/>
                </a:ext>
              </a:extLst>
            </p:cNvPr>
            <p:cNvSpPr txBox="1"/>
            <p:nvPr/>
          </p:nvSpPr>
          <p:spPr>
            <a:xfrm>
              <a:off x="8856868" y="4825734"/>
              <a:ext cx="1573342" cy="923330"/>
            </a:xfrm>
            <a:prstGeom prst="rect">
              <a:avLst/>
            </a:prstGeom>
            <a:noFill/>
          </p:spPr>
          <p:txBody>
            <a:bodyPr wrap="square">
              <a:spAutoFit/>
            </a:bodyPr>
            <a:lstStyle/>
            <a:p>
              <a:pPr algn="ctr"/>
              <a:r>
                <a:rPr lang="en-GB" dirty="0">
                  <a:latin typeface="EdShed" pitchFamily="2" charset="77"/>
                </a:rPr>
                <a:t>‘</a:t>
              </a:r>
              <a:r>
                <a:rPr lang="en-GB" dirty="0">
                  <a:solidFill>
                    <a:srgbClr val="3372DC"/>
                  </a:solidFill>
                  <a:latin typeface="EdShed" pitchFamily="2" charset="77"/>
                </a:rPr>
                <a:t>Precious</a:t>
              </a:r>
              <a:r>
                <a:rPr lang="en-GB" dirty="0">
                  <a:latin typeface="EdShed" pitchFamily="2" charset="77"/>
                </a:rPr>
                <a:t>’</a:t>
              </a:r>
              <a:br>
                <a:rPr lang="en-GB" dirty="0">
                  <a:latin typeface="EdShed" pitchFamily="2" charset="77"/>
                </a:rPr>
              </a:br>
              <a:r>
                <a:rPr lang="en-GB" dirty="0">
                  <a:latin typeface="EdShed" pitchFamily="2" charset="77"/>
                </a:rPr>
                <a:t>can mean</a:t>
              </a:r>
              <a:br>
                <a:rPr lang="en-GB" dirty="0">
                  <a:latin typeface="EdShed" pitchFamily="2" charset="77"/>
                </a:rPr>
              </a:br>
              <a:r>
                <a:rPr lang="en-GB" dirty="0">
                  <a:latin typeface="EdShed" pitchFamily="2" charset="77"/>
                </a:rPr>
                <a:t>two things.</a:t>
              </a:r>
              <a:endParaRPr lang="en-US" dirty="0">
                <a:latin typeface="EdShed" pitchFamily="2" charset="77"/>
              </a:endParaRPr>
            </a:p>
          </p:txBody>
        </p:sp>
      </p:grpSp>
      <p:pic>
        <p:nvPicPr>
          <p:cNvPr id="62" name="Picture 61" descr="A picture containing text, building, window, light&#10;&#10;Description automatically generated">
            <a:extLst>
              <a:ext uri="{FF2B5EF4-FFF2-40B4-BE49-F238E27FC236}">
                <a16:creationId xmlns:a16="http://schemas.microsoft.com/office/drawing/2014/main" id="{D15A9E80-2A45-8734-FC1D-39C206D28D18}"/>
              </a:ext>
            </a:extLst>
          </p:cNvPr>
          <p:cNvPicPr>
            <a:picLocks noChangeAspect="1"/>
          </p:cNvPicPr>
          <p:nvPr/>
        </p:nvPicPr>
        <p:blipFill>
          <a:blip r:embed="rId3"/>
          <a:stretch>
            <a:fillRect/>
          </a:stretch>
        </p:blipFill>
        <p:spPr>
          <a:xfrm flipH="1">
            <a:off x="8210758" y="3720578"/>
            <a:ext cx="1580040" cy="1270511"/>
          </a:xfrm>
          <a:prstGeom prst="rect">
            <a:avLst/>
          </a:prstGeom>
        </p:spPr>
      </p:pic>
      <p:pic>
        <p:nvPicPr>
          <p:cNvPr id="65" name="Picture 64" descr="A picture containing text, building, window&#10;&#10;Description automatically generated">
            <a:extLst>
              <a:ext uri="{FF2B5EF4-FFF2-40B4-BE49-F238E27FC236}">
                <a16:creationId xmlns:a16="http://schemas.microsoft.com/office/drawing/2014/main" id="{E3420069-FB92-EF7A-3BA4-2B1CFDC9E419}"/>
              </a:ext>
            </a:extLst>
          </p:cNvPr>
          <p:cNvPicPr>
            <a:picLocks noChangeAspect="1"/>
          </p:cNvPicPr>
          <p:nvPr/>
        </p:nvPicPr>
        <p:blipFill>
          <a:blip r:embed="rId4"/>
          <a:stretch>
            <a:fillRect/>
          </a:stretch>
        </p:blipFill>
        <p:spPr>
          <a:xfrm rot="5400000" flipH="1">
            <a:off x="8506749" y="5140900"/>
            <a:ext cx="1044514" cy="1453671"/>
          </a:xfrm>
          <a:prstGeom prst="rect">
            <a:avLst/>
          </a:prstGeom>
        </p:spPr>
      </p:pic>
      <p:pic>
        <p:nvPicPr>
          <p:cNvPr id="3" name="Picture 2" descr="Icon&#10;&#10;Description automatically generated">
            <a:extLst>
              <a:ext uri="{FF2B5EF4-FFF2-40B4-BE49-F238E27FC236}">
                <a16:creationId xmlns:a16="http://schemas.microsoft.com/office/drawing/2014/main" id="{88FF2943-2AA4-F70E-FA5E-9563EF6AD996}"/>
              </a:ext>
            </a:extLst>
          </p:cNvPr>
          <p:cNvPicPr>
            <a:picLocks noChangeAspect="1"/>
          </p:cNvPicPr>
          <p:nvPr/>
        </p:nvPicPr>
        <p:blipFill>
          <a:blip r:embed="rId5"/>
          <a:stretch>
            <a:fillRect/>
          </a:stretch>
        </p:blipFill>
        <p:spPr>
          <a:xfrm>
            <a:off x="10233212" y="4311729"/>
            <a:ext cx="1405084" cy="2068865"/>
          </a:xfrm>
          <a:prstGeom prst="rect">
            <a:avLst/>
          </a:prstGeom>
        </p:spPr>
      </p:pic>
    </p:spTree>
    <p:extLst>
      <p:ext uri="{BB962C8B-B14F-4D97-AF65-F5344CB8AC3E}">
        <p14:creationId xmlns:p14="http://schemas.microsoft.com/office/powerpoint/2010/main" val="25717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dissolve">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dissolve">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dissolve">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dissolve">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dissolve">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dissolve">
                                      <p:cBhvr>
                                        <p:cTn id="37" dur="500"/>
                                        <p:tgtEl>
                                          <p:spTgt spid="62"/>
                                        </p:tgtEl>
                                      </p:cBhvr>
                                    </p:animEffect>
                                  </p:childTnLst>
                                </p:cTn>
                              </p:par>
                              <p:par>
                                <p:cTn id="38" presetID="9" presetClass="entr" presetSubtype="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dissolve">
                                      <p:cBhvr>
                                        <p:cTn id="40" dur="500"/>
                                        <p:tgtEl>
                                          <p:spTgt spid="65"/>
                                        </p:tgtEl>
                                      </p:cBhvr>
                                    </p:animEffect>
                                  </p:childTnLst>
                                </p:cTn>
                              </p:par>
                              <p:par>
                                <p:cTn id="41" presetID="9"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ssolv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B765AD5-EF63-0500-5AC8-4F3FB72BF053}"/>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6</a:t>
            </a:fld>
            <a:endParaRPr lang="en-US" dirty="0">
              <a:latin typeface="EdShed" pitchFamily="2" charset="77"/>
            </a:endParaRPr>
          </a:p>
        </p:txBody>
      </p:sp>
      <p:sp>
        <p:nvSpPr>
          <p:cNvPr id="5" name="Text Placeholder 4">
            <a:extLst>
              <a:ext uri="{FF2B5EF4-FFF2-40B4-BE49-F238E27FC236}">
                <a16:creationId xmlns:a16="http://schemas.microsoft.com/office/drawing/2014/main" id="{E95CB0EE-FBC2-1613-65D3-65B9155CE3C9}"/>
              </a:ext>
            </a:extLst>
          </p:cNvPr>
          <p:cNvSpPr>
            <a:spLocks noGrp="1"/>
          </p:cNvSpPr>
          <p:nvPr>
            <p:ph type="body" sz="quarter" idx="10"/>
          </p:nvPr>
        </p:nvSpPr>
        <p:spPr/>
        <p:txBody>
          <a:bodyPr/>
          <a:lstStyle/>
          <a:p>
            <a:r>
              <a:rPr lang="en-US" dirty="0"/>
              <a:t>Etymology</a:t>
            </a:r>
          </a:p>
        </p:txBody>
      </p:sp>
      <p:sp>
        <p:nvSpPr>
          <p:cNvPr id="6" name="Text Placeholder 5">
            <a:extLst>
              <a:ext uri="{FF2B5EF4-FFF2-40B4-BE49-F238E27FC236}">
                <a16:creationId xmlns:a16="http://schemas.microsoft.com/office/drawing/2014/main" id="{069666AE-02FC-F827-AEEB-A8B97A71B6C4}"/>
              </a:ext>
            </a:extLst>
          </p:cNvPr>
          <p:cNvSpPr>
            <a:spLocks noGrp="1"/>
          </p:cNvSpPr>
          <p:nvPr>
            <p:ph type="body" sz="quarter" idx="11"/>
          </p:nvPr>
        </p:nvSpPr>
        <p:spPr/>
        <p:txBody>
          <a:bodyPr/>
          <a:lstStyle/>
          <a:p>
            <a:r>
              <a:rPr lang="en-US" dirty="0">
                <a:solidFill>
                  <a:srgbClr val="3372DC"/>
                </a:solidFill>
              </a:rPr>
              <a:t>Which word am I?</a:t>
            </a:r>
          </a:p>
        </p:txBody>
      </p:sp>
      <p:sp>
        <p:nvSpPr>
          <p:cNvPr id="10" name="Right Arrow Callout 9">
            <a:extLst>
              <a:ext uri="{FF2B5EF4-FFF2-40B4-BE49-F238E27FC236}">
                <a16:creationId xmlns:a16="http://schemas.microsoft.com/office/drawing/2014/main" id="{4E73ED76-BCB7-BB7F-7958-3173E5F7131E}"/>
              </a:ext>
            </a:extLst>
          </p:cNvPr>
          <p:cNvSpPr/>
          <p:nvPr/>
        </p:nvSpPr>
        <p:spPr>
          <a:xfrm rot="5400000">
            <a:off x="5019128" y="999488"/>
            <a:ext cx="2052402" cy="3652968"/>
          </a:xfrm>
          <a:prstGeom prst="rightArrowCallout">
            <a:avLst/>
          </a:prstGeom>
          <a:noFill/>
          <a:ln w="381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1" name="TextBox 10">
            <a:extLst>
              <a:ext uri="{FF2B5EF4-FFF2-40B4-BE49-F238E27FC236}">
                <a16:creationId xmlns:a16="http://schemas.microsoft.com/office/drawing/2014/main" id="{E1B4CA51-4EBD-1687-03CC-F1DF03C4C983}"/>
              </a:ext>
            </a:extLst>
          </p:cNvPr>
          <p:cNvSpPr txBox="1"/>
          <p:nvPr/>
        </p:nvSpPr>
        <p:spPr>
          <a:xfrm>
            <a:off x="4411605" y="1996963"/>
            <a:ext cx="3267447" cy="923330"/>
          </a:xfrm>
          <a:prstGeom prst="rect">
            <a:avLst/>
          </a:prstGeom>
          <a:noFill/>
          <a:ln w="38100">
            <a:noFill/>
          </a:ln>
        </p:spPr>
        <p:txBody>
          <a:bodyPr wrap="square">
            <a:spAutoFit/>
          </a:bodyPr>
          <a:lstStyle/>
          <a:p>
            <a:pPr algn="ctr"/>
            <a:r>
              <a:rPr lang="en-GB" dirty="0">
                <a:latin typeface="EdShed" pitchFamily="2" charset="77"/>
              </a:rPr>
              <a:t>Since the 1300s it has meant ‘delightful to the senses, pleasing in the highest degree’.</a:t>
            </a:r>
            <a:endParaRPr lang="en-US" dirty="0">
              <a:latin typeface="EdShed" pitchFamily="2" charset="77"/>
            </a:endParaRPr>
          </a:p>
        </p:txBody>
      </p:sp>
      <p:sp>
        <p:nvSpPr>
          <p:cNvPr id="12" name="Title 1">
            <a:extLst>
              <a:ext uri="{FF2B5EF4-FFF2-40B4-BE49-F238E27FC236}">
                <a16:creationId xmlns:a16="http://schemas.microsoft.com/office/drawing/2014/main" id="{9285BAD0-6BC8-F13F-E11C-4F85007F0008}"/>
              </a:ext>
            </a:extLst>
          </p:cNvPr>
          <p:cNvSpPr txBox="1">
            <a:spLocks/>
          </p:cNvSpPr>
          <p:nvPr/>
        </p:nvSpPr>
        <p:spPr>
          <a:xfrm>
            <a:off x="4906621" y="3799457"/>
            <a:ext cx="2322914" cy="7966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2800" dirty="0">
                <a:solidFill>
                  <a:srgbClr val="FF3760"/>
                </a:solidFill>
                <a:latin typeface="EdShed" pitchFamily="2" charset="77"/>
              </a:rPr>
              <a:t>delicious</a:t>
            </a:r>
          </a:p>
        </p:txBody>
      </p:sp>
      <p:sp>
        <p:nvSpPr>
          <p:cNvPr id="14" name="TextBox 13">
            <a:extLst>
              <a:ext uri="{FF2B5EF4-FFF2-40B4-BE49-F238E27FC236}">
                <a16:creationId xmlns:a16="http://schemas.microsoft.com/office/drawing/2014/main" id="{1F9309A8-EB3C-B984-E28E-E004FB073FAB}"/>
              </a:ext>
            </a:extLst>
          </p:cNvPr>
          <p:cNvSpPr txBox="1"/>
          <p:nvPr/>
        </p:nvSpPr>
        <p:spPr>
          <a:xfrm>
            <a:off x="8132957" y="3591899"/>
            <a:ext cx="1977365" cy="1077218"/>
          </a:xfrm>
          <a:prstGeom prst="rect">
            <a:avLst/>
          </a:prstGeom>
          <a:noFill/>
          <a:ln w="38100">
            <a:noFill/>
          </a:ln>
        </p:spPr>
        <p:txBody>
          <a:bodyPr wrap="square">
            <a:spAutoFit/>
          </a:bodyPr>
          <a:lstStyle/>
          <a:p>
            <a:pPr algn="ctr"/>
            <a:r>
              <a:rPr lang="en-GB" sz="1600" dirty="0">
                <a:latin typeface="EdShed" pitchFamily="2" charset="77"/>
              </a:rPr>
              <a:t>From the Latin word </a:t>
            </a:r>
            <a:r>
              <a:rPr lang="en-GB" sz="1600" dirty="0" err="1">
                <a:solidFill>
                  <a:srgbClr val="3372DC"/>
                </a:solidFill>
                <a:latin typeface="EdShed" pitchFamily="2" charset="77"/>
              </a:rPr>
              <a:t>delicere</a:t>
            </a:r>
            <a:r>
              <a:rPr lang="en-GB" sz="1600" dirty="0">
                <a:latin typeface="EdShed" pitchFamily="2" charset="77"/>
              </a:rPr>
              <a:t> meaning a ‘delight, charm</a:t>
            </a:r>
            <a:br>
              <a:rPr lang="en-GB" sz="1600" dirty="0">
                <a:latin typeface="EdShed" pitchFamily="2" charset="77"/>
              </a:rPr>
            </a:br>
            <a:r>
              <a:rPr lang="en-GB" sz="1600" dirty="0">
                <a:latin typeface="EdShed" pitchFamily="2" charset="77"/>
              </a:rPr>
              <a:t>or allurement’. </a:t>
            </a:r>
            <a:endParaRPr lang="en-US" sz="1600" dirty="0">
              <a:latin typeface="EdShed" pitchFamily="2" charset="77"/>
            </a:endParaRPr>
          </a:p>
        </p:txBody>
      </p:sp>
      <p:sp>
        <p:nvSpPr>
          <p:cNvPr id="15" name="TextBox 14">
            <a:extLst>
              <a:ext uri="{FF2B5EF4-FFF2-40B4-BE49-F238E27FC236}">
                <a16:creationId xmlns:a16="http://schemas.microsoft.com/office/drawing/2014/main" id="{21A13761-41CC-C683-9F8B-1D479149584B}"/>
              </a:ext>
            </a:extLst>
          </p:cNvPr>
          <p:cNvSpPr txBox="1"/>
          <p:nvPr/>
        </p:nvSpPr>
        <p:spPr>
          <a:xfrm>
            <a:off x="4468115" y="5400279"/>
            <a:ext cx="3173590" cy="923330"/>
          </a:xfrm>
          <a:prstGeom prst="rect">
            <a:avLst/>
          </a:prstGeom>
          <a:noFill/>
          <a:ln w="38100">
            <a:noFill/>
          </a:ln>
        </p:spPr>
        <p:txBody>
          <a:bodyPr wrap="square">
            <a:spAutoFit/>
          </a:bodyPr>
          <a:lstStyle/>
          <a:p>
            <a:pPr algn="ctr"/>
            <a:r>
              <a:rPr lang="en-GB" dirty="0">
                <a:latin typeface="EdShed" pitchFamily="2" charset="77"/>
              </a:rPr>
              <a:t>It means ‘To allure, entice’ </a:t>
            </a:r>
            <a:br>
              <a:rPr lang="en-GB" dirty="0">
                <a:latin typeface="EdShed" pitchFamily="2" charset="77"/>
              </a:rPr>
            </a:br>
            <a:r>
              <a:rPr lang="en-GB" dirty="0">
                <a:latin typeface="EdShed" pitchFamily="2" charset="77"/>
              </a:rPr>
              <a:t>from </a:t>
            </a:r>
            <a:r>
              <a:rPr lang="en-GB" dirty="0">
                <a:solidFill>
                  <a:srgbClr val="3372DC"/>
                </a:solidFill>
                <a:latin typeface="EdShed" pitchFamily="2" charset="77"/>
              </a:rPr>
              <a:t>de</a:t>
            </a:r>
            <a:r>
              <a:rPr lang="en-GB" dirty="0">
                <a:solidFill>
                  <a:srgbClr val="555555"/>
                </a:solidFill>
                <a:latin typeface="EdShed" pitchFamily="2" charset="77"/>
              </a:rPr>
              <a:t> </a:t>
            </a:r>
            <a:r>
              <a:rPr lang="en-GB" dirty="0">
                <a:latin typeface="EdShed" pitchFamily="2" charset="77"/>
              </a:rPr>
              <a:t>meaning ‘away’ and </a:t>
            </a:r>
            <a:r>
              <a:rPr lang="en-GB" dirty="0" err="1">
                <a:solidFill>
                  <a:srgbClr val="3372DC"/>
                </a:solidFill>
                <a:latin typeface="EdShed" pitchFamily="2" charset="77"/>
              </a:rPr>
              <a:t>lacere</a:t>
            </a:r>
            <a:r>
              <a:rPr lang="en-GB" dirty="0">
                <a:solidFill>
                  <a:srgbClr val="3372DC"/>
                </a:solidFill>
                <a:latin typeface="EdShed" pitchFamily="2" charset="77"/>
              </a:rPr>
              <a:t> </a:t>
            </a:r>
            <a:r>
              <a:rPr lang="en-GB" dirty="0">
                <a:latin typeface="EdShed" pitchFamily="2" charset="77"/>
              </a:rPr>
              <a:t>meaning to ‘lure, entice’.</a:t>
            </a:r>
            <a:endParaRPr lang="en-US" dirty="0">
              <a:latin typeface="EdShed" pitchFamily="2" charset="77"/>
            </a:endParaRPr>
          </a:p>
        </p:txBody>
      </p:sp>
      <p:sp>
        <p:nvSpPr>
          <p:cNvPr id="16" name="TextBox 15">
            <a:extLst>
              <a:ext uri="{FF2B5EF4-FFF2-40B4-BE49-F238E27FC236}">
                <a16:creationId xmlns:a16="http://schemas.microsoft.com/office/drawing/2014/main" id="{FEB54A22-B227-5C1D-8BBD-6920C6AC06F6}"/>
              </a:ext>
            </a:extLst>
          </p:cNvPr>
          <p:cNvSpPr txBox="1"/>
          <p:nvPr/>
        </p:nvSpPr>
        <p:spPr>
          <a:xfrm>
            <a:off x="2128127" y="3668843"/>
            <a:ext cx="1666759" cy="923330"/>
          </a:xfrm>
          <a:prstGeom prst="rect">
            <a:avLst/>
          </a:prstGeom>
          <a:noFill/>
          <a:ln w="38100">
            <a:noFill/>
          </a:ln>
        </p:spPr>
        <p:txBody>
          <a:bodyPr wrap="square">
            <a:spAutoFit/>
          </a:bodyPr>
          <a:lstStyle/>
          <a:p>
            <a:pPr algn="ctr"/>
            <a:r>
              <a:rPr lang="en-GB" dirty="0">
                <a:latin typeface="EdShed" pitchFamily="2" charset="77"/>
              </a:rPr>
              <a:t>From the</a:t>
            </a:r>
            <a:br>
              <a:rPr lang="en-GB" dirty="0">
                <a:latin typeface="EdShed" pitchFamily="2" charset="77"/>
              </a:rPr>
            </a:br>
            <a:r>
              <a:rPr lang="en-GB" dirty="0">
                <a:latin typeface="EdShed" pitchFamily="2" charset="77"/>
              </a:rPr>
              <a:t>Old French word </a:t>
            </a:r>
            <a:r>
              <a:rPr lang="en-GB" dirty="0" err="1">
                <a:solidFill>
                  <a:srgbClr val="3372DC"/>
                </a:solidFill>
                <a:latin typeface="EdShed" pitchFamily="2" charset="77"/>
              </a:rPr>
              <a:t>delicios</a:t>
            </a:r>
            <a:r>
              <a:rPr lang="en-GB" dirty="0">
                <a:latin typeface="EdShed" pitchFamily="2" charset="77"/>
              </a:rPr>
              <a:t>.</a:t>
            </a:r>
            <a:r>
              <a:rPr lang="en-GB" dirty="0">
                <a:solidFill>
                  <a:srgbClr val="555555"/>
                </a:solidFill>
                <a:latin typeface="EdShed" pitchFamily="2" charset="77"/>
              </a:rPr>
              <a:t> </a:t>
            </a:r>
            <a:endParaRPr lang="en-US" dirty="0">
              <a:latin typeface="EdShed" pitchFamily="2" charset="77"/>
            </a:endParaRPr>
          </a:p>
        </p:txBody>
      </p:sp>
      <p:sp>
        <p:nvSpPr>
          <p:cNvPr id="17" name="Right Arrow Callout 16">
            <a:extLst>
              <a:ext uri="{FF2B5EF4-FFF2-40B4-BE49-F238E27FC236}">
                <a16:creationId xmlns:a16="http://schemas.microsoft.com/office/drawing/2014/main" id="{4C5BB1FA-14AA-DBFC-BABB-6CA6589D2A3C}"/>
              </a:ext>
            </a:extLst>
          </p:cNvPr>
          <p:cNvSpPr/>
          <p:nvPr/>
        </p:nvSpPr>
        <p:spPr>
          <a:xfrm>
            <a:off x="1968612" y="3334962"/>
            <a:ext cx="2849858" cy="1601272"/>
          </a:xfrm>
          <a:prstGeom prst="rightArrowCallout">
            <a:avLst>
              <a:gd name="adj1" fmla="val 32251"/>
              <a:gd name="adj2" fmla="val 29532"/>
              <a:gd name="adj3" fmla="val 33158"/>
              <a:gd name="adj4" fmla="val 71580"/>
            </a:avLst>
          </a:prstGeom>
          <a:noFill/>
          <a:ln w="381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19" name="Right Arrow Callout 18">
            <a:extLst>
              <a:ext uri="{FF2B5EF4-FFF2-40B4-BE49-F238E27FC236}">
                <a16:creationId xmlns:a16="http://schemas.microsoft.com/office/drawing/2014/main" id="{87B2037D-5DBE-CCAF-8AD7-D618D48E46B4}"/>
              </a:ext>
            </a:extLst>
          </p:cNvPr>
          <p:cNvSpPr/>
          <p:nvPr/>
        </p:nvSpPr>
        <p:spPr>
          <a:xfrm rot="16200000">
            <a:off x="5019128" y="3628768"/>
            <a:ext cx="2052402" cy="3652968"/>
          </a:xfrm>
          <a:prstGeom prst="rightArrowCallout">
            <a:avLst/>
          </a:prstGeom>
          <a:noFill/>
          <a:ln w="381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sp>
        <p:nvSpPr>
          <p:cNvPr id="20" name="Right Arrow Callout 19">
            <a:extLst>
              <a:ext uri="{FF2B5EF4-FFF2-40B4-BE49-F238E27FC236}">
                <a16:creationId xmlns:a16="http://schemas.microsoft.com/office/drawing/2014/main" id="{3F8EE958-9982-A448-4274-0A1194C4EDA9}"/>
              </a:ext>
            </a:extLst>
          </p:cNvPr>
          <p:cNvSpPr/>
          <p:nvPr/>
        </p:nvSpPr>
        <p:spPr>
          <a:xfrm rot="10800000">
            <a:off x="7272188" y="3334962"/>
            <a:ext cx="2849858" cy="1601272"/>
          </a:xfrm>
          <a:prstGeom prst="rightArrowCallout">
            <a:avLst>
              <a:gd name="adj1" fmla="val 32251"/>
              <a:gd name="adj2" fmla="val 29532"/>
              <a:gd name="adj3" fmla="val 33158"/>
              <a:gd name="adj4" fmla="val 71580"/>
            </a:avLst>
          </a:prstGeom>
          <a:noFill/>
          <a:ln w="381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EdShed" pitchFamily="2" charset="77"/>
            </a:endParaRPr>
          </a:p>
        </p:txBody>
      </p:sp>
      <p:pic>
        <p:nvPicPr>
          <p:cNvPr id="21" name="Picture 20" descr="Icon&#10;&#10;Description automatically generated">
            <a:extLst>
              <a:ext uri="{FF2B5EF4-FFF2-40B4-BE49-F238E27FC236}">
                <a16:creationId xmlns:a16="http://schemas.microsoft.com/office/drawing/2014/main" id="{54B9467E-9093-6501-C965-C1C85332C695}"/>
              </a:ext>
            </a:extLst>
          </p:cNvPr>
          <p:cNvPicPr>
            <a:picLocks noChangeAspect="1"/>
          </p:cNvPicPr>
          <p:nvPr/>
        </p:nvPicPr>
        <p:blipFill>
          <a:blip r:embed="rId3"/>
          <a:stretch>
            <a:fillRect/>
          </a:stretch>
        </p:blipFill>
        <p:spPr>
          <a:xfrm>
            <a:off x="10681370" y="4596093"/>
            <a:ext cx="857699" cy="978032"/>
          </a:xfrm>
          <a:prstGeom prst="rect">
            <a:avLst/>
          </a:prstGeom>
        </p:spPr>
      </p:pic>
      <p:pic>
        <p:nvPicPr>
          <p:cNvPr id="26" name="Picture 25" descr="Icon&#10;&#10;Description automatically generated">
            <a:extLst>
              <a:ext uri="{FF2B5EF4-FFF2-40B4-BE49-F238E27FC236}">
                <a16:creationId xmlns:a16="http://schemas.microsoft.com/office/drawing/2014/main" id="{885534B9-7354-3D29-F236-FB35FFEC8632}"/>
              </a:ext>
            </a:extLst>
          </p:cNvPr>
          <p:cNvPicPr>
            <a:picLocks noChangeAspect="1"/>
          </p:cNvPicPr>
          <p:nvPr/>
        </p:nvPicPr>
        <p:blipFill>
          <a:blip r:embed="rId4"/>
          <a:stretch>
            <a:fillRect/>
          </a:stretch>
        </p:blipFill>
        <p:spPr>
          <a:xfrm>
            <a:off x="8629403" y="5341614"/>
            <a:ext cx="827117" cy="889419"/>
          </a:xfrm>
          <a:prstGeom prst="rect">
            <a:avLst/>
          </a:prstGeom>
        </p:spPr>
      </p:pic>
      <p:pic>
        <p:nvPicPr>
          <p:cNvPr id="29" name="Picture 28" descr="Icon&#10;&#10;Description automatically generated">
            <a:extLst>
              <a:ext uri="{FF2B5EF4-FFF2-40B4-BE49-F238E27FC236}">
                <a16:creationId xmlns:a16="http://schemas.microsoft.com/office/drawing/2014/main" id="{88B94664-58BF-F15A-3DE2-2E0180F4F7F5}"/>
              </a:ext>
            </a:extLst>
          </p:cNvPr>
          <p:cNvPicPr>
            <a:picLocks noChangeAspect="1"/>
          </p:cNvPicPr>
          <p:nvPr/>
        </p:nvPicPr>
        <p:blipFill>
          <a:blip r:embed="rId4"/>
          <a:stretch>
            <a:fillRect/>
          </a:stretch>
        </p:blipFill>
        <p:spPr>
          <a:xfrm rot="2446047">
            <a:off x="9233010" y="5543781"/>
            <a:ext cx="827117" cy="889419"/>
          </a:xfrm>
          <a:prstGeom prst="rect">
            <a:avLst/>
          </a:prstGeom>
        </p:spPr>
      </p:pic>
      <p:pic>
        <p:nvPicPr>
          <p:cNvPr id="30" name="Picture 29" descr="Icon&#10;&#10;Description automatically generated">
            <a:extLst>
              <a:ext uri="{FF2B5EF4-FFF2-40B4-BE49-F238E27FC236}">
                <a16:creationId xmlns:a16="http://schemas.microsoft.com/office/drawing/2014/main" id="{82E0C88A-4726-F95F-4083-842B15375795}"/>
              </a:ext>
            </a:extLst>
          </p:cNvPr>
          <p:cNvPicPr>
            <a:picLocks noChangeAspect="1"/>
          </p:cNvPicPr>
          <p:nvPr/>
        </p:nvPicPr>
        <p:blipFill>
          <a:blip r:embed="rId5"/>
          <a:stretch>
            <a:fillRect/>
          </a:stretch>
        </p:blipFill>
        <p:spPr>
          <a:xfrm>
            <a:off x="10383191" y="2255901"/>
            <a:ext cx="1266038" cy="1266038"/>
          </a:xfrm>
          <a:prstGeom prst="rect">
            <a:avLst/>
          </a:prstGeom>
        </p:spPr>
      </p:pic>
      <p:pic>
        <p:nvPicPr>
          <p:cNvPr id="32" name="Picture 31" descr="Logo&#10;&#10;Description automatically generated">
            <a:extLst>
              <a:ext uri="{FF2B5EF4-FFF2-40B4-BE49-F238E27FC236}">
                <a16:creationId xmlns:a16="http://schemas.microsoft.com/office/drawing/2014/main" id="{AAD1903E-3DFF-CF33-1F82-A973AA7C01B1}"/>
              </a:ext>
            </a:extLst>
          </p:cNvPr>
          <p:cNvPicPr>
            <a:picLocks noChangeAspect="1"/>
          </p:cNvPicPr>
          <p:nvPr/>
        </p:nvPicPr>
        <p:blipFill>
          <a:blip r:embed="rId6"/>
          <a:stretch>
            <a:fillRect/>
          </a:stretch>
        </p:blipFill>
        <p:spPr>
          <a:xfrm>
            <a:off x="8697117" y="1850188"/>
            <a:ext cx="1085733" cy="1120458"/>
          </a:xfrm>
          <a:prstGeom prst="rect">
            <a:avLst/>
          </a:prstGeom>
        </p:spPr>
      </p:pic>
      <p:pic>
        <p:nvPicPr>
          <p:cNvPr id="33" name="Picture 32" descr="Icon&#10;&#10;Description automatically generated with medium confidence">
            <a:extLst>
              <a:ext uri="{FF2B5EF4-FFF2-40B4-BE49-F238E27FC236}">
                <a16:creationId xmlns:a16="http://schemas.microsoft.com/office/drawing/2014/main" id="{EB4544DB-6A3E-32D5-714D-931A727BBDB6}"/>
              </a:ext>
            </a:extLst>
          </p:cNvPr>
          <p:cNvPicPr>
            <a:picLocks noChangeAspect="1"/>
          </p:cNvPicPr>
          <p:nvPr/>
        </p:nvPicPr>
        <p:blipFill>
          <a:blip r:embed="rId7"/>
          <a:stretch>
            <a:fillRect/>
          </a:stretch>
        </p:blipFill>
        <p:spPr>
          <a:xfrm rot="20119542">
            <a:off x="692951" y="4798908"/>
            <a:ext cx="883848" cy="1358798"/>
          </a:xfrm>
          <a:prstGeom prst="rect">
            <a:avLst/>
          </a:prstGeom>
        </p:spPr>
      </p:pic>
      <p:pic>
        <p:nvPicPr>
          <p:cNvPr id="34" name="Picture 33" descr="Icon&#10;&#10;Description automatically generated">
            <a:extLst>
              <a:ext uri="{FF2B5EF4-FFF2-40B4-BE49-F238E27FC236}">
                <a16:creationId xmlns:a16="http://schemas.microsoft.com/office/drawing/2014/main" id="{67EFEE92-921F-BC5F-B1ED-96BF843BF331}"/>
              </a:ext>
            </a:extLst>
          </p:cNvPr>
          <p:cNvPicPr>
            <a:picLocks noChangeAspect="1"/>
          </p:cNvPicPr>
          <p:nvPr/>
        </p:nvPicPr>
        <p:blipFill>
          <a:blip r:embed="rId8"/>
          <a:stretch>
            <a:fillRect/>
          </a:stretch>
        </p:blipFill>
        <p:spPr>
          <a:xfrm>
            <a:off x="571155" y="2255901"/>
            <a:ext cx="1127440" cy="929071"/>
          </a:xfrm>
          <a:prstGeom prst="rect">
            <a:avLst/>
          </a:prstGeom>
        </p:spPr>
      </p:pic>
      <p:pic>
        <p:nvPicPr>
          <p:cNvPr id="35" name="Picture 34" descr="Icon&#10;&#10;Description automatically generated">
            <a:extLst>
              <a:ext uri="{FF2B5EF4-FFF2-40B4-BE49-F238E27FC236}">
                <a16:creationId xmlns:a16="http://schemas.microsoft.com/office/drawing/2014/main" id="{36B851DF-5FA7-3763-4DFB-709ACB338CA1}"/>
              </a:ext>
            </a:extLst>
          </p:cNvPr>
          <p:cNvPicPr>
            <a:picLocks noChangeAspect="1"/>
          </p:cNvPicPr>
          <p:nvPr/>
        </p:nvPicPr>
        <p:blipFill>
          <a:blip r:embed="rId9"/>
          <a:stretch>
            <a:fillRect/>
          </a:stretch>
        </p:blipFill>
        <p:spPr>
          <a:xfrm>
            <a:off x="2591617" y="1869419"/>
            <a:ext cx="903263" cy="929071"/>
          </a:xfrm>
          <a:prstGeom prst="rect">
            <a:avLst/>
          </a:prstGeom>
        </p:spPr>
      </p:pic>
      <p:pic>
        <p:nvPicPr>
          <p:cNvPr id="36" name="Picture 35" descr="Background pattern&#10;&#10;Description automatically generated">
            <a:extLst>
              <a:ext uri="{FF2B5EF4-FFF2-40B4-BE49-F238E27FC236}">
                <a16:creationId xmlns:a16="http://schemas.microsoft.com/office/drawing/2014/main" id="{D4A6E6AE-A4B4-EA7B-0327-89FCC55DE354}"/>
              </a:ext>
            </a:extLst>
          </p:cNvPr>
          <p:cNvPicPr>
            <a:picLocks noChangeAspect="1"/>
          </p:cNvPicPr>
          <p:nvPr/>
        </p:nvPicPr>
        <p:blipFill>
          <a:blip r:embed="rId10"/>
          <a:stretch>
            <a:fillRect/>
          </a:stretch>
        </p:blipFill>
        <p:spPr>
          <a:xfrm>
            <a:off x="2416721" y="5304707"/>
            <a:ext cx="940314" cy="1010291"/>
          </a:xfrm>
          <a:prstGeom prst="rect">
            <a:avLst/>
          </a:prstGeom>
        </p:spPr>
      </p:pic>
    </p:spTree>
    <p:extLst>
      <p:ext uri="{BB962C8B-B14F-4D97-AF65-F5344CB8AC3E}">
        <p14:creationId xmlns:p14="http://schemas.microsoft.com/office/powerpoint/2010/main" val="237198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dissolve">
                                      <p:cBhvr>
                                        <p:cTn id="15" dur="500"/>
                                        <p:tgtEl>
                                          <p:spTgt spid="20"/>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dissolv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500"/>
                                        <p:tgtEl>
                                          <p:spTgt spid="16"/>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dissolve">
                                      <p:cBhvr>
                                        <p:cTn id="39" dur="500"/>
                                        <p:tgtEl>
                                          <p:spTgt spid="12"/>
                                        </p:tgtEl>
                                      </p:cBhvr>
                                    </p:animEffect>
                                  </p:childTnLst>
                                </p:cTn>
                              </p:par>
                            </p:childTnLst>
                          </p:cTn>
                        </p:par>
                        <p:par>
                          <p:cTn id="40" fill="hold">
                            <p:stCondLst>
                              <p:cond delay="500"/>
                            </p:stCondLst>
                            <p:childTnLst>
                              <p:par>
                                <p:cTn id="41" presetID="9" presetClass="entr" presetSubtype="0"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dissolve">
                                      <p:cBhvr>
                                        <p:cTn id="43" dur="500"/>
                                        <p:tgtEl>
                                          <p:spTgt spid="32"/>
                                        </p:tgtEl>
                                      </p:cBhvr>
                                    </p:animEffect>
                                  </p:childTnLst>
                                </p:cTn>
                              </p:par>
                              <p:par>
                                <p:cTn id="44" presetID="9"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dissolve">
                                      <p:cBhvr>
                                        <p:cTn id="46" dur="500"/>
                                        <p:tgtEl>
                                          <p:spTgt spid="30"/>
                                        </p:tgtEl>
                                      </p:cBhvr>
                                    </p:animEffect>
                                  </p:childTnLst>
                                </p:cTn>
                              </p:par>
                              <p:par>
                                <p:cTn id="47" presetID="9"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500"/>
                                        <p:tgtEl>
                                          <p:spTgt spid="21"/>
                                        </p:tgtEl>
                                      </p:cBhvr>
                                    </p:animEffect>
                                  </p:childTnLst>
                                </p:cTn>
                              </p:par>
                              <p:par>
                                <p:cTn id="50" presetID="9"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dissolve">
                                      <p:cBhvr>
                                        <p:cTn id="52" dur="500"/>
                                        <p:tgtEl>
                                          <p:spTgt spid="29"/>
                                        </p:tgtEl>
                                      </p:cBhvr>
                                    </p:animEffect>
                                  </p:childTnLst>
                                </p:cTn>
                              </p:par>
                              <p:par>
                                <p:cTn id="53" presetID="9"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dissolve">
                                      <p:cBhvr>
                                        <p:cTn id="55" dur="500"/>
                                        <p:tgtEl>
                                          <p:spTgt spid="26"/>
                                        </p:tgtEl>
                                      </p:cBhvr>
                                    </p:animEffect>
                                  </p:childTnLst>
                                </p:cTn>
                              </p:par>
                              <p:par>
                                <p:cTn id="56" presetID="9"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dissolve">
                                      <p:cBhvr>
                                        <p:cTn id="58" dur="500"/>
                                        <p:tgtEl>
                                          <p:spTgt spid="36"/>
                                        </p:tgtEl>
                                      </p:cBhvr>
                                    </p:animEffect>
                                  </p:childTnLst>
                                </p:cTn>
                              </p:par>
                              <p:par>
                                <p:cTn id="59" presetID="9" presetClass="entr" presetSubtype="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dissolve">
                                      <p:cBhvr>
                                        <p:cTn id="61" dur="500"/>
                                        <p:tgtEl>
                                          <p:spTgt spid="33"/>
                                        </p:tgtEl>
                                      </p:cBhvr>
                                    </p:animEffect>
                                  </p:childTnLst>
                                </p:cTn>
                              </p:par>
                              <p:par>
                                <p:cTn id="62" presetID="9" presetClass="entr" presetSubtype="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dissolve">
                                      <p:cBhvr>
                                        <p:cTn id="64" dur="500"/>
                                        <p:tgtEl>
                                          <p:spTgt spid="34"/>
                                        </p:tgtEl>
                                      </p:cBhvr>
                                    </p:animEffect>
                                  </p:childTnLst>
                                </p:cTn>
                              </p:par>
                              <p:par>
                                <p:cTn id="65" presetID="9" presetClass="entr" presetSubtype="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dissolve">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4" grpId="0"/>
      <p:bldP spid="15" grpId="0"/>
      <p:bldP spid="16" grpId="0"/>
      <p:bldP spid="17" grpId="0" animBg="1"/>
      <p:bldP spid="19"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D388B0-63AC-F113-F741-792E1B1DDF8E}"/>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7</a:t>
            </a:fld>
            <a:endParaRPr lang="en-US" dirty="0">
              <a:latin typeface="EdShed" pitchFamily="2" charset="77"/>
            </a:endParaRPr>
          </a:p>
        </p:txBody>
      </p:sp>
      <p:sp>
        <p:nvSpPr>
          <p:cNvPr id="5" name="Text Placeholder 4">
            <a:extLst>
              <a:ext uri="{FF2B5EF4-FFF2-40B4-BE49-F238E27FC236}">
                <a16:creationId xmlns:a16="http://schemas.microsoft.com/office/drawing/2014/main" id="{CB8E34C4-4F08-EA1C-62F8-579D6DB9EA87}"/>
              </a:ext>
            </a:extLst>
          </p:cNvPr>
          <p:cNvSpPr>
            <a:spLocks noGrp="1"/>
          </p:cNvSpPr>
          <p:nvPr>
            <p:ph type="body" sz="quarter" idx="10"/>
          </p:nvPr>
        </p:nvSpPr>
        <p:spPr/>
        <p:txBody>
          <a:bodyPr/>
          <a:lstStyle/>
          <a:p>
            <a:r>
              <a:rPr lang="en-GB" dirty="0"/>
              <a:t>Syllable Count</a:t>
            </a:r>
            <a:endParaRPr lang="en-GB" sz="1800" dirty="0"/>
          </a:p>
        </p:txBody>
      </p:sp>
      <p:sp>
        <p:nvSpPr>
          <p:cNvPr id="2" name="Text Placeholder 1">
            <a:extLst>
              <a:ext uri="{FF2B5EF4-FFF2-40B4-BE49-F238E27FC236}">
                <a16:creationId xmlns:a16="http://schemas.microsoft.com/office/drawing/2014/main" id="{2477830C-FFE3-1049-DBDE-74FDBAF5EAAB}"/>
              </a:ext>
            </a:extLst>
          </p:cNvPr>
          <p:cNvSpPr>
            <a:spLocks noGrp="1"/>
          </p:cNvSpPr>
          <p:nvPr>
            <p:ph type="body" sz="quarter" idx="11"/>
          </p:nvPr>
        </p:nvSpPr>
        <p:spPr/>
        <p:txBody>
          <a:bodyPr/>
          <a:lstStyle/>
          <a:p>
            <a:r>
              <a:rPr lang="en-US" dirty="0"/>
              <a:t>How many syllables in each word?</a:t>
            </a:r>
          </a:p>
        </p:txBody>
      </p:sp>
      <p:sp>
        <p:nvSpPr>
          <p:cNvPr id="4" name="Text Placeholder 1">
            <a:extLst>
              <a:ext uri="{FF2B5EF4-FFF2-40B4-BE49-F238E27FC236}">
                <a16:creationId xmlns:a16="http://schemas.microsoft.com/office/drawing/2014/main" id="{FF732714-F061-A079-B5F6-E92D985636C1}"/>
              </a:ext>
            </a:extLst>
          </p:cNvPr>
          <p:cNvSpPr txBox="1">
            <a:spLocks/>
          </p:cNvSpPr>
          <p:nvPr/>
        </p:nvSpPr>
        <p:spPr>
          <a:xfrm>
            <a:off x="376909" y="2107792"/>
            <a:ext cx="3943349"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atrocious</a:t>
            </a:r>
          </a:p>
        </p:txBody>
      </p:sp>
      <p:sp>
        <p:nvSpPr>
          <p:cNvPr id="6" name="Text Placeholder 1">
            <a:extLst>
              <a:ext uri="{FF2B5EF4-FFF2-40B4-BE49-F238E27FC236}">
                <a16:creationId xmlns:a16="http://schemas.microsoft.com/office/drawing/2014/main" id="{ACCFE19A-8815-3D19-BC24-11F40790A06F}"/>
              </a:ext>
            </a:extLst>
          </p:cNvPr>
          <p:cNvSpPr txBox="1">
            <a:spLocks/>
          </p:cNvSpPr>
          <p:nvPr/>
        </p:nvSpPr>
        <p:spPr>
          <a:xfrm>
            <a:off x="4592094" y="2107792"/>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suspicious</a:t>
            </a:r>
          </a:p>
        </p:txBody>
      </p:sp>
      <p:sp>
        <p:nvSpPr>
          <p:cNvPr id="9" name="Text Placeholder 1">
            <a:extLst>
              <a:ext uri="{FF2B5EF4-FFF2-40B4-BE49-F238E27FC236}">
                <a16:creationId xmlns:a16="http://schemas.microsoft.com/office/drawing/2014/main" id="{4ACFAEDE-A521-45CE-655A-682E5FE7EB8C}"/>
              </a:ext>
            </a:extLst>
          </p:cNvPr>
          <p:cNvSpPr txBox="1">
            <a:spLocks/>
          </p:cNvSpPr>
          <p:nvPr/>
        </p:nvSpPr>
        <p:spPr>
          <a:xfrm>
            <a:off x="4199789" y="3224380"/>
            <a:ext cx="3801155"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malicious</a:t>
            </a:r>
          </a:p>
        </p:txBody>
      </p:sp>
      <p:sp>
        <p:nvSpPr>
          <p:cNvPr id="12" name="Text Placeholder 1">
            <a:extLst>
              <a:ext uri="{FF2B5EF4-FFF2-40B4-BE49-F238E27FC236}">
                <a16:creationId xmlns:a16="http://schemas.microsoft.com/office/drawing/2014/main" id="{8B1C59EF-7302-7B48-E461-6E5AFDE47498}"/>
              </a:ext>
            </a:extLst>
          </p:cNvPr>
          <p:cNvSpPr txBox="1">
            <a:spLocks/>
          </p:cNvSpPr>
          <p:nvPr/>
        </p:nvSpPr>
        <p:spPr>
          <a:xfrm>
            <a:off x="8281217" y="2118496"/>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delicious</a:t>
            </a:r>
          </a:p>
        </p:txBody>
      </p:sp>
      <p:sp>
        <p:nvSpPr>
          <p:cNvPr id="15" name="Text Placeholder 1">
            <a:extLst>
              <a:ext uri="{FF2B5EF4-FFF2-40B4-BE49-F238E27FC236}">
                <a16:creationId xmlns:a16="http://schemas.microsoft.com/office/drawing/2014/main" id="{DF1D2629-6618-74CE-D9C1-BA66A582ED76}"/>
              </a:ext>
            </a:extLst>
          </p:cNvPr>
          <p:cNvSpPr txBox="1">
            <a:spLocks/>
          </p:cNvSpPr>
          <p:nvPr/>
        </p:nvSpPr>
        <p:spPr>
          <a:xfrm>
            <a:off x="840311" y="3224377"/>
            <a:ext cx="3016544"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precious</a:t>
            </a:r>
          </a:p>
        </p:txBody>
      </p:sp>
      <p:sp>
        <p:nvSpPr>
          <p:cNvPr id="18" name="Text Placeholder 1">
            <a:extLst>
              <a:ext uri="{FF2B5EF4-FFF2-40B4-BE49-F238E27FC236}">
                <a16:creationId xmlns:a16="http://schemas.microsoft.com/office/drawing/2014/main" id="{0CAB31D4-4378-34A5-79CD-A40B8E106C07}"/>
              </a:ext>
            </a:extLst>
          </p:cNvPr>
          <p:cNvSpPr txBox="1">
            <a:spLocks/>
          </p:cNvSpPr>
          <p:nvPr/>
        </p:nvSpPr>
        <p:spPr>
          <a:xfrm>
            <a:off x="8146639" y="3224379"/>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luscious</a:t>
            </a:r>
          </a:p>
        </p:txBody>
      </p:sp>
      <p:sp>
        <p:nvSpPr>
          <p:cNvPr id="21" name="Text Placeholder 1">
            <a:extLst>
              <a:ext uri="{FF2B5EF4-FFF2-40B4-BE49-F238E27FC236}">
                <a16:creationId xmlns:a16="http://schemas.microsoft.com/office/drawing/2014/main" id="{090D1ADA-C41C-0BA2-361F-BE9C98172114}"/>
              </a:ext>
            </a:extLst>
          </p:cNvPr>
          <p:cNvSpPr txBox="1">
            <a:spLocks/>
          </p:cNvSpPr>
          <p:nvPr/>
        </p:nvSpPr>
        <p:spPr>
          <a:xfrm>
            <a:off x="705733" y="4340967"/>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spacious</a:t>
            </a:r>
          </a:p>
        </p:txBody>
      </p:sp>
      <p:sp>
        <p:nvSpPr>
          <p:cNvPr id="24" name="Text Placeholder 1">
            <a:extLst>
              <a:ext uri="{FF2B5EF4-FFF2-40B4-BE49-F238E27FC236}">
                <a16:creationId xmlns:a16="http://schemas.microsoft.com/office/drawing/2014/main" id="{F3BF2587-58E8-43B5-D390-11B9446BA4A8}"/>
              </a:ext>
            </a:extLst>
          </p:cNvPr>
          <p:cNvSpPr txBox="1">
            <a:spLocks/>
          </p:cNvSpPr>
          <p:nvPr/>
        </p:nvSpPr>
        <p:spPr>
          <a:xfrm>
            <a:off x="8146639" y="4340967"/>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conscious</a:t>
            </a:r>
          </a:p>
        </p:txBody>
      </p:sp>
      <p:sp>
        <p:nvSpPr>
          <p:cNvPr id="25" name="Text Placeholder 1">
            <a:extLst>
              <a:ext uri="{FF2B5EF4-FFF2-40B4-BE49-F238E27FC236}">
                <a16:creationId xmlns:a16="http://schemas.microsoft.com/office/drawing/2014/main" id="{7C9419FF-B346-384F-0CAC-3A6C8D33145E}"/>
              </a:ext>
            </a:extLst>
          </p:cNvPr>
          <p:cNvSpPr txBox="1">
            <a:spLocks/>
          </p:cNvSpPr>
          <p:nvPr/>
        </p:nvSpPr>
        <p:spPr>
          <a:xfrm>
            <a:off x="4457516" y="5457557"/>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gracious</a:t>
            </a:r>
          </a:p>
        </p:txBody>
      </p:sp>
      <p:sp>
        <p:nvSpPr>
          <p:cNvPr id="26" name="Text Placeholder 1">
            <a:extLst>
              <a:ext uri="{FF2B5EF4-FFF2-40B4-BE49-F238E27FC236}">
                <a16:creationId xmlns:a16="http://schemas.microsoft.com/office/drawing/2014/main" id="{02BE8FA5-D860-6AEC-E1A3-75D74A09E5CF}"/>
              </a:ext>
            </a:extLst>
          </p:cNvPr>
          <p:cNvSpPr txBox="1">
            <a:spLocks/>
          </p:cNvSpPr>
          <p:nvPr/>
        </p:nvSpPr>
        <p:spPr>
          <a:xfrm>
            <a:off x="4457516" y="4340968"/>
            <a:ext cx="3285700" cy="434267"/>
          </a:xfrm>
          <a:prstGeom prst="rect">
            <a:avLst/>
          </a:prstGeom>
        </p:spPr>
        <p:txBody>
          <a:bodyPr vert="horz" lIns="91440" tIns="45720" rIns="91440" bIns="45720" rtlCol="0" anchor="ctr">
            <a:noAutofit/>
          </a:bodyPr>
          <a:lstStyle>
            <a:lvl1pPr marL="0" indent="0" algn="ctr" defTabSz="914400" rtl="0" eaLnBrk="1" latinLnBrk="0" hangingPunct="1">
              <a:lnSpc>
                <a:spcPts val="2700"/>
              </a:lnSpc>
              <a:spcBef>
                <a:spcPts val="0"/>
              </a:spcBef>
              <a:buFont typeface="Arial" panose="020B0604020202020204" pitchFamily="34" charset="0"/>
              <a:buNone/>
              <a:defRPr sz="2000" b="1" i="0" kern="1200">
                <a:solidFill>
                  <a:srgbClr val="219CEE"/>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0" dirty="0">
                <a:solidFill>
                  <a:schemeClr val="tx1"/>
                </a:solidFill>
                <a:latin typeface="EdShed" pitchFamily="2" charset="77"/>
              </a:rPr>
              <a:t>ferocious</a:t>
            </a:r>
          </a:p>
        </p:txBody>
      </p:sp>
      <p:sp>
        <p:nvSpPr>
          <p:cNvPr id="28" name="TextBox 27">
            <a:extLst>
              <a:ext uri="{FF2B5EF4-FFF2-40B4-BE49-F238E27FC236}">
                <a16:creationId xmlns:a16="http://schemas.microsoft.com/office/drawing/2014/main" id="{90F5CC87-F15F-C699-ADE5-CBF3C31BC6C3}"/>
              </a:ext>
            </a:extLst>
          </p:cNvPr>
          <p:cNvSpPr txBox="1"/>
          <p:nvPr/>
        </p:nvSpPr>
        <p:spPr>
          <a:xfrm>
            <a:off x="2135223" y="2416596"/>
            <a:ext cx="426720" cy="646331"/>
          </a:xfrm>
          <a:prstGeom prst="rect">
            <a:avLst/>
          </a:prstGeom>
          <a:noFill/>
        </p:spPr>
        <p:txBody>
          <a:bodyPr wrap="none" rtlCol="0">
            <a:spAutoFit/>
          </a:bodyPr>
          <a:lstStyle/>
          <a:p>
            <a:r>
              <a:rPr lang="en-US" sz="3600" dirty="0">
                <a:solidFill>
                  <a:srgbClr val="FF3760"/>
                </a:solidFill>
                <a:latin typeface="EdShed" pitchFamily="2" charset="77"/>
              </a:rPr>
              <a:t>3</a:t>
            </a:r>
          </a:p>
        </p:txBody>
      </p:sp>
      <p:sp>
        <p:nvSpPr>
          <p:cNvPr id="29" name="TextBox 28">
            <a:extLst>
              <a:ext uri="{FF2B5EF4-FFF2-40B4-BE49-F238E27FC236}">
                <a16:creationId xmlns:a16="http://schemas.microsoft.com/office/drawing/2014/main" id="{366B92B2-0646-E2BD-B2C8-EB6C8317BB6C}"/>
              </a:ext>
            </a:extLst>
          </p:cNvPr>
          <p:cNvSpPr txBox="1"/>
          <p:nvPr/>
        </p:nvSpPr>
        <p:spPr>
          <a:xfrm>
            <a:off x="9576129" y="2416596"/>
            <a:ext cx="426720" cy="646331"/>
          </a:xfrm>
          <a:prstGeom prst="rect">
            <a:avLst/>
          </a:prstGeom>
          <a:noFill/>
        </p:spPr>
        <p:txBody>
          <a:bodyPr wrap="none" rtlCol="0">
            <a:spAutoFit/>
          </a:bodyPr>
          <a:lstStyle/>
          <a:p>
            <a:r>
              <a:rPr lang="en-US" sz="3600" dirty="0">
                <a:solidFill>
                  <a:srgbClr val="FF3760"/>
                </a:solidFill>
                <a:latin typeface="EdShed" pitchFamily="2" charset="77"/>
              </a:rPr>
              <a:t>3</a:t>
            </a:r>
          </a:p>
        </p:txBody>
      </p:sp>
      <p:sp>
        <p:nvSpPr>
          <p:cNvPr id="31" name="TextBox 30">
            <a:extLst>
              <a:ext uri="{FF2B5EF4-FFF2-40B4-BE49-F238E27FC236}">
                <a16:creationId xmlns:a16="http://schemas.microsoft.com/office/drawing/2014/main" id="{38BB10B9-7D17-7D09-122A-698774F97216}"/>
              </a:ext>
            </a:extLst>
          </p:cNvPr>
          <p:cNvSpPr txBox="1"/>
          <p:nvPr/>
        </p:nvSpPr>
        <p:spPr>
          <a:xfrm>
            <a:off x="5887006" y="3524960"/>
            <a:ext cx="426720" cy="646331"/>
          </a:xfrm>
          <a:prstGeom prst="rect">
            <a:avLst/>
          </a:prstGeom>
          <a:noFill/>
        </p:spPr>
        <p:txBody>
          <a:bodyPr wrap="none" rtlCol="0">
            <a:spAutoFit/>
          </a:bodyPr>
          <a:lstStyle/>
          <a:p>
            <a:r>
              <a:rPr lang="en-US" sz="3600" dirty="0">
                <a:solidFill>
                  <a:srgbClr val="FF3760"/>
                </a:solidFill>
                <a:latin typeface="EdShed" pitchFamily="2" charset="77"/>
              </a:rPr>
              <a:t>3</a:t>
            </a:r>
          </a:p>
        </p:txBody>
      </p:sp>
      <p:sp>
        <p:nvSpPr>
          <p:cNvPr id="33" name="TextBox 32">
            <a:extLst>
              <a:ext uri="{FF2B5EF4-FFF2-40B4-BE49-F238E27FC236}">
                <a16:creationId xmlns:a16="http://schemas.microsoft.com/office/drawing/2014/main" id="{5EB0BC8B-EFDB-375B-CFE1-14561AC146A7}"/>
              </a:ext>
            </a:extLst>
          </p:cNvPr>
          <p:cNvSpPr txBox="1"/>
          <p:nvPr/>
        </p:nvSpPr>
        <p:spPr>
          <a:xfrm>
            <a:off x="5887808" y="5785906"/>
            <a:ext cx="425116" cy="646331"/>
          </a:xfrm>
          <a:prstGeom prst="rect">
            <a:avLst/>
          </a:prstGeom>
          <a:noFill/>
        </p:spPr>
        <p:txBody>
          <a:bodyPr wrap="none" rtlCol="0">
            <a:spAutoFit/>
          </a:bodyPr>
          <a:lstStyle/>
          <a:p>
            <a:r>
              <a:rPr lang="en-US" sz="3600" dirty="0">
                <a:solidFill>
                  <a:srgbClr val="7956D6"/>
                </a:solidFill>
                <a:latin typeface="EdShed" pitchFamily="2" charset="77"/>
              </a:rPr>
              <a:t>2</a:t>
            </a:r>
          </a:p>
        </p:txBody>
      </p:sp>
      <p:sp>
        <p:nvSpPr>
          <p:cNvPr id="34" name="TextBox 33">
            <a:extLst>
              <a:ext uri="{FF2B5EF4-FFF2-40B4-BE49-F238E27FC236}">
                <a16:creationId xmlns:a16="http://schemas.microsoft.com/office/drawing/2014/main" id="{9915216B-FC2B-D0C7-BDC0-47BD86420E56}"/>
              </a:ext>
            </a:extLst>
          </p:cNvPr>
          <p:cNvSpPr txBox="1"/>
          <p:nvPr/>
        </p:nvSpPr>
        <p:spPr>
          <a:xfrm>
            <a:off x="2136025" y="4674887"/>
            <a:ext cx="425116" cy="646331"/>
          </a:xfrm>
          <a:prstGeom prst="rect">
            <a:avLst/>
          </a:prstGeom>
          <a:noFill/>
        </p:spPr>
        <p:txBody>
          <a:bodyPr wrap="none" rtlCol="0">
            <a:spAutoFit/>
          </a:bodyPr>
          <a:lstStyle/>
          <a:p>
            <a:r>
              <a:rPr lang="en-US" sz="3600" dirty="0">
                <a:solidFill>
                  <a:srgbClr val="7956D6"/>
                </a:solidFill>
                <a:latin typeface="EdShed" pitchFamily="2" charset="77"/>
              </a:rPr>
              <a:t>2</a:t>
            </a:r>
          </a:p>
        </p:txBody>
      </p:sp>
      <p:sp>
        <p:nvSpPr>
          <p:cNvPr id="35" name="TextBox 34">
            <a:extLst>
              <a:ext uri="{FF2B5EF4-FFF2-40B4-BE49-F238E27FC236}">
                <a16:creationId xmlns:a16="http://schemas.microsoft.com/office/drawing/2014/main" id="{FFAA6A29-CC66-4D48-EF08-EB54DF9312E8}"/>
              </a:ext>
            </a:extLst>
          </p:cNvPr>
          <p:cNvSpPr txBox="1"/>
          <p:nvPr/>
        </p:nvSpPr>
        <p:spPr>
          <a:xfrm>
            <a:off x="9576931" y="4674887"/>
            <a:ext cx="425116" cy="646331"/>
          </a:xfrm>
          <a:prstGeom prst="rect">
            <a:avLst/>
          </a:prstGeom>
          <a:noFill/>
        </p:spPr>
        <p:txBody>
          <a:bodyPr wrap="none" rtlCol="0">
            <a:spAutoFit/>
          </a:bodyPr>
          <a:lstStyle/>
          <a:p>
            <a:r>
              <a:rPr lang="en-US" sz="3600" dirty="0">
                <a:solidFill>
                  <a:srgbClr val="7956D6"/>
                </a:solidFill>
                <a:latin typeface="EdShed" pitchFamily="2" charset="77"/>
              </a:rPr>
              <a:t>2</a:t>
            </a:r>
          </a:p>
        </p:txBody>
      </p:sp>
      <p:sp>
        <p:nvSpPr>
          <p:cNvPr id="37" name="TextBox 36">
            <a:extLst>
              <a:ext uri="{FF2B5EF4-FFF2-40B4-BE49-F238E27FC236}">
                <a16:creationId xmlns:a16="http://schemas.microsoft.com/office/drawing/2014/main" id="{42F44D0B-D3D6-3022-5172-5C9210B3447E}"/>
              </a:ext>
            </a:extLst>
          </p:cNvPr>
          <p:cNvSpPr txBox="1"/>
          <p:nvPr/>
        </p:nvSpPr>
        <p:spPr>
          <a:xfrm>
            <a:off x="5887006" y="2416596"/>
            <a:ext cx="426720" cy="646331"/>
          </a:xfrm>
          <a:prstGeom prst="rect">
            <a:avLst/>
          </a:prstGeom>
          <a:noFill/>
        </p:spPr>
        <p:txBody>
          <a:bodyPr wrap="none" rtlCol="0">
            <a:spAutoFit/>
          </a:bodyPr>
          <a:lstStyle/>
          <a:p>
            <a:r>
              <a:rPr lang="en-US" sz="3600" dirty="0">
                <a:solidFill>
                  <a:srgbClr val="FF3760"/>
                </a:solidFill>
                <a:latin typeface="EdShed" pitchFamily="2" charset="77"/>
              </a:rPr>
              <a:t>3</a:t>
            </a:r>
          </a:p>
        </p:txBody>
      </p:sp>
      <p:sp>
        <p:nvSpPr>
          <p:cNvPr id="38" name="TextBox 37">
            <a:extLst>
              <a:ext uri="{FF2B5EF4-FFF2-40B4-BE49-F238E27FC236}">
                <a16:creationId xmlns:a16="http://schemas.microsoft.com/office/drawing/2014/main" id="{49D394D2-3997-D362-8A2C-CB9539B36FE4}"/>
              </a:ext>
            </a:extLst>
          </p:cNvPr>
          <p:cNvSpPr txBox="1"/>
          <p:nvPr/>
        </p:nvSpPr>
        <p:spPr>
          <a:xfrm>
            <a:off x="2136025" y="3553223"/>
            <a:ext cx="425116" cy="646331"/>
          </a:xfrm>
          <a:prstGeom prst="rect">
            <a:avLst/>
          </a:prstGeom>
          <a:noFill/>
        </p:spPr>
        <p:txBody>
          <a:bodyPr wrap="none" rtlCol="0">
            <a:spAutoFit/>
          </a:bodyPr>
          <a:lstStyle/>
          <a:p>
            <a:r>
              <a:rPr lang="en-US" sz="3600" dirty="0">
                <a:solidFill>
                  <a:srgbClr val="7956D6"/>
                </a:solidFill>
                <a:latin typeface="EdShed" pitchFamily="2" charset="77"/>
              </a:rPr>
              <a:t>2</a:t>
            </a:r>
          </a:p>
        </p:txBody>
      </p:sp>
      <p:sp>
        <p:nvSpPr>
          <p:cNvPr id="39" name="TextBox 38">
            <a:extLst>
              <a:ext uri="{FF2B5EF4-FFF2-40B4-BE49-F238E27FC236}">
                <a16:creationId xmlns:a16="http://schemas.microsoft.com/office/drawing/2014/main" id="{4BB38857-4A33-F980-D202-A8576961B4AC}"/>
              </a:ext>
            </a:extLst>
          </p:cNvPr>
          <p:cNvSpPr txBox="1"/>
          <p:nvPr/>
        </p:nvSpPr>
        <p:spPr>
          <a:xfrm>
            <a:off x="9576931" y="3553223"/>
            <a:ext cx="425116" cy="646331"/>
          </a:xfrm>
          <a:prstGeom prst="rect">
            <a:avLst/>
          </a:prstGeom>
          <a:noFill/>
        </p:spPr>
        <p:txBody>
          <a:bodyPr wrap="none" rtlCol="0">
            <a:spAutoFit/>
          </a:bodyPr>
          <a:lstStyle/>
          <a:p>
            <a:r>
              <a:rPr lang="en-US" sz="3600" dirty="0">
                <a:solidFill>
                  <a:srgbClr val="7956D6"/>
                </a:solidFill>
                <a:latin typeface="EdShed" pitchFamily="2" charset="77"/>
              </a:rPr>
              <a:t>2</a:t>
            </a:r>
          </a:p>
        </p:txBody>
      </p:sp>
      <p:sp>
        <p:nvSpPr>
          <p:cNvPr id="40" name="TextBox 39">
            <a:extLst>
              <a:ext uri="{FF2B5EF4-FFF2-40B4-BE49-F238E27FC236}">
                <a16:creationId xmlns:a16="http://schemas.microsoft.com/office/drawing/2014/main" id="{D88D692D-4DB8-9FE7-CDC1-DBB9BB20B56F}"/>
              </a:ext>
            </a:extLst>
          </p:cNvPr>
          <p:cNvSpPr txBox="1"/>
          <p:nvPr/>
        </p:nvSpPr>
        <p:spPr>
          <a:xfrm>
            <a:off x="5887006" y="4674887"/>
            <a:ext cx="426720" cy="646331"/>
          </a:xfrm>
          <a:prstGeom prst="rect">
            <a:avLst/>
          </a:prstGeom>
          <a:noFill/>
        </p:spPr>
        <p:txBody>
          <a:bodyPr wrap="none" rtlCol="0">
            <a:spAutoFit/>
          </a:bodyPr>
          <a:lstStyle/>
          <a:p>
            <a:r>
              <a:rPr lang="en-US" sz="3600" dirty="0">
                <a:solidFill>
                  <a:srgbClr val="FF3760"/>
                </a:solidFill>
                <a:latin typeface="EdShed" pitchFamily="2" charset="77"/>
              </a:rPr>
              <a:t>3</a:t>
            </a:r>
          </a:p>
        </p:txBody>
      </p:sp>
    </p:spTree>
    <p:extLst>
      <p:ext uri="{BB962C8B-B14F-4D97-AF65-F5344CB8AC3E}">
        <p14:creationId xmlns:p14="http://schemas.microsoft.com/office/powerpoint/2010/main" val="83985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dissolve">
                                      <p:cBhvr>
                                        <p:cTn id="7" dur="500"/>
                                        <p:tgtEl>
                                          <p:spTgt spid="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dissolve">
                                      <p:cBhvr>
                                        <p:cTn id="10" dur="500"/>
                                        <p:tgtEl>
                                          <p:spTgt spid="3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dissolve">
                                      <p:cBhvr>
                                        <p:cTn id="13" dur="500"/>
                                        <p:tgtEl>
                                          <p:spTgt spid="3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dissolve">
                                      <p:cBhvr>
                                        <p:cTn id="16" dur="500"/>
                                        <p:tgtEl>
                                          <p:spTgt spid="34"/>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dissolve">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dissolve">
                                      <p:cBhvr>
                                        <p:cTn id="24" dur="500"/>
                                        <p:tgtEl>
                                          <p:spTgt spid="28"/>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dissolve">
                                      <p:cBhvr>
                                        <p:cTn id="27" dur="500"/>
                                        <p:tgtEl>
                                          <p:spTgt spid="3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dissolve">
                                      <p:cBhvr>
                                        <p:cTn id="30" dur="500"/>
                                        <p:tgtEl>
                                          <p:spTgt spid="31"/>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dissolve">
                                      <p:cBhvr>
                                        <p:cTn id="33" dur="500"/>
                                        <p:tgtEl>
                                          <p:spTgt spid="40"/>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dissolve">
                                      <p:cBhvr>
                                        <p:cTn id="3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3" grpId="0"/>
      <p:bldP spid="34" grpId="0"/>
      <p:bldP spid="35" grpId="0"/>
      <p:bldP spid="37" grpId="0"/>
      <p:bldP spid="38" grpId="0"/>
      <p:bldP spid="39"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32431A5-0F8D-2B37-CF53-24535E14841A}"/>
              </a:ext>
            </a:extLst>
          </p:cNvPr>
          <p:cNvSpPr>
            <a:spLocks noGrp="1"/>
          </p:cNvSpPr>
          <p:nvPr>
            <p:ph type="sldNum" sz="quarter" idx="14"/>
          </p:nvPr>
        </p:nvSpPr>
        <p:spPr/>
        <p:txBody>
          <a:bodyPr/>
          <a:lstStyle/>
          <a:p>
            <a:r>
              <a:rPr lang="en-US" dirty="0">
                <a:latin typeface="EdShed" pitchFamily="2" charset="77"/>
              </a:rPr>
              <a:t>2.</a:t>
            </a:r>
            <a:fld id="{46F6552A-941E-B249-8E39-1E2EE7BF53B4}" type="slidenum">
              <a:rPr lang="en-US" smtClean="0">
                <a:latin typeface="EdShed" pitchFamily="2" charset="77"/>
              </a:rPr>
              <a:pPr/>
              <a:t>8</a:t>
            </a:fld>
            <a:endParaRPr lang="en-US" dirty="0">
              <a:latin typeface="EdShed" pitchFamily="2" charset="77"/>
            </a:endParaRPr>
          </a:p>
        </p:txBody>
      </p:sp>
      <p:sp>
        <p:nvSpPr>
          <p:cNvPr id="5" name="Text Placeholder 4">
            <a:extLst>
              <a:ext uri="{FF2B5EF4-FFF2-40B4-BE49-F238E27FC236}">
                <a16:creationId xmlns:a16="http://schemas.microsoft.com/office/drawing/2014/main" id="{9CC20112-B649-C63E-A959-2D188EBFD363}"/>
              </a:ext>
            </a:extLst>
          </p:cNvPr>
          <p:cNvSpPr>
            <a:spLocks noGrp="1"/>
          </p:cNvSpPr>
          <p:nvPr>
            <p:ph type="body" sz="quarter" idx="10"/>
          </p:nvPr>
        </p:nvSpPr>
        <p:spPr/>
        <p:txBody>
          <a:bodyPr/>
          <a:lstStyle/>
          <a:p>
            <a:r>
              <a:rPr lang="en-US" dirty="0"/>
              <a:t>Syllable Maps</a:t>
            </a:r>
          </a:p>
        </p:txBody>
      </p:sp>
      <p:sp>
        <p:nvSpPr>
          <p:cNvPr id="14" name="Title 1">
            <a:extLst>
              <a:ext uri="{FF2B5EF4-FFF2-40B4-BE49-F238E27FC236}">
                <a16:creationId xmlns:a16="http://schemas.microsoft.com/office/drawing/2014/main" id="{87070475-9C0E-2C4C-5338-96A44129FFA7}"/>
              </a:ext>
            </a:extLst>
          </p:cNvPr>
          <p:cNvSpPr txBox="1">
            <a:spLocks/>
          </p:cNvSpPr>
          <p:nvPr/>
        </p:nvSpPr>
        <p:spPr>
          <a:xfrm>
            <a:off x="7097819" y="2294165"/>
            <a:ext cx="1963999" cy="66172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4000" dirty="0">
                <a:latin typeface="EdShed" pitchFamily="2" charset="77"/>
              </a:rPr>
              <a:t>gracious</a:t>
            </a:r>
          </a:p>
        </p:txBody>
      </p:sp>
      <p:sp>
        <p:nvSpPr>
          <p:cNvPr id="15" name="Title 1">
            <a:extLst>
              <a:ext uri="{FF2B5EF4-FFF2-40B4-BE49-F238E27FC236}">
                <a16:creationId xmlns:a16="http://schemas.microsoft.com/office/drawing/2014/main" id="{9C837C23-18A7-0099-693F-E2F731830F6B}"/>
              </a:ext>
            </a:extLst>
          </p:cNvPr>
          <p:cNvSpPr txBox="1">
            <a:spLocks/>
          </p:cNvSpPr>
          <p:nvPr/>
        </p:nvSpPr>
        <p:spPr>
          <a:xfrm>
            <a:off x="7236062" y="2963979"/>
            <a:ext cx="1687513" cy="1077218"/>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lnSpc>
                <a:spcPct val="100000"/>
              </a:lnSpc>
            </a:pPr>
            <a:r>
              <a:rPr lang="en-GB" sz="3200" dirty="0" err="1">
                <a:latin typeface="EdShed" pitchFamily="2" charset="77"/>
              </a:rPr>
              <a:t>gra</a:t>
            </a:r>
            <a:r>
              <a:rPr lang="en-GB" sz="3200" dirty="0" err="1">
                <a:solidFill>
                  <a:srgbClr val="FF3760"/>
                </a:solidFill>
                <a:latin typeface="EdShed" pitchFamily="2" charset="77"/>
              </a:rPr>
              <a:t>|</a:t>
            </a:r>
            <a:r>
              <a:rPr lang="en-GB" sz="3200" dirty="0" err="1">
                <a:latin typeface="EdShed" pitchFamily="2" charset="77"/>
              </a:rPr>
              <a:t>cious</a:t>
            </a:r>
            <a:endParaRPr lang="en-GB" sz="3200" dirty="0">
              <a:latin typeface="EdShed" pitchFamily="2" charset="77"/>
            </a:endParaRPr>
          </a:p>
          <a:p>
            <a:pPr algn="ctr">
              <a:lnSpc>
                <a:spcPct val="100000"/>
              </a:lnSpc>
            </a:pPr>
            <a:r>
              <a:rPr lang="en-GB" sz="3200" dirty="0">
                <a:solidFill>
                  <a:srgbClr val="FF3760"/>
                </a:solidFill>
                <a:latin typeface="EdShed" pitchFamily="2" charset="77"/>
              </a:rPr>
              <a:t>2</a:t>
            </a:r>
          </a:p>
        </p:txBody>
      </p:sp>
      <p:sp>
        <p:nvSpPr>
          <p:cNvPr id="16" name="Title 1">
            <a:extLst>
              <a:ext uri="{FF2B5EF4-FFF2-40B4-BE49-F238E27FC236}">
                <a16:creationId xmlns:a16="http://schemas.microsoft.com/office/drawing/2014/main" id="{5D90222E-2EC0-70A8-C335-106EDD441FB3}"/>
              </a:ext>
            </a:extLst>
          </p:cNvPr>
          <p:cNvSpPr txBox="1">
            <a:spLocks/>
          </p:cNvSpPr>
          <p:nvPr/>
        </p:nvSpPr>
        <p:spPr>
          <a:xfrm>
            <a:off x="3836630" y="5117254"/>
            <a:ext cx="3339530" cy="107721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lnSpc>
                <a:spcPct val="100000"/>
              </a:lnSpc>
            </a:pPr>
            <a:r>
              <a:rPr lang="en-GB" sz="3200" dirty="0" err="1">
                <a:latin typeface="EdShed" pitchFamily="2" charset="77"/>
              </a:rPr>
              <a:t>a</a:t>
            </a:r>
            <a:r>
              <a:rPr lang="en-GB" sz="3200" dirty="0" err="1">
                <a:solidFill>
                  <a:srgbClr val="FF3760"/>
                </a:solidFill>
                <a:latin typeface="EdShed" pitchFamily="2" charset="77"/>
              </a:rPr>
              <a:t>|</a:t>
            </a:r>
            <a:r>
              <a:rPr lang="en-GB" sz="3200" dirty="0" err="1">
                <a:latin typeface="EdShed" pitchFamily="2" charset="77"/>
              </a:rPr>
              <a:t>tro</a:t>
            </a:r>
            <a:r>
              <a:rPr lang="en-GB" sz="3200" dirty="0" err="1">
                <a:solidFill>
                  <a:srgbClr val="FF3760"/>
                </a:solidFill>
                <a:latin typeface="EdShed" pitchFamily="2" charset="77"/>
              </a:rPr>
              <a:t>|</a:t>
            </a:r>
            <a:r>
              <a:rPr lang="en-GB" sz="3200" dirty="0" err="1">
                <a:latin typeface="EdShed" pitchFamily="2" charset="77"/>
              </a:rPr>
              <a:t>cious</a:t>
            </a:r>
            <a:endParaRPr lang="en-GB" sz="3200" dirty="0">
              <a:latin typeface="EdShed" pitchFamily="2" charset="77"/>
            </a:endParaRPr>
          </a:p>
          <a:p>
            <a:pPr algn="ctr">
              <a:lnSpc>
                <a:spcPct val="100000"/>
              </a:lnSpc>
            </a:pPr>
            <a:r>
              <a:rPr lang="en-GB" sz="3200" dirty="0">
                <a:solidFill>
                  <a:srgbClr val="FF3760"/>
                </a:solidFill>
                <a:latin typeface="EdShed" pitchFamily="2" charset="77"/>
              </a:rPr>
              <a:t>3</a:t>
            </a:r>
          </a:p>
        </p:txBody>
      </p:sp>
      <p:sp>
        <p:nvSpPr>
          <p:cNvPr id="18" name="Title 1">
            <a:extLst>
              <a:ext uri="{FF2B5EF4-FFF2-40B4-BE49-F238E27FC236}">
                <a16:creationId xmlns:a16="http://schemas.microsoft.com/office/drawing/2014/main" id="{1C4C742C-896B-6910-608B-9689795A8093}"/>
              </a:ext>
            </a:extLst>
          </p:cNvPr>
          <p:cNvSpPr txBox="1">
            <a:spLocks/>
          </p:cNvSpPr>
          <p:nvPr/>
        </p:nvSpPr>
        <p:spPr>
          <a:xfrm>
            <a:off x="4438988" y="4471482"/>
            <a:ext cx="2134815" cy="66172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4000" dirty="0">
                <a:latin typeface="EdShed" pitchFamily="2" charset="77"/>
              </a:rPr>
              <a:t>atrocious</a:t>
            </a:r>
          </a:p>
        </p:txBody>
      </p:sp>
      <p:pic>
        <p:nvPicPr>
          <p:cNvPr id="20" name="Picture 19">
            <a:extLst>
              <a:ext uri="{FF2B5EF4-FFF2-40B4-BE49-F238E27FC236}">
                <a16:creationId xmlns:a16="http://schemas.microsoft.com/office/drawing/2014/main" id="{31A8BA30-6346-89D8-A329-4A4608BECF7F}"/>
              </a:ext>
            </a:extLst>
          </p:cNvPr>
          <p:cNvPicPr>
            <a:picLocks noChangeAspect="1"/>
          </p:cNvPicPr>
          <p:nvPr/>
        </p:nvPicPr>
        <p:blipFill>
          <a:blip r:embed="rId3"/>
          <a:srcRect/>
          <a:stretch/>
        </p:blipFill>
        <p:spPr>
          <a:xfrm>
            <a:off x="1426555" y="4599336"/>
            <a:ext cx="1250142" cy="1370929"/>
          </a:xfrm>
          <a:prstGeom prst="rect">
            <a:avLst/>
          </a:prstGeom>
        </p:spPr>
      </p:pic>
      <p:grpSp>
        <p:nvGrpSpPr>
          <p:cNvPr id="21" name="Group 20">
            <a:extLst>
              <a:ext uri="{FF2B5EF4-FFF2-40B4-BE49-F238E27FC236}">
                <a16:creationId xmlns:a16="http://schemas.microsoft.com/office/drawing/2014/main" id="{070E9441-1951-71A6-7AA3-83F8F3080C8D}"/>
              </a:ext>
            </a:extLst>
          </p:cNvPr>
          <p:cNvGrpSpPr/>
          <p:nvPr/>
        </p:nvGrpSpPr>
        <p:grpSpPr>
          <a:xfrm>
            <a:off x="2519537" y="2081538"/>
            <a:ext cx="3391125" cy="2003841"/>
            <a:chOff x="6631985" y="2168293"/>
            <a:chExt cx="3391125" cy="2003841"/>
          </a:xfrm>
        </p:grpSpPr>
        <p:grpSp>
          <p:nvGrpSpPr>
            <p:cNvPr id="22" name="Group 21">
              <a:extLst>
                <a:ext uri="{FF2B5EF4-FFF2-40B4-BE49-F238E27FC236}">
                  <a16:creationId xmlns:a16="http://schemas.microsoft.com/office/drawing/2014/main" id="{354E38B1-BC72-703F-3CD1-2BCB18DE912A}"/>
                </a:ext>
              </a:extLst>
            </p:cNvPr>
            <p:cNvGrpSpPr/>
            <p:nvPr/>
          </p:nvGrpSpPr>
          <p:grpSpPr>
            <a:xfrm flipV="1">
              <a:off x="7585550" y="2190895"/>
              <a:ext cx="2437560" cy="1780793"/>
              <a:chOff x="-42333" y="4925093"/>
              <a:chExt cx="2437560" cy="1780793"/>
            </a:xfrm>
          </p:grpSpPr>
          <p:sp>
            <p:nvSpPr>
              <p:cNvPr id="24" name="Freeform 23">
                <a:extLst>
                  <a:ext uri="{FF2B5EF4-FFF2-40B4-BE49-F238E27FC236}">
                    <a16:creationId xmlns:a16="http://schemas.microsoft.com/office/drawing/2014/main" id="{33F25951-2CEB-70AE-4856-CA5615C24560}"/>
                  </a:ext>
                </a:extLst>
              </p:cNvPr>
              <p:cNvSpPr/>
              <p:nvPr/>
            </p:nvSpPr>
            <p:spPr>
              <a:xfrm rot="15763952" flipH="1">
                <a:off x="286050" y="4596710"/>
                <a:ext cx="1780793" cy="2437560"/>
              </a:xfrm>
              <a:custGeom>
                <a:avLst/>
                <a:gdLst>
                  <a:gd name="connsiteX0" fmla="*/ 1621573 w 1780793"/>
                  <a:gd name="connsiteY0" fmla="*/ 692999 h 2421389"/>
                  <a:gd name="connsiteX1" fmla="*/ 1778397 w 1780793"/>
                  <a:gd name="connsiteY1" fmla="*/ 1950054 h 2421389"/>
                  <a:gd name="connsiteX2" fmla="*/ 1511457 w 1780793"/>
                  <a:gd name="connsiteY2" fmla="*/ 2293090 h 2421389"/>
                  <a:gd name="connsiteX3" fmla="*/ 502256 w 1780793"/>
                  <a:gd name="connsiteY3" fmla="*/ 2418993 h 2421389"/>
                  <a:gd name="connsiteX4" fmla="*/ 159219 w 1780793"/>
                  <a:gd name="connsiteY4" fmla="*/ 2152054 h 2421389"/>
                  <a:gd name="connsiteX5" fmla="*/ 2396 w 1780793"/>
                  <a:gd name="connsiteY5" fmla="*/ 894999 h 2421389"/>
                  <a:gd name="connsiteX6" fmla="*/ 269335 w 1780793"/>
                  <a:gd name="connsiteY6" fmla="*/ 551963 h 2421389"/>
                  <a:gd name="connsiteX7" fmla="*/ 653406 w 1780793"/>
                  <a:gd name="connsiteY7" fmla="*/ 504048 h 2421389"/>
                  <a:gd name="connsiteX8" fmla="*/ 783961 w 1780793"/>
                  <a:gd name="connsiteY8" fmla="*/ 0 h 2421389"/>
                  <a:gd name="connsiteX9" fmla="*/ 906343 w 1780793"/>
                  <a:gd name="connsiteY9" fmla="*/ 472493 h 2421389"/>
                  <a:gd name="connsiteX10" fmla="*/ 1278537 w 1780793"/>
                  <a:gd name="connsiteY10" fmla="*/ 426060 h 2421389"/>
                  <a:gd name="connsiteX11" fmla="*/ 1621573 w 1780793"/>
                  <a:gd name="connsiteY11" fmla="*/ 692999 h 2421389"/>
                  <a:gd name="connsiteX0" fmla="*/ 1621573 w 1780793"/>
                  <a:gd name="connsiteY0" fmla="*/ 709170 h 2437560"/>
                  <a:gd name="connsiteX1" fmla="*/ 1778397 w 1780793"/>
                  <a:gd name="connsiteY1" fmla="*/ 1966225 h 2437560"/>
                  <a:gd name="connsiteX2" fmla="*/ 1511457 w 1780793"/>
                  <a:gd name="connsiteY2" fmla="*/ 2309261 h 2437560"/>
                  <a:gd name="connsiteX3" fmla="*/ 502256 w 1780793"/>
                  <a:gd name="connsiteY3" fmla="*/ 2435164 h 2437560"/>
                  <a:gd name="connsiteX4" fmla="*/ 159219 w 1780793"/>
                  <a:gd name="connsiteY4" fmla="*/ 2168225 h 2437560"/>
                  <a:gd name="connsiteX5" fmla="*/ 2396 w 1780793"/>
                  <a:gd name="connsiteY5" fmla="*/ 911170 h 2437560"/>
                  <a:gd name="connsiteX6" fmla="*/ 269335 w 1780793"/>
                  <a:gd name="connsiteY6" fmla="*/ 568134 h 2437560"/>
                  <a:gd name="connsiteX7" fmla="*/ 653406 w 1780793"/>
                  <a:gd name="connsiteY7" fmla="*/ 520219 h 2437560"/>
                  <a:gd name="connsiteX8" fmla="*/ 913585 w 1780793"/>
                  <a:gd name="connsiteY8" fmla="*/ 0 h 2437560"/>
                  <a:gd name="connsiteX9" fmla="*/ 906343 w 1780793"/>
                  <a:gd name="connsiteY9" fmla="*/ 488664 h 2437560"/>
                  <a:gd name="connsiteX10" fmla="*/ 1278537 w 1780793"/>
                  <a:gd name="connsiteY10" fmla="*/ 442231 h 2437560"/>
                  <a:gd name="connsiteX11" fmla="*/ 1621573 w 1780793"/>
                  <a:gd name="connsiteY11" fmla="*/ 709170 h 24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0793" h="2437560">
                    <a:moveTo>
                      <a:pt x="1621573" y="709170"/>
                    </a:moveTo>
                    <a:lnTo>
                      <a:pt x="1778397" y="1966225"/>
                    </a:lnTo>
                    <a:cubicBezTo>
                      <a:pt x="1799410" y="2134665"/>
                      <a:pt x="1679898" y="2288248"/>
                      <a:pt x="1511457" y="2309261"/>
                    </a:cubicBezTo>
                    <a:lnTo>
                      <a:pt x="502256" y="2435164"/>
                    </a:lnTo>
                    <a:cubicBezTo>
                      <a:pt x="333815" y="2456177"/>
                      <a:pt x="180233" y="2336665"/>
                      <a:pt x="159219" y="2168225"/>
                    </a:cubicBezTo>
                    <a:lnTo>
                      <a:pt x="2396" y="911170"/>
                    </a:lnTo>
                    <a:cubicBezTo>
                      <a:pt x="-18618" y="742730"/>
                      <a:pt x="100895" y="589147"/>
                      <a:pt x="269335" y="568134"/>
                    </a:cubicBezTo>
                    <a:lnTo>
                      <a:pt x="653406" y="520219"/>
                    </a:lnTo>
                    <a:lnTo>
                      <a:pt x="913585" y="0"/>
                    </a:lnTo>
                    <a:lnTo>
                      <a:pt x="906343" y="488664"/>
                    </a:lnTo>
                    <a:lnTo>
                      <a:pt x="1278537" y="442231"/>
                    </a:lnTo>
                    <a:cubicBezTo>
                      <a:pt x="1446977" y="421217"/>
                      <a:pt x="1600560" y="540730"/>
                      <a:pt x="1621573" y="709170"/>
                    </a:cubicBezTo>
                    <a:close/>
                  </a:path>
                </a:pathLst>
              </a:custGeom>
              <a:noFill/>
              <a:ln w="38100">
                <a:solidFill>
                  <a:srgbClr val="7956D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EdShed" pitchFamily="2" charset="77"/>
                </a:endParaRPr>
              </a:p>
            </p:txBody>
          </p:sp>
          <p:sp>
            <p:nvSpPr>
              <p:cNvPr id="25" name="TextBox 24">
                <a:extLst>
                  <a:ext uri="{FF2B5EF4-FFF2-40B4-BE49-F238E27FC236}">
                    <a16:creationId xmlns:a16="http://schemas.microsoft.com/office/drawing/2014/main" id="{0BEC3595-CE83-E9C8-DAB8-976BED89111B}"/>
                  </a:ext>
                </a:extLst>
              </p:cNvPr>
              <p:cNvSpPr txBox="1"/>
              <p:nvPr/>
            </p:nvSpPr>
            <p:spPr>
              <a:xfrm flipV="1">
                <a:off x="469490" y="5023293"/>
                <a:ext cx="1844572" cy="1477328"/>
              </a:xfrm>
              <a:prstGeom prst="rect">
                <a:avLst/>
              </a:prstGeom>
              <a:noFill/>
              <a:ln>
                <a:noFill/>
              </a:ln>
            </p:spPr>
            <p:txBody>
              <a:bodyPr wrap="square" rtlCol="0">
                <a:spAutoFit/>
              </a:bodyPr>
              <a:lstStyle/>
              <a:p>
                <a:pPr algn="ctr"/>
                <a:r>
                  <a:rPr lang="en-GB" dirty="0">
                    <a:latin typeface="EdShed" pitchFamily="2" charset="77"/>
                  </a:rPr>
                  <a:t>Separate each word into syllables using</a:t>
                </a:r>
                <a:br>
                  <a:rPr lang="en-GB" dirty="0">
                    <a:latin typeface="EdShed" pitchFamily="2" charset="77"/>
                  </a:rPr>
                </a:br>
                <a:r>
                  <a:rPr lang="en-GB" dirty="0">
                    <a:latin typeface="EdShed" pitchFamily="2" charset="77"/>
                  </a:rPr>
                  <a:t>a long</a:t>
                </a:r>
                <a:br>
                  <a:rPr lang="en-GB" dirty="0">
                    <a:latin typeface="EdShed" pitchFamily="2" charset="77"/>
                  </a:rPr>
                </a:br>
                <a:r>
                  <a:rPr lang="en-GB" dirty="0">
                    <a:latin typeface="EdShed" pitchFamily="2" charset="77"/>
                  </a:rPr>
                  <a:t>syllable break.</a:t>
                </a:r>
              </a:p>
            </p:txBody>
          </p:sp>
        </p:grpSp>
        <p:pic>
          <p:nvPicPr>
            <p:cNvPr id="23" name="Picture 22" descr="Icon&#10;&#10;Description automatically generated">
              <a:extLst>
                <a:ext uri="{FF2B5EF4-FFF2-40B4-BE49-F238E27FC236}">
                  <a16:creationId xmlns:a16="http://schemas.microsoft.com/office/drawing/2014/main" id="{2AC74350-EB46-DD69-5BCC-6223F231AAEE}"/>
                </a:ext>
              </a:extLst>
            </p:cNvPr>
            <p:cNvPicPr>
              <a:picLocks noChangeAspect="1"/>
            </p:cNvPicPr>
            <p:nvPr/>
          </p:nvPicPr>
          <p:blipFill>
            <a:blip r:embed="rId4"/>
            <a:stretch>
              <a:fillRect/>
            </a:stretch>
          </p:blipFill>
          <p:spPr>
            <a:xfrm>
              <a:off x="6631985" y="2168293"/>
              <a:ext cx="805989" cy="2003841"/>
            </a:xfrm>
            <a:prstGeom prst="rect">
              <a:avLst/>
            </a:prstGeom>
          </p:spPr>
        </p:pic>
      </p:grpSp>
      <p:sp>
        <p:nvSpPr>
          <p:cNvPr id="57" name="Title 1">
            <a:extLst>
              <a:ext uri="{FF2B5EF4-FFF2-40B4-BE49-F238E27FC236}">
                <a16:creationId xmlns:a16="http://schemas.microsoft.com/office/drawing/2014/main" id="{B1FC0DCD-3AA4-C003-6041-2E8C4CDE3084}"/>
              </a:ext>
            </a:extLst>
          </p:cNvPr>
          <p:cNvSpPr txBox="1">
            <a:spLocks/>
          </p:cNvSpPr>
          <p:nvPr/>
        </p:nvSpPr>
        <p:spPr>
          <a:xfrm>
            <a:off x="7749421" y="5117254"/>
            <a:ext cx="3339530" cy="1077218"/>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lnSpc>
                <a:spcPct val="100000"/>
              </a:lnSpc>
            </a:pPr>
            <a:r>
              <a:rPr lang="en-GB" sz="3200" dirty="0" err="1">
                <a:latin typeface="EdShed" pitchFamily="2" charset="77"/>
              </a:rPr>
              <a:t>ma</a:t>
            </a:r>
            <a:r>
              <a:rPr lang="en-GB" sz="3200" dirty="0" err="1">
                <a:solidFill>
                  <a:srgbClr val="FF3760"/>
                </a:solidFill>
                <a:latin typeface="EdShed" pitchFamily="2" charset="77"/>
              </a:rPr>
              <a:t>|</a:t>
            </a:r>
            <a:r>
              <a:rPr lang="en-GB" sz="3200" dirty="0" err="1">
                <a:latin typeface="EdShed" pitchFamily="2" charset="77"/>
              </a:rPr>
              <a:t>li</a:t>
            </a:r>
            <a:r>
              <a:rPr lang="en-GB" sz="3200" dirty="0" err="1">
                <a:solidFill>
                  <a:srgbClr val="FF3760"/>
                </a:solidFill>
                <a:latin typeface="EdShed" pitchFamily="2" charset="77"/>
              </a:rPr>
              <a:t>|</a:t>
            </a:r>
            <a:r>
              <a:rPr lang="en-GB" sz="3200" dirty="0" err="1">
                <a:latin typeface="EdShed" pitchFamily="2" charset="77"/>
              </a:rPr>
              <a:t>cious</a:t>
            </a:r>
            <a:endParaRPr lang="en-GB" sz="3200" dirty="0">
              <a:latin typeface="EdShed" pitchFamily="2" charset="77"/>
            </a:endParaRPr>
          </a:p>
          <a:p>
            <a:pPr algn="ctr">
              <a:lnSpc>
                <a:spcPct val="100000"/>
              </a:lnSpc>
            </a:pPr>
            <a:r>
              <a:rPr lang="en-GB" sz="3200" dirty="0">
                <a:solidFill>
                  <a:srgbClr val="FF3760"/>
                </a:solidFill>
                <a:latin typeface="EdShed" pitchFamily="2" charset="77"/>
              </a:rPr>
              <a:t>3</a:t>
            </a:r>
          </a:p>
        </p:txBody>
      </p:sp>
      <p:sp>
        <p:nvSpPr>
          <p:cNvPr id="58" name="Title 1">
            <a:extLst>
              <a:ext uri="{FF2B5EF4-FFF2-40B4-BE49-F238E27FC236}">
                <a16:creationId xmlns:a16="http://schemas.microsoft.com/office/drawing/2014/main" id="{0225672B-A4F2-D089-B5D8-48705E81C4B9}"/>
              </a:ext>
            </a:extLst>
          </p:cNvPr>
          <p:cNvSpPr txBox="1">
            <a:spLocks/>
          </p:cNvSpPr>
          <p:nvPr/>
        </p:nvSpPr>
        <p:spPr>
          <a:xfrm>
            <a:off x="8329657" y="4469469"/>
            <a:ext cx="2179058" cy="661720"/>
          </a:xfrm>
          <a:prstGeom prst="rect">
            <a:avLst/>
          </a:prstGeom>
        </p:spPr>
        <p:txBody>
          <a:bodyPr vert="horz" wrap="none" lIns="91440" tIns="45720" rIns="91440" bIns="45720" rtlCol="0" anchor="ctr">
            <a:spAutoFit/>
          </a:bodyPr>
          <a:lstStyle>
            <a:lvl1pPr algn="l" defTabSz="914400" rtl="0" eaLnBrk="1" latinLnBrk="0" hangingPunct="1">
              <a:lnSpc>
                <a:spcPct val="90000"/>
              </a:lnSpc>
              <a:spcBef>
                <a:spcPct val="0"/>
              </a:spcBef>
              <a:buNone/>
              <a:defRPr sz="4400" b="0" i="0" kern="1200">
                <a:solidFill>
                  <a:schemeClr val="tx1"/>
                </a:solidFill>
                <a:latin typeface="Muli" pitchFamily="2" charset="77"/>
                <a:ea typeface="+mj-ea"/>
                <a:cs typeface="+mj-cs"/>
              </a:defRPr>
            </a:lvl1pPr>
          </a:lstStyle>
          <a:p>
            <a:pPr algn="ctr"/>
            <a:r>
              <a:rPr lang="en-GB" sz="4000" dirty="0">
                <a:latin typeface="EdShed" pitchFamily="2" charset="77"/>
              </a:rPr>
              <a:t>malicious</a:t>
            </a:r>
          </a:p>
        </p:txBody>
      </p:sp>
    </p:spTree>
    <p:extLst>
      <p:ext uri="{BB962C8B-B14F-4D97-AF65-F5344CB8AC3E}">
        <p14:creationId xmlns:p14="http://schemas.microsoft.com/office/powerpoint/2010/main" val="200014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5"/>
                                        </p:tgtEl>
                                        <p:attrNameLst>
                                          <p:attrName>ppt_y</p:attrName>
                                        </p:attrNameLst>
                                      </p:cBhvr>
                                      <p:tavLst>
                                        <p:tav tm="0">
                                          <p:val>
                                            <p:strVal val="#ppt_y"/>
                                          </p:val>
                                        </p:tav>
                                        <p:tav tm="100000">
                                          <p:val>
                                            <p:strVal val="#ppt_y"/>
                                          </p:val>
                                        </p:tav>
                                      </p:tavLst>
                                    </p:anim>
                                    <p:anim calcmode="lin" valueType="num">
                                      <p:cBhvr>
                                        <p:cTn id="20"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dissolv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1" presetClass="entr" presetSubtype="0" fill="hold" grpId="0" nodeType="clickEffect">
                                  <p:stCondLst>
                                    <p:cond delay="0"/>
                                  </p:stCondLst>
                                  <p:iterate type="lt">
                                    <p:tmPct val="10000"/>
                                  </p:iterate>
                                  <p:childTnLst>
                                    <p:set>
                                      <p:cBhvr>
                                        <p:cTn id="37" dur="1" fill="hold">
                                          <p:stCondLst>
                                            <p:cond delay="0"/>
                                          </p:stCondLst>
                                        </p:cTn>
                                        <p:tgtEl>
                                          <p:spTgt spid="16"/>
                                        </p:tgtEl>
                                        <p:attrNameLst>
                                          <p:attrName>style.visibility</p:attrName>
                                        </p:attrNameLst>
                                      </p:cBhvr>
                                      <p:to>
                                        <p:strVal val="visible"/>
                                      </p:to>
                                    </p:set>
                                    <p:anim calcmode="lin" valueType="num">
                                      <p:cBhvr>
                                        <p:cTn id="3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39" dur="500" fill="hold"/>
                                        <p:tgtEl>
                                          <p:spTgt spid="16"/>
                                        </p:tgtEl>
                                        <p:attrNameLst>
                                          <p:attrName>ppt_y</p:attrName>
                                        </p:attrNameLst>
                                      </p:cBhvr>
                                      <p:tavLst>
                                        <p:tav tm="0">
                                          <p:val>
                                            <p:strVal val="#ppt_y"/>
                                          </p:val>
                                        </p:tav>
                                        <p:tav tm="100000">
                                          <p:val>
                                            <p:strVal val="#ppt_y"/>
                                          </p:val>
                                        </p:tav>
                                      </p:tavLst>
                                    </p:anim>
                                    <p:anim calcmode="lin" valueType="num">
                                      <p:cBhvr>
                                        <p:cTn id="4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4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42" dur="500" tmFilter="0,0; .5, 1; 1, 1"/>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dissolve">
                                      <p:cBhvr>
                                        <p:cTn id="47" dur="500"/>
                                        <p:tgtEl>
                                          <p:spTgt spid="58"/>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grpId="0" nodeType="clickEffect">
                                  <p:stCondLst>
                                    <p:cond delay="0"/>
                                  </p:stCondLst>
                                  <p:iterate type="lt">
                                    <p:tmPct val="10000"/>
                                  </p:iterate>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57"/>
                                        </p:tgtEl>
                                        <p:attrNameLst>
                                          <p:attrName>ppt_y</p:attrName>
                                        </p:attrNameLst>
                                      </p:cBhvr>
                                      <p:tavLst>
                                        <p:tav tm="0">
                                          <p:val>
                                            <p:strVal val="#ppt_y"/>
                                          </p:val>
                                        </p:tav>
                                        <p:tav tm="100000">
                                          <p:val>
                                            <p:strVal val="#ppt_y"/>
                                          </p:val>
                                        </p:tav>
                                      </p:tavLst>
                                    </p:anim>
                                    <p:anim calcmode="lin" valueType="num">
                                      <p:cBhvr>
                                        <p:cTn id="54" dur="500" fill="hold"/>
                                        <p:tgtEl>
                                          <p:spTgt spid="57"/>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57"/>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57" grpId="0"/>
      <p:bldP spid="58" grpId="0"/>
    </p:bldLst>
  </p:timing>
</p:sld>
</file>

<file path=ppt/theme/theme1.xml><?xml version="1.0" encoding="utf-8"?>
<a:theme xmlns:a="http://schemas.openxmlformats.org/drawingml/2006/main" name="Spelling She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1800" b="1" i="0" dirty="0">
            <a:latin typeface="OpenDyslexicAlta"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E8D45BF7E88C4CBF195B716E08D65A" ma:contentTypeVersion="12" ma:contentTypeDescription="Create a new document." ma:contentTypeScope="" ma:versionID="2fdd791a52d91e5138b36fe924e49726">
  <xsd:schema xmlns:xsd="http://www.w3.org/2001/XMLSchema" xmlns:xs="http://www.w3.org/2001/XMLSchema" xmlns:p="http://schemas.microsoft.com/office/2006/metadata/properties" xmlns:ns2="fa511a29-b952-40e4-9e4b-59b1579a09a0" xmlns:ns3="2713a64c-b708-418b-a5af-1b0d489f796a" targetNamespace="http://schemas.microsoft.com/office/2006/metadata/properties" ma:root="true" ma:fieldsID="f9a5d50ded2000f004c7e763eb7e8286" ns2:_="" ns3:_="">
    <xsd:import namespace="fa511a29-b952-40e4-9e4b-59b1579a09a0"/>
    <xsd:import namespace="2713a64c-b708-418b-a5af-1b0d489f796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511a29-b952-40e4-9e4b-59b1579a09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e2b0ea4-6242-4b3b-a5a4-a442a88e1f9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713a64c-b708-418b-a5af-1b0d489f796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ecd78d3-fe46-4f36-8ea3-4b1377205a5e}" ma:internalName="TaxCatchAll" ma:showField="CatchAllData" ma:web="2713a64c-b708-418b-a5af-1b0d489f796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a511a29-b952-40e4-9e4b-59b1579a09a0">
      <Terms xmlns="http://schemas.microsoft.com/office/infopath/2007/PartnerControls"/>
    </lcf76f155ced4ddcb4097134ff3c332f>
    <TaxCatchAll xmlns="2713a64c-b708-418b-a5af-1b0d489f796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A23B6F-A949-414F-ABFA-B96BDAF0EBAA}"/>
</file>

<file path=customXml/itemProps2.xml><?xml version="1.0" encoding="utf-8"?>
<ds:datastoreItem xmlns:ds="http://schemas.openxmlformats.org/officeDocument/2006/customXml" ds:itemID="{781E41DF-624D-40FC-BA0C-38A95F0E274F}">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A0F2FA-567F-40EF-B757-CFA457F0F9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2766</TotalTime>
  <Words>1544</Words>
  <Application>Microsoft Macintosh PowerPoint</Application>
  <PresentationFormat>Widescreen</PresentationFormat>
  <Paragraphs>311</Paragraphs>
  <Slides>21</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EdShed</vt:lpstr>
      <vt:lpstr>Arial</vt:lpstr>
      <vt:lpstr>Calibri</vt:lpstr>
      <vt:lpstr>Spelling Shed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Oliver</dc:creator>
  <cp:lastModifiedBy>Paul Blyth</cp:lastModifiedBy>
  <cp:revision>112</cp:revision>
  <dcterms:created xsi:type="dcterms:W3CDTF">2022-07-19T20:08:30Z</dcterms:created>
  <dcterms:modified xsi:type="dcterms:W3CDTF">2025-06-18T08:43:00Z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0x01010057E8D45BF7E88C4CBF195B716E08D65A</vt:lpwstr>
  </property>
</Properties>
</file>