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81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</p:sldIdLst>
  <p:sldSz cx="12192000" cy="6858000"/>
  <p:notesSz cx="6858000" cy="9144000"/>
  <p:embeddedFontLst>
    <p:embeddedFont>
      <p:font typeface="EdShed" pitchFamily="2" charset="77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A4A"/>
    <a:srgbClr val="219CEE"/>
    <a:srgbClr val="3372DC"/>
    <a:srgbClr val="FF3760"/>
    <a:srgbClr val="25D160"/>
    <a:srgbClr val="7956D6"/>
    <a:srgbClr val="FFD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0"/>
    <p:restoredTop sz="91361"/>
  </p:normalViewPr>
  <p:slideViewPr>
    <p:cSldViewPr snapToGrid="0" snapToObjects="1">
      <p:cViewPr varScale="1">
        <p:scale>
          <a:sx n="112" d="100"/>
          <a:sy n="112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77"/>
              </a:rPr>
              <a:t>6/18/25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77"/>
              </a:rPr>
              <a:t>‹#›</a:t>
            </a:fld>
            <a:endParaRPr lang="en-US" dirty="0"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77"/>
              </a:defRPr>
            </a:lvl1pPr>
          </a:lstStyle>
          <a:p>
            <a:fld id="{7AEF229B-8876-6441-8901-E5E5390D5590}" type="datetimeFigureOut">
              <a:rPr lang="en-US" smtClean="0"/>
              <a:pPr/>
              <a:t>6/18/25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77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99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Complete one sentence at a time. This slide provides the children with their words so that they are able to choose the appropriate missing word for each sentence.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12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removes the words so that the children are able to practise spelling them.</a:t>
            </a:r>
          </a:p>
          <a:p>
            <a:r>
              <a:rPr lang="en-GB" dirty="0"/>
              <a:t>They could use whiteboards and 1-2-3-Show Me for instant assessment and the ability to address incorrect spelling of words.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6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43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09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blue and red phrases to sort the words into the two groups.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1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6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1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the slide for the number syllables to be revealed.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1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the slide to show the number of syllables and how it is written.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0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4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82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1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1691901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8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2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3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3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6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2 Li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9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8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5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1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fld id="{3403252C-7E3D-1749-8409-A4F8F98D5649}" type="datetime1">
              <a:rPr lang="en-GB" smtClean="0"/>
              <a:pPr/>
              <a:t>18/06/2025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960C7-170D-3174-8B20-A83607F8C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3364" y="5089621"/>
            <a:ext cx="9105272" cy="312190"/>
          </a:xfrm>
        </p:spPr>
        <p:txBody>
          <a:bodyPr>
            <a:noAutofit/>
          </a:bodyPr>
          <a:lstStyle/>
          <a:p>
            <a:r>
              <a:rPr lang="en-GB" sz="2000" dirty="0"/>
              <a:t>To be able to segment words into the correct syllables and phonemes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C605-1EA6-9E86-A100-740941BDB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3364" y="5462116"/>
            <a:ext cx="9105272" cy="312190"/>
          </a:xfrm>
        </p:spPr>
        <p:txBody>
          <a:bodyPr/>
          <a:lstStyle/>
          <a:p>
            <a:r>
              <a:rPr lang="en-GB" altLang="en-US" sz="2000" dirty="0">
                <a:solidFill>
                  <a:srgbClr val="1D1C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spell words </a:t>
            </a:r>
            <a:r>
              <a:rPr lang="en-GB" sz="2000" dirty="0"/>
              <a:t>ending in ‘-</a:t>
            </a:r>
            <a:r>
              <a:rPr lang="en-GB" sz="2000" dirty="0" err="1"/>
              <a:t>tious’</a:t>
            </a:r>
            <a:r>
              <a:rPr lang="en-GB" sz="2000" dirty="0"/>
              <a:t> and ‘-</a:t>
            </a:r>
            <a:r>
              <a:rPr lang="en-GB" sz="2000" dirty="0" err="1"/>
              <a:t>ious’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5299" y="5916795"/>
            <a:ext cx="10461402" cy="312191"/>
          </a:xfrm>
        </p:spPr>
        <p:txBody>
          <a:bodyPr/>
          <a:lstStyle/>
          <a:p>
            <a:r>
              <a:rPr lang="en-GB" sz="1800" b="1" dirty="0"/>
              <a:t>This week’s words:</a:t>
            </a:r>
            <a:r>
              <a:rPr lang="en-GB" sz="1800" dirty="0"/>
              <a:t> ambitious, amphibious, curious, devious, fictitious, infectious, notorious, nutritious, repetitious, obvious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431A5-0F8D-2B37-CF53-24535E1484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20112-B649-C63E-A959-2D188EBFD3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Syllable Maps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FA10DC-C3C6-8BF7-C44C-13C00B1D7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871DB3AF-0136-AA3B-139F-6D9EB6B68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61838"/>
              </p:ext>
            </p:extLst>
          </p:nvPr>
        </p:nvGraphicFramePr>
        <p:xfrm>
          <a:off x="277292" y="1721890"/>
          <a:ext cx="11637416" cy="486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581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677661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3503174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Syllable Breaks 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infectious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>
                          <a:latin typeface="EdShed" pitchFamily="2" charset="77"/>
                        </a:rPr>
                        <a:t>in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fec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tious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infectious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notorious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>
                          <a:latin typeface="EdShed" pitchFamily="2" charset="77"/>
                        </a:rPr>
                        <a:t>no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to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ri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notorious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devious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>
                          <a:latin typeface="EdShed" pitchFamily="2" charset="77"/>
                        </a:rPr>
                        <a:t>de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vi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devious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ambitious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>
                          <a:latin typeface="EdShed" pitchFamily="2" charset="77"/>
                        </a:rPr>
                        <a:t>am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bi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tious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ambitious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repetitious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>
                          <a:latin typeface="EdShed" pitchFamily="2" charset="77"/>
                        </a:rPr>
                        <a:t>rep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e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ti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tious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repetitious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curious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>
                          <a:latin typeface="EdShed" pitchFamily="2" charset="77"/>
                        </a:rPr>
                        <a:t>cu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ri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curious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nutritious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>
                          <a:latin typeface="EdShed" pitchFamily="2" charset="77"/>
                        </a:rPr>
                        <a:t>nu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tri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tious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nutritious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amphibious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>
                          <a:latin typeface="EdShed" pitchFamily="2" charset="77"/>
                        </a:rPr>
                        <a:t>am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phib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i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amphibious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fictitious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>
                          <a:latin typeface="EdShed" pitchFamily="2" charset="77"/>
                        </a:rPr>
                        <a:t>fic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ti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tious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fictitious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obvious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>
                          <a:latin typeface="EdShed" pitchFamily="2" charset="77"/>
                        </a:rPr>
                        <a:t>ob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vi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obvious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73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A9F2F-ECCF-C46C-563E-AC401A600D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9D93F-4827-ADEB-2369-7BE2435E92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Phoneme Maps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F87345-720E-F36D-B06C-C77F844DFA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Where do the sound buttons go in these words?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7FDCA9-950F-DA7C-D158-E20EF8A42C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83451" y="4677457"/>
            <a:ext cx="1215672" cy="1333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CF1342-E66A-4A45-56F4-B7ED14CE140A}"/>
              </a:ext>
            </a:extLst>
          </p:cNvPr>
          <p:cNvSpPr txBox="1"/>
          <p:nvPr/>
        </p:nvSpPr>
        <p:spPr>
          <a:xfrm>
            <a:off x="1610051" y="2658134"/>
            <a:ext cx="3027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EdShed" pitchFamily="2" charset="77"/>
              </a:rPr>
              <a:t>obvious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719CF4-321F-04E6-2BF8-F9B029B981C8}"/>
              </a:ext>
            </a:extLst>
          </p:cNvPr>
          <p:cNvSpPr txBox="1"/>
          <p:nvPr/>
        </p:nvSpPr>
        <p:spPr>
          <a:xfrm>
            <a:off x="3977085" y="4855246"/>
            <a:ext cx="2963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EdShed" pitchFamily="2" charset="77"/>
              </a:rPr>
              <a:t>ambitious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D6A78-D3FC-0A98-0B0B-379A209A6F4C}"/>
              </a:ext>
            </a:extLst>
          </p:cNvPr>
          <p:cNvSpPr txBox="1"/>
          <p:nvPr/>
        </p:nvSpPr>
        <p:spPr>
          <a:xfrm>
            <a:off x="8127801" y="4855246"/>
            <a:ext cx="2259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EdShed" pitchFamily="2" charset="77"/>
              </a:rPr>
              <a:t>curious</a:t>
            </a:r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28CACB1-FCB0-70D4-4199-7DDB96DAF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712" y="2323153"/>
            <a:ext cx="967474" cy="178367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74A6927-CDFF-8B8A-20EF-545FD3E2EFE0}"/>
              </a:ext>
            </a:extLst>
          </p:cNvPr>
          <p:cNvGrpSpPr/>
          <p:nvPr/>
        </p:nvGrpSpPr>
        <p:grpSpPr>
          <a:xfrm>
            <a:off x="1783878" y="3417152"/>
            <a:ext cx="1972308" cy="164312"/>
            <a:chOff x="2598921" y="5118737"/>
            <a:chExt cx="1296373" cy="108000"/>
          </a:xfrm>
          <a:solidFill>
            <a:srgbClr val="3372DC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D9F0D42-B46C-1B82-D89B-52F94C8DF320}"/>
                </a:ext>
              </a:extLst>
            </p:cNvPr>
            <p:cNvSpPr/>
            <p:nvPr/>
          </p:nvSpPr>
          <p:spPr>
            <a:xfrm>
              <a:off x="3222696" y="5118737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DCEDC12-21B2-1129-3823-7E319B8419FC}"/>
                </a:ext>
              </a:extLst>
            </p:cNvPr>
            <p:cNvSpPr/>
            <p:nvPr/>
          </p:nvSpPr>
          <p:spPr>
            <a:xfrm flipV="1">
              <a:off x="3381878" y="5132969"/>
              <a:ext cx="378597" cy="79536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7B1C85-CF8B-FDD5-02DC-487024A41484}"/>
                </a:ext>
              </a:extLst>
            </p:cNvPr>
            <p:cNvSpPr/>
            <p:nvPr/>
          </p:nvSpPr>
          <p:spPr>
            <a:xfrm>
              <a:off x="3047130" y="5118737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69832A-D584-6414-8811-A6EC58E5D5B9}"/>
                </a:ext>
              </a:extLst>
            </p:cNvPr>
            <p:cNvSpPr/>
            <p:nvPr/>
          </p:nvSpPr>
          <p:spPr>
            <a:xfrm>
              <a:off x="2841806" y="5118737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A4877F-C0E2-D80C-270A-A1939FFA5956}"/>
                </a:ext>
              </a:extLst>
            </p:cNvPr>
            <p:cNvSpPr/>
            <p:nvPr/>
          </p:nvSpPr>
          <p:spPr>
            <a:xfrm>
              <a:off x="2598921" y="5118737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F575CD3-3E5C-0DD2-EA2B-A7AD83F043CF}"/>
                </a:ext>
              </a:extLst>
            </p:cNvPr>
            <p:cNvSpPr/>
            <p:nvPr/>
          </p:nvSpPr>
          <p:spPr>
            <a:xfrm>
              <a:off x="3787294" y="5118737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B7DA19E-4C75-28F3-6F50-A2110B3E17C8}"/>
              </a:ext>
            </a:extLst>
          </p:cNvPr>
          <p:cNvSpPr txBox="1"/>
          <p:nvPr/>
        </p:nvSpPr>
        <p:spPr>
          <a:xfrm>
            <a:off x="7476021" y="2476324"/>
            <a:ext cx="29026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EdShed" pitchFamily="2" charset="77"/>
              </a:rPr>
              <a:t>Use sound buttons for</a:t>
            </a:r>
            <a:br>
              <a:rPr lang="en-GB" dirty="0">
                <a:latin typeface="EdShed" pitchFamily="2" charset="77"/>
              </a:rPr>
            </a:br>
            <a:r>
              <a:rPr lang="en-GB" dirty="0">
                <a:latin typeface="EdShed" pitchFamily="2" charset="77"/>
              </a:rPr>
              <a:t>each phoneme. Draw a dot for each single letter sound and a line when two or more letters make one sound. 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77A67A59-F901-D362-8F86-547043331D14}"/>
              </a:ext>
            </a:extLst>
          </p:cNvPr>
          <p:cNvSpPr/>
          <p:nvPr/>
        </p:nvSpPr>
        <p:spPr>
          <a:xfrm rot="17092387">
            <a:off x="7358575" y="953481"/>
            <a:ext cx="2410627" cy="4270470"/>
          </a:xfrm>
          <a:custGeom>
            <a:avLst/>
            <a:gdLst>
              <a:gd name="connsiteX0" fmla="*/ 1865617 w 2410627"/>
              <a:gd name="connsiteY0" fmla="*/ 1294193 h 4270470"/>
              <a:gd name="connsiteX1" fmla="*/ 2386815 w 2410627"/>
              <a:gd name="connsiteY1" fmla="*/ 3256707 h 4270470"/>
              <a:gd name="connsiteX2" fmla="*/ 1886005 w 2410627"/>
              <a:gd name="connsiteY2" fmla="*/ 4119716 h 4270470"/>
              <a:gd name="connsiteX3" fmla="*/ 1408020 w 2410627"/>
              <a:gd name="connsiteY3" fmla="*/ 4246658 h 4270470"/>
              <a:gd name="connsiteX4" fmla="*/ 545011 w 2410627"/>
              <a:gd name="connsiteY4" fmla="*/ 3745848 h 4270470"/>
              <a:gd name="connsiteX5" fmla="*/ 23812 w 2410627"/>
              <a:gd name="connsiteY5" fmla="*/ 1783334 h 4270470"/>
              <a:gd name="connsiteX6" fmla="*/ 524623 w 2410627"/>
              <a:gd name="connsiteY6" fmla="*/ 920325 h 4270470"/>
              <a:gd name="connsiteX7" fmla="*/ 634484 w 2410627"/>
              <a:gd name="connsiteY7" fmla="*/ 891148 h 4270470"/>
              <a:gd name="connsiteX8" fmla="*/ 776459 w 2410627"/>
              <a:gd name="connsiteY8" fmla="*/ 0 h 4270470"/>
              <a:gd name="connsiteX9" fmla="*/ 1066293 w 2410627"/>
              <a:gd name="connsiteY9" fmla="*/ 783163 h 4270470"/>
              <a:gd name="connsiteX10" fmla="*/ 1143715 w 2410627"/>
              <a:gd name="connsiteY10" fmla="*/ 770739 h 4270470"/>
              <a:gd name="connsiteX11" fmla="*/ 1865617 w 2410627"/>
              <a:gd name="connsiteY11" fmla="*/ 1294193 h 427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0627" h="4270470">
                <a:moveTo>
                  <a:pt x="1865617" y="1294193"/>
                </a:moveTo>
                <a:lnTo>
                  <a:pt x="2386815" y="3256707"/>
                </a:lnTo>
                <a:cubicBezTo>
                  <a:pt x="2486834" y="3633315"/>
                  <a:pt x="2262613" y="4019698"/>
                  <a:pt x="1886005" y="4119716"/>
                </a:cubicBezTo>
                <a:lnTo>
                  <a:pt x="1408020" y="4246658"/>
                </a:lnTo>
                <a:cubicBezTo>
                  <a:pt x="1031412" y="4346676"/>
                  <a:pt x="645030" y="4122456"/>
                  <a:pt x="545011" y="3745848"/>
                </a:cubicBezTo>
                <a:lnTo>
                  <a:pt x="23812" y="1783334"/>
                </a:lnTo>
                <a:cubicBezTo>
                  <a:pt x="-76206" y="1406726"/>
                  <a:pt x="148015" y="1020343"/>
                  <a:pt x="524623" y="920325"/>
                </a:cubicBezTo>
                <a:lnTo>
                  <a:pt x="634484" y="891148"/>
                </a:lnTo>
                <a:lnTo>
                  <a:pt x="776459" y="0"/>
                </a:lnTo>
                <a:lnTo>
                  <a:pt x="1066293" y="783163"/>
                </a:lnTo>
                <a:lnTo>
                  <a:pt x="1143715" y="770739"/>
                </a:lnTo>
                <a:cubicBezTo>
                  <a:pt x="1471337" y="751801"/>
                  <a:pt x="1778101" y="964661"/>
                  <a:pt x="1865617" y="1294193"/>
                </a:cubicBezTo>
                <a:close/>
              </a:path>
            </a:pathLst>
          </a:cu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D96090-15AE-5C8A-F92C-167D32D87E3A}"/>
              </a:ext>
            </a:extLst>
          </p:cNvPr>
          <p:cNvGrpSpPr/>
          <p:nvPr/>
        </p:nvGrpSpPr>
        <p:grpSpPr>
          <a:xfrm>
            <a:off x="4148907" y="5633198"/>
            <a:ext cx="2613700" cy="164487"/>
            <a:chOff x="2612552" y="5135831"/>
            <a:chExt cx="1717951" cy="108118"/>
          </a:xfrm>
          <a:solidFill>
            <a:srgbClr val="3372DC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3FE909D-6DD9-BEEC-CC97-E3BB2BAD8676}"/>
                </a:ext>
              </a:extLst>
            </p:cNvPr>
            <p:cNvSpPr/>
            <p:nvPr/>
          </p:nvSpPr>
          <p:spPr>
            <a:xfrm>
              <a:off x="3388510" y="5135925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1E1BE3-1FFD-C031-3682-214D8D72D27A}"/>
                </a:ext>
              </a:extLst>
            </p:cNvPr>
            <p:cNvSpPr/>
            <p:nvPr/>
          </p:nvSpPr>
          <p:spPr>
            <a:xfrm flipV="1">
              <a:off x="3517558" y="5152510"/>
              <a:ext cx="207229" cy="7464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C5A573A-033C-7CE2-605C-B12B9DBD18E6}"/>
                </a:ext>
              </a:extLst>
            </p:cNvPr>
            <p:cNvSpPr/>
            <p:nvPr/>
          </p:nvSpPr>
          <p:spPr>
            <a:xfrm>
              <a:off x="3217007" y="5135921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C45DB70-6A30-402C-7BE8-A9C7BCF9EBB8}"/>
                </a:ext>
              </a:extLst>
            </p:cNvPr>
            <p:cNvSpPr/>
            <p:nvPr/>
          </p:nvSpPr>
          <p:spPr>
            <a:xfrm>
              <a:off x="2917721" y="5135936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3E67B32-9C90-76D3-787E-79464333FB55}"/>
                </a:ext>
              </a:extLst>
            </p:cNvPr>
            <p:cNvSpPr/>
            <p:nvPr/>
          </p:nvSpPr>
          <p:spPr>
            <a:xfrm>
              <a:off x="2612552" y="5135949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E930412-7283-F959-AA1A-F0CB108AD3D9}"/>
                </a:ext>
              </a:extLst>
            </p:cNvPr>
            <p:cNvSpPr/>
            <p:nvPr/>
          </p:nvSpPr>
          <p:spPr>
            <a:xfrm>
              <a:off x="4222503" y="5135831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35A612A-927E-7C6F-B3FF-0408C5127DA4}"/>
                </a:ext>
              </a:extLst>
            </p:cNvPr>
            <p:cNvSpPr/>
            <p:nvPr/>
          </p:nvSpPr>
          <p:spPr>
            <a:xfrm flipV="1">
              <a:off x="3768684" y="5152604"/>
              <a:ext cx="409921" cy="7464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BE9D3D-010A-A27D-2EDB-F17D3E98F58B}"/>
              </a:ext>
            </a:extLst>
          </p:cNvPr>
          <p:cNvGrpSpPr/>
          <p:nvPr/>
        </p:nvGrpSpPr>
        <p:grpSpPr>
          <a:xfrm>
            <a:off x="8326289" y="5633178"/>
            <a:ext cx="1901760" cy="164527"/>
            <a:chOff x="8326289" y="5574459"/>
            <a:chExt cx="1901760" cy="16452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F3537C5-6030-F1FD-657C-A9C94091CDA1}"/>
                </a:ext>
              </a:extLst>
            </p:cNvPr>
            <p:cNvGrpSpPr/>
            <p:nvPr/>
          </p:nvGrpSpPr>
          <p:grpSpPr>
            <a:xfrm>
              <a:off x="8326289" y="5574459"/>
              <a:ext cx="1901760" cy="164520"/>
              <a:chOff x="2612552" y="5134948"/>
              <a:chExt cx="1250001" cy="108140"/>
            </a:xfrm>
            <a:solidFill>
              <a:srgbClr val="3372DC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4A67BA9-45F2-7155-C9D2-3027586FD62A}"/>
                  </a:ext>
                </a:extLst>
              </p:cNvPr>
              <p:cNvSpPr/>
              <p:nvPr/>
            </p:nvSpPr>
            <p:spPr>
              <a:xfrm>
                <a:off x="3161112" y="5135076"/>
                <a:ext cx="108000" cy="10800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D74CEF9-D2C9-FC52-37A0-B8095F84B866}"/>
                  </a:ext>
                </a:extLst>
              </p:cNvPr>
              <p:cNvSpPr/>
              <p:nvPr/>
            </p:nvSpPr>
            <p:spPr>
              <a:xfrm flipV="1">
                <a:off x="3294851" y="5151758"/>
                <a:ext cx="414821" cy="74640"/>
              </a:xfrm>
              <a:prstGeom prst="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C3A1C57-C52E-50E2-DAB8-D452BF267EA2}"/>
                  </a:ext>
                </a:extLst>
              </p:cNvPr>
              <p:cNvSpPr/>
              <p:nvPr/>
            </p:nvSpPr>
            <p:spPr>
              <a:xfrm>
                <a:off x="2612552" y="5135088"/>
                <a:ext cx="108000" cy="10800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D3ECD87-81DB-A66A-0C4D-996DCFD908D4}"/>
                  </a:ext>
                </a:extLst>
              </p:cNvPr>
              <p:cNvSpPr/>
              <p:nvPr/>
            </p:nvSpPr>
            <p:spPr>
              <a:xfrm>
                <a:off x="3754553" y="5134948"/>
                <a:ext cx="108000" cy="108000"/>
              </a:xfrm>
              <a:prstGeom prst="ellipse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77"/>
                  <a:ea typeface="+mn-ea"/>
                  <a:cs typeface="+mn-cs"/>
                </a:endParaRP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10B7052-67D6-53B8-A95F-67F6B4AC27E9}"/>
                </a:ext>
              </a:extLst>
            </p:cNvPr>
            <p:cNvSpPr/>
            <p:nvPr/>
          </p:nvSpPr>
          <p:spPr>
            <a:xfrm>
              <a:off x="8654565" y="5574674"/>
              <a:ext cx="164312" cy="164312"/>
            </a:xfrm>
            <a:prstGeom prst="ellipse">
              <a:avLst/>
            </a:prstGeom>
            <a:solidFill>
              <a:srgbClr val="3372DC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DD5F2F-A83D-1525-9844-F755BCBA2938}"/>
                </a:ext>
              </a:extLst>
            </p:cNvPr>
            <p:cNvSpPr/>
            <p:nvPr/>
          </p:nvSpPr>
          <p:spPr>
            <a:xfrm>
              <a:off x="8953665" y="5574674"/>
              <a:ext cx="164312" cy="164312"/>
            </a:xfrm>
            <a:prstGeom prst="ellipse">
              <a:avLst/>
            </a:prstGeom>
            <a:solidFill>
              <a:srgbClr val="3372DC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77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3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3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6AA53-C048-AA4B-E96F-D9B996C2B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Irregular Spelling Pattern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FCD2E1-EA58-28BA-3595-AF7D1C840E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Which words end in /</a:t>
            </a:r>
            <a:r>
              <a:rPr lang="en-GB" dirty="0" err="1"/>
              <a:t>shus</a:t>
            </a:r>
            <a:r>
              <a:rPr lang="en-GB" dirty="0"/>
              <a:t>/ and which end in /ee/-/us/?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800912-62B0-6673-3D13-A630819F39BA}"/>
              </a:ext>
            </a:extLst>
          </p:cNvPr>
          <p:cNvSpPr/>
          <p:nvPr/>
        </p:nvSpPr>
        <p:spPr>
          <a:xfrm>
            <a:off x="3579606" y="3925434"/>
            <a:ext cx="5032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72DC"/>
                </a:solidFill>
                <a:latin typeface="EdShed" pitchFamily="2" charset="77"/>
              </a:rPr>
              <a:t>Which of this week’s words does this apply to?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4979F-ABBA-30C4-0A7D-4CEA21F154E9}"/>
              </a:ext>
            </a:extLst>
          </p:cNvPr>
          <p:cNvSpPr txBox="1"/>
          <p:nvPr/>
        </p:nvSpPr>
        <p:spPr>
          <a:xfrm>
            <a:off x="1079017" y="2397626"/>
            <a:ext cx="10033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EdShed" pitchFamily="2" charset="77"/>
              </a:rPr>
              <a:t>2. Also, if the noun form of that word ends in ‘</a:t>
            </a:r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-</a:t>
            </a:r>
            <a:r>
              <a:rPr lang="en-GB" dirty="0" err="1">
                <a:solidFill>
                  <a:srgbClr val="FF3760"/>
                </a:solidFill>
                <a:latin typeface="EdShed" pitchFamily="2" charset="77"/>
              </a:rPr>
              <a:t>tion</a:t>
            </a:r>
            <a:r>
              <a:rPr lang="en-GB" dirty="0">
                <a:latin typeface="EdShed" pitchFamily="2" charset="77"/>
              </a:rPr>
              <a:t>’, it is pronounced /</a:t>
            </a:r>
            <a:r>
              <a:rPr lang="en-GB" dirty="0" err="1">
                <a:solidFill>
                  <a:srgbClr val="3372DC"/>
                </a:solidFill>
                <a:latin typeface="EdShed" pitchFamily="2" charset="77"/>
              </a:rPr>
              <a:t>shus</a:t>
            </a:r>
            <a:r>
              <a:rPr lang="en-GB" dirty="0">
                <a:latin typeface="EdShed" pitchFamily="2" charset="77"/>
              </a:rPr>
              <a:t>/ when it becomes an adjective.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AA8D4E-1506-9F36-EE73-5E731A201661}"/>
              </a:ext>
            </a:extLst>
          </p:cNvPr>
          <p:cNvSpPr txBox="1">
            <a:spLocks/>
          </p:cNvSpPr>
          <p:nvPr/>
        </p:nvSpPr>
        <p:spPr>
          <a:xfrm>
            <a:off x="4926336" y="4524809"/>
            <a:ext cx="2329088" cy="406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repeti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tious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2683A9-CECC-C17F-0FF3-41C8378B864F}"/>
              </a:ext>
            </a:extLst>
          </p:cNvPr>
          <p:cNvGrpSpPr/>
          <p:nvPr/>
        </p:nvGrpSpPr>
        <p:grpSpPr>
          <a:xfrm>
            <a:off x="1894489" y="3259579"/>
            <a:ext cx="7618582" cy="523220"/>
            <a:chOff x="1735049" y="3450131"/>
            <a:chExt cx="7618582" cy="523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66188E-9199-A709-028B-D29FFE272487}"/>
                </a:ext>
              </a:extLst>
            </p:cNvPr>
            <p:cNvSpPr txBox="1"/>
            <p:nvPr/>
          </p:nvSpPr>
          <p:spPr>
            <a:xfrm>
              <a:off x="1735049" y="3450131"/>
              <a:ext cx="14602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EdShed" pitchFamily="2" charset="77"/>
                </a:rPr>
                <a:t>infec</a:t>
              </a:r>
              <a:r>
                <a:rPr lang="en-US" sz="2800" dirty="0">
                  <a:solidFill>
                    <a:srgbClr val="FF3760"/>
                  </a:solidFill>
                  <a:latin typeface="EdShed" pitchFamily="2" charset="77"/>
                </a:rPr>
                <a:t>tion</a:t>
              </a: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6631F34C-DDCB-DD40-D9B4-05F44D1FD5B6}"/>
                </a:ext>
              </a:extLst>
            </p:cNvPr>
            <p:cNvSpPr/>
            <p:nvPr/>
          </p:nvSpPr>
          <p:spPr>
            <a:xfrm>
              <a:off x="3766058" y="3645384"/>
              <a:ext cx="908824" cy="13271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00ADE132-1E0E-2DCB-6813-E47C70E1C93D}"/>
                </a:ext>
              </a:extLst>
            </p:cNvPr>
            <p:cNvSpPr/>
            <p:nvPr/>
          </p:nvSpPr>
          <p:spPr>
            <a:xfrm>
              <a:off x="7187999" y="3645384"/>
              <a:ext cx="908824" cy="13271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9032B1-6553-FB75-8BE0-0EB0380A30AD}"/>
                </a:ext>
              </a:extLst>
            </p:cNvPr>
            <p:cNvSpPr txBox="1"/>
            <p:nvPr/>
          </p:nvSpPr>
          <p:spPr>
            <a:xfrm>
              <a:off x="8294943" y="3450131"/>
              <a:ext cx="10586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EdShed" pitchFamily="2" charset="77"/>
                </a:rPr>
                <a:t>/</a:t>
              </a:r>
              <a:r>
                <a:rPr lang="en-US" sz="2800" dirty="0" err="1">
                  <a:solidFill>
                    <a:srgbClr val="3372DC"/>
                  </a:solidFill>
                  <a:latin typeface="EdShed" pitchFamily="2" charset="77"/>
                </a:rPr>
                <a:t>shus</a:t>
              </a:r>
              <a:r>
                <a:rPr lang="en-US" sz="2800" dirty="0">
                  <a:latin typeface="EdShed" pitchFamily="2" charset="77"/>
                </a:rPr>
                <a:t>/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00F5FD0-FACB-849D-2B5A-0969E7F9DEFE}"/>
              </a:ext>
            </a:extLst>
          </p:cNvPr>
          <p:cNvSpPr txBox="1"/>
          <p:nvPr/>
        </p:nvSpPr>
        <p:spPr>
          <a:xfrm>
            <a:off x="573204" y="1935661"/>
            <a:ext cx="11045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EdShed" pitchFamily="2" charset="77"/>
              </a:rPr>
              <a:t>1. Look closely, words with a /</a:t>
            </a:r>
            <a:r>
              <a:rPr lang="en-GB" dirty="0" err="1">
                <a:solidFill>
                  <a:srgbClr val="3372DC"/>
                </a:solidFill>
                <a:latin typeface="EdShed" pitchFamily="2" charset="77"/>
              </a:rPr>
              <a:t>shus</a:t>
            </a:r>
            <a:r>
              <a:rPr lang="en-GB" dirty="0">
                <a:latin typeface="EdShed" pitchFamily="2" charset="77"/>
              </a:rPr>
              <a:t>/ ending have the suffix ‘</a:t>
            </a:r>
            <a:r>
              <a:rPr lang="en-GB" dirty="0">
                <a:solidFill>
                  <a:srgbClr val="FF3760"/>
                </a:solidFill>
                <a:latin typeface="EdShed" pitchFamily="2" charset="77"/>
              </a:rPr>
              <a:t>-</a:t>
            </a:r>
            <a:r>
              <a:rPr lang="en-GB" dirty="0" err="1">
                <a:solidFill>
                  <a:srgbClr val="FF3760"/>
                </a:solidFill>
                <a:latin typeface="EdShed" pitchFamily="2" charset="77"/>
              </a:rPr>
              <a:t>tious</a:t>
            </a:r>
            <a:r>
              <a:rPr lang="en-GB" dirty="0">
                <a:latin typeface="EdShed" pitchFamily="2" charset="77"/>
              </a:rPr>
              <a:t>’.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09BCA4-2B02-E8C0-BEC1-797B1434DCB7}"/>
              </a:ext>
            </a:extLst>
          </p:cNvPr>
          <p:cNvSpPr txBox="1"/>
          <p:nvPr/>
        </p:nvSpPr>
        <p:spPr>
          <a:xfrm>
            <a:off x="5291174" y="3264964"/>
            <a:ext cx="1599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dShed" pitchFamily="2" charset="77"/>
              </a:rPr>
              <a:t>infec</a:t>
            </a:r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tious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2103D1-4A5A-5322-4F18-7916B0E2F648}"/>
              </a:ext>
            </a:extLst>
          </p:cNvPr>
          <p:cNvGrpSpPr/>
          <p:nvPr/>
        </p:nvGrpSpPr>
        <p:grpSpPr>
          <a:xfrm>
            <a:off x="1953695" y="4466687"/>
            <a:ext cx="7631946" cy="523220"/>
            <a:chOff x="1953695" y="4495263"/>
            <a:chExt cx="7631946" cy="52322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362DBD1-76CB-663A-2E55-C18725481E8E}"/>
                </a:ext>
              </a:extLst>
            </p:cNvPr>
            <p:cNvGrpSpPr/>
            <p:nvPr/>
          </p:nvGrpSpPr>
          <p:grpSpPr>
            <a:xfrm>
              <a:off x="1953695" y="4495263"/>
              <a:ext cx="7631946" cy="523220"/>
              <a:chOff x="1953695" y="4669271"/>
              <a:chExt cx="7631946" cy="523220"/>
            </a:xfrm>
          </p:grpSpPr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7941F01E-E907-29DE-EF4F-D27F402E9B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3695" y="4727393"/>
                <a:ext cx="2329088" cy="4069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tx1"/>
                    </a:solidFill>
                    <a:latin typeface="Muli" pitchFamily="2" charset="77"/>
                    <a:ea typeface="+mj-ea"/>
                    <a:cs typeface="+mj-cs"/>
                  </a:defRPr>
                </a:lvl1pPr>
              </a:lstStyle>
              <a:p>
                <a:r>
                  <a:rPr lang="en-GB" sz="2400" dirty="0">
                    <a:latin typeface="EdShed" pitchFamily="2" charset="77"/>
                  </a:rPr>
                  <a:t>repeti</a:t>
                </a:r>
                <a:r>
                  <a:rPr lang="en-GB" sz="2400" dirty="0">
                    <a:solidFill>
                      <a:srgbClr val="FF3760"/>
                    </a:solidFill>
                    <a:latin typeface="EdShed" pitchFamily="2" charset="77"/>
                  </a:rPr>
                  <a:t>tion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386597-EA38-A685-0637-C0625E41E0EA}"/>
                  </a:ext>
                </a:extLst>
              </p:cNvPr>
              <p:cNvSpPr txBox="1"/>
              <p:nvPr/>
            </p:nvSpPr>
            <p:spPr>
              <a:xfrm>
                <a:off x="8526953" y="4669271"/>
                <a:ext cx="10586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EdShed" pitchFamily="2" charset="77"/>
                  </a:rPr>
                  <a:t>/</a:t>
                </a:r>
                <a:r>
                  <a:rPr lang="en-US" sz="2800" dirty="0" err="1">
                    <a:solidFill>
                      <a:srgbClr val="3372DC"/>
                    </a:solidFill>
                    <a:latin typeface="EdShed" pitchFamily="2" charset="77"/>
                  </a:rPr>
                  <a:t>shus</a:t>
                </a:r>
                <a:r>
                  <a:rPr lang="en-US" sz="2800" dirty="0">
                    <a:latin typeface="EdShed" pitchFamily="2" charset="77"/>
                  </a:rPr>
                  <a:t>/</a:t>
                </a:r>
              </a:p>
            </p:txBody>
          </p:sp>
        </p:grpSp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A90313BB-CE00-9ADB-8350-2B00C03BC7A1}"/>
                </a:ext>
              </a:extLst>
            </p:cNvPr>
            <p:cNvSpPr/>
            <p:nvPr/>
          </p:nvSpPr>
          <p:spPr>
            <a:xfrm>
              <a:off x="3925498" y="4652545"/>
              <a:ext cx="908824" cy="13271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1D90DD00-0BA5-2C2A-C189-57874C0C6107}"/>
                </a:ext>
              </a:extLst>
            </p:cNvPr>
            <p:cNvSpPr/>
            <p:nvPr/>
          </p:nvSpPr>
          <p:spPr>
            <a:xfrm>
              <a:off x="7347439" y="4652545"/>
              <a:ext cx="908824" cy="13271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5F15717D-7DE9-FA47-8205-E0FEFF518A44}"/>
              </a:ext>
            </a:extLst>
          </p:cNvPr>
          <p:cNvSpPr txBox="1">
            <a:spLocks/>
          </p:cNvSpPr>
          <p:nvPr/>
        </p:nvSpPr>
        <p:spPr>
          <a:xfrm>
            <a:off x="4926336" y="5010584"/>
            <a:ext cx="2329088" cy="406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ambi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tious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14378D-6FAC-9757-420E-EE19B9284571}"/>
              </a:ext>
            </a:extLst>
          </p:cNvPr>
          <p:cNvGrpSpPr/>
          <p:nvPr/>
        </p:nvGrpSpPr>
        <p:grpSpPr>
          <a:xfrm>
            <a:off x="2050822" y="4952462"/>
            <a:ext cx="7534819" cy="523220"/>
            <a:chOff x="2050822" y="4495263"/>
            <a:chExt cx="7534819" cy="52322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A2E38F8-537B-7F86-CF36-A521824BEFAF}"/>
                </a:ext>
              </a:extLst>
            </p:cNvPr>
            <p:cNvGrpSpPr/>
            <p:nvPr/>
          </p:nvGrpSpPr>
          <p:grpSpPr>
            <a:xfrm>
              <a:off x="2050822" y="4495263"/>
              <a:ext cx="7534819" cy="523220"/>
              <a:chOff x="2050822" y="4669271"/>
              <a:chExt cx="7534819" cy="523220"/>
            </a:xfrm>
          </p:grpSpPr>
          <p:sp>
            <p:nvSpPr>
              <p:cNvPr id="50" name="Title 1">
                <a:extLst>
                  <a:ext uri="{FF2B5EF4-FFF2-40B4-BE49-F238E27FC236}">
                    <a16:creationId xmlns:a16="http://schemas.microsoft.com/office/drawing/2014/main" id="{9101CE35-8249-69DB-A8A1-51E0CA98CE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0822" y="4727393"/>
                <a:ext cx="2329088" cy="4069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tx1"/>
                    </a:solidFill>
                    <a:latin typeface="Muli" pitchFamily="2" charset="77"/>
                    <a:ea typeface="+mj-ea"/>
                    <a:cs typeface="+mj-cs"/>
                  </a:defRPr>
                </a:lvl1pPr>
              </a:lstStyle>
              <a:p>
                <a:r>
                  <a:rPr lang="en-GB" sz="2400" dirty="0">
                    <a:latin typeface="EdShed" pitchFamily="2" charset="77"/>
                  </a:rPr>
                  <a:t>ambi</a:t>
                </a:r>
                <a:r>
                  <a:rPr lang="en-GB" sz="2400" dirty="0">
                    <a:solidFill>
                      <a:srgbClr val="FF3760"/>
                    </a:solidFill>
                    <a:latin typeface="EdShed" pitchFamily="2" charset="77"/>
                  </a:rPr>
                  <a:t>tion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7903861-481F-FC2A-BBC9-A5334DD23DDD}"/>
                  </a:ext>
                </a:extLst>
              </p:cNvPr>
              <p:cNvSpPr txBox="1"/>
              <p:nvPr/>
            </p:nvSpPr>
            <p:spPr>
              <a:xfrm>
                <a:off x="8526953" y="4669271"/>
                <a:ext cx="10586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EdShed" pitchFamily="2" charset="77"/>
                  </a:rPr>
                  <a:t>/</a:t>
                </a:r>
                <a:r>
                  <a:rPr lang="en-US" sz="2800" dirty="0" err="1">
                    <a:solidFill>
                      <a:srgbClr val="3372DC"/>
                    </a:solidFill>
                    <a:latin typeface="EdShed" pitchFamily="2" charset="77"/>
                  </a:rPr>
                  <a:t>shus</a:t>
                </a:r>
                <a:r>
                  <a:rPr lang="en-US" sz="2800" dirty="0">
                    <a:latin typeface="EdShed" pitchFamily="2" charset="77"/>
                  </a:rPr>
                  <a:t>/</a:t>
                </a:r>
              </a:p>
            </p:txBody>
          </p:sp>
        </p:grpSp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id="{988F7905-875F-4D89-92E1-796FF07F8E21}"/>
                </a:ext>
              </a:extLst>
            </p:cNvPr>
            <p:cNvSpPr/>
            <p:nvPr/>
          </p:nvSpPr>
          <p:spPr>
            <a:xfrm>
              <a:off x="3925498" y="4652545"/>
              <a:ext cx="908824" cy="13271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49" name="Right Arrow 48">
              <a:extLst>
                <a:ext uri="{FF2B5EF4-FFF2-40B4-BE49-F238E27FC236}">
                  <a16:creationId xmlns:a16="http://schemas.microsoft.com/office/drawing/2014/main" id="{55839F65-9B77-3ED5-87BC-DEAA34FC162D}"/>
                </a:ext>
              </a:extLst>
            </p:cNvPr>
            <p:cNvSpPr/>
            <p:nvPr/>
          </p:nvSpPr>
          <p:spPr>
            <a:xfrm>
              <a:off x="7347439" y="4652545"/>
              <a:ext cx="908824" cy="13271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68E2C7D1-E1E3-E244-E03F-05DAEDDD582F}"/>
              </a:ext>
            </a:extLst>
          </p:cNvPr>
          <p:cNvSpPr txBox="1">
            <a:spLocks/>
          </p:cNvSpPr>
          <p:nvPr/>
        </p:nvSpPr>
        <p:spPr>
          <a:xfrm>
            <a:off x="4926336" y="5482072"/>
            <a:ext cx="2329088" cy="406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nutri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tious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898B3E1-2160-08CA-A5AF-F3979C2A8EA3}"/>
              </a:ext>
            </a:extLst>
          </p:cNvPr>
          <p:cNvGrpSpPr/>
          <p:nvPr/>
        </p:nvGrpSpPr>
        <p:grpSpPr>
          <a:xfrm>
            <a:off x="2050822" y="5423950"/>
            <a:ext cx="7534819" cy="523220"/>
            <a:chOff x="2050822" y="4495263"/>
            <a:chExt cx="7534819" cy="52322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833213E-910A-003E-299F-F42F0A009D32}"/>
                </a:ext>
              </a:extLst>
            </p:cNvPr>
            <p:cNvGrpSpPr/>
            <p:nvPr/>
          </p:nvGrpSpPr>
          <p:grpSpPr>
            <a:xfrm>
              <a:off x="2050822" y="4495263"/>
              <a:ext cx="7534819" cy="523220"/>
              <a:chOff x="2050822" y="4669271"/>
              <a:chExt cx="7534819" cy="523220"/>
            </a:xfrm>
          </p:grpSpPr>
          <p:sp>
            <p:nvSpPr>
              <p:cNvPr id="57" name="Title 1">
                <a:extLst>
                  <a:ext uri="{FF2B5EF4-FFF2-40B4-BE49-F238E27FC236}">
                    <a16:creationId xmlns:a16="http://schemas.microsoft.com/office/drawing/2014/main" id="{8397F861-F49A-899C-9AEE-D189517F56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0822" y="4727393"/>
                <a:ext cx="2329088" cy="4069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tx1"/>
                    </a:solidFill>
                    <a:latin typeface="Muli" pitchFamily="2" charset="77"/>
                    <a:ea typeface="+mj-ea"/>
                    <a:cs typeface="+mj-cs"/>
                  </a:defRPr>
                </a:lvl1pPr>
              </a:lstStyle>
              <a:p>
                <a:r>
                  <a:rPr lang="en-GB" sz="2400" dirty="0">
                    <a:latin typeface="EdShed" pitchFamily="2" charset="77"/>
                  </a:rPr>
                  <a:t>nutri</a:t>
                </a:r>
                <a:r>
                  <a:rPr lang="en-GB" sz="2400" dirty="0">
                    <a:solidFill>
                      <a:srgbClr val="FF3760"/>
                    </a:solidFill>
                    <a:latin typeface="EdShed" pitchFamily="2" charset="77"/>
                  </a:rPr>
                  <a:t>tion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4861008-1888-8A18-3D6B-BB79B2336BBF}"/>
                  </a:ext>
                </a:extLst>
              </p:cNvPr>
              <p:cNvSpPr txBox="1"/>
              <p:nvPr/>
            </p:nvSpPr>
            <p:spPr>
              <a:xfrm>
                <a:off x="8526953" y="4669271"/>
                <a:ext cx="10586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EdShed" pitchFamily="2" charset="77"/>
                  </a:rPr>
                  <a:t>/</a:t>
                </a:r>
                <a:r>
                  <a:rPr lang="en-US" sz="2800" dirty="0" err="1">
                    <a:solidFill>
                      <a:srgbClr val="3372DC"/>
                    </a:solidFill>
                    <a:latin typeface="EdShed" pitchFamily="2" charset="77"/>
                  </a:rPr>
                  <a:t>shus</a:t>
                </a:r>
                <a:r>
                  <a:rPr lang="en-US" sz="2800" dirty="0">
                    <a:latin typeface="EdShed" pitchFamily="2" charset="77"/>
                  </a:rPr>
                  <a:t>/</a:t>
                </a:r>
              </a:p>
            </p:txBody>
          </p:sp>
        </p:grp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id="{661DD237-301F-17C6-A6AE-87162D4E5984}"/>
                </a:ext>
              </a:extLst>
            </p:cNvPr>
            <p:cNvSpPr/>
            <p:nvPr/>
          </p:nvSpPr>
          <p:spPr>
            <a:xfrm>
              <a:off x="3925498" y="4652545"/>
              <a:ext cx="908824" cy="13271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id="{8493550C-69E9-93CA-04D7-87789A3ED13D}"/>
                </a:ext>
              </a:extLst>
            </p:cNvPr>
            <p:cNvSpPr/>
            <p:nvPr/>
          </p:nvSpPr>
          <p:spPr>
            <a:xfrm>
              <a:off x="7347439" y="4652545"/>
              <a:ext cx="908824" cy="13271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80530E5A-CB17-D531-AE7D-A71E8A424D03}"/>
              </a:ext>
            </a:extLst>
          </p:cNvPr>
          <p:cNvSpPr txBox="1">
            <a:spLocks/>
          </p:cNvSpPr>
          <p:nvPr/>
        </p:nvSpPr>
        <p:spPr>
          <a:xfrm>
            <a:off x="4926336" y="5967848"/>
            <a:ext cx="2329088" cy="406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77"/>
              </a:rPr>
              <a:t>ficti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tious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F90A568-A0DE-0F3F-940D-C0807DD68AFC}"/>
              </a:ext>
            </a:extLst>
          </p:cNvPr>
          <p:cNvGrpSpPr/>
          <p:nvPr/>
        </p:nvGrpSpPr>
        <p:grpSpPr>
          <a:xfrm>
            <a:off x="2251619" y="5909726"/>
            <a:ext cx="7334022" cy="523220"/>
            <a:chOff x="2251619" y="4495263"/>
            <a:chExt cx="7334022" cy="52322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C94D2C1-1227-D989-85A0-AA1818D7485F}"/>
                </a:ext>
              </a:extLst>
            </p:cNvPr>
            <p:cNvGrpSpPr/>
            <p:nvPr/>
          </p:nvGrpSpPr>
          <p:grpSpPr>
            <a:xfrm>
              <a:off x="2251619" y="4495263"/>
              <a:ext cx="7334022" cy="523220"/>
              <a:chOff x="2251619" y="4669271"/>
              <a:chExt cx="7334022" cy="523220"/>
            </a:xfrm>
          </p:grpSpPr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96FE84F6-9734-E0F7-DF90-FCB366B4E4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1619" y="4727393"/>
                <a:ext cx="2329088" cy="4069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tx1"/>
                    </a:solidFill>
                    <a:latin typeface="Muli" pitchFamily="2" charset="77"/>
                    <a:ea typeface="+mj-ea"/>
                    <a:cs typeface="+mj-cs"/>
                  </a:defRPr>
                </a:lvl1pPr>
              </a:lstStyle>
              <a:p>
                <a:r>
                  <a:rPr lang="en-GB" sz="2400" dirty="0">
                    <a:latin typeface="EdShed" pitchFamily="2" charset="77"/>
                  </a:rPr>
                  <a:t>fic</a:t>
                </a:r>
                <a:r>
                  <a:rPr lang="en-GB" sz="2400" dirty="0">
                    <a:solidFill>
                      <a:srgbClr val="FF3760"/>
                    </a:solidFill>
                    <a:latin typeface="EdShed" pitchFamily="2" charset="77"/>
                  </a:rPr>
                  <a:t>tion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489C458-0D1B-3AE7-1DF6-C5DC303A4217}"/>
                  </a:ext>
                </a:extLst>
              </p:cNvPr>
              <p:cNvSpPr txBox="1"/>
              <p:nvPr/>
            </p:nvSpPr>
            <p:spPr>
              <a:xfrm>
                <a:off x="8526953" y="4669271"/>
                <a:ext cx="10586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EdShed" pitchFamily="2" charset="77"/>
                  </a:rPr>
                  <a:t>/</a:t>
                </a:r>
                <a:r>
                  <a:rPr lang="en-US" sz="2800" dirty="0" err="1">
                    <a:solidFill>
                      <a:srgbClr val="3372DC"/>
                    </a:solidFill>
                    <a:latin typeface="EdShed" pitchFamily="2" charset="77"/>
                  </a:rPr>
                  <a:t>shus</a:t>
                </a:r>
                <a:r>
                  <a:rPr lang="en-US" sz="2800" dirty="0">
                    <a:latin typeface="EdShed" pitchFamily="2" charset="77"/>
                  </a:rPr>
                  <a:t>/</a:t>
                </a:r>
              </a:p>
            </p:txBody>
          </p:sp>
        </p:grpSp>
        <p:sp>
          <p:nvSpPr>
            <p:cNvPr id="62" name="Right Arrow 61">
              <a:extLst>
                <a:ext uri="{FF2B5EF4-FFF2-40B4-BE49-F238E27FC236}">
                  <a16:creationId xmlns:a16="http://schemas.microsoft.com/office/drawing/2014/main" id="{192A3D98-6728-8A2E-9D94-FBBFDDCDBC24}"/>
                </a:ext>
              </a:extLst>
            </p:cNvPr>
            <p:cNvSpPr/>
            <p:nvPr/>
          </p:nvSpPr>
          <p:spPr>
            <a:xfrm>
              <a:off x="3925498" y="4652545"/>
              <a:ext cx="908824" cy="13271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63" name="Right Arrow 62">
              <a:extLst>
                <a:ext uri="{FF2B5EF4-FFF2-40B4-BE49-F238E27FC236}">
                  <a16:creationId xmlns:a16="http://schemas.microsoft.com/office/drawing/2014/main" id="{D6DD6642-2693-FAF4-3721-730CB0FC540A}"/>
                </a:ext>
              </a:extLst>
            </p:cNvPr>
            <p:cNvSpPr/>
            <p:nvPr/>
          </p:nvSpPr>
          <p:spPr>
            <a:xfrm>
              <a:off x="7347439" y="4652545"/>
              <a:ext cx="908824" cy="13271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7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40" grpId="0"/>
      <p:bldP spid="41" grpId="0"/>
      <p:bldP spid="45" grpId="0"/>
      <p:bldP spid="52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6AA53-C048-AA4B-E96F-D9B996C2B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Irregular Spelling Pattern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FCD2E1-EA58-28BA-3595-AF7D1C840E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Which words end in /</a:t>
            </a:r>
            <a:r>
              <a:rPr lang="en-GB" dirty="0" err="1"/>
              <a:t>shus</a:t>
            </a:r>
            <a:r>
              <a:rPr lang="en-GB" dirty="0"/>
              <a:t>/ and which end in /ee/-/us/?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800912-62B0-6673-3D13-A630819F39BA}"/>
              </a:ext>
            </a:extLst>
          </p:cNvPr>
          <p:cNvSpPr/>
          <p:nvPr/>
        </p:nvSpPr>
        <p:spPr>
          <a:xfrm>
            <a:off x="3167506" y="4017287"/>
            <a:ext cx="5856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Can you think of any other words that this applies to?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5A8C2-C847-3919-3575-164E418CCFDF}"/>
              </a:ext>
            </a:extLst>
          </p:cNvPr>
          <p:cNvSpPr txBox="1"/>
          <p:nvPr/>
        </p:nvSpPr>
        <p:spPr>
          <a:xfrm>
            <a:off x="1079017" y="2025958"/>
            <a:ext cx="10033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The remainder of this week’s words end in ‘</a:t>
            </a:r>
            <a:r>
              <a:rPr lang="en-GB" sz="2000" dirty="0">
                <a:solidFill>
                  <a:srgbClr val="FF3760"/>
                </a:solidFill>
                <a:latin typeface="EdShed" pitchFamily="2" charset="77"/>
              </a:rPr>
              <a:t>-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77"/>
              </a:rPr>
              <a:t>ious</a:t>
            </a:r>
            <a:r>
              <a:rPr lang="en-GB" sz="2000" dirty="0">
                <a:latin typeface="EdShed" pitchFamily="2" charset="77"/>
              </a:rPr>
              <a:t>’. </a:t>
            </a:r>
          </a:p>
          <a:p>
            <a:pPr algn="ctr"/>
            <a:r>
              <a:rPr lang="en-GB" sz="2000" dirty="0">
                <a:latin typeface="EdShed" pitchFamily="2" charset="77"/>
              </a:rPr>
              <a:t>The letter ‘</a:t>
            </a:r>
            <a:r>
              <a:rPr lang="en-GB" sz="2000" dirty="0" err="1">
                <a:solidFill>
                  <a:srgbClr val="3372DC"/>
                </a:solidFill>
                <a:latin typeface="EdShed" pitchFamily="2" charset="77"/>
              </a:rPr>
              <a:t>i</a:t>
            </a:r>
            <a:r>
              <a:rPr lang="en-GB" sz="2000" dirty="0">
                <a:latin typeface="EdShed" pitchFamily="2" charset="77"/>
              </a:rPr>
              <a:t>’ makes an /</a:t>
            </a:r>
            <a:r>
              <a:rPr lang="en-GB" sz="2000" dirty="0" err="1">
                <a:solidFill>
                  <a:srgbClr val="3372DC"/>
                </a:solidFill>
                <a:latin typeface="EdShed" pitchFamily="2" charset="77"/>
              </a:rPr>
              <a:t>ee</a:t>
            </a:r>
            <a:r>
              <a:rPr lang="en-GB" sz="2000" dirty="0">
                <a:latin typeface="EdShed" pitchFamily="2" charset="77"/>
              </a:rPr>
              <a:t>/</a:t>
            </a:r>
            <a:r>
              <a:rPr lang="en-GB" sz="2000" dirty="0">
                <a:solidFill>
                  <a:srgbClr val="3372DC"/>
                </a:solidFill>
                <a:latin typeface="EdShed" pitchFamily="2" charset="77"/>
              </a:rPr>
              <a:t> </a:t>
            </a:r>
            <a:r>
              <a:rPr lang="en-GB" sz="2000" dirty="0">
                <a:latin typeface="EdShed" pitchFamily="2" charset="77"/>
              </a:rPr>
              <a:t>sound.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53CFB1-D451-C585-1A7E-5818788252AD}"/>
              </a:ext>
            </a:extLst>
          </p:cNvPr>
          <p:cNvGrpSpPr/>
          <p:nvPr/>
        </p:nvGrpSpPr>
        <p:grpSpPr>
          <a:xfrm>
            <a:off x="870742" y="3082879"/>
            <a:ext cx="10414579" cy="523220"/>
            <a:chOff x="599936" y="3447426"/>
            <a:chExt cx="10414579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B0C65E-82F2-6903-CF09-78B92551A753}"/>
                </a:ext>
              </a:extLst>
            </p:cNvPr>
            <p:cNvSpPr txBox="1"/>
            <p:nvPr/>
          </p:nvSpPr>
          <p:spPr>
            <a:xfrm>
              <a:off x="2642049" y="3447426"/>
              <a:ext cx="13064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EdShed" pitchFamily="2" charset="77"/>
                </a:rPr>
                <a:t>dev</a:t>
              </a:r>
              <a:r>
                <a:rPr lang="en-US" sz="2800" dirty="0">
                  <a:solidFill>
                    <a:srgbClr val="FF3760"/>
                  </a:solidFill>
                  <a:latin typeface="EdShed" pitchFamily="2" charset="77"/>
                </a:rPr>
                <a:t>ious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EBB8A9-A549-78D3-7BB4-27C2EF047924}"/>
                </a:ext>
              </a:extLst>
            </p:cNvPr>
            <p:cNvSpPr txBox="1"/>
            <p:nvPr/>
          </p:nvSpPr>
          <p:spPr>
            <a:xfrm>
              <a:off x="599936" y="3447426"/>
              <a:ext cx="13029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EdShed" pitchFamily="2" charset="77"/>
                </a:rPr>
                <a:t>obv</a:t>
              </a:r>
              <a:r>
                <a:rPr lang="en-US" sz="2800" dirty="0">
                  <a:solidFill>
                    <a:srgbClr val="FF3760"/>
                  </a:solidFill>
                  <a:latin typeface="EdShed" pitchFamily="2" charset="77"/>
                </a:rPr>
                <a:t>ious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5006C8-2F9C-5865-7B0E-173D568F464C}"/>
                </a:ext>
              </a:extLst>
            </p:cNvPr>
            <p:cNvSpPr txBox="1"/>
            <p:nvPr/>
          </p:nvSpPr>
          <p:spPr>
            <a:xfrm>
              <a:off x="4687368" y="3447426"/>
              <a:ext cx="1874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EdShed" pitchFamily="2" charset="77"/>
                </a:rPr>
                <a:t>amphib</a:t>
              </a:r>
              <a:r>
                <a:rPr lang="en-US" sz="2800" dirty="0">
                  <a:solidFill>
                    <a:srgbClr val="FF3760"/>
                  </a:solidFill>
                  <a:latin typeface="EdShed" pitchFamily="2" charset="77"/>
                </a:rPr>
                <a:t>ious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85E5C4-B4A2-15D6-7CCB-FE82292B2A1D}"/>
                </a:ext>
              </a:extLst>
            </p:cNvPr>
            <p:cNvSpPr txBox="1"/>
            <p:nvPr/>
          </p:nvSpPr>
          <p:spPr>
            <a:xfrm>
              <a:off x="7375491" y="3447426"/>
              <a:ext cx="15463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EdShed" pitchFamily="2" charset="77"/>
                </a:rPr>
                <a:t>notor</a:t>
              </a:r>
              <a:r>
                <a:rPr lang="en-US" sz="2800" dirty="0">
                  <a:solidFill>
                    <a:srgbClr val="FF3760"/>
                  </a:solidFill>
                  <a:latin typeface="EdShed" pitchFamily="2" charset="77"/>
                </a:rPr>
                <a:t>ious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641E6C-4DBA-F07F-8D1A-755F817C4A34}"/>
                </a:ext>
              </a:extLst>
            </p:cNvPr>
            <p:cNvSpPr txBox="1"/>
            <p:nvPr/>
          </p:nvSpPr>
          <p:spPr>
            <a:xfrm>
              <a:off x="9754234" y="3447426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EdShed" pitchFamily="2" charset="77"/>
                </a:rPr>
                <a:t>cur</a:t>
              </a:r>
              <a:r>
                <a:rPr lang="en-US" sz="2800" dirty="0">
                  <a:solidFill>
                    <a:srgbClr val="FF3760"/>
                  </a:solidFill>
                  <a:latin typeface="EdShed" pitchFamily="2" charset="77"/>
                </a:rPr>
                <a:t>ious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839A615-E419-8EFF-1D29-1691C0BFB2C9}"/>
              </a:ext>
            </a:extLst>
          </p:cNvPr>
          <p:cNvSpPr txBox="1"/>
          <p:nvPr/>
        </p:nvSpPr>
        <p:spPr>
          <a:xfrm>
            <a:off x="2190098" y="4820639"/>
            <a:ext cx="1256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dShed" pitchFamily="2" charset="77"/>
              </a:rPr>
              <a:t>var</a:t>
            </a:r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ious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01206C-8A03-75AF-54E7-A9D09E6356F0}"/>
              </a:ext>
            </a:extLst>
          </p:cNvPr>
          <p:cNvSpPr txBox="1"/>
          <p:nvPr/>
        </p:nvSpPr>
        <p:spPr>
          <a:xfrm>
            <a:off x="2147394" y="5731702"/>
            <a:ext cx="1341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dShed" pitchFamily="2" charset="77"/>
              </a:rPr>
              <a:t>glor</a:t>
            </a:r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ious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8DCFA6-CA7A-5DD7-A147-011DDAC97F1C}"/>
              </a:ext>
            </a:extLst>
          </p:cNvPr>
          <p:cNvSpPr txBox="1"/>
          <p:nvPr/>
        </p:nvSpPr>
        <p:spPr>
          <a:xfrm>
            <a:off x="5005494" y="4820639"/>
            <a:ext cx="1636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dShed" pitchFamily="2" charset="77"/>
              </a:rPr>
              <a:t>victor</a:t>
            </a:r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ious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BDC6B-E72D-7954-0781-9C525373C725}"/>
              </a:ext>
            </a:extLst>
          </p:cNvPr>
          <p:cNvSpPr txBox="1"/>
          <p:nvPr/>
        </p:nvSpPr>
        <p:spPr>
          <a:xfrm>
            <a:off x="5040183" y="5731702"/>
            <a:ext cx="1567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dShed" pitchFamily="2" charset="77"/>
              </a:rPr>
              <a:t>rebell</a:t>
            </a:r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ious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C0E95E-498C-14E7-0463-304042CF93A1}"/>
              </a:ext>
            </a:extLst>
          </p:cNvPr>
          <p:cNvSpPr txBox="1"/>
          <p:nvPr/>
        </p:nvSpPr>
        <p:spPr>
          <a:xfrm>
            <a:off x="8288058" y="4820639"/>
            <a:ext cx="1297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dShed" pitchFamily="2" charset="77"/>
              </a:rPr>
              <a:t>env</a:t>
            </a:r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ious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02C9C5-69AB-1AC8-B37C-9DF62DBCD89D}"/>
              </a:ext>
            </a:extLst>
          </p:cNvPr>
          <p:cNvSpPr txBox="1"/>
          <p:nvPr/>
        </p:nvSpPr>
        <p:spPr>
          <a:xfrm>
            <a:off x="8330537" y="5731702"/>
            <a:ext cx="121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dShed" pitchFamily="2" charset="77"/>
              </a:rPr>
              <a:t>ser</a:t>
            </a:r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ious</a:t>
            </a:r>
          </a:p>
        </p:txBody>
      </p:sp>
    </p:spTree>
    <p:extLst>
      <p:ext uri="{BB962C8B-B14F-4D97-AF65-F5344CB8AC3E}">
        <p14:creationId xmlns:p14="http://schemas.microsoft.com/office/powerpoint/2010/main" val="9109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4DFCA-9223-DE1B-416C-29064F9F55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E0EC-52B2-D4CD-A37E-DCE40E816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1380B-C7CA-BE38-BCF4-72975ED58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identify the missing words in these sentences?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182F3-B7C2-480E-506D-F38E77B9D90C}"/>
              </a:ext>
            </a:extLst>
          </p:cNvPr>
          <p:cNvSpPr/>
          <p:nvPr/>
        </p:nvSpPr>
        <p:spPr>
          <a:xfrm>
            <a:off x="3020417" y="1898192"/>
            <a:ext cx="8435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“We're interested in the source of these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GB" sz="2000" dirty="0">
                <a:latin typeface="EdShed" pitchFamily="2" charset="77"/>
              </a:rPr>
              <a:t> rumours.”</a:t>
            </a:r>
            <a:endParaRPr lang="en-US" sz="2000" dirty="0">
              <a:latin typeface="EdShed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B9BD75-FDC5-E983-9E16-8C7FF0EEE2E7}"/>
              </a:ext>
            </a:extLst>
          </p:cNvPr>
          <p:cNvSpPr/>
          <p:nvPr/>
        </p:nvSpPr>
        <p:spPr>
          <a:xfrm>
            <a:off x="3020417" y="2860333"/>
            <a:ext cx="8435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Flu is highly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GB" sz="2000" dirty="0">
                <a:latin typeface="EdShed" pitchFamily="2" charset="77"/>
              </a:rPr>
              <a:t>, so it’s important to wash your hands often, and cover your mouth if you cough or sneeze.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EB610B-26FC-D595-5D85-CC281F6E4CF0}"/>
              </a:ext>
            </a:extLst>
          </p:cNvPr>
          <p:cNvSpPr/>
          <p:nvPr/>
        </p:nvSpPr>
        <p:spPr>
          <a:xfrm>
            <a:off x="3020417" y="4130250"/>
            <a:ext cx="8435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Most frogs, newts, toads and salamanders are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GB" sz="2000" dirty="0">
                <a:latin typeface="EdShed" pitchFamily="2" charset="77"/>
                <a:cs typeface="Arial" panose="020B0604020202020204" pitchFamily="34" charset="0"/>
              </a:rPr>
              <a:t>.</a:t>
            </a:r>
            <a:endParaRPr lang="en-US" sz="2000" dirty="0">
              <a:latin typeface="EdShed" pitchFamily="2" charset="77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28FE51-79CD-289C-7D68-61B23E8C8E9D}"/>
              </a:ext>
            </a:extLst>
          </p:cNvPr>
          <p:cNvSpPr/>
          <p:nvPr/>
        </p:nvSpPr>
        <p:spPr>
          <a:xfrm>
            <a:off x="3020417" y="5092391"/>
            <a:ext cx="8435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Cheating is 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GB" sz="2000" dirty="0">
                <a:latin typeface="EdShed" pitchFamily="2" charset="77"/>
              </a:rPr>
              <a:t> way to win.</a:t>
            </a:r>
            <a:endParaRPr lang="en-US" sz="2000" dirty="0">
              <a:latin typeface="EdShed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1A7F91-4374-2971-7264-3B47631FE1E5}"/>
              </a:ext>
            </a:extLst>
          </p:cNvPr>
          <p:cNvSpPr/>
          <p:nvPr/>
        </p:nvSpPr>
        <p:spPr>
          <a:xfrm>
            <a:off x="3020417" y="6054531"/>
            <a:ext cx="8526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The thief was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GB" sz="2000" dirty="0">
                <a:latin typeface="EdShed" pitchFamily="2" charset="77"/>
              </a:rPr>
              <a:t> for stealing diamonds.</a:t>
            </a:r>
            <a:endParaRPr lang="en-US" sz="2000" dirty="0">
              <a:latin typeface="EdShed" pitchFamily="2" charset="77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B9D7F86-C9E6-C0D9-6AF1-ECAC5E89D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22078"/>
              </p:ext>
            </p:extLst>
          </p:nvPr>
        </p:nvGraphicFramePr>
        <p:xfrm>
          <a:off x="273917" y="1728503"/>
          <a:ext cx="2198409" cy="483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409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infectious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notorious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devious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ambitious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repetitious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curious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nutritious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amphibious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fictitious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obvious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17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4DFCA-9223-DE1B-416C-29064F9F55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E0EC-52B2-D4CD-A37E-DCE40E816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1380B-C7CA-BE38-BCF4-72975ED58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identify the missing words in these sentences?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3A5AA0-5ED9-353C-A054-35BC8E65BE75}"/>
              </a:ext>
            </a:extLst>
          </p:cNvPr>
          <p:cNvSpPr/>
          <p:nvPr/>
        </p:nvSpPr>
        <p:spPr>
          <a:xfrm>
            <a:off x="1120576" y="5381061"/>
            <a:ext cx="1043516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400" dirty="0">
                <a:latin typeface="EdShed" pitchFamily="2" charset="77"/>
              </a:rPr>
              <a:t>He is such a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  <a:r>
              <a:rPr lang="en-GB" sz="2400" dirty="0">
                <a:latin typeface="EdShed" pitchFamily="2" charset="77"/>
                <a:cs typeface="Arial" panose="020B0604020202020204" pitchFamily="34" charset="0"/>
              </a:rPr>
              <a:t> boy, always asking questions; he has a real thirst</a:t>
            </a:r>
            <a:br>
              <a:rPr lang="en-GB" sz="2400" dirty="0">
                <a:latin typeface="EdShed" pitchFamily="2" charset="77"/>
                <a:cs typeface="Arial" panose="020B0604020202020204" pitchFamily="34" charset="0"/>
              </a:rPr>
            </a:br>
            <a:r>
              <a:rPr lang="en-GB" sz="2400" dirty="0">
                <a:latin typeface="EdShed" pitchFamily="2" charset="77"/>
                <a:cs typeface="Arial" panose="020B0604020202020204" pitchFamily="34" charset="0"/>
              </a:rPr>
              <a:t>for knowledge.</a:t>
            </a:r>
            <a:r>
              <a:rPr lang="en-GB" sz="2400" dirty="0">
                <a:latin typeface="EdShed" pitchFamily="2" charset="77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FBE452-2673-70CA-E56C-9B135F4976F5}"/>
              </a:ext>
            </a:extLst>
          </p:cNvPr>
          <p:cNvSpPr/>
          <p:nvPr/>
        </p:nvSpPr>
        <p:spPr>
          <a:xfrm>
            <a:off x="1120576" y="3718616"/>
            <a:ext cx="8859277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400" dirty="0">
                <a:latin typeface="EdShed" pitchFamily="2" charset="77"/>
              </a:rPr>
              <a:t>Fruits and vegetables are an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  <a:r>
              <a:rPr lang="en-GB" sz="24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EdShed" pitchFamily="2" charset="77"/>
              </a:rPr>
              <a:t>choice when making a delicious 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  <a:r>
              <a:rPr lang="en-GB" sz="2400" dirty="0">
                <a:latin typeface="EdShed" pitchFamily="2" charset="77"/>
              </a:rPr>
              <a:t> smoothie.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873ED-9272-3F20-25B6-68B281ED7155}"/>
              </a:ext>
            </a:extLst>
          </p:cNvPr>
          <p:cNvSpPr/>
          <p:nvPr/>
        </p:nvSpPr>
        <p:spPr>
          <a:xfrm>
            <a:off x="1120576" y="2056171"/>
            <a:ext cx="10807529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400" dirty="0">
                <a:latin typeface="EdShed" pitchFamily="2" charset="77"/>
              </a:rPr>
              <a:t>He gave a long 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  <a:r>
              <a:rPr lang="en-GB" sz="2400" dirty="0">
                <a:latin typeface="EdShed" pitchFamily="2" charset="77"/>
              </a:rPr>
              <a:t> speech about how driven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latin typeface="EdShed" pitchFamily="2" charset="77"/>
              </a:rPr>
              <a:t>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  <a:r>
              <a:rPr lang="en-GB" sz="2400" dirty="0">
                <a:latin typeface="EdShed" pitchFamily="2" charset="77"/>
              </a:rPr>
              <a:t> he was.</a:t>
            </a:r>
          </a:p>
        </p:txBody>
      </p:sp>
    </p:spTree>
    <p:extLst>
      <p:ext uri="{BB962C8B-B14F-4D97-AF65-F5344CB8AC3E}">
        <p14:creationId xmlns:p14="http://schemas.microsoft.com/office/powerpoint/2010/main" val="26045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7240941-0383-9993-D0BC-7E64307AC7F3}"/>
              </a:ext>
            </a:extLst>
          </p:cNvPr>
          <p:cNvSpPr/>
          <p:nvPr/>
        </p:nvSpPr>
        <p:spPr>
          <a:xfrm>
            <a:off x="3020417" y="1898192"/>
            <a:ext cx="8435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“We're interested in the source of these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GB" sz="2000" dirty="0">
                <a:latin typeface="EdShed" pitchFamily="2" charset="77"/>
              </a:rPr>
              <a:t> rumours.”</a:t>
            </a:r>
            <a:endParaRPr lang="en-US" sz="2000" dirty="0">
              <a:latin typeface="EdShed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CEEF3-AF6A-99E4-DEA5-805A1247E7DD}"/>
              </a:ext>
            </a:extLst>
          </p:cNvPr>
          <p:cNvSpPr/>
          <p:nvPr/>
        </p:nvSpPr>
        <p:spPr>
          <a:xfrm>
            <a:off x="3020417" y="2860333"/>
            <a:ext cx="8435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Flu is highly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GB" sz="2000" dirty="0">
                <a:latin typeface="EdShed" pitchFamily="2" charset="77"/>
              </a:rPr>
              <a:t>, so it’s important to wash your hands often, and cover your mouth if you cough or sneeze.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B60384-C065-B05A-2879-BE7F9C97B141}"/>
              </a:ext>
            </a:extLst>
          </p:cNvPr>
          <p:cNvSpPr/>
          <p:nvPr/>
        </p:nvSpPr>
        <p:spPr>
          <a:xfrm>
            <a:off x="3020417" y="4130250"/>
            <a:ext cx="8435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Most frogs, newts, toads and salamanders are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GB" sz="2000" dirty="0">
                <a:latin typeface="EdShed" pitchFamily="2" charset="77"/>
                <a:cs typeface="Arial" panose="020B0604020202020204" pitchFamily="34" charset="0"/>
              </a:rPr>
              <a:t>.</a:t>
            </a:r>
            <a:endParaRPr lang="en-US" sz="2000" dirty="0">
              <a:latin typeface="EdShed" pitchFamily="2" charset="77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6CE2E9-83B6-9331-04F4-149AE075D4BA}"/>
              </a:ext>
            </a:extLst>
          </p:cNvPr>
          <p:cNvSpPr/>
          <p:nvPr/>
        </p:nvSpPr>
        <p:spPr>
          <a:xfrm>
            <a:off x="3020417" y="5092391"/>
            <a:ext cx="8435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Cheating is 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GB" sz="2000" dirty="0">
                <a:latin typeface="EdShed" pitchFamily="2" charset="77"/>
              </a:rPr>
              <a:t> way to win.</a:t>
            </a:r>
            <a:endParaRPr lang="en-US" sz="2000" dirty="0">
              <a:latin typeface="EdShed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ABE871-A50F-9A14-3C2D-D1EAD049D2FB}"/>
              </a:ext>
            </a:extLst>
          </p:cNvPr>
          <p:cNvSpPr/>
          <p:nvPr/>
        </p:nvSpPr>
        <p:spPr>
          <a:xfrm>
            <a:off x="3020417" y="6054531"/>
            <a:ext cx="8526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EdShed" pitchFamily="2" charset="77"/>
              </a:rPr>
              <a:t>The thief was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r>
              <a:rPr lang="en-GB" sz="2000" dirty="0">
                <a:latin typeface="EdShed" pitchFamily="2" charset="77"/>
              </a:rPr>
              <a:t> for stealing diamonds.</a:t>
            </a:r>
            <a:endParaRPr lang="en-US" sz="2000" dirty="0">
              <a:latin typeface="EdShed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4DFCA-9223-DE1B-416C-29064F9F55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E0EC-52B2-D4CD-A37E-DCE40E816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1380B-C7CA-BE38-BCF4-72975ED58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B9EF6C-647B-CEC6-94AC-03D18DCBD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119070"/>
              </p:ext>
            </p:extLst>
          </p:nvPr>
        </p:nvGraphicFramePr>
        <p:xfrm>
          <a:off x="273917" y="1728503"/>
          <a:ext cx="2198409" cy="483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409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infectious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notorious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devious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ambitious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repetitious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curious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nutritious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amphibious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fictitious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83195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obvious</a:t>
                      </a:r>
                      <a:endParaRPr lang="en-GB" sz="16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D6DD5D9-07D5-BAE7-039E-6BB260A9D9E9}"/>
              </a:ext>
            </a:extLst>
          </p:cNvPr>
          <p:cNvSpPr txBox="1"/>
          <p:nvPr/>
        </p:nvSpPr>
        <p:spPr>
          <a:xfrm>
            <a:off x="7509635" y="1857792"/>
            <a:ext cx="1910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fictitious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DD9BF0-0564-16A4-54A8-AC8E33C99A8C}"/>
              </a:ext>
            </a:extLst>
          </p:cNvPr>
          <p:cNvSpPr txBox="1"/>
          <p:nvPr/>
        </p:nvSpPr>
        <p:spPr>
          <a:xfrm>
            <a:off x="4688304" y="2822347"/>
            <a:ext cx="1776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infectious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DB4AC4-6BA7-A5E2-8FAD-F7868CF7727A}"/>
              </a:ext>
            </a:extLst>
          </p:cNvPr>
          <p:cNvSpPr txBox="1"/>
          <p:nvPr/>
        </p:nvSpPr>
        <p:spPr>
          <a:xfrm>
            <a:off x="8042328" y="4084958"/>
            <a:ext cx="2198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amphibious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4489B8-ED3E-EE41-D9E1-9C4B85114696}"/>
              </a:ext>
            </a:extLst>
          </p:cNvPr>
          <p:cNvSpPr txBox="1"/>
          <p:nvPr/>
        </p:nvSpPr>
        <p:spPr>
          <a:xfrm>
            <a:off x="5021044" y="5059654"/>
            <a:ext cx="1431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devious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A3FF6A-E444-0360-97DD-7EDED827E6B5}"/>
              </a:ext>
            </a:extLst>
          </p:cNvPr>
          <p:cNvSpPr txBox="1"/>
          <p:nvPr/>
        </p:nvSpPr>
        <p:spPr>
          <a:xfrm>
            <a:off x="4652133" y="6023753"/>
            <a:ext cx="2198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notorious</a:t>
            </a:r>
          </a:p>
        </p:txBody>
      </p:sp>
    </p:spTree>
    <p:extLst>
      <p:ext uri="{BB962C8B-B14F-4D97-AF65-F5344CB8AC3E}">
        <p14:creationId xmlns:p14="http://schemas.microsoft.com/office/powerpoint/2010/main" val="16630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982574-4F81-7041-693E-72FEB2B81835}"/>
              </a:ext>
            </a:extLst>
          </p:cNvPr>
          <p:cNvSpPr/>
          <p:nvPr/>
        </p:nvSpPr>
        <p:spPr>
          <a:xfrm>
            <a:off x="1120576" y="5381061"/>
            <a:ext cx="1043516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400" dirty="0">
                <a:latin typeface="EdShed" pitchFamily="2" charset="77"/>
              </a:rPr>
              <a:t>He is such a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  <a:r>
              <a:rPr lang="en-GB" sz="2400" dirty="0">
                <a:latin typeface="EdShed" pitchFamily="2" charset="77"/>
                <a:cs typeface="Arial" panose="020B0604020202020204" pitchFamily="34" charset="0"/>
              </a:rPr>
              <a:t> boy, always asking questions; he has a real thirst</a:t>
            </a:r>
            <a:br>
              <a:rPr lang="en-GB" sz="2400" dirty="0">
                <a:latin typeface="EdShed" pitchFamily="2" charset="77"/>
                <a:cs typeface="Arial" panose="020B0604020202020204" pitchFamily="34" charset="0"/>
              </a:rPr>
            </a:br>
            <a:r>
              <a:rPr lang="en-GB" sz="2400" dirty="0">
                <a:latin typeface="EdShed" pitchFamily="2" charset="77"/>
                <a:cs typeface="Arial" panose="020B0604020202020204" pitchFamily="34" charset="0"/>
              </a:rPr>
              <a:t>for knowledge.</a:t>
            </a:r>
            <a:r>
              <a:rPr lang="en-GB" sz="2400" dirty="0">
                <a:latin typeface="EdShed" pitchFamily="2" charset="77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5E810-624F-1C3E-9797-C13EB7294029}"/>
              </a:ext>
            </a:extLst>
          </p:cNvPr>
          <p:cNvSpPr/>
          <p:nvPr/>
        </p:nvSpPr>
        <p:spPr>
          <a:xfrm>
            <a:off x="1120576" y="3718616"/>
            <a:ext cx="8859277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400" dirty="0">
                <a:latin typeface="EdShed" pitchFamily="2" charset="77"/>
              </a:rPr>
              <a:t>Fruits and vegetables are an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  <a:r>
              <a:rPr lang="en-GB" sz="2400" dirty="0">
                <a:latin typeface="EdShed" pitchFamily="2" charset="77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EdShed" pitchFamily="2" charset="77"/>
              </a:rPr>
              <a:t>choice when making a delicious 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  <a:r>
              <a:rPr lang="en-GB" sz="2400" dirty="0">
                <a:latin typeface="EdShed" pitchFamily="2" charset="77"/>
              </a:rPr>
              <a:t> smoothie.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DC9045-4870-A8C4-C7A1-D814AFB35480}"/>
              </a:ext>
            </a:extLst>
          </p:cNvPr>
          <p:cNvSpPr/>
          <p:nvPr/>
        </p:nvSpPr>
        <p:spPr>
          <a:xfrm>
            <a:off x="1120576" y="2056171"/>
            <a:ext cx="10807529" cy="9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sz="2400" dirty="0">
                <a:latin typeface="EdShed" pitchFamily="2" charset="77"/>
              </a:rPr>
              <a:t>He gave a long 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  <a:r>
              <a:rPr lang="en-GB" sz="2400" dirty="0">
                <a:latin typeface="EdShed" pitchFamily="2" charset="77"/>
              </a:rPr>
              <a:t> speech about how driven </a:t>
            </a:r>
          </a:p>
          <a:p>
            <a:pPr>
              <a:lnSpc>
                <a:spcPts val="3200"/>
              </a:lnSpc>
            </a:pPr>
            <a:r>
              <a:rPr lang="en-GB" sz="2400" dirty="0">
                <a:latin typeface="EdShed" pitchFamily="2" charset="77"/>
              </a:rPr>
              <a:t>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  <a:r>
              <a:rPr lang="en-GB" sz="2400" dirty="0">
                <a:latin typeface="EdShed" pitchFamily="2" charset="77"/>
              </a:rPr>
              <a:t> he was.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4DFCA-9223-DE1B-416C-29064F9F55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E0EC-52B2-D4CD-A37E-DCE40E816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1380B-C7CA-BE38-BCF4-72975ED58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B7750-D4A7-919C-B93A-C2BBA58E97BA}"/>
              </a:ext>
            </a:extLst>
          </p:cNvPr>
          <p:cNvSpPr txBox="1"/>
          <p:nvPr/>
        </p:nvSpPr>
        <p:spPr>
          <a:xfrm>
            <a:off x="3506890" y="2096855"/>
            <a:ext cx="2571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repetitious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49800-9638-81D8-DDD9-0861BDAC539D}"/>
              </a:ext>
            </a:extLst>
          </p:cNvPr>
          <p:cNvSpPr txBox="1"/>
          <p:nvPr/>
        </p:nvSpPr>
        <p:spPr>
          <a:xfrm>
            <a:off x="1987525" y="2506090"/>
            <a:ext cx="1776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ambitious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7D617-9637-568A-D0B1-C38C44D582A8}"/>
              </a:ext>
            </a:extLst>
          </p:cNvPr>
          <p:cNvSpPr txBox="1"/>
          <p:nvPr/>
        </p:nvSpPr>
        <p:spPr>
          <a:xfrm>
            <a:off x="4807060" y="3756865"/>
            <a:ext cx="2243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obvious</a:t>
            </a:r>
            <a:endParaRPr lang="en-GB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512B82-CDA7-40A3-8797-46D1570A0936}"/>
              </a:ext>
            </a:extLst>
          </p:cNvPr>
          <p:cNvSpPr txBox="1"/>
          <p:nvPr/>
        </p:nvSpPr>
        <p:spPr>
          <a:xfrm>
            <a:off x="3358270" y="4160118"/>
            <a:ext cx="1810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nutritious</a:t>
            </a:r>
            <a:endParaRPr lang="en-GB" sz="20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AC38C-D8C3-D895-CBBC-11486574877B}"/>
              </a:ext>
            </a:extLst>
          </p:cNvPr>
          <p:cNvSpPr txBox="1"/>
          <p:nvPr/>
        </p:nvSpPr>
        <p:spPr>
          <a:xfrm>
            <a:off x="2962778" y="5418862"/>
            <a:ext cx="18401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curious</a:t>
            </a:r>
            <a:endParaRPr lang="en-GB" sz="2800" dirty="0">
              <a:solidFill>
                <a:srgbClr val="FF3760"/>
              </a:solidFill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1227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15F77-220B-E292-454B-95420D7A0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95A45B-DC1F-5F59-E040-DF2E2E0B3C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1"/>
                </a:solidFill>
              </a:rPr>
              <a:t>Find the dictionary definition for the words below.</a:t>
            </a:r>
            <a:endParaRPr lang="en-GB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Then write your own sentence for each.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D387AD-1A60-1E33-B254-9E8DFFF47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Definitions and Sentences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BF0F0E2B-1A21-1C94-BE8F-E05889790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06165"/>
              </p:ext>
            </p:extLst>
          </p:nvPr>
        </p:nvGraphicFramePr>
        <p:xfrm>
          <a:off x="308202" y="1729330"/>
          <a:ext cx="11578997" cy="485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111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038187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5345699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43321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Dictionary Definition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In a Sentence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513031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infectious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33215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notorious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3608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devious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3608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ambitious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3608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repetitious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33215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curious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3608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nutritious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rgbClr val="FF3760"/>
                        </a:solidFill>
                        <a:effectLst/>
                        <a:latin typeface="EdShed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33215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amphibious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35301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fictitious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433215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obvious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15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431A5-0F8D-2B37-CF53-24535E1484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20112-B649-C63E-A959-2D188EBFD3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Definitions and Sentences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FA10DC-C3C6-8BF7-C44C-13C00B1D7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FF3760"/>
                </a:solidFill>
              </a:rPr>
              <a:t>Possible Answers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168DBFC4-6DD3-C84E-8748-328E48B34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457122"/>
              </p:ext>
            </p:extLst>
          </p:nvPr>
        </p:nvGraphicFramePr>
        <p:xfrm>
          <a:off x="308202" y="1729330"/>
          <a:ext cx="11578997" cy="485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111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038187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5345699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43321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Dictionary Definition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In a Sentence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513031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infectious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A disease that is infectious can be </a:t>
                      </a:r>
                      <a:r>
                        <a:rPr lang="en-GB" sz="1100" b="0" i="0" u="none" strike="noStrike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caught</a:t>
                      </a: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 by being near a person who has it.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u="none" strike="noStrike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​</a:t>
                      </a: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We had to keep our cat by itself for six weeks because its disease was infectious.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33215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notorious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To be well-known for something bad.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He lived in an area notorious for crime and violence.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3608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devious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Behaving in a dishonest or indirect way, or tricking people, in order to get something.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Her devious nature was shown in half-lies and small dishonesties.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3608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ambitious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Determined to be successful, rich, powerful, etc.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The fiercely ambitious young manager was determined to be the CEO of the company one day.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3608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repetitious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Involving something that is often repeated, in a way that becomes boring.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This book is infuriatingly repetitious, so I’ve had to stop reading it.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33215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curious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100" b="0" i="0" u="none" strike="noStrike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​H</a:t>
                      </a: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aving a strong desire to know about something.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Everyone was curious as to why Rahul was leaving.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36088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nutritious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Very good for you; containing many of the nutrients which help the body to grow.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Our family loves to cook tasty and nutritious meals.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33215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amphibious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Able to live both on land and in water.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Most frogs and toads are amphibious.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35301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fictitious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Invented by somebody rather than true.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She invented a fictitious appointment to excuse herself from the meeting.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433215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obvious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Clear and easy to see or understand.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rgbClr val="FF3760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Things aren’t working, so it's obvious a change is needed.</a:t>
                      </a:r>
                      <a:endParaRPr lang="en-GB" sz="1100" b="0" i="0" dirty="0">
                        <a:solidFill>
                          <a:srgbClr val="FF3760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39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would you sort the following Stage 4 words?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FC5324-A01F-087F-73C3-757F24FBE353}"/>
              </a:ext>
            </a:extLst>
          </p:cNvPr>
          <p:cNvSpPr txBox="1"/>
          <p:nvPr/>
        </p:nvSpPr>
        <p:spPr>
          <a:xfrm>
            <a:off x="940491" y="4125620"/>
            <a:ext cx="1031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EdShed" pitchFamily="2" charset="77"/>
              </a:rPr>
              <a:t>There are many ways to sort the words listed, such as whether each word starts with a vowel or a consonant, whether each word has more or fewer than a given number of letters, the number of syllables each word has,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C1750-1BF6-1444-98EB-6ACACF6C66AF}"/>
              </a:ext>
            </a:extLst>
          </p:cNvPr>
          <p:cNvSpPr txBox="1"/>
          <p:nvPr/>
        </p:nvSpPr>
        <p:spPr>
          <a:xfrm>
            <a:off x="1445798" y="5260048"/>
            <a:ext cx="930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EdShed" pitchFamily="2" charset="77"/>
              </a:rPr>
              <a:t>Look at the suffixes and you’ll notice that they fall into two groups…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B2BE5-0381-6262-F002-724AD57FE6FD}"/>
              </a:ext>
            </a:extLst>
          </p:cNvPr>
          <p:cNvSpPr txBox="1"/>
          <p:nvPr/>
        </p:nvSpPr>
        <p:spPr>
          <a:xfrm>
            <a:off x="1249052" y="2089995"/>
            <a:ext cx="1062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dShed" pitchFamily="2" charset="77"/>
              </a:rPr>
              <a:t>precious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C38C5-4A99-EA19-148A-D11187E38E04}"/>
              </a:ext>
            </a:extLst>
          </p:cNvPr>
          <p:cNvSpPr txBox="1"/>
          <p:nvPr/>
        </p:nvSpPr>
        <p:spPr>
          <a:xfrm>
            <a:off x="6050933" y="2089995"/>
            <a:ext cx="918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dShed" pitchFamily="2" charset="77"/>
              </a:rPr>
              <a:t>serious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7B8CB-36E5-81E2-561B-005BDDCBEE1E}"/>
              </a:ext>
            </a:extLst>
          </p:cNvPr>
          <p:cNvSpPr txBox="1"/>
          <p:nvPr/>
        </p:nvSpPr>
        <p:spPr>
          <a:xfrm>
            <a:off x="6018008" y="2761056"/>
            <a:ext cx="98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dShed" pitchFamily="2" charset="77"/>
              </a:rPr>
              <a:t>obvious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CABE6-9533-FDE2-3EDF-4F3688C035AC}"/>
              </a:ext>
            </a:extLst>
          </p:cNvPr>
          <p:cNvSpPr txBox="1"/>
          <p:nvPr/>
        </p:nvSpPr>
        <p:spPr>
          <a:xfrm>
            <a:off x="7757869" y="2089995"/>
            <a:ext cx="953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dShed" pitchFamily="2" charset="77"/>
              </a:rPr>
              <a:t>curious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26A2DE-DDD4-56EE-7BD6-0D5A9A8375F9}"/>
              </a:ext>
            </a:extLst>
          </p:cNvPr>
          <p:cNvSpPr txBox="1"/>
          <p:nvPr/>
        </p:nvSpPr>
        <p:spPr>
          <a:xfrm>
            <a:off x="2473440" y="3432117"/>
            <a:ext cx="914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dShed" pitchFamily="2" charset="77"/>
              </a:rPr>
              <a:t>furious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8EA55-2B89-B3B1-8F7C-852C7E19F1EE}"/>
              </a:ext>
            </a:extLst>
          </p:cNvPr>
          <p:cNvSpPr txBox="1"/>
          <p:nvPr/>
        </p:nvSpPr>
        <p:spPr>
          <a:xfrm>
            <a:off x="7759055" y="2761056"/>
            <a:ext cx="951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dShed" pitchFamily="2" charset="77"/>
              </a:rPr>
              <a:t>various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E0D04E-6927-5F7D-1075-832C59C2C521}"/>
              </a:ext>
            </a:extLst>
          </p:cNvPr>
          <p:cNvSpPr txBox="1"/>
          <p:nvPr/>
        </p:nvSpPr>
        <p:spPr>
          <a:xfrm>
            <a:off x="1168742" y="2761056"/>
            <a:ext cx="1223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dShed" pitchFamily="2" charset="77"/>
              </a:rPr>
              <a:t>victorious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F72B6D-6AFA-7A70-32FE-4E6C996E873A}"/>
              </a:ext>
            </a:extLst>
          </p:cNvPr>
          <p:cNvSpPr txBox="1"/>
          <p:nvPr/>
        </p:nvSpPr>
        <p:spPr>
          <a:xfrm>
            <a:off x="9083834" y="3437270"/>
            <a:ext cx="989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dShed" pitchFamily="2" charset="77"/>
              </a:rPr>
              <a:t>hideous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BF6F17-C17B-9D0C-C1A2-98FE947675D6}"/>
              </a:ext>
            </a:extLst>
          </p:cNvPr>
          <p:cNvSpPr txBox="1"/>
          <p:nvPr/>
        </p:nvSpPr>
        <p:spPr>
          <a:xfrm>
            <a:off x="6847913" y="3437270"/>
            <a:ext cx="12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dShed" pitchFamily="2" charset="77"/>
              </a:rPr>
              <a:t>courteous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1B685F-63DD-E770-F404-BA46F2A1DC80}"/>
              </a:ext>
            </a:extLst>
          </p:cNvPr>
          <p:cNvSpPr txBox="1"/>
          <p:nvPr/>
        </p:nvSpPr>
        <p:spPr>
          <a:xfrm>
            <a:off x="9537973" y="2089995"/>
            <a:ext cx="149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dShed" pitchFamily="2" charset="77"/>
              </a:rPr>
              <a:t>spontaneous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79B8CC-BA68-96CA-31B5-962031C76981}"/>
              </a:ext>
            </a:extLst>
          </p:cNvPr>
          <p:cNvSpPr txBox="1"/>
          <p:nvPr/>
        </p:nvSpPr>
        <p:spPr>
          <a:xfrm>
            <a:off x="3306800" y="2761056"/>
            <a:ext cx="1647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dShed" pitchFamily="2" charset="77"/>
              </a:rPr>
              <a:t>advantageous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C80079-0F38-0856-AF7C-8C5C8605F184}"/>
              </a:ext>
            </a:extLst>
          </p:cNvPr>
          <p:cNvSpPr txBox="1"/>
          <p:nvPr/>
        </p:nvSpPr>
        <p:spPr>
          <a:xfrm>
            <a:off x="9602509" y="2764685"/>
            <a:ext cx="1367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dShed" pitchFamily="2" charset="77"/>
              </a:rPr>
              <a:t>outrageous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EBBD69-C6E5-F5BB-0291-06A2FB13F668}"/>
              </a:ext>
            </a:extLst>
          </p:cNvPr>
          <p:cNvSpPr txBox="1"/>
          <p:nvPr/>
        </p:nvSpPr>
        <p:spPr>
          <a:xfrm>
            <a:off x="4416427" y="3432117"/>
            <a:ext cx="1409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dShed" pitchFamily="2" charset="77"/>
              </a:rPr>
              <a:t>courageous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BED90A-A5E1-1432-68F5-405C44310B55}"/>
              </a:ext>
            </a:extLst>
          </p:cNvPr>
          <p:cNvSpPr txBox="1"/>
          <p:nvPr/>
        </p:nvSpPr>
        <p:spPr>
          <a:xfrm>
            <a:off x="3157978" y="2089995"/>
            <a:ext cx="1945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dShed" pitchFamily="2" charset="77"/>
              </a:rPr>
              <a:t>disadvantageous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09BAC2-32FC-9381-163F-6F43FFA470B7}"/>
              </a:ext>
            </a:extLst>
          </p:cNvPr>
          <p:cNvSpPr txBox="1"/>
          <p:nvPr/>
        </p:nvSpPr>
        <p:spPr>
          <a:xfrm>
            <a:off x="1673350" y="5884820"/>
            <a:ext cx="450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Words ending in ‘</a:t>
            </a:r>
            <a:r>
              <a:rPr lang="en-GB" sz="2400" dirty="0" err="1">
                <a:solidFill>
                  <a:srgbClr val="3372DC"/>
                </a:solidFill>
                <a:latin typeface="EdShed" pitchFamily="2" charset="77"/>
              </a:rPr>
              <a:t>ious</a:t>
            </a:r>
            <a:r>
              <a:rPr lang="en-GB" sz="2400" dirty="0">
                <a:solidFill>
                  <a:srgbClr val="3372DC"/>
                </a:solidFill>
                <a:latin typeface="EdShed" pitchFamily="2" charset="77"/>
              </a:rPr>
              <a:t>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250E5C-AAAD-184A-EB7B-B0EBFC993A90}"/>
              </a:ext>
            </a:extLst>
          </p:cNvPr>
          <p:cNvSpPr txBox="1"/>
          <p:nvPr/>
        </p:nvSpPr>
        <p:spPr>
          <a:xfrm>
            <a:off x="6198589" y="5884819"/>
            <a:ext cx="436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Words ending in ‘</a:t>
            </a:r>
            <a:r>
              <a:rPr lang="en-GB" sz="2400" dirty="0" err="1">
                <a:solidFill>
                  <a:srgbClr val="FF3760"/>
                </a:solidFill>
                <a:latin typeface="EdShed" pitchFamily="2" charset="77"/>
              </a:rPr>
              <a:t>eous</a:t>
            </a:r>
            <a:r>
              <a:rPr lang="en-GB" sz="2400" dirty="0">
                <a:solidFill>
                  <a:srgbClr val="FF3760"/>
                </a:solidFill>
                <a:latin typeface="EdShed" pitchFamily="2" charset="77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0024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2D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2D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2D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2D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2D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2D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72D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7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7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7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7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7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7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7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23456-3B23-068B-3822-793109E3C5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E54BB-71DA-64F1-377A-F2B2653AE2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amphibious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DF6CB1-6DE4-6BAC-88A0-116CAC4B417F}"/>
              </a:ext>
            </a:extLst>
          </p:cNvPr>
          <p:cNvSpPr/>
          <p:nvPr/>
        </p:nvSpPr>
        <p:spPr>
          <a:xfrm>
            <a:off x="2140903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EdShed" pitchFamily="2" charset="77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1C6303-68EF-4EFC-65C3-A80F5DD1D7A6}"/>
              </a:ext>
            </a:extLst>
          </p:cNvPr>
          <p:cNvSpPr/>
          <p:nvPr/>
        </p:nvSpPr>
        <p:spPr>
          <a:xfrm>
            <a:off x="7029450" y="2151567"/>
            <a:ext cx="1714500" cy="510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77"/>
              </a:rPr>
              <a:t>In a Sentence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135B42-F30E-22C0-F273-01BFB38ACF57}"/>
              </a:ext>
            </a:extLst>
          </p:cNvPr>
          <p:cNvSpPr/>
          <p:nvPr/>
        </p:nvSpPr>
        <p:spPr>
          <a:xfrm>
            <a:off x="2180659" y="4311166"/>
            <a:ext cx="2516146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77"/>
              </a:rPr>
              <a:t>Examples of</a:t>
            </a:r>
          </a:p>
          <a:p>
            <a:r>
              <a:rPr lang="en-GB" sz="1600" b="1" dirty="0">
                <a:latin typeface="EdShed" pitchFamily="2" charset="77"/>
              </a:rPr>
              <a:t>Amphibious Animals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593BA4-BC30-E6D5-4A92-6E464D2FAF2A}"/>
              </a:ext>
            </a:extLst>
          </p:cNvPr>
          <p:cNvSpPr/>
          <p:nvPr/>
        </p:nvSpPr>
        <p:spPr>
          <a:xfrm>
            <a:off x="5979886" y="4311166"/>
            <a:ext cx="2759529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77"/>
              </a:rPr>
              <a:t>Examples of</a:t>
            </a:r>
            <a:br>
              <a:rPr lang="en-GB" sz="1600" b="1" dirty="0">
                <a:latin typeface="EdShed" pitchFamily="2" charset="77"/>
              </a:rPr>
            </a:br>
            <a:r>
              <a:rPr lang="en-GB" sz="1600" b="1" dirty="0">
                <a:latin typeface="EdShed" pitchFamily="2" charset="77"/>
              </a:rPr>
              <a:t>Non-Amphibious Animals</a:t>
            </a:r>
          </a:p>
        </p:txBody>
      </p:sp>
    </p:spTree>
    <p:extLst>
      <p:ext uri="{BB962C8B-B14F-4D97-AF65-F5344CB8AC3E}">
        <p14:creationId xmlns:p14="http://schemas.microsoft.com/office/powerpoint/2010/main" val="3482000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42C2B-1A8E-03B4-12C5-57DA6B3710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D2253-D3BC-0477-4BF9-160094489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amphibious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24D1A-FBEE-AFD4-0BD3-1BBA502F0D0E}"/>
              </a:ext>
            </a:extLst>
          </p:cNvPr>
          <p:cNvSpPr txBox="1"/>
          <p:nvPr/>
        </p:nvSpPr>
        <p:spPr>
          <a:xfrm>
            <a:off x="2456735" y="2832724"/>
            <a:ext cx="25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Suited to both land</a:t>
            </a:r>
            <a:br>
              <a:rPr lang="en-GB" sz="1600" dirty="0">
                <a:solidFill>
                  <a:srgbClr val="FF3760"/>
                </a:solidFill>
                <a:latin typeface="EdShed" pitchFamily="2" charset="77"/>
              </a:rPr>
            </a:br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and water.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58D5B-1655-F11C-5DD2-3F722BDC9709}"/>
              </a:ext>
            </a:extLst>
          </p:cNvPr>
          <p:cNvSpPr txBox="1"/>
          <p:nvPr/>
        </p:nvSpPr>
        <p:spPr>
          <a:xfrm>
            <a:off x="5702036" y="2709613"/>
            <a:ext cx="291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Due to their amphibious nature, frogs can be found in ponds and under rocks.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A3F6F-CC61-B262-53CA-CE3E0AB899D4}"/>
              </a:ext>
            </a:extLst>
          </p:cNvPr>
          <p:cNvSpPr txBox="1"/>
          <p:nvPr/>
        </p:nvSpPr>
        <p:spPr>
          <a:xfrm>
            <a:off x="2219863" y="5163359"/>
            <a:ext cx="3050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frogs, toads, newts</a:t>
            </a:r>
          </a:p>
          <a:p>
            <a:pPr algn="ctr"/>
            <a:r>
              <a:rPr lang="en-GB" sz="1600" dirty="0">
                <a:solidFill>
                  <a:srgbClr val="FF3760"/>
                </a:solidFill>
                <a:latin typeface="EdShed" pitchFamily="2" charset="77"/>
              </a:rPr>
              <a:t>salamanders, platypus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E3F71-A11C-2A02-29D0-858D451EE627}"/>
              </a:ext>
            </a:extLst>
          </p:cNvPr>
          <p:cNvSpPr txBox="1"/>
          <p:nvPr/>
        </p:nvSpPr>
        <p:spPr>
          <a:xfrm>
            <a:off x="5903528" y="4870971"/>
            <a:ext cx="25161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3760"/>
                </a:solidFill>
                <a:latin typeface="EdShed" pitchFamily="2" charset="77"/>
              </a:rPr>
              <a:t>Fish – they spend all of their time in water. </a:t>
            </a:r>
          </a:p>
          <a:p>
            <a:pPr algn="ctr"/>
            <a:r>
              <a:rPr lang="en-GB" sz="1400" dirty="0">
                <a:solidFill>
                  <a:srgbClr val="FF3760"/>
                </a:solidFill>
                <a:latin typeface="EdShed" pitchFamily="2" charset="77"/>
              </a:rPr>
              <a:t>Lizards – they spend all of their time on land.</a:t>
            </a:r>
          </a:p>
          <a:p>
            <a:pPr algn="ctr"/>
            <a:r>
              <a:rPr lang="en-GB" sz="1400" dirty="0">
                <a:solidFill>
                  <a:srgbClr val="FF3760"/>
                </a:solidFill>
                <a:latin typeface="EdShed" pitchFamily="2" charset="77"/>
              </a:rPr>
              <a:t>Most mammals and birds, etc.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344B66-A771-C836-6057-C6CAD57A75C7}"/>
              </a:ext>
            </a:extLst>
          </p:cNvPr>
          <p:cNvSpPr/>
          <p:nvPr/>
        </p:nvSpPr>
        <p:spPr>
          <a:xfrm>
            <a:off x="2140903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EdShed" pitchFamily="2" charset="77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D897D4-0990-7F41-73D2-B69A5C02268B}"/>
              </a:ext>
            </a:extLst>
          </p:cNvPr>
          <p:cNvSpPr/>
          <p:nvPr/>
        </p:nvSpPr>
        <p:spPr>
          <a:xfrm>
            <a:off x="6935246" y="2151567"/>
            <a:ext cx="1905474" cy="510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EdShed" pitchFamily="2" charset="77"/>
              </a:rPr>
              <a:t>In a Sentence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7112C-8BE9-258B-9479-A7801BDF8144}"/>
              </a:ext>
            </a:extLst>
          </p:cNvPr>
          <p:cNvSpPr/>
          <p:nvPr/>
        </p:nvSpPr>
        <p:spPr>
          <a:xfrm>
            <a:off x="2180659" y="4311166"/>
            <a:ext cx="2516146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77"/>
              </a:rPr>
              <a:t>Examples of</a:t>
            </a:r>
          </a:p>
          <a:p>
            <a:r>
              <a:rPr lang="en-GB" sz="1600" b="1" dirty="0">
                <a:latin typeface="EdShed" pitchFamily="2" charset="77"/>
              </a:rPr>
              <a:t>Amphibious Animals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0D873F-95ED-7B79-DD0D-AE70B62CF244}"/>
              </a:ext>
            </a:extLst>
          </p:cNvPr>
          <p:cNvSpPr/>
          <p:nvPr/>
        </p:nvSpPr>
        <p:spPr>
          <a:xfrm>
            <a:off x="5979886" y="4311166"/>
            <a:ext cx="2759529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77"/>
              </a:rPr>
              <a:t>Examples of</a:t>
            </a:r>
            <a:br>
              <a:rPr lang="en-GB" sz="1600" b="1" dirty="0">
                <a:latin typeface="EdShed" pitchFamily="2" charset="77"/>
              </a:rPr>
            </a:br>
            <a:r>
              <a:rPr lang="en-GB" sz="1600" b="1" dirty="0">
                <a:latin typeface="EdShed" pitchFamily="2" charset="77"/>
              </a:rPr>
              <a:t>Non-Amphibious Animals</a:t>
            </a:r>
          </a:p>
        </p:txBody>
      </p:sp>
    </p:spTree>
    <p:extLst>
      <p:ext uri="{BB962C8B-B14F-4D97-AF65-F5344CB8AC3E}">
        <p14:creationId xmlns:p14="http://schemas.microsoft.com/office/powerpoint/2010/main" val="16314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8ED48-91E7-2BFF-6496-D183446E4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many new words can you create by adding </a:t>
            </a:r>
          </a:p>
          <a:p>
            <a:r>
              <a:rPr lang="en-GB" dirty="0"/>
              <a:t>a prefix and/or suffix(es)?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75659-7EB7-59C0-F321-7D00BD8F0A10}"/>
              </a:ext>
            </a:extLst>
          </p:cNvPr>
          <p:cNvSpPr txBox="1"/>
          <p:nvPr/>
        </p:nvSpPr>
        <p:spPr>
          <a:xfrm>
            <a:off x="4097889" y="5900051"/>
            <a:ext cx="399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3372DC"/>
                </a:solidFill>
                <a:latin typeface="EdShed" pitchFamily="2" charset="77"/>
              </a:rPr>
              <a:t>Can you make a word with two suffixes?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0EBFA2-97B7-0164-3980-8879D7B5D855}"/>
              </a:ext>
            </a:extLst>
          </p:cNvPr>
          <p:cNvSpPr txBox="1"/>
          <p:nvPr/>
        </p:nvSpPr>
        <p:spPr>
          <a:xfrm>
            <a:off x="2277688" y="2035235"/>
            <a:ext cx="7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219CEE"/>
                </a:solidFill>
                <a:latin typeface="EdShed" pitchFamily="2" charset="77"/>
              </a:rPr>
              <a:t>Prefix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D916BE-602B-9A86-DB37-EEC8E3E9D6B3}"/>
              </a:ext>
            </a:extLst>
          </p:cNvPr>
          <p:cNvSpPr txBox="1"/>
          <p:nvPr/>
        </p:nvSpPr>
        <p:spPr>
          <a:xfrm>
            <a:off x="8905486" y="2035235"/>
            <a:ext cx="78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EdShed" pitchFamily="2" charset="77"/>
              </a:rPr>
              <a:t>Suffix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68591-1B7D-1C69-6CF8-B8D34BC1FA2C}"/>
              </a:ext>
            </a:extLst>
          </p:cNvPr>
          <p:cNvSpPr txBox="1"/>
          <p:nvPr/>
        </p:nvSpPr>
        <p:spPr>
          <a:xfrm>
            <a:off x="5341860" y="2035235"/>
            <a:ext cx="127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EdShed" pitchFamily="2" charset="77"/>
              </a:rPr>
              <a:t>Base Word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4A18F-8BE4-1856-DD62-83CFBE93D575}"/>
              </a:ext>
            </a:extLst>
          </p:cNvPr>
          <p:cNvSpPr/>
          <p:nvPr/>
        </p:nvSpPr>
        <p:spPr>
          <a:xfrm>
            <a:off x="1759039" y="2439574"/>
            <a:ext cx="1801290" cy="3007069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5771CB-570F-7755-5C56-9D9D8096B304}"/>
              </a:ext>
            </a:extLst>
          </p:cNvPr>
          <p:cNvSpPr/>
          <p:nvPr/>
        </p:nvSpPr>
        <p:spPr>
          <a:xfrm>
            <a:off x="3728185" y="2439574"/>
            <a:ext cx="4499172" cy="3007069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1A4C47-218C-54C3-27F9-A0F16EBA4BEE}"/>
              </a:ext>
            </a:extLst>
          </p:cNvPr>
          <p:cNvSpPr txBox="1"/>
          <p:nvPr/>
        </p:nvSpPr>
        <p:spPr>
          <a:xfrm>
            <a:off x="2058366" y="2788946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77"/>
              </a:rPr>
              <a:t>un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BCDE54-A494-375B-99E2-9F8F497EFF59}"/>
              </a:ext>
            </a:extLst>
          </p:cNvPr>
          <p:cNvSpPr txBox="1"/>
          <p:nvPr/>
        </p:nvSpPr>
        <p:spPr>
          <a:xfrm>
            <a:off x="3916560" y="2934794"/>
            <a:ext cx="412242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EdShed" pitchFamily="2" charset="77"/>
              </a:rPr>
              <a:t>infect</a:t>
            </a:r>
            <a:endParaRPr lang="en-GB" sz="6600" dirty="0">
              <a:solidFill>
                <a:schemeClr val="tx1"/>
              </a:solidFill>
              <a:latin typeface="EdShed" pitchFamily="2" charset="77"/>
            </a:endParaRPr>
          </a:p>
          <a:p>
            <a:pPr algn="ctr"/>
            <a:r>
              <a:rPr lang="en-GB" dirty="0">
                <a:latin typeface="EdShed" pitchFamily="2" charset="77"/>
              </a:rPr>
              <a:t>(to make a disease or an illness spread</a:t>
            </a:r>
            <a:br>
              <a:rPr lang="en-GB" dirty="0">
                <a:latin typeface="EdShed" pitchFamily="2" charset="77"/>
              </a:rPr>
            </a:br>
            <a:r>
              <a:rPr lang="en-GB" dirty="0">
                <a:latin typeface="EdShed" pitchFamily="2" charset="77"/>
              </a:rPr>
              <a:t>to other people)</a:t>
            </a:r>
            <a:endParaRPr lang="en-GB" sz="28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F86F56-4B24-EDC0-8066-6F8A47AE6047}"/>
              </a:ext>
            </a:extLst>
          </p:cNvPr>
          <p:cNvSpPr/>
          <p:nvPr/>
        </p:nvSpPr>
        <p:spPr>
          <a:xfrm>
            <a:off x="8398378" y="2439574"/>
            <a:ext cx="1801290" cy="3007069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D2D8EB2-BC24-9973-D6F8-469A55378F79}"/>
              </a:ext>
            </a:extLst>
          </p:cNvPr>
          <p:cNvCxnSpPr>
            <a:cxnSpLocks/>
          </p:cNvCxnSpPr>
          <p:nvPr/>
        </p:nvCxnSpPr>
        <p:spPr>
          <a:xfrm>
            <a:off x="8398378" y="4795297"/>
            <a:ext cx="1801290" cy="0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00595C-8FFF-13FF-555E-CE6E48C72B84}"/>
              </a:ext>
            </a:extLst>
          </p:cNvPr>
          <p:cNvCxnSpPr>
            <a:cxnSpLocks/>
          </p:cNvCxnSpPr>
          <p:nvPr/>
        </p:nvCxnSpPr>
        <p:spPr>
          <a:xfrm flipV="1">
            <a:off x="9317497" y="4795297"/>
            <a:ext cx="0" cy="651346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819A8C0-A00E-F583-8A56-386891745121}"/>
              </a:ext>
            </a:extLst>
          </p:cNvPr>
          <p:cNvSpPr txBox="1"/>
          <p:nvPr/>
        </p:nvSpPr>
        <p:spPr>
          <a:xfrm>
            <a:off x="2058366" y="4645455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77"/>
              </a:rPr>
              <a:t>dis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B6FEC-5D39-4FAD-1803-CC2A9B472A2D}"/>
              </a:ext>
            </a:extLst>
          </p:cNvPr>
          <p:cNvSpPr txBox="1"/>
          <p:nvPr/>
        </p:nvSpPr>
        <p:spPr>
          <a:xfrm>
            <a:off x="1960830" y="4026618"/>
            <a:ext cx="1397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77"/>
              </a:rPr>
              <a:t>super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A6454-AA80-7ACC-9163-C8010E3883CE}"/>
              </a:ext>
            </a:extLst>
          </p:cNvPr>
          <p:cNvSpPr txBox="1"/>
          <p:nvPr/>
        </p:nvSpPr>
        <p:spPr>
          <a:xfrm>
            <a:off x="2058366" y="3407782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77"/>
              </a:rPr>
              <a:t>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80D507-3AE6-2026-DC28-8B4334BDFA41}"/>
              </a:ext>
            </a:extLst>
          </p:cNvPr>
          <p:cNvSpPr txBox="1"/>
          <p:nvPr/>
        </p:nvSpPr>
        <p:spPr>
          <a:xfrm>
            <a:off x="8708548" y="2688064"/>
            <a:ext cx="1202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EdShed" pitchFamily="2" charset="77"/>
              </a:rPr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349A52-1C72-D212-0643-8DD087E006CA}"/>
              </a:ext>
            </a:extLst>
          </p:cNvPr>
          <p:cNvSpPr txBox="1"/>
          <p:nvPr/>
        </p:nvSpPr>
        <p:spPr>
          <a:xfrm>
            <a:off x="8708548" y="4057395"/>
            <a:ext cx="1202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EdShed" pitchFamily="2" charset="77"/>
              </a:rPr>
              <a:t>ing</a:t>
            </a:r>
            <a:endParaRPr lang="en-GB" sz="24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FFB78B-1D09-F5BC-192F-02FFF8BDD26C}"/>
              </a:ext>
            </a:extLst>
          </p:cNvPr>
          <p:cNvSpPr txBox="1"/>
          <p:nvPr/>
        </p:nvSpPr>
        <p:spPr>
          <a:xfrm>
            <a:off x="8611012" y="3600952"/>
            <a:ext cx="1397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EdShed" pitchFamily="2" charset="77"/>
              </a:rPr>
              <a:t>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B9EB7-FAA2-3B2B-0F58-21D28E4A767E}"/>
              </a:ext>
            </a:extLst>
          </p:cNvPr>
          <p:cNvSpPr txBox="1"/>
          <p:nvPr/>
        </p:nvSpPr>
        <p:spPr>
          <a:xfrm>
            <a:off x="8708548" y="3144508"/>
            <a:ext cx="1202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EdShed" pitchFamily="2" charset="77"/>
              </a:rPr>
              <a:t>tious</a:t>
            </a:r>
            <a:endParaRPr lang="en-GB" sz="24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8D9520-4DA5-0CB7-1A1C-F434BCE04D08}"/>
              </a:ext>
            </a:extLst>
          </p:cNvPr>
          <p:cNvSpPr txBox="1"/>
          <p:nvPr/>
        </p:nvSpPr>
        <p:spPr>
          <a:xfrm>
            <a:off x="8265203" y="4920915"/>
            <a:ext cx="12026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tion</a:t>
            </a:r>
            <a:endParaRPr lang="en-GB" sz="20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E9C59B-7F03-4246-3378-8FDFDF5A8DD5}"/>
              </a:ext>
            </a:extLst>
          </p:cNvPr>
          <p:cNvSpPr txBox="1"/>
          <p:nvPr/>
        </p:nvSpPr>
        <p:spPr>
          <a:xfrm>
            <a:off x="9166743" y="4907065"/>
            <a:ext cx="12026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EdShed" pitchFamily="2" charset="77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6251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8ED48-91E7-2BFF-6496-D183446E4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many new words can you create by adding </a:t>
            </a:r>
          </a:p>
          <a:p>
            <a:r>
              <a:rPr lang="en-GB" dirty="0"/>
              <a:t>a prefix and/or suffix(es)?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75659-7EB7-59C0-F321-7D00BD8F0A10}"/>
              </a:ext>
            </a:extLst>
          </p:cNvPr>
          <p:cNvSpPr txBox="1"/>
          <p:nvPr/>
        </p:nvSpPr>
        <p:spPr>
          <a:xfrm>
            <a:off x="965481" y="5700532"/>
            <a:ext cx="10261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3760"/>
                </a:solidFill>
                <a:latin typeface="EdShed" pitchFamily="2" charset="77"/>
              </a:rPr>
              <a:t>Possible answers:</a:t>
            </a:r>
            <a:r>
              <a:rPr lang="en-GB" sz="1400" dirty="0">
                <a:solidFill>
                  <a:srgbClr val="FF3760"/>
                </a:solidFill>
                <a:latin typeface="EdShed" pitchFamily="2" charset="77"/>
              </a:rPr>
              <a:t> non-infectious, non-infected, reinfect, reinfects, reinfected, reinfecting, reinfection, reinfections, superinfect, superinfected, superinfection, superinfections, disinfect, disinfects, disinfected, disinfecting, disinfection, infects, infectious, infected, infecting, infection, infections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9A9BB4-FEF9-B82E-C540-32D370241195}"/>
              </a:ext>
            </a:extLst>
          </p:cNvPr>
          <p:cNvSpPr txBox="1"/>
          <p:nvPr/>
        </p:nvSpPr>
        <p:spPr>
          <a:xfrm>
            <a:off x="2277688" y="2035235"/>
            <a:ext cx="7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219CEE"/>
                </a:solidFill>
                <a:latin typeface="EdShed" pitchFamily="2" charset="77"/>
              </a:rPr>
              <a:t>Prefix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D38BC7-ED96-CDD9-94CA-7F5316F052EC}"/>
              </a:ext>
            </a:extLst>
          </p:cNvPr>
          <p:cNvSpPr txBox="1"/>
          <p:nvPr/>
        </p:nvSpPr>
        <p:spPr>
          <a:xfrm>
            <a:off x="8905486" y="2035235"/>
            <a:ext cx="78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7956D6"/>
                </a:solidFill>
                <a:latin typeface="EdShed" pitchFamily="2" charset="77"/>
              </a:rPr>
              <a:t>Suffix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8C637A-9BF0-0650-089B-37033BAD1AFF}"/>
              </a:ext>
            </a:extLst>
          </p:cNvPr>
          <p:cNvSpPr txBox="1"/>
          <p:nvPr/>
        </p:nvSpPr>
        <p:spPr>
          <a:xfrm>
            <a:off x="5341860" y="2035235"/>
            <a:ext cx="127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25D160"/>
                </a:solidFill>
                <a:latin typeface="EdShed" pitchFamily="2" charset="77"/>
              </a:rPr>
              <a:t>Base Word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013A5C-66EA-E61F-52F9-6E9C297E5504}"/>
              </a:ext>
            </a:extLst>
          </p:cNvPr>
          <p:cNvSpPr/>
          <p:nvPr/>
        </p:nvSpPr>
        <p:spPr>
          <a:xfrm>
            <a:off x="1759039" y="2439574"/>
            <a:ext cx="1801290" cy="3007069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28180F-B111-1E5E-ABF6-13C62DE118AE}"/>
              </a:ext>
            </a:extLst>
          </p:cNvPr>
          <p:cNvSpPr/>
          <p:nvPr/>
        </p:nvSpPr>
        <p:spPr>
          <a:xfrm>
            <a:off x="3728185" y="2439574"/>
            <a:ext cx="4499172" cy="3007069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E3F4B6-4F9A-FC65-38BC-5764B2CE87C4}"/>
              </a:ext>
            </a:extLst>
          </p:cNvPr>
          <p:cNvSpPr txBox="1"/>
          <p:nvPr/>
        </p:nvSpPr>
        <p:spPr>
          <a:xfrm>
            <a:off x="2058366" y="2788946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77"/>
              </a:rPr>
              <a:t>un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74EB72-FABE-DA3C-052B-6F4A5BD67FB3}"/>
              </a:ext>
            </a:extLst>
          </p:cNvPr>
          <p:cNvSpPr txBox="1"/>
          <p:nvPr/>
        </p:nvSpPr>
        <p:spPr>
          <a:xfrm>
            <a:off x="3916560" y="2934794"/>
            <a:ext cx="412242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800" dirty="0">
                <a:solidFill>
                  <a:schemeClr val="tx1"/>
                </a:solidFill>
                <a:latin typeface="EdShed" pitchFamily="2" charset="77"/>
              </a:rPr>
              <a:t>infect</a:t>
            </a:r>
            <a:endParaRPr lang="en-GB" sz="6600" dirty="0">
              <a:solidFill>
                <a:schemeClr val="tx1"/>
              </a:solidFill>
              <a:latin typeface="EdShed" pitchFamily="2" charset="77"/>
            </a:endParaRPr>
          </a:p>
          <a:p>
            <a:pPr algn="ctr"/>
            <a:r>
              <a:rPr lang="en-GB" dirty="0">
                <a:latin typeface="EdShed" pitchFamily="2" charset="77"/>
              </a:rPr>
              <a:t>(to make a disease or an illness spread</a:t>
            </a:r>
            <a:br>
              <a:rPr lang="en-GB" dirty="0">
                <a:latin typeface="EdShed" pitchFamily="2" charset="77"/>
              </a:rPr>
            </a:br>
            <a:r>
              <a:rPr lang="en-GB" dirty="0">
                <a:latin typeface="EdShed" pitchFamily="2" charset="77"/>
              </a:rPr>
              <a:t>to other people)</a:t>
            </a:r>
            <a:endParaRPr lang="en-GB" sz="28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702C15-66B6-5439-6C01-2FC5E2949DAD}"/>
              </a:ext>
            </a:extLst>
          </p:cNvPr>
          <p:cNvSpPr/>
          <p:nvPr/>
        </p:nvSpPr>
        <p:spPr>
          <a:xfrm>
            <a:off x="8398378" y="2439574"/>
            <a:ext cx="1801290" cy="3007069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50BE0C3-BD9E-89CB-9E5C-8867CDB3D2CE}"/>
              </a:ext>
            </a:extLst>
          </p:cNvPr>
          <p:cNvCxnSpPr>
            <a:cxnSpLocks/>
          </p:cNvCxnSpPr>
          <p:nvPr/>
        </p:nvCxnSpPr>
        <p:spPr>
          <a:xfrm>
            <a:off x="8398378" y="4795297"/>
            <a:ext cx="1801290" cy="0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FB7732-2568-EA24-B068-46751607B981}"/>
              </a:ext>
            </a:extLst>
          </p:cNvPr>
          <p:cNvCxnSpPr>
            <a:cxnSpLocks/>
          </p:cNvCxnSpPr>
          <p:nvPr/>
        </p:nvCxnSpPr>
        <p:spPr>
          <a:xfrm flipV="1">
            <a:off x="9317497" y="4795297"/>
            <a:ext cx="0" cy="651346"/>
          </a:xfrm>
          <a:prstGeom prst="line">
            <a:avLst/>
          </a:prstGeom>
          <a:ln w="5715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3B2DA5A-1979-5080-1871-D18C9A2DA3AD}"/>
              </a:ext>
            </a:extLst>
          </p:cNvPr>
          <p:cNvSpPr txBox="1"/>
          <p:nvPr/>
        </p:nvSpPr>
        <p:spPr>
          <a:xfrm>
            <a:off x="2058366" y="4645455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77"/>
              </a:rPr>
              <a:t>dis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41C5E2-F9F6-F9C4-CF3F-893F721E5D8E}"/>
              </a:ext>
            </a:extLst>
          </p:cNvPr>
          <p:cNvSpPr txBox="1"/>
          <p:nvPr/>
        </p:nvSpPr>
        <p:spPr>
          <a:xfrm>
            <a:off x="1960830" y="4026618"/>
            <a:ext cx="1397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77"/>
              </a:rPr>
              <a:t>super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38EAD5-85CA-81C2-989E-E941060DFBA2}"/>
              </a:ext>
            </a:extLst>
          </p:cNvPr>
          <p:cNvSpPr txBox="1"/>
          <p:nvPr/>
        </p:nvSpPr>
        <p:spPr>
          <a:xfrm>
            <a:off x="2058366" y="3407782"/>
            <a:ext cx="120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EdShed" pitchFamily="2" charset="77"/>
              </a:rPr>
              <a:t>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2FD185-AFC7-7213-CD55-C89EA2F8F5A9}"/>
              </a:ext>
            </a:extLst>
          </p:cNvPr>
          <p:cNvSpPr txBox="1"/>
          <p:nvPr/>
        </p:nvSpPr>
        <p:spPr>
          <a:xfrm>
            <a:off x="8708548" y="2688064"/>
            <a:ext cx="1202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EdShed" pitchFamily="2" charset="77"/>
              </a:rPr>
              <a:t>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B98C09-19E7-C2F0-CB09-6126E9111542}"/>
              </a:ext>
            </a:extLst>
          </p:cNvPr>
          <p:cNvSpPr txBox="1"/>
          <p:nvPr/>
        </p:nvSpPr>
        <p:spPr>
          <a:xfrm>
            <a:off x="8708548" y="4057395"/>
            <a:ext cx="1202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EdShed" pitchFamily="2" charset="77"/>
              </a:rPr>
              <a:t>ing</a:t>
            </a:r>
            <a:endParaRPr lang="en-GB" sz="24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EFCA68-D745-AD3E-1E39-2E05BB0E3CB1}"/>
              </a:ext>
            </a:extLst>
          </p:cNvPr>
          <p:cNvSpPr txBox="1"/>
          <p:nvPr/>
        </p:nvSpPr>
        <p:spPr>
          <a:xfrm>
            <a:off x="8611012" y="3600952"/>
            <a:ext cx="1397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EdShed" pitchFamily="2" charset="77"/>
              </a:rPr>
              <a:t>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32D028-B7F3-7BBA-E9C9-50DA2F39340B}"/>
              </a:ext>
            </a:extLst>
          </p:cNvPr>
          <p:cNvSpPr txBox="1"/>
          <p:nvPr/>
        </p:nvSpPr>
        <p:spPr>
          <a:xfrm>
            <a:off x="8708548" y="3144508"/>
            <a:ext cx="1202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EdShed" pitchFamily="2" charset="77"/>
              </a:rPr>
              <a:t>tious</a:t>
            </a:r>
            <a:endParaRPr lang="en-GB" sz="24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263E00-24D0-CC1B-D28B-238E6D89A961}"/>
              </a:ext>
            </a:extLst>
          </p:cNvPr>
          <p:cNvSpPr txBox="1"/>
          <p:nvPr/>
        </p:nvSpPr>
        <p:spPr>
          <a:xfrm>
            <a:off x="8265203" y="4920915"/>
            <a:ext cx="12026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 err="1">
                <a:solidFill>
                  <a:schemeClr val="tx1"/>
                </a:solidFill>
                <a:latin typeface="EdShed" pitchFamily="2" charset="77"/>
              </a:rPr>
              <a:t>tion</a:t>
            </a:r>
            <a:endParaRPr lang="en-GB" sz="2000" dirty="0">
              <a:solidFill>
                <a:schemeClr val="tx1"/>
              </a:solidFill>
              <a:latin typeface="EdShed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D1EE46-494C-38AA-EF26-4B5EED3F072D}"/>
              </a:ext>
            </a:extLst>
          </p:cNvPr>
          <p:cNvSpPr txBox="1"/>
          <p:nvPr/>
        </p:nvSpPr>
        <p:spPr>
          <a:xfrm>
            <a:off x="9166743" y="4907065"/>
            <a:ext cx="12026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EdShed" pitchFamily="2" charset="77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3692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EF6DB4-2BD9-6AF1-63E1-7E2056245675}"/>
              </a:ext>
            </a:extLst>
          </p:cNvPr>
          <p:cNvSpPr txBox="1">
            <a:spLocks/>
          </p:cNvSpPr>
          <p:nvPr/>
        </p:nvSpPr>
        <p:spPr>
          <a:xfrm>
            <a:off x="539707" y="203851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ambitious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C3511-2F1F-7AEE-7990-6EB65B09374A}"/>
              </a:ext>
            </a:extLst>
          </p:cNvPr>
          <p:cNvSpPr txBox="1">
            <a:spLocks/>
          </p:cNvSpPr>
          <p:nvPr/>
        </p:nvSpPr>
        <p:spPr>
          <a:xfrm>
            <a:off x="3469688" y="203851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amphibious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F2920D7-4579-696C-1A90-EB16D06D1DFF}"/>
              </a:ext>
            </a:extLst>
          </p:cNvPr>
          <p:cNvSpPr txBox="1">
            <a:spLocks/>
          </p:cNvSpPr>
          <p:nvPr/>
        </p:nvSpPr>
        <p:spPr>
          <a:xfrm>
            <a:off x="3077383" y="2863232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devious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651642-83C5-ADC4-3FCF-1452689A8CAB}"/>
              </a:ext>
            </a:extLst>
          </p:cNvPr>
          <p:cNvSpPr txBox="1">
            <a:spLocks/>
          </p:cNvSpPr>
          <p:nvPr/>
        </p:nvSpPr>
        <p:spPr>
          <a:xfrm>
            <a:off x="5931364" y="2049221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infectious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E742A48-1E61-B822-6EA1-E16DE886617E}"/>
              </a:ext>
            </a:extLst>
          </p:cNvPr>
          <p:cNvSpPr txBox="1">
            <a:spLocks/>
          </p:cNvSpPr>
          <p:nvPr/>
        </p:nvSpPr>
        <p:spPr>
          <a:xfrm>
            <a:off x="1003109" y="2863232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fictitious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C15FAA1-F541-030D-4320-71F59C349C1D}"/>
              </a:ext>
            </a:extLst>
          </p:cNvPr>
          <p:cNvSpPr txBox="1">
            <a:spLocks/>
          </p:cNvSpPr>
          <p:nvPr/>
        </p:nvSpPr>
        <p:spPr>
          <a:xfrm>
            <a:off x="5796786" y="2853649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nutritious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84B884-6263-0B91-6913-23403BADDBA5}"/>
              </a:ext>
            </a:extLst>
          </p:cNvPr>
          <p:cNvSpPr txBox="1">
            <a:spLocks/>
          </p:cNvSpPr>
          <p:nvPr/>
        </p:nvSpPr>
        <p:spPr>
          <a:xfrm>
            <a:off x="8031201" y="2853649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notorious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4A6DE01-A898-A3A0-608C-D0152B11432B}"/>
              </a:ext>
            </a:extLst>
          </p:cNvPr>
          <p:cNvSpPr txBox="1">
            <a:spLocks/>
          </p:cNvSpPr>
          <p:nvPr/>
        </p:nvSpPr>
        <p:spPr>
          <a:xfrm>
            <a:off x="5796786" y="3656138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obvious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B6251F5-B5A0-72E4-8D4C-708BC53AEDBF}"/>
              </a:ext>
            </a:extLst>
          </p:cNvPr>
          <p:cNvSpPr txBox="1">
            <a:spLocks/>
          </p:cNvSpPr>
          <p:nvPr/>
        </p:nvSpPr>
        <p:spPr>
          <a:xfrm>
            <a:off x="8031201" y="203851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curious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18A7C6D-4008-4637-2882-0487BA07CD19}"/>
              </a:ext>
            </a:extLst>
          </p:cNvPr>
          <p:cNvSpPr txBox="1">
            <a:spLocks/>
          </p:cNvSpPr>
          <p:nvPr/>
        </p:nvSpPr>
        <p:spPr>
          <a:xfrm>
            <a:off x="3335110" y="365807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repetitious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55A5EB-EFAE-42D6-3927-E182908FA15B}"/>
              </a:ext>
            </a:extLst>
          </p:cNvPr>
          <p:cNvGrpSpPr/>
          <p:nvPr/>
        </p:nvGrpSpPr>
        <p:grpSpPr>
          <a:xfrm>
            <a:off x="7771990" y="4111308"/>
            <a:ext cx="3845426" cy="2402880"/>
            <a:chOff x="7771990" y="4111308"/>
            <a:chExt cx="3845426" cy="240288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789F085-5EB6-09B5-32FE-065F1DDE86F4}"/>
                </a:ext>
              </a:extLst>
            </p:cNvPr>
            <p:cNvGrpSpPr/>
            <p:nvPr/>
          </p:nvGrpSpPr>
          <p:grpSpPr>
            <a:xfrm>
              <a:off x="7771990" y="4342288"/>
              <a:ext cx="2361636" cy="1758873"/>
              <a:chOff x="7461575" y="4524337"/>
              <a:chExt cx="2056305" cy="1531472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7EF103E8-7BEB-CD7C-90CA-92B226863DEA}"/>
                  </a:ext>
                </a:extLst>
              </p:cNvPr>
              <p:cNvSpPr/>
              <p:nvPr/>
            </p:nvSpPr>
            <p:spPr>
              <a:xfrm rot="16626670" flipH="1" flipV="1">
                <a:off x="7723992" y="4261920"/>
                <a:ext cx="1531472" cy="2056305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662678 h 2391068"/>
                  <a:gd name="connsiteX1" fmla="*/ 1778397 w 1780793"/>
                  <a:gd name="connsiteY1" fmla="*/ 1919733 h 2391068"/>
                  <a:gd name="connsiteX2" fmla="*/ 1511457 w 1780793"/>
                  <a:gd name="connsiteY2" fmla="*/ 2262769 h 2391068"/>
                  <a:gd name="connsiteX3" fmla="*/ 502256 w 1780793"/>
                  <a:gd name="connsiteY3" fmla="*/ 2388672 h 2391068"/>
                  <a:gd name="connsiteX4" fmla="*/ 159219 w 1780793"/>
                  <a:gd name="connsiteY4" fmla="*/ 2121733 h 2391068"/>
                  <a:gd name="connsiteX5" fmla="*/ 2396 w 1780793"/>
                  <a:gd name="connsiteY5" fmla="*/ 864678 h 2391068"/>
                  <a:gd name="connsiteX6" fmla="*/ 269335 w 1780793"/>
                  <a:gd name="connsiteY6" fmla="*/ 521642 h 2391068"/>
                  <a:gd name="connsiteX7" fmla="*/ 653406 w 1780793"/>
                  <a:gd name="connsiteY7" fmla="*/ 473727 h 2391068"/>
                  <a:gd name="connsiteX8" fmla="*/ 540917 w 1780793"/>
                  <a:gd name="connsiteY8" fmla="*/ 0 h 2391068"/>
                  <a:gd name="connsiteX9" fmla="*/ 906343 w 1780793"/>
                  <a:gd name="connsiteY9" fmla="*/ 442172 h 2391068"/>
                  <a:gd name="connsiteX10" fmla="*/ 1278537 w 1780793"/>
                  <a:gd name="connsiteY10" fmla="*/ 395739 h 2391068"/>
                  <a:gd name="connsiteX11" fmla="*/ 1621573 w 1780793"/>
                  <a:gd name="connsiteY11" fmla="*/ 662678 h 239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391068">
                    <a:moveTo>
                      <a:pt x="1621573" y="662678"/>
                    </a:moveTo>
                    <a:lnTo>
                      <a:pt x="1778397" y="1919733"/>
                    </a:lnTo>
                    <a:cubicBezTo>
                      <a:pt x="1799410" y="2088173"/>
                      <a:pt x="1679898" y="2241756"/>
                      <a:pt x="1511457" y="2262769"/>
                    </a:cubicBezTo>
                    <a:lnTo>
                      <a:pt x="502256" y="2388672"/>
                    </a:lnTo>
                    <a:cubicBezTo>
                      <a:pt x="333815" y="2409685"/>
                      <a:pt x="180233" y="2290173"/>
                      <a:pt x="159219" y="2121733"/>
                    </a:cubicBezTo>
                    <a:lnTo>
                      <a:pt x="2396" y="864678"/>
                    </a:lnTo>
                    <a:cubicBezTo>
                      <a:pt x="-18618" y="696238"/>
                      <a:pt x="100895" y="542655"/>
                      <a:pt x="269335" y="521642"/>
                    </a:cubicBezTo>
                    <a:lnTo>
                      <a:pt x="653406" y="473727"/>
                    </a:lnTo>
                    <a:lnTo>
                      <a:pt x="540917" y="0"/>
                    </a:lnTo>
                    <a:lnTo>
                      <a:pt x="906343" y="442172"/>
                    </a:lnTo>
                    <a:lnTo>
                      <a:pt x="1278537" y="395739"/>
                    </a:lnTo>
                    <a:cubicBezTo>
                      <a:pt x="1446977" y="374725"/>
                      <a:pt x="1600560" y="494238"/>
                      <a:pt x="1621573" y="662678"/>
                    </a:cubicBezTo>
                    <a:close/>
                  </a:path>
                </a:pathLst>
              </a:custGeom>
              <a:noFill/>
              <a:ln w="381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EEBD29-78F9-71C5-5B89-7E297ED3D966}"/>
                  </a:ext>
                </a:extLst>
              </p:cNvPr>
              <p:cNvSpPr txBox="1"/>
              <p:nvPr/>
            </p:nvSpPr>
            <p:spPr>
              <a:xfrm>
                <a:off x="7516751" y="4827993"/>
                <a:ext cx="1613811" cy="884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77"/>
                  </a:rPr>
                  <a:t>What do you notice about their suffixes?</a:t>
                </a:r>
              </a:p>
            </p:txBody>
          </p:sp>
        </p:grpSp>
        <p:pic>
          <p:nvPicPr>
            <p:cNvPr id="2" name="Picture 1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D73B36FF-524D-66C6-8F00-38766E052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06280" y="4111308"/>
              <a:ext cx="1311136" cy="240288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B06070-40BE-3433-F60D-00E14B060C5F}"/>
              </a:ext>
            </a:extLst>
          </p:cNvPr>
          <p:cNvGrpSpPr/>
          <p:nvPr/>
        </p:nvGrpSpPr>
        <p:grpSpPr>
          <a:xfrm>
            <a:off x="751246" y="4111308"/>
            <a:ext cx="3633830" cy="2334782"/>
            <a:chOff x="648458" y="4161477"/>
            <a:chExt cx="3633830" cy="233478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E3A079B-4015-91E9-2F76-DF991C61A21F}"/>
                </a:ext>
              </a:extLst>
            </p:cNvPr>
            <p:cNvGrpSpPr/>
            <p:nvPr/>
          </p:nvGrpSpPr>
          <p:grpSpPr>
            <a:xfrm>
              <a:off x="1845449" y="4305464"/>
              <a:ext cx="2436839" cy="1780266"/>
              <a:chOff x="2381339" y="4449517"/>
              <a:chExt cx="2436839" cy="1780266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8ED850A-B936-D5C8-595B-EF6C01AEC20F}"/>
                  </a:ext>
                </a:extLst>
              </p:cNvPr>
              <p:cNvSpPr/>
              <p:nvPr/>
            </p:nvSpPr>
            <p:spPr>
              <a:xfrm rot="16626670">
                <a:off x="2709626" y="4121230"/>
                <a:ext cx="1780266" cy="2436839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709170 h 2437560"/>
                  <a:gd name="connsiteX1" fmla="*/ 1778397 w 1780793"/>
                  <a:gd name="connsiteY1" fmla="*/ 1966225 h 2437560"/>
                  <a:gd name="connsiteX2" fmla="*/ 1511457 w 1780793"/>
                  <a:gd name="connsiteY2" fmla="*/ 2309261 h 2437560"/>
                  <a:gd name="connsiteX3" fmla="*/ 502256 w 1780793"/>
                  <a:gd name="connsiteY3" fmla="*/ 2435164 h 2437560"/>
                  <a:gd name="connsiteX4" fmla="*/ 159219 w 1780793"/>
                  <a:gd name="connsiteY4" fmla="*/ 2168225 h 2437560"/>
                  <a:gd name="connsiteX5" fmla="*/ 2396 w 1780793"/>
                  <a:gd name="connsiteY5" fmla="*/ 911170 h 2437560"/>
                  <a:gd name="connsiteX6" fmla="*/ 269335 w 1780793"/>
                  <a:gd name="connsiteY6" fmla="*/ 568134 h 2437560"/>
                  <a:gd name="connsiteX7" fmla="*/ 653406 w 1780793"/>
                  <a:gd name="connsiteY7" fmla="*/ 520219 h 2437560"/>
                  <a:gd name="connsiteX8" fmla="*/ 913585 w 1780793"/>
                  <a:gd name="connsiteY8" fmla="*/ 0 h 2437560"/>
                  <a:gd name="connsiteX9" fmla="*/ 906343 w 1780793"/>
                  <a:gd name="connsiteY9" fmla="*/ 488664 h 2437560"/>
                  <a:gd name="connsiteX10" fmla="*/ 1278537 w 1780793"/>
                  <a:gd name="connsiteY10" fmla="*/ 442231 h 2437560"/>
                  <a:gd name="connsiteX11" fmla="*/ 1621573 w 1780793"/>
                  <a:gd name="connsiteY11" fmla="*/ 709170 h 243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437560">
                    <a:moveTo>
                      <a:pt x="1621573" y="709170"/>
                    </a:moveTo>
                    <a:lnTo>
                      <a:pt x="1778397" y="1966225"/>
                    </a:lnTo>
                    <a:cubicBezTo>
                      <a:pt x="1799410" y="2134665"/>
                      <a:pt x="1679898" y="2288248"/>
                      <a:pt x="1511457" y="2309261"/>
                    </a:cubicBezTo>
                    <a:lnTo>
                      <a:pt x="502256" y="2435164"/>
                    </a:lnTo>
                    <a:cubicBezTo>
                      <a:pt x="333815" y="2456177"/>
                      <a:pt x="180233" y="2336665"/>
                      <a:pt x="159219" y="2168225"/>
                    </a:cubicBezTo>
                    <a:lnTo>
                      <a:pt x="2396" y="911170"/>
                    </a:lnTo>
                    <a:cubicBezTo>
                      <a:pt x="-18618" y="742730"/>
                      <a:pt x="100895" y="589147"/>
                      <a:pt x="269335" y="568134"/>
                    </a:cubicBezTo>
                    <a:lnTo>
                      <a:pt x="653406" y="520219"/>
                    </a:lnTo>
                    <a:lnTo>
                      <a:pt x="913585" y="0"/>
                    </a:lnTo>
                    <a:lnTo>
                      <a:pt x="906343" y="488664"/>
                    </a:lnTo>
                    <a:lnTo>
                      <a:pt x="1278537" y="442231"/>
                    </a:lnTo>
                    <a:cubicBezTo>
                      <a:pt x="1446977" y="421217"/>
                      <a:pt x="1600560" y="540730"/>
                      <a:pt x="1621573" y="70917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037D63-B4C4-9B15-13A8-F719A71C510D}"/>
                  </a:ext>
                </a:extLst>
              </p:cNvPr>
              <p:cNvSpPr txBox="1"/>
              <p:nvPr/>
            </p:nvSpPr>
            <p:spPr>
              <a:xfrm>
                <a:off x="2924875" y="4997136"/>
                <a:ext cx="178170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77"/>
                  </a:rPr>
                  <a:t>They are</a:t>
                </a:r>
              </a:p>
              <a:p>
                <a:pPr algn="ctr"/>
                <a:r>
                  <a:rPr lang="en-GB" sz="2000" dirty="0">
                    <a:latin typeface="EdShed" pitchFamily="2" charset="77"/>
                  </a:rPr>
                  <a:t>all adjectives.</a:t>
                </a:r>
              </a:p>
            </p:txBody>
          </p:sp>
        </p:grpSp>
        <p:pic>
          <p:nvPicPr>
            <p:cNvPr id="3" name="Picture 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A72313F3-9F7E-A5BB-2969-E2EFC5B92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58" y="4161477"/>
              <a:ext cx="1096171" cy="2334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1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3484F-7284-2897-9A50-5A0EBF5314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7DF608-9EF3-3980-4BAC-CE59FE7EE1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Some words have the suffix ‘</a:t>
            </a:r>
            <a:r>
              <a:rPr lang="en-GB" dirty="0" err="1"/>
              <a:t>ious</a:t>
            </a:r>
            <a:r>
              <a:rPr lang="en-GB" dirty="0"/>
              <a:t>’, while others </a:t>
            </a:r>
          </a:p>
          <a:p>
            <a:r>
              <a:rPr lang="en-GB" dirty="0"/>
              <a:t>end in ‘</a:t>
            </a:r>
            <a:r>
              <a:rPr lang="en-GB" dirty="0" err="1"/>
              <a:t>tious</a:t>
            </a:r>
            <a:r>
              <a:rPr lang="en-GB" dirty="0"/>
              <a:t>’. Can you sort them?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A3C8B-A5AA-4C05-BD1B-303A113DBF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A5BB6FE0-1500-5602-355B-D40F28494F98}"/>
              </a:ext>
            </a:extLst>
          </p:cNvPr>
          <p:cNvSpPr/>
          <p:nvPr/>
        </p:nvSpPr>
        <p:spPr>
          <a:xfrm>
            <a:off x="1133851" y="2237502"/>
            <a:ext cx="1024051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EdShed" pitchFamily="2" charset="77"/>
              </a:rPr>
              <a:t>devious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7C10492-7EEA-7427-957F-8E4083CCA981}"/>
              </a:ext>
            </a:extLst>
          </p:cNvPr>
          <p:cNvSpPr/>
          <p:nvPr/>
        </p:nvSpPr>
        <p:spPr>
          <a:xfrm>
            <a:off x="3295958" y="2237502"/>
            <a:ext cx="1207443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EdShed" pitchFamily="2" charset="77"/>
              </a:rPr>
              <a:t>nutritious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AD0B4940-440A-6CF5-0174-54197CFC992E}"/>
              </a:ext>
            </a:extLst>
          </p:cNvPr>
          <p:cNvSpPr/>
          <p:nvPr/>
        </p:nvSpPr>
        <p:spPr>
          <a:xfrm>
            <a:off x="5560163" y="2237502"/>
            <a:ext cx="1192069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EdShed" pitchFamily="2" charset="77"/>
              </a:rPr>
              <a:t>notorious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FA585068-B34B-12BA-CD59-4E942A3FE998}"/>
              </a:ext>
            </a:extLst>
          </p:cNvPr>
          <p:cNvSpPr/>
          <p:nvPr/>
        </p:nvSpPr>
        <p:spPr>
          <a:xfrm>
            <a:off x="7715533" y="2237502"/>
            <a:ext cx="1326934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EdShed" pitchFamily="2" charset="77"/>
              </a:rPr>
              <a:t>repetitious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6144176D-3A51-B5C8-8B97-94E74E106E7B}"/>
              </a:ext>
            </a:extLst>
          </p:cNvPr>
          <p:cNvSpPr/>
          <p:nvPr/>
        </p:nvSpPr>
        <p:spPr>
          <a:xfrm>
            <a:off x="9965927" y="2237502"/>
            <a:ext cx="1022852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EdShed" pitchFamily="2" charset="77"/>
              </a:rPr>
              <a:t>obvious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779FD37-E92B-4ED7-0213-1A515D022393}"/>
              </a:ext>
            </a:extLst>
          </p:cNvPr>
          <p:cNvSpPr/>
          <p:nvPr/>
        </p:nvSpPr>
        <p:spPr>
          <a:xfrm>
            <a:off x="1021602" y="1861071"/>
            <a:ext cx="1248548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EdShed" pitchFamily="2" charset="77"/>
              </a:rPr>
              <a:t>ambitious</a:t>
            </a: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045B935A-4212-591B-5DDF-365012D53261}"/>
              </a:ext>
            </a:extLst>
          </p:cNvPr>
          <p:cNvSpPr/>
          <p:nvPr/>
        </p:nvSpPr>
        <p:spPr>
          <a:xfrm>
            <a:off x="9910715" y="1861072"/>
            <a:ext cx="1133276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EdShed" pitchFamily="2" charset="77"/>
              </a:rPr>
              <a:t>fictitious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73107670-A2B8-AAC6-7EF5-36A403873F11}"/>
              </a:ext>
            </a:extLst>
          </p:cNvPr>
          <p:cNvSpPr/>
          <p:nvPr/>
        </p:nvSpPr>
        <p:spPr>
          <a:xfrm>
            <a:off x="3183758" y="1861071"/>
            <a:ext cx="1431843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EdShed" pitchFamily="2" charset="77"/>
              </a:rPr>
              <a:t>amphibious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016C85DF-98E4-38FD-47EE-7F9D75E0BFC5}"/>
              </a:ext>
            </a:extLst>
          </p:cNvPr>
          <p:cNvSpPr/>
          <p:nvPr/>
        </p:nvSpPr>
        <p:spPr>
          <a:xfrm>
            <a:off x="5541391" y="1861071"/>
            <a:ext cx="1229612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EdShed" pitchFamily="2" charset="77"/>
              </a:rPr>
              <a:t>infectious</a:t>
            </a:r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05418656-3BEA-6E3F-C544-E154FAB96248}"/>
              </a:ext>
            </a:extLst>
          </p:cNvPr>
          <p:cNvSpPr/>
          <p:nvPr/>
        </p:nvSpPr>
        <p:spPr>
          <a:xfrm>
            <a:off x="7719733" y="1861071"/>
            <a:ext cx="1318535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rIns="0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EdShed" pitchFamily="2" charset="77"/>
              </a:rPr>
              <a:t>curious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FC7005-0261-C829-4D71-112DEF8EE14B}"/>
              </a:ext>
            </a:extLst>
          </p:cNvPr>
          <p:cNvSpPr txBox="1"/>
          <p:nvPr/>
        </p:nvSpPr>
        <p:spPr>
          <a:xfrm>
            <a:off x="1684975" y="3082714"/>
            <a:ext cx="317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5D160"/>
                </a:solidFill>
                <a:latin typeface="EdShed" pitchFamily="2" charset="77"/>
              </a:rPr>
              <a:t>Words ending in ‘-</a:t>
            </a:r>
            <a:r>
              <a:rPr lang="en-US" b="1" dirty="0" err="1">
                <a:solidFill>
                  <a:srgbClr val="25D160"/>
                </a:solidFill>
                <a:latin typeface="EdShed" pitchFamily="2" charset="77"/>
              </a:rPr>
              <a:t>tious’</a:t>
            </a:r>
            <a:endParaRPr lang="en-US" b="1" dirty="0">
              <a:solidFill>
                <a:srgbClr val="25D160"/>
              </a:solidFill>
              <a:latin typeface="EdShed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1081086-42B1-879C-A7DC-663B645AE58C}"/>
              </a:ext>
            </a:extLst>
          </p:cNvPr>
          <p:cNvSpPr/>
          <p:nvPr/>
        </p:nvSpPr>
        <p:spPr>
          <a:xfrm>
            <a:off x="1110404" y="2936668"/>
            <a:ext cx="4322218" cy="3385605"/>
          </a:xfrm>
          <a:prstGeom prst="roundRect">
            <a:avLst/>
          </a:prstGeom>
          <a:noFill/>
          <a:ln w="508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DF04F2-9BD7-E2CE-AAC2-50D353AA2E57}"/>
              </a:ext>
            </a:extLst>
          </p:cNvPr>
          <p:cNvSpPr txBox="1"/>
          <p:nvPr/>
        </p:nvSpPr>
        <p:spPr>
          <a:xfrm>
            <a:off x="7218553" y="3082714"/>
            <a:ext cx="317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956D6"/>
                </a:solidFill>
                <a:latin typeface="EdShed" pitchFamily="2" charset="77"/>
              </a:rPr>
              <a:t>Words ending in ‘-</a:t>
            </a:r>
            <a:r>
              <a:rPr lang="en-US" b="1" dirty="0" err="1">
                <a:solidFill>
                  <a:srgbClr val="7956D6"/>
                </a:solidFill>
                <a:latin typeface="EdShed" pitchFamily="2" charset="77"/>
              </a:rPr>
              <a:t>ious’</a:t>
            </a:r>
            <a:endParaRPr lang="en-US" b="1" dirty="0">
              <a:solidFill>
                <a:srgbClr val="7956D6"/>
              </a:solidFill>
              <a:latin typeface="EdShed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432513A-A67B-0697-FB3B-E0200D594B06}"/>
              </a:ext>
            </a:extLst>
          </p:cNvPr>
          <p:cNvSpPr/>
          <p:nvPr/>
        </p:nvSpPr>
        <p:spPr>
          <a:xfrm>
            <a:off x="6643982" y="2936668"/>
            <a:ext cx="4322218" cy="3385605"/>
          </a:xfrm>
          <a:prstGeom prst="roundRect">
            <a:avLst/>
          </a:prstGeom>
          <a:noFill/>
          <a:ln w="508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88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58776 0.33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88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12917 0.469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13893 0.451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5455 0.465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34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-0.05781 0.449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4648 0.271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8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60053 0.388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26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325 L 0.33958 0.2712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15833 0.271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11667 0.271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1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5AD5-EF63-0500-5AC8-4F3FB72BF0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CB0EE-FBC2-1613-65D3-65B9155CE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9666AE-02FC-F827-AEEB-A8B97A71B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of your new words is this?</a:t>
            </a:r>
          </a:p>
        </p:txBody>
      </p:sp>
      <p:sp>
        <p:nvSpPr>
          <p:cNvPr id="3" name="Right Arrow Callout 2">
            <a:extLst>
              <a:ext uri="{FF2B5EF4-FFF2-40B4-BE49-F238E27FC236}">
                <a16:creationId xmlns:a16="http://schemas.microsoft.com/office/drawing/2014/main" id="{D1D90C5C-62FA-3276-9B6F-EBA85993708C}"/>
              </a:ext>
            </a:extLst>
          </p:cNvPr>
          <p:cNvSpPr/>
          <p:nvPr/>
        </p:nvSpPr>
        <p:spPr>
          <a:xfrm rot="5400000">
            <a:off x="3426186" y="999488"/>
            <a:ext cx="2052402" cy="3652968"/>
          </a:xfrm>
          <a:prstGeom prst="rightArrowCallout">
            <a:avLst/>
          </a:prstGeom>
          <a:noFill/>
          <a:ln w="381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3142D-356C-014E-F1E1-F4F6571B3E40}"/>
              </a:ext>
            </a:extLst>
          </p:cNvPr>
          <p:cNvSpPr txBox="1"/>
          <p:nvPr/>
        </p:nvSpPr>
        <p:spPr>
          <a:xfrm>
            <a:off x="2634230" y="2014032"/>
            <a:ext cx="3652968" cy="92333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effectLst/>
                <a:latin typeface="EdShed" pitchFamily="2" charset="77"/>
              </a:rPr>
              <a:t>In the 1640s, it meant</a:t>
            </a:r>
            <a:br>
              <a:rPr lang="en-GB" dirty="0">
                <a:effectLst/>
                <a:latin typeface="EdShed" pitchFamily="2" charset="77"/>
              </a:rPr>
            </a:br>
            <a:r>
              <a:rPr lang="en-GB" dirty="0">
                <a:effectLst/>
                <a:latin typeface="EdShed" pitchFamily="2" charset="77"/>
              </a:rPr>
              <a:t>‘combining two qualities;</a:t>
            </a:r>
            <a:br>
              <a:rPr lang="en-GB" dirty="0">
                <a:effectLst/>
                <a:latin typeface="EdShed" pitchFamily="2" charset="77"/>
              </a:rPr>
            </a:br>
            <a:r>
              <a:rPr lang="en-GB" dirty="0">
                <a:effectLst/>
                <a:latin typeface="EdShed" pitchFamily="2" charset="77"/>
              </a:rPr>
              <a:t>having two modes of life</a:t>
            </a:r>
            <a:r>
              <a:rPr lang="en-GB" dirty="0">
                <a:latin typeface="EdShed" pitchFamily="2" charset="77"/>
              </a:rPr>
              <a:t>’.</a:t>
            </a:r>
            <a:r>
              <a:rPr lang="en-GB" dirty="0">
                <a:effectLst/>
                <a:latin typeface="EdShed" pitchFamily="2" charset="77"/>
              </a:rPr>
              <a:t> </a:t>
            </a:r>
            <a:endParaRPr lang="en-US" dirty="0">
              <a:latin typeface="EdShed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407F4C-3168-11F5-8EEF-E3E03EDD50F7}"/>
              </a:ext>
            </a:extLst>
          </p:cNvPr>
          <p:cNvSpPr txBox="1">
            <a:spLocks/>
          </p:cNvSpPr>
          <p:nvPr/>
        </p:nvSpPr>
        <p:spPr>
          <a:xfrm>
            <a:off x="3236958" y="3753737"/>
            <a:ext cx="2424512" cy="79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amphibious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08B8BD-E302-6454-0CAB-6B22E953FF14}"/>
              </a:ext>
            </a:extLst>
          </p:cNvPr>
          <p:cNvSpPr txBox="1"/>
          <p:nvPr/>
        </p:nvSpPr>
        <p:spPr>
          <a:xfrm>
            <a:off x="6491357" y="3535433"/>
            <a:ext cx="2051196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EdShed" pitchFamily="2" charset="77"/>
              </a:rPr>
              <a:t>This word means ‘</a:t>
            </a:r>
            <a:r>
              <a:rPr lang="en-GB" dirty="0">
                <a:effectLst/>
                <a:latin typeface="EdShed" pitchFamily="2" charset="77"/>
              </a:rPr>
              <a:t>living both on</a:t>
            </a:r>
            <a:br>
              <a:rPr lang="en-GB" dirty="0">
                <a:effectLst/>
                <a:latin typeface="EdShed" pitchFamily="2" charset="77"/>
              </a:rPr>
            </a:br>
            <a:r>
              <a:rPr lang="en-GB" dirty="0">
                <a:effectLst/>
                <a:latin typeface="EdShed" pitchFamily="2" charset="77"/>
              </a:rPr>
              <a:t>land and</a:t>
            </a:r>
            <a:br>
              <a:rPr lang="en-GB" dirty="0">
                <a:effectLst/>
                <a:latin typeface="EdShed" pitchFamily="2" charset="77"/>
              </a:rPr>
            </a:br>
            <a:r>
              <a:rPr lang="en-GB" dirty="0">
                <a:effectLst/>
                <a:latin typeface="EdShed" pitchFamily="2" charset="77"/>
              </a:rPr>
              <a:t>in water’. </a:t>
            </a:r>
            <a:endParaRPr lang="en-US" dirty="0">
              <a:latin typeface="EdShed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5CB0C4-290E-4E9F-D1DB-C6B502BE7FC8}"/>
              </a:ext>
            </a:extLst>
          </p:cNvPr>
          <p:cNvSpPr txBox="1"/>
          <p:nvPr/>
        </p:nvSpPr>
        <p:spPr>
          <a:xfrm>
            <a:off x="2873919" y="5324079"/>
            <a:ext cx="3173590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effectLst/>
                <a:latin typeface="EdShed" pitchFamily="2" charset="77"/>
              </a:rPr>
              <a:t>From the Greek word </a:t>
            </a:r>
          </a:p>
          <a:p>
            <a:pPr algn="ctr"/>
            <a:r>
              <a:rPr lang="en-GB" sz="1600" dirty="0" err="1">
                <a:solidFill>
                  <a:srgbClr val="3372DC"/>
                </a:solidFill>
                <a:latin typeface="EdShed" pitchFamily="2" charset="77"/>
              </a:rPr>
              <a:t>a</a:t>
            </a:r>
            <a:r>
              <a:rPr lang="en-GB" sz="1600" dirty="0" err="1">
                <a:solidFill>
                  <a:srgbClr val="3372DC"/>
                </a:solidFill>
                <a:effectLst/>
                <a:latin typeface="EdShed" pitchFamily="2" charset="77"/>
              </a:rPr>
              <a:t>mphibios</a:t>
            </a:r>
            <a:r>
              <a:rPr lang="en-GB" sz="1600" dirty="0">
                <a:solidFill>
                  <a:srgbClr val="0432FF"/>
                </a:solidFill>
                <a:effectLst/>
                <a:latin typeface="EdShed" pitchFamily="2" charset="77"/>
              </a:rPr>
              <a:t>,</a:t>
            </a:r>
            <a:r>
              <a:rPr lang="en-GB" sz="1600" dirty="0">
                <a:effectLst/>
                <a:latin typeface="EdShed" pitchFamily="2" charset="77"/>
              </a:rPr>
              <a:t> meaning</a:t>
            </a:r>
            <a:br>
              <a:rPr lang="en-GB" sz="1600" dirty="0">
                <a:effectLst/>
                <a:latin typeface="EdShed" pitchFamily="2" charset="77"/>
              </a:rPr>
            </a:br>
            <a:r>
              <a:rPr lang="en-GB" sz="1600" dirty="0">
                <a:effectLst/>
                <a:latin typeface="EdShed" pitchFamily="2" charset="77"/>
              </a:rPr>
              <a:t>‘having a double life;</a:t>
            </a:r>
            <a:br>
              <a:rPr lang="en-GB" sz="1600" dirty="0">
                <a:effectLst/>
                <a:latin typeface="EdShed" pitchFamily="2" charset="77"/>
              </a:rPr>
            </a:br>
            <a:r>
              <a:rPr lang="en-GB" sz="1600" dirty="0">
                <a:effectLst/>
                <a:latin typeface="EdShed" pitchFamily="2" charset="77"/>
              </a:rPr>
              <a:t>living on land and in water’. </a:t>
            </a:r>
            <a:endParaRPr lang="en-US" sz="1600" dirty="0">
              <a:latin typeface="EdShed" pitchFamily="2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6FFCBA8-38BA-AB4A-6573-8E08EBC3079A}"/>
              </a:ext>
            </a:extLst>
          </p:cNvPr>
          <p:cNvSpPr txBox="1">
            <a:spLocks/>
          </p:cNvSpPr>
          <p:nvPr/>
        </p:nvSpPr>
        <p:spPr>
          <a:xfrm>
            <a:off x="9231872" y="2057574"/>
            <a:ext cx="2322914" cy="79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amphibious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4F73EB-23DF-2B5A-32BE-4D619A403B88}"/>
              </a:ext>
            </a:extLst>
          </p:cNvPr>
          <p:cNvCxnSpPr>
            <a:cxnSpLocks/>
          </p:cNvCxnSpPr>
          <p:nvPr/>
        </p:nvCxnSpPr>
        <p:spPr>
          <a:xfrm>
            <a:off x="9705779" y="2717676"/>
            <a:ext cx="0" cy="95079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617DFBB9-604B-8B69-4DF5-E944A415A72E}"/>
              </a:ext>
            </a:extLst>
          </p:cNvPr>
          <p:cNvSpPr txBox="1">
            <a:spLocks/>
          </p:cNvSpPr>
          <p:nvPr/>
        </p:nvSpPr>
        <p:spPr>
          <a:xfrm>
            <a:off x="8980016" y="3612608"/>
            <a:ext cx="1451527" cy="79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err="1">
                <a:latin typeface="EdShed" pitchFamily="2" charset="77"/>
              </a:rPr>
              <a:t>amphi</a:t>
            </a:r>
            <a:endParaRPr lang="en-GB" sz="2800" dirty="0">
              <a:latin typeface="EdShed" pitchFamily="2" charset="77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01B7668-F120-236F-E8E2-6EEB002D5182}"/>
              </a:ext>
            </a:extLst>
          </p:cNvPr>
          <p:cNvSpPr txBox="1">
            <a:spLocks/>
          </p:cNvSpPr>
          <p:nvPr/>
        </p:nvSpPr>
        <p:spPr>
          <a:xfrm>
            <a:off x="10578456" y="3612608"/>
            <a:ext cx="1103244" cy="79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bios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258BB7A-C759-23D4-6853-D66D31FDD42D}"/>
              </a:ext>
            </a:extLst>
          </p:cNvPr>
          <p:cNvSpPr txBox="1">
            <a:spLocks/>
          </p:cNvSpPr>
          <p:nvPr/>
        </p:nvSpPr>
        <p:spPr>
          <a:xfrm>
            <a:off x="9188875" y="5366728"/>
            <a:ext cx="1033808" cy="93102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means</a:t>
            </a:r>
          </a:p>
          <a:p>
            <a:pPr algn="ctr"/>
            <a:r>
              <a:rPr lang="en-GB" sz="2000" dirty="0">
                <a:latin typeface="EdShed" pitchFamily="2" charset="77"/>
              </a:rPr>
              <a:t>‘of both </a:t>
            </a:r>
          </a:p>
          <a:p>
            <a:pPr algn="ctr"/>
            <a:r>
              <a:rPr lang="en-GB" sz="2000" dirty="0">
                <a:latin typeface="EdShed" pitchFamily="2" charset="77"/>
              </a:rPr>
              <a:t>kinds’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91B05D7-A147-734F-CD42-9EE03E3633D4}"/>
              </a:ext>
            </a:extLst>
          </p:cNvPr>
          <p:cNvSpPr txBox="1">
            <a:spLocks/>
          </p:cNvSpPr>
          <p:nvPr/>
        </p:nvSpPr>
        <p:spPr>
          <a:xfrm>
            <a:off x="10692458" y="5366728"/>
            <a:ext cx="875240" cy="6540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latin typeface="EdShed" pitchFamily="2" charset="77"/>
              </a:rPr>
              <a:t>means</a:t>
            </a:r>
          </a:p>
          <a:p>
            <a:pPr algn="ctr"/>
            <a:r>
              <a:rPr lang="en-GB" sz="2000" dirty="0">
                <a:latin typeface="EdShed" pitchFamily="2" charset="77"/>
              </a:rPr>
              <a:t>‘life’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1B196E-021F-A658-8DAE-8DB566489C18}"/>
              </a:ext>
            </a:extLst>
          </p:cNvPr>
          <p:cNvSpPr txBox="1"/>
          <p:nvPr/>
        </p:nvSpPr>
        <p:spPr>
          <a:xfrm>
            <a:off x="331902" y="3535433"/>
            <a:ext cx="2125281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EdShed" pitchFamily="2" charset="77"/>
              </a:rPr>
              <a:t>This word</a:t>
            </a:r>
            <a:br>
              <a:rPr lang="en-GB" dirty="0">
                <a:latin typeface="EdShed" pitchFamily="2" charset="77"/>
              </a:rPr>
            </a:br>
            <a:r>
              <a:rPr lang="en-GB" dirty="0">
                <a:latin typeface="EdShed" pitchFamily="2" charset="77"/>
              </a:rPr>
              <a:t>describes frogs, toads, newts</a:t>
            </a:r>
            <a:br>
              <a:rPr lang="en-GB" dirty="0">
                <a:latin typeface="EdShed" pitchFamily="2" charset="77"/>
              </a:rPr>
            </a:br>
            <a:r>
              <a:rPr lang="en-GB" dirty="0">
                <a:latin typeface="EdShed" pitchFamily="2" charset="77"/>
              </a:rPr>
              <a:t>and salamanders. </a:t>
            </a:r>
            <a:endParaRPr lang="en-US" dirty="0">
              <a:latin typeface="EdShed" pitchFamily="2" charset="77"/>
            </a:endParaRPr>
          </a:p>
        </p:txBody>
      </p:sp>
      <p:sp>
        <p:nvSpPr>
          <p:cNvPr id="34" name="Right Arrow Callout 33">
            <a:extLst>
              <a:ext uri="{FF2B5EF4-FFF2-40B4-BE49-F238E27FC236}">
                <a16:creationId xmlns:a16="http://schemas.microsoft.com/office/drawing/2014/main" id="{11269129-F38E-3D08-4699-A6B5770E50E5}"/>
              </a:ext>
            </a:extLst>
          </p:cNvPr>
          <p:cNvSpPr/>
          <p:nvPr/>
        </p:nvSpPr>
        <p:spPr>
          <a:xfrm>
            <a:off x="375670" y="3334962"/>
            <a:ext cx="2849858" cy="1601272"/>
          </a:xfrm>
          <a:prstGeom prst="rightArrowCallout">
            <a:avLst>
              <a:gd name="adj1" fmla="val 32251"/>
              <a:gd name="adj2" fmla="val 29532"/>
              <a:gd name="adj3" fmla="val 33158"/>
              <a:gd name="adj4" fmla="val 71580"/>
            </a:avLst>
          </a:prstGeom>
          <a:noFill/>
          <a:ln w="381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170C30FD-C199-AC54-C627-6A0258426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75670" y="5185766"/>
            <a:ext cx="2075774" cy="121846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C4F4D40E-4DEE-A0B5-C591-E9EBB7A1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10977" y="1673945"/>
            <a:ext cx="2175243" cy="160127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ight Arrow Callout 34">
            <a:extLst>
              <a:ext uri="{FF2B5EF4-FFF2-40B4-BE49-F238E27FC236}">
                <a16:creationId xmlns:a16="http://schemas.microsoft.com/office/drawing/2014/main" id="{F63F035A-6246-90F5-C2FD-2944CD79155F}"/>
              </a:ext>
            </a:extLst>
          </p:cNvPr>
          <p:cNvSpPr/>
          <p:nvPr/>
        </p:nvSpPr>
        <p:spPr>
          <a:xfrm rot="16200000">
            <a:off x="3426186" y="3628768"/>
            <a:ext cx="2052402" cy="3652968"/>
          </a:xfrm>
          <a:prstGeom prst="rightArrowCallout">
            <a:avLst/>
          </a:prstGeom>
          <a:noFill/>
          <a:ln w="381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sp>
        <p:nvSpPr>
          <p:cNvPr id="39" name="Right Arrow Callout 38">
            <a:extLst>
              <a:ext uri="{FF2B5EF4-FFF2-40B4-BE49-F238E27FC236}">
                <a16:creationId xmlns:a16="http://schemas.microsoft.com/office/drawing/2014/main" id="{147A4006-5437-7251-FE00-158EF665C6CD}"/>
              </a:ext>
            </a:extLst>
          </p:cNvPr>
          <p:cNvSpPr/>
          <p:nvPr/>
        </p:nvSpPr>
        <p:spPr>
          <a:xfrm rot="10800000">
            <a:off x="5679246" y="3334962"/>
            <a:ext cx="2849858" cy="1601272"/>
          </a:xfrm>
          <a:prstGeom prst="rightArrowCallout">
            <a:avLst>
              <a:gd name="adj1" fmla="val 32251"/>
              <a:gd name="adj2" fmla="val 29532"/>
              <a:gd name="adj3" fmla="val 33158"/>
              <a:gd name="adj4" fmla="val 71580"/>
            </a:avLst>
          </a:prstGeom>
          <a:noFill/>
          <a:ln w="381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77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C9E175F-F587-7B58-0734-A18D8DBDA3F8}"/>
              </a:ext>
            </a:extLst>
          </p:cNvPr>
          <p:cNvCxnSpPr>
            <a:cxnSpLocks/>
          </p:cNvCxnSpPr>
          <p:nvPr/>
        </p:nvCxnSpPr>
        <p:spPr>
          <a:xfrm>
            <a:off x="11130078" y="2717676"/>
            <a:ext cx="0" cy="95079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06D312E-C44A-ADB5-0A08-EB8227C0DF34}"/>
              </a:ext>
            </a:extLst>
          </p:cNvPr>
          <p:cNvCxnSpPr>
            <a:cxnSpLocks/>
          </p:cNvCxnSpPr>
          <p:nvPr/>
        </p:nvCxnSpPr>
        <p:spPr>
          <a:xfrm>
            <a:off x="9705779" y="4285219"/>
            <a:ext cx="0" cy="95079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485C3A-85DC-3D66-751B-8F9AD26AB8AD}"/>
              </a:ext>
            </a:extLst>
          </p:cNvPr>
          <p:cNvCxnSpPr>
            <a:cxnSpLocks/>
          </p:cNvCxnSpPr>
          <p:nvPr/>
        </p:nvCxnSpPr>
        <p:spPr>
          <a:xfrm>
            <a:off x="11130078" y="4285219"/>
            <a:ext cx="0" cy="95079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/>
      <p:bldP spid="15" grpId="0"/>
      <p:bldP spid="18" grpId="0"/>
      <p:bldP spid="20" grpId="0"/>
      <p:bldP spid="23" grpId="0"/>
      <p:bldP spid="24" grpId="0"/>
      <p:bldP spid="25" grpId="0"/>
      <p:bldP spid="27" grpId="0"/>
      <p:bldP spid="33" grpId="0"/>
      <p:bldP spid="34" grpId="0" animBg="1"/>
      <p:bldP spid="35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5AD5-EF63-0500-5AC8-4F3FB72BF0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CB0EE-FBC2-1613-65D3-65B9155CE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9666AE-02FC-F827-AEEB-A8B97A71B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372DC"/>
                </a:solidFill>
              </a:rPr>
              <a:t>fictitious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8E94497-5444-8C12-BCEA-EB22BFC7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695076" y="1322259"/>
            <a:ext cx="4160811" cy="58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1CF933-A4AB-F812-9820-98108ED99F5B}"/>
              </a:ext>
            </a:extLst>
          </p:cNvPr>
          <p:cNvSpPr txBox="1"/>
          <p:nvPr/>
        </p:nvSpPr>
        <p:spPr>
          <a:xfrm>
            <a:off x="1894144" y="2272200"/>
            <a:ext cx="529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It means something that is false or</a:t>
            </a:r>
            <a:br>
              <a:rPr lang="en-GB" sz="2000" dirty="0">
                <a:latin typeface="EdShed" pitchFamily="2" charset="77"/>
              </a:rPr>
            </a:br>
            <a:r>
              <a:rPr lang="en-GB" sz="2000" dirty="0">
                <a:latin typeface="EdShed" pitchFamily="2" charset="77"/>
              </a:rPr>
              <a:t>that does not exist.</a:t>
            </a:r>
            <a:endParaRPr lang="en-US" sz="2000" dirty="0">
              <a:latin typeface="EdShe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99C80-CDD5-F7BF-880A-BDC647F89AA6}"/>
              </a:ext>
            </a:extLst>
          </p:cNvPr>
          <p:cNvSpPr txBox="1"/>
          <p:nvPr/>
        </p:nvSpPr>
        <p:spPr>
          <a:xfrm>
            <a:off x="905858" y="3323862"/>
            <a:ext cx="727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Fictitious is related to the words ‘figment’ as in </a:t>
            </a:r>
            <a:br>
              <a:rPr lang="en-GB" sz="2000" dirty="0">
                <a:latin typeface="EdShed" pitchFamily="2" charset="77"/>
              </a:rPr>
            </a:br>
            <a:r>
              <a:rPr lang="en-GB" sz="2000" dirty="0">
                <a:latin typeface="EdShed" pitchFamily="2" charset="77"/>
              </a:rPr>
              <a:t>‘a figment of your imagination’, ‘feigned’ and ‘false’.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785B1-847A-BD62-03AC-04096B85174D}"/>
              </a:ext>
            </a:extLst>
          </p:cNvPr>
          <p:cNvSpPr txBox="1"/>
          <p:nvPr/>
        </p:nvSpPr>
        <p:spPr>
          <a:xfrm>
            <a:off x="905858" y="4375524"/>
            <a:ext cx="727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In the 1610s, it had the meaning</a:t>
            </a:r>
            <a:br>
              <a:rPr lang="en-GB" sz="2000" dirty="0">
                <a:latin typeface="EdShed" pitchFamily="2" charset="77"/>
              </a:rPr>
            </a:br>
            <a:r>
              <a:rPr lang="en-GB" sz="2000" dirty="0">
                <a:latin typeface="EdShed" pitchFamily="2" charset="77"/>
              </a:rPr>
              <a:t> ‘artificial or counterfeit’. </a:t>
            </a:r>
            <a:endParaRPr lang="en-US" sz="2000" dirty="0">
              <a:latin typeface="EdShed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61FD4-D915-6862-6AD9-60559E078893}"/>
              </a:ext>
            </a:extLst>
          </p:cNvPr>
          <p:cNvSpPr txBox="1"/>
          <p:nvPr/>
        </p:nvSpPr>
        <p:spPr>
          <a:xfrm>
            <a:off x="905858" y="5427187"/>
            <a:ext cx="727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EdShed" pitchFamily="2" charset="77"/>
              </a:rPr>
              <a:t>In the 1620s, it had the meaning ‘existing only in imagination’ </a:t>
            </a:r>
            <a:br>
              <a:rPr lang="en-GB" sz="2000" dirty="0">
                <a:latin typeface="EdShed" pitchFamily="2" charset="77"/>
              </a:rPr>
            </a:br>
            <a:r>
              <a:rPr lang="en-GB" sz="2000" dirty="0">
                <a:latin typeface="EdShed" pitchFamily="2" charset="77"/>
              </a:rPr>
              <a:t>from the Medieval Latin word </a:t>
            </a:r>
            <a:r>
              <a:rPr lang="en-GB" sz="2000" dirty="0" err="1">
                <a:solidFill>
                  <a:srgbClr val="3372DC"/>
                </a:solidFill>
                <a:latin typeface="EdShed" pitchFamily="2" charset="77"/>
              </a:rPr>
              <a:t>ficticius</a:t>
            </a:r>
            <a:r>
              <a:rPr lang="en-GB" sz="2000" dirty="0">
                <a:solidFill>
                  <a:srgbClr val="555555"/>
                </a:solidFill>
                <a:latin typeface="EdShed" pitchFamily="2" charset="77"/>
              </a:rPr>
              <a:t>.</a:t>
            </a:r>
            <a:endParaRPr lang="en-US" sz="2000" dirty="0"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19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388B0-63AC-F113-F741-792E1B1DDF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E34C4-4F08-EA1C-62F8-579D6DB9E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Syllable Count</a:t>
            </a:r>
            <a:endParaRPr lang="en-GB" sz="1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77830C-FFE3-1049-DBDE-74FDBAF5EA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many syllables are in each word?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F732714-F061-A079-B5F6-E92D985636C1}"/>
              </a:ext>
            </a:extLst>
          </p:cNvPr>
          <p:cNvSpPr txBox="1">
            <a:spLocks/>
          </p:cNvSpPr>
          <p:nvPr/>
        </p:nvSpPr>
        <p:spPr>
          <a:xfrm>
            <a:off x="376909" y="2107792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ambitious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CCFE19A-8815-3D19-BC24-11F40790A06F}"/>
              </a:ext>
            </a:extLst>
          </p:cNvPr>
          <p:cNvSpPr txBox="1">
            <a:spLocks/>
          </p:cNvSpPr>
          <p:nvPr/>
        </p:nvSpPr>
        <p:spPr>
          <a:xfrm>
            <a:off x="4592094" y="2107792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amphibious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ACFAEDE-A521-45CE-655A-682E5FE7EB8C}"/>
              </a:ext>
            </a:extLst>
          </p:cNvPr>
          <p:cNvSpPr txBox="1">
            <a:spLocks/>
          </p:cNvSpPr>
          <p:nvPr/>
        </p:nvSpPr>
        <p:spPr>
          <a:xfrm>
            <a:off x="4199789" y="3224380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devious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B1C59EF-7302-7B48-E461-6E5AFDE47498}"/>
              </a:ext>
            </a:extLst>
          </p:cNvPr>
          <p:cNvSpPr txBox="1">
            <a:spLocks/>
          </p:cNvSpPr>
          <p:nvPr/>
        </p:nvSpPr>
        <p:spPr>
          <a:xfrm>
            <a:off x="8281217" y="2118496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infectious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DF1D2629-6618-74CE-D9C1-BA66A582ED76}"/>
              </a:ext>
            </a:extLst>
          </p:cNvPr>
          <p:cNvSpPr txBox="1">
            <a:spLocks/>
          </p:cNvSpPr>
          <p:nvPr/>
        </p:nvSpPr>
        <p:spPr>
          <a:xfrm>
            <a:off x="840311" y="322437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fictitious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0CAB31D4-4378-34A5-79CD-A40B8E106C07}"/>
              </a:ext>
            </a:extLst>
          </p:cNvPr>
          <p:cNvSpPr txBox="1">
            <a:spLocks/>
          </p:cNvSpPr>
          <p:nvPr/>
        </p:nvSpPr>
        <p:spPr>
          <a:xfrm>
            <a:off x="8146639" y="3224379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nutritious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90D1ADA-C41C-0BA2-361F-BE9C98172114}"/>
              </a:ext>
            </a:extLst>
          </p:cNvPr>
          <p:cNvSpPr txBox="1">
            <a:spLocks/>
          </p:cNvSpPr>
          <p:nvPr/>
        </p:nvSpPr>
        <p:spPr>
          <a:xfrm>
            <a:off x="705733" y="434096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notorious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F3BF2587-58E8-43B5-D390-11B9446BA4A8}"/>
              </a:ext>
            </a:extLst>
          </p:cNvPr>
          <p:cNvSpPr txBox="1">
            <a:spLocks/>
          </p:cNvSpPr>
          <p:nvPr/>
        </p:nvSpPr>
        <p:spPr>
          <a:xfrm>
            <a:off x="8146639" y="434096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obvious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7C9419FF-B346-384F-0CAC-3A6C8D33145E}"/>
              </a:ext>
            </a:extLst>
          </p:cNvPr>
          <p:cNvSpPr txBox="1">
            <a:spLocks/>
          </p:cNvSpPr>
          <p:nvPr/>
        </p:nvSpPr>
        <p:spPr>
          <a:xfrm>
            <a:off x="4457516" y="545755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curious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02BE8FA5-D860-6AEC-E1A3-75D74A09E5CF}"/>
              </a:ext>
            </a:extLst>
          </p:cNvPr>
          <p:cNvSpPr txBox="1">
            <a:spLocks/>
          </p:cNvSpPr>
          <p:nvPr/>
        </p:nvSpPr>
        <p:spPr>
          <a:xfrm>
            <a:off x="4457516" y="4340968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repetitious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3C70F6-881A-BD01-C3A5-31860BE53915}"/>
              </a:ext>
            </a:extLst>
          </p:cNvPr>
          <p:cNvSpPr txBox="1"/>
          <p:nvPr/>
        </p:nvSpPr>
        <p:spPr>
          <a:xfrm>
            <a:off x="5881396" y="2416595"/>
            <a:ext cx="43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956D6"/>
                </a:solidFill>
                <a:latin typeface="EdShed" pitchFamily="2" charset="77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F5CC87-F15F-C699-ADE5-CBF3C31BC6C3}"/>
              </a:ext>
            </a:extLst>
          </p:cNvPr>
          <p:cNvSpPr txBox="1"/>
          <p:nvPr/>
        </p:nvSpPr>
        <p:spPr>
          <a:xfrm>
            <a:off x="2135223" y="2416596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3760"/>
                </a:solidFill>
                <a:latin typeface="EdShed" pitchFamily="2" charset="77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6B92B2-0646-E2BD-B2C8-EB6C8317BB6C}"/>
              </a:ext>
            </a:extLst>
          </p:cNvPr>
          <p:cNvSpPr txBox="1"/>
          <p:nvPr/>
        </p:nvSpPr>
        <p:spPr>
          <a:xfrm>
            <a:off x="9576129" y="2416596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3760"/>
                </a:solidFill>
                <a:latin typeface="EdShed" pitchFamily="2" charset="77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D444E0-192B-6A1D-5BA5-1AAA233AB799}"/>
              </a:ext>
            </a:extLst>
          </p:cNvPr>
          <p:cNvSpPr txBox="1"/>
          <p:nvPr/>
        </p:nvSpPr>
        <p:spPr>
          <a:xfrm>
            <a:off x="9576129" y="352496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3760"/>
                </a:solidFill>
                <a:latin typeface="EdShed" pitchFamily="2" charset="77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BB10B9-7D17-7D09-122A-698774F97216}"/>
              </a:ext>
            </a:extLst>
          </p:cNvPr>
          <p:cNvSpPr txBox="1"/>
          <p:nvPr/>
        </p:nvSpPr>
        <p:spPr>
          <a:xfrm>
            <a:off x="5887006" y="352496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3760"/>
                </a:solidFill>
                <a:latin typeface="EdShed" pitchFamily="2" charset="77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AB275F-5C46-0612-51D5-833B1476512E}"/>
              </a:ext>
            </a:extLst>
          </p:cNvPr>
          <p:cNvSpPr txBox="1"/>
          <p:nvPr/>
        </p:nvSpPr>
        <p:spPr>
          <a:xfrm>
            <a:off x="2135223" y="352496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3760"/>
                </a:solidFill>
                <a:latin typeface="EdShed" pitchFamily="2" charset="77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B0BC8B-EFDB-375B-CFE1-14561AC146A7}"/>
              </a:ext>
            </a:extLst>
          </p:cNvPr>
          <p:cNvSpPr txBox="1"/>
          <p:nvPr/>
        </p:nvSpPr>
        <p:spPr>
          <a:xfrm>
            <a:off x="5881396" y="4674887"/>
            <a:ext cx="43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956D6"/>
                </a:solidFill>
                <a:latin typeface="EdShed" pitchFamily="2" charset="77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15216B-FC2B-D0C7-BDC0-47BD86420E56}"/>
              </a:ext>
            </a:extLst>
          </p:cNvPr>
          <p:cNvSpPr txBox="1"/>
          <p:nvPr/>
        </p:nvSpPr>
        <p:spPr>
          <a:xfrm>
            <a:off x="2129613" y="4674887"/>
            <a:ext cx="43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956D6"/>
                </a:solidFill>
                <a:latin typeface="EdShed" pitchFamily="2" charset="77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AA6A29-CC66-4D48-EF08-EB54DF9312E8}"/>
              </a:ext>
            </a:extLst>
          </p:cNvPr>
          <p:cNvSpPr txBox="1"/>
          <p:nvPr/>
        </p:nvSpPr>
        <p:spPr>
          <a:xfrm>
            <a:off x="9576129" y="4674887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3760"/>
                </a:solidFill>
                <a:latin typeface="EdShed" pitchFamily="2" charset="77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E9AFA6-26AD-505B-3448-9D742796D0C1}"/>
              </a:ext>
            </a:extLst>
          </p:cNvPr>
          <p:cNvSpPr txBox="1"/>
          <p:nvPr/>
        </p:nvSpPr>
        <p:spPr>
          <a:xfrm>
            <a:off x="5887006" y="5769396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3760"/>
                </a:solidFill>
                <a:latin typeface="EdShed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398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/>
      <p:bldP spid="28" grpId="1"/>
      <p:bldP spid="29" grpId="1"/>
      <p:bldP spid="30" grpId="1"/>
      <p:bldP spid="31" grpId="1"/>
      <p:bldP spid="32" grpId="1"/>
      <p:bldP spid="33" grpId="1"/>
      <p:bldP spid="34" grpId="1"/>
      <p:bldP spid="35" grpId="1"/>
      <p:bldP spid="3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431A5-0F8D-2B37-CF53-24535E1484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20112-B649-C63E-A959-2D188EBFD3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 Maps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070475-9C0E-2C4C-5338-96A44129FFA7}"/>
              </a:ext>
            </a:extLst>
          </p:cNvPr>
          <p:cNvSpPr txBox="1">
            <a:spLocks/>
          </p:cNvSpPr>
          <p:nvPr/>
        </p:nvSpPr>
        <p:spPr>
          <a:xfrm>
            <a:off x="6908170" y="2294165"/>
            <a:ext cx="2203617" cy="6617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EdShed" pitchFamily="2" charset="77"/>
              </a:rPr>
              <a:t>infectious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C837C23-18A7-0099-693F-E2F731830F6B}"/>
              </a:ext>
            </a:extLst>
          </p:cNvPr>
          <p:cNvSpPr txBox="1">
            <a:spLocks/>
          </p:cNvSpPr>
          <p:nvPr/>
        </p:nvSpPr>
        <p:spPr>
          <a:xfrm>
            <a:off x="7027946" y="2963979"/>
            <a:ext cx="1964064" cy="107721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 err="1">
                <a:latin typeface="EdShed" pitchFamily="2" charset="77"/>
              </a:rPr>
              <a:t>in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fec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tious</a:t>
            </a:r>
            <a:endParaRPr lang="en-GB" sz="3200" dirty="0">
              <a:latin typeface="EdShed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GB" sz="3200" dirty="0">
                <a:solidFill>
                  <a:srgbClr val="FF3760"/>
                </a:solidFill>
                <a:latin typeface="EdShed" pitchFamily="2" charset="77"/>
              </a:rPr>
              <a:t>3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90222E-2EC0-70A8-C335-106EDD441FB3}"/>
              </a:ext>
            </a:extLst>
          </p:cNvPr>
          <p:cNvSpPr txBox="1">
            <a:spLocks/>
          </p:cNvSpPr>
          <p:nvPr/>
        </p:nvSpPr>
        <p:spPr>
          <a:xfrm>
            <a:off x="3952429" y="5117254"/>
            <a:ext cx="333953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dirty="0" err="1">
                <a:latin typeface="EdShed" pitchFamily="2" charset="77"/>
              </a:rPr>
              <a:t>am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phib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i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ous</a:t>
            </a:r>
            <a:endParaRPr lang="en-GB" sz="3200" dirty="0">
              <a:latin typeface="EdShed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GB" sz="3200" dirty="0">
                <a:solidFill>
                  <a:srgbClr val="FF3760"/>
                </a:solidFill>
                <a:latin typeface="EdShed" pitchFamily="2" charset="77"/>
              </a:rPr>
              <a:t>4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4C742C-896B-6910-608B-9689795A8093}"/>
              </a:ext>
            </a:extLst>
          </p:cNvPr>
          <p:cNvSpPr txBox="1">
            <a:spLocks/>
          </p:cNvSpPr>
          <p:nvPr/>
        </p:nvSpPr>
        <p:spPr>
          <a:xfrm>
            <a:off x="4323858" y="4471482"/>
            <a:ext cx="2596673" cy="6617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EdShed" pitchFamily="2" charset="77"/>
              </a:rPr>
              <a:t>amphibious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A8BA30-6346-89D8-A329-4A4608BECF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26555" y="4599336"/>
            <a:ext cx="1250142" cy="137092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70E9441-1951-71A6-7AA3-83F8F3080C8D}"/>
              </a:ext>
            </a:extLst>
          </p:cNvPr>
          <p:cNvGrpSpPr/>
          <p:nvPr/>
        </p:nvGrpSpPr>
        <p:grpSpPr>
          <a:xfrm>
            <a:off x="2519537" y="2081538"/>
            <a:ext cx="3391125" cy="2003841"/>
            <a:chOff x="6631985" y="2168293"/>
            <a:chExt cx="3391125" cy="200384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54E38B1-BC72-703F-3CD1-2BCB18DE912A}"/>
                </a:ext>
              </a:extLst>
            </p:cNvPr>
            <p:cNvGrpSpPr/>
            <p:nvPr/>
          </p:nvGrpSpPr>
          <p:grpSpPr>
            <a:xfrm flipV="1">
              <a:off x="7585550" y="2190895"/>
              <a:ext cx="2437560" cy="1780793"/>
              <a:chOff x="-42333" y="4925093"/>
              <a:chExt cx="2437560" cy="1780793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33F25951-2CEB-70AE-4856-CA5615C24560}"/>
                  </a:ext>
                </a:extLst>
              </p:cNvPr>
              <p:cNvSpPr/>
              <p:nvPr/>
            </p:nvSpPr>
            <p:spPr>
              <a:xfrm rot="15763952" flipH="1">
                <a:off x="286050" y="4596710"/>
                <a:ext cx="1780793" cy="2437560"/>
              </a:xfrm>
              <a:custGeom>
                <a:avLst/>
                <a:gdLst>
                  <a:gd name="connsiteX0" fmla="*/ 1621573 w 1780793"/>
                  <a:gd name="connsiteY0" fmla="*/ 692999 h 2421389"/>
                  <a:gd name="connsiteX1" fmla="*/ 1778397 w 1780793"/>
                  <a:gd name="connsiteY1" fmla="*/ 1950054 h 2421389"/>
                  <a:gd name="connsiteX2" fmla="*/ 1511457 w 1780793"/>
                  <a:gd name="connsiteY2" fmla="*/ 2293090 h 2421389"/>
                  <a:gd name="connsiteX3" fmla="*/ 502256 w 1780793"/>
                  <a:gd name="connsiteY3" fmla="*/ 2418993 h 2421389"/>
                  <a:gd name="connsiteX4" fmla="*/ 159219 w 1780793"/>
                  <a:gd name="connsiteY4" fmla="*/ 2152054 h 2421389"/>
                  <a:gd name="connsiteX5" fmla="*/ 2396 w 1780793"/>
                  <a:gd name="connsiteY5" fmla="*/ 894999 h 2421389"/>
                  <a:gd name="connsiteX6" fmla="*/ 269335 w 1780793"/>
                  <a:gd name="connsiteY6" fmla="*/ 551963 h 2421389"/>
                  <a:gd name="connsiteX7" fmla="*/ 653406 w 1780793"/>
                  <a:gd name="connsiteY7" fmla="*/ 504048 h 2421389"/>
                  <a:gd name="connsiteX8" fmla="*/ 783961 w 1780793"/>
                  <a:gd name="connsiteY8" fmla="*/ 0 h 2421389"/>
                  <a:gd name="connsiteX9" fmla="*/ 906343 w 1780793"/>
                  <a:gd name="connsiteY9" fmla="*/ 472493 h 2421389"/>
                  <a:gd name="connsiteX10" fmla="*/ 1278537 w 1780793"/>
                  <a:gd name="connsiteY10" fmla="*/ 426060 h 2421389"/>
                  <a:gd name="connsiteX11" fmla="*/ 1621573 w 1780793"/>
                  <a:gd name="connsiteY11" fmla="*/ 692999 h 2421389"/>
                  <a:gd name="connsiteX0" fmla="*/ 1621573 w 1780793"/>
                  <a:gd name="connsiteY0" fmla="*/ 709170 h 2437560"/>
                  <a:gd name="connsiteX1" fmla="*/ 1778397 w 1780793"/>
                  <a:gd name="connsiteY1" fmla="*/ 1966225 h 2437560"/>
                  <a:gd name="connsiteX2" fmla="*/ 1511457 w 1780793"/>
                  <a:gd name="connsiteY2" fmla="*/ 2309261 h 2437560"/>
                  <a:gd name="connsiteX3" fmla="*/ 502256 w 1780793"/>
                  <a:gd name="connsiteY3" fmla="*/ 2435164 h 2437560"/>
                  <a:gd name="connsiteX4" fmla="*/ 159219 w 1780793"/>
                  <a:gd name="connsiteY4" fmla="*/ 2168225 h 2437560"/>
                  <a:gd name="connsiteX5" fmla="*/ 2396 w 1780793"/>
                  <a:gd name="connsiteY5" fmla="*/ 911170 h 2437560"/>
                  <a:gd name="connsiteX6" fmla="*/ 269335 w 1780793"/>
                  <a:gd name="connsiteY6" fmla="*/ 568134 h 2437560"/>
                  <a:gd name="connsiteX7" fmla="*/ 653406 w 1780793"/>
                  <a:gd name="connsiteY7" fmla="*/ 520219 h 2437560"/>
                  <a:gd name="connsiteX8" fmla="*/ 913585 w 1780793"/>
                  <a:gd name="connsiteY8" fmla="*/ 0 h 2437560"/>
                  <a:gd name="connsiteX9" fmla="*/ 906343 w 1780793"/>
                  <a:gd name="connsiteY9" fmla="*/ 488664 h 2437560"/>
                  <a:gd name="connsiteX10" fmla="*/ 1278537 w 1780793"/>
                  <a:gd name="connsiteY10" fmla="*/ 442231 h 2437560"/>
                  <a:gd name="connsiteX11" fmla="*/ 1621573 w 1780793"/>
                  <a:gd name="connsiteY11" fmla="*/ 709170 h 243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0793" h="2437560">
                    <a:moveTo>
                      <a:pt x="1621573" y="709170"/>
                    </a:moveTo>
                    <a:lnTo>
                      <a:pt x="1778397" y="1966225"/>
                    </a:lnTo>
                    <a:cubicBezTo>
                      <a:pt x="1799410" y="2134665"/>
                      <a:pt x="1679898" y="2288248"/>
                      <a:pt x="1511457" y="2309261"/>
                    </a:cubicBezTo>
                    <a:lnTo>
                      <a:pt x="502256" y="2435164"/>
                    </a:lnTo>
                    <a:cubicBezTo>
                      <a:pt x="333815" y="2456177"/>
                      <a:pt x="180233" y="2336665"/>
                      <a:pt x="159219" y="2168225"/>
                    </a:cubicBezTo>
                    <a:lnTo>
                      <a:pt x="2396" y="911170"/>
                    </a:lnTo>
                    <a:cubicBezTo>
                      <a:pt x="-18618" y="742730"/>
                      <a:pt x="100895" y="589147"/>
                      <a:pt x="269335" y="568134"/>
                    </a:cubicBezTo>
                    <a:lnTo>
                      <a:pt x="653406" y="520219"/>
                    </a:lnTo>
                    <a:lnTo>
                      <a:pt x="913585" y="0"/>
                    </a:lnTo>
                    <a:lnTo>
                      <a:pt x="906343" y="488664"/>
                    </a:lnTo>
                    <a:lnTo>
                      <a:pt x="1278537" y="442231"/>
                    </a:lnTo>
                    <a:cubicBezTo>
                      <a:pt x="1446977" y="421217"/>
                      <a:pt x="1600560" y="540730"/>
                      <a:pt x="1621573" y="709170"/>
                    </a:cubicBezTo>
                    <a:close/>
                  </a:path>
                </a:pathLst>
              </a:custGeom>
              <a:noFill/>
              <a:ln w="38100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EC3595-CE83-E9C8-DAB8-976BED89111B}"/>
                  </a:ext>
                </a:extLst>
              </p:cNvPr>
              <p:cNvSpPr txBox="1"/>
              <p:nvPr/>
            </p:nvSpPr>
            <p:spPr>
              <a:xfrm flipV="1">
                <a:off x="482714" y="5017906"/>
                <a:ext cx="1844572" cy="147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77"/>
                  </a:rPr>
                  <a:t>Separate each word into</a:t>
                </a:r>
                <a:br>
                  <a:rPr lang="en-GB" dirty="0">
                    <a:latin typeface="EdShed" pitchFamily="2" charset="77"/>
                  </a:rPr>
                </a:br>
                <a:r>
                  <a:rPr lang="en-GB" dirty="0">
                    <a:latin typeface="EdShed" pitchFamily="2" charset="77"/>
                  </a:rPr>
                  <a:t>syllables using</a:t>
                </a:r>
                <a:br>
                  <a:rPr lang="en-GB" dirty="0">
                    <a:latin typeface="EdShed" pitchFamily="2" charset="77"/>
                  </a:rPr>
                </a:br>
                <a:r>
                  <a:rPr lang="en-GB" dirty="0">
                    <a:latin typeface="EdShed" pitchFamily="2" charset="77"/>
                  </a:rPr>
                  <a:t>a long</a:t>
                </a:r>
                <a:br>
                  <a:rPr lang="en-GB" dirty="0">
                    <a:latin typeface="EdShed" pitchFamily="2" charset="77"/>
                  </a:rPr>
                </a:br>
                <a:r>
                  <a:rPr lang="en-GB" dirty="0">
                    <a:latin typeface="EdShed" pitchFamily="2" charset="77"/>
                  </a:rPr>
                  <a:t>syllable break.</a:t>
                </a:r>
              </a:p>
            </p:txBody>
          </p:sp>
        </p:grpSp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2AC74350-EB46-DD69-5BCC-6223F231A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1985" y="2168293"/>
              <a:ext cx="805989" cy="2003841"/>
            </a:xfrm>
            <a:prstGeom prst="rect">
              <a:avLst/>
            </a:prstGeom>
          </p:spPr>
        </p:pic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id="{B1FC0DCD-3AA4-C003-6041-2E8C4CDE3084}"/>
              </a:ext>
            </a:extLst>
          </p:cNvPr>
          <p:cNvSpPr txBox="1">
            <a:spLocks/>
          </p:cNvSpPr>
          <p:nvPr/>
        </p:nvSpPr>
        <p:spPr>
          <a:xfrm>
            <a:off x="7790138" y="5117254"/>
            <a:ext cx="333953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dirty="0" err="1">
                <a:latin typeface="EdShed" pitchFamily="2" charset="77"/>
              </a:rPr>
              <a:t>no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to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ri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200" dirty="0" err="1">
                <a:latin typeface="EdShed" pitchFamily="2" charset="77"/>
              </a:rPr>
              <a:t>ous</a:t>
            </a:r>
            <a:endParaRPr lang="en-GB" sz="3200" dirty="0">
              <a:latin typeface="EdShed" pitchFamily="2" charset="77"/>
            </a:endParaRPr>
          </a:p>
          <a:p>
            <a:pPr algn="ctr">
              <a:lnSpc>
                <a:spcPct val="100000"/>
              </a:lnSpc>
            </a:pPr>
            <a:r>
              <a:rPr lang="en-GB" sz="3200" dirty="0">
                <a:solidFill>
                  <a:srgbClr val="FF3760"/>
                </a:solidFill>
                <a:latin typeface="EdShed" pitchFamily="2" charset="77"/>
              </a:rPr>
              <a:t>4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0225672B-A4F2-D089-B5D8-48705E81C4B9}"/>
              </a:ext>
            </a:extLst>
          </p:cNvPr>
          <p:cNvSpPr txBox="1">
            <a:spLocks/>
          </p:cNvSpPr>
          <p:nvPr/>
        </p:nvSpPr>
        <p:spPr>
          <a:xfrm>
            <a:off x="8396182" y="4469469"/>
            <a:ext cx="2127442" cy="6617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EdShed" pitchFamily="2" charset="77"/>
              </a:rPr>
              <a:t>notorious</a:t>
            </a:r>
          </a:p>
        </p:txBody>
      </p:sp>
    </p:spTree>
    <p:extLst>
      <p:ext uri="{BB962C8B-B14F-4D97-AF65-F5344CB8AC3E}">
        <p14:creationId xmlns:p14="http://schemas.microsoft.com/office/powerpoint/2010/main" val="20001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15F77-220B-E292-454B-95420D7A0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1.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95A45B-DC1F-5F59-E040-DF2E2E0B3C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Read the word. Write each word out, drawing long lines for the syllable breaks. Finally, write the word out again.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D387AD-1A60-1E33-B254-9E8DFFF47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Syllable Maps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46EEB322-460E-7427-8D26-FCCE9E94C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814541"/>
              </p:ext>
            </p:extLst>
          </p:nvPr>
        </p:nvGraphicFramePr>
        <p:xfrm>
          <a:off x="277292" y="1721890"/>
          <a:ext cx="11637416" cy="486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581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677661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3503174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Syllable Breaks </a:t>
                      </a:r>
                      <a:endParaRPr lang="en-GB" sz="1800" b="1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infectious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 err="1">
                          <a:latin typeface="EdShed" pitchFamily="2" charset="77"/>
                        </a:rPr>
                        <a:t>in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fec</a:t>
                      </a:r>
                      <a:r>
                        <a:rPr lang="en-GB" sz="1600" b="0" i="0" dirty="0" err="1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|</a:t>
                      </a:r>
                      <a:r>
                        <a:rPr lang="en-GB" sz="1600" b="0" i="0" dirty="0" err="1">
                          <a:latin typeface="EdShed" pitchFamily="2" charset="77"/>
                        </a:rPr>
                        <a:t>tious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rgbClr val="FF3760"/>
                          </a:solidFill>
                          <a:latin typeface="EdShed" pitchFamily="2" charset="77"/>
                        </a:rPr>
                        <a:t>infectious</a:t>
                      </a:r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notorious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devious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ambitious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repetitious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curious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nutritious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amphibious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fictitious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44201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EdShed" pitchFamily="2" charset="77"/>
                        </a:rPr>
                        <a:t>obvious</a:t>
                      </a:r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448872"/>
      </p:ext>
    </p:extLst>
  </p:cSld>
  <p:clrMapOvr>
    <a:masterClrMapping/>
  </p:clrMapOvr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511a29-b952-40e4-9e4b-59b1579a09a0">
      <Terms xmlns="http://schemas.microsoft.com/office/infopath/2007/PartnerControls"/>
    </lcf76f155ced4ddcb4097134ff3c332f>
    <TaxCatchAll xmlns="2713a64c-b708-418b-a5af-1b0d489f79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8D45BF7E88C4CBF195B716E08D65A" ma:contentTypeVersion="12" ma:contentTypeDescription="Create a new document." ma:contentTypeScope="" ma:versionID="2fdd791a52d91e5138b36fe924e49726">
  <xsd:schema xmlns:xsd="http://www.w3.org/2001/XMLSchema" xmlns:xs="http://www.w3.org/2001/XMLSchema" xmlns:p="http://schemas.microsoft.com/office/2006/metadata/properties" xmlns:ns2="fa511a29-b952-40e4-9e4b-59b1579a09a0" xmlns:ns3="2713a64c-b708-418b-a5af-1b0d489f796a" targetNamespace="http://schemas.microsoft.com/office/2006/metadata/properties" ma:root="true" ma:fieldsID="f9a5d50ded2000f004c7e763eb7e8286" ns2:_="" ns3:_="">
    <xsd:import namespace="fa511a29-b952-40e4-9e4b-59b1579a09a0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11a29-b952-40e4-9e4b-59b1579a0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587008-FFB9-45B8-B454-85750FCB97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9E1B08-BFF2-4BB1-A50D-5435D466779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DAD21AE-9FF8-4934-B0A6-4C6EF2796A7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</TotalTime>
  <Words>1779</Words>
  <Application>Microsoft Macintosh PowerPoint</Application>
  <PresentationFormat>Widescreen</PresentationFormat>
  <Paragraphs>412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EdShed</vt:lpstr>
      <vt:lpstr>Arial</vt:lpstr>
      <vt:lpstr>Calibri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Paul Blyth</cp:lastModifiedBy>
  <cp:revision>96</cp:revision>
  <dcterms:created xsi:type="dcterms:W3CDTF">2022-07-19T20:08:30Z</dcterms:created>
  <dcterms:modified xsi:type="dcterms:W3CDTF">2025-06-18T08:50:24Z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0x01010057E8D45BF7E88C4CBF195B716E08D65A</vt:lpwstr>
  </property>
</Properties>
</file>