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81" r:id="rId14"/>
    <p:sldId id="272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80" r:id="rId23"/>
    <p:sldId id="279" r:id="rId24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Muli" pitchFamily="2" charset="77"/>
      <p:regular r:id="rId33"/>
      <p:bold r:id="rId34"/>
      <p:italic r:id="rId35"/>
      <p:boldItalic r:id="rId36"/>
    </p:embeddedFont>
    <p:embeddedFont>
      <p:font typeface="OpenDyslexicAlta" pitchFamily="2" charset="77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72DC"/>
    <a:srgbClr val="FF3760"/>
    <a:srgbClr val="25D160"/>
    <a:srgbClr val="7956D6"/>
    <a:srgbClr val="219CEE"/>
    <a:srgbClr val="FFDE57"/>
    <a:srgbClr val="4A4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94"/>
    <p:restoredTop sz="91352"/>
  </p:normalViewPr>
  <p:slideViewPr>
    <p:cSldViewPr snapToGrid="0" snapToObjects="1">
      <p:cViewPr varScale="1">
        <p:scale>
          <a:sx n="98" d="100"/>
          <a:sy n="98" d="100"/>
        </p:scale>
        <p:origin x="208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399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FBDBF2-E0CC-ABCE-C3DF-BD12B5C19C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77D3C0-0598-E91C-6199-EEC00BBE4C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71E75-F88C-B947-AD7D-D88D20E295CE}" type="datetimeFigureOut">
              <a:rPr lang="en-US" smtClean="0"/>
              <a:t>4/12/23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F2D00-464E-81FB-3D6D-001FB92E05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A1819C-C27C-8BD2-2ED7-E3A30ABAC4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3EF08-EA61-9C4E-8C30-F57133C96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71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F229B-8876-6441-8901-E5E5390D5590}" type="datetimeFigureOut">
              <a:rPr lang="en-US" smtClean="0"/>
              <a:t>4/12/23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ABE850-C615-DA41-B158-FBF094A09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9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75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6995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Complete one sentence at a time. This slide provides the children with their words so that they are able to choose the appropriate missing word for each sentence.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4128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slide removes the words so that the children are able to practise spelling them.</a:t>
            </a:r>
          </a:p>
          <a:p>
            <a:r>
              <a:rPr lang="en-GB" dirty="0"/>
              <a:t>They could use whiteboards and 1-2-3-Show Me for instant assessment and the ability to address incorrect spelling of words.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6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543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093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9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on the blue and red phrases to sort the words into the two groups.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918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865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310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slide for the number syllables to be revealed.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31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on the slide to show the number of syllables and how it is written.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803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584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682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019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4C56A49-496E-E6EC-08FF-65C863548F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4B95B34-E0F4-958E-D548-03070AD820B4}"/>
              </a:ext>
            </a:extLst>
          </p:cNvPr>
          <p:cNvSpPr/>
          <p:nvPr userDrawn="1"/>
        </p:nvSpPr>
        <p:spPr>
          <a:xfrm>
            <a:off x="0" y="4976734"/>
            <a:ext cx="12192000" cy="1618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E12F01-B309-0982-A5D5-11ACB68A0D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2855" y="706024"/>
            <a:ext cx="5812672" cy="101038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222327-3CA8-86D0-9AA8-F9DEF02F12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43364" y="5169924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To be able to segment words into the correct syllables and phonemes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AB9E0338-111E-84F1-9158-64EE47494689}"/>
              </a:ext>
            </a:extLst>
          </p:cNvPr>
          <p:cNvSpPr/>
          <p:nvPr userDrawn="1"/>
        </p:nvSpPr>
        <p:spPr>
          <a:xfrm>
            <a:off x="6279260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E721A56-A5F1-60E3-363C-7E1FFA1CE6CA}"/>
              </a:ext>
            </a:extLst>
          </p:cNvPr>
          <p:cNvSpPr/>
          <p:nvPr userDrawn="1"/>
        </p:nvSpPr>
        <p:spPr>
          <a:xfrm>
            <a:off x="4242609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E32201-0533-432D-C8E5-C92B2FB023E3}"/>
              </a:ext>
            </a:extLst>
          </p:cNvPr>
          <p:cNvSpPr txBox="1"/>
          <p:nvPr userDrawn="1"/>
        </p:nvSpPr>
        <p:spPr>
          <a:xfrm>
            <a:off x="4339056" y="1990382"/>
            <a:ext cx="1256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Muli" pitchFamily="2" charset="77"/>
                <a:cs typeface="Rubik Medium" pitchFamily="2" charset="-79"/>
              </a:rPr>
              <a:t>Stage: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52076676-A967-CDEB-429E-01971165CF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14797" y="2037334"/>
            <a:ext cx="338137" cy="395154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Muli" pitchFamily="2" charset="77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54" name="Text Placeholder 52">
            <a:extLst>
              <a:ext uri="{FF2B5EF4-FFF2-40B4-BE49-F238E27FC236}">
                <a16:creationId xmlns:a16="http://schemas.microsoft.com/office/drawing/2014/main" id="{ECA6A188-9BBA-AFB0-180D-64AF436C0D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75946" y="2037334"/>
            <a:ext cx="595891" cy="395155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Muli" pitchFamily="2" charset="77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36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1F5854A-9838-4914-7A8B-4ECEAE4DDB68}"/>
              </a:ext>
            </a:extLst>
          </p:cNvPr>
          <p:cNvSpPr txBox="1"/>
          <p:nvPr userDrawn="1"/>
        </p:nvSpPr>
        <p:spPr>
          <a:xfrm>
            <a:off x="6411349" y="1990094"/>
            <a:ext cx="943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Muli" pitchFamily="2" charset="77"/>
                <a:cs typeface="Rubik Medium" pitchFamily="2" charset="-79"/>
              </a:rPr>
              <a:t>List: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BE9772B-C7C1-353F-2475-A7E844F441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43364" y="5507855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To spell words with irregular spelling patterns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F1D6F095-6BB8-9DC8-585C-714F7FE767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43364" y="5892681"/>
            <a:ext cx="9105272" cy="546759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This week’s words: accommodate, available, competition, determined, existence, identity, muscle, prejudice, rhyme, suggest</a:t>
            </a:r>
          </a:p>
        </p:txBody>
      </p:sp>
    </p:spTree>
    <p:extLst>
      <p:ext uri="{BB962C8B-B14F-4D97-AF65-F5344CB8AC3E}">
        <p14:creationId xmlns:p14="http://schemas.microsoft.com/office/powerpoint/2010/main" val="1619599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C156E33-FC78-D728-4CA2-9D4F4F9DBB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4ED28F8C-91C9-BCB2-C480-60C25248FE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549581"/>
            <a:ext cx="7767706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000" b="1" i="0">
                <a:solidFill>
                  <a:srgbClr val="3372DC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Can you help correct my spelling mistakes on these Stage 5 words?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E9CED9D9-20B5-394F-0AC8-3D71756BBB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6997" y="244354"/>
            <a:ext cx="1092530" cy="106976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60161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829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Sub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915C26A-DB07-AD98-AD97-AAAA73C74C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425608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This Week’s Words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079C0F05-E004-32BC-D5DD-0CB84D1814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12147" y="756378"/>
            <a:ext cx="7767706" cy="365127"/>
          </a:xfrm>
        </p:spPr>
        <p:txBody>
          <a:bodyPr anchor="ctr">
            <a:noAutofit/>
          </a:bodyPr>
          <a:lstStyle>
            <a:lvl1pPr marL="0" indent="0" algn="ctr">
              <a:spcBef>
                <a:spcPts val="500"/>
              </a:spcBef>
              <a:buNone/>
              <a:defRPr sz="2000" b="1" i="0">
                <a:solidFill>
                  <a:srgbClr val="3372DC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Do you know what they mean?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0B28273E-ACB6-6AD1-C1EE-B3FCE6A6EE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6997" y="244354"/>
            <a:ext cx="1092530" cy="106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9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7E957F-5785-BE83-5088-3216AED63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2735" y="574603"/>
            <a:ext cx="6246528" cy="320675"/>
          </a:xfr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14330922-88C8-E04E-97BE-FFA35E4D65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6997" y="244354"/>
            <a:ext cx="1092530" cy="106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13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e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AC2EA55-C874-53A3-E5B7-0B4873DAA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3873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4ED28F8C-91C9-BCB2-C480-60C25248FE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549581"/>
            <a:ext cx="7767706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000" b="1" i="0">
                <a:solidFill>
                  <a:srgbClr val="3372DC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Can you help correct my spelling mistakes on these Stage 5 words?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60161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B3F81E3-8A01-1F85-A24D-6D8302FD90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3179" y="224427"/>
            <a:ext cx="1040165" cy="108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37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e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33807233-9F93-3CBB-2788-AB0F5F000A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5775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AA98ED0-F62F-4262-8066-81F9614005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8952" y="341176"/>
            <a:ext cx="1040165" cy="1089696"/>
          </a:xfrm>
          <a:prstGeom prst="rect">
            <a:avLst/>
          </a:prstGeom>
        </p:spPr>
      </p:pic>
      <p:pic>
        <p:nvPicPr>
          <p:cNvPr id="4" name="Picture 3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CE29E751-25AC-BFA8-46A4-706C6A42775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B08E96-5E7F-DF53-EADD-D1745781BF09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0C64E0-1960-B2EB-4E5C-70B2EFAC9CA7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C1FD4EF-E3AC-4BFD-123B-C5310FFF8F1B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dirty="0">
              <a:latin typeface="OpenDyslexicAlta" pitchFamily="2" charset="77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1E2199E-F359-2404-55C9-935E12C78A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6805" y="3961916"/>
            <a:ext cx="1580893" cy="349250"/>
          </a:xfrm>
        </p:spPr>
        <p:txBody>
          <a:bodyPr anchor="ctr">
            <a:noAutofit/>
          </a:bodyPr>
          <a:lstStyle>
            <a:lvl1pPr marL="0" indent="0">
              <a:buNone/>
              <a:defRPr sz="1800" b="1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</p:spTree>
    <p:extLst>
      <p:ext uri="{BB962C8B-B14F-4D97-AF65-F5344CB8AC3E}">
        <p14:creationId xmlns:p14="http://schemas.microsoft.com/office/powerpoint/2010/main" val="484788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D389F5B-2B8C-AA13-C05C-23647DEDA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5775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9593209-7E46-1BBD-8BA6-C44513D500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2770" y="361103"/>
            <a:ext cx="1092530" cy="1069769"/>
          </a:xfrm>
          <a:prstGeom prst="rect">
            <a:avLst/>
          </a:prstGeom>
        </p:spPr>
      </p:pic>
      <p:pic>
        <p:nvPicPr>
          <p:cNvPr id="6" name="Picture 5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831DBA19-0604-C5FF-AC4B-78F2A880258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3FF02A-DF74-9CB2-CFBB-A3DFB5E68816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26371C-7C1B-30AA-0700-0525D268D221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B451504-0DC0-0134-175A-109A85965815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dirty="0">
              <a:latin typeface="OpenDyslexicAlta" pitchFamily="2" charset="77"/>
            </a:endParaRP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D25F8FB2-15B5-5F07-D02D-FCD1D3F0EE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6805" y="3961916"/>
            <a:ext cx="1580893" cy="349250"/>
          </a:xfrm>
        </p:spPr>
        <p:txBody>
          <a:bodyPr anchor="ctr">
            <a:noAutofit/>
          </a:bodyPr>
          <a:lstStyle>
            <a:lvl1pPr marL="0" indent="0">
              <a:buNone/>
              <a:defRPr sz="1800" b="1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</p:spTree>
    <p:extLst>
      <p:ext uri="{BB962C8B-B14F-4D97-AF65-F5344CB8AC3E}">
        <p14:creationId xmlns:p14="http://schemas.microsoft.com/office/powerpoint/2010/main" val="1346939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EB19C3-256C-757A-1C11-005A1E261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A1149-8044-D8DF-7BE6-E115305BD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55750-BDE3-B78F-DB51-7C817E39F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3252C-7E3D-1749-8409-A4F8F98D5649}" type="datetime1">
              <a:rPr lang="en-GB" smtClean="0"/>
              <a:t>12/04/2023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0A41E-4263-FAC8-9253-A8FF13310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60B5C-B851-659C-C303-EE30E7847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9F226-F87C-E84C-97C9-94623B944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39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3" r:id="rId5"/>
    <p:sldLayoutId id="2147483665" r:id="rId6"/>
    <p:sldLayoutId id="2147483664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hyperlink" Target="https://shed.ly/SHKMYQH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9960C7-170D-3174-8B20-A83607F8C1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GB" dirty="0"/>
              <a:t>To be able to segment words into the correct syllables and phonemes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AD0E8-9139-3B35-1AEA-C12772E1AA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C32C4-2160-E64A-735F-CC424DC4DD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3372D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endParaRPr lang="en-US" dirty="0">
              <a:solidFill>
                <a:srgbClr val="3372DC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A8C605-1EA6-9E86-A100-740941BDB1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altLang="en-US" dirty="0">
                <a:solidFill>
                  <a:srgbClr val="1D1C1D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To spell words </a:t>
            </a:r>
            <a:r>
              <a:rPr lang="en-GB" dirty="0"/>
              <a:t>ending in ‘-</a:t>
            </a:r>
            <a:r>
              <a:rPr lang="en-GB" dirty="0" err="1"/>
              <a:t>tious’</a:t>
            </a:r>
            <a:r>
              <a:rPr lang="en-GB" dirty="0"/>
              <a:t> and ‘-</a:t>
            </a:r>
            <a:r>
              <a:rPr lang="en-GB" dirty="0" err="1"/>
              <a:t>ious’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D4221A-9EF9-69DC-3A36-287CA66E1B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This week’s words: ambitious, amphibious, curious, devious, fictitious, infectious, notorious, nutritious, repetitious, obvious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380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C20112-B649-C63E-A959-2D188EBFD3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4882" y="425608"/>
            <a:ext cx="5202237" cy="320675"/>
          </a:xfrm>
        </p:spPr>
        <p:txBody>
          <a:bodyPr/>
          <a:lstStyle/>
          <a:p>
            <a:r>
              <a:rPr lang="en-GB" dirty="0"/>
              <a:t>Words ending in ‘-</a:t>
            </a:r>
            <a:r>
              <a:rPr lang="en-GB" dirty="0" err="1"/>
              <a:t>tious’</a:t>
            </a:r>
            <a:r>
              <a:rPr lang="en-GB" dirty="0"/>
              <a:t> and ‘-</a:t>
            </a:r>
            <a:r>
              <a:rPr lang="en-GB" dirty="0" err="1"/>
              <a:t>ious’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FA10DC-C3C6-8BF7-C44C-13C00B1D7E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2147" y="756378"/>
            <a:ext cx="7767706" cy="365127"/>
          </a:xfrm>
        </p:spPr>
        <p:txBody>
          <a:bodyPr/>
          <a:lstStyle/>
          <a:p>
            <a:r>
              <a:rPr lang="en-GB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2431A5-0F8D-2B37-CF53-24535E14841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12" name="Table 10">
            <a:extLst>
              <a:ext uri="{FF2B5EF4-FFF2-40B4-BE49-F238E27FC236}">
                <a16:creationId xmlns:a16="http://schemas.microsoft.com/office/drawing/2014/main" id="{871DB3AF-0136-AA3B-139F-6D9EB6B688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5752877"/>
              </p:ext>
            </p:extLst>
          </p:nvPr>
        </p:nvGraphicFramePr>
        <p:xfrm>
          <a:off x="409804" y="1801900"/>
          <a:ext cx="11399687" cy="4671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5970">
                  <a:extLst>
                    <a:ext uri="{9D8B030D-6E8A-4147-A177-3AD203B41FA5}">
                      <a16:colId xmlns:a16="http://schemas.microsoft.com/office/drawing/2014/main" val="3223077605"/>
                    </a:ext>
                  </a:extLst>
                </a:gridCol>
                <a:gridCol w="4582106">
                  <a:extLst>
                    <a:ext uri="{9D8B030D-6E8A-4147-A177-3AD203B41FA5}">
                      <a16:colId xmlns:a16="http://schemas.microsoft.com/office/drawing/2014/main" val="3864665642"/>
                    </a:ext>
                  </a:extLst>
                </a:gridCol>
                <a:gridCol w="3431611">
                  <a:extLst>
                    <a:ext uri="{9D8B030D-6E8A-4147-A177-3AD203B41FA5}">
                      <a16:colId xmlns:a16="http://schemas.microsoft.com/office/drawing/2014/main" val="3961588993"/>
                    </a:ext>
                  </a:extLst>
                </a:gridCol>
              </a:tblGrid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Word</a:t>
                      </a:r>
                    </a:p>
                  </a:txBody>
                  <a:tcPr marL="97406" marR="97406" marT="48702" marB="4870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kern="1200" dirty="0">
                          <a:solidFill>
                            <a:schemeClr val="tx1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Syllable Breaks </a:t>
                      </a:r>
                      <a:endParaRPr lang="en-GB" sz="1800" dirty="0">
                        <a:solidFill>
                          <a:schemeClr val="tx1"/>
                        </a:solidFill>
                        <a:latin typeface="OpenDyslexicAlta" pitchFamily="2" charset="77"/>
                      </a:endParaRPr>
                    </a:p>
                  </a:txBody>
                  <a:tcPr marL="97406" marR="97406" marT="48702" marB="4870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Word</a:t>
                      </a:r>
                    </a:p>
                  </a:txBody>
                  <a:tcPr marL="97406" marR="97406" marT="48702" marB="4870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5839281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latin typeface="OpenDyslexicAlta" pitchFamily="2" charset="77"/>
                        </a:rPr>
                        <a:t>infectious</a:t>
                      </a:r>
                      <a:endParaRPr lang="en-GB" sz="1600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 err="1">
                          <a:latin typeface="OpenDyslexicAlta" pitchFamily="2" charset="77"/>
                        </a:rPr>
                        <a:t>in</a:t>
                      </a:r>
                      <a:r>
                        <a:rPr lang="en-GB" sz="1600" b="0" dirty="0" err="1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600" b="0" dirty="0" err="1">
                          <a:latin typeface="OpenDyslexicAlta" pitchFamily="2" charset="77"/>
                        </a:rPr>
                        <a:t>fec</a:t>
                      </a:r>
                      <a:r>
                        <a:rPr lang="en-GB" sz="1600" b="0" dirty="0" err="1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600" b="0" dirty="0" err="1">
                          <a:latin typeface="OpenDyslexicAlta" pitchFamily="2" charset="77"/>
                        </a:rPr>
                        <a:t>tious</a:t>
                      </a:r>
                      <a:endParaRPr lang="en-GB" sz="1600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</a:rPr>
                        <a:t>infectious</a:t>
                      </a:r>
                      <a:endParaRPr lang="en-GB" sz="1600" b="0" i="0" dirty="0">
                        <a:solidFill>
                          <a:srgbClr val="FF3760"/>
                        </a:solidFill>
                        <a:latin typeface="Lucida Handwriting" panose="03010101010101010101" pitchFamily="66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4244416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latin typeface="OpenDyslexicAlta" pitchFamily="2" charset="77"/>
                        </a:rPr>
                        <a:t>notorious</a:t>
                      </a:r>
                      <a:endParaRPr lang="en-GB" sz="1600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 err="1">
                          <a:latin typeface="OpenDyslexicAlta" pitchFamily="2" charset="77"/>
                        </a:rPr>
                        <a:t>no</a:t>
                      </a:r>
                      <a:r>
                        <a:rPr lang="en-GB" sz="1600" b="0" dirty="0" err="1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600" b="0" dirty="0" err="1">
                          <a:latin typeface="OpenDyslexicAlta" pitchFamily="2" charset="77"/>
                        </a:rPr>
                        <a:t>to</a:t>
                      </a:r>
                      <a:r>
                        <a:rPr lang="en-GB" sz="1600" b="0" dirty="0" err="1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600" b="0" dirty="0" err="1">
                          <a:latin typeface="OpenDyslexicAlta" pitchFamily="2" charset="77"/>
                        </a:rPr>
                        <a:t>ri</a:t>
                      </a:r>
                      <a:r>
                        <a:rPr lang="en-GB" sz="1600" b="0" dirty="0" err="1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600" b="0" dirty="0" err="1">
                          <a:latin typeface="OpenDyslexicAlta" pitchFamily="2" charset="77"/>
                        </a:rPr>
                        <a:t>ous</a:t>
                      </a:r>
                      <a:endParaRPr lang="en-GB" sz="1600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</a:rPr>
                        <a:t>notorious</a:t>
                      </a:r>
                      <a:endParaRPr lang="en-GB" sz="1600" b="0" i="0" dirty="0">
                        <a:solidFill>
                          <a:srgbClr val="FF3760"/>
                        </a:solidFill>
                        <a:latin typeface="Lucida Handwriting" panose="03010101010101010101" pitchFamily="66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56951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latin typeface="OpenDyslexicAlta" pitchFamily="2" charset="77"/>
                        </a:rPr>
                        <a:t>devious</a:t>
                      </a:r>
                      <a:endParaRPr lang="en-GB" sz="1600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 err="1">
                          <a:latin typeface="OpenDyslexicAlta" pitchFamily="2" charset="77"/>
                        </a:rPr>
                        <a:t>de</a:t>
                      </a:r>
                      <a:r>
                        <a:rPr lang="en-GB" sz="1600" b="0" dirty="0" err="1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600" b="0" dirty="0" err="1">
                          <a:latin typeface="OpenDyslexicAlta" pitchFamily="2" charset="77"/>
                        </a:rPr>
                        <a:t>vi</a:t>
                      </a:r>
                      <a:r>
                        <a:rPr lang="en-GB" sz="1600" b="0" dirty="0" err="1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600" b="0" dirty="0" err="1">
                          <a:latin typeface="OpenDyslexicAlta" pitchFamily="2" charset="77"/>
                        </a:rPr>
                        <a:t>ous</a:t>
                      </a:r>
                      <a:endParaRPr lang="en-GB" sz="1600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</a:rPr>
                        <a:t>devious</a:t>
                      </a:r>
                      <a:endParaRPr lang="en-GB" sz="1600" b="0" i="0" dirty="0">
                        <a:solidFill>
                          <a:srgbClr val="FF3760"/>
                        </a:solidFill>
                        <a:latin typeface="Lucida Handwriting" panose="03010101010101010101" pitchFamily="66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363421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latin typeface="OpenDyslexicAlta" pitchFamily="2" charset="77"/>
                        </a:rPr>
                        <a:t>ambitious</a:t>
                      </a:r>
                      <a:endParaRPr lang="en-GB" sz="1600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 err="1">
                          <a:latin typeface="OpenDyslexicAlta" pitchFamily="2" charset="77"/>
                        </a:rPr>
                        <a:t>am</a:t>
                      </a:r>
                      <a:r>
                        <a:rPr lang="en-GB" sz="1600" b="0" dirty="0" err="1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600" b="0" dirty="0" err="1">
                          <a:latin typeface="OpenDyslexicAlta" pitchFamily="2" charset="77"/>
                        </a:rPr>
                        <a:t>bi</a:t>
                      </a:r>
                      <a:r>
                        <a:rPr lang="en-GB" sz="1600" b="0" dirty="0" err="1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600" b="0" dirty="0" err="1">
                          <a:latin typeface="OpenDyslexicAlta" pitchFamily="2" charset="77"/>
                        </a:rPr>
                        <a:t>tious</a:t>
                      </a:r>
                      <a:endParaRPr lang="en-GB" sz="1600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</a:rPr>
                        <a:t>ambitious</a:t>
                      </a:r>
                      <a:endParaRPr lang="en-GB" sz="1600" b="0" i="0" dirty="0">
                        <a:solidFill>
                          <a:srgbClr val="FF3760"/>
                        </a:solidFill>
                        <a:latin typeface="Lucida Handwriting" panose="03010101010101010101" pitchFamily="66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2950961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latin typeface="OpenDyslexicAlta" pitchFamily="2" charset="77"/>
                        </a:rPr>
                        <a:t>repetitious</a:t>
                      </a:r>
                      <a:endParaRPr lang="en-GB" sz="1600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 err="1">
                          <a:latin typeface="OpenDyslexicAlta" pitchFamily="2" charset="77"/>
                        </a:rPr>
                        <a:t>rep</a:t>
                      </a:r>
                      <a:r>
                        <a:rPr lang="en-GB" sz="1600" b="0" dirty="0" err="1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600" b="0" dirty="0" err="1">
                          <a:latin typeface="OpenDyslexicAlta" pitchFamily="2" charset="77"/>
                        </a:rPr>
                        <a:t>e</a:t>
                      </a:r>
                      <a:r>
                        <a:rPr lang="en-GB" sz="1600" b="0" dirty="0" err="1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600" b="0" dirty="0" err="1">
                          <a:latin typeface="OpenDyslexicAlta" pitchFamily="2" charset="77"/>
                        </a:rPr>
                        <a:t>ti</a:t>
                      </a:r>
                      <a:r>
                        <a:rPr lang="en-GB" sz="1600" b="0" dirty="0" err="1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600" b="0" dirty="0" err="1">
                          <a:latin typeface="OpenDyslexicAlta" pitchFamily="2" charset="77"/>
                        </a:rPr>
                        <a:t>tious</a:t>
                      </a:r>
                      <a:endParaRPr lang="en-GB" sz="1600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</a:rPr>
                        <a:t>repetitious</a:t>
                      </a:r>
                      <a:endParaRPr lang="en-GB" sz="1600" b="0" i="0" dirty="0">
                        <a:solidFill>
                          <a:srgbClr val="FF3760"/>
                        </a:solidFill>
                        <a:latin typeface="Lucida Handwriting" panose="03010101010101010101" pitchFamily="66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995585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latin typeface="OpenDyslexicAlta" pitchFamily="2" charset="77"/>
                        </a:rPr>
                        <a:t>curious</a:t>
                      </a:r>
                      <a:endParaRPr lang="en-GB" sz="1600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 err="1">
                          <a:latin typeface="OpenDyslexicAlta" pitchFamily="2" charset="77"/>
                        </a:rPr>
                        <a:t>cu</a:t>
                      </a:r>
                      <a:r>
                        <a:rPr lang="en-GB" sz="1600" b="0" dirty="0" err="1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600" b="0" dirty="0" err="1">
                          <a:latin typeface="OpenDyslexicAlta" pitchFamily="2" charset="77"/>
                        </a:rPr>
                        <a:t>ri</a:t>
                      </a:r>
                      <a:r>
                        <a:rPr lang="en-GB" sz="1600" b="0" dirty="0" err="1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600" b="0" dirty="0" err="1">
                          <a:latin typeface="OpenDyslexicAlta" pitchFamily="2" charset="77"/>
                        </a:rPr>
                        <a:t>ous</a:t>
                      </a:r>
                      <a:endParaRPr lang="en-GB" sz="1600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</a:rPr>
                        <a:t>curious</a:t>
                      </a:r>
                      <a:endParaRPr lang="en-GB" sz="1600" b="0" i="0" dirty="0">
                        <a:solidFill>
                          <a:srgbClr val="FF3760"/>
                        </a:solidFill>
                        <a:latin typeface="Lucida Handwriting" panose="03010101010101010101" pitchFamily="66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912724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latin typeface="OpenDyslexicAlta" pitchFamily="2" charset="77"/>
                        </a:rPr>
                        <a:t>nutritious</a:t>
                      </a:r>
                      <a:endParaRPr lang="en-GB" sz="1600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 err="1">
                          <a:latin typeface="OpenDyslexicAlta" pitchFamily="2" charset="77"/>
                        </a:rPr>
                        <a:t>nu</a:t>
                      </a:r>
                      <a:r>
                        <a:rPr lang="en-GB" sz="1600" b="0" dirty="0" err="1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600" b="0" dirty="0" err="1">
                          <a:latin typeface="OpenDyslexicAlta" pitchFamily="2" charset="77"/>
                        </a:rPr>
                        <a:t>tri</a:t>
                      </a:r>
                      <a:r>
                        <a:rPr lang="en-GB" sz="1600" b="0" dirty="0" err="1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600" b="0" dirty="0" err="1">
                          <a:latin typeface="OpenDyslexicAlta" pitchFamily="2" charset="77"/>
                        </a:rPr>
                        <a:t>tious</a:t>
                      </a:r>
                      <a:endParaRPr lang="en-GB" sz="1600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</a:rPr>
                        <a:t>nutritious</a:t>
                      </a:r>
                      <a:endParaRPr lang="en-GB" sz="1600" b="0" i="0" dirty="0">
                        <a:solidFill>
                          <a:srgbClr val="FF3760"/>
                        </a:solidFill>
                        <a:latin typeface="Lucida Handwriting" panose="03010101010101010101" pitchFamily="66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1355029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latin typeface="OpenDyslexicAlta" pitchFamily="2" charset="77"/>
                        </a:rPr>
                        <a:t>amphibious</a:t>
                      </a:r>
                      <a:endParaRPr lang="en-GB" sz="1600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 err="1">
                          <a:latin typeface="OpenDyslexicAlta" pitchFamily="2" charset="77"/>
                        </a:rPr>
                        <a:t>am</a:t>
                      </a:r>
                      <a:r>
                        <a:rPr lang="en-GB" sz="1600" b="0" dirty="0" err="1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600" b="0" dirty="0" err="1">
                          <a:latin typeface="OpenDyslexicAlta" pitchFamily="2" charset="77"/>
                        </a:rPr>
                        <a:t>phib</a:t>
                      </a:r>
                      <a:r>
                        <a:rPr lang="en-GB" sz="1600" b="0" dirty="0" err="1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600" b="0" dirty="0" err="1">
                          <a:latin typeface="OpenDyslexicAlta" pitchFamily="2" charset="77"/>
                        </a:rPr>
                        <a:t>i</a:t>
                      </a:r>
                      <a:r>
                        <a:rPr lang="en-GB" sz="1600" b="0" dirty="0" err="1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600" b="0" dirty="0" err="1">
                          <a:latin typeface="OpenDyslexicAlta" pitchFamily="2" charset="77"/>
                        </a:rPr>
                        <a:t>ous</a:t>
                      </a:r>
                      <a:endParaRPr lang="en-GB" sz="1600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</a:rPr>
                        <a:t>amphibious</a:t>
                      </a:r>
                      <a:endParaRPr lang="en-GB" sz="1600" b="0" i="0" dirty="0">
                        <a:solidFill>
                          <a:srgbClr val="FF3760"/>
                        </a:solidFill>
                        <a:latin typeface="Lucida Handwriting" panose="03010101010101010101" pitchFamily="66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8086869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latin typeface="OpenDyslexicAlta" pitchFamily="2" charset="77"/>
                        </a:rPr>
                        <a:t>fictitious</a:t>
                      </a:r>
                      <a:endParaRPr lang="en-GB" sz="1600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 err="1">
                          <a:latin typeface="OpenDyslexicAlta" pitchFamily="2" charset="77"/>
                        </a:rPr>
                        <a:t>fic</a:t>
                      </a:r>
                      <a:r>
                        <a:rPr lang="en-GB" sz="1600" b="0" dirty="0" err="1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600" b="0" dirty="0" err="1">
                          <a:latin typeface="OpenDyslexicAlta" pitchFamily="2" charset="77"/>
                        </a:rPr>
                        <a:t>ti</a:t>
                      </a:r>
                      <a:r>
                        <a:rPr lang="en-GB" sz="1600" b="0" dirty="0" err="1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600" b="0" dirty="0" err="1">
                          <a:latin typeface="OpenDyslexicAlta" pitchFamily="2" charset="77"/>
                        </a:rPr>
                        <a:t>tious</a:t>
                      </a:r>
                      <a:endParaRPr lang="en-GB" sz="1600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</a:rPr>
                        <a:t>fictitious</a:t>
                      </a:r>
                      <a:endParaRPr lang="en-GB" sz="1600" b="0" i="0" dirty="0">
                        <a:solidFill>
                          <a:srgbClr val="FF3760"/>
                        </a:solidFill>
                        <a:latin typeface="Lucida Handwriting" panose="03010101010101010101" pitchFamily="66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7800695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latin typeface="OpenDyslexicAlta" pitchFamily="2" charset="77"/>
                        </a:rPr>
                        <a:t>obvious</a:t>
                      </a:r>
                      <a:endParaRPr lang="en-GB" sz="1600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 err="1">
                          <a:latin typeface="OpenDyslexicAlta" pitchFamily="2" charset="77"/>
                        </a:rPr>
                        <a:t>ob</a:t>
                      </a:r>
                      <a:r>
                        <a:rPr lang="en-GB" sz="1600" b="0" dirty="0" err="1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600" b="0" dirty="0" err="1">
                          <a:latin typeface="OpenDyslexicAlta" pitchFamily="2" charset="77"/>
                        </a:rPr>
                        <a:t>vi</a:t>
                      </a:r>
                      <a:r>
                        <a:rPr lang="en-GB" sz="1600" b="0" dirty="0" err="1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600" b="0" dirty="0" err="1">
                          <a:latin typeface="OpenDyslexicAlta" pitchFamily="2" charset="77"/>
                        </a:rPr>
                        <a:t>ous</a:t>
                      </a:r>
                      <a:endParaRPr lang="en-GB" sz="1600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</a:rPr>
                        <a:t>obvious</a:t>
                      </a:r>
                      <a:endParaRPr lang="en-GB" sz="1600" b="0" i="0" dirty="0">
                        <a:solidFill>
                          <a:srgbClr val="FF3760"/>
                        </a:solidFill>
                        <a:latin typeface="Lucida Handwriting" panose="03010101010101010101" pitchFamily="66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6480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5732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59D93F-4827-ADEB-2369-7BE2435E92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Phoneme Maps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F87345-720E-F36D-B06C-C77F844DFA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Where do the sound buttons go in these words?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7A9F2F-ECCF-C46C-563E-AC401A600D1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47FDCA9-950F-DA7C-D158-E20EF8A42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021" y="4677457"/>
            <a:ext cx="1272532" cy="13331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CF1342-E66A-4A45-56F4-B7ED14CE140A}"/>
              </a:ext>
            </a:extLst>
          </p:cNvPr>
          <p:cNvSpPr txBox="1"/>
          <p:nvPr/>
        </p:nvSpPr>
        <p:spPr>
          <a:xfrm>
            <a:off x="1610051" y="2658134"/>
            <a:ext cx="3027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latin typeface="OpenDyslexicAlta" pitchFamily="2" charset="77"/>
              </a:rPr>
              <a:t>obvious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719CF4-321F-04E6-2BF8-F9B029B981C8}"/>
              </a:ext>
            </a:extLst>
          </p:cNvPr>
          <p:cNvSpPr txBox="1"/>
          <p:nvPr/>
        </p:nvSpPr>
        <p:spPr>
          <a:xfrm>
            <a:off x="3977085" y="4855246"/>
            <a:ext cx="32880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latin typeface="OpenDyslexicAlta" pitchFamily="2" charset="77"/>
              </a:rPr>
              <a:t>ambitious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BD6A78-D3FC-0A98-0B0B-379A209A6F4C}"/>
              </a:ext>
            </a:extLst>
          </p:cNvPr>
          <p:cNvSpPr txBox="1"/>
          <p:nvPr/>
        </p:nvSpPr>
        <p:spPr>
          <a:xfrm>
            <a:off x="8127801" y="4855246"/>
            <a:ext cx="24929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latin typeface="OpenDyslexicAlta" pitchFamily="2" charset="77"/>
              </a:rPr>
              <a:t>curious</a:t>
            </a:r>
          </a:p>
        </p:txBody>
      </p:sp>
      <p:pic>
        <p:nvPicPr>
          <p:cNvPr id="12" name="Picture 1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28CACB1-FCB0-70D4-4199-7DDB96DAF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712" y="2323153"/>
            <a:ext cx="967474" cy="178367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C74A6927-CDFF-8B8A-20EF-545FD3E2EFE0}"/>
              </a:ext>
            </a:extLst>
          </p:cNvPr>
          <p:cNvGrpSpPr/>
          <p:nvPr/>
        </p:nvGrpSpPr>
        <p:grpSpPr>
          <a:xfrm>
            <a:off x="1841031" y="3417152"/>
            <a:ext cx="2534600" cy="164312"/>
            <a:chOff x="2636486" y="5118737"/>
            <a:chExt cx="1665960" cy="108000"/>
          </a:xfrm>
          <a:solidFill>
            <a:srgbClr val="3372DC"/>
          </a:solidFill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D9F0D42-B46C-1B82-D89B-52F94C8DF320}"/>
                </a:ext>
              </a:extLst>
            </p:cNvPr>
            <p:cNvSpPr/>
            <p:nvPr/>
          </p:nvSpPr>
          <p:spPr>
            <a:xfrm>
              <a:off x="3425540" y="5118737"/>
              <a:ext cx="108000" cy="108000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DCEDC12-21B2-1129-3823-7E319B8419FC}"/>
                </a:ext>
              </a:extLst>
            </p:cNvPr>
            <p:cNvSpPr/>
            <p:nvPr/>
          </p:nvSpPr>
          <p:spPr>
            <a:xfrm flipV="1">
              <a:off x="3614775" y="5133625"/>
              <a:ext cx="464188" cy="66646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97B1C85-CF8B-FDD5-02DC-487024A41484}"/>
                </a:ext>
              </a:extLst>
            </p:cNvPr>
            <p:cNvSpPr/>
            <p:nvPr/>
          </p:nvSpPr>
          <p:spPr>
            <a:xfrm>
              <a:off x="3227437" y="5118737"/>
              <a:ext cx="108000" cy="108000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769832A-D584-6414-8811-A6EC58E5D5B9}"/>
                </a:ext>
              </a:extLst>
            </p:cNvPr>
            <p:cNvSpPr/>
            <p:nvPr/>
          </p:nvSpPr>
          <p:spPr>
            <a:xfrm>
              <a:off x="2931962" y="5118737"/>
              <a:ext cx="108000" cy="108000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3A4877F-C0E2-D80C-270A-A1939FFA5956}"/>
                </a:ext>
              </a:extLst>
            </p:cNvPr>
            <p:cNvSpPr/>
            <p:nvPr/>
          </p:nvSpPr>
          <p:spPr>
            <a:xfrm>
              <a:off x="2636486" y="5118737"/>
              <a:ext cx="108000" cy="108000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F575CD3-3E5C-0DD2-EA2B-A7AD83F043CF}"/>
                </a:ext>
              </a:extLst>
            </p:cNvPr>
            <p:cNvSpPr/>
            <p:nvPr/>
          </p:nvSpPr>
          <p:spPr>
            <a:xfrm>
              <a:off x="4194446" y="5118737"/>
              <a:ext cx="108000" cy="108000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4B7DA19E-4C75-28F3-6F50-A2110B3E17C8}"/>
              </a:ext>
            </a:extLst>
          </p:cNvPr>
          <p:cNvSpPr txBox="1"/>
          <p:nvPr/>
        </p:nvSpPr>
        <p:spPr>
          <a:xfrm>
            <a:off x="7524780" y="2402448"/>
            <a:ext cx="28325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OpenDyslexicAlta" pitchFamily="2" charset="77"/>
              </a:rPr>
              <a:t>Use sound buttons for each phoneme. Draw a dot for each single letter sound and a line when two or more letters make one sound. </a:t>
            </a: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77A67A59-F901-D362-8F86-547043331D14}"/>
              </a:ext>
            </a:extLst>
          </p:cNvPr>
          <p:cNvSpPr/>
          <p:nvPr/>
        </p:nvSpPr>
        <p:spPr>
          <a:xfrm rot="17092387">
            <a:off x="7358575" y="953481"/>
            <a:ext cx="2410627" cy="4270470"/>
          </a:xfrm>
          <a:custGeom>
            <a:avLst/>
            <a:gdLst>
              <a:gd name="connsiteX0" fmla="*/ 1865617 w 2410627"/>
              <a:gd name="connsiteY0" fmla="*/ 1294193 h 4270470"/>
              <a:gd name="connsiteX1" fmla="*/ 2386815 w 2410627"/>
              <a:gd name="connsiteY1" fmla="*/ 3256707 h 4270470"/>
              <a:gd name="connsiteX2" fmla="*/ 1886005 w 2410627"/>
              <a:gd name="connsiteY2" fmla="*/ 4119716 h 4270470"/>
              <a:gd name="connsiteX3" fmla="*/ 1408020 w 2410627"/>
              <a:gd name="connsiteY3" fmla="*/ 4246658 h 4270470"/>
              <a:gd name="connsiteX4" fmla="*/ 545011 w 2410627"/>
              <a:gd name="connsiteY4" fmla="*/ 3745848 h 4270470"/>
              <a:gd name="connsiteX5" fmla="*/ 23812 w 2410627"/>
              <a:gd name="connsiteY5" fmla="*/ 1783334 h 4270470"/>
              <a:gd name="connsiteX6" fmla="*/ 524623 w 2410627"/>
              <a:gd name="connsiteY6" fmla="*/ 920325 h 4270470"/>
              <a:gd name="connsiteX7" fmla="*/ 634484 w 2410627"/>
              <a:gd name="connsiteY7" fmla="*/ 891148 h 4270470"/>
              <a:gd name="connsiteX8" fmla="*/ 776459 w 2410627"/>
              <a:gd name="connsiteY8" fmla="*/ 0 h 4270470"/>
              <a:gd name="connsiteX9" fmla="*/ 1066293 w 2410627"/>
              <a:gd name="connsiteY9" fmla="*/ 783163 h 4270470"/>
              <a:gd name="connsiteX10" fmla="*/ 1143715 w 2410627"/>
              <a:gd name="connsiteY10" fmla="*/ 770739 h 4270470"/>
              <a:gd name="connsiteX11" fmla="*/ 1865617 w 2410627"/>
              <a:gd name="connsiteY11" fmla="*/ 1294193 h 4270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10627" h="4270470">
                <a:moveTo>
                  <a:pt x="1865617" y="1294193"/>
                </a:moveTo>
                <a:lnTo>
                  <a:pt x="2386815" y="3256707"/>
                </a:lnTo>
                <a:cubicBezTo>
                  <a:pt x="2486834" y="3633315"/>
                  <a:pt x="2262613" y="4019698"/>
                  <a:pt x="1886005" y="4119716"/>
                </a:cubicBezTo>
                <a:lnTo>
                  <a:pt x="1408020" y="4246658"/>
                </a:lnTo>
                <a:cubicBezTo>
                  <a:pt x="1031412" y="4346676"/>
                  <a:pt x="645030" y="4122456"/>
                  <a:pt x="545011" y="3745848"/>
                </a:cubicBezTo>
                <a:lnTo>
                  <a:pt x="23812" y="1783334"/>
                </a:lnTo>
                <a:cubicBezTo>
                  <a:pt x="-76206" y="1406726"/>
                  <a:pt x="148015" y="1020343"/>
                  <a:pt x="524623" y="920325"/>
                </a:cubicBezTo>
                <a:lnTo>
                  <a:pt x="634484" y="891148"/>
                </a:lnTo>
                <a:lnTo>
                  <a:pt x="776459" y="0"/>
                </a:lnTo>
                <a:lnTo>
                  <a:pt x="1066293" y="783163"/>
                </a:lnTo>
                <a:lnTo>
                  <a:pt x="1143715" y="770739"/>
                </a:lnTo>
                <a:cubicBezTo>
                  <a:pt x="1471337" y="751801"/>
                  <a:pt x="1778101" y="964661"/>
                  <a:pt x="1865617" y="1294193"/>
                </a:cubicBezTo>
                <a:close/>
              </a:path>
            </a:pathLst>
          </a:custGeom>
          <a:noFill/>
          <a:ln w="57150">
            <a:solidFill>
              <a:srgbClr val="25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BD96090-15AE-5C8A-F92C-167D32D87E3A}"/>
              </a:ext>
            </a:extLst>
          </p:cNvPr>
          <p:cNvGrpSpPr/>
          <p:nvPr/>
        </p:nvGrpSpPr>
        <p:grpSpPr>
          <a:xfrm>
            <a:off x="4174902" y="5550034"/>
            <a:ext cx="2891058" cy="164312"/>
            <a:chOff x="2612552" y="5118737"/>
            <a:chExt cx="1900257" cy="108000"/>
          </a:xfrm>
          <a:solidFill>
            <a:srgbClr val="3372DC"/>
          </a:solidFill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3FE909D-6DD9-BEEC-CC97-E3BB2BAD8676}"/>
                </a:ext>
              </a:extLst>
            </p:cNvPr>
            <p:cNvSpPr/>
            <p:nvPr/>
          </p:nvSpPr>
          <p:spPr>
            <a:xfrm>
              <a:off x="3425540" y="5118737"/>
              <a:ext cx="108000" cy="108000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31E1BE3-1FFD-C031-3682-214D8D72D27A}"/>
                </a:ext>
              </a:extLst>
            </p:cNvPr>
            <p:cNvSpPr/>
            <p:nvPr/>
          </p:nvSpPr>
          <p:spPr>
            <a:xfrm flipV="1">
              <a:off x="3596159" y="5133625"/>
              <a:ext cx="226806" cy="74640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C5A573A-033C-7CE2-605C-B12B9DBD18E6}"/>
                </a:ext>
              </a:extLst>
            </p:cNvPr>
            <p:cNvSpPr/>
            <p:nvPr/>
          </p:nvSpPr>
          <p:spPr>
            <a:xfrm>
              <a:off x="3254033" y="5118737"/>
              <a:ext cx="108000" cy="108000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C45DB70-6A30-402C-7BE8-A9C7BCF9EBB8}"/>
                </a:ext>
              </a:extLst>
            </p:cNvPr>
            <p:cNvSpPr/>
            <p:nvPr/>
          </p:nvSpPr>
          <p:spPr>
            <a:xfrm>
              <a:off x="2931962" y="5118737"/>
              <a:ext cx="108000" cy="108000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3E67B32-9C90-76D3-787E-79464333FB55}"/>
                </a:ext>
              </a:extLst>
            </p:cNvPr>
            <p:cNvSpPr/>
            <p:nvPr/>
          </p:nvSpPr>
          <p:spPr>
            <a:xfrm>
              <a:off x="2612552" y="5118737"/>
              <a:ext cx="108000" cy="108000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E930412-7283-F959-AA1A-F0CB108AD3D9}"/>
                </a:ext>
              </a:extLst>
            </p:cNvPr>
            <p:cNvSpPr/>
            <p:nvPr/>
          </p:nvSpPr>
          <p:spPr>
            <a:xfrm>
              <a:off x="4404809" y="5118737"/>
              <a:ext cx="108000" cy="108000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35A612A-927E-7C6F-B3FF-0408C5127DA4}"/>
                </a:ext>
              </a:extLst>
            </p:cNvPr>
            <p:cNvSpPr/>
            <p:nvPr/>
          </p:nvSpPr>
          <p:spPr>
            <a:xfrm flipV="1">
              <a:off x="3886033" y="5133625"/>
              <a:ext cx="423602" cy="74640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397883B-83AF-D3DB-8016-FF9134D7DA7A}"/>
              </a:ext>
            </a:extLst>
          </p:cNvPr>
          <p:cNvGrpSpPr/>
          <p:nvPr/>
        </p:nvGrpSpPr>
        <p:grpSpPr>
          <a:xfrm>
            <a:off x="8326279" y="5550034"/>
            <a:ext cx="2101106" cy="164312"/>
            <a:chOff x="8326279" y="5550034"/>
            <a:chExt cx="2101106" cy="16431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F3537C5-6030-F1FD-657C-A9C94091CDA1}"/>
                </a:ext>
              </a:extLst>
            </p:cNvPr>
            <p:cNvGrpSpPr/>
            <p:nvPr/>
          </p:nvGrpSpPr>
          <p:grpSpPr>
            <a:xfrm>
              <a:off x="8326279" y="5550034"/>
              <a:ext cx="2101106" cy="164312"/>
              <a:chOff x="2612552" y="5118737"/>
              <a:chExt cx="1381031" cy="108000"/>
            </a:xfrm>
            <a:solidFill>
              <a:srgbClr val="3372DC"/>
            </a:solidFill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4A67BA9-45F2-7155-C9D2-3027586FD62A}"/>
                  </a:ext>
                </a:extLst>
              </p:cNvPr>
              <p:cNvSpPr/>
              <p:nvPr/>
            </p:nvSpPr>
            <p:spPr>
              <a:xfrm>
                <a:off x="3209539" y="5118737"/>
                <a:ext cx="108000" cy="108000"/>
              </a:xfrm>
              <a:prstGeom prst="ellipse">
                <a:avLst/>
              </a:prstGeom>
              <a:grp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Muli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4D74CEF9-D2C9-FC52-37A0-B8095F84B866}"/>
                  </a:ext>
                </a:extLst>
              </p:cNvPr>
              <p:cNvSpPr/>
              <p:nvPr/>
            </p:nvSpPr>
            <p:spPr>
              <a:xfrm flipV="1">
                <a:off x="3366066" y="5133625"/>
                <a:ext cx="456900" cy="74640"/>
              </a:xfrm>
              <a:prstGeom prst="rect">
                <a:avLst/>
              </a:prstGeom>
              <a:grp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EC3A1C57-C52E-50E2-DAB8-D452BF267EA2}"/>
                  </a:ext>
                </a:extLst>
              </p:cNvPr>
              <p:cNvSpPr/>
              <p:nvPr/>
            </p:nvSpPr>
            <p:spPr>
              <a:xfrm>
                <a:off x="2612552" y="5118737"/>
                <a:ext cx="108000" cy="108000"/>
              </a:xfrm>
              <a:prstGeom prst="ellipse">
                <a:avLst/>
              </a:prstGeom>
              <a:grp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Muli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7D3ECD87-81DB-A66A-0C4D-996DCFD908D4}"/>
                  </a:ext>
                </a:extLst>
              </p:cNvPr>
              <p:cNvSpPr/>
              <p:nvPr/>
            </p:nvSpPr>
            <p:spPr>
              <a:xfrm>
                <a:off x="3885583" y="5118737"/>
                <a:ext cx="108000" cy="108000"/>
              </a:xfrm>
              <a:prstGeom prst="ellipse">
                <a:avLst/>
              </a:prstGeom>
              <a:grp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Muli" pitchFamily="2" charset="77"/>
                  <a:ea typeface="+mn-ea"/>
                  <a:cs typeface="+mn-cs"/>
                </a:endParaRP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B962868-8247-B4DB-5065-A48386EA8982}"/>
                </a:ext>
              </a:extLst>
            </p:cNvPr>
            <p:cNvSpPr/>
            <p:nvPr/>
          </p:nvSpPr>
          <p:spPr>
            <a:xfrm flipV="1">
              <a:off x="8615400" y="5572685"/>
              <a:ext cx="504000" cy="113558"/>
            </a:xfrm>
            <a:prstGeom prst="rect">
              <a:avLst/>
            </a:prstGeom>
            <a:solidFill>
              <a:srgbClr val="3372DC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233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33" grpId="0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BFCD2E1-EA58-28BA-3595-AF7D1C840E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Which words end in /</a:t>
            </a:r>
            <a:r>
              <a:rPr lang="en-GB" dirty="0" err="1"/>
              <a:t>shus</a:t>
            </a:r>
            <a:r>
              <a:rPr lang="en-GB" dirty="0"/>
              <a:t>/ and which </a:t>
            </a:r>
          </a:p>
          <a:p>
            <a:r>
              <a:rPr lang="en-GB" dirty="0"/>
              <a:t>end in /</a:t>
            </a:r>
            <a:r>
              <a:rPr lang="en-GB" dirty="0" err="1"/>
              <a:t>ee</a:t>
            </a:r>
            <a:r>
              <a:rPr lang="en-GB" dirty="0"/>
              <a:t>/-/us/?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E6AA53-C048-AA4B-E96F-D9B996C2BA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Irregular Spelling Pattern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25E7F3-DA1A-C8B1-1460-D7D983B069F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800912-62B0-6673-3D13-A630819F39BA}"/>
              </a:ext>
            </a:extLst>
          </p:cNvPr>
          <p:cNvSpPr/>
          <p:nvPr/>
        </p:nvSpPr>
        <p:spPr>
          <a:xfrm>
            <a:off x="2720712" y="3925434"/>
            <a:ext cx="67505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3372DC"/>
                </a:solidFill>
                <a:latin typeface="OpenDyslexicAlta" pitchFamily="2" charset="77"/>
              </a:rPr>
              <a:t>Which of this week’s words does this apply to?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A4979F-ABBA-30C4-0A7D-4CEA21F154E9}"/>
              </a:ext>
            </a:extLst>
          </p:cNvPr>
          <p:cNvSpPr txBox="1"/>
          <p:nvPr/>
        </p:nvSpPr>
        <p:spPr>
          <a:xfrm>
            <a:off x="1079013" y="2397626"/>
            <a:ext cx="10033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OpenDyslexicAlta" pitchFamily="2" charset="77"/>
              </a:rPr>
              <a:t>2. Also, if the noun form of that word ends in ‘</a:t>
            </a:r>
            <a:r>
              <a:rPr lang="en-GB" dirty="0">
                <a:solidFill>
                  <a:srgbClr val="FF3760"/>
                </a:solidFill>
                <a:latin typeface="OpenDyslexicAlta" pitchFamily="2" charset="77"/>
              </a:rPr>
              <a:t>-</a:t>
            </a:r>
            <a:r>
              <a:rPr lang="en-GB" dirty="0" err="1">
                <a:solidFill>
                  <a:srgbClr val="FF3760"/>
                </a:solidFill>
                <a:latin typeface="OpenDyslexicAlta" pitchFamily="2" charset="77"/>
              </a:rPr>
              <a:t>tion</a:t>
            </a:r>
            <a:r>
              <a:rPr lang="en-GB" dirty="0">
                <a:latin typeface="OpenDyslexicAlta" pitchFamily="2" charset="77"/>
              </a:rPr>
              <a:t>’, it is pronounced /</a:t>
            </a:r>
            <a:r>
              <a:rPr lang="en-GB" dirty="0" err="1">
                <a:solidFill>
                  <a:srgbClr val="3372DC"/>
                </a:solidFill>
                <a:latin typeface="OpenDyslexicAlta" pitchFamily="2" charset="77"/>
              </a:rPr>
              <a:t>shus</a:t>
            </a:r>
            <a:r>
              <a:rPr lang="en-GB" dirty="0">
                <a:latin typeface="OpenDyslexicAlta" pitchFamily="2" charset="77"/>
              </a:rPr>
              <a:t>/ when it becomes an adjective.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AAA8D4E-1506-9F36-EE73-5E731A201661}"/>
              </a:ext>
            </a:extLst>
          </p:cNvPr>
          <p:cNvSpPr txBox="1">
            <a:spLocks/>
          </p:cNvSpPr>
          <p:nvPr/>
        </p:nvSpPr>
        <p:spPr>
          <a:xfrm>
            <a:off x="4926336" y="4524809"/>
            <a:ext cx="2329088" cy="406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>
                <a:latin typeface="OpenDyslexicAlta" pitchFamily="2" charset="77"/>
              </a:rPr>
              <a:t>repeti</a:t>
            </a:r>
            <a:r>
              <a:rPr lang="en-GB" sz="2400" dirty="0">
                <a:solidFill>
                  <a:srgbClr val="FF3760"/>
                </a:solidFill>
                <a:latin typeface="OpenDyslexicAlta" pitchFamily="2" charset="77"/>
              </a:rPr>
              <a:t>tious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62683A9-CECC-C17F-0FF3-41C8378B864F}"/>
              </a:ext>
            </a:extLst>
          </p:cNvPr>
          <p:cNvGrpSpPr/>
          <p:nvPr/>
        </p:nvGrpSpPr>
        <p:grpSpPr>
          <a:xfrm>
            <a:off x="1894489" y="3259579"/>
            <a:ext cx="7950018" cy="523220"/>
            <a:chOff x="1735049" y="3450131"/>
            <a:chExt cx="7950018" cy="52322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766188E-9199-A709-028B-D29FFE272487}"/>
                </a:ext>
              </a:extLst>
            </p:cNvPr>
            <p:cNvSpPr txBox="1"/>
            <p:nvPr/>
          </p:nvSpPr>
          <p:spPr>
            <a:xfrm>
              <a:off x="1735049" y="3450131"/>
              <a:ext cx="18469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OpenDyslexicAlta" pitchFamily="2" charset="77"/>
                </a:rPr>
                <a:t>infec</a:t>
              </a:r>
              <a:r>
                <a:rPr lang="en-US" sz="2800" dirty="0">
                  <a:solidFill>
                    <a:srgbClr val="FF3760"/>
                  </a:solidFill>
                  <a:latin typeface="OpenDyslexicAlta" pitchFamily="2" charset="77"/>
                </a:rPr>
                <a:t>tion</a:t>
              </a:r>
            </a:p>
          </p:txBody>
        </p:sp>
        <p:sp>
          <p:nvSpPr>
            <p:cNvPr id="17" name="Right Arrow 16">
              <a:extLst>
                <a:ext uri="{FF2B5EF4-FFF2-40B4-BE49-F238E27FC236}">
                  <a16:creationId xmlns:a16="http://schemas.microsoft.com/office/drawing/2014/main" id="{6631F34C-DDCB-DD40-D9B4-05F44D1FD5B6}"/>
                </a:ext>
              </a:extLst>
            </p:cNvPr>
            <p:cNvSpPr/>
            <p:nvPr/>
          </p:nvSpPr>
          <p:spPr>
            <a:xfrm>
              <a:off x="3766058" y="3645384"/>
              <a:ext cx="908824" cy="132714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00ADE132-1E0E-2DCB-6813-E47C70E1C93D}"/>
                </a:ext>
              </a:extLst>
            </p:cNvPr>
            <p:cNvSpPr/>
            <p:nvPr/>
          </p:nvSpPr>
          <p:spPr>
            <a:xfrm>
              <a:off x="7187999" y="3645384"/>
              <a:ext cx="908824" cy="132714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29032B1-6553-FB75-8BE0-0EB0380A30AD}"/>
                </a:ext>
              </a:extLst>
            </p:cNvPr>
            <p:cNvSpPr txBox="1"/>
            <p:nvPr/>
          </p:nvSpPr>
          <p:spPr>
            <a:xfrm>
              <a:off x="8294943" y="3450131"/>
              <a:ext cx="13901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OpenDyslexicAlta" pitchFamily="2" charset="77"/>
                </a:rPr>
                <a:t>/</a:t>
              </a:r>
              <a:r>
                <a:rPr lang="en-US" sz="2800" dirty="0" err="1">
                  <a:solidFill>
                    <a:srgbClr val="3372DC"/>
                  </a:solidFill>
                  <a:latin typeface="OpenDyslexicAlta" pitchFamily="2" charset="77"/>
                </a:rPr>
                <a:t>shus</a:t>
              </a:r>
              <a:r>
                <a:rPr lang="en-US" sz="2800" dirty="0">
                  <a:latin typeface="OpenDyslexicAlta" pitchFamily="2" charset="77"/>
                </a:rPr>
                <a:t>/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700F5FD0-FACB-849D-2B5A-0969E7F9DEFE}"/>
              </a:ext>
            </a:extLst>
          </p:cNvPr>
          <p:cNvSpPr txBox="1"/>
          <p:nvPr/>
        </p:nvSpPr>
        <p:spPr>
          <a:xfrm>
            <a:off x="573201" y="1935661"/>
            <a:ext cx="110455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OpenDyslexicAlta" pitchFamily="2" charset="77"/>
              </a:rPr>
              <a:t>1. Look closely, words with a /</a:t>
            </a:r>
            <a:r>
              <a:rPr lang="en-GB" dirty="0" err="1">
                <a:solidFill>
                  <a:srgbClr val="3372DC"/>
                </a:solidFill>
                <a:latin typeface="OpenDyslexicAlta" pitchFamily="2" charset="77"/>
              </a:rPr>
              <a:t>shus</a:t>
            </a:r>
            <a:r>
              <a:rPr lang="en-GB" dirty="0">
                <a:latin typeface="OpenDyslexicAlta" pitchFamily="2" charset="77"/>
              </a:rPr>
              <a:t>/ ending have the suffix ‘</a:t>
            </a:r>
            <a:r>
              <a:rPr lang="en-GB" dirty="0">
                <a:solidFill>
                  <a:srgbClr val="FF3760"/>
                </a:solidFill>
                <a:latin typeface="OpenDyslexicAlta" pitchFamily="2" charset="77"/>
              </a:rPr>
              <a:t>-</a:t>
            </a:r>
            <a:r>
              <a:rPr lang="en-GB" dirty="0" err="1">
                <a:solidFill>
                  <a:srgbClr val="FF3760"/>
                </a:solidFill>
                <a:latin typeface="OpenDyslexicAlta" pitchFamily="2" charset="77"/>
              </a:rPr>
              <a:t>tious</a:t>
            </a:r>
            <a:r>
              <a:rPr lang="en-GB" dirty="0">
                <a:latin typeface="OpenDyslexicAlta" pitchFamily="2" charset="77"/>
              </a:rPr>
              <a:t>’.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B09BCA4-2B02-E8C0-BEC1-797B1434DCB7}"/>
              </a:ext>
            </a:extLst>
          </p:cNvPr>
          <p:cNvSpPr txBox="1"/>
          <p:nvPr/>
        </p:nvSpPr>
        <p:spPr>
          <a:xfrm>
            <a:off x="5077127" y="3264964"/>
            <a:ext cx="2037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OpenDyslexicAlta" pitchFamily="2" charset="77"/>
              </a:rPr>
              <a:t>infec</a:t>
            </a:r>
            <a:r>
              <a:rPr lang="en-US" sz="2800" dirty="0">
                <a:solidFill>
                  <a:srgbClr val="FF3760"/>
                </a:solidFill>
                <a:latin typeface="OpenDyslexicAlta" pitchFamily="2" charset="77"/>
              </a:rPr>
              <a:t>tious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02103D1-4A5A-5322-4F18-7916B0E2F648}"/>
              </a:ext>
            </a:extLst>
          </p:cNvPr>
          <p:cNvGrpSpPr/>
          <p:nvPr/>
        </p:nvGrpSpPr>
        <p:grpSpPr>
          <a:xfrm>
            <a:off x="1953695" y="4466687"/>
            <a:ext cx="7890812" cy="523220"/>
            <a:chOff x="1953695" y="4495263"/>
            <a:chExt cx="7890812" cy="52322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362DBD1-76CB-663A-2E55-C18725481E8E}"/>
                </a:ext>
              </a:extLst>
            </p:cNvPr>
            <p:cNvGrpSpPr/>
            <p:nvPr/>
          </p:nvGrpSpPr>
          <p:grpSpPr>
            <a:xfrm>
              <a:off x="1953695" y="4495263"/>
              <a:ext cx="7890812" cy="523220"/>
              <a:chOff x="1953695" y="4669271"/>
              <a:chExt cx="7890812" cy="523220"/>
            </a:xfrm>
          </p:grpSpPr>
          <p:sp>
            <p:nvSpPr>
              <p:cNvPr id="21" name="Title 1">
                <a:extLst>
                  <a:ext uri="{FF2B5EF4-FFF2-40B4-BE49-F238E27FC236}">
                    <a16:creationId xmlns:a16="http://schemas.microsoft.com/office/drawing/2014/main" id="{7941F01E-E907-29DE-EF4F-D27F402E9B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3695" y="4727393"/>
                <a:ext cx="2329088" cy="40697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lnSpcReduction="100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b="0" i="0" kern="1200">
                    <a:solidFill>
                      <a:schemeClr val="tx1"/>
                    </a:solidFill>
                    <a:latin typeface="Muli" pitchFamily="2" charset="77"/>
                    <a:ea typeface="+mj-ea"/>
                    <a:cs typeface="+mj-cs"/>
                  </a:defRPr>
                </a:lvl1pPr>
              </a:lstStyle>
              <a:p>
                <a:r>
                  <a:rPr lang="en-GB" sz="2400" dirty="0">
                    <a:latin typeface="OpenDyslexicAlta" pitchFamily="2" charset="77"/>
                  </a:rPr>
                  <a:t>repeti</a:t>
                </a:r>
                <a:r>
                  <a:rPr lang="en-GB" sz="2400" dirty="0">
                    <a:solidFill>
                      <a:srgbClr val="FF3760"/>
                    </a:solidFill>
                    <a:latin typeface="OpenDyslexicAlta" pitchFamily="2" charset="77"/>
                  </a:rPr>
                  <a:t>tion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B386597-EA38-A685-0637-C0625E41E0EA}"/>
                  </a:ext>
                </a:extLst>
              </p:cNvPr>
              <p:cNvSpPr txBox="1"/>
              <p:nvPr/>
            </p:nvSpPr>
            <p:spPr>
              <a:xfrm>
                <a:off x="8454383" y="4669271"/>
                <a:ext cx="139012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OpenDyslexicAlta" pitchFamily="2" charset="77"/>
                  </a:rPr>
                  <a:t>/</a:t>
                </a:r>
                <a:r>
                  <a:rPr lang="en-US" sz="2800" dirty="0" err="1">
                    <a:solidFill>
                      <a:srgbClr val="3372DC"/>
                    </a:solidFill>
                    <a:latin typeface="OpenDyslexicAlta" pitchFamily="2" charset="77"/>
                  </a:rPr>
                  <a:t>shus</a:t>
                </a:r>
                <a:r>
                  <a:rPr lang="en-US" sz="2800" dirty="0">
                    <a:latin typeface="OpenDyslexicAlta" pitchFamily="2" charset="77"/>
                  </a:rPr>
                  <a:t>/</a:t>
                </a:r>
              </a:p>
            </p:txBody>
          </p:sp>
        </p:grpSp>
        <p:sp>
          <p:nvSpPr>
            <p:cNvPr id="42" name="Right Arrow 41">
              <a:extLst>
                <a:ext uri="{FF2B5EF4-FFF2-40B4-BE49-F238E27FC236}">
                  <a16:creationId xmlns:a16="http://schemas.microsoft.com/office/drawing/2014/main" id="{A90313BB-CE00-9ADB-8350-2B00C03BC7A1}"/>
                </a:ext>
              </a:extLst>
            </p:cNvPr>
            <p:cNvSpPr/>
            <p:nvPr/>
          </p:nvSpPr>
          <p:spPr>
            <a:xfrm>
              <a:off x="3925498" y="4652545"/>
              <a:ext cx="908824" cy="132714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43" name="Right Arrow 42">
              <a:extLst>
                <a:ext uri="{FF2B5EF4-FFF2-40B4-BE49-F238E27FC236}">
                  <a16:creationId xmlns:a16="http://schemas.microsoft.com/office/drawing/2014/main" id="{1D90DD00-0BA5-2C2A-C189-57874C0C6107}"/>
                </a:ext>
              </a:extLst>
            </p:cNvPr>
            <p:cNvSpPr/>
            <p:nvPr/>
          </p:nvSpPr>
          <p:spPr>
            <a:xfrm>
              <a:off x="7347439" y="4652545"/>
              <a:ext cx="908824" cy="132714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sp>
        <p:nvSpPr>
          <p:cNvPr id="45" name="Title 1">
            <a:extLst>
              <a:ext uri="{FF2B5EF4-FFF2-40B4-BE49-F238E27FC236}">
                <a16:creationId xmlns:a16="http://schemas.microsoft.com/office/drawing/2014/main" id="{5F15717D-7DE9-FA47-8205-E0FEFF518A44}"/>
              </a:ext>
            </a:extLst>
          </p:cNvPr>
          <p:cNvSpPr txBox="1">
            <a:spLocks/>
          </p:cNvSpPr>
          <p:nvPr/>
        </p:nvSpPr>
        <p:spPr>
          <a:xfrm>
            <a:off x="4926336" y="5010584"/>
            <a:ext cx="2329088" cy="406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>
                <a:latin typeface="OpenDyslexicAlta" pitchFamily="2" charset="77"/>
              </a:rPr>
              <a:t>ambi</a:t>
            </a:r>
            <a:r>
              <a:rPr lang="en-GB" sz="2400" dirty="0">
                <a:solidFill>
                  <a:srgbClr val="FF3760"/>
                </a:solidFill>
                <a:latin typeface="OpenDyslexicAlta" pitchFamily="2" charset="77"/>
              </a:rPr>
              <a:t>tious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814378D-6FAC-9757-420E-EE19B9284571}"/>
              </a:ext>
            </a:extLst>
          </p:cNvPr>
          <p:cNvGrpSpPr/>
          <p:nvPr/>
        </p:nvGrpSpPr>
        <p:grpSpPr>
          <a:xfrm>
            <a:off x="2050822" y="4952462"/>
            <a:ext cx="7793685" cy="523220"/>
            <a:chOff x="2050822" y="4495263"/>
            <a:chExt cx="7793685" cy="523220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A2E38F8-537B-7F86-CF36-A521824BEFAF}"/>
                </a:ext>
              </a:extLst>
            </p:cNvPr>
            <p:cNvGrpSpPr/>
            <p:nvPr/>
          </p:nvGrpSpPr>
          <p:grpSpPr>
            <a:xfrm>
              <a:off x="2050822" y="4495263"/>
              <a:ext cx="7793685" cy="523220"/>
              <a:chOff x="2050822" y="4669271"/>
              <a:chExt cx="7793685" cy="523220"/>
            </a:xfrm>
          </p:grpSpPr>
          <p:sp>
            <p:nvSpPr>
              <p:cNvPr id="50" name="Title 1">
                <a:extLst>
                  <a:ext uri="{FF2B5EF4-FFF2-40B4-BE49-F238E27FC236}">
                    <a16:creationId xmlns:a16="http://schemas.microsoft.com/office/drawing/2014/main" id="{9101CE35-8249-69DB-A8A1-51E0CA98CE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50822" y="4727393"/>
                <a:ext cx="2329088" cy="40697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lnSpcReduction="100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b="0" i="0" kern="1200">
                    <a:solidFill>
                      <a:schemeClr val="tx1"/>
                    </a:solidFill>
                    <a:latin typeface="Muli" pitchFamily="2" charset="77"/>
                    <a:ea typeface="+mj-ea"/>
                    <a:cs typeface="+mj-cs"/>
                  </a:defRPr>
                </a:lvl1pPr>
              </a:lstStyle>
              <a:p>
                <a:r>
                  <a:rPr lang="en-GB" sz="2400" dirty="0">
                    <a:latin typeface="OpenDyslexicAlta" pitchFamily="2" charset="77"/>
                  </a:rPr>
                  <a:t>ambi</a:t>
                </a:r>
                <a:r>
                  <a:rPr lang="en-GB" sz="2400" dirty="0">
                    <a:solidFill>
                      <a:srgbClr val="FF3760"/>
                    </a:solidFill>
                    <a:latin typeface="OpenDyslexicAlta" pitchFamily="2" charset="77"/>
                  </a:rPr>
                  <a:t>tion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7903861-481F-FC2A-BBC9-A5334DD23DDD}"/>
                  </a:ext>
                </a:extLst>
              </p:cNvPr>
              <p:cNvSpPr txBox="1"/>
              <p:nvPr/>
            </p:nvSpPr>
            <p:spPr>
              <a:xfrm>
                <a:off x="8454383" y="4669271"/>
                <a:ext cx="139012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OpenDyslexicAlta" pitchFamily="2" charset="77"/>
                  </a:rPr>
                  <a:t>/</a:t>
                </a:r>
                <a:r>
                  <a:rPr lang="en-US" sz="2800" dirty="0" err="1">
                    <a:solidFill>
                      <a:srgbClr val="3372DC"/>
                    </a:solidFill>
                    <a:latin typeface="OpenDyslexicAlta" pitchFamily="2" charset="77"/>
                  </a:rPr>
                  <a:t>shus</a:t>
                </a:r>
                <a:r>
                  <a:rPr lang="en-US" sz="2800" dirty="0">
                    <a:latin typeface="OpenDyslexicAlta" pitchFamily="2" charset="77"/>
                  </a:rPr>
                  <a:t>/</a:t>
                </a:r>
              </a:p>
            </p:txBody>
          </p:sp>
        </p:grpSp>
        <p:sp>
          <p:nvSpPr>
            <p:cNvPr id="48" name="Right Arrow 47">
              <a:extLst>
                <a:ext uri="{FF2B5EF4-FFF2-40B4-BE49-F238E27FC236}">
                  <a16:creationId xmlns:a16="http://schemas.microsoft.com/office/drawing/2014/main" id="{988F7905-875F-4D89-92E1-796FF07F8E21}"/>
                </a:ext>
              </a:extLst>
            </p:cNvPr>
            <p:cNvSpPr/>
            <p:nvPr/>
          </p:nvSpPr>
          <p:spPr>
            <a:xfrm>
              <a:off x="3925498" y="4652545"/>
              <a:ext cx="908824" cy="132714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49" name="Right Arrow 48">
              <a:extLst>
                <a:ext uri="{FF2B5EF4-FFF2-40B4-BE49-F238E27FC236}">
                  <a16:creationId xmlns:a16="http://schemas.microsoft.com/office/drawing/2014/main" id="{55839F65-9B77-3ED5-87BC-DEAA34FC162D}"/>
                </a:ext>
              </a:extLst>
            </p:cNvPr>
            <p:cNvSpPr/>
            <p:nvPr/>
          </p:nvSpPr>
          <p:spPr>
            <a:xfrm>
              <a:off x="7347439" y="4652545"/>
              <a:ext cx="908824" cy="132714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sp>
        <p:nvSpPr>
          <p:cNvPr id="52" name="Title 1">
            <a:extLst>
              <a:ext uri="{FF2B5EF4-FFF2-40B4-BE49-F238E27FC236}">
                <a16:creationId xmlns:a16="http://schemas.microsoft.com/office/drawing/2014/main" id="{68E2C7D1-E1E3-E244-E03F-05DAEDDD582F}"/>
              </a:ext>
            </a:extLst>
          </p:cNvPr>
          <p:cNvSpPr txBox="1">
            <a:spLocks/>
          </p:cNvSpPr>
          <p:nvPr/>
        </p:nvSpPr>
        <p:spPr>
          <a:xfrm>
            <a:off x="4926336" y="5482072"/>
            <a:ext cx="2329088" cy="406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>
                <a:latin typeface="OpenDyslexicAlta" pitchFamily="2" charset="77"/>
              </a:rPr>
              <a:t>nutri</a:t>
            </a:r>
            <a:r>
              <a:rPr lang="en-GB" sz="2400" dirty="0">
                <a:solidFill>
                  <a:srgbClr val="FF3760"/>
                </a:solidFill>
                <a:latin typeface="OpenDyslexicAlta" pitchFamily="2" charset="77"/>
              </a:rPr>
              <a:t>tious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898B3E1-2160-08CA-A5AF-F3979C2A8EA3}"/>
              </a:ext>
            </a:extLst>
          </p:cNvPr>
          <p:cNvGrpSpPr/>
          <p:nvPr/>
        </p:nvGrpSpPr>
        <p:grpSpPr>
          <a:xfrm>
            <a:off x="2050822" y="5423950"/>
            <a:ext cx="7793685" cy="523220"/>
            <a:chOff x="2050822" y="4495263"/>
            <a:chExt cx="7793685" cy="523220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833213E-910A-003E-299F-F42F0A009D32}"/>
                </a:ext>
              </a:extLst>
            </p:cNvPr>
            <p:cNvGrpSpPr/>
            <p:nvPr/>
          </p:nvGrpSpPr>
          <p:grpSpPr>
            <a:xfrm>
              <a:off x="2050822" y="4495263"/>
              <a:ext cx="7793685" cy="523220"/>
              <a:chOff x="2050822" y="4669271"/>
              <a:chExt cx="7793685" cy="523220"/>
            </a:xfrm>
          </p:grpSpPr>
          <p:sp>
            <p:nvSpPr>
              <p:cNvPr id="57" name="Title 1">
                <a:extLst>
                  <a:ext uri="{FF2B5EF4-FFF2-40B4-BE49-F238E27FC236}">
                    <a16:creationId xmlns:a16="http://schemas.microsoft.com/office/drawing/2014/main" id="{8397F861-F49A-899C-9AEE-D189517F561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50822" y="4727393"/>
                <a:ext cx="2329088" cy="40697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lnSpcReduction="100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b="0" i="0" kern="1200">
                    <a:solidFill>
                      <a:schemeClr val="tx1"/>
                    </a:solidFill>
                    <a:latin typeface="Muli" pitchFamily="2" charset="77"/>
                    <a:ea typeface="+mj-ea"/>
                    <a:cs typeface="+mj-cs"/>
                  </a:defRPr>
                </a:lvl1pPr>
              </a:lstStyle>
              <a:p>
                <a:r>
                  <a:rPr lang="en-GB" sz="2400" dirty="0">
                    <a:latin typeface="OpenDyslexicAlta" pitchFamily="2" charset="77"/>
                  </a:rPr>
                  <a:t>nutri</a:t>
                </a:r>
                <a:r>
                  <a:rPr lang="en-GB" sz="2400" dirty="0">
                    <a:solidFill>
                      <a:srgbClr val="FF3760"/>
                    </a:solidFill>
                    <a:latin typeface="OpenDyslexicAlta" pitchFamily="2" charset="77"/>
                  </a:rPr>
                  <a:t>tion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4861008-1888-8A18-3D6B-BB79B2336BBF}"/>
                  </a:ext>
                </a:extLst>
              </p:cNvPr>
              <p:cNvSpPr txBox="1"/>
              <p:nvPr/>
            </p:nvSpPr>
            <p:spPr>
              <a:xfrm>
                <a:off x="8454383" y="4669271"/>
                <a:ext cx="139012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OpenDyslexicAlta" pitchFamily="2" charset="77"/>
                  </a:rPr>
                  <a:t>/</a:t>
                </a:r>
                <a:r>
                  <a:rPr lang="en-US" sz="2800" dirty="0" err="1">
                    <a:solidFill>
                      <a:srgbClr val="3372DC"/>
                    </a:solidFill>
                    <a:latin typeface="OpenDyslexicAlta" pitchFamily="2" charset="77"/>
                  </a:rPr>
                  <a:t>shus</a:t>
                </a:r>
                <a:r>
                  <a:rPr lang="en-US" sz="2800" dirty="0">
                    <a:latin typeface="OpenDyslexicAlta" pitchFamily="2" charset="77"/>
                  </a:rPr>
                  <a:t>/</a:t>
                </a:r>
              </a:p>
            </p:txBody>
          </p:sp>
        </p:grpSp>
        <p:sp>
          <p:nvSpPr>
            <p:cNvPr id="55" name="Right Arrow 54">
              <a:extLst>
                <a:ext uri="{FF2B5EF4-FFF2-40B4-BE49-F238E27FC236}">
                  <a16:creationId xmlns:a16="http://schemas.microsoft.com/office/drawing/2014/main" id="{661DD237-301F-17C6-A6AE-87162D4E5984}"/>
                </a:ext>
              </a:extLst>
            </p:cNvPr>
            <p:cNvSpPr/>
            <p:nvPr/>
          </p:nvSpPr>
          <p:spPr>
            <a:xfrm>
              <a:off x="3925498" y="4652545"/>
              <a:ext cx="908824" cy="132714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56" name="Right Arrow 55">
              <a:extLst>
                <a:ext uri="{FF2B5EF4-FFF2-40B4-BE49-F238E27FC236}">
                  <a16:creationId xmlns:a16="http://schemas.microsoft.com/office/drawing/2014/main" id="{8493550C-69E9-93CA-04D7-87789A3ED13D}"/>
                </a:ext>
              </a:extLst>
            </p:cNvPr>
            <p:cNvSpPr/>
            <p:nvPr/>
          </p:nvSpPr>
          <p:spPr>
            <a:xfrm>
              <a:off x="7347439" y="4652545"/>
              <a:ext cx="908824" cy="132714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sp>
        <p:nvSpPr>
          <p:cNvPr id="59" name="Title 1">
            <a:extLst>
              <a:ext uri="{FF2B5EF4-FFF2-40B4-BE49-F238E27FC236}">
                <a16:creationId xmlns:a16="http://schemas.microsoft.com/office/drawing/2014/main" id="{80530E5A-CB17-D531-AE7D-A71E8A424D03}"/>
              </a:ext>
            </a:extLst>
          </p:cNvPr>
          <p:cNvSpPr txBox="1">
            <a:spLocks/>
          </p:cNvSpPr>
          <p:nvPr/>
        </p:nvSpPr>
        <p:spPr>
          <a:xfrm>
            <a:off x="4926336" y="5967848"/>
            <a:ext cx="2329088" cy="406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>
                <a:latin typeface="OpenDyslexicAlta" pitchFamily="2" charset="77"/>
              </a:rPr>
              <a:t>ficti</a:t>
            </a:r>
            <a:r>
              <a:rPr lang="en-GB" sz="2400" dirty="0">
                <a:solidFill>
                  <a:srgbClr val="FF3760"/>
                </a:solidFill>
                <a:latin typeface="OpenDyslexicAlta" pitchFamily="2" charset="77"/>
              </a:rPr>
              <a:t>tious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F90A568-A0DE-0F3F-940D-C0807DD68AFC}"/>
              </a:ext>
            </a:extLst>
          </p:cNvPr>
          <p:cNvGrpSpPr/>
          <p:nvPr/>
        </p:nvGrpSpPr>
        <p:grpSpPr>
          <a:xfrm>
            <a:off x="2251619" y="5909726"/>
            <a:ext cx="7592888" cy="523220"/>
            <a:chOff x="2251619" y="4495263"/>
            <a:chExt cx="7592888" cy="52322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AC94D2C1-1227-D989-85A0-AA1818D7485F}"/>
                </a:ext>
              </a:extLst>
            </p:cNvPr>
            <p:cNvGrpSpPr/>
            <p:nvPr/>
          </p:nvGrpSpPr>
          <p:grpSpPr>
            <a:xfrm>
              <a:off x="2251619" y="4495263"/>
              <a:ext cx="7592888" cy="523220"/>
              <a:chOff x="2251619" y="4669271"/>
              <a:chExt cx="7592888" cy="523220"/>
            </a:xfrm>
          </p:grpSpPr>
          <p:sp>
            <p:nvSpPr>
              <p:cNvPr id="64" name="Title 1">
                <a:extLst>
                  <a:ext uri="{FF2B5EF4-FFF2-40B4-BE49-F238E27FC236}">
                    <a16:creationId xmlns:a16="http://schemas.microsoft.com/office/drawing/2014/main" id="{96FE84F6-9734-E0F7-DF90-FCB366B4E48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51619" y="4727393"/>
                <a:ext cx="2329088" cy="40697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lnSpcReduction="100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b="0" i="0" kern="1200">
                    <a:solidFill>
                      <a:schemeClr val="tx1"/>
                    </a:solidFill>
                    <a:latin typeface="Muli" pitchFamily="2" charset="77"/>
                    <a:ea typeface="+mj-ea"/>
                    <a:cs typeface="+mj-cs"/>
                  </a:defRPr>
                </a:lvl1pPr>
              </a:lstStyle>
              <a:p>
                <a:r>
                  <a:rPr lang="en-GB" sz="2400" dirty="0">
                    <a:latin typeface="OpenDyslexicAlta" pitchFamily="2" charset="77"/>
                  </a:rPr>
                  <a:t>fic</a:t>
                </a:r>
                <a:r>
                  <a:rPr lang="en-GB" sz="2400" dirty="0">
                    <a:solidFill>
                      <a:srgbClr val="FF3760"/>
                    </a:solidFill>
                    <a:latin typeface="OpenDyslexicAlta" pitchFamily="2" charset="77"/>
                  </a:rPr>
                  <a:t>tion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B489C458-0D1B-3AE7-1DF6-C5DC303A4217}"/>
                  </a:ext>
                </a:extLst>
              </p:cNvPr>
              <p:cNvSpPr txBox="1"/>
              <p:nvPr/>
            </p:nvSpPr>
            <p:spPr>
              <a:xfrm>
                <a:off x="8454383" y="4669271"/>
                <a:ext cx="139012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OpenDyslexicAlta" pitchFamily="2" charset="77"/>
                  </a:rPr>
                  <a:t>/</a:t>
                </a:r>
                <a:r>
                  <a:rPr lang="en-US" sz="2800" dirty="0" err="1">
                    <a:solidFill>
                      <a:srgbClr val="3372DC"/>
                    </a:solidFill>
                    <a:latin typeface="OpenDyslexicAlta" pitchFamily="2" charset="77"/>
                  </a:rPr>
                  <a:t>shus</a:t>
                </a:r>
                <a:r>
                  <a:rPr lang="en-US" sz="2800" dirty="0">
                    <a:latin typeface="OpenDyslexicAlta" pitchFamily="2" charset="77"/>
                  </a:rPr>
                  <a:t>/</a:t>
                </a:r>
              </a:p>
            </p:txBody>
          </p:sp>
        </p:grpSp>
        <p:sp>
          <p:nvSpPr>
            <p:cNvPr id="62" name="Right Arrow 61">
              <a:extLst>
                <a:ext uri="{FF2B5EF4-FFF2-40B4-BE49-F238E27FC236}">
                  <a16:creationId xmlns:a16="http://schemas.microsoft.com/office/drawing/2014/main" id="{192A3D98-6728-8A2E-9D94-FBBFDDCDBC24}"/>
                </a:ext>
              </a:extLst>
            </p:cNvPr>
            <p:cNvSpPr/>
            <p:nvPr/>
          </p:nvSpPr>
          <p:spPr>
            <a:xfrm>
              <a:off x="3925498" y="4652545"/>
              <a:ext cx="908824" cy="132714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63" name="Right Arrow 62">
              <a:extLst>
                <a:ext uri="{FF2B5EF4-FFF2-40B4-BE49-F238E27FC236}">
                  <a16:creationId xmlns:a16="http://schemas.microsoft.com/office/drawing/2014/main" id="{D6DD6642-2693-FAF4-3721-730CB0FC540A}"/>
                </a:ext>
              </a:extLst>
            </p:cNvPr>
            <p:cNvSpPr/>
            <p:nvPr/>
          </p:nvSpPr>
          <p:spPr>
            <a:xfrm>
              <a:off x="7347439" y="4652545"/>
              <a:ext cx="908824" cy="132714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075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40" grpId="0"/>
      <p:bldP spid="41" grpId="0"/>
      <p:bldP spid="45" grpId="0"/>
      <p:bldP spid="52" grpId="0"/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BFCD2E1-EA58-28BA-3595-AF7D1C840E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Which words end in /</a:t>
            </a:r>
            <a:r>
              <a:rPr lang="en-GB" dirty="0" err="1"/>
              <a:t>shus</a:t>
            </a:r>
            <a:r>
              <a:rPr lang="en-GB" dirty="0"/>
              <a:t>/ and which </a:t>
            </a:r>
          </a:p>
          <a:p>
            <a:r>
              <a:rPr lang="en-GB" dirty="0"/>
              <a:t>end in /</a:t>
            </a:r>
            <a:r>
              <a:rPr lang="en-GB" dirty="0" err="1"/>
              <a:t>ee</a:t>
            </a:r>
            <a:r>
              <a:rPr lang="en-GB" dirty="0"/>
              <a:t>/-/us/?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E6AA53-C048-AA4B-E96F-D9B996C2BA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Irregular Spelling Pattern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25E7F3-DA1A-C8B1-1460-D7D983B069F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800912-62B0-6673-3D13-A630819F39BA}"/>
              </a:ext>
            </a:extLst>
          </p:cNvPr>
          <p:cNvSpPr/>
          <p:nvPr/>
        </p:nvSpPr>
        <p:spPr>
          <a:xfrm>
            <a:off x="2212145" y="4017287"/>
            <a:ext cx="77780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b="1" dirty="0">
                <a:solidFill>
                  <a:srgbClr val="3372DC"/>
                </a:solidFill>
                <a:latin typeface="OpenDyslexicAlta" pitchFamily="2" charset="77"/>
              </a:rPr>
              <a:t>Can you think of any other words that this applies to?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55A8C2-C847-3919-3575-164E418CCFDF}"/>
              </a:ext>
            </a:extLst>
          </p:cNvPr>
          <p:cNvSpPr txBox="1"/>
          <p:nvPr/>
        </p:nvSpPr>
        <p:spPr>
          <a:xfrm>
            <a:off x="1079013" y="2025958"/>
            <a:ext cx="100339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OpenDyslexicAlta" pitchFamily="2" charset="77"/>
              </a:rPr>
              <a:t>The remainder of this week’s words end in ‘</a:t>
            </a:r>
            <a:r>
              <a:rPr lang="en-GB" sz="2000" dirty="0">
                <a:solidFill>
                  <a:srgbClr val="FF3760"/>
                </a:solidFill>
                <a:latin typeface="OpenDyslexicAlta" pitchFamily="2" charset="77"/>
              </a:rPr>
              <a:t>-</a:t>
            </a:r>
            <a:r>
              <a:rPr lang="en-GB" sz="2000" dirty="0" err="1">
                <a:solidFill>
                  <a:srgbClr val="FF3760"/>
                </a:solidFill>
                <a:latin typeface="OpenDyslexicAlta" pitchFamily="2" charset="77"/>
              </a:rPr>
              <a:t>ious</a:t>
            </a:r>
            <a:r>
              <a:rPr lang="en-GB" sz="2000" dirty="0">
                <a:latin typeface="OpenDyslexicAlta" pitchFamily="2" charset="77"/>
              </a:rPr>
              <a:t>’. </a:t>
            </a:r>
          </a:p>
          <a:p>
            <a:pPr algn="ctr"/>
            <a:r>
              <a:rPr lang="en-GB" sz="2000" dirty="0">
                <a:latin typeface="OpenDyslexicAlta" pitchFamily="2" charset="77"/>
              </a:rPr>
              <a:t>The letter ‘</a:t>
            </a:r>
            <a:r>
              <a:rPr lang="en-GB" sz="2000" dirty="0" err="1">
                <a:solidFill>
                  <a:srgbClr val="3372DC"/>
                </a:solidFill>
                <a:latin typeface="OpenDyslexicAlta" pitchFamily="2" charset="77"/>
              </a:rPr>
              <a:t>i</a:t>
            </a:r>
            <a:r>
              <a:rPr lang="en-GB" sz="2000" dirty="0">
                <a:latin typeface="OpenDyslexicAlta" pitchFamily="2" charset="77"/>
              </a:rPr>
              <a:t>’ makes an /</a:t>
            </a:r>
            <a:r>
              <a:rPr lang="en-GB" sz="2000" dirty="0" err="1">
                <a:solidFill>
                  <a:srgbClr val="3372DC"/>
                </a:solidFill>
                <a:latin typeface="OpenDyslexicAlta" pitchFamily="2" charset="77"/>
              </a:rPr>
              <a:t>ee</a:t>
            </a:r>
            <a:r>
              <a:rPr lang="en-GB" sz="2000" dirty="0">
                <a:latin typeface="OpenDyslexicAlta" pitchFamily="2" charset="77"/>
              </a:rPr>
              <a:t>/</a:t>
            </a:r>
            <a:r>
              <a:rPr lang="en-GB" sz="2000" dirty="0">
                <a:solidFill>
                  <a:srgbClr val="3372DC"/>
                </a:solidFill>
                <a:latin typeface="OpenDyslexicAlta" pitchFamily="2" charset="77"/>
              </a:rPr>
              <a:t> </a:t>
            </a:r>
            <a:r>
              <a:rPr lang="en-GB" sz="2000" dirty="0">
                <a:latin typeface="OpenDyslexicAlta" pitchFamily="2" charset="77"/>
              </a:rPr>
              <a:t>sound.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253CFB1-D451-C585-1A7E-5818788252AD}"/>
              </a:ext>
            </a:extLst>
          </p:cNvPr>
          <p:cNvGrpSpPr/>
          <p:nvPr/>
        </p:nvGrpSpPr>
        <p:grpSpPr>
          <a:xfrm>
            <a:off x="769144" y="3082879"/>
            <a:ext cx="10682280" cy="523220"/>
            <a:chOff x="498338" y="3447426"/>
            <a:chExt cx="10682280" cy="52322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BB0C65E-82F2-6903-CF09-78B92551A753}"/>
                </a:ext>
              </a:extLst>
            </p:cNvPr>
            <p:cNvSpPr txBox="1"/>
            <p:nvPr/>
          </p:nvSpPr>
          <p:spPr>
            <a:xfrm>
              <a:off x="2540451" y="3447426"/>
              <a:ext cx="16369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OpenDyslexicAlta" pitchFamily="2" charset="77"/>
                </a:rPr>
                <a:t>dev</a:t>
              </a:r>
              <a:r>
                <a:rPr lang="en-US" sz="2800" dirty="0">
                  <a:solidFill>
                    <a:srgbClr val="FF3760"/>
                  </a:solidFill>
                  <a:latin typeface="OpenDyslexicAlta" pitchFamily="2" charset="77"/>
                </a:rPr>
                <a:t>ious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EEBB8A9-A549-78D3-7BB4-27C2EF047924}"/>
                </a:ext>
              </a:extLst>
            </p:cNvPr>
            <p:cNvSpPr txBox="1"/>
            <p:nvPr/>
          </p:nvSpPr>
          <p:spPr>
            <a:xfrm>
              <a:off x="498338" y="3447426"/>
              <a:ext cx="16337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OpenDyslexicAlta" pitchFamily="2" charset="77"/>
                </a:rPr>
                <a:t>obv</a:t>
              </a:r>
              <a:r>
                <a:rPr lang="en-US" sz="2800" dirty="0">
                  <a:solidFill>
                    <a:srgbClr val="FF3760"/>
                  </a:solidFill>
                  <a:latin typeface="OpenDyslexicAlta" pitchFamily="2" charset="77"/>
                </a:rPr>
                <a:t>ious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E5006C8-2F9C-5865-7B0E-173D568F464C}"/>
                </a:ext>
              </a:extLst>
            </p:cNvPr>
            <p:cNvSpPr txBox="1"/>
            <p:nvPr/>
          </p:nvSpPr>
          <p:spPr>
            <a:xfrm>
              <a:off x="4585770" y="3447426"/>
              <a:ext cx="22797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OpenDyslexicAlta" pitchFamily="2" charset="77"/>
                </a:rPr>
                <a:t>amphib</a:t>
              </a:r>
              <a:r>
                <a:rPr lang="en-US" sz="2800" dirty="0">
                  <a:solidFill>
                    <a:srgbClr val="FF3760"/>
                  </a:solidFill>
                  <a:latin typeface="OpenDyslexicAlta" pitchFamily="2" charset="77"/>
                </a:rPr>
                <a:t>ious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E85E5C4-B4A2-15D6-7CCB-FE82292B2A1D}"/>
                </a:ext>
              </a:extLst>
            </p:cNvPr>
            <p:cNvSpPr txBox="1"/>
            <p:nvPr/>
          </p:nvSpPr>
          <p:spPr>
            <a:xfrm>
              <a:off x="7273893" y="3447426"/>
              <a:ext cx="19704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OpenDyslexicAlta" pitchFamily="2" charset="77"/>
                </a:rPr>
                <a:t>notor</a:t>
              </a:r>
              <a:r>
                <a:rPr lang="en-US" sz="2800" dirty="0">
                  <a:solidFill>
                    <a:srgbClr val="FF3760"/>
                  </a:solidFill>
                  <a:latin typeface="OpenDyslexicAlta" pitchFamily="2" charset="77"/>
                </a:rPr>
                <a:t>ious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8641E6C-4DBA-F07F-8D1A-755F817C4A34}"/>
                </a:ext>
              </a:extLst>
            </p:cNvPr>
            <p:cNvSpPr txBox="1"/>
            <p:nvPr/>
          </p:nvSpPr>
          <p:spPr>
            <a:xfrm>
              <a:off x="9652636" y="3447426"/>
              <a:ext cx="15279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OpenDyslexicAlta" pitchFamily="2" charset="77"/>
                </a:rPr>
                <a:t>cur</a:t>
              </a:r>
              <a:r>
                <a:rPr lang="en-US" sz="2800" dirty="0">
                  <a:solidFill>
                    <a:srgbClr val="FF3760"/>
                  </a:solidFill>
                  <a:latin typeface="OpenDyslexicAlta" pitchFamily="2" charset="77"/>
                </a:rPr>
                <a:t>ious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839A615-E419-8EFF-1D29-1691C0BFB2C9}"/>
              </a:ext>
            </a:extLst>
          </p:cNvPr>
          <p:cNvSpPr txBox="1"/>
          <p:nvPr/>
        </p:nvSpPr>
        <p:spPr>
          <a:xfrm>
            <a:off x="2212145" y="4820639"/>
            <a:ext cx="1563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OpenDyslexicAlta" pitchFamily="2" charset="77"/>
              </a:rPr>
              <a:t>var</a:t>
            </a:r>
            <a:r>
              <a:rPr lang="en-US" sz="2800" dirty="0">
                <a:solidFill>
                  <a:srgbClr val="FF3760"/>
                </a:solidFill>
                <a:latin typeface="OpenDyslexicAlta" pitchFamily="2" charset="77"/>
              </a:rPr>
              <a:t>ious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01206C-8A03-75AF-54E7-A9D09E6356F0}"/>
              </a:ext>
            </a:extLst>
          </p:cNvPr>
          <p:cNvSpPr txBox="1"/>
          <p:nvPr/>
        </p:nvSpPr>
        <p:spPr>
          <a:xfrm>
            <a:off x="2147394" y="5731702"/>
            <a:ext cx="1688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OpenDyslexicAlta" pitchFamily="2" charset="77"/>
              </a:rPr>
              <a:t>glor</a:t>
            </a:r>
            <a:r>
              <a:rPr lang="en-US" sz="2800" dirty="0">
                <a:solidFill>
                  <a:srgbClr val="FF3760"/>
                </a:solidFill>
                <a:latin typeface="OpenDyslexicAlta" pitchFamily="2" charset="77"/>
              </a:rPr>
              <a:t>ious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8DCFA6-CA7A-5DD7-A147-011DDAC97F1C}"/>
              </a:ext>
            </a:extLst>
          </p:cNvPr>
          <p:cNvSpPr txBox="1"/>
          <p:nvPr/>
        </p:nvSpPr>
        <p:spPr>
          <a:xfrm>
            <a:off x="5004842" y="4820639"/>
            <a:ext cx="2053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OpenDyslexicAlta" pitchFamily="2" charset="77"/>
              </a:rPr>
              <a:t>victor</a:t>
            </a:r>
            <a:r>
              <a:rPr lang="en-US" sz="2800" dirty="0">
                <a:solidFill>
                  <a:srgbClr val="FF3760"/>
                </a:solidFill>
                <a:latin typeface="OpenDyslexicAlta" pitchFamily="2" charset="77"/>
              </a:rPr>
              <a:t>ious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9BDC6B-E72D-7954-0781-9C525373C725}"/>
              </a:ext>
            </a:extLst>
          </p:cNvPr>
          <p:cNvSpPr txBox="1"/>
          <p:nvPr/>
        </p:nvSpPr>
        <p:spPr>
          <a:xfrm>
            <a:off x="5075524" y="5731702"/>
            <a:ext cx="2040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OpenDyslexicAlta" pitchFamily="2" charset="77"/>
              </a:rPr>
              <a:t>rebell</a:t>
            </a:r>
            <a:r>
              <a:rPr lang="en-US" sz="2800" dirty="0">
                <a:solidFill>
                  <a:srgbClr val="FF3760"/>
                </a:solidFill>
                <a:latin typeface="OpenDyslexicAlta" pitchFamily="2" charset="77"/>
              </a:rPr>
              <a:t>ious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C0E95E-498C-14E7-0463-304042CF93A1}"/>
              </a:ext>
            </a:extLst>
          </p:cNvPr>
          <p:cNvSpPr txBox="1"/>
          <p:nvPr/>
        </p:nvSpPr>
        <p:spPr>
          <a:xfrm>
            <a:off x="8288058" y="4820639"/>
            <a:ext cx="16353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OpenDyslexicAlta" pitchFamily="2" charset="77"/>
              </a:rPr>
              <a:t>env</a:t>
            </a:r>
            <a:r>
              <a:rPr lang="en-US" sz="2800" dirty="0">
                <a:solidFill>
                  <a:srgbClr val="FF3760"/>
                </a:solidFill>
                <a:latin typeface="OpenDyslexicAlta" pitchFamily="2" charset="77"/>
              </a:rPr>
              <a:t>ious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02C9C5-69AB-1AC8-B37C-9DF62DBCD89D}"/>
              </a:ext>
            </a:extLst>
          </p:cNvPr>
          <p:cNvSpPr txBox="1"/>
          <p:nvPr/>
        </p:nvSpPr>
        <p:spPr>
          <a:xfrm>
            <a:off x="8337751" y="5731702"/>
            <a:ext cx="15359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OpenDyslexicAlta" pitchFamily="2" charset="77"/>
              </a:rPr>
              <a:t>ser</a:t>
            </a:r>
            <a:r>
              <a:rPr lang="en-US" sz="2800" dirty="0">
                <a:solidFill>
                  <a:srgbClr val="FF3760"/>
                </a:solidFill>
                <a:latin typeface="OpenDyslexicAlta" pitchFamily="2" charset="77"/>
              </a:rPr>
              <a:t>ious</a:t>
            </a:r>
          </a:p>
        </p:txBody>
      </p:sp>
    </p:spTree>
    <p:extLst>
      <p:ext uri="{BB962C8B-B14F-4D97-AF65-F5344CB8AC3E}">
        <p14:creationId xmlns:p14="http://schemas.microsoft.com/office/powerpoint/2010/main" val="91094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11380B-C7CA-BE38-BCF4-72975ED582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Can you identify the missing words in </a:t>
            </a:r>
          </a:p>
          <a:p>
            <a:r>
              <a:rPr lang="en-GB" dirty="0"/>
              <a:t>these sentences?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DE0EC-52B2-D4CD-A37E-DCE40E8164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Cloze Sentences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34DFCA-9223-DE1B-416C-29064F9F55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FB9EF6C-647B-CEC6-94AC-03D18DCBD9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8997319"/>
              </p:ext>
            </p:extLst>
          </p:nvPr>
        </p:nvGraphicFramePr>
        <p:xfrm>
          <a:off x="639724" y="1860693"/>
          <a:ext cx="2198409" cy="4579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8409">
                  <a:extLst>
                    <a:ext uri="{9D8B030D-6E8A-4147-A177-3AD203B41FA5}">
                      <a16:colId xmlns:a16="http://schemas.microsoft.com/office/drawing/2014/main" val="2485346987"/>
                    </a:ext>
                  </a:extLst>
                </a:gridCol>
              </a:tblGrid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infectious</a:t>
                      </a:r>
                      <a:endParaRPr lang="en-GB" sz="16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8985659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notorious</a:t>
                      </a:r>
                      <a:endParaRPr lang="en-GB" sz="16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5876262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devious</a:t>
                      </a:r>
                      <a:endParaRPr lang="en-GB" sz="16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6386903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ambitious</a:t>
                      </a:r>
                      <a:endParaRPr lang="en-GB" sz="16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0943225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repetitious</a:t>
                      </a:r>
                      <a:endParaRPr lang="en-GB" sz="16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3349289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curious</a:t>
                      </a:r>
                      <a:endParaRPr lang="en-GB" sz="16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805574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nutritious</a:t>
                      </a:r>
                      <a:endParaRPr lang="en-GB" sz="16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4439838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amphibious</a:t>
                      </a:r>
                      <a:endParaRPr lang="en-GB" sz="16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6808979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fictitious</a:t>
                      </a:r>
                      <a:endParaRPr lang="en-GB" sz="16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2201837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obvious</a:t>
                      </a:r>
                      <a:endParaRPr lang="en-GB" sz="16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1039642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8E7E6F64-6C0C-12C9-F312-D1CE00425645}"/>
              </a:ext>
            </a:extLst>
          </p:cNvPr>
          <p:cNvSpPr/>
          <p:nvPr/>
        </p:nvSpPr>
        <p:spPr>
          <a:xfrm>
            <a:off x="3269336" y="1898192"/>
            <a:ext cx="84353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OpenDyslexicAlta" pitchFamily="2" charset="77"/>
              </a:rPr>
              <a:t>“We're interested in the source of these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_________________</a:t>
            </a:r>
            <a:r>
              <a:rPr lang="en-GB" sz="2000" dirty="0">
                <a:latin typeface="OpenDyslexicAlta" pitchFamily="2" charset="77"/>
              </a:rPr>
              <a:t> rumours.”</a:t>
            </a:r>
            <a:endParaRPr lang="en-US" sz="2000" dirty="0">
              <a:latin typeface="OpenDyslexicAlta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5ED75C-B268-7189-D770-3ACB905BD6C2}"/>
              </a:ext>
            </a:extLst>
          </p:cNvPr>
          <p:cNvSpPr/>
          <p:nvPr/>
        </p:nvSpPr>
        <p:spPr>
          <a:xfrm>
            <a:off x="3269335" y="2892592"/>
            <a:ext cx="84353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OpenDyslexicAlta" pitchFamily="2" charset="77"/>
              </a:rPr>
              <a:t>Flu is highly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_________________</a:t>
            </a:r>
            <a:r>
              <a:rPr lang="en-GB" sz="2000" dirty="0">
                <a:latin typeface="OpenDyslexicAlta" pitchFamily="2" charset="77"/>
              </a:rPr>
              <a:t>, so it’s important to wash your hands often, and cover your mouth if you cough or sneeze.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305457-726D-74F8-3DF9-7DE7D4BA3706}"/>
              </a:ext>
            </a:extLst>
          </p:cNvPr>
          <p:cNvSpPr/>
          <p:nvPr/>
        </p:nvSpPr>
        <p:spPr>
          <a:xfrm>
            <a:off x="3269334" y="4194769"/>
            <a:ext cx="84353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OpenDyslexicAlta" pitchFamily="2" charset="77"/>
              </a:rPr>
              <a:t>Most frogs, newts, toads and salamanders are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_________________</a:t>
            </a:r>
            <a:r>
              <a:rPr lang="en-GB" sz="2000" dirty="0">
                <a:latin typeface="OpenDyslexicAlta" pitchFamily="2" charset="77"/>
                <a:cs typeface="Arial" panose="020B0604020202020204" pitchFamily="34" charset="0"/>
              </a:rPr>
              <a:t>.</a:t>
            </a:r>
            <a:endParaRPr lang="en-US" sz="2000" dirty="0">
              <a:latin typeface="OpenDyslexicAlta" pitchFamily="2" charset="77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2067BA-B374-151B-1901-2B389EF2A08D}"/>
              </a:ext>
            </a:extLst>
          </p:cNvPr>
          <p:cNvSpPr/>
          <p:nvPr/>
        </p:nvSpPr>
        <p:spPr>
          <a:xfrm>
            <a:off x="3269334" y="5278538"/>
            <a:ext cx="84353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OpenDyslexicAlta" pitchFamily="2" charset="77"/>
              </a:rPr>
              <a:t>Cheating is a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_________________</a:t>
            </a:r>
            <a:r>
              <a:rPr lang="en-GB" sz="2000" dirty="0">
                <a:latin typeface="OpenDyslexicAlta" pitchFamily="2" charset="77"/>
              </a:rPr>
              <a:t> way to win.</a:t>
            </a:r>
            <a:endParaRPr lang="en-US" sz="2000" dirty="0">
              <a:latin typeface="OpenDyslexicAlta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3264D7-58CC-9F98-286F-E08630D1E237}"/>
              </a:ext>
            </a:extLst>
          </p:cNvPr>
          <p:cNvSpPr/>
          <p:nvPr/>
        </p:nvSpPr>
        <p:spPr>
          <a:xfrm>
            <a:off x="3223613" y="6054531"/>
            <a:ext cx="85267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OpenDyslexicAlta" pitchFamily="2" charset="77"/>
              </a:rPr>
              <a:t>The thief was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_________________</a:t>
            </a:r>
            <a:r>
              <a:rPr lang="en-GB" sz="2000" dirty="0">
                <a:latin typeface="OpenDyslexicAlta" pitchFamily="2" charset="77"/>
              </a:rPr>
              <a:t> for stealing diamonds.</a:t>
            </a:r>
            <a:endParaRPr lang="en-US" sz="2000" dirty="0"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5617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11380B-C7CA-BE38-BCF4-72975ED582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Can you identify the missing words in </a:t>
            </a:r>
          </a:p>
          <a:p>
            <a:r>
              <a:rPr lang="en-GB" dirty="0"/>
              <a:t>these sentences?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DE0EC-52B2-D4CD-A37E-DCE40E8164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Cloze Sentences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34DFCA-9223-DE1B-416C-29064F9F55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CD28FE-F6DE-7729-AA10-8E1C185CCFB4}"/>
              </a:ext>
            </a:extLst>
          </p:cNvPr>
          <p:cNvSpPr/>
          <p:nvPr/>
        </p:nvSpPr>
        <p:spPr>
          <a:xfrm>
            <a:off x="1120576" y="5381061"/>
            <a:ext cx="10435165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en-GB" sz="2400" dirty="0">
                <a:latin typeface="OpenDyslexicAlta" pitchFamily="2" charset="77"/>
              </a:rPr>
              <a:t>He is such a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_____________ </a:t>
            </a:r>
            <a:r>
              <a:rPr lang="en-GB" sz="2400" dirty="0">
                <a:latin typeface="OpenDyslexicAlta" pitchFamily="2" charset="77"/>
                <a:cs typeface="Arial" panose="020B0604020202020204" pitchFamily="34" charset="0"/>
              </a:rPr>
              <a:t>boy, always asking questions; he has a real thirst for knowledge.</a:t>
            </a:r>
            <a:r>
              <a:rPr lang="en-GB" sz="2400" dirty="0">
                <a:latin typeface="OpenDyslexicAlta" pitchFamily="2" charset="77"/>
              </a:rPr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D62553-0530-8407-0B73-276A34D56FB4}"/>
              </a:ext>
            </a:extLst>
          </p:cNvPr>
          <p:cNvSpPr/>
          <p:nvPr/>
        </p:nvSpPr>
        <p:spPr>
          <a:xfrm>
            <a:off x="4142480" y="3508302"/>
            <a:ext cx="7413261" cy="1313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en-GB" sz="2400" dirty="0">
                <a:latin typeface="OpenDyslexicAlta" pitchFamily="2" charset="77"/>
              </a:rPr>
              <a:t>Fruits and vegetables are an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___________ </a:t>
            </a:r>
            <a:r>
              <a:rPr lang="en-GB" sz="2400" dirty="0">
                <a:latin typeface="OpenDyslexicAlta" pitchFamily="2" charset="77"/>
              </a:rPr>
              <a:t>choice when making a delicious and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_____________</a:t>
            </a:r>
            <a:r>
              <a:rPr lang="en-GB" sz="2400" dirty="0">
                <a:latin typeface="OpenDyslexicAlta" pitchFamily="2" charset="77"/>
              </a:rPr>
              <a:t> smoothie.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E9BE53-ADAF-D748-719E-85C5B9B8F6BE}"/>
              </a:ext>
            </a:extLst>
          </p:cNvPr>
          <p:cNvSpPr/>
          <p:nvPr/>
        </p:nvSpPr>
        <p:spPr>
          <a:xfrm>
            <a:off x="1134864" y="2056171"/>
            <a:ext cx="10807529" cy="902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en-GB" sz="2400" dirty="0">
                <a:latin typeface="OpenDyslexicAlta" pitchFamily="2" charset="77"/>
              </a:rPr>
              <a:t>He gave a long and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_____________</a:t>
            </a:r>
            <a:r>
              <a:rPr lang="en-GB" sz="2400" dirty="0">
                <a:latin typeface="OpenDyslexicAlta" pitchFamily="2" charset="77"/>
              </a:rPr>
              <a:t> speech about how driven </a:t>
            </a:r>
          </a:p>
          <a:p>
            <a:pPr>
              <a:lnSpc>
                <a:spcPts val="3200"/>
              </a:lnSpc>
            </a:pPr>
            <a:r>
              <a:rPr lang="en-GB" sz="2400" dirty="0">
                <a:latin typeface="OpenDyslexicAlta" pitchFamily="2" charset="77"/>
              </a:rPr>
              <a:t>and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_____________</a:t>
            </a:r>
            <a:r>
              <a:rPr lang="en-GB" sz="2400" dirty="0">
                <a:latin typeface="OpenDyslexicAlta" pitchFamily="2" charset="77"/>
              </a:rPr>
              <a:t> he was.</a:t>
            </a:r>
          </a:p>
        </p:txBody>
      </p:sp>
      <p:pic>
        <p:nvPicPr>
          <p:cNvPr id="19" name="Picture 18" descr="Detox, Detoxify, Diet, Vitamins, Healthy, Fresh">
            <a:extLst>
              <a:ext uri="{FF2B5EF4-FFF2-40B4-BE49-F238E27FC236}">
                <a16:creationId xmlns:a16="http://schemas.microsoft.com/office/drawing/2014/main" id="{69C62816-CCA3-68FD-0C4A-5EF746292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955" y="3210984"/>
            <a:ext cx="2530085" cy="181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52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DE0EC-52B2-D4CD-A37E-DCE40E8164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Cloze Sentences</a:t>
            </a:r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11380B-C7CA-BE38-BCF4-72975ED582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34DFCA-9223-DE1B-416C-29064F9F55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FB9EF6C-647B-CEC6-94AC-03D18DCBD9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561155"/>
              </p:ext>
            </p:extLst>
          </p:nvPr>
        </p:nvGraphicFramePr>
        <p:xfrm>
          <a:off x="639724" y="1860693"/>
          <a:ext cx="2198409" cy="4579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8409">
                  <a:extLst>
                    <a:ext uri="{9D8B030D-6E8A-4147-A177-3AD203B41FA5}">
                      <a16:colId xmlns:a16="http://schemas.microsoft.com/office/drawing/2014/main" val="2485346987"/>
                    </a:ext>
                  </a:extLst>
                </a:gridCol>
              </a:tblGrid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infectious</a:t>
                      </a:r>
                      <a:endParaRPr lang="en-GB" sz="16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8985659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notorious</a:t>
                      </a:r>
                      <a:endParaRPr lang="en-GB" sz="16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5876262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devious</a:t>
                      </a:r>
                      <a:endParaRPr lang="en-GB" sz="16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6386903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ambitious</a:t>
                      </a:r>
                      <a:endParaRPr lang="en-GB" sz="16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0943225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repetitious</a:t>
                      </a:r>
                      <a:endParaRPr lang="en-GB" sz="16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3349289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curious</a:t>
                      </a:r>
                      <a:endParaRPr lang="en-GB" sz="16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805574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nutritious</a:t>
                      </a:r>
                      <a:endParaRPr lang="en-GB" sz="16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4439838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amphibious</a:t>
                      </a:r>
                      <a:endParaRPr lang="en-GB" sz="16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6808979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fictitious</a:t>
                      </a:r>
                      <a:endParaRPr lang="en-GB" sz="16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2201837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obvious</a:t>
                      </a:r>
                      <a:endParaRPr lang="en-GB" sz="16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1039642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FD6DD5D9-07D5-BAE7-039E-6BB260A9D9E9}"/>
              </a:ext>
            </a:extLst>
          </p:cNvPr>
          <p:cNvSpPr txBox="1"/>
          <p:nvPr/>
        </p:nvSpPr>
        <p:spPr>
          <a:xfrm>
            <a:off x="9196277" y="1815588"/>
            <a:ext cx="19105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0" dirty="0">
                <a:solidFill>
                  <a:srgbClr val="FF3760"/>
                </a:solidFill>
                <a:latin typeface="OpenDyslexicAlta" pitchFamily="2" charset="77"/>
              </a:rPr>
              <a:t>fictitious</a:t>
            </a:r>
            <a:endParaRPr lang="en-GB" dirty="0">
              <a:solidFill>
                <a:srgbClr val="FF37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DD9BF0-0564-16A4-54A8-AC8E33C99A8C}"/>
              </a:ext>
            </a:extLst>
          </p:cNvPr>
          <p:cNvSpPr txBox="1"/>
          <p:nvPr/>
        </p:nvSpPr>
        <p:spPr>
          <a:xfrm>
            <a:off x="5402883" y="2811190"/>
            <a:ext cx="17763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0" dirty="0">
                <a:solidFill>
                  <a:srgbClr val="FF3760"/>
                </a:solidFill>
                <a:latin typeface="OpenDyslexicAlta" pitchFamily="2" charset="77"/>
              </a:rPr>
              <a:t>infectious</a:t>
            </a:r>
            <a:endParaRPr lang="en-GB" dirty="0">
              <a:solidFill>
                <a:srgbClr val="FF37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DB4AC4-6BA7-A5E2-8FAD-F7868CF7727A}"/>
              </a:ext>
            </a:extLst>
          </p:cNvPr>
          <p:cNvSpPr txBox="1"/>
          <p:nvPr/>
        </p:nvSpPr>
        <p:spPr>
          <a:xfrm>
            <a:off x="3452016" y="4469988"/>
            <a:ext cx="21984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0" dirty="0">
                <a:solidFill>
                  <a:srgbClr val="FF3760"/>
                </a:solidFill>
                <a:latin typeface="OpenDyslexicAlta" pitchFamily="2" charset="77"/>
              </a:rPr>
              <a:t>amphibious</a:t>
            </a:r>
            <a:endParaRPr lang="en-GB" dirty="0">
              <a:solidFill>
                <a:srgbClr val="FF376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4489B8-ED3E-EE41-D9E1-9C4B85114696}"/>
              </a:ext>
            </a:extLst>
          </p:cNvPr>
          <p:cNvSpPr txBox="1"/>
          <p:nvPr/>
        </p:nvSpPr>
        <p:spPr>
          <a:xfrm>
            <a:off x="5721612" y="5203426"/>
            <a:ext cx="14315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0" dirty="0">
                <a:solidFill>
                  <a:srgbClr val="FF3760"/>
                </a:solidFill>
                <a:latin typeface="OpenDyslexicAlta" pitchFamily="2" charset="77"/>
              </a:rPr>
              <a:t>devious</a:t>
            </a:r>
            <a:endParaRPr lang="en-GB" dirty="0">
              <a:solidFill>
                <a:srgbClr val="FF376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A3FF6A-E444-0360-97DD-7EDED827E6B5}"/>
              </a:ext>
            </a:extLst>
          </p:cNvPr>
          <p:cNvSpPr txBox="1"/>
          <p:nvPr/>
        </p:nvSpPr>
        <p:spPr>
          <a:xfrm>
            <a:off x="5392631" y="5965862"/>
            <a:ext cx="21984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0" dirty="0">
                <a:solidFill>
                  <a:srgbClr val="FF3760"/>
                </a:solidFill>
                <a:latin typeface="OpenDyslexicAlta" pitchFamily="2" charset="77"/>
              </a:rPr>
              <a:t>notorious</a:t>
            </a:r>
            <a:endParaRPr lang="en-GB" sz="2400" dirty="0">
              <a:solidFill>
                <a:srgbClr val="FF376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7240941-0383-9993-D0BC-7E64307AC7F3}"/>
              </a:ext>
            </a:extLst>
          </p:cNvPr>
          <p:cNvSpPr/>
          <p:nvPr/>
        </p:nvSpPr>
        <p:spPr>
          <a:xfrm>
            <a:off x="3269336" y="1898192"/>
            <a:ext cx="84353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OpenDyslexicAlta" pitchFamily="2" charset="77"/>
              </a:rPr>
              <a:t>“We're interested in the source of these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_________________</a:t>
            </a:r>
            <a:r>
              <a:rPr lang="en-GB" sz="2000" dirty="0">
                <a:latin typeface="OpenDyslexicAlta" pitchFamily="2" charset="77"/>
              </a:rPr>
              <a:t> rumours.”</a:t>
            </a:r>
            <a:endParaRPr lang="en-US" sz="2000" dirty="0">
              <a:latin typeface="OpenDyslexicAlta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33CEEF3-AF6A-99E4-DEA5-805A1247E7DD}"/>
              </a:ext>
            </a:extLst>
          </p:cNvPr>
          <p:cNvSpPr/>
          <p:nvPr/>
        </p:nvSpPr>
        <p:spPr>
          <a:xfrm>
            <a:off x="3269335" y="2892592"/>
            <a:ext cx="84353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OpenDyslexicAlta" pitchFamily="2" charset="77"/>
              </a:rPr>
              <a:t>Flu is highly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_________________</a:t>
            </a:r>
            <a:r>
              <a:rPr lang="en-GB" sz="2000" dirty="0">
                <a:latin typeface="OpenDyslexicAlta" pitchFamily="2" charset="77"/>
              </a:rPr>
              <a:t>, so it’s important to wash your hands often, and cover your mouth if you cough or sneeze.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FB60384-C065-B05A-2879-BE7F9C97B141}"/>
              </a:ext>
            </a:extLst>
          </p:cNvPr>
          <p:cNvSpPr/>
          <p:nvPr/>
        </p:nvSpPr>
        <p:spPr>
          <a:xfrm>
            <a:off x="3269334" y="4194769"/>
            <a:ext cx="84353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OpenDyslexicAlta" pitchFamily="2" charset="77"/>
              </a:rPr>
              <a:t>Most frogs, newts, toads and salamanders are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_________________</a:t>
            </a:r>
            <a:r>
              <a:rPr lang="en-GB" sz="2000" dirty="0">
                <a:latin typeface="OpenDyslexicAlta" pitchFamily="2" charset="77"/>
                <a:cs typeface="Arial" panose="020B0604020202020204" pitchFamily="34" charset="0"/>
              </a:rPr>
              <a:t>.</a:t>
            </a:r>
            <a:endParaRPr lang="en-US" sz="2000" dirty="0">
              <a:latin typeface="OpenDyslexicAlta" pitchFamily="2" charset="77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B6CE2E9-83B6-9331-04F4-149AE075D4BA}"/>
              </a:ext>
            </a:extLst>
          </p:cNvPr>
          <p:cNvSpPr/>
          <p:nvPr/>
        </p:nvSpPr>
        <p:spPr>
          <a:xfrm>
            <a:off x="3269334" y="5278538"/>
            <a:ext cx="84353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OpenDyslexicAlta" pitchFamily="2" charset="77"/>
              </a:rPr>
              <a:t>Cheating is a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_________________</a:t>
            </a:r>
            <a:r>
              <a:rPr lang="en-GB" sz="2000" dirty="0">
                <a:latin typeface="OpenDyslexicAlta" pitchFamily="2" charset="77"/>
              </a:rPr>
              <a:t> way to win.</a:t>
            </a:r>
            <a:endParaRPr lang="en-US" sz="2000" dirty="0">
              <a:latin typeface="OpenDyslexicAlta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9ABE871-A50F-9A14-3C2D-D1EAD049D2FB}"/>
              </a:ext>
            </a:extLst>
          </p:cNvPr>
          <p:cNvSpPr/>
          <p:nvPr/>
        </p:nvSpPr>
        <p:spPr>
          <a:xfrm>
            <a:off x="3223613" y="6054531"/>
            <a:ext cx="85267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OpenDyslexicAlta" pitchFamily="2" charset="77"/>
              </a:rPr>
              <a:t>The thief was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_________________</a:t>
            </a:r>
            <a:r>
              <a:rPr lang="en-GB" sz="2000" dirty="0">
                <a:latin typeface="OpenDyslexicAlta" pitchFamily="2" charset="77"/>
              </a:rPr>
              <a:t> for stealing diamonds.</a:t>
            </a:r>
            <a:endParaRPr lang="en-US" sz="2000" dirty="0"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6305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6982574-4F81-7041-693E-72FEB2B81835}"/>
              </a:ext>
            </a:extLst>
          </p:cNvPr>
          <p:cNvSpPr/>
          <p:nvPr/>
        </p:nvSpPr>
        <p:spPr>
          <a:xfrm>
            <a:off x="1120576" y="5381061"/>
            <a:ext cx="10435165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en-GB" sz="2400" dirty="0">
                <a:latin typeface="OpenDyslexicAlta" pitchFamily="2" charset="77"/>
              </a:rPr>
              <a:t>He is such a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_____________ </a:t>
            </a:r>
            <a:r>
              <a:rPr lang="en-GB" sz="2400" dirty="0">
                <a:latin typeface="OpenDyslexicAlta" pitchFamily="2" charset="77"/>
                <a:cs typeface="Arial" panose="020B0604020202020204" pitchFamily="34" charset="0"/>
              </a:rPr>
              <a:t>boy, always asking questions; he has a real thirst for knowledge.</a:t>
            </a:r>
            <a:r>
              <a:rPr lang="en-GB" sz="2400" dirty="0">
                <a:latin typeface="OpenDyslexicAlta" pitchFamily="2" charset="77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05E810-624F-1C3E-9797-C13EB7294029}"/>
              </a:ext>
            </a:extLst>
          </p:cNvPr>
          <p:cNvSpPr/>
          <p:nvPr/>
        </p:nvSpPr>
        <p:spPr>
          <a:xfrm>
            <a:off x="4142480" y="3508302"/>
            <a:ext cx="7413261" cy="1313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en-GB" sz="2400" dirty="0">
                <a:latin typeface="OpenDyslexicAlta" pitchFamily="2" charset="77"/>
              </a:rPr>
              <a:t>Fruits and vegetables are an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___________ </a:t>
            </a:r>
            <a:r>
              <a:rPr lang="en-GB" sz="2400" dirty="0">
                <a:latin typeface="OpenDyslexicAlta" pitchFamily="2" charset="77"/>
              </a:rPr>
              <a:t>choice when making a delicious and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_____________</a:t>
            </a:r>
            <a:r>
              <a:rPr lang="en-GB" sz="2400" dirty="0">
                <a:latin typeface="OpenDyslexicAlta" pitchFamily="2" charset="77"/>
              </a:rPr>
              <a:t> smoothie.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DC9045-4870-A8C4-C7A1-D814AFB35480}"/>
              </a:ext>
            </a:extLst>
          </p:cNvPr>
          <p:cNvSpPr/>
          <p:nvPr/>
        </p:nvSpPr>
        <p:spPr>
          <a:xfrm>
            <a:off x="1134864" y="2056171"/>
            <a:ext cx="10807529" cy="902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en-GB" sz="2400" dirty="0">
                <a:latin typeface="OpenDyslexicAlta" pitchFamily="2" charset="77"/>
              </a:rPr>
              <a:t>He gave a long and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_____________</a:t>
            </a:r>
            <a:r>
              <a:rPr lang="en-GB" sz="2400" dirty="0">
                <a:latin typeface="OpenDyslexicAlta" pitchFamily="2" charset="77"/>
              </a:rPr>
              <a:t> speech about how driven </a:t>
            </a:r>
          </a:p>
          <a:p>
            <a:pPr>
              <a:lnSpc>
                <a:spcPts val="3200"/>
              </a:lnSpc>
            </a:pPr>
            <a:r>
              <a:rPr lang="en-GB" sz="2400" dirty="0">
                <a:latin typeface="OpenDyslexicAlta" pitchFamily="2" charset="77"/>
              </a:rPr>
              <a:t>and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_____________</a:t>
            </a:r>
            <a:r>
              <a:rPr lang="en-GB" sz="2400" dirty="0">
                <a:latin typeface="OpenDyslexicAlta" pitchFamily="2" charset="77"/>
              </a:rPr>
              <a:t> he was.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DE0EC-52B2-D4CD-A37E-DCE40E8164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Cloze Sentences</a:t>
            </a:r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11380B-C7CA-BE38-BCF4-72975ED582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34DFCA-9223-DE1B-416C-29064F9F55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DB7750-D4A7-919C-B93A-C2BBA58E97BA}"/>
              </a:ext>
            </a:extLst>
          </p:cNvPr>
          <p:cNvSpPr txBox="1"/>
          <p:nvPr/>
        </p:nvSpPr>
        <p:spPr>
          <a:xfrm>
            <a:off x="4304538" y="2056171"/>
            <a:ext cx="25713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0" dirty="0">
                <a:solidFill>
                  <a:srgbClr val="FF3760"/>
                </a:solidFill>
                <a:latin typeface="OpenDyslexicAlta" pitchFamily="2" charset="77"/>
              </a:rPr>
              <a:t>repetitious</a:t>
            </a:r>
            <a:endParaRPr lang="en-GB" dirty="0">
              <a:solidFill>
                <a:srgbClr val="FF37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A49800-9638-81D8-DDD9-0861BDAC539D}"/>
              </a:ext>
            </a:extLst>
          </p:cNvPr>
          <p:cNvSpPr txBox="1"/>
          <p:nvPr/>
        </p:nvSpPr>
        <p:spPr>
          <a:xfrm>
            <a:off x="2089125" y="2477062"/>
            <a:ext cx="17763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0" dirty="0">
                <a:solidFill>
                  <a:srgbClr val="FF3760"/>
                </a:solidFill>
                <a:latin typeface="OpenDyslexicAlta" pitchFamily="2" charset="77"/>
              </a:rPr>
              <a:t>ambitious</a:t>
            </a:r>
            <a:endParaRPr lang="en-GB" dirty="0">
              <a:solidFill>
                <a:srgbClr val="FF37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87D617-9637-568A-D0B1-C38C44D582A8}"/>
              </a:ext>
            </a:extLst>
          </p:cNvPr>
          <p:cNvSpPr txBox="1"/>
          <p:nvPr/>
        </p:nvSpPr>
        <p:spPr>
          <a:xfrm>
            <a:off x="8813552" y="3508302"/>
            <a:ext cx="22432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0" dirty="0">
                <a:solidFill>
                  <a:srgbClr val="FF3760"/>
                </a:solidFill>
                <a:latin typeface="OpenDyslexicAlta" pitchFamily="2" charset="77"/>
              </a:rPr>
              <a:t>obvious</a:t>
            </a:r>
            <a:endParaRPr lang="en-GB" dirty="0">
              <a:solidFill>
                <a:srgbClr val="FF37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512B82-CDA7-40A3-8797-46D1570A0936}"/>
              </a:ext>
            </a:extLst>
          </p:cNvPr>
          <p:cNvSpPr txBox="1"/>
          <p:nvPr/>
        </p:nvSpPr>
        <p:spPr>
          <a:xfrm>
            <a:off x="4412652" y="4345529"/>
            <a:ext cx="18106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0" dirty="0">
                <a:solidFill>
                  <a:srgbClr val="FF3760"/>
                </a:solidFill>
                <a:latin typeface="OpenDyslexicAlta" pitchFamily="2" charset="77"/>
              </a:rPr>
              <a:t>nutritious</a:t>
            </a:r>
            <a:endParaRPr lang="en-GB" sz="2000" dirty="0">
              <a:solidFill>
                <a:srgbClr val="FF376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4AC38C-D8C3-D895-CBBC-11486574877B}"/>
              </a:ext>
            </a:extLst>
          </p:cNvPr>
          <p:cNvSpPr txBox="1"/>
          <p:nvPr/>
        </p:nvSpPr>
        <p:spPr>
          <a:xfrm>
            <a:off x="3416326" y="5375931"/>
            <a:ext cx="18401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0" dirty="0">
                <a:solidFill>
                  <a:srgbClr val="FF3760"/>
                </a:solidFill>
                <a:latin typeface="OpenDyslexicAlta" pitchFamily="2" charset="77"/>
              </a:rPr>
              <a:t>curious</a:t>
            </a:r>
            <a:endParaRPr lang="en-GB" sz="2800" dirty="0">
              <a:solidFill>
                <a:srgbClr val="FF3760"/>
              </a:solidFill>
            </a:endParaRPr>
          </a:p>
        </p:txBody>
      </p:sp>
      <p:pic>
        <p:nvPicPr>
          <p:cNvPr id="6" name="Picture 5" descr="Detox, Detoxify, Diet, Vitamins, Healthy, Fresh">
            <a:extLst>
              <a:ext uri="{FF2B5EF4-FFF2-40B4-BE49-F238E27FC236}">
                <a16:creationId xmlns:a16="http://schemas.microsoft.com/office/drawing/2014/main" id="{E3DF31BD-F8C9-A892-3C8E-D7C491A2A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955" y="3210984"/>
            <a:ext cx="2530085" cy="181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27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5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95A45B-DC1F-5F59-E040-DF2E2E0B3C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63688" y="700962"/>
            <a:ext cx="8037324" cy="749135"/>
          </a:xfrm>
        </p:spPr>
        <p:txBody>
          <a:bodyPr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chemeClr val="tx1"/>
                </a:solidFill>
              </a:rPr>
              <a:t>Find the dictionary definition for the words below.</a:t>
            </a:r>
            <a:endParaRPr lang="en-GB" sz="16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6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Then write your own sentence for each.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D387AD-1A60-1E33-B254-9E8DFFF472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1232" y="314753"/>
            <a:ext cx="5202237" cy="320675"/>
          </a:xfrm>
        </p:spPr>
        <p:txBody>
          <a:bodyPr/>
          <a:lstStyle/>
          <a:p>
            <a:r>
              <a:rPr lang="en-GB" dirty="0"/>
              <a:t>Words ending in ‘-</a:t>
            </a:r>
            <a:r>
              <a:rPr lang="en-GB" dirty="0" err="1"/>
              <a:t>tious’</a:t>
            </a:r>
            <a:r>
              <a:rPr lang="en-GB" dirty="0"/>
              <a:t> and ‘-</a:t>
            </a:r>
            <a:r>
              <a:rPr lang="en-GB" dirty="0" err="1"/>
              <a:t>ious’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815F77-220B-E292-454B-95420D7A0F1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17</a:t>
            </a:fld>
            <a:endParaRPr lang="en-US" dirty="0"/>
          </a:p>
        </p:txBody>
      </p:sp>
      <p:graphicFrame>
        <p:nvGraphicFramePr>
          <p:cNvPr id="2" name="Table 10">
            <a:extLst>
              <a:ext uri="{FF2B5EF4-FFF2-40B4-BE49-F238E27FC236}">
                <a16:creationId xmlns:a16="http://schemas.microsoft.com/office/drawing/2014/main" id="{2BBB53B5-9719-8A79-9BB3-DE70AC4409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6219720"/>
              </p:ext>
            </p:extLst>
          </p:nvPr>
        </p:nvGraphicFramePr>
        <p:xfrm>
          <a:off x="409804" y="1801900"/>
          <a:ext cx="11399687" cy="4671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1118">
                  <a:extLst>
                    <a:ext uri="{9D8B030D-6E8A-4147-A177-3AD203B41FA5}">
                      <a16:colId xmlns:a16="http://schemas.microsoft.com/office/drawing/2014/main" val="3223077605"/>
                    </a:ext>
                  </a:extLst>
                </a:gridCol>
                <a:gridCol w="3975652">
                  <a:extLst>
                    <a:ext uri="{9D8B030D-6E8A-4147-A177-3AD203B41FA5}">
                      <a16:colId xmlns:a16="http://schemas.microsoft.com/office/drawing/2014/main" val="3864665642"/>
                    </a:ext>
                  </a:extLst>
                </a:gridCol>
                <a:gridCol w="5262917">
                  <a:extLst>
                    <a:ext uri="{9D8B030D-6E8A-4147-A177-3AD203B41FA5}">
                      <a16:colId xmlns:a16="http://schemas.microsoft.com/office/drawing/2014/main" val="3961588993"/>
                    </a:ext>
                  </a:extLst>
                </a:gridCol>
              </a:tblGrid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Word</a:t>
                      </a:r>
                    </a:p>
                  </a:txBody>
                  <a:tcPr marL="97406" marR="97406" marT="48702" marB="4870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kern="1200" dirty="0">
                          <a:solidFill>
                            <a:schemeClr val="tx1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Dictionary Definition</a:t>
                      </a:r>
                      <a:endParaRPr lang="en-GB" sz="1800" dirty="0">
                        <a:solidFill>
                          <a:schemeClr val="tx1"/>
                        </a:solidFill>
                        <a:latin typeface="OpenDyslexicAlta" pitchFamily="2" charset="77"/>
                      </a:endParaRPr>
                    </a:p>
                  </a:txBody>
                  <a:tcPr marL="97406" marR="97406" marT="48702" marB="4870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In a Sentence</a:t>
                      </a:r>
                    </a:p>
                  </a:txBody>
                  <a:tcPr marL="97406" marR="97406" marT="48702" marB="4870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5839281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infectious</a:t>
                      </a:r>
                      <a:endParaRPr lang="en-GB" sz="18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OpenDyslexicAlta" pitchFamily="2" charset="77"/>
                      </a:endParaRPr>
                    </a:p>
                  </a:txBody>
                  <a:tcPr marL="97406" marR="97406" marT="48702" marB="4870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Lucida Handwriting" panose="03010101010101010101" pitchFamily="66" charset="77"/>
                        <a:ea typeface="OpenDyslexic" charset="0"/>
                        <a:cs typeface="OpenDyslexic" charset="0"/>
                      </a:endParaRPr>
                    </a:p>
                  </a:txBody>
                  <a:tcPr marL="97406" marR="97406" marT="48702" marB="4870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4244416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notorious</a:t>
                      </a:r>
                      <a:endParaRPr lang="en-GB" sz="18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OpenDyslexicAlta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0000"/>
                        </a:solidFill>
                        <a:latin typeface="Lucida Handwriting" panose="03010101010101010101" pitchFamily="66" charset="77"/>
                        <a:ea typeface="OpenDyslexic" charset="0"/>
                        <a:cs typeface="Poppins" panose="02000000000000000000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56951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devious</a:t>
                      </a:r>
                      <a:endParaRPr lang="en-GB" sz="18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latin typeface="OpenDyslexicAlta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0000"/>
                        </a:solidFill>
                        <a:latin typeface="Lucida Handwriting" panose="03010101010101010101" pitchFamily="66" charset="77"/>
                        <a:ea typeface="OpenDyslexic" charset="0"/>
                        <a:cs typeface="Poppins" panose="02000000000000000000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363421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ambitious</a:t>
                      </a:r>
                      <a:endParaRPr lang="en-GB" sz="18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latin typeface="OpenDyslexicAlta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0000"/>
                        </a:solidFill>
                        <a:latin typeface="Lucida Handwriting" panose="03010101010101010101" pitchFamily="66" charset="77"/>
                        <a:ea typeface="OpenDyslexic" charset="0"/>
                        <a:cs typeface="Poppins" panose="02000000000000000000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2950961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repetitious</a:t>
                      </a:r>
                      <a:endParaRPr lang="en-GB" sz="18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latin typeface="OpenDyslexicAlta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0000"/>
                        </a:solidFill>
                        <a:latin typeface="Lucida Handwriting" panose="03010101010101010101" pitchFamily="66" charset="77"/>
                        <a:ea typeface="OpenDyslexic" charset="0"/>
                        <a:cs typeface="Poppins" panose="02000000000000000000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995585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curious</a:t>
                      </a:r>
                      <a:endParaRPr lang="en-GB" sz="18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latin typeface="OpenDyslexicAlta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0000"/>
                        </a:solidFill>
                        <a:latin typeface="Lucida Handwriting" panose="03010101010101010101" pitchFamily="66" charset="77"/>
                        <a:ea typeface="OpenDyslexic" charset="0"/>
                        <a:cs typeface="Poppins" panose="02000000000000000000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912724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nutritious</a:t>
                      </a:r>
                      <a:endParaRPr lang="en-GB" sz="18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latin typeface="OpenDyslexicAlta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0000"/>
                        </a:solidFill>
                        <a:latin typeface="Lucida Handwriting" panose="03010101010101010101" pitchFamily="66" charset="77"/>
                        <a:ea typeface="OpenDyslexic" charset="0"/>
                        <a:cs typeface="Poppins" panose="02000000000000000000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1355029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amphibious</a:t>
                      </a:r>
                      <a:endParaRPr lang="en-GB" sz="18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latin typeface="OpenDyslexicAlta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0000"/>
                        </a:solidFill>
                        <a:latin typeface="Lucida Handwriting" panose="03010101010101010101" pitchFamily="66" charset="77"/>
                        <a:ea typeface="OpenDyslexic" charset="0"/>
                        <a:cs typeface="Poppins" panose="02000000000000000000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8086869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fictitious</a:t>
                      </a:r>
                      <a:endParaRPr lang="en-GB" sz="18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latin typeface="OpenDyslexicAlta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0000"/>
                        </a:solidFill>
                        <a:latin typeface="Lucida Handwriting" panose="03010101010101010101" pitchFamily="66" charset="77"/>
                        <a:ea typeface="OpenDyslexic" charset="0"/>
                        <a:cs typeface="Poppins" panose="02000000000000000000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7800695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obvious</a:t>
                      </a:r>
                      <a:endParaRPr lang="en-GB" sz="18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latin typeface="OpenDyslexicAlta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0000"/>
                        </a:solidFill>
                        <a:latin typeface="Lucida Handwriting" panose="03010101010101010101" pitchFamily="66" charset="77"/>
                        <a:ea typeface="OpenDyslexic" charset="0"/>
                        <a:cs typeface="Poppins" panose="02000000000000000000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6480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115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C20112-B649-C63E-A959-2D188EBFD3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4882" y="425608"/>
            <a:ext cx="5202237" cy="320675"/>
          </a:xfrm>
        </p:spPr>
        <p:txBody>
          <a:bodyPr/>
          <a:lstStyle/>
          <a:p>
            <a:r>
              <a:rPr lang="en-GB" dirty="0"/>
              <a:t>Words ending in ‘-</a:t>
            </a:r>
            <a:r>
              <a:rPr lang="en-GB" dirty="0" err="1"/>
              <a:t>tious’</a:t>
            </a:r>
            <a:r>
              <a:rPr lang="en-GB" dirty="0"/>
              <a:t> and ‘-</a:t>
            </a:r>
            <a:r>
              <a:rPr lang="en-GB" dirty="0" err="1"/>
              <a:t>ious’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FA10DC-C3C6-8BF7-C44C-13C00B1D7E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2147" y="756378"/>
            <a:ext cx="7767706" cy="365127"/>
          </a:xfrm>
        </p:spPr>
        <p:txBody>
          <a:bodyPr/>
          <a:lstStyle/>
          <a:p>
            <a:r>
              <a:rPr lang="en-GB" dirty="0">
                <a:solidFill>
                  <a:srgbClr val="FF3760"/>
                </a:solidFill>
              </a:rPr>
              <a:t>Possible Answers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2431A5-0F8D-2B37-CF53-24535E14841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2" name="Table 10">
            <a:extLst>
              <a:ext uri="{FF2B5EF4-FFF2-40B4-BE49-F238E27FC236}">
                <a16:creationId xmlns:a16="http://schemas.microsoft.com/office/drawing/2014/main" id="{168DBFC4-6DD3-C84E-8748-328E48B340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855731"/>
              </p:ext>
            </p:extLst>
          </p:nvPr>
        </p:nvGraphicFramePr>
        <p:xfrm>
          <a:off x="409804" y="1801900"/>
          <a:ext cx="11399687" cy="47560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1118">
                  <a:extLst>
                    <a:ext uri="{9D8B030D-6E8A-4147-A177-3AD203B41FA5}">
                      <a16:colId xmlns:a16="http://schemas.microsoft.com/office/drawing/2014/main" val="3223077605"/>
                    </a:ext>
                  </a:extLst>
                </a:gridCol>
                <a:gridCol w="3975652">
                  <a:extLst>
                    <a:ext uri="{9D8B030D-6E8A-4147-A177-3AD203B41FA5}">
                      <a16:colId xmlns:a16="http://schemas.microsoft.com/office/drawing/2014/main" val="3864665642"/>
                    </a:ext>
                  </a:extLst>
                </a:gridCol>
                <a:gridCol w="5262917">
                  <a:extLst>
                    <a:ext uri="{9D8B030D-6E8A-4147-A177-3AD203B41FA5}">
                      <a16:colId xmlns:a16="http://schemas.microsoft.com/office/drawing/2014/main" val="3961588993"/>
                    </a:ext>
                  </a:extLst>
                </a:gridCol>
              </a:tblGrid>
              <a:tr h="423909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Word</a:t>
                      </a:r>
                    </a:p>
                  </a:txBody>
                  <a:tcPr marL="97406" marR="97406" marT="48702" marB="4870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kern="1200" dirty="0">
                          <a:solidFill>
                            <a:schemeClr val="tx1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Dictionary Definition</a:t>
                      </a:r>
                      <a:endParaRPr lang="en-GB" sz="1800" dirty="0">
                        <a:solidFill>
                          <a:schemeClr val="tx1"/>
                        </a:solidFill>
                        <a:latin typeface="OpenDyslexicAlta" pitchFamily="2" charset="77"/>
                      </a:endParaRPr>
                    </a:p>
                  </a:txBody>
                  <a:tcPr marL="97406" marR="97406" marT="48702" marB="4870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In a Sentence</a:t>
                      </a:r>
                    </a:p>
                  </a:txBody>
                  <a:tcPr marL="97406" marR="97406" marT="48702" marB="4870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5839281"/>
                  </a:ext>
                </a:extLst>
              </a:tr>
              <a:tr h="502011"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infectious</a:t>
                      </a:r>
                      <a:endParaRPr lang="en-GB" sz="18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kern="1200" dirty="0">
                          <a:solidFill>
                            <a:srgbClr val="FF3760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A disease that is infectious can be </a:t>
                      </a:r>
                      <a:r>
                        <a:rPr lang="en-GB" sz="1100" b="0" i="0" u="none" strike="noStrike" kern="1200" dirty="0">
                          <a:solidFill>
                            <a:srgbClr val="FF3760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caught</a:t>
                      </a:r>
                      <a:r>
                        <a:rPr lang="en-GB" sz="1100" b="0" i="0" kern="1200" dirty="0">
                          <a:solidFill>
                            <a:srgbClr val="FF3760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 by being near a person who has it.</a:t>
                      </a:r>
                      <a:endParaRPr lang="en-GB" sz="1100" b="0" i="0" dirty="0">
                        <a:solidFill>
                          <a:srgbClr val="FF3760"/>
                        </a:solidFill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u="none" strike="noStrike" kern="1200" dirty="0">
                          <a:solidFill>
                            <a:srgbClr val="FF3760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​</a:t>
                      </a:r>
                      <a:r>
                        <a:rPr lang="en-GB" sz="1100" b="0" i="0" kern="1200" dirty="0">
                          <a:solidFill>
                            <a:srgbClr val="FF3760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We had to keep our cat by itself for six weeks because its disease was infectious.</a:t>
                      </a:r>
                      <a:endParaRPr lang="en-GB" sz="1100" b="0" i="0" dirty="0">
                        <a:solidFill>
                          <a:srgbClr val="FF3760"/>
                        </a:solidFill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4244416"/>
                  </a:ext>
                </a:extLst>
              </a:tr>
              <a:tr h="423909"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notorious</a:t>
                      </a:r>
                      <a:endParaRPr lang="en-GB" sz="18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kern="1200" dirty="0">
                          <a:solidFill>
                            <a:srgbClr val="FF3760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To be well-known for something bad.</a:t>
                      </a:r>
                      <a:endParaRPr lang="en-GB" sz="1100" b="0" i="0" dirty="0">
                        <a:solidFill>
                          <a:srgbClr val="FF3760"/>
                        </a:solidFill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i="0" kern="1200" dirty="0">
                          <a:solidFill>
                            <a:srgbClr val="FF3760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He lived in an area notorious for crime and violence.</a:t>
                      </a:r>
                      <a:endParaRPr lang="en-GB" sz="1100" b="0" i="0" dirty="0">
                        <a:solidFill>
                          <a:srgbClr val="FF3760"/>
                        </a:solidFill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56951"/>
                  </a:ext>
                </a:extLst>
              </a:tr>
              <a:tr h="425949"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devious</a:t>
                      </a:r>
                      <a:endParaRPr lang="en-GB" sz="18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kern="1200" dirty="0">
                          <a:solidFill>
                            <a:srgbClr val="FF3760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Behaving in a dishonest or indirect way, or tricking people, in order to get something.</a:t>
                      </a:r>
                      <a:endParaRPr lang="en-GB" sz="1100" b="0" i="0" dirty="0">
                        <a:solidFill>
                          <a:srgbClr val="FF3760"/>
                        </a:solidFill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i="0" kern="1200" dirty="0">
                          <a:solidFill>
                            <a:srgbClr val="FF3760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Her devious nature was shown in half-lies and small dishonesties.</a:t>
                      </a:r>
                      <a:endParaRPr lang="en-GB" sz="1100" b="0" i="0" dirty="0">
                        <a:solidFill>
                          <a:srgbClr val="FF3760"/>
                        </a:solidFill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363421"/>
                  </a:ext>
                </a:extLst>
              </a:tr>
              <a:tr h="425949"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ambitious</a:t>
                      </a:r>
                      <a:endParaRPr lang="en-GB" sz="18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kern="1200" dirty="0">
                          <a:solidFill>
                            <a:srgbClr val="FF3760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Determined to be successful, rich, powerful, etc.</a:t>
                      </a:r>
                      <a:endParaRPr lang="en-GB" sz="1100" b="0" i="0" dirty="0">
                        <a:solidFill>
                          <a:srgbClr val="FF3760"/>
                        </a:solidFill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i="0" kern="1200" dirty="0">
                          <a:solidFill>
                            <a:srgbClr val="FF3760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The fiercely ambitious young manager was determined to be the CEO of the company one day.</a:t>
                      </a:r>
                      <a:endParaRPr lang="en-GB" sz="1100" b="0" i="0" dirty="0">
                        <a:solidFill>
                          <a:srgbClr val="FF3760"/>
                        </a:solidFill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2950961"/>
                  </a:ext>
                </a:extLst>
              </a:tr>
              <a:tr h="425949"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repetitious</a:t>
                      </a:r>
                      <a:endParaRPr lang="en-GB" sz="18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kern="1200" dirty="0">
                          <a:solidFill>
                            <a:srgbClr val="FF3760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Involving something that is often repeated, in a way that becomes boring.</a:t>
                      </a:r>
                      <a:endParaRPr lang="en-GB" sz="1100" b="0" i="0" dirty="0">
                        <a:solidFill>
                          <a:srgbClr val="FF3760"/>
                        </a:solidFill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i="0" kern="1200" dirty="0">
                          <a:solidFill>
                            <a:srgbClr val="FF3760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This book is infuriatingly repetitious, so I’ve had to stop reading it.</a:t>
                      </a:r>
                      <a:endParaRPr lang="en-GB" sz="1100" b="0" i="0" dirty="0">
                        <a:solidFill>
                          <a:srgbClr val="FF3760"/>
                        </a:solidFill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995585"/>
                  </a:ext>
                </a:extLst>
              </a:tr>
              <a:tr h="423909"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curious</a:t>
                      </a:r>
                      <a:endParaRPr lang="en-GB" sz="18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 b="0" i="0" u="none" strike="noStrike" kern="1200" dirty="0">
                          <a:solidFill>
                            <a:srgbClr val="FF3760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​H</a:t>
                      </a:r>
                      <a:r>
                        <a:rPr lang="en-GB" sz="1100" b="0" i="0" kern="1200" dirty="0">
                          <a:solidFill>
                            <a:srgbClr val="FF3760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aving a strong desire to know about something.</a:t>
                      </a:r>
                      <a:endParaRPr lang="en-GB" sz="1100" b="0" i="0" dirty="0">
                        <a:solidFill>
                          <a:srgbClr val="FF3760"/>
                        </a:solidFill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i="0" kern="1200" dirty="0">
                          <a:solidFill>
                            <a:srgbClr val="FF3760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Everyone was curious as to why Rahul was leaving.</a:t>
                      </a:r>
                      <a:endParaRPr lang="en-GB" sz="1100" b="0" i="0" dirty="0">
                        <a:solidFill>
                          <a:srgbClr val="FF3760"/>
                        </a:solidFill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912724"/>
                  </a:ext>
                </a:extLst>
              </a:tr>
              <a:tr h="425949"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nutritious</a:t>
                      </a:r>
                      <a:endParaRPr lang="en-GB" sz="18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kern="1200" dirty="0">
                          <a:solidFill>
                            <a:srgbClr val="FF3760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Very good for you; containing many of the nutrients which help the body to grow.</a:t>
                      </a:r>
                      <a:endParaRPr lang="en-GB" sz="1100" b="0" i="0" dirty="0">
                        <a:solidFill>
                          <a:srgbClr val="FF3760"/>
                        </a:solidFill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kern="1200" dirty="0">
                          <a:solidFill>
                            <a:srgbClr val="FF3760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Our family loves to cook tasty and nutritious meals.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1355029"/>
                  </a:ext>
                </a:extLst>
              </a:tr>
              <a:tr h="423909"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amphibious</a:t>
                      </a:r>
                      <a:endParaRPr lang="en-GB" sz="18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kern="1200" dirty="0">
                          <a:solidFill>
                            <a:srgbClr val="FF3760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Able to live both on land and in water.</a:t>
                      </a:r>
                      <a:endParaRPr lang="en-GB" sz="1100" b="0" i="0" dirty="0">
                        <a:solidFill>
                          <a:srgbClr val="FF3760"/>
                        </a:solidFill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kern="1200" dirty="0">
                          <a:solidFill>
                            <a:srgbClr val="FF3760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Most frogs and toads are amphibious.</a:t>
                      </a:r>
                      <a:endParaRPr lang="en-GB" sz="1100" b="0" i="0" dirty="0">
                        <a:solidFill>
                          <a:srgbClr val="FF3760"/>
                        </a:solidFill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8086869"/>
                  </a:ext>
                </a:extLst>
              </a:tr>
              <a:tr h="425949"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fictitious</a:t>
                      </a:r>
                      <a:endParaRPr lang="en-GB" sz="18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kern="1200" dirty="0">
                          <a:solidFill>
                            <a:srgbClr val="FF3760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Invented by somebody rather than true.</a:t>
                      </a:r>
                      <a:endParaRPr lang="en-GB" sz="1100" b="0" i="0" dirty="0">
                        <a:solidFill>
                          <a:srgbClr val="FF3760"/>
                        </a:solidFill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i="0" kern="1200" dirty="0">
                          <a:solidFill>
                            <a:srgbClr val="FF3760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She invented a fictitious appointment to excuse herself from the meeting.</a:t>
                      </a:r>
                      <a:endParaRPr lang="en-GB" sz="1100" b="0" i="0" dirty="0">
                        <a:solidFill>
                          <a:srgbClr val="FF3760"/>
                        </a:solidFill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7800695"/>
                  </a:ext>
                </a:extLst>
              </a:tr>
              <a:tr h="423909"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obvious</a:t>
                      </a:r>
                      <a:endParaRPr lang="en-GB" sz="18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kern="1200" dirty="0">
                          <a:solidFill>
                            <a:srgbClr val="FF3760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Clear and easy to see or understand.</a:t>
                      </a:r>
                      <a:endParaRPr lang="en-GB" sz="1100" b="0" i="0" dirty="0">
                        <a:solidFill>
                          <a:srgbClr val="FF3760"/>
                        </a:solidFill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i="0" kern="1200" dirty="0">
                          <a:solidFill>
                            <a:srgbClr val="FF3760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Things aren’t working, so it's obvious a change is needed.</a:t>
                      </a:r>
                      <a:endParaRPr lang="en-GB" sz="1100" b="0" i="0" dirty="0">
                        <a:solidFill>
                          <a:srgbClr val="FF3760"/>
                        </a:solidFill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6480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2391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C360CC-F343-83E6-2E2C-BA5B524680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How would you sort the following</a:t>
            </a:r>
          </a:p>
          <a:p>
            <a:r>
              <a:rPr lang="en-US" dirty="0"/>
              <a:t>Stage 4 words?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1A72E-D66C-3368-3671-BADCD87FFD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Starter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706B-19D3-8F40-73B7-B866CF20A9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FC5324-A01F-087F-73C3-757F24FBE353}"/>
              </a:ext>
            </a:extLst>
          </p:cNvPr>
          <p:cNvSpPr txBox="1"/>
          <p:nvPr/>
        </p:nvSpPr>
        <p:spPr>
          <a:xfrm>
            <a:off x="940491" y="4125620"/>
            <a:ext cx="10311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OpenDyslexicAlta" pitchFamily="2" charset="77"/>
              </a:rPr>
              <a:t>There are many ways to sort the words listed, such as whether each word starts with a vowel or a consonant, whether each word has more or fewer than a given number of letters, the number of syllables each word has, etc.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1C1750-1BF6-1444-98EB-6ACACF6C66AF}"/>
              </a:ext>
            </a:extLst>
          </p:cNvPr>
          <p:cNvSpPr txBox="1"/>
          <p:nvPr/>
        </p:nvSpPr>
        <p:spPr>
          <a:xfrm>
            <a:off x="1445795" y="5260048"/>
            <a:ext cx="9300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OpenDyslexicAlta" pitchFamily="2" charset="77"/>
              </a:rPr>
              <a:t>Look at the suffixes and you’ll notice that they fall into two groups…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BB2BE5-0381-6262-F002-724AD57FE6FD}"/>
              </a:ext>
            </a:extLst>
          </p:cNvPr>
          <p:cNvSpPr txBox="1"/>
          <p:nvPr/>
        </p:nvSpPr>
        <p:spPr>
          <a:xfrm>
            <a:off x="1006824" y="2089995"/>
            <a:ext cx="1326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OpenDyslexicAlta" pitchFamily="2" charset="77"/>
              </a:rPr>
              <a:t>precious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8C38C5-4A99-EA19-148A-D11187E38E04}"/>
              </a:ext>
            </a:extLst>
          </p:cNvPr>
          <p:cNvSpPr txBox="1"/>
          <p:nvPr/>
        </p:nvSpPr>
        <p:spPr>
          <a:xfrm>
            <a:off x="5872922" y="2089995"/>
            <a:ext cx="1151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OpenDyslexicAlta" pitchFamily="2" charset="77"/>
              </a:rPr>
              <a:t>serious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C7B8CB-36E5-81E2-561B-005BDDCBEE1E}"/>
              </a:ext>
            </a:extLst>
          </p:cNvPr>
          <p:cNvSpPr txBox="1"/>
          <p:nvPr/>
        </p:nvSpPr>
        <p:spPr>
          <a:xfrm>
            <a:off x="5824670" y="2761056"/>
            <a:ext cx="1223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OpenDyslexicAlta" pitchFamily="2" charset="77"/>
              </a:rPr>
              <a:t>obvious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7CABE6-9533-FDE2-3EDF-4F3688C035AC}"/>
              </a:ext>
            </a:extLst>
          </p:cNvPr>
          <p:cNvSpPr txBox="1"/>
          <p:nvPr/>
        </p:nvSpPr>
        <p:spPr>
          <a:xfrm>
            <a:off x="7566987" y="2089995"/>
            <a:ext cx="11448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OpenDyslexicAlta" pitchFamily="2" charset="77"/>
              </a:rPr>
              <a:t>curious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26A2DE-DDD4-56EE-7BD6-0D5A9A8375F9}"/>
              </a:ext>
            </a:extLst>
          </p:cNvPr>
          <p:cNvSpPr txBox="1"/>
          <p:nvPr/>
        </p:nvSpPr>
        <p:spPr>
          <a:xfrm>
            <a:off x="2212188" y="3432117"/>
            <a:ext cx="1116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OpenDyslexicAlta" pitchFamily="2" charset="77"/>
              </a:rPr>
              <a:t>furious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28EA55-2B89-B3B1-8F7C-852C7E19F1EE}"/>
              </a:ext>
            </a:extLst>
          </p:cNvPr>
          <p:cNvSpPr txBox="1"/>
          <p:nvPr/>
        </p:nvSpPr>
        <p:spPr>
          <a:xfrm>
            <a:off x="7541339" y="2761056"/>
            <a:ext cx="11705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OpenDyslexicAlta" pitchFamily="2" charset="77"/>
              </a:rPr>
              <a:t>various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E0D04E-6927-5F7D-1075-832C59C2C521}"/>
              </a:ext>
            </a:extLst>
          </p:cNvPr>
          <p:cNvSpPr txBox="1"/>
          <p:nvPr/>
        </p:nvSpPr>
        <p:spPr>
          <a:xfrm>
            <a:off x="907490" y="2761056"/>
            <a:ext cx="1523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OpenDyslexicAlta" pitchFamily="2" charset="77"/>
              </a:rPr>
              <a:t>victorious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F72B6D-6AFA-7A70-32FE-4E6C996E873A}"/>
              </a:ext>
            </a:extLst>
          </p:cNvPr>
          <p:cNvSpPr txBox="1"/>
          <p:nvPr/>
        </p:nvSpPr>
        <p:spPr>
          <a:xfrm>
            <a:off x="8822582" y="343727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OpenDyslexicAlta" pitchFamily="2" charset="77"/>
              </a:rPr>
              <a:t>hideous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BF6F17-C17B-9D0C-C1A2-98FE947675D6}"/>
              </a:ext>
            </a:extLst>
          </p:cNvPr>
          <p:cNvSpPr txBox="1"/>
          <p:nvPr/>
        </p:nvSpPr>
        <p:spPr>
          <a:xfrm>
            <a:off x="6586661" y="3437270"/>
            <a:ext cx="15359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OpenDyslexicAlta" pitchFamily="2" charset="77"/>
              </a:rPr>
              <a:t>courteous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1B685F-63DD-E770-F404-BA46F2A1DC80}"/>
              </a:ext>
            </a:extLst>
          </p:cNvPr>
          <p:cNvSpPr txBox="1"/>
          <p:nvPr/>
        </p:nvSpPr>
        <p:spPr>
          <a:xfrm>
            <a:off x="9254638" y="2089995"/>
            <a:ext cx="19062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OpenDyslexicAlta" pitchFamily="2" charset="77"/>
              </a:rPr>
              <a:t>spontaneous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79B8CC-BA68-96CA-31B5-962031C76981}"/>
              </a:ext>
            </a:extLst>
          </p:cNvPr>
          <p:cNvSpPr txBox="1"/>
          <p:nvPr/>
        </p:nvSpPr>
        <p:spPr>
          <a:xfrm>
            <a:off x="3063968" y="2761056"/>
            <a:ext cx="2077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OpenDyslexicAlta" pitchFamily="2" charset="77"/>
              </a:rPr>
              <a:t>advantageous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C80079-0F38-0856-AF7C-8C5C8605F184}"/>
              </a:ext>
            </a:extLst>
          </p:cNvPr>
          <p:cNvSpPr txBox="1"/>
          <p:nvPr/>
        </p:nvSpPr>
        <p:spPr>
          <a:xfrm>
            <a:off x="9427876" y="2764685"/>
            <a:ext cx="1707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OpenDyslexicAlta" pitchFamily="2" charset="77"/>
              </a:rPr>
              <a:t>outrageous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EBBD69-C6E5-F5BB-0291-06A2FB13F668}"/>
              </a:ext>
            </a:extLst>
          </p:cNvPr>
          <p:cNvSpPr txBox="1"/>
          <p:nvPr/>
        </p:nvSpPr>
        <p:spPr>
          <a:xfrm>
            <a:off x="4155175" y="3432117"/>
            <a:ext cx="1731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OpenDyslexicAlta" pitchFamily="2" charset="77"/>
              </a:rPr>
              <a:t>courageous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BED90A-A5E1-1432-68F5-405C44310B55}"/>
              </a:ext>
            </a:extLst>
          </p:cNvPr>
          <p:cNvSpPr txBox="1"/>
          <p:nvPr/>
        </p:nvSpPr>
        <p:spPr>
          <a:xfrm>
            <a:off x="2875616" y="2089995"/>
            <a:ext cx="24545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OpenDyslexicAlta" pitchFamily="2" charset="77"/>
              </a:rPr>
              <a:t>disadvantageous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09BAC2-32FC-9381-163F-6F43FFA470B7}"/>
              </a:ext>
            </a:extLst>
          </p:cNvPr>
          <p:cNvSpPr txBox="1"/>
          <p:nvPr/>
        </p:nvSpPr>
        <p:spPr>
          <a:xfrm>
            <a:off x="1673350" y="5884820"/>
            <a:ext cx="4501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3372DC"/>
                </a:solidFill>
                <a:latin typeface="OpenDyslexicAlta" pitchFamily="2" charset="77"/>
              </a:rPr>
              <a:t>Words ending in ‘</a:t>
            </a:r>
            <a:r>
              <a:rPr lang="en-GB" sz="2400" dirty="0" err="1">
                <a:solidFill>
                  <a:srgbClr val="3372DC"/>
                </a:solidFill>
                <a:latin typeface="OpenDyslexicAlta" pitchFamily="2" charset="77"/>
              </a:rPr>
              <a:t>ious</a:t>
            </a:r>
            <a:r>
              <a:rPr lang="en-GB" sz="2400" dirty="0">
                <a:solidFill>
                  <a:srgbClr val="3372DC"/>
                </a:solidFill>
                <a:latin typeface="OpenDyslexicAlta" pitchFamily="2" charset="77"/>
              </a:rPr>
              <a:t>’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250E5C-AAAD-184A-EB7B-B0EBFC993A90}"/>
              </a:ext>
            </a:extLst>
          </p:cNvPr>
          <p:cNvSpPr txBox="1"/>
          <p:nvPr/>
        </p:nvSpPr>
        <p:spPr>
          <a:xfrm>
            <a:off x="6198589" y="5884819"/>
            <a:ext cx="4362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FF3760"/>
                </a:solidFill>
                <a:latin typeface="OpenDyslexicAlta" pitchFamily="2" charset="77"/>
              </a:rPr>
              <a:t>Words ending in ‘</a:t>
            </a:r>
            <a:r>
              <a:rPr lang="en-GB" sz="2400" dirty="0" err="1">
                <a:solidFill>
                  <a:srgbClr val="FF3760"/>
                </a:solidFill>
                <a:latin typeface="OpenDyslexicAlta" pitchFamily="2" charset="77"/>
              </a:rPr>
              <a:t>eous</a:t>
            </a:r>
            <a:r>
              <a:rPr lang="en-GB" sz="2400" dirty="0">
                <a:solidFill>
                  <a:srgbClr val="FF3760"/>
                </a:solidFill>
                <a:latin typeface="OpenDyslexicAlta" pitchFamily="2" charset="77"/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100247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72D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72D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72D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72D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72D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72D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72D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7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7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7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7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7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7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7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23456-3B23-068B-3822-793109E3C50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AE54BB-71DA-64F1-377A-F2B2653AE2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amphibious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DF6CB1-6DE4-6BAC-88A0-116CAC4B417F}"/>
              </a:ext>
            </a:extLst>
          </p:cNvPr>
          <p:cNvSpPr/>
          <p:nvPr/>
        </p:nvSpPr>
        <p:spPr>
          <a:xfrm>
            <a:off x="2140903" y="2151567"/>
            <a:ext cx="1261547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OpenDyslexicAlta" pitchFamily="2" charset="77"/>
              </a:rPr>
              <a:t>Definition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1C6303-68EF-4EFC-65C3-A80F5DD1D7A6}"/>
              </a:ext>
            </a:extLst>
          </p:cNvPr>
          <p:cNvSpPr/>
          <p:nvPr/>
        </p:nvSpPr>
        <p:spPr>
          <a:xfrm>
            <a:off x="6935246" y="2151567"/>
            <a:ext cx="1905474" cy="5109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OpenDyslexicAlta" pitchFamily="2" charset="77"/>
              </a:rPr>
              <a:t>In a Sentence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135B42-F30E-22C0-F273-01BFB38ACF57}"/>
              </a:ext>
            </a:extLst>
          </p:cNvPr>
          <p:cNvSpPr/>
          <p:nvPr/>
        </p:nvSpPr>
        <p:spPr>
          <a:xfrm>
            <a:off x="2180659" y="4311166"/>
            <a:ext cx="2516146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latin typeface="OpenDyslexicAlta" pitchFamily="2" charset="77"/>
              </a:rPr>
              <a:t>Examples of</a:t>
            </a:r>
          </a:p>
          <a:p>
            <a:r>
              <a:rPr lang="en-GB" sz="1600" b="1" dirty="0">
                <a:latin typeface="OpenDyslexicAlta" pitchFamily="2" charset="77"/>
              </a:rPr>
              <a:t>Amphibious Animals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593BA4-BC30-E6D5-4A92-6E464D2FAF2A}"/>
              </a:ext>
            </a:extLst>
          </p:cNvPr>
          <p:cNvSpPr/>
          <p:nvPr/>
        </p:nvSpPr>
        <p:spPr>
          <a:xfrm>
            <a:off x="6223269" y="4311166"/>
            <a:ext cx="2516146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b="1" dirty="0">
                <a:latin typeface="OpenDyslexicAlta" pitchFamily="2" charset="77"/>
              </a:rPr>
              <a:t>Examples of Non-</a:t>
            </a:r>
          </a:p>
          <a:p>
            <a:pPr algn="r"/>
            <a:r>
              <a:rPr lang="en-GB" sz="1600" b="1" dirty="0">
                <a:latin typeface="OpenDyslexicAlta" pitchFamily="2" charset="77"/>
              </a:rPr>
              <a:t>Amphibious Animals</a:t>
            </a:r>
          </a:p>
        </p:txBody>
      </p:sp>
    </p:spTree>
    <p:extLst>
      <p:ext uri="{BB962C8B-B14F-4D97-AF65-F5344CB8AC3E}">
        <p14:creationId xmlns:p14="http://schemas.microsoft.com/office/powerpoint/2010/main" val="34820009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E42C2B-1A8E-03B4-12C5-57DA6B3710E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8D2253-D3BC-0477-4BF9-160094489B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amphibious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D24D1A-FBEE-AFD4-0BD3-1BBA502F0D0E}"/>
              </a:ext>
            </a:extLst>
          </p:cNvPr>
          <p:cNvSpPr txBox="1"/>
          <p:nvPr/>
        </p:nvSpPr>
        <p:spPr>
          <a:xfrm>
            <a:off x="2456736" y="2885008"/>
            <a:ext cx="25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F3760"/>
                </a:solidFill>
                <a:latin typeface="OpenDyslexicAlta" pitchFamily="2" charset="77"/>
              </a:rPr>
              <a:t>Suited to both land and water.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958D5B-1655-F11C-5DD2-3F722BDC9709}"/>
              </a:ext>
            </a:extLst>
          </p:cNvPr>
          <p:cNvSpPr txBox="1"/>
          <p:nvPr/>
        </p:nvSpPr>
        <p:spPr>
          <a:xfrm>
            <a:off x="5702036" y="2709613"/>
            <a:ext cx="29191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F3760"/>
                </a:solidFill>
                <a:latin typeface="OpenDyslexicAlta" pitchFamily="2" charset="77"/>
              </a:rPr>
              <a:t>Due to their amphibious nature, frogs can be found in ponds and under rocks. </a:t>
            </a:r>
          </a:p>
          <a:p>
            <a:pPr algn="ctr"/>
            <a:endParaRPr lang="en-GB" sz="1600" dirty="0">
              <a:solidFill>
                <a:srgbClr val="FF37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1A3F6F-CC61-B262-53CA-CE3E0AB899D4}"/>
              </a:ext>
            </a:extLst>
          </p:cNvPr>
          <p:cNvSpPr txBox="1"/>
          <p:nvPr/>
        </p:nvSpPr>
        <p:spPr>
          <a:xfrm>
            <a:off x="2219863" y="5078762"/>
            <a:ext cx="3050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F3760"/>
                </a:solidFill>
                <a:latin typeface="OpenDyslexicAlta" pitchFamily="2" charset="77"/>
              </a:rPr>
              <a:t>frogs, toads, newts</a:t>
            </a:r>
          </a:p>
          <a:p>
            <a:pPr algn="ctr"/>
            <a:r>
              <a:rPr lang="en-GB" sz="1600" dirty="0">
                <a:solidFill>
                  <a:srgbClr val="FF3760"/>
                </a:solidFill>
                <a:latin typeface="OpenDyslexicAlta" pitchFamily="2" charset="77"/>
              </a:rPr>
              <a:t>salamanders, platypus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4E3F71-A11C-2A02-29D0-858D451EE627}"/>
              </a:ext>
            </a:extLst>
          </p:cNvPr>
          <p:cNvSpPr txBox="1"/>
          <p:nvPr/>
        </p:nvSpPr>
        <p:spPr>
          <a:xfrm>
            <a:off x="5917383" y="4870971"/>
            <a:ext cx="25161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FF3760"/>
                </a:solidFill>
                <a:latin typeface="OpenDyslexicAlta" pitchFamily="2" charset="77"/>
              </a:rPr>
              <a:t>Fish – they spend all of their time in water. </a:t>
            </a:r>
          </a:p>
          <a:p>
            <a:pPr algn="ctr"/>
            <a:r>
              <a:rPr lang="en-GB" sz="1400" dirty="0">
                <a:solidFill>
                  <a:srgbClr val="FF3760"/>
                </a:solidFill>
                <a:latin typeface="OpenDyslexicAlta" pitchFamily="2" charset="77"/>
              </a:rPr>
              <a:t>Lizards – they spend all of their time on land.</a:t>
            </a:r>
          </a:p>
          <a:p>
            <a:pPr algn="ctr"/>
            <a:r>
              <a:rPr lang="en-GB" sz="1400" dirty="0">
                <a:solidFill>
                  <a:srgbClr val="FF3760"/>
                </a:solidFill>
                <a:latin typeface="OpenDyslexicAlta" pitchFamily="2" charset="77"/>
              </a:rPr>
              <a:t>Most mammals and birds, etc.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0611A2-B89C-01F3-0114-AF879A6F7E56}"/>
              </a:ext>
            </a:extLst>
          </p:cNvPr>
          <p:cNvSpPr/>
          <p:nvPr/>
        </p:nvSpPr>
        <p:spPr>
          <a:xfrm>
            <a:off x="2140903" y="2151567"/>
            <a:ext cx="1261547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OpenDyslexicAlta" pitchFamily="2" charset="77"/>
              </a:rPr>
              <a:t>Definition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0A695E-F524-8D27-73A6-561979F88BB5}"/>
              </a:ext>
            </a:extLst>
          </p:cNvPr>
          <p:cNvSpPr/>
          <p:nvPr/>
        </p:nvSpPr>
        <p:spPr>
          <a:xfrm>
            <a:off x="6935246" y="2151567"/>
            <a:ext cx="1905474" cy="5109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OpenDyslexicAlta" pitchFamily="2" charset="77"/>
              </a:rPr>
              <a:t>In a Sentence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04217D-4A18-FCD0-C1DC-CD49A4020885}"/>
              </a:ext>
            </a:extLst>
          </p:cNvPr>
          <p:cNvSpPr/>
          <p:nvPr/>
        </p:nvSpPr>
        <p:spPr>
          <a:xfrm>
            <a:off x="2180659" y="4311166"/>
            <a:ext cx="2516146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latin typeface="OpenDyslexicAlta" pitchFamily="2" charset="77"/>
              </a:rPr>
              <a:t>Examples of</a:t>
            </a:r>
          </a:p>
          <a:p>
            <a:r>
              <a:rPr lang="en-GB" sz="1600" b="1" dirty="0">
                <a:latin typeface="OpenDyslexicAlta" pitchFamily="2" charset="77"/>
              </a:rPr>
              <a:t>Amphibious Animals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5D6096-A71D-BF27-BCE7-1FF8C08AB713}"/>
              </a:ext>
            </a:extLst>
          </p:cNvPr>
          <p:cNvSpPr/>
          <p:nvPr/>
        </p:nvSpPr>
        <p:spPr>
          <a:xfrm>
            <a:off x="6223269" y="4311166"/>
            <a:ext cx="2516146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b="1" dirty="0">
                <a:latin typeface="OpenDyslexicAlta" pitchFamily="2" charset="77"/>
              </a:rPr>
              <a:t>Examples of Non-</a:t>
            </a:r>
          </a:p>
          <a:p>
            <a:pPr algn="r"/>
            <a:r>
              <a:rPr lang="en-GB" sz="1600" b="1" dirty="0">
                <a:latin typeface="OpenDyslexicAlta" pitchFamily="2" charset="77"/>
              </a:rPr>
              <a:t>Amphibious Animals</a:t>
            </a:r>
          </a:p>
        </p:txBody>
      </p:sp>
    </p:spTree>
    <p:extLst>
      <p:ext uri="{BB962C8B-B14F-4D97-AF65-F5344CB8AC3E}">
        <p14:creationId xmlns:p14="http://schemas.microsoft.com/office/powerpoint/2010/main" val="163143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88ED48-91E7-2BFF-6496-D183446E43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How many new words can you create by adding </a:t>
            </a:r>
          </a:p>
          <a:p>
            <a:r>
              <a:rPr lang="en-GB" dirty="0"/>
              <a:t>a prefix and/or suffix(es)?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685C90-48A7-1C36-0C04-DE3CCF90CB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Morphology Matrix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F4590-2343-91BB-7964-8D4F5BC9B36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D75659-7EB7-59C0-F321-7D00BD8F0A10}"/>
              </a:ext>
            </a:extLst>
          </p:cNvPr>
          <p:cNvSpPr txBox="1"/>
          <p:nvPr/>
        </p:nvSpPr>
        <p:spPr>
          <a:xfrm>
            <a:off x="3333466" y="5900051"/>
            <a:ext cx="5288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3372DC"/>
                </a:solidFill>
                <a:latin typeface="OpenDyslexicAlta" pitchFamily="2" charset="77"/>
              </a:rPr>
              <a:t>Can you make a word with two suffixes?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0EBFA2-97B7-0164-3980-8879D7B5D855}"/>
              </a:ext>
            </a:extLst>
          </p:cNvPr>
          <p:cNvSpPr txBox="1"/>
          <p:nvPr/>
        </p:nvSpPr>
        <p:spPr>
          <a:xfrm>
            <a:off x="2189842" y="1945613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219CEE"/>
                </a:solidFill>
                <a:latin typeface="OpenDyslexicAlta" pitchFamily="2" charset="77"/>
              </a:rPr>
              <a:t>Prefix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D916BE-602B-9A86-DB37-EEC8E3E9D6B3}"/>
              </a:ext>
            </a:extLst>
          </p:cNvPr>
          <p:cNvSpPr txBox="1"/>
          <p:nvPr/>
        </p:nvSpPr>
        <p:spPr>
          <a:xfrm>
            <a:off x="8829983" y="1945613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7956D6"/>
                </a:solidFill>
                <a:latin typeface="OpenDyslexicAlta" pitchFamily="2" charset="77"/>
              </a:rPr>
              <a:t>Suffix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668591-1B7D-1C69-6CF8-B8D34BC1FA2C}"/>
              </a:ext>
            </a:extLst>
          </p:cNvPr>
          <p:cNvSpPr txBox="1"/>
          <p:nvPr/>
        </p:nvSpPr>
        <p:spPr>
          <a:xfrm>
            <a:off x="5220993" y="1950689"/>
            <a:ext cx="1513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25D160"/>
                </a:solidFill>
                <a:latin typeface="OpenDyslexicAlta" pitchFamily="2" charset="77"/>
              </a:rPr>
              <a:t>Base Word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A4A18F-8BE4-1856-DD62-83CFBE93D575}"/>
              </a:ext>
            </a:extLst>
          </p:cNvPr>
          <p:cNvSpPr/>
          <p:nvPr/>
        </p:nvSpPr>
        <p:spPr>
          <a:xfrm>
            <a:off x="1759039" y="2439574"/>
            <a:ext cx="1801290" cy="3007069"/>
          </a:xfrm>
          <a:prstGeom prst="rect">
            <a:avLst/>
          </a:prstGeom>
          <a:noFill/>
          <a:ln w="57150">
            <a:solidFill>
              <a:srgbClr val="219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5771CB-570F-7755-5C56-9D9D8096B304}"/>
              </a:ext>
            </a:extLst>
          </p:cNvPr>
          <p:cNvSpPr/>
          <p:nvPr/>
        </p:nvSpPr>
        <p:spPr>
          <a:xfrm>
            <a:off x="3728185" y="2439574"/>
            <a:ext cx="4499172" cy="3007069"/>
          </a:xfrm>
          <a:prstGeom prst="rect">
            <a:avLst/>
          </a:prstGeom>
          <a:noFill/>
          <a:ln w="57150">
            <a:solidFill>
              <a:srgbClr val="25D1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1A4C47-218C-54C3-27F9-A0F16EBA4BEE}"/>
              </a:ext>
            </a:extLst>
          </p:cNvPr>
          <p:cNvSpPr txBox="1"/>
          <p:nvPr/>
        </p:nvSpPr>
        <p:spPr>
          <a:xfrm>
            <a:off x="2058366" y="2788946"/>
            <a:ext cx="12026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0" dirty="0">
                <a:solidFill>
                  <a:schemeClr val="tx1"/>
                </a:solidFill>
                <a:latin typeface="OpenDyslexicAlta" pitchFamily="2" charset="77"/>
              </a:rPr>
              <a:t>un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BCDE54-A494-375B-99E2-9F8F497EFF59}"/>
              </a:ext>
            </a:extLst>
          </p:cNvPr>
          <p:cNvSpPr txBox="1"/>
          <p:nvPr/>
        </p:nvSpPr>
        <p:spPr>
          <a:xfrm>
            <a:off x="3916560" y="3312166"/>
            <a:ext cx="412242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b="0" dirty="0">
                <a:solidFill>
                  <a:schemeClr val="tx1"/>
                </a:solidFill>
                <a:latin typeface="OpenDyslexicAlta" pitchFamily="2" charset="77"/>
              </a:rPr>
              <a:t>infect</a:t>
            </a:r>
            <a:endParaRPr lang="en-GB" sz="2800" b="0" dirty="0">
              <a:solidFill>
                <a:schemeClr val="tx1"/>
              </a:solidFill>
              <a:latin typeface="OpenDyslexicAlta" pitchFamily="2" charset="77"/>
            </a:endParaRPr>
          </a:p>
          <a:p>
            <a:pPr algn="ctr"/>
            <a:r>
              <a:rPr lang="en-GB" dirty="0">
                <a:latin typeface="OpenDyslexicAlta" pitchFamily="2" charset="77"/>
              </a:rPr>
              <a:t>(to make a disease or an illness spread to other people)</a:t>
            </a:r>
            <a:endParaRPr lang="en-GB" sz="2800" b="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FF86F56-4B24-EDC0-8066-6F8A47AE6047}"/>
              </a:ext>
            </a:extLst>
          </p:cNvPr>
          <p:cNvSpPr/>
          <p:nvPr/>
        </p:nvSpPr>
        <p:spPr>
          <a:xfrm>
            <a:off x="8398378" y="2439574"/>
            <a:ext cx="1801290" cy="3007069"/>
          </a:xfrm>
          <a:prstGeom prst="rect">
            <a:avLst/>
          </a:prstGeom>
          <a:noFill/>
          <a:ln w="57150">
            <a:solidFill>
              <a:srgbClr val="795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D2D8EB2-BC24-9973-D6F8-469A55378F79}"/>
              </a:ext>
            </a:extLst>
          </p:cNvPr>
          <p:cNvCxnSpPr>
            <a:cxnSpLocks/>
          </p:cNvCxnSpPr>
          <p:nvPr/>
        </p:nvCxnSpPr>
        <p:spPr>
          <a:xfrm>
            <a:off x="8398378" y="4795297"/>
            <a:ext cx="1801290" cy="0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100595C-8FFF-13FF-555E-CE6E48C72B84}"/>
              </a:ext>
            </a:extLst>
          </p:cNvPr>
          <p:cNvCxnSpPr>
            <a:cxnSpLocks/>
          </p:cNvCxnSpPr>
          <p:nvPr/>
        </p:nvCxnSpPr>
        <p:spPr>
          <a:xfrm flipV="1">
            <a:off x="9317497" y="4795297"/>
            <a:ext cx="0" cy="651346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819A8C0-A00E-F583-8A56-386891745121}"/>
              </a:ext>
            </a:extLst>
          </p:cNvPr>
          <p:cNvSpPr txBox="1"/>
          <p:nvPr/>
        </p:nvSpPr>
        <p:spPr>
          <a:xfrm>
            <a:off x="2058366" y="4645455"/>
            <a:ext cx="12026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0" dirty="0">
                <a:solidFill>
                  <a:schemeClr val="tx1"/>
                </a:solidFill>
                <a:latin typeface="OpenDyslexicAlta" pitchFamily="2" charset="77"/>
              </a:rPr>
              <a:t>dis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EB6FEC-5D39-4FAD-1803-CC2A9B472A2D}"/>
              </a:ext>
            </a:extLst>
          </p:cNvPr>
          <p:cNvSpPr txBox="1"/>
          <p:nvPr/>
        </p:nvSpPr>
        <p:spPr>
          <a:xfrm>
            <a:off x="1960830" y="4026618"/>
            <a:ext cx="13977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0" dirty="0">
                <a:solidFill>
                  <a:schemeClr val="tx1"/>
                </a:solidFill>
                <a:latin typeface="OpenDyslexicAlta" pitchFamily="2" charset="77"/>
              </a:rPr>
              <a:t>super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6A6454-AA80-7ACC-9163-C8010E3883CE}"/>
              </a:ext>
            </a:extLst>
          </p:cNvPr>
          <p:cNvSpPr txBox="1"/>
          <p:nvPr/>
        </p:nvSpPr>
        <p:spPr>
          <a:xfrm>
            <a:off x="2058366" y="3407782"/>
            <a:ext cx="12026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0" dirty="0">
                <a:solidFill>
                  <a:schemeClr val="tx1"/>
                </a:solidFill>
                <a:latin typeface="OpenDyslexicAlta" pitchFamily="2" charset="77"/>
              </a:rPr>
              <a:t>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80D507-3AE6-2026-DC28-8B4334BDFA41}"/>
              </a:ext>
            </a:extLst>
          </p:cNvPr>
          <p:cNvSpPr txBox="1"/>
          <p:nvPr/>
        </p:nvSpPr>
        <p:spPr>
          <a:xfrm>
            <a:off x="8708548" y="2688064"/>
            <a:ext cx="12026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0" dirty="0">
                <a:solidFill>
                  <a:schemeClr val="tx1"/>
                </a:solidFill>
                <a:latin typeface="OpenDyslexicAlta" pitchFamily="2" charset="77"/>
              </a:rPr>
              <a:t>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349A52-1C72-D212-0643-8DD087E006CA}"/>
              </a:ext>
            </a:extLst>
          </p:cNvPr>
          <p:cNvSpPr txBox="1"/>
          <p:nvPr/>
        </p:nvSpPr>
        <p:spPr>
          <a:xfrm>
            <a:off x="8708548" y="4057395"/>
            <a:ext cx="12026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0" dirty="0" err="1">
                <a:solidFill>
                  <a:schemeClr val="tx1"/>
                </a:solidFill>
                <a:latin typeface="OpenDyslexicAlta" pitchFamily="2" charset="77"/>
              </a:rPr>
              <a:t>ing</a:t>
            </a:r>
            <a:endParaRPr lang="en-GB" sz="2400" b="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FFB78B-1D09-F5BC-192F-02FFF8BDD26C}"/>
              </a:ext>
            </a:extLst>
          </p:cNvPr>
          <p:cNvSpPr txBox="1"/>
          <p:nvPr/>
        </p:nvSpPr>
        <p:spPr>
          <a:xfrm>
            <a:off x="8611012" y="3600952"/>
            <a:ext cx="13977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0" dirty="0">
                <a:solidFill>
                  <a:schemeClr val="tx1"/>
                </a:solidFill>
                <a:latin typeface="OpenDyslexicAlta" pitchFamily="2" charset="77"/>
              </a:rPr>
              <a:t>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7B9EB7-FAA2-3B2B-0F58-21D28E4A767E}"/>
              </a:ext>
            </a:extLst>
          </p:cNvPr>
          <p:cNvSpPr txBox="1"/>
          <p:nvPr/>
        </p:nvSpPr>
        <p:spPr>
          <a:xfrm>
            <a:off x="8708548" y="3144508"/>
            <a:ext cx="12026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0" dirty="0" err="1">
                <a:solidFill>
                  <a:schemeClr val="tx1"/>
                </a:solidFill>
                <a:latin typeface="OpenDyslexicAlta" pitchFamily="2" charset="77"/>
              </a:rPr>
              <a:t>tious</a:t>
            </a:r>
            <a:endParaRPr lang="en-GB" sz="2400" b="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8D9520-4DA5-0CB7-1A1C-F434BCE04D08}"/>
              </a:ext>
            </a:extLst>
          </p:cNvPr>
          <p:cNvSpPr txBox="1"/>
          <p:nvPr/>
        </p:nvSpPr>
        <p:spPr>
          <a:xfrm>
            <a:off x="8265203" y="4920915"/>
            <a:ext cx="12026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0" dirty="0" err="1">
                <a:solidFill>
                  <a:schemeClr val="tx1"/>
                </a:solidFill>
                <a:latin typeface="OpenDyslexicAlta" pitchFamily="2" charset="77"/>
              </a:rPr>
              <a:t>tion</a:t>
            </a:r>
            <a:endParaRPr lang="en-GB" sz="2000" b="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2E9C59B-7F03-4246-3378-8FDFDF5A8DD5}"/>
              </a:ext>
            </a:extLst>
          </p:cNvPr>
          <p:cNvSpPr txBox="1"/>
          <p:nvPr/>
        </p:nvSpPr>
        <p:spPr>
          <a:xfrm>
            <a:off x="9166743" y="4907065"/>
            <a:ext cx="12026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0" dirty="0">
                <a:solidFill>
                  <a:schemeClr val="tx1"/>
                </a:solidFill>
                <a:latin typeface="OpenDyslexicAlta" pitchFamily="2" charset="77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062510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88ED48-91E7-2BFF-6496-D183446E43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How many new words can you create by adding </a:t>
            </a:r>
          </a:p>
          <a:p>
            <a:r>
              <a:rPr lang="en-GB" dirty="0"/>
              <a:t>a prefix and/or suffix(es)?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685C90-48A7-1C36-0C04-DE3CCF90CB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Morphology Matrix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F4590-2343-91BB-7964-8D4F5BC9B36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D75659-7EB7-59C0-F321-7D00BD8F0A10}"/>
              </a:ext>
            </a:extLst>
          </p:cNvPr>
          <p:cNvSpPr txBox="1"/>
          <p:nvPr/>
        </p:nvSpPr>
        <p:spPr>
          <a:xfrm>
            <a:off x="965481" y="5700532"/>
            <a:ext cx="102610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F3760"/>
                </a:solidFill>
                <a:latin typeface="OpenDyslexicAlta" pitchFamily="2" charset="77"/>
              </a:rPr>
              <a:t>Possible answers: </a:t>
            </a:r>
            <a:r>
              <a:rPr lang="en-GB" sz="1400" dirty="0">
                <a:solidFill>
                  <a:srgbClr val="FF3760"/>
                </a:solidFill>
                <a:latin typeface="OpenDyslexicAlta" pitchFamily="2" charset="77"/>
              </a:rPr>
              <a:t>uninfected</a:t>
            </a:r>
            <a:r>
              <a:rPr lang="en-GB" sz="1400" b="1" dirty="0">
                <a:solidFill>
                  <a:srgbClr val="FF3760"/>
                </a:solidFill>
                <a:latin typeface="OpenDyslexicAlta" pitchFamily="2" charset="77"/>
              </a:rPr>
              <a:t>,</a:t>
            </a:r>
            <a:r>
              <a:rPr lang="en-GB" sz="1400" dirty="0">
                <a:solidFill>
                  <a:srgbClr val="FF3760"/>
                </a:solidFill>
                <a:latin typeface="OpenDyslexicAlta" pitchFamily="2" charset="77"/>
              </a:rPr>
              <a:t> reinfect, reinfects, reinfected, reinfecting, reinfection, </a:t>
            </a:r>
            <a:r>
              <a:rPr lang="en-GB" sz="1400">
                <a:solidFill>
                  <a:srgbClr val="FF3760"/>
                </a:solidFill>
                <a:latin typeface="OpenDyslexicAlta" pitchFamily="2" charset="77"/>
              </a:rPr>
              <a:t>reinfections, </a:t>
            </a:r>
            <a:r>
              <a:rPr lang="en-GB" sz="1400" dirty="0">
                <a:solidFill>
                  <a:srgbClr val="FF3760"/>
                </a:solidFill>
                <a:latin typeface="OpenDyslexicAlta" pitchFamily="2" charset="77"/>
              </a:rPr>
              <a:t>superinfected, superinfection, superinfections, disinfect, disinfects, disinfected, disinfecting, disinfection, infects, infectious, infected, infecting, infection, infections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613DD6-FA99-6E1F-BF6D-90F5A80E82C3}"/>
              </a:ext>
            </a:extLst>
          </p:cNvPr>
          <p:cNvSpPr txBox="1"/>
          <p:nvPr/>
        </p:nvSpPr>
        <p:spPr>
          <a:xfrm>
            <a:off x="2189842" y="1945613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219CEE"/>
                </a:solidFill>
                <a:latin typeface="OpenDyslexicAlta" pitchFamily="2" charset="77"/>
              </a:rPr>
              <a:t>Prefix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B21CAD-3D97-7D21-A179-B31283F6077A}"/>
              </a:ext>
            </a:extLst>
          </p:cNvPr>
          <p:cNvSpPr txBox="1"/>
          <p:nvPr/>
        </p:nvSpPr>
        <p:spPr>
          <a:xfrm>
            <a:off x="8829983" y="1945613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7956D6"/>
                </a:solidFill>
                <a:latin typeface="OpenDyslexicAlta" pitchFamily="2" charset="77"/>
              </a:rPr>
              <a:t>Suffix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3D2FEC-5BCD-0959-ABE0-FB874AC4CA18}"/>
              </a:ext>
            </a:extLst>
          </p:cNvPr>
          <p:cNvSpPr txBox="1"/>
          <p:nvPr/>
        </p:nvSpPr>
        <p:spPr>
          <a:xfrm>
            <a:off x="5220993" y="1950689"/>
            <a:ext cx="1513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25D160"/>
                </a:solidFill>
                <a:latin typeface="OpenDyslexicAlta" pitchFamily="2" charset="77"/>
              </a:rPr>
              <a:t>Base Word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134E16-9D1A-A697-4C06-232D2BFEB8CC}"/>
              </a:ext>
            </a:extLst>
          </p:cNvPr>
          <p:cNvSpPr/>
          <p:nvPr/>
        </p:nvSpPr>
        <p:spPr>
          <a:xfrm>
            <a:off x="1759039" y="2439574"/>
            <a:ext cx="1801290" cy="3007069"/>
          </a:xfrm>
          <a:prstGeom prst="rect">
            <a:avLst/>
          </a:prstGeom>
          <a:noFill/>
          <a:ln w="57150">
            <a:solidFill>
              <a:srgbClr val="219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23915A-ACBA-5053-9CA3-8611DDEF9D50}"/>
              </a:ext>
            </a:extLst>
          </p:cNvPr>
          <p:cNvSpPr/>
          <p:nvPr/>
        </p:nvSpPr>
        <p:spPr>
          <a:xfrm>
            <a:off x="3728185" y="2439574"/>
            <a:ext cx="4499172" cy="3007069"/>
          </a:xfrm>
          <a:prstGeom prst="rect">
            <a:avLst/>
          </a:prstGeom>
          <a:noFill/>
          <a:ln w="57150">
            <a:solidFill>
              <a:srgbClr val="25D1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44F6E7-74CE-FA0A-2B64-1A6E3B592C74}"/>
              </a:ext>
            </a:extLst>
          </p:cNvPr>
          <p:cNvSpPr txBox="1"/>
          <p:nvPr/>
        </p:nvSpPr>
        <p:spPr>
          <a:xfrm>
            <a:off x="2058366" y="2788946"/>
            <a:ext cx="12026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0" dirty="0">
                <a:solidFill>
                  <a:schemeClr val="tx1"/>
                </a:solidFill>
                <a:latin typeface="OpenDyslexicAlta" pitchFamily="2" charset="77"/>
              </a:rPr>
              <a:t>un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0C3A6F-6D98-A420-44A7-AF7A0C03FE37}"/>
              </a:ext>
            </a:extLst>
          </p:cNvPr>
          <p:cNvSpPr txBox="1"/>
          <p:nvPr/>
        </p:nvSpPr>
        <p:spPr>
          <a:xfrm>
            <a:off x="3916560" y="3312166"/>
            <a:ext cx="412242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b="0" dirty="0">
                <a:solidFill>
                  <a:schemeClr val="tx1"/>
                </a:solidFill>
                <a:latin typeface="OpenDyslexicAlta" pitchFamily="2" charset="77"/>
              </a:rPr>
              <a:t>infect</a:t>
            </a:r>
            <a:endParaRPr lang="en-GB" sz="2800" b="0" dirty="0">
              <a:solidFill>
                <a:schemeClr val="tx1"/>
              </a:solidFill>
              <a:latin typeface="OpenDyslexicAlta" pitchFamily="2" charset="77"/>
            </a:endParaRPr>
          </a:p>
          <a:p>
            <a:pPr algn="ctr"/>
            <a:r>
              <a:rPr lang="en-GB" dirty="0">
                <a:latin typeface="OpenDyslexicAlta" pitchFamily="2" charset="77"/>
              </a:rPr>
              <a:t>(to make a disease or an illness spread to other people)</a:t>
            </a:r>
            <a:endParaRPr lang="en-GB" sz="2800" b="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218F6B2-E43F-3C6C-20B1-B4FA36AF1E93}"/>
              </a:ext>
            </a:extLst>
          </p:cNvPr>
          <p:cNvSpPr/>
          <p:nvPr/>
        </p:nvSpPr>
        <p:spPr>
          <a:xfrm>
            <a:off x="8398378" y="2439574"/>
            <a:ext cx="1801290" cy="3007069"/>
          </a:xfrm>
          <a:prstGeom prst="rect">
            <a:avLst/>
          </a:prstGeom>
          <a:noFill/>
          <a:ln w="57150">
            <a:solidFill>
              <a:srgbClr val="795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C9609B7-106D-5231-0A58-34ACEB17A698}"/>
              </a:ext>
            </a:extLst>
          </p:cNvPr>
          <p:cNvCxnSpPr>
            <a:cxnSpLocks/>
          </p:cNvCxnSpPr>
          <p:nvPr/>
        </p:nvCxnSpPr>
        <p:spPr>
          <a:xfrm>
            <a:off x="8398378" y="4795297"/>
            <a:ext cx="1801290" cy="0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97E4EAC-C104-105B-9901-85F851833EF7}"/>
              </a:ext>
            </a:extLst>
          </p:cNvPr>
          <p:cNvCxnSpPr>
            <a:cxnSpLocks/>
          </p:cNvCxnSpPr>
          <p:nvPr/>
        </p:nvCxnSpPr>
        <p:spPr>
          <a:xfrm flipV="1">
            <a:off x="9317497" y="4795297"/>
            <a:ext cx="0" cy="651346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01038D2-C106-8413-06DF-021E301BBA14}"/>
              </a:ext>
            </a:extLst>
          </p:cNvPr>
          <p:cNvSpPr txBox="1"/>
          <p:nvPr/>
        </p:nvSpPr>
        <p:spPr>
          <a:xfrm>
            <a:off x="2058366" y="4645455"/>
            <a:ext cx="12026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0" dirty="0">
                <a:solidFill>
                  <a:schemeClr val="tx1"/>
                </a:solidFill>
                <a:latin typeface="OpenDyslexicAlta" pitchFamily="2" charset="77"/>
              </a:rPr>
              <a:t>dis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F27E02-B9C7-0220-40BB-02E8F6DD291A}"/>
              </a:ext>
            </a:extLst>
          </p:cNvPr>
          <p:cNvSpPr txBox="1"/>
          <p:nvPr/>
        </p:nvSpPr>
        <p:spPr>
          <a:xfrm>
            <a:off x="1960830" y="4026618"/>
            <a:ext cx="13977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0" dirty="0">
                <a:solidFill>
                  <a:schemeClr val="tx1"/>
                </a:solidFill>
                <a:latin typeface="OpenDyslexicAlta" pitchFamily="2" charset="77"/>
              </a:rPr>
              <a:t>super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3B6129-6A95-BA7D-471D-37EC424EA77B}"/>
              </a:ext>
            </a:extLst>
          </p:cNvPr>
          <p:cNvSpPr txBox="1"/>
          <p:nvPr/>
        </p:nvSpPr>
        <p:spPr>
          <a:xfrm>
            <a:off x="2058366" y="3407782"/>
            <a:ext cx="12026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0" dirty="0">
                <a:solidFill>
                  <a:schemeClr val="tx1"/>
                </a:solidFill>
                <a:latin typeface="OpenDyslexicAlta" pitchFamily="2" charset="77"/>
              </a:rPr>
              <a:t>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C0B6B09-F46F-D75A-B024-932BE3407386}"/>
              </a:ext>
            </a:extLst>
          </p:cNvPr>
          <p:cNvSpPr txBox="1"/>
          <p:nvPr/>
        </p:nvSpPr>
        <p:spPr>
          <a:xfrm>
            <a:off x="8708548" y="2688064"/>
            <a:ext cx="12026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0" dirty="0">
                <a:solidFill>
                  <a:schemeClr val="tx1"/>
                </a:solidFill>
                <a:latin typeface="OpenDyslexicAlta" pitchFamily="2" charset="77"/>
              </a:rPr>
              <a:t>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0D239A2-787F-C465-BBAB-718731E48C09}"/>
              </a:ext>
            </a:extLst>
          </p:cNvPr>
          <p:cNvSpPr txBox="1"/>
          <p:nvPr/>
        </p:nvSpPr>
        <p:spPr>
          <a:xfrm>
            <a:off x="8708548" y="4057395"/>
            <a:ext cx="12026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0" dirty="0" err="1">
                <a:solidFill>
                  <a:schemeClr val="tx1"/>
                </a:solidFill>
                <a:latin typeface="OpenDyslexicAlta" pitchFamily="2" charset="77"/>
              </a:rPr>
              <a:t>ing</a:t>
            </a:r>
            <a:endParaRPr lang="en-GB" sz="2400" b="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75D99B8-6A66-D109-F976-9CAF1A00F689}"/>
              </a:ext>
            </a:extLst>
          </p:cNvPr>
          <p:cNvSpPr txBox="1"/>
          <p:nvPr/>
        </p:nvSpPr>
        <p:spPr>
          <a:xfrm>
            <a:off x="8611012" y="3600952"/>
            <a:ext cx="13977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0" dirty="0">
                <a:solidFill>
                  <a:schemeClr val="tx1"/>
                </a:solidFill>
                <a:latin typeface="OpenDyslexicAlta" pitchFamily="2" charset="77"/>
              </a:rPr>
              <a:t>ed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89B2B17-AD1C-528F-C37F-AD3D65EA60F2}"/>
              </a:ext>
            </a:extLst>
          </p:cNvPr>
          <p:cNvSpPr txBox="1"/>
          <p:nvPr/>
        </p:nvSpPr>
        <p:spPr>
          <a:xfrm>
            <a:off x="8708548" y="3144508"/>
            <a:ext cx="12026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0" dirty="0" err="1">
                <a:solidFill>
                  <a:schemeClr val="tx1"/>
                </a:solidFill>
                <a:latin typeface="OpenDyslexicAlta" pitchFamily="2" charset="77"/>
              </a:rPr>
              <a:t>tious</a:t>
            </a:r>
            <a:endParaRPr lang="en-GB" sz="2400" b="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B83A86-3363-BF71-F178-23CC8B89ACF3}"/>
              </a:ext>
            </a:extLst>
          </p:cNvPr>
          <p:cNvSpPr txBox="1"/>
          <p:nvPr/>
        </p:nvSpPr>
        <p:spPr>
          <a:xfrm>
            <a:off x="8265203" y="4920915"/>
            <a:ext cx="12026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0" dirty="0" err="1">
                <a:solidFill>
                  <a:schemeClr val="tx1"/>
                </a:solidFill>
                <a:latin typeface="OpenDyslexicAlta" pitchFamily="2" charset="77"/>
              </a:rPr>
              <a:t>tion</a:t>
            </a:r>
            <a:endParaRPr lang="en-GB" sz="2000" b="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0EC1275-B25C-3442-99F6-2315D1CB2770}"/>
              </a:ext>
            </a:extLst>
          </p:cNvPr>
          <p:cNvSpPr txBox="1"/>
          <p:nvPr/>
        </p:nvSpPr>
        <p:spPr>
          <a:xfrm>
            <a:off x="9166743" y="4907065"/>
            <a:ext cx="12026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0" dirty="0">
                <a:solidFill>
                  <a:schemeClr val="tx1"/>
                </a:solidFill>
                <a:latin typeface="OpenDyslexicAlta" pitchFamily="2" charset="77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836926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498147-E49F-F7CE-729E-03616EFB47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Do you know what they all mean?</a:t>
            </a:r>
          </a:p>
          <a:p>
            <a:r>
              <a:rPr lang="en-US" dirty="0"/>
              <a:t>What do the words have in common?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BE8682-67F2-4D0E-BB68-564A2F0780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This Week’s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E9FF6-06FD-EB16-3843-3085273F70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40EF6DB4-2BD9-6AF1-63E1-7E2056245675}"/>
              </a:ext>
            </a:extLst>
          </p:cNvPr>
          <p:cNvSpPr txBox="1">
            <a:spLocks/>
          </p:cNvSpPr>
          <p:nvPr/>
        </p:nvSpPr>
        <p:spPr>
          <a:xfrm>
            <a:off x="539707" y="2038517"/>
            <a:ext cx="3943349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ambitious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F3BC3511-2F1F-7AEE-7990-6EB65B09374A}"/>
              </a:ext>
            </a:extLst>
          </p:cNvPr>
          <p:cNvSpPr txBox="1">
            <a:spLocks/>
          </p:cNvSpPr>
          <p:nvPr/>
        </p:nvSpPr>
        <p:spPr>
          <a:xfrm>
            <a:off x="3469689" y="2038517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amphibious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4F2920D7-4579-696C-1A90-EB16D06D1DFF}"/>
              </a:ext>
            </a:extLst>
          </p:cNvPr>
          <p:cNvSpPr txBox="1">
            <a:spLocks/>
          </p:cNvSpPr>
          <p:nvPr/>
        </p:nvSpPr>
        <p:spPr>
          <a:xfrm>
            <a:off x="3077383" y="2863232"/>
            <a:ext cx="3801155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devious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8D651642-83C5-ADC4-3FCF-1452689A8CAB}"/>
              </a:ext>
            </a:extLst>
          </p:cNvPr>
          <p:cNvSpPr txBox="1">
            <a:spLocks/>
          </p:cNvSpPr>
          <p:nvPr/>
        </p:nvSpPr>
        <p:spPr>
          <a:xfrm>
            <a:off x="5936267" y="2049221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infectious</a:t>
            </a: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7E742A48-1E61-B822-6EA1-E16DE886617E}"/>
              </a:ext>
            </a:extLst>
          </p:cNvPr>
          <p:cNvSpPr txBox="1">
            <a:spLocks/>
          </p:cNvSpPr>
          <p:nvPr/>
        </p:nvSpPr>
        <p:spPr>
          <a:xfrm>
            <a:off x="1003110" y="2863232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fictitious</a:t>
            </a: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EC15FAA1-F541-030D-4320-71F59C349C1D}"/>
              </a:ext>
            </a:extLst>
          </p:cNvPr>
          <p:cNvSpPr txBox="1">
            <a:spLocks/>
          </p:cNvSpPr>
          <p:nvPr/>
        </p:nvSpPr>
        <p:spPr>
          <a:xfrm>
            <a:off x="5791884" y="2853649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nutritious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4284B884-6263-0B91-6913-23403BADDBA5}"/>
              </a:ext>
            </a:extLst>
          </p:cNvPr>
          <p:cNvSpPr txBox="1">
            <a:spLocks/>
          </p:cNvSpPr>
          <p:nvPr/>
        </p:nvSpPr>
        <p:spPr>
          <a:xfrm>
            <a:off x="8031201" y="2853649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notorious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64A6DE01-A898-A3A0-608C-D0152B11432B}"/>
              </a:ext>
            </a:extLst>
          </p:cNvPr>
          <p:cNvSpPr txBox="1">
            <a:spLocks/>
          </p:cNvSpPr>
          <p:nvPr/>
        </p:nvSpPr>
        <p:spPr>
          <a:xfrm>
            <a:off x="5801689" y="3656138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obvious</a:t>
            </a: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CB6251F5-B5A0-72E4-8D4C-708BC53AEDBF}"/>
              </a:ext>
            </a:extLst>
          </p:cNvPr>
          <p:cNvSpPr txBox="1">
            <a:spLocks/>
          </p:cNvSpPr>
          <p:nvPr/>
        </p:nvSpPr>
        <p:spPr>
          <a:xfrm>
            <a:off x="8031201" y="203851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curious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C18A7C6D-4008-4637-2882-0487BA07CD19}"/>
              </a:ext>
            </a:extLst>
          </p:cNvPr>
          <p:cNvSpPr txBox="1">
            <a:spLocks/>
          </p:cNvSpPr>
          <p:nvPr/>
        </p:nvSpPr>
        <p:spPr>
          <a:xfrm>
            <a:off x="3335110" y="365807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repetitious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B55A5EB-EFAE-42D6-3927-E182908FA15B}"/>
              </a:ext>
            </a:extLst>
          </p:cNvPr>
          <p:cNvGrpSpPr/>
          <p:nvPr/>
        </p:nvGrpSpPr>
        <p:grpSpPr>
          <a:xfrm>
            <a:off x="7771990" y="4111308"/>
            <a:ext cx="3845426" cy="2402880"/>
            <a:chOff x="7771990" y="4111308"/>
            <a:chExt cx="3845426" cy="240288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789F085-5EB6-09B5-32FE-065F1DDE86F4}"/>
                </a:ext>
              </a:extLst>
            </p:cNvPr>
            <p:cNvGrpSpPr/>
            <p:nvPr/>
          </p:nvGrpSpPr>
          <p:grpSpPr>
            <a:xfrm>
              <a:off x="7771990" y="4342288"/>
              <a:ext cx="2361636" cy="1758873"/>
              <a:chOff x="7461575" y="4524337"/>
              <a:chExt cx="2056305" cy="1531472"/>
            </a:xfrm>
          </p:grpSpPr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7EF103E8-7BEB-CD7C-90CA-92B226863DEA}"/>
                  </a:ext>
                </a:extLst>
              </p:cNvPr>
              <p:cNvSpPr/>
              <p:nvPr/>
            </p:nvSpPr>
            <p:spPr>
              <a:xfrm rot="16626670" flipH="1" flipV="1">
                <a:off x="7723992" y="4261920"/>
                <a:ext cx="1531472" cy="2056305"/>
              </a:xfrm>
              <a:custGeom>
                <a:avLst/>
                <a:gdLst>
                  <a:gd name="connsiteX0" fmla="*/ 1621573 w 1780793"/>
                  <a:gd name="connsiteY0" fmla="*/ 692999 h 2421389"/>
                  <a:gd name="connsiteX1" fmla="*/ 1778397 w 1780793"/>
                  <a:gd name="connsiteY1" fmla="*/ 1950054 h 2421389"/>
                  <a:gd name="connsiteX2" fmla="*/ 1511457 w 1780793"/>
                  <a:gd name="connsiteY2" fmla="*/ 2293090 h 2421389"/>
                  <a:gd name="connsiteX3" fmla="*/ 502256 w 1780793"/>
                  <a:gd name="connsiteY3" fmla="*/ 2418993 h 2421389"/>
                  <a:gd name="connsiteX4" fmla="*/ 159219 w 1780793"/>
                  <a:gd name="connsiteY4" fmla="*/ 2152054 h 2421389"/>
                  <a:gd name="connsiteX5" fmla="*/ 2396 w 1780793"/>
                  <a:gd name="connsiteY5" fmla="*/ 894999 h 2421389"/>
                  <a:gd name="connsiteX6" fmla="*/ 269335 w 1780793"/>
                  <a:gd name="connsiteY6" fmla="*/ 551963 h 2421389"/>
                  <a:gd name="connsiteX7" fmla="*/ 653406 w 1780793"/>
                  <a:gd name="connsiteY7" fmla="*/ 504048 h 2421389"/>
                  <a:gd name="connsiteX8" fmla="*/ 783961 w 1780793"/>
                  <a:gd name="connsiteY8" fmla="*/ 0 h 2421389"/>
                  <a:gd name="connsiteX9" fmla="*/ 906343 w 1780793"/>
                  <a:gd name="connsiteY9" fmla="*/ 472493 h 2421389"/>
                  <a:gd name="connsiteX10" fmla="*/ 1278537 w 1780793"/>
                  <a:gd name="connsiteY10" fmla="*/ 426060 h 2421389"/>
                  <a:gd name="connsiteX11" fmla="*/ 1621573 w 1780793"/>
                  <a:gd name="connsiteY11" fmla="*/ 692999 h 2421389"/>
                  <a:gd name="connsiteX0" fmla="*/ 1621573 w 1780793"/>
                  <a:gd name="connsiteY0" fmla="*/ 662678 h 2391068"/>
                  <a:gd name="connsiteX1" fmla="*/ 1778397 w 1780793"/>
                  <a:gd name="connsiteY1" fmla="*/ 1919733 h 2391068"/>
                  <a:gd name="connsiteX2" fmla="*/ 1511457 w 1780793"/>
                  <a:gd name="connsiteY2" fmla="*/ 2262769 h 2391068"/>
                  <a:gd name="connsiteX3" fmla="*/ 502256 w 1780793"/>
                  <a:gd name="connsiteY3" fmla="*/ 2388672 h 2391068"/>
                  <a:gd name="connsiteX4" fmla="*/ 159219 w 1780793"/>
                  <a:gd name="connsiteY4" fmla="*/ 2121733 h 2391068"/>
                  <a:gd name="connsiteX5" fmla="*/ 2396 w 1780793"/>
                  <a:gd name="connsiteY5" fmla="*/ 864678 h 2391068"/>
                  <a:gd name="connsiteX6" fmla="*/ 269335 w 1780793"/>
                  <a:gd name="connsiteY6" fmla="*/ 521642 h 2391068"/>
                  <a:gd name="connsiteX7" fmla="*/ 653406 w 1780793"/>
                  <a:gd name="connsiteY7" fmla="*/ 473727 h 2391068"/>
                  <a:gd name="connsiteX8" fmla="*/ 540917 w 1780793"/>
                  <a:gd name="connsiteY8" fmla="*/ 0 h 2391068"/>
                  <a:gd name="connsiteX9" fmla="*/ 906343 w 1780793"/>
                  <a:gd name="connsiteY9" fmla="*/ 442172 h 2391068"/>
                  <a:gd name="connsiteX10" fmla="*/ 1278537 w 1780793"/>
                  <a:gd name="connsiteY10" fmla="*/ 395739 h 2391068"/>
                  <a:gd name="connsiteX11" fmla="*/ 1621573 w 1780793"/>
                  <a:gd name="connsiteY11" fmla="*/ 662678 h 2391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0793" h="2391068">
                    <a:moveTo>
                      <a:pt x="1621573" y="662678"/>
                    </a:moveTo>
                    <a:lnTo>
                      <a:pt x="1778397" y="1919733"/>
                    </a:lnTo>
                    <a:cubicBezTo>
                      <a:pt x="1799410" y="2088173"/>
                      <a:pt x="1679898" y="2241756"/>
                      <a:pt x="1511457" y="2262769"/>
                    </a:cubicBezTo>
                    <a:lnTo>
                      <a:pt x="502256" y="2388672"/>
                    </a:lnTo>
                    <a:cubicBezTo>
                      <a:pt x="333815" y="2409685"/>
                      <a:pt x="180233" y="2290173"/>
                      <a:pt x="159219" y="2121733"/>
                    </a:cubicBezTo>
                    <a:lnTo>
                      <a:pt x="2396" y="864678"/>
                    </a:lnTo>
                    <a:cubicBezTo>
                      <a:pt x="-18618" y="696238"/>
                      <a:pt x="100895" y="542655"/>
                      <a:pt x="269335" y="521642"/>
                    </a:cubicBezTo>
                    <a:lnTo>
                      <a:pt x="653406" y="473727"/>
                    </a:lnTo>
                    <a:lnTo>
                      <a:pt x="540917" y="0"/>
                    </a:lnTo>
                    <a:lnTo>
                      <a:pt x="906343" y="442172"/>
                    </a:lnTo>
                    <a:lnTo>
                      <a:pt x="1278537" y="395739"/>
                    </a:lnTo>
                    <a:cubicBezTo>
                      <a:pt x="1446977" y="374725"/>
                      <a:pt x="1600560" y="494238"/>
                      <a:pt x="1621573" y="662678"/>
                    </a:cubicBezTo>
                    <a:close/>
                  </a:path>
                </a:pathLst>
              </a:custGeom>
              <a:noFill/>
              <a:ln w="38100">
                <a:solidFill>
                  <a:srgbClr val="3372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2EEBD29-78F9-71C5-5B89-7E297ED3D966}"/>
                  </a:ext>
                </a:extLst>
              </p:cNvPr>
              <p:cNvSpPr txBox="1"/>
              <p:nvPr/>
            </p:nvSpPr>
            <p:spPr>
              <a:xfrm>
                <a:off x="7516751" y="4703783"/>
                <a:ext cx="1613811" cy="11523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latin typeface="OpenDyslexicAlta" pitchFamily="2" charset="77"/>
                  </a:rPr>
                  <a:t>What do you notice about their suffixes?</a:t>
                </a:r>
              </a:p>
            </p:txBody>
          </p:sp>
        </p:grpSp>
        <p:pic>
          <p:nvPicPr>
            <p:cNvPr id="2" name="Picture 1" descr="A cartoon of a person&#10;&#10;Description automatically generated with low confidence">
              <a:extLst>
                <a:ext uri="{FF2B5EF4-FFF2-40B4-BE49-F238E27FC236}">
                  <a16:creationId xmlns:a16="http://schemas.microsoft.com/office/drawing/2014/main" id="{D73B36FF-524D-66C6-8F00-38766E052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06280" y="4111308"/>
              <a:ext cx="1311136" cy="240288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3B06070-40BE-3433-F60D-00E14B060C5F}"/>
              </a:ext>
            </a:extLst>
          </p:cNvPr>
          <p:cNvGrpSpPr/>
          <p:nvPr/>
        </p:nvGrpSpPr>
        <p:grpSpPr>
          <a:xfrm>
            <a:off x="751246" y="4111308"/>
            <a:ext cx="3633830" cy="2334782"/>
            <a:chOff x="648458" y="4161477"/>
            <a:chExt cx="3633830" cy="2334782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E3A079B-4015-91E9-2F76-DF991C61A21F}"/>
                </a:ext>
              </a:extLst>
            </p:cNvPr>
            <p:cNvGrpSpPr/>
            <p:nvPr/>
          </p:nvGrpSpPr>
          <p:grpSpPr>
            <a:xfrm>
              <a:off x="1845449" y="4305464"/>
              <a:ext cx="2436839" cy="1780266"/>
              <a:chOff x="2381339" y="4449517"/>
              <a:chExt cx="2436839" cy="1780266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78ED850A-B936-D5C8-595B-EF6C01AEC20F}"/>
                  </a:ext>
                </a:extLst>
              </p:cNvPr>
              <p:cNvSpPr/>
              <p:nvPr/>
            </p:nvSpPr>
            <p:spPr>
              <a:xfrm rot="16626670">
                <a:off x="2709626" y="4121230"/>
                <a:ext cx="1780266" cy="2436839"/>
              </a:xfrm>
              <a:custGeom>
                <a:avLst/>
                <a:gdLst>
                  <a:gd name="connsiteX0" fmla="*/ 1621573 w 1780793"/>
                  <a:gd name="connsiteY0" fmla="*/ 692999 h 2421389"/>
                  <a:gd name="connsiteX1" fmla="*/ 1778397 w 1780793"/>
                  <a:gd name="connsiteY1" fmla="*/ 1950054 h 2421389"/>
                  <a:gd name="connsiteX2" fmla="*/ 1511457 w 1780793"/>
                  <a:gd name="connsiteY2" fmla="*/ 2293090 h 2421389"/>
                  <a:gd name="connsiteX3" fmla="*/ 502256 w 1780793"/>
                  <a:gd name="connsiteY3" fmla="*/ 2418993 h 2421389"/>
                  <a:gd name="connsiteX4" fmla="*/ 159219 w 1780793"/>
                  <a:gd name="connsiteY4" fmla="*/ 2152054 h 2421389"/>
                  <a:gd name="connsiteX5" fmla="*/ 2396 w 1780793"/>
                  <a:gd name="connsiteY5" fmla="*/ 894999 h 2421389"/>
                  <a:gd name="connsiteX6" fmla="*/ 269335 w 1780793"/>
                  <a:gd name="connsiteY6" fmla="*/ 551963 h 2421389"/>
                  <a:gd name="connsiteX7" fmla="*/ 653406 w 1780793"/>
                  <a:gd name="connsiteY7" fmla="*/ 504048 h 2421389"/>
                  <a:gd name="connsiteX8" fmla="*/ 783961 w 1780793"/>
                  <a:gd name="connsiteY8" fmla="*/ 0 h 2421389"/>
                  <a:gd name="connsiteX9" fmla="*/ 906343 w 1780793"/>
                  <a:gd name="connsiteY9" fmla="*/ 472493 h 2421389"/>
                  <a:gd name="connsiteX10" fmla="*/ 1278537 w 1780793"/>
                  <a:gd name="connsiteY10" fmla="*/ 426060 h 2421389"/>
                  <a:gd name="connsiteX11" fmla="*/ 1621573 w 1780793"/>
                  <a:gd name="connsiteY11" fmla="*/ 692999 h 2421389"/>
                  <a:gd name="connsiteX0" fmla="*/ 1621573 w 1780793"/>
                  <a:gd name="connsiteY0" fmla="*/ 709170 h 2437560"/>
                  <a:gd name="connsiteX1" fmla="*/ 1778397 w 1780793"/>
                  <a:gd name="connsiteY1" fmla="*/ 1966225 h 2437560"/>
                  <a:gd name="connsiteX2" fmla="*/ 1511457 w 1780793"/>
                  <a:gd name="connsiteY2" fmla="*/ 2309261 h 2437560"/>
                  <a:gd name="connsiteX3" fmla="*/ 502256 w 1780793"/>
                  <a:gd name="connsiteY3" fmla="*/ 2435164 h 2437560"/>
                  <a:gd name="connsiteX4" fmla="*/ 159219 w 1780793"/>
                  <a:gd name="connsiteY4" fmla="*/ 2168225 h 2437560"/>
                  <a:gd name="connsiteX5" fmla="*/ 2396 w 1780793"/>
                  <a:gd name="connsiteY5" fmla="*/ 911170 h 2437560"/>
                  <a:gd name="connsiteX6" fmla="*/ 269335 w 1780793"/>
                  <a:gd name="connsiteY6" fmla="*/ 568134 h 2437560"/>
                  <a:gd name="connsiteX7" fmla="*/ 653406 w 1780793"/>
                  <a:gd name="connsiteY7" fmla="*/ 520219 h 2437560"/>
                  <a:gd name="connsiteX8" fmla="*/ 913585 w 1780793"/>
                  <a:gd name="connsiteY8" fmla="*/ 0 h 2437560"/>
                  <a:gd name="connsiteX9" fmla="*/ 906343 w 1780793"/>
                  <a:gd name="connsiteY9" fmla="*/ 488664 h 2437560"/>
                  <a:gd name="connsiteX10" fmla="*/ 1278537 w 1780793"/>
                  <a:gd name="connsiteY10" fmla="*/ 442231 h 2437560"/>
                  <a:gd name="connsiteX11" fmla="*/ 1621573 w 1780793"/>
                  <a:gd name="connsiteY11" fmla="*/ 709170 h 2437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0793" h="2437560">
                    <a:moveTo>
                      <a:pt x="1621573" y="709170"/>
                    </a:moveTo>
                    <a:lnTo>
                      <a:pt x="1778397" y="1966225"/>
                    </a:lnTo>
                    <a:cubicBezTo>
                      <a:pt x="1799410" y="2134665"/>
                      <a:pt x="1679898" y="2288248"/>
                      <a:pt x="1511457" y="2309261"/>
                    </a:cubicBezTo>
                    <a:lnTo>
                      <a:pt x="502256" y="2435164"/>
                    </a:lnTo>
                    <a:cubicBezTo>
                      <a:pt x="333815" y="2456177"/>
                      <a:pt x="180233" y="2336665"/>
                      <a:pt x="159219" y="2168225"/>
                    </a:cubicBezTo>
                    <a:lnTo>
                      <a:pt x="2396" y="911170"/>
                    </a:lnTo>
                    <a:cubicBezTo>
                      <a:pt x="-18618" y="742730"/>
                      <a:pt x="100895" y="589147"/>
                      <a:pt x="269335" y="568134"/>
                    </a:cubicBezTo>
                    <a:lnTo>
                      <a:pt x="653406" y="520219"/>
                    </a:lnTo>
                    <a:lnTo>
                      <a:pt x="913585" y="0"/>
                    </a:lnTo>
                    <a:lnTo>
                      <a:pt x="906343" y="488664"/>
                    </a:lnTo>
                    <a:lnTo>
                      <a:pt x="1278537" y="442231"/>
                    </a:lnTo>
                    <a:cubicBezTo>
                      <a:pt x="1446977" y="421217"/>
                      <a:pt x="1600560" y="540730"/>
                      <a:pt x="1621573" y="709170"/>
                    </a:cubicBezTo>
                    <a:close/>
                  </a:path>
                </a:pathLst>
              </a:custGeom>
              <a:noFill/>
              <a:ln w="38100">
                <a:solidFill>
                  <a:srgbClr val="25D1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7037D63-B4C4-9B15-13A8-F719A71C510D}"/>
                  </a:ext>
                </a:extLst>
              </p:cNvPr>
              <p:cNvSpPr txBox="1"/>
              <p:nvPr/>
            </p:nvSpPr>
            <p:spPr>
              <a:xfrm>
                <a:off x="2962963" y="4850276"/>
                <a:ext cx="1781704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latin typeface="OpenDyslexicAlta" pitchFamily="2" charset="77"/>
                  </a:rPr>
                  <a:t>They are all adjectives.</a:t>
                </a:r>
              </a:p>
            </p:txBody>
          </p:sp>
        </p:grpSp>
        <p:pic>
          <p:nvPicPr>
            <p:cNvPr id="3" name="Picture 2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A72313F3-9F7E-A5BB-2969-E2EFC5B92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8458" y="4161477"/>
              <a:ext cx="1096171" cy="23347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114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37DF608-9EF3-3980-4BAC-CE59FE7EE1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Some words have the suffix ‘</a:t>
            </a:r>
            <a:r>
              <a:rPr lang="en-GB" dirty="0" err="1"/>
              <a:t>ious</a:t>
            </a:r>
            <a:r>
              <a:rPr lang="en-GB" dirty="0"/>
              <a:t>’, while others </a:t>
            </a:r>
          </a:p>
          <a:p>
            <a:r>
              <a:rPr lang="en-GB" dirty="0"/>
              <a:t>end in ‘</a:t>
            </a:r>
            <a:r>
              <a:rPr lang="en-GB" dirty="0" err="1"/>
              <a:t>tious</a:t>
            </a:r>
            <a:r>
              <a:rPr lang="en-GB" dirty="0"/>
              <a:t>’. Can you sort them?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0A3C8B-A5AA-4C05-BD1B-303A113DBF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Word Sort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23484F-7284-2897-9A50-5A0EBF5314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1" name="Rounded Rectangle 15">
            <a:extLst>
              <a:ext uri="{FF2B5EF4-FFF2-40B4-BE49-F238E27FC236}">
                <a16:creationId xmlns:a16="http://schemas.microsoft.com/office/drawing/2014/main" id="{A5BB6FE0-1500-5602-355B-D40F28494F98}"/>
              </a:ext>
            </a:extLst>
          </p:cNvPr>
          <p:cNvSpPr/>
          <p:nvPr/>
        </p:nvSpPr>
        <p:spPr>
          <a:xfrm>
            <a:off x="1015596" y="2237502"/>
            <a:ext cx="1260557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Alta" pitchFamily="2" charset="77"/>
              </a:rPr>
              <a:t>devious</a:t>
            </a:r>
          </a:p>
        </p:txBody>
      </p:sp>
      <p:sp>
        <p:nvSpPr>
          <p:cNvPr id="12" name="Rounded Rectangle 15">
            <a:extLst>
              <a:ext uri="{FF2B5EF4-FFF2-40B4-BE49-F238E27FC236}">
                <a16:creationId xmlns:a16="http://schemas.microsoft.com/office/drawing/2014/main" id="{77C10492-7EEA-7427-957F-8E4083CCA981}"/>
              </a:ext>
            </a:extLst>
          </p:cNvPr>
          <p:cNvSpPr/>
          <p:nvPr/>
        </p:nvSpPr>
        <p:spPr>
          <a:xfrm>
            <a:off x="3033319" y="2237502"/>
            <a:ext cx="1505249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Alta" pitchFamily="2" charset="77"/>
              </a:rPr>
              <a:t>nutritious</a:t>
            </a:r>
          </a:p>
        </p:txBody>
      </p:sp>
      <p:sp>
        <p:nvSpPr>
          <p:cNvPr id="13" name="Rounded Rectangle 15">
            <a:extLst>
              <a:ext uri="{FF2B5EF4-FFF2-40B4-BE49-F238E27FC236}">
                <a16:creationId xmlns:a16="http://schemas.microsoft.com/office/drawing/2014/main" id="{AD0B4940-440A-6CF5-0174-54197CFC992E}"/>
              </a:ext>
            </a:extLst>
          </p:cNvPr>
          <p:cNvSpPr/>
          <p:nvPr/>
        </p:nvSpPr>
        <p:spPr>
          <a:xfrm>
            <a:off x="5431736" y="2237502"/>
            <a:ext cx="1504685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Alta" pitchFamily="2" charset="77"/>
              </a:rPr>
              <a:t>notorious</a:t>
            </a:r>
          </a:p>
        </p:txBody>
      </p:sp>
      <p:sp>
        <p:nvSpPr>
          <p:cNvPr id="14" name="Rounded Rectangle 15">
            <a:extLst>
              <a:ext uri="{FF2B5EF4-FFF2-40B4-BE49-F238E27FC236}">
                <a16:creationId xmlns:a16="http://schemas.microsoft.com/office/drawing/2014/main" id="{FA585068-B34B-12BA-CD59-4E942A3FE998}"/>
              </a:ext>
            </a:extLst>
          </p:cNvPr>
          <p:cNvSpPr/>
          <p:nvPr/>
        </p:nvSpPr>
        <p:spPr>
          <a:xfrm>
            <a:off x="7570916" y="2237502"/>
            <a:ext cx="1693160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Alta" pitchFamily="2" charset="77"/>
              </a:rPr>
              <a:t>repetitious</a:t>
            </a:r>
          </a:p>
        </p:txBody>
      </p:sp>
      <p:sp>
        <p:nvSpPr>
          <p:cNvPr id="15" name="Rounded Rectangle 15">
            <a:extLst>
              <a:ext uri="{FF2B5EF4-FFF2-40B4-BE49-F238E27FC236}">
                <a16:creationId xmlns:a16="http://schemas.microsoft.com/office/drawing/2014/main" id="{6144176D-3A51-B5C8-8B97-94E74E106E7B}"/>
              </a:ext>
            </a:extLst>
          </p:cNvPr>
          <p:cNvSpPr/>
          <p:nvPr/>
        </p:nvSpPr>
        <p:spPr>
          <a:xfrm>
            <a:off x="9847898" y="2237502"/>
            <a:ext cx="1258907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Alta" pitchFamily="2" charset="77"/>
              </a:rPr>
              <a:t>obvious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779FD37-E92B-4ED7-0213-1A515D022393}"/>
              </a:ext>
            </a:extLst>
          </p:cNvPr>
          <p:cNvSpPr/>
          <p:nvPr/>
        </p:nvSpPr>
        <p:spPr>
          <a:xfrm>
            <a:off x="892435" y="1906791"/>
            <a:ext cx="1506883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Alta" pitchFamily="2" charset="77"/>
              </a:rPr>
              <a:t>ambitious</a:t>
            </a:r>
          </a:p>
        </p:txBody>
      </p:sp>
      <p:sp>
        <p:nvSpPr>
          <p:cNvPr id="21" name="Rounded Rectangle 15">
            <a:extLst>
              <a:ext uri="{FF2B5EF4-FFF2-40B4-BE49-F238E27FC236}">
                <a16:creationId xmlns:a16="http://schemas.microsoft.com/office/drawing/2014/main" id="{045B935A-4212-591B-5DDF-365012D53261}"/>
              </a:ext>
            </a:extLst>
          </p:cNvPr>
          <p:cNvSpPr/>
          <p:nvPr/>
        </p:nvSpPr>
        <p:spPr>
          <a:xfrm>
            <a:off x="9771197" y="1906792"/>
            <a:ext cx="1412312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Alta" pitchFamily="2" charset="77"/>
              </a:rPr>
              <a:t>fictitious</a:t>
            </a:r>
          </a:p>
        </p:txBody>
      </p:sp>
      <p:sp>
        <p:nvSpPr>
          <p:cNvPr id="23" name="Rounded Rectangle 15">
            <a:extLst>
              <a:ext uri="{FF2B5EF4-FFF2-40B4-BE49-F238E27FC236}">
                <a16:creationId xmlns:a16="http://schemas.microsoft.com/office/drawing/2014/main" id="{73107670-A2B8-AAC6-7EF5-36A403873F11}"/>
              </a:ext>
            </a:extLst>
          </p:cNvPr>
          <p:cNvSpPr/>
          <p:nvPr/>
        </p:nvSpPr>
        <p:spPr>
          <a:xfrm>
            <a:off x="2927924" y="1906791"/>
            <a:ext cx="1716037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Alta" pitchFamily="2" charset="77"/>
              </a:rPr>
              <a:t>amphibious</a:t>
            </a:r>
          </a:p>
        </p:txBody>
      </p:sp>
      <p:sp>
        <p:nvSpPr>
          <p:cNvPr id="24" name="Rounded Rectangle 15">
            <a:extLst>
              <a:ext uri="{FF2B5EF4-FFF2-40B4-BE49-F238E27FC236}">
                <a16:creationId xmlns:a16="http://schemas.microsoft.com/office/drawing/2014/main" id="{016C85DF-98E4-38FD-47EE-7F9D75E0BFC5}"/>
              </a:ext>
            </a:extLst>
          </p:cNvPr>
          <p:cNvSpPr/>
          <p:nvPr/>
        </p:nvSpPr>
        <p:spPr>
          <a:xfrm>
            <a:off x="5414296" y="1906791"/>
            <a:ext cx="1539564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Alta" pitchFamily="2" charset="77"/>
              </a:rPr>
              <a:t>infectious</a:t>
            </a:r>
          </a:p>
        </p:txBody>
      </p:sp>
      <p:sp>
        <p:nvSpPr>
          <p:cNvPr id="25" name="Rounded Rectangle 15">
            <a:extLst>
              <a:ext uri="{FF2B5EF4-FFF2-40B4-BE49-F238E27FC236}">
                <a16:creationId xmlns:a16="http://schemas.microsoft.com/office/drawing/2014/main" id="{05418656-3BEA-6E3F-C544-E154FAB96248}"/>
              </a:ext>
            </a:extLst>
          </p:cNvPr>
          <p:cNvSpPr/>
          <p:nvPr/>
        </p:nvSpPr>
        <p:spPr>
          <a:xfrm>
            <a:off x="7758227" y="1906791"/>
            <a:ext cx="1318535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rIns="0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Alta" pitchFamily="2" charset="77"/>
              </a:rPr>
              <a:t>curious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FC7005-0261-C829-4D71-112DEF8EE14B}"/>
              </a:ext>
            </a:extLst>
          </p:cNvPr>
          <p:cNvSpPr txBox="1"/>
          <p:nvPr/>
        </p:nvSpPr>
        <p:spPr>
          <a:xfrm>
            <a:off x="1684974" y="3082714"/>
            <a:ext cx="317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25D160"/>
                </a:solidFill>
                <a:latin typeface="OpenDyslexicAlta" pitchFamily="2" charset="77"/>
              </a:rPr>
              <a:t>Words ending in ‘-</a:t>
            </a:r>
            <a:r>
              <a:rPr lang="en-US" dirty="0" err="1">
                <a:solidFill>
                  <a:srgbClr val="25D160"/>
                </a:solidFill>
                <a:latin typeface="OpenDyslexicAlta" pitchFamily="2" charset="77"/>
              </a:rPr>
              <a:t>tious’</a:t>
            </a:r>
            <a:endParaRPr lang="en-US" dirty="0">
              <a:solidFill>
                <a:srgbClr val="25D160"/>
              </a:solidFill>
              <a:latin typeface="OpenDyslexicAlta" pitchFamily="2" charset="77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1081086-42B1-879C-A7DC-663B645AE58C}"/>
              </a:ext>
            </a:extLst>
          </p:cNvPr>
          <p:cNvSpPr/>
          <p:nvPr/>
        </p:nvSpPr>
        <p:spPr>
          <a:xfrm>
            <a:off x="1110404" y="2936668"/>
            <a:ext cx="4322218" cy="3385605"/>
          </a:xfrm>
          <a:prstGeom prst="roundRect">
            <a:avLst/>
          </a:prstGeom>
          <a:noFill/>
          <a:ln w="50800">
            <a:solidFill>
              <a:srgbClr val="25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Muli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EDF04F2-9BD7-E2CE-AAC2-50D353AA2E57}"/>
              </a:ext>
            </a:extLst>
          </p:cNvPr>
          <p:cNvSpPr txBox="1"/>
          <p:nvPr/>
        </p:nvSpPr>
        <p:spPr>
          <a:xfrm>
            <a:off x="7218552" y="3082714"/>
            <a:ext cx="317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956D6"/>
                </a:solidFill>
                <a:latin typeface="OpenDyslexicAlta" pitchFamily="2" charset="77"/>
              </a:rPr>
              <a:t>Words ending in ‘-</a:t>
            </a:r>
            <a:r>
              <a:rPr lang="en-US" dirty="0" err="1">
                <a:solidFill>
                  <a:srgbClr val="7956D6"/>
                </a:solidFill>
                <a:latin typeface="OpenDyslexicAlta" pitchFamily="2" charset="77"/>
              </a:rPr>
              <a:t>ious’</a:t>
            </a:r>
            <a:endParaRPr lang="en-US" dirty="0">
              <a:solidFill>
                <a:srgbClr val="7956D6"/>
              </a:solidFill>
              <a:latin typeface="OpenDyslexicAlta" pitchFamily="2" charset="77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432513A-A67B-0697-FB3B-E0200D594B06}"/>
              </a:ext>
            </a:extLst>
          </p:cNvPr>
          <p:cNvSpPr/>
          <p:nvPr/>
        </p:nvSpPr>
        <p:spPr>
          <a:xfrm>
            <a:off x="6643982" y="2936668"/>
            <a:ext cx="4322218" cy="3385605"/>
          </a:xfrm>
          <a:prstGeom prst="roundRect">
            <a:avLst/>
          </a:prstGeom>
          <a:noFill/>
          <a:ln w="50800">
            <a:solidFill>
              <a:srgbClr val="795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Muli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5880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L 0.58776 0.332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88" y="1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33333E-6 L -0.12917 0.4699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0.13893 0.4518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0" y="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-0.35455 0.4659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34" y="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33333E-6 L -0.05781 0.4497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1" y="2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0.04648 0.2712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8" y="1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60053 0.3888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26" y="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325 L 0.33958 0.2712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66" y="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81481E-6 L -0.15833 0.2712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1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0.11667 0.2712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1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21" grpId="0"/>
      <p:bldP spid="23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5CB0EE-FBC2-1613-65D3-65B9155CE3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Etymology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9666AE-02FC-F827-AEEB-A8B97A71B6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Which of your new words is this?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65AD5-EF63-0500-5AC8-4F3FB72BF05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Right Arrow Callout 2">
            <a:extLst>
              <a:ext uri="{FF2B5EF4-FFF2-40B4-BE49-F238E27FC236}">
                <a16:creationId xmlns:a16="http://schemas.microsoft.com/office/drawing/2014/main" id="{D1D90C5C-62FA-3276-9B6F-EBA85993708C}"/>
              </a:ext>
            </a:extLst>
          </p:cNvPr>
          <p:cNvSpPr/>
          <p:nvPr/>
        </p:nvSpPr>
        <p:spPr>
          <a:xfrm rot="5400000">
            <a:off x="3426186" y="999488"/>
            <a:ext cx="2052402" cy="3652968"/>
          </a:xfrm>
          <a:prstGeom prst="rightArrowCallout">
            <a:avLst/>
          </a:prstGeom>
          <a:noFill/>
          <a:ln w="38100">
            <a:solidFill>
              <a:srgbClr val="25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uli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73142D-356C-014E-F1E1-F4F6571B3E40}"/>
              </a:ext>
            </a:extLst>
          </p:cNvPr>
          <p:cNvSpPr txBox="1"/>
          <p:nvPr/>
        </p:nvSpPr>
        <p:spPr>
          <a:xfrm>
            <a:off x="2634230" y="2014032"/>
            <a:ext cx="3652968" cy="92333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b="0" i="0" dirty="0">
                <a:effectLst/>
                <a:latin typeface="OpenDyslexicAlta" pitchFamily="2" charset="77"/>
              </a:rPr>
              <a:t>In the 1640s, it meant ‘combining two qualities; having two modes of life</a:t>
            </a:r>
            <a:r>
              <a:rPr lang="en-GB" dirty="0">
                <a:latin typeface="OpenDyslexicAlta" pitchFamily="2" charset="77"/>
              </a:rPr>
              <a:t>’.</a:t>
            </a:r>
            <a:r>
              <a:rPr lang="en-GB" b="0" i="0" dirty="0">
                <a:effectLst/>
                <a:latin typeface="OpenDyslexicAlta" pitchFamily="2" charset="77"/>
              </a:rPr>
              <a:t> </a:t>
            </a:r>
            <a:endParaRPr lang="en-US" dirty="0">
              <a:latin typeface="OpenDyslexicAlta" pitchFamily="2" charset="77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6407F4C-3168-11F5-8EEF-E3E03EDD50F7}"/>
              </a:ext>
            </a:extLst>
          </p:cNvPr>
          <p:cNvSpPr txBox="1">
            <a:spLocks/>
          </p:cNvSpPr>
          <p:nvPr/>
        </p:nvSpPr>
        <p:spPr>
          <a:xfrm>
            <a:off x="3327126" y="3799457"/>
            <a:ext cx="2322914" cy="796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2800" dirty="0">
                <a:solidFill>
                  <a:srgbClr val="FF3760"/>
                </a:solidFill>
                <a:latin typeface="OpenDyslexicAlta" pitchFamily="2" charset="77"/>
              </a:rPr>
              <a:t>amphibious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08B8BD-E302-6454-0CAB-6B22E953FF14}"/>
              </a:ext>
            </a:extLst>
          </p:cNvPr>
          <p:cNvSpPr txBox="1"/>
          <p:nvPr/>
        </p:nvSpPr>
        <p:spPr>
          <a:xfrm>
            <a:off x="6491357" y="3535433"/>
            <a:ext cx="2051196" cy="1200329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OpenDyslexicAlta" pitchFamily="2" charset="77"/>
              </a:rPr>
              <a:t>This word means ‘</a:t>
            </a:r>
            <a:r>
              <a:rPr lang="en-GB" b="0" i="0" dirty="0">
                <a:effectLst/>
                <a:latin typeface="OpenDyslexicAlta" pitchFamily="2" charset="77"/>
              </a:rPr>
              <a:t>living both on land and in water’. </a:t>
            </a:r>
            <a:endParaRPr lang="en-US" dirty="0">
              <a:latin typeface="OpenDyslexicAlta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5CB0C4-290E-4E9F-D1DB-C6B502BE7FC8}"/>
              </a:ext>
            </a:extLst>
          </p:cNvPr>
          <p:cNvSpPr txBox="1"/>
          <p:nvPr/>
        </p:nvSpPr>
        <p:spPr>
          <a:xfrm>
            <a:off x="2875173" y="5324079"/>
            <a:ext cx="3173590" cy="1077218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1600" b="0" i="0" dirty="0">
                <a:effectLst/>
                <a:latin typeface="OpenDyslexicAlta" pitchFamily="2" charset="77"/>
              </a:rPr>
              <a:t>From the Greek word </a:t>
            </a:r>
          </a:p>
          <a:p>
            <a:pPr algn="ctr"/>
            <a:r>
              <a:rPr lang="en-GB" sz="1600" i="1" dirty="0" err="1">
                <a:solidFill>
                  <a:srgbClr val="3372DC"/>
                </a:solidFill>
                <a:latin typeface="OpenDyslexicAlta" pitchFamily="2" charset="77"/>
              </a:rPr>
              <a:t>a</a:t>
            </a:r>
            <a:r>
              <a:rPr lang="en-GB" sz="1600" b="0" i="1" dirty="0" err="1">
                <a:solidFill>
                  <a:srgbClr val="3372DC"/>
                </a:solidFill>
                <a:effectLst/>
                <a:latin typeface="OpenDyslexicAlta" pitchFamily="2" charset="77"/>
              </a:rPr>
              <a:t>mphibios</a:t>
            </a:r>
            <a:r>
              <a:rPr lang="en-GB" sz="1600" b="0" i="1" dirty="0">
                <a:solidFill>
                  <a:srgbClr val="0432FF"/>
                </a:solidFill>
                <a:effectLst/>
                <a:latin typeface="OpenDyslexicAlta" pitchFamily="2" charset="77"/>
              </a:rPr>
              <a:t>,</a:t>
            </a:r>
            <a:r>
              <a:rPr lang="en-GB" sz="1600" b="0" i="0" dirty="0">
                <a:effectLst/>
                <a:latin typeface="OpenDyslexicAlta" pitchFamily="2" charset="77"/>
              </a:rPr>
              <a:t> meaning ‘having a double life; living on land and in water’. </a:t>
            </a:r>
            <a:endParaRPr lang="en-US" sz="1600" dirty="0">
              <a:latin typeface="OpenDyslexicAlta" pitchFamily="2" charset="77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6FFCBA8-38BA-AB4A-6573-8E08EBC3079A}"/>
              </a:ext>
            </a:extLst>
          </p:cNvPr>
          <p:cNvSpPr txBox="1">
            <a:spLocks/>
          </p:cNvSpPr>
          <p:nvPr/>
        </p:nvSpPr>
        <p:spPr>
          <a:xfrm>
            <a:off x="9231872" y="2057574"/>
            <a:ext cx="2322914" cy="796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2800" dirty="0">
                <a:latin typeface="OpenDyslexicAlta" pitchFamily="2" charset="77"/>
              </a:rPr>
              <a:t>amphibious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C4F73EB-23DF-2B5A-32BE-4D619A403B88}"/>
              </a:ext>
            </a:extLst>
          </p:cNvPr>
          <p:cNvCxnSpPr>
            <a:cxnSpLocks/>
          </p:cNvCxnSpPr>
          <p:nvPr/>
        </p:nvCxnSpPr>
        <p:spPr>
          <a:xfrm>
            <a:off x="9677764" y="2717676"/>
            <a:ext cx="0" cy="95079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itle 1">
            <a:extLst>
              <a:ext uri="{FF2B5EF4-FFF2-40B4-BE49-F238E27FC236}">
                <a16:creationId xmlns:a16="http://schemas.microsoft.com/office/drawing/2014/main" id="{617DFBB9-604B-8B69-4DF5-E944A415A72E}"/>
              </a:ext>
            </a:extLst>
          </p:cNvPr>
          <p:cNvSpPr txBox="1">
            <a:spLocks/>
          </p:cNvSpPr>
          <p:nvPr/>
        </p:nvSpPr>
        <p:spPr>
          <a:xfrm>
            <a:off x="8980016" y="3612608"/>
            <a:ext cx="1451527" cy="796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2800" dirty="0" err="1">
                <a:latin typeface="OpenDyslexicAlta" pitchFamily="2" charset="77"/>
              </a:rPr>
              <a:t>amphi</a:t>
            </a:r>
            <a:endParaRPr lang="en-GB" sz="2800" dirty="0">
              <a:latin typeface="OpenDyslexicAlta" pitchFamily="2" charset="77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01B7668-F120-236F-E8E2-6EEB002D5182}"/>
              </a:ext>
            </a:extLst>
          </p:cNvPr>
          <p:cNvSpPr txBox="1">
            <a:spLocks/>
          </p:cNvSpPr>
          <p:nvPr/>
        </p:nvSpPr>
        <p:spPr>
          <a:xfrm>
            <a:off x="10578456" y="3612608"/>
            <a:ext cx="1103244" cy="796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2800" dirty="0">
                <a:latin typeface="OpenDyslexicAlta" pitchFamily="2" charset="77"/>
              </a:rPr>
              <a:t>bios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258BB7A-C759-23D4-6853-D66D31FDD42D}"/>
              </a:ext>
            </a:extLst>
          </p:cNvPr>
          <p:cNvSpPr txBox="1">
            <a:spLocks/>
          </p:cNvSpPr>
          <p:nvPr/>
        </p:nvSpPr>
        <p:spPr>
          <a:xfrm>
            <a:off x="8985917" y="5366728"/>
            <a:ext cx="1366079" cy="93102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>
                <a:latin typeface="OpenDyslexicAlta" pitchFamily="2" charset="77"/>
              </a:rPr>
              <a:t>means</a:t>
            </a:r>
          </a:p>
          <a:p>
            <a:pPr algn="ctr"/>
            <a:r>
              <a:rPr lang="en-GB" sz="2000" dirty="0">
                <a:latin typeface="OpenDyslexicAlta" pitchFamily="2" charset="77"/>
              </a:rPr>
              <a:t>‘of both </a:t>
            </a:r>
          </a:p>
          <a:p>
            <a:pPr algn="ctr"/>
            <a:r>
              <a:rPr lang="en-GB" sz="2000" dirty="0">
                <a:latin typeface="OpenDyslexicAlta" pitchFamily="2" charset="77"/>
              </a:rPr>
              <a:t>kinds’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A91B05D7-A147-734F-CD42-9EE03E3633D4}"/>
              </a:ext>
            </a:extLst>
          </p:cNvPr>
          <p:cNvSpPr txBox="1">
            <a:spLocks/>
          </p:cNvSpPr>
          <p:nvPr/>
        </p:nvSpPr>
        <p:spPr>
          <a:xfrm>
            <a:off x="10563942" y="5366728"/>
            <a:ext cx="1063112" cy="65402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>
                <a:latin typeface="OpenDyslexicAlta" pitchFamily="2" charset="77"/>
              </a:rPr>
              <a:t>means</a:t>
            </a:r>
          </a:p>
          <a:p>
            <a:pPr algn="ctr"/>
            <a:r>
              <a:rPr lang="en-GB" sz="2000" dirty="0">
                <a:latin typeface="OpenDyslexicAlta" pitchFamily="2" charset="77"/>
              </a:rPr>
              <a:t>‘life’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F1B196E-021F-A658-8DAE-8DB566489C18}"/>
              </a:ext>
            </a:extLst>
          </p:cNvPr>
          <p:cNvSpPr txBox="1"/>
          <p:nvPr/>
        </p:nvSpPr>
        <p:spPr>
          <a:xfrm>
            <a:off x="344111" y="3417988"/>
            <a:ext cx="2125281" cy="1477328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OpenDyslexicAlta" pitchFamily="2" charset="77"/>
              </a:rPr>
              <a:t>This word describes frogs, toads, newts and salamanders. </a:t>
            </a:r>
            <a:endParaRPr lang="en-US" dirty="0">
              <a:latin typeface="OpenDyslexicAlta" pitchFamily="2" charset="77"/>
            </a:endParaRPr>
          </a:p>
        </p:txBody>
      </p:sp>
      <p:sp>
        <p:nvSpPr>
          <p:cNvPr id="34" name="Right Arrow Callout 33">
            <a:extLst>
              <a:ext uri="{FF2B5EF4-FFF2-40B4-BE49-F238E27FC236}">
                <a16:creationId xmlns:a16="http://schemas.microsoft.com/office/drawing/2014/main" id="{11269129-F38E-3D08-4699-A6B5770E50E5}"/>
              </a:ext>
            </a:extLst>
          </p:cNvPr>
          <p:cNvSpPr/>
          <p:nvPr/>
        </p:nvSpPr>
        <p:spPr>
          <a:xfrm>
            <a:off x="375670" y="3334962"/>
            <a:ext cx="2849858" cy="1601272"/>
          </a:xfrm>
          <a:prstGeom prst="rightArrowCallout">
            <a:avLst>
              <a:gd name="adj1" fmla="val 32251"/>
              <a:gd name="adj2" fmla="val 29532"/>
              <a:gd name="adj3" fmla="val 33158"/>
              <a:gd name="adj4" fmla="val 71580"/>
            </a:avLst>
          </a:prstGeom>
          <a:noFill/>
          <a:ln w="38100">
            <a:solidFill>
              <a:srgbClr val="25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uli" pitchFamily="2" charset="77"/>
            </a:endParaRPr>
          </a:p>
        </p:txBody>
      </p:sp>
      <p:pic>
        <p:nvPicPr>
          <p:cNvPr id="31" name="Picture 2" descr="Frog, Exotic, Close Up, Terrarium">
            <a:extLst>
              <a:ext uri="{FF2B5EF4-FFF2-40B4-BE49-F238E27FC236}">
                <a16:creationId xmlns:a16="http://schemas.microsoft.com/office/drawing/2014/main" id="{170C30FD-C199-AC54-C627-6A0258426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70" y="5103076"/>
            <a:ext cx="2075774" cy="1383849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Fire Salamander, Salamander, Lurch, Salamandra">
            <a:extLst>
              <a:ext uri="{FF2B5EF4-FFF2-40B4-BE49-F238E27FC236}">
                <a16:creationId xmlns:a16="http://schemas.microsoft.com/office/drawing/2014/main" id="{C4F4D40E-4DEE-A0B5-C591-E9EBB7A12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70" y="1799772"/>
            <a:ext cx="2037747" cy="134364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ight Arrow Callout 34">
            <a:extLst>
              <a:ext uri="{FF2B5EF4-FFF2-40B4-BE49-F238E27FC236}">
                <a16:creationId xmlns:a16="http://schemas.microsoft.com/office/drawing/2014/main" id="{F63F035A-6246-90F5-C2FD-2944CD79155F}"/>
              </a:ext>
            </a:extLst>
          </p:cNvPr>
          <p:cNvSpPr/>
          <p:nvPr/>
        </p:nvSpPr>
        <p:spPr>
          <a:xfrm rot="16200000">
            <a:off x="3426186" y="3628768"/>
            <a:ext cx="2052402" cy="3652968"/>
          </a:xfrm>
          <a:prstGeom prst="rightArrowCallout">
            <a:avLst/>
          </a:prstGeom>
          <a:noFill/>
          <a:ln w="38100">
            <a:solidFill>
              <a:srgbClr val="25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uli" pitchFamily="2" charset="77"/>
            </a:endParaRPr>
          </a:p>
        </p:txBody>
      </p:sp>
      <p:sp>
        <p:nvSpPr>
          <p:cNvPr id="39" name="Right Arrow Callout 38">
            <a:extLst>
              <a:ext uri="{FF2B5EF4-FFF2-40B4-BE49-F238E27FC236}">
                <a16:creationId xmlns:a16="http://schemas.microsoft.com/office/drawing/2014/main" id="{147A4006-5437-7251-FE00-158EF665C6CD}"/>
              </a:ext>
            </a:extLst>
          </p:cNvPr>
          <p:cNvSpPr/>
          <p:nvPr/>
        </p:nvSpPr>
        <p:spPr>
          <a:xfrm rot="10800000">
            <a:off x="5679246" y="3334962"/>
            <a:ext cx="2849858" cy="1601272"/>
          </a:xfrm>
          <a:prstGeom prst="rightArrowCallout">
            <a:avLst>
              <a:gd name="adj1" fmla="val 32251"/>
              <a:gd name="adj2" fmla="val 29532"/>
              <a:gd name="adj3" fmla="val 33158"/>
              <a:gd name="adj4" fmla="val 71580"/>
            </a:avLst>
          </a:prstGeom>
          <a:noFill/>
          <a:ln w="38100">
            <a:solidFill>
              <a:srgbClr val="25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uli" pitchFamily="2" charset="77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C9E175F-F587-7B58-0734-A18D8DBDA3F8}"/>
              </a:ext>
            </a:extLst>
          </p:cNvPr>
          <p:cNvCxnSpPr>
            <a:cxnSpLocks/>
          </p:cNvCxnSpPr>
          <p:nvPr/>
        </p:nvCxnSpPr>
        <p:spPr>
          <a:xfrm>
            <a:off x="11063316" y="2717676"/>
            <a:ext cx="0" cy="95079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06D312E-C44A-ADB5-0A08-EB8227C0DF34}"/>
              </a:ext>
            </a:extLst>
          </p:cNvPr>
          <p:cNvCxnSpPr>
            <a:cxnSpLocks/>
          </p:cNvCxnSpPr>
          <p:nvPr/>
        </p:nvCxnSpPr>
        <p:spPr>
          <a:xfrm>
            <a:off x="9677764" y="4285219"/>
            <a:ext cx="0" cy="95079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8485C3A-85DC-3D66-751B-8F9AD26AB8AD}"/>
              </a:ext>
            </a:extLst>
          </p:cNvPr>
          <p:cNvCxnSpPr>
            <a:cxnSpLocks/>
          </p:cNvCxnSpPr>
          <p:nvPr/>
        </p:nvCxnSpPr>
        <p:spPr>
          <a:xfrm>
            <a:off x="11063316" y="4285219"/>
            <a:ext cx="0" cy="95079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7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0" grpId="0"/>
      <p:bldP spid="15" grpId="0"/>
      <p:bldP spid="18" grpId="0"/>
      <p:bldP spid="20" grpId="0"/>
      <p:bldP spid="23" grpId="0"/>
      <p:bldP spid="24" grpId="0"/>
      <p:bldP spid="25" grpId="0"/>
      <p:bldP spid="27" grpId="0"/>
      <p:bldP spid="33" grpId="0"/>
      <p:bldP spid="34" grpId="0" animBg="1"/>
      <p:bldP spid="35" grpId="0" animBg="1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5CB0EE-FBC2-1613-65D3-65B9155CE3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Etymology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9666AE-02FC-F827-AEEB-A8B97A71B6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372DC"/>
                </a:solidFill>
              </a:rPr>
              <a:t>fictitious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65AD5-EF63-0500-5AC8-4F3FB72BF05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" name="Picture 2" descr="Dragon, Wings, Sitting, Fantasy, Fairytale, 3D, Red">
            <a:extLst>
              <a:ext uri="{FF2B5EF4-FFF2-40B4-BE49-F238E27FC236}">
                <a16:creationId xmlns:a16="http://schemas.microsoft.com/office/drawing/2014/main" id="{48E94497-5444-8C12-BCEA-EB22BFC7C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459" y="1834776"/>
            <a:ext cx="4509374" cy="450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1CF933-A4AB-F812-9820-98108ED99F5B}"/>
              </a:ext>
            </a:extLst>
          </p:cNvPr>
          <p:cNvSpPr txBox="1"/>
          <p:nvPr/>
        </p:nvSpPr>
        <p:spPr>
          <a:xfrm>
            <a:off x="1951294" y="2272200"/>
            <a:ext cx="52993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OpenDyslexicAlta" pitchFamily="2" charset="77"/>
              </a:rPr>
              <a:t>It means something that is false or that does not exist.</a:t>
            </a:r>
            <a:endParaRPr lang="en-US" sz="2000" dirty="0">
              <a:latin typeface="OpenDyslexicAlta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99C80-CDD5-F7BF-880A-BDC647F89AA6}"/>
              </a:ext>
            </a:extLst>
          </p:cNvPr>
          <p:cNvSpPr txBox="1"/>
          <p:nvPr/>
        </p:nvSpPr>
        <p:spPr>
          <a:xfrm>
            <a:off x="963008" y="3273865"/>
            <a:ext cx="7275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OpenDyslexicAlta" pitchFamily="2" charset="77"/>
              </a:rPr>
              <a:t>Fictitious is related to the words ‘figment’ as in </a:t>
            </a:r>
            <a:br>
              <a:rPr lang="en-GB" sz="2000" dirty="0">
                <a:latin typeface="OpenDyslexicAlta" pitchFamily="2" charset="77"/>
              </a:rPr>
            </a:br>
            <a:r>
              <a:rPr lang="en-GB" sz="2000" dirty="0">
                <a:latin typeface="OpenDyslexicAlta" pitchFamily="2" charset="77"/>
              </a:rPr>
              <a:t>‘a figment of your imagination’, ‘feigned’ and ‘false’.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A785B1-847A-BD62-03AC-04096B85174D}"/>
              </a:ext>
            </a:extLst>
          </p:cNvPr>
          <p:cNvSpPr txBox="1"/>
          <p:nvPr/>
        </p:nvSpPr>
        <p:spPr>
          <a:xfrm>
            <a:off x="963008" y="4424560"/>
            <a:ext cx="7275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OpenDyslexicAlta" pitchFamily="2" charset="77"/>
              </a:rPr>
              <a:t>In the 1610s, it had the meaning</a:t>
            </a:r>
            <a:br>
              <a:rPr lang="en-GB" sz="2000" dirty="0">
                <a:latin typeface="OpenDyslexicAlta" pitchFamily="2" charset="77"/>
              </a:rPr>
            </a:br>
            <a:r>
              <a:rPr lang="en-GB" sz="2000" dirty="0">
                <a:latin typeface="OpenDyslexicAlta" pitchFamily="2" charset="77"/>
              </a:rPr>
              <a:t> ‘artificial or counterfeit’. </a:t>
            </a:r>
            <a:endParaRPr lang="en-US" sz="2000" dirty="0">
              <a:latin typeface="OpenDyslexicAlta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861FD4-D915-6862-6AD9-60559E078893}"/>
              </a:ext>
            </a:extLst>
          </p:cNvPr>
          <p:cNvSpPr txBox="1"/>
          <p:nvPr/>
        </p:nvSpPr>
        <p:spPr>
          <a:xfrm>
            <a:off x="963009" y="5427187"/>
            <a:ext cx="7275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OpenDyslexicAlta" pitchFamily="2" charset="77"/>
              </a:rPr>
              <a:t>In the 1620s, it had the meaning ‘existing only in imagination’ from the Medieval Latin word</a:t>
            </a:r>
            <a:r>
              <a:rPr lang="en-GB" sz="2000" i="1" dirty="0">
                <a:latin typeface="OpenDyslexicAlta" pitchFamily="2" charset="77"/>
              </a:rPr>
              <a:t> </a:t>
            </a:r>
            <a:r>
              <a:rPr lang="en-GB" sz="2000" i="1" dirty="0" err="1">
                <a:solidFill>
                  <a:srgbClr val="3372DC"/>
                </a:solidFill>
                <a:latin typeface="OpenDyslexicAlta" pitchFamily="2" charset="77"/>
              </a:rPr>
              <a:t>ficticius</a:t>
            </a:r>
            <a:r>
              <a:rPr lang="en-GB" sz="2000" dirty="0">
                <a:solidFill>
                  <a:srgbClr val="555555"/>
                </a:solidFill>
                <a:latin typeface="OpenDyslexicAlta" pitchFamily="2" charset="77"/>
              </a:rPr>
              <a:t>.</a:t>
            </a:r>
            <a:endParaRPr lang="en-US" sz="2000" dirty="0"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7198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8E34C4-4F08-EA1C-62F8-579D6DB9EA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Syllable Count</a:t>
            </a:r>
            <a:endParaRPr lang="en-GB" sz="1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77830C-FFE3-1049-DBDE-74FDBAF5EA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How many syllables are in each word?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D388B0-63AC-F113-F741-792E1B1DDF8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F732714-F061-A079-B5F6-E92D985636C1}"/>
              </a:ext>
            </a:extLst>
          </p:cNvPr>
          <p:cNvSpPr txBox="1">
            <a:spLocks/>
          </p:cNvSpPr>
          <p:nvPr/>
        </p:nvSpPr>
        <p:spPr>
          <a:xfrm>
            <a:off x="376909" y="2107792"/>
            <a:ext cx="3943349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ambitious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CCFE19A-8815-3D19-BC24-11F40790A06F}"/>
              </a:ext>
            </a:extLst>
          </p:cNvPr>
          <p:cNvSpPr txBox="1">
            <a:spLocks/>
          </p:cNvSpPr>
          <p:nvPr/>
        </p:nvSpPr>
        <p:spPr>
          <a:xfrm>
            <a:off x="4592094" y="2107792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amphibious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4ACFAEDE-A521-45CE-655A-682E5FE7EB8C}"/>
              </a:ext>
            </a:extLst>
          </p:cNvPr>
          <p:cNvSpPr txBox="1">
            <a:spLocks/>
          </p:cNvSpPr>
          <p:nvPr/>
        </p:nvSpPr>
        <p:spPr>
          <a:xfrm>
            <a:off x="4199789" y="3224380"/>
            <a:ext cx="3801155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devious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8B1C59EF-7302-7B48-E461-6E5AFDE47498}"/>
              </a:ext>
            </a:extLst>
          </p:cNvPr>
          <p:cNvSpPr txBox="1">
            <a:spLocks/>
          </p:cNvSpPr>
          <p:nvPr/>
        </p:nvSpPr>
        <p:spPr>
          <a:xfrm>
            <a:off x="8286120" y="2118496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infectious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DF1D2629-6618-74CE-D9C1-BA66A582ED76}"/>
              </a:ext>
            </a:extLst>
          </p:cNvPr>
          <p:cNvSpPr txBox="1">
            <a:spLocks/>
          </p:cNvSpPr>
          <p:nvPr/>
        </p:nvSpPr>
        <p:spPr>
          <a:xfrm>
            <a:off x="840312" y="3224377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fictitious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0CAB31D4-4378-34A5-79CD-A40B8E106C07}"/>
              </a:ext>
            </a:extLst>
          </p:cNvPr>
          <p:cNvSpPr txBox="1">
            <a:spLocks/>
          </p:cNvSpPr>
          <p:nvPr/>
        </p:nvSpPr>
        <p:spPr>
          <a:xfrm>
            <a:off x="8141737" y="3224379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nutritious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090D1ADA-C41C-0BA2-361F-BE9C98172114}"/>
              </a:ext>
            </a:extLst>
          </p:cNvPr>
          <p:cNvSpPr txBox="1">
            <a:spLocks/>
          </p:cNvSpPr>
          <p:nvPr/>
        </p:nvSpPr>
        <p:spPr>
          <a:xfrm>
            <a:off x="705733" y="434096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notorious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F3BF2587-58E8-43B5-D390-11B9446BA4A8}"/>
              </a:ext>
            </a:extLst>
          </p:cNvPr>
          <p:cNvSpPr txBox="1">
            <a:spLocks/>
          </p:cNvSpPr>
          <p:nvPr/>
        </p:nvSpPr>
        <p:spPr>
          <a:xfrm>
            <a:off x="8151542" y="434096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obvious</a:t>
            </a:r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7C9419FF-B346-384F-0CAC-3A6C8D33145E}"/>
              </a:ext>
            </a:extLst>
          </p:cNvPr>
          <p:cNvSpPr txBox="1">
            <a:spLocks/>
          </p:cNvSpPr>
          <p:nvPr/>
        </p:nvSpPr>
        <p:spPr>
          <a:xfrm>
            <a:off x="4457516" y="545755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curious</a:t>
            </a: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02BE8FA5-D860-6AEC-E1A3-75D74A09E5CF}"/>
              </a:ext>
            </a:extLst>
          </p:cNvPr>
          <p:cNvSpPr txBox="1">
            <a:spLocks/>
          </p:cNvSpPr>
          <p:nvPr/>
        </p:nvSpPr>
        <p:spPr>
          <a:xfrm>
            <a:off x="4457516" y="4340968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repetitious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3C70F6-881A-BD01-C3A5-31860BE53915}"/>
              </a:ext>
            </a:extLst>
          </p:cNvPr>
          <p:cNvSpPr txBox="1"/>
          <p:nvPr/>
        </p:nvSpPr>
        <p:spPr>
          <a:xfrm>
            <a:off x="5847372" y="2416595"/>
            <a:ext cx="4972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956D6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F5CC87-F15F-C699-ADE5-CBF3C31BC6C3}"/>
              </a:ext>
            </a:extLst>
          </p:cNvPr>
          <p:cNvSpPr txBox="1"/>
          <p:nvPr/>
        </p:nvSpPr>
        <p:spPr>
          <a:xfrm>
            <a:off x="2111980" y="2416596"/>
            <a:ext cx="473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3760"/>
                </a:solidFill>
                <a:latin typeface="OpenDyslexicAlta" pitchFamily="2" charset="77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6B92B2-0646-E2BD-B2C8-EB6C8317BB6C}"/>
              </a:ext>
            </a:extLst>
          </p:cNvPr>
          <p:cNvSpPr txBox="1"/>
          <p:nvPr/>
        </p:nvSpPr>
        <p:spPr>
          <a:xfrm>
            <a:off x="9538016" y="2416596"/>
            <a:ext cx="473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3760"/>
                </a:solidFill>
                <a:latin typeface="OpenDyslexicAlta" pitchFamily="2" charset="77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D444E0-192B-6A1D-5BA5-1AAA233AB799}"/>
              </a:ext>
            </a:extLst>
          </p:cNvPr>
          <p:cNvSpPr txBox="1"/>
          <p:nvPr/>
        </p:nvSpPr>
        <p:spPr>
          <a:xfrm>
            <a:off x="9538016" y="3524960"/>
            <a:ext cx="473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3760"/>
                </a:solidFill>
                <a:latin typeface="OpenDyslexicAlta" pitchFamily="2" charset="77"/>
              </a:rPr>
              <a:t>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8BB10B9-7D17-7D09-122A-698774F97216}"/>
              </a:ext>
            </a:extLst>
          </p:cNvPr>
          <p:cNvSpPr txBox="1"/>
          <p:nvPr/>
        </p:nvSpPr>
        <p:spPr>
          <a:xfrm>
            <a:off x="5866562" y="3524960"/>
            <a:ext cx="473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3760"/>
                </a:solidFill>
                <a:latin typeface="OpenDyslexicAlta" pitchFamily="2" charset="77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BAB275F-5C46-0612-51D5-833B1476512E}"/>
              </a:ext>
            </a:extLst>
          </p:cNvPr>
          <p:cNvSpPr txBox="1"/>
          <p:nvPr/>
        </p:nvSpPr>
        <p:spPr>
          <a:xfrm>
            <a:off x="2111980" y="3524960"/>
            <a:ext cx="473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3760"/>
                </a:solidFill>
                <a:latin typeface="OpenDyslexicAlta" pitchFamily="2" charset="77"/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EB0BC8B-EFDB-375B-CFE1-14561AC146A7}"/>
              </a:ext>
            </a:extLst>
          </p:cNvPr>
          <p:cNvSpPr txBox="1"/>
          <p:nvPr/>
        </p:nvSpPr>
        <p:spPr>
          <a:xfrm>
            <a:off x="5847372" y="4674887"/>
            <a:ext cx="4972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956D6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915216B-FC2B-D0C7-BDC0-47BD86420E56}"/>
              </a:ext>
            </a:extLst>
          </p:cNvPr>
          <p:cNvSpPr txBox="1"/>
          <p:nvPr/>
        </p:nvSpPr>
        <p:spPr>
          <a:xfrm>
            <a:off x="2092791" y="4674887"/>
            <a:ext cx="4972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956D6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FAA6A29-CC66-4D48-EF08-EB54DF9312E8}"/>
              </a:ext>
            </a:extLst>
          </p:cNvPr>
          <p:cNvSpPr txBox="1"/>
          <p:nvPr/>
        </p:nvSpPr>
        <p:spPr>
          <a:xfrm>
            <a:off x="9538016" y="4674887"/>
            <a:ext cx="473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3760"/>
                </a:solidFill>
                <a:latin typeface="OpenDyslexicAlta" pitchFamily="2" charset="77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7E9AFA6-26AD-505B-3448-9D742796D0C1}"/>
              </a:ext>
            </a:extLst>
          </p:cNvPr>
          <p:cNvSpPr txBox="1"/>
          <p:nvPr/>
        </p:nvSpPr>
        <p:spPr>
          <a:xfrm>
            <a:off x="5866562" y="5769396"/>
            <a:ext cx="473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3760"/>
                </a:solidFill>
                <a:latin typeface="OpenDyslexicAlta" pitchFamily="2" charset="77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3985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1"/>
      <p:bldP spid="28" grpId="1"/>
      <p:bldP spid="29" grpId="1"/>
      <p:bldP spid="30" grpId="1"/>
      <p:bldP spid="31" grpId="1"/>
      <p:bldP spid="32" grpId="1"/>
      <p:bldP spid="33" grpId="1"/>
      <p:bldP spid="34" grpId="1"/>
      <p:bldP spid="35" grpId="1"/>
      <p:bldP spid="3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C20112-B649-C63E-A959-2D188EBFD3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Syllable Maps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2431A5-0F8D-2B37-CF53-24535E14841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7070475-9C0E-2C4C-5338-96A44129FFA7}"/>
              </a:ext>
            </a:extLst>
          </p:cNvPr>
          <p:cNvSpPr txBox="1">
            <a:spLocks/>
          </p:cNvSpPr>
          <p:nvPr/>
        </p:nvSpPr>
        <p:spPr>
          <a:xfrm>
            <a:off x="6969131" y="2351103"/>
            <a:ext cx="2307042" cy="54784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3200" dirty="0">
                <a:latin typeface="OpenDyslexicAlta" pitchFamily="2" charset="77"/>
              </a:rPr>
              <a:t>infectious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C837C23-18A7-0099-693F-E2F731830F6B}"/>
              </a:ext>
            </a:extLst>
          </p:cNvPr>
          <p:cNvSpPr txBox="1">
            <a:spLocks/>
          </p:cNvSpPr>
          <p:nvPr/>
        </p:nvSpPr>
        <p:spPr>
          <a:xfrm>
            <a:off x="6866539" y="2963979"/>
            <a:ext cx="2512226" cy="107721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200" dirty="0" err="1">
                <a:latin typeface="OpenDyslexicAlta" pitchFamily="2" charset="77"/>
              </a:rPr>
              <a:t>in</a:t>
            </a:r>
            <a:r>
              <a:rPr lang="en-GB" sz="3200" dirty="0" err="1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3200" dirty="0" err="1">
                <a:latin typeface="OpenDyslexicAlta" pitchFamily="2" charset="77"/>
              </a:rPr>
              <a:t>fec</a:t>
            </a:r>
            <a:r>
              <a:rPr lang="en-GB" sz="3200" dirty="0" err="1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3200" dirty="0" err="1">
                <a:latin typeface="OpenDyslexicAlta" pitchFamily="2" charset="77"/>
              </a:rPr>
              <a:t>tious</a:t>
            </a:r>
            <a:endParaRPr lang="en-GB" sz="3200" dirty="0">
              <a:latin typeface="OpenDyslexicAlta" pitchFamily="2" charset="77"/>
            </a:endParaRPr>
          </a:p>
          <a:p>
            <a:pPr algn="ctr">
              <a:lnSpc>
                <a:spcPct val="100000"/>
              </a:lnSpc>
            </a:pPr>
            <a:r>
              <a:rPr lang="en-GB" sz="3200" dirty="0">
                <a:solidFill>
                  <a:srgbClr val="FF3760"/>
                </a:solidFill>
                <a:latin typeface="OpenDyslexicAlta" pitchFamily="2" charset="77"/>
              </a:rPr>
              <a:t>3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D90222E-2EC0-70A8-C335-106EDD441FB3}"/>
              </a:ext>
            </a:extLst>
          </p:cNvPr>
          <p:cNvSpPr txBox="1">
            <a:spLocks/>
          </p:cNvSpPr>
          <p:nvPr/>
        </p:nvSpPr>
        <p:spPr>
          <a:xfrm>
            <a:off x="3952429" y="5117254"/>
            <a:ext cx="3339530" cy="107721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3200" dirty="0" err="1">
                <a:latin typeface="OpenDyslexicAlta" pitchFamily="2" charset="77"/>
              </a:rPr>
              <a:t>am</a:t>
            </a:r>
            <a:r>
              <a:rPr lang="en-GB" sz="3200" dirty="0" err="1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3200" dirty="0" err="1">
                <a:latin typeface="OpenDyslexicAlta" pitchFamily="2" charset="77"/>
              </a:rPr>
              <a:t>phib</a:t>
            </a:r>
            <a:r>
              <a:rPr lang="en-GB" sz="3200" dirty="0" err="1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3200" dirty="0" err="1">
                <a:latin typeface="OpenDyslexicAlta" pitchFamily="2" charset="77"/>
              </a:rPr>
              <a:t>i</a:t>
            </a:r>
            <a:r>
              <a:rPr lang="en-GB" sz="3200" dirty="0" err="1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3200" dirty="0" err="1">
                <a:latin typeface="OpenDyslexicAlta" pitchFamily="2" charset="77"/>
              </a:rPr>
              <a:t>ous</a:t>
            </a:r>
            <a:endParaRPr lang="en-GB" sz="3200" dirty="0">
              <a:latin typeface="OpenDyslexicAlta" pitchFamily="2" charset="77"/>
            </a:endParaRPr>
          </a:p>
          <a:p>
            <a:pPr algn="ctr">
              <a:lnSpc>
                <a:spcPct val="100000"/>
              </a:lnSpc>
            </a:pPr>
            <a:r>
              <a:rPr lang="en-GB" sz="3200" dirty="0">
                <a:solidFill>
                  <a:srgbClr val="FF3760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C4C742C-896B-6910-608B-9689795A8093}"/>
              </a:ext>
            </a:extLst>
          </p:cNvPr>
          <p:cNvSpPr txBox="1">
            <a:spLocks/>
          </p:cNvSpPr>
          <p:nvPr/>
        </p:nvSpPr>
        <p:spPr>
          <a:xfrm>
            <a:off x="4321998" y="4528420"/>
            <a:ext cx="2584362" cy="54784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3200" dirty="0">
                <a:latin typeface="OpenDyslexicAlta" pitchFamily="2" charset="77"/>
              </a:rPr>
              <a:t>amphibious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1A8BA30-6346-89D8-A329-4A4608BEC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319" y="4599336"/>
            <a:ext cx="1308614" cy="137092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70E9441-1951-71A6-7AA3-83F8F3080C8D}"/>
              </a:ext>
            </a:extLst>
          </p:cNvPr>
          <p:cNvGrpSpPr/>
          <p:nvPr/>
        </p:nvGrpSpPr>
        <p:grpSpPr>
          <a:xfrm>
            <a:off x="2519537" y="2081538"/>
            <a:ext cx="3391125" cy="2003841"/>
            <a:chOff x="6631985" y="2168293"/>
            <a:chExt cx="3391125" cy="200384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54E38B1-BC72-703F-3CD1-2BCB18DE912A}"/>
                </a:ext>
              </a:extLst>
            </p:cNvPr>
            <p:cNvGrpSpPr/>
            <p:nvPr/>
          </p:nvGrpSpPr>
          <p:grpSpPr>
            <a:xfrm flipV="1">
              <a:off x="7585550" y="2190895"/>
              <a:ext cx="2437560" cy="1780793"/>
              <a:chOff x="-42333" y="4925093"/>
              <a:chExt cx="2437560" cy="1780793"/>
            </a:xfrm>
          </p:grpSpPr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33F25951-2CEB-70AE-4856-CA5615C24560}"/>
                  </a:ext>
                </a:extLst>
              </p:cNvPr>
              <p:cNvSpPr/>
              <p:nvPr/>
            </p:nvSpPr>
            <p:spPr>
              <a:xfrm rot="15763952" flipH="1">
                <a:off x="286050" y="4596710"/>
                <a:ext cx="1780793" cy="2437560"/>
              </a:xfrm>
              <a:custGeom>
                <a:avLst/>
                <a:gdLst>
                  <a:gd name="connsiteX0" fmla="*/ 1621573 w 1780793"/>
                  <a:gd name="connsiteY0" fmla="*/ 692999 h 2421389"/>
                  <a:gd name="connsiteX1" fmla="*/ 1778397 w 1780793"/>
                  <a:gd name="connsiteY1" fmla="*/ 1950054 h 2421389"/>
                  <a:gd name="connsiteX2" fmla="*/ 1511457 w 1780793"/>
                  <a:gd name="connsiteY2" fmla="*/ 2293090 h 2421389"/>
                  <a:gd name="connsiteX3" fmla="*/ 502256 w 1780793"/>
                  <a:gd name="connsiteY3" fmla="*/ 2418993 h 2421389"/>
                  <a:gd name="connsiteX4" fmla="*/ 159219 w 1780793"/>
                  <a:gd name="connsiteY4" fmla="*/ 2152054 h 2421389"/>
                  <a:gd name="connsiteX5" fmla="*/ 2396 w 1780793"/>
                  <a:gd name="connsiteY5" fmla="*/ 894999 h 2421389"/>
                  <a:gd name="connsiteX6" fmla="*/ 269335 w 1780793"/>
                  <a:gd name="connsiteY6" fmla="*/ 551963 h 2421389"/>
                  <a:gd name="connsiteX7" fmla="*/ 653406 w 1780793"/>
                  <a:gd name="connsiteY7" fmla="*/ 504048 h 2421389"/>
                  <a:gd name="connsiteX8" fmla="*/ 783961 w 1780793"/>
                  <a:gd name="connsiteY8" fmla="*/ 0 h 2421389"/>
                  <a:gd name="connsiteX9" fmla="*/ 906343 w 1780793"/>
                  <a:gd name="connsiteY9" fmla="*/ 472493 h 2421389"/>
                  <a:gd name="connsiteX10" fmla="*/ 1278537 w 1780793"/>
                  <a:gd name="connsiteY10" fmla="*/ 426060 h 2421389"/>
                  <a:gd name="connsiteX11" fmla="*/ 1621573 w 1780793"/>
                  <a:gd name="connsiteY11" fmla="*/ 692999 h 2421389"/>
                  <a:gd name="connsiteX0" fmla="*/ 1621573 w 1780793"/>
                  <a:gd name="connsiteY0" fmla="*/ 709170 h 2437560"/>
                  <a:gd name="connsiteX1" fmla="*/ 1778397 w 1780793"/>
                  <a:gd name="connsiteY1" fmla="*/ 1966225 h 2437560"/>
                  <a:gd name="connsiteX2" fmla="*/ 1511457 w 1780793"/>
                  <a:gd name="connsiteY2" fmla="*/ 2309261 h 2437560"/>
                  <a:gd name="connsiteX3" fmla="*/ 502256 w 1780793"/>
                  <a:gd name="connsiteY3" fmla="*/ 2435164 h 2437560"/>
                  <a:gd name="connsiteX4" fmla="*/ 159219 w 1780793"/>
                  <a:gd name="connsiteY4" fmla="*/ 2168225 h 2437560"/>
                  <a:gd name="connsiteX5" fmla="*/ 2396 w 1780793"/>
                  <a:gd name="connsiteY5" fmla="*/ 911170 h 2437560"/>
                  <a:gd name="connsiteX6" fmla="*/ 269335 w 1780793"/>
                  <a:gd name="connsiteY6" fmla="*/ 568134 h 2437560"/>
                  <a:gd name="connsiteX7" fmla="*/ 653406 w 1780793"/>
                  <a:gd name="connsiteY7" fmla="*/ 520219 h 2437560"/>
                  <a:gd name="connsiteX8" fmla="*/ 913585 w 1780793"/>
                  <a:gd name="connsiteY8" fmla="*/ 0 h 2437560"/>
                  <a:gd name="connsiteX9" fmla="*/ 906343 w 1780793"/>
                  <a:gd name="connsiteY9" fmla="*/ 488664 h 2437560"/>
                  <a:gd name="connsiteX10" fmla="*/ 1278537 w 1780793"/>
                  <a:gd name="connsiteY10" fmla="*/ 442231 h 2437560"/>
                  <a:gd name="connsiteX11" fmla="*/ 1621573 w 1780793"/>
                  <a:gd name="connsiteY11" fmla="*/ 709170 h 2437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0793" h="2437560">
                    <a:moveTo>
                      <a:pt x="1621573" y="709170"/>
                    </a:moveTo>
                    <a:lnTo>
                      <a:pt x="1778397" y="1966225"/>
                    </a:lnTo>
                    <a:cubicBezTo>
                      <a:pt x="1799410" y="2134665"/>
                      <a:pt x="1679898" y="2288248"/>
                      <a:pt x="1511457" y="2309261"/>
                    </a:cubicBezTo>
                    <a:lnTo>
                      <a:pt x="502256" y="2435164"/>
                    </a:lnTo>
                    <a:cubicBezTo>
                      <a:pt x="333815" y="2456177"/>
                      <a:pt x="180233" y="2336665"/>
                      <a:pt x="159219" y="2168225"/>
                    </a:cubicBezTo>
                    <a:lnTo>
                      <a:pt x="2396" y="911170"/>
                    </a:lnTo>
                    <a:cubicBezTo>
                      <a:pt x="-18618" y="742730"/>
                      <a:pt x="100895" y="589147"/>
                      <a:pt x="269335" y="568134"/>
                    </a:cubicBezTo>
                    <a:lnTo>
                      <a:pt x="653406" y="520219"/>
                    </a:lnTo>
                    <a:lnTo>
                      <a:pt x="913585" y="0"/>
                    </a:lnTo>
                    <a:lnTo>
                      <a:pt x="906343" y="488664"/>
                    </a:lnTo>
                    <a:lnTo>
                      <a:pt x="1278537" y="442231"/>
                    </a:lnTo>
                    <a:cubicBezTo>
                      <a:pt x="1446977" y="421217"/>
                      <a:pt x="1600560" y="540730"/>
                      <a:pt x="1621573" y="709170"/>
                    </a:cubicBezTo>
                    <a:close/>
                  </a:path>
                </a:pathLst>
              </a:custGeom>
              <a:noFill/>
              <a:ln w="38100">
                <a:solidFill>
                  <a:srgbClr val="7956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BEC3595-CE83-E9C8-DAB8-976BED89111B}"/>
                  </a:ext>
                </a:extLst>
              </p:cNvPr>
              <p:cNvSpPr txBox="1"/>
              <p:nvPr/>
            </p:nvSpPr>
            <p:spPr>
              <a:xfrm flipV="1">
                <a:off x="469490" y="5088275"/>
                <a:ext cx="1844572" cy="13234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latin typeface="OpenDyslexicAlta" pitchFamily="2" charset="77"/>
                  </a:rPr>
                  <a:t>Separate each word into syllables using a long syllable break.</a:t>
                </a:r>
              </a:p>
            </p:txBody>
          </p:sp>
        </p:grpSp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2AC74350-EB46-DD69-5BCC-6223F231A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31985" y="2168293"/>
              <a:ext cx="805989" cy="2003841"/>
            </a:xfrm>
            <a:prstGeom prst="rect">
              <a:avLst/>
            </a:prstGeom>
          </p:spPr>
        </p:pic>
      </p:grpSp>
      <p:sp>
        <p:nvSpPr>
          <p:cNvPr id="57" name="Title 1">
            <a:extLst>
              <a:ext uri="{FF2B5EF4-FFF2-40B4-BE49-F238E27FC236}">
                <a16:creationId xmlns:a16="http://schemas.microsoft.com/office/drawing/2014/main" id="{B1FC0DCD-3AA4-C003-6041-2E8C4CDE3084}"/>
              </a:ext>
            </a:extLst>
          </p:cNvPr>
          <p:cNvSpPr txBox="1">
            <a:spLocks/>
          </p:cNvSpPr>
          <p:nvPr/>
        </p:nvSpPr>
        <p:spPr>
          <a:xfrm>
            <a:off x="7790138" y="5117254"/>
            <a:ext cx="3339530" cy="107721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3200" dirty="0" err="1">
                <a:latin typeface="OpenDyslexicAlta" pitchFamily="2" charset="77"/>
              </a:rPr>
              <a:t>no</a:t>
            </a:r>
            <a:r>
              <a:rPr lang="en-GB" sz="3200" dirty="0" err="1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3200" dirty="0" err="1">
                <a:latin typeface="OpenDyslexicAlta" pitchFamily="2" charset="77"/>
              </a:rPr>
              <a:t>to</a:t>
            </a:r>
            <a:r>
              <a:rPr lang="en-GB" sz="3200" dirty="0" err="1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3200" dirty="0" err="1">
                <a:latin typeface="OpenDyslexicAlta" pitchFamily="2" charset="77"/>
              </a:rPr>
              <a:t>ri</a:t>
            </a:r>
            <a:r>
              <a:rPr lang="en-GB" sz="3200" dirty="0" err="1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3200" dirty="0" err="1">
                <a:latin typeface="OpenDyslexicAlta" pitchFamily="2" charset="77"/>
              </a:rPr>
              <a:t>ous</a:t>
            </a:r>
            <a:endParaRPr lang="en-GB" sz="3200" dirty="0">
              <a:latin typeface="OpenDyslexicAlta" pitchFamily="2" charset="77"/>
            </a:endParaRPr>
          </a:p>
          <a:p>
            <a:pPr algn="ctr">
              <a:lnSpc>
                <a:spcPct val="100000"/>
              </a:lnSpc>
            </a:pPr>
            <a:r>
              <a:rPr lang="en-GB" sz="3200" dirty="0">
                <a:solidFill>
                  <a:srgbClr val="FF3760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0225672B-A4F2-D089-B5D8-48705E81C4B9}"/>
              </a:ext>
            </a:extLst>
          </p:cNvPr>
          <p:cNvSpPr txBox="1">
            <a:spLocks/>
          </p:cNvSpPr>
          <p:nvPr/>
        </p:nvSpPr>
        <p:spPr>
          <a:xfrm>
            <a:off x="8332991" y="4526407"/>
            <a:ext cx="2230098" cy="54784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3200" dirty="0">
                <a:latin typeface="OpenDyslexicAlta" pitchFamily="2" charset="77"/>
              </a:rPr>
              <a:t>notorious</a:t>
            </a:r>
          </a:p>
        </p:txBody>
      </p:sp>
    </p:spTree>
    <p:extLst>
      <p:ext uri="{BB962C8B-B14F-4D97-AF65-F5344CB8AC3E}">
        <p14:creationId xmlns:p14="http://schemas.microsoft.com/office/powerpoint/2010/main" val="200014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/>
      <p:bldP spid="57" grpId="0"/>
      <p:bldP spid="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95A45B-DC1F-5F59-E040-DF2E2E0B3C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63688" y="668878"/>
            <a:ext cx="8037324" cy="749135"/>
          </a:xfrm>
        </p:spPr>
        <p:txBody>
          <a:bodyPr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600" dirty="0"/>
              <a:t>To be able to segment words into the correct syllables and phonemes</a:t>
            </a:r>
            <a:endParaRPr lang="en-GB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600" dirty="0">
                <a:ea typeface="Calibri" panose="020F0502020204030204" pitchFamily="34" charset="0"/>
                <a:cs typeface="Arial" panose="020B0604020202020204" pitchFamily="34" charset="0"/>
              </a:rPr>
              <a:t>To spell words </a:t>
            </a:r>
            <a:r>
              <a:rPr lang="en-GB" sz="1600" dirty="0"/>
              <a:t>ending in ‘-</a:t>
            </a:r>
            <a:r>
              <a:rPr lang="en-GB" sz="1600" dirty="0" err="1"/>
              <a:t>tious’</a:t>
            </a:r>
            <a:r>
              <a:rPr lang="en-GB" sz="1600" dirty="0"/>
              <a:t> and ‘-</a:t>
            </a:r>
            <a:r>
              <a:rPr lang="en-GB" sz="1600" dirty="0" err="1"/>
              <a:t>ious’</a:t>
            </a:r>
            <a:endParaRPr lang="en-GB" sz="1600" dirty="0"/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D387AD-1A60-1E33-B254-9E8DFFF472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1232" y="314753"/>
            <a:ext cx="5202237" cy="320675"/>
          </a:xfrm>
        </p:spPr>
        <p:txBody>
          <a:bodyPr/>
          <a:lstStyle/>
          <a:p>
            <a:r>
              <a:rPr lang="en-GB" dirty="0"/>
              <a:t>Words ending in ‘-</a:t>
            </a:r>
            <a:r>
              <a:rPr lang="en-GB" dirty="0" err="1"/>
              <a:t>tious’</a:t>
            </a:r>
            <a:r>
              <a:rPr lang="en-GB" dirty="0"/>
              <a:t> and ‘-</a:t>
            </a:r>
            <a:r>
              <a:rPr lang="en-GB" dirty="0" err="1"/>
              <a:t>ious’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815F77-220B-E292-454B-95420D7A0F1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78DE9FF4-0B22-FE7B-A349-8A311AED39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155870"/>
              </p:ext>
            </p:extLst>
          </p:nvPr>
        </p:nvGraphicFramePr>
        <p:xfrm>
          <a:off x="720437" y="2219247"/>
          <a:ext cx="10716804" cy="4269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3138">
                  <a:extLst>
                    <a:ext uri="{9D8B030D-6E8A-4147-A177-3AD203B41FA5}">
                      <a16:colId xmlns:a16="http://schemas.microsoft.com/office/drawing/2014/main" val="3223077605"/>
                    </a:ext>
                  </a:extLst>
                </a:gridCol>
                <a:gridCol w="4307621">
                  <a:extLst>
                    <a:ext uri="{9D8B030D-6E8A-4147-A177-3AD203B41FA5}">
                      <a16:colId xmlns:a16="http://schemas.microsoft.com/office/drawing/2014/main" val="3864665642"/>
                    </a:ext>
                  </a:extLst>
                </a:gridCol>
                <a:gridCol w="3226045">
                  <a:extLst>
                    <a:ext uri="{9D8B030D-6E8A-4147-A177-3AD203B41FA5}">
                      <a16:colId xmlns:a16="http://schemas.microsoft.com/office/drawing/2014/main" val="3961588993"/>
                    </a:ext>
                  </a:extLst>
                </a:gridCol>
              </a:tblGrid>
              <a:tr h="38812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Word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kern="1200" dirty="0">
                          <a:solidFill>
                            <a:schemeClr val="tx1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Syllable Breaks </a:t>
                      </a:r>
                      <a:endParaRPr lang="en-GB" sz="1600" dirty="0">
                        <a:solidFill>
                          <a:schemeClr val="tx1"/>
                        </a:solidFill>
                        <a:latin typeface="OpenDyslexicAlta" pitchFamily="2" charset="77"/>
                      </a:endParaRP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Word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5839281"/>
                  </a:ext>
                </a:extLst>
              </a:tr>
              <a:tr h="388128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infectious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 err="1">
                          <a:latin typeface="OpenDyslexicAlta" pitchFamily="2" charset="77"/>
                        </a:rPr>
                        <a:t>in</a:t>
                      </a:r>
                      <a:r>
                        <a:rPr lang="en-GB" sz="1600" b="0" dirty="0" err="1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600" b="0" dirty="0" err="1">
                          <a:latin typeface="OpenDyslexicAlta" pitchFamily="2" charset="77"/>
                        </a:rPr>
                        <a:t>fec</a:t>
                      </a:r>
                      <a:r>
                        <a:rPr lang="en-GB" sz="1600" b="0" dirty="0" err="1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600" b="0" dirty="0" err="1">
                          <a:latin typeface="OpenDyslexicAlta" pitchFamily="2" charset="77"/>
                        </a:rPr>
                        <a:t>tious</a:t>
                      </a:r>
                      <a:endParaRPr lang="en-GB" sz="1600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</a:rPr>
                        <a:t>infectious</a:t>
                      </a:r>
                      <a:endParaRPr lang="en-GB" sz="1600" b="0" i="0" dirty="0">
                        <a:solidFill>
                          <a:srgbClr val="FF3760"/>
                        </a:solidFill>
                        <a:latin typeface="Lucida Handwriting" panose="03010101010101010101" pitchFamily="66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4244416"/>
                  </a:ext>
                </a:extLst>
              </a:tr>
              <a:tr h="388128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notorious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0" i="0" dirty="0">
                        <a:latin typeface="Muli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0" i="0" dirty="0">
                        <a:latin typeface="Muli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56951"/>
                  </a:ext>
                </a:extLst>
              </a:tr>
              <a:tr h="388128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devious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0" i="0" dirty="0">
                        <a:latin typeface="Muli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0" i="0" dirty="0">
                        <a:latin typeface="Muli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363421"/>
                  </a:ext>
                </a:extLst>
              </a:tr>
              <a:tr h="388128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ambitious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0" i="0" dirty="0">
                        <a:latin typeface="Muli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0" i="0" dirty="0">
                        <a:latin typeface="Muli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2950961"/>
                  </a:ext>
                </a:extLst>
              </a:tr>
              <a:tr h="388128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repetitious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0" i="0" dirty="0">
                        <a:latin typeface="Muli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0" i="0" dirty="0">
                        <a:latin typeface="Muli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995585"/>
                  </a:ext>
                </a:extLst>
              </a:tr>
              <a:tr h="388128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curious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0" i="0" dirty="0">
                        <a:latin typeface="Muli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0" i="0" dirty="0">
                        <a:latin typeface="Muli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912724"/>
                  </a:ext>
                </a:extLst>
              </a:tr>
              <a:tr h="388128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nutritious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0" i="0" dirty="0">
                        <a:latin typeface="Muli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0" i="0" dirty="0">
                        <a:latin typeface="Muli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1355029"/>
                  </a:ext>
                </a:extLst>
              </a:tr>
              <a:tr h="388128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amphibious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0" i="0" dirty="0">
                        <a:latin typeface="Muli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0" i="0" dirty="0">
                        <a:latin typeface="Muli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8086869"/>
                  </a:ext>
                </a:extLst>
              </a:tr>
              <a:tr h="388128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fictitious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0" i="1" dirty="0">
                        <a:latin typeface="Lucida Handwriting" panose="03010101010101010101" pitchFamily="66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7800695"/>
                  </a:ext>
                </a:extLst>
              </a:tr>
              <a:tr h="388128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obvious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0" i="0" dirty="0">
                        <a:latin typeface="Muli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0" i="0" dirty="0">
                        <a:latin typeface="Muli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6480353"/>
                  </a:ext>
                </a:extLst>
              </a:tr>
            </a:tbl>
          </a:graphicData>
        </a:graphic>
      </p:graphicFrame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7DB40753-5BC3-26A5-C64C-7C4C6F0E1BE2}"/>
              </a:ext>
            </a:extLst>
          </p:cNvPr>
          <p:cNvSpPr txBox="1">
            <a:spLocks/>
          </p:cNvSpPr>
          <p:nvPr/>
        </p:nvSpPr>
        <p:spPr>
          <a:xfrm>
            <a:off x="480218" y="1751838"/>
            <a:ext cx="11263398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GB" sz="1400" b="0" dirty="0">
                <a:solidFill>
                  <a:schemeClr val="tx1"/>
                </a:solidFill>
              </a:rPr>
              <a:t>Read the word. Write each word out, drawing long lines for the syllable breaks. Finally, write the word out again.</a:t>
            </a:r>
          </a:p>
        </p:txBody>
      </p:sp>
    </p:spTree>
    <p:extLst>
      <p:ext uri="{BB962C8B-B14F-4D97-AF65-F5344CB8AC3E}">
        <p14:creationId xmlns:p14="http://schemas.microsoft.com/office/powerpoint/2010/main" val="851448872"/>
      </p:ext>
    </p:extLst>
  </p:cSld>
  <p:clrMapOvr>
    <a:masterClrMapping/>
  </p:clrMapOvr>
</p:sld>
</file>

<file path=ppt/theme/theme1.xml><?xml version="1.0" encoding="utf-8"?>
<a:theme xmlns:a="http://schemas.openxmlformats.org/drawingml/2006/main" name="Spelling Sh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1800" b="1" i="0" dirty="0">
            <a:latin typeface="OpenDyslexicAlta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2461</TotalTime>
  <Words>1810</Words>
  <Application>Microsoft Macintosh PowerPoint</Application>
  <PresentationFormat>Widescreen</PresentationFormat>
  <Paragraphs>420</Paragraphs>
  <Slides>23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Calibri</vt:lpstr>
      <vt:lpstr>Muli</vt:lpstr>
      <vt:lpstr>Calibri Light</vt:lpstr>
      <vt:lpstr>Lucida Handwriting</vt:lpstr>
      <vt:lpstr>Arial</vt:lpstr>
      <vt:lpstr>OpenDyslexicAlta</vt:lpstr>
      <vt:lpstr>Spelling Shed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Oliver</dc:creator>
  <cp:lastModifiedBy>Martin Saunders</cp:lastModifiedBy>
  <cp:revision>90</cp:revision>
  <dcterms:created xsi:type="dcterms:W3CDTF">2022-07-19T20:08:30Z</dcterms:created>
  <dcterms:modified xsi:type="dcterms:W3CDTF">2023-04-12T13:16:31Z</dcterms:modified>
</cp:coreProperties>
</file>