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3"/>
  </p:notesMasterIdLst>
  <p:handoutMasterIdLst>
    <p:handoutMasterId r:id="rId44"/>
  </p:handoutMasterIdLst>
  <p:sldIdLst>
    <p:sldId id="320" r:id="rId2"/>
    <p:sldId id="321" r:id="rId3"/>
    <p:sldId id="372" r:id="rId4"/>
    <p:sldId id="373" r:id="rId5"/>
    <p:sldId id="374" r:id="rId6"/>
    <p:sldId id="375" r:id="rId7"/>
    <p:sldId id="376" r:id="rId8"/>
    <p:sldId id="377" r:id="rId9"/>
    <p:sldId id="378" r:id="rId10"/>
    <p:sldId id="379" r:id="rId11"/>
    <p:sldId id="380" r:id="rId12"/>
    <p:sldId id="381" r:id="rId13"/>
    <p:sldId id="382" r:id="rId14"/>
    <p:sldId id="383" r:id="rId15"/>
    <p:sldId id="385" r:id="rId16"/>
    <p:sldId id="384"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6" r:id="rId34"/>
    <p:sldId id="409" r:id="rId35"/>
    <p:sldId id="408" r:id="rId36"/>
    <p:sldId id="407" r:id="rId37"/>
    <p:sldId id="404" r:id="rId38"/>
    <p:sldId id="405" r:id="rId39"/>
    <p:sldId id="370" r:id="rId40"/>
    <p:sldId id="402" r:id="rId41"/>
    <p:sldId id="403" r:id="rId42"/>
  </p:sldIdLst>
  <p:sldSz cx="12192000" cy="6858000"/>
  <p:notesSz cx="6858000" cy="9144000"/>
  <p:embeddedFontLst>
    <p:embeddedFont>
      <p:font typeface="OpenDyslexicAlta" panose="00000500000000000000" pitchFamily="2" charset="0"/>
      <p:regular r:id="rId45"/>
      <p:bold r:id="rId46"/>
      <p:italic r:id="rId47"/>
      <p:boldItalic r:id="rId48"/>
    </p:embeddedFont>
    <p:embeddedFont>
      <p:font typeface="Lato" panose="020F0502020204030203" pitchFamily="34" charset="0"/>
      <p:regular r:id="rId49"/>
      <p:bold r:id="rId50"/>
    </p:embeddedFont>
    <p:embeddedFont>
      <p:font typeface="Lato Light" panose="020F0302020204030203" pitchFamily="34" charset="0"/>
      <p:regular r:id="rId51"/>
    </p:embeddedFont>
    <p:embeddedFont>
      <p:font typeface="Muli" panose="020B0604020202020204" charset="0"/>
      <p:regular r:id="rId52"/>
      <p:bold r:id="rId53"/>
      <p:italic r:id="rId54"/>
      <p:boldItalic r:id="rId55"/>
    </p:embeddedFont>
    <p:embeddedFont>
      <p:font typeface="OpenDyslexic" panose="00000500000000000000" pitchFamily="2"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7959" autoAdjust="0"/>
  </p:normalViewPr>
  <p:slideViewPr>
    <p:cSldViewPr snapToGrid="0" snapToObjects="1">
      <p:cViewPr>
        <p:scale>
          <a:sx n="66" d="100"/>
          <a:sy n="66" d="100"/>
        </p:scale>
        <p:origin x="-666" y="-168"/>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468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1679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33633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32187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89374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87890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1277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423616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671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6860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79278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9172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18711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7985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1342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877066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751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46980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9837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19699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674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682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248288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69624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66849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76475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2371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may have to use trial and error and work backwards to figure out the correct strategies unless they are proficient with mental strategies already.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96423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42599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214585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03774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77578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5814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72527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1753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73877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06/01/2021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4 </a:t>
            </a:r>
            <a:br>
              <a:rPr lang="en-GB" dirty="0"/>
            </a:br>
            <a:r>
              <a:rPr lang="en-GB" dirty="0"/>
              <a:t>Autumn Block 2: Addition and Subtraction</a:t>
            </a:r>
          </a:p>
          <a:p>
            <a:r>
              <a:rPr lang="en-GB" dirty="0"/>
              <a:t>Lesson 1: To be able to add 1s, 10s, 100s and 1,000s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QDWNVXR</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 </a:t>
            </a:r>
            <a:r>
              <a:rPr lang="en-GB" sz="2200" dirty="0">
                <a:solidFill>
                  <a:srgbClr val="FF3860"/>
                </a:solidFill>
              </a:rPr>
              <a:t>1,074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28725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57077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6482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20705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270991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8796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3,234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4212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00496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271582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797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4 - Autumn Block 2 – Addition and Subtraction - Lesson 1 – To be able to add 1s, 10s, 100s and 1,000s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427205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7141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6,321</a:t>
            </a:r>
            <a:r>
              <a:rPr lang="en-GB" sz="2200" dirty="0"/>
              <a:t>.</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4842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______________. </a:t>
            </a:r>
          </a:p>
          <a:p>
            <a:pPr marL="0" indent="0">
              <a:buClr>
                <a:srgbClr val="23D160"/>
              </a:buClr>
              <a:buSzPct val="85000"/>
              <a:buNone/>
            </a:pPr>
            <a:r>
              <a:rPr lang="en-GB" sz="2200" dirty="0"/>
              <a:t/>
            </a:r>
            <a:br>
              <a:rPr lang="en-GB" sz="2200" dirty="0"/>
            </a:br>
            <a:r>
              <a:rPr lang="en-GB" sz="2200" dirty="0"/>
              <a:t>If we added 4 ones to the number, the new number would be ______________.</a:t>
            </a:r>
          </a:p>
          <a:p>
            <a:pPr marL="0" indent="0">
              <a:buClr>
                <a:srgbClr val="23D160"/>
              </a:buClr>
              <a:buSzPct val="85000"/>
              <a:buNone/>
            </a:pPr>
            <a:r>
              <a:rPr lang="en-GB" sz="2200" dirty="0"/>
              <a:t>If we added 4 tens to the number, the new number would be ______________. </a:t>
            </a:r>
          </a:p>
          <a:p>
            <a:pPr marL="0" indent="0">
              <a:buClr>
                <a:srgbClr val="23D160"/>
              </a:buClr>
              <a:buSzPct val="85000"/>
              <a:buNone/>
            </a:pPr>
            <a:r>
              <a:rPr lang="en-GB" sz="2200" dirty="0"/>
              <a:t>If we added 4 hundreds to the number, the new number would be ___________.</a:t>
            </a:r>
          </a:p>
          <a:p>
            <a:pPr marL="0" indent="0">
              <a:buClr>
                <a:srgbClr val="23D160"/>
              </a:buClr>
              <a:buSzPct val="85000"/>
              <a:buNone/>
            </a:pPr>
            <a:r>
              <a:rPr lang="en-GB" sz="2200" dirty="0"/>
              <a:t>If we added 4 thousands to the number, the new number would be __________.</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 xmlns:a16="http://schemas.microsoft.com/office/drawing/2014/main"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 xmlns:a16="http://schemas.microsoft.com/office/drawing/2014/main"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 xmlns:a16="http://schemas.microsoft.com/office/drawing/2014/main"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 xmlns:a16="http://schemas.microsoft.com/office/drawing/2014/main"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 xmlns:a16="http://schemas.microsoft.com/office/drawing/2014/main"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 xmlns:a16="http://schemas.microsoft.com/office/drawing/2014/main"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 xmlns:a16="http://schemas.microsoft.com/office/drawing/2014/main"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 xmlns:a16="http://schemas.microsoft.com/office/drawing/2014/main"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 xmlns:a16="http://schemas.microsoft.com/office/drawing/2014/main"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87114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u="sng" dirty="0">
                <a:solidFill>
                  <a:srgbClr val="FF3860"/>
                </a:solidFill>
              </a:rPr>
              <a:t>3,452</a:t>
            </a:r>
            <a:r>
              <a:rPr lang="en-GB" sz="2200" dirty="0"/>
              <a:t>. </a:t>
            </a:r>
          </a:p>
          <a:p>
            <a:pPr marL="0" indent="0">
              <a:buClr>
                <a:srgbClr val="23D160"/>
              </a:buClr>
              <a:buSzPct val="85000"/>
              <a:buNone/>
            </a:pPr>
            <a:r>
              <a:rPr lang="en-GB" sz="2200" dirty="0"/>
              <a:t/>
            </a:r>
            <a:br>
              <a:rPr lang="en-GB" sz="2200" dirty="0"/>
            </a:br>
            <a:r>
              <a:rPr lang="en-GB" sz="2200" dirty="0"/>
              <a:t>If we added 4 ones to the number, the new number would be </a:t>
            </a:r>
            <a:r>
              <a:rPr lang="en-GB" sz="2200" u="sng" dirty="0">
                <a:solidFill>
                  <a:srgbClr val="FF3860"/>
                </a:solidFill>
              </a:rPr>
              <a:t>3,456</a:t>
            </a:r>
            <a:r>
              <a:rPr lang="en-GB" sz="2200" dirty="0"/>
              <a:t>.</a:t>
            </a:r>
          </a:p>
          <a:p>
            <a:pPr marL="0" indent="0">
              <a:buClr>
                <a:srgbClr val="23D160"/>
              </a:buClr>
              <a:buSzPct val="85000"/>
              <a:buNone/>
            </a:pPr>
            <a:r>
              <a:rPr lang="en-GB" sz="2200" dirty="0"/>
              <a:t>If we added 4 tens to the number, the new number would be </a:t>
            </a:r>
            <a:r>
              <a:rPr lang="en-GB" sz="2200" u="sng" dirty="0">
                <a:solidFill>
                  <a:srgbClr val="FF3860"/>
                </a:solidFill>
              </a:rPr>
              <a:t>3,492</a:t>
            </a:r>
            <a:r>
              <a:rPr lang="en-GB" sz="2200" dirty="0"/>
              <a:t>. </a:t>
            </a:r>
          </a:p>
          <a:p>
            <a:pPr marL="0" indent="0">
              <a:buClr>
                <a:srgbClr val="23D160"/>
              </a:buClr>
              <a:buSzPct val="85000"/>
              <a:buNone/>
            </a:pPr>
            <a:r>
              <a:rPr lang="en-GB" sz="2200" dirty="0"/>
              <a:t>If we added 4 hundreds to the number, the new number would be</a:t>
            </a:r>
            <a:r>
              <a:rPr lang="en-GB" sz="2200" dirty="0">
                <a:solidFill>
                  <a:srgbClr val="FF3860"/>
                </a:solidFill>
              </a:rPr>
              <a:t> </a:t>
            </a:r>
            <a:r>
              <a:rPr lang="en-GB" sz="2200" u="sng" dirty="0">
                <a:solidFill>
                  <a:srgbClr val="FF3860"/>
                </a:solidFill>
              </a:rPr>
              <a:t>3,852</a:t>
            </a:r>
            <a:r>
              <a:rPr lang="en-GB" sz="2200" dirty="0"/>
              <a:t>.</a:t>
            </a:r>
          </a:p>
          <a:p>
            <a:pPr marL="0" indent="0">
              <a:buClr>
                <a:srgbClr val="23D160"/>
              </a:buClr>
              <a:buSzPct val="85000"/>
              <a:buNone/>
            </a:pPr>
            <a:r>
              <a:rPr lang="en-GB" sz="2200" dirty="0"/>
              <a:t>If we added 4 thousands to the number, the new number would be </a:t>
            </a:r>
            <a:r>
              <a:rPr lang="en-GB" sz="2200" u="sng" dirty="0">
                <a:solidFill>
                  <a:srgbClr val="FF3860"/>
                </a:solidFill>
              </a:rPr>
              <a:t>7,452</a:t>
            </a:r>
            <a:r>
              <a:rPr lang="en-GB" sz="2200" dirty="0"/>
              <a:t>.</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 xmlns:a16="http://schemas.microsoft.com/office/drawing/2014/main"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 xmlns:a16="http://schemas.microsoft.com/office/drawing/2014/main"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 xmlns:a16="http://schemas.microsoft.com/office/drawing/2014/main"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 xmlns:a16="http://schemas.microsoft.com/office/drawing/2014/main"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 xmlns:a16="http://schemas.microsoft.com/office/drawing/2014/main"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 xmlns:a16="http://schemas.microsoft.com/office/drawing/2014/main"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 xmlns:a16="http://schemas.microsoft.com/office/drawing/2014/main"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 xmlns:a16="http://schemas.microsoft.com/office/drawing/2014/main"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 xmlns:a16="http://schemas.microsoft.com/office/drawing/2014/main"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366317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277858296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extLst>
                  <a:ext uri="{0D108BD9-81ED-4DB2-BD59-A6C34878D82A}">
                    <a16:rowId xmlns="" xmlns:a16="http://schemas.microsoft.com/office/drawing/2014/main" val="2181109344"/>
                  </a:ext>
                </a:extLst>
              </a:tr>
            </a:tbl>
          </a:graphicData>
        </a:graphic>
      </p:graphicFrame>
      <p:pic>
        <p:nvPicPr>
          <p:cNvPr id="16" name="Picture 15">
            <a:extLst>
              <a:ext uri="{FF2B5EF4-FFF2-40B4-BE49-F238E27FC236}">
                <a16:creationId xmlns="" xmlns:a16="http://schemas.microsoft.com/office/drawing/2014/main"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 xmlns:a16="http://schemas.microsoft.com/office/drawing/2014/main"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 xmlns:a16="http://schemas.microsoft.com/office/drawing/2014/main"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 xmlns:a16="http://schemas.microsoft.com/office/drawing/2014/main"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 xmlns:a16="http://schemas.microsoft.com/office/drawing/2014/main"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 xmlns:a16="http://schemas.microsoft.com/office/drawing/2014/main"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 xmlns:a16="http://schemas.microsoft.com/office/drawing/2014/main"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 xmlns:a16="http://schemas.microsoft.com/office/drawing/2014/main"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 xmlns:a16="http://schemas.microsoft.com/office/drawing/2014/main"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 xmlns:a16="http://schemas.microsoft.com/office/drawing/2014/main"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 xmlns:a16="http://schemas.microsoft.com/office/drawing/2014/main"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 xmlns:a16="http://schemas.microsoft.com/office/drawing/2014/main"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149327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r>
              <a:rPr lang="en-GB" sz="2200" dirty="0">
                <a:solidFill>
                  <a:srgbClr val="FF3860"/>
                </a:solidFill>
              </a:rPr>
              <a:t>4,417</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extLst>
                  <a:ext uri="{0D108BD9-81ED-4DB2-BD59-A6C34878D82A}">
                    <a16:rowId xmlns="" xmlns:a16="http://schemas.microsoft.com/office/drawing/2014/main" val="2181109344"/>
                  </a:ext>
                </a:extLst>
              </a:tr>
            </a:tbl>
          </a:graphicData>
        </a:graphic>
      </p:graphicFrame>
      <p:pic>
        <p:nvPicPr>
          <p:cNvPr id="16" name="Picture 15">
            <a:extLst>
              <a:ext uri="{FF2B5EF4-FFF2-40B4-BE49-F238E27FC236}">
                <a16:creationId xmlns="" xmlns:a16="http://schemas.microsoft.com/office/drawing/2014/main"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 xmlns:a16="http://schemas.microsoft.com/office/drawing/2014/main"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 xmlns:a16="http://schemas.microsoft.com/office/drawing/2014/main"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 xmlns:a16="http://schemas.microsoft.com/office/drawing/2014/main"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 xmlns:a16="http://schemas.microsoft.com/office/drawing/2014/main"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 xmlns:a16="http://schemas.microsoft.com/office/drawing/2014/main"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 xmlns:a16="http://schemas.microsoft.com/office/drawing/2014/main"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 xmlns:a16="http://schemas.microsoft.com/office/drawing/2014/main"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 xmlns:a16="http://schemas.microsoft.com/office/drawing/2014/main"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 xmlns:a16="http://schemas.microsoft.com/office/drawing/2014/main"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 xmlns:a16="http://schemas.microsoft.com/office/drawing/2014/main"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 xmlns:a16="http://schemas.microsoft.com/office/drawing/2014/main"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357619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360423299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6</a:t>
                      </a:r>
                    </a:p>
                  </a:txBody>
                  <a:tcPr>
                    <a:solidFill>
                      <a:schemeClr val="bg1"/>
                    </a:solidFill>
                  </a:tcPr>
                </a:tc>
                <a:tc>
                  <a:txBody>
                    <a:bodyPr/>
                    <a:lstStyle/>
                    <a:p>
                      <a:pPr algn="ctr"/>
                      <a:r>
                        <a:rPr lang="en-US" sz="4400" dirty="0">
                          <a:solidFill>
                            <a:schemeClr val="tx1"/>
                          </a:solidFill>
                          <a:latin typeface="OpenDyslexic" pitchFamily="2" charset="77"/>
                        </a:rPr>
                        <a:t>4</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5</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202847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r>
              <a:rPr lang="en-GB" sz="2200" dirty="0">
                <a:solidFill>
                  <a:srgbClr val="FF3860"/>
                </a:solidFill>
              </a:rPr>
              <a:t>9,022</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6</a:t>
                      </a:r>
                    </a:p>
                  </a:txBody>
                  <a:tcPr>
                    <a:solidFill>
                      <a:schemeClr val="bg1"/>
                    </a:solidFill>
                  </a:tcPr>
                </a:tc>
                <a:tc>
                  <a:txBody>
                    <a:bodyPr/>
                    <a:lstStyle/>
                    <a:p>
                      <a:pPr algn="ctr"/>
                      <a:r>
                        <a:rPr lang="en-US" sz="4400" dirty="0">
                          <a:solidFill>
                            <a:schemeClr val="tx1"/>
                          </a:solidFill>
                          <a:latin typeface="OpenDyslexic" pitchFamily="2" charset="77"/>
                        </a:rPr>
                        <a:t>4</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5</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16134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2993521454"/>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3</a:t>
                      </a:r>
                    </a:p>
                  </a:txBody>
                  <a:tcPr>
                    <a:solidFill>
                      <a:schemeClr val="bg1"/>
                    </a:solidFill>
                  </a:tcPr>
                </a:tc>
                <a:tc>
                  <a:txBody>
                    <a:bodyPr/>
                    <a:lstStyle/>
                    <a:p>
                      <a:pPr algn="ctr"/>
                      <a:r>
                        <a:rPr lang="en-US" sz="4400" dirty="0">
                          <a:solidFill>
                            <a:schemeClr val="tx1"/>
                          </a:solidFill>
                          <a:latin typeface="OpenDyslexic" pitchFamily="2" charset="77"/>
                        </a:rPr>
                        <a:t>7</a:t>
                      </a:r>
                    </a:p>
                  </a:txBody>
                  <a:tcPr>
                    <a:solidFill>
                      <a:schemeClr val="bg1"/>
                    </a:solidFill>
                  </a:tcPr>
                </a:tc>
                <a:tc>
                  <a:txBody>
                    <a:bodyPr/>
                    <a:lstStyle/>
                    <a:p>
                      <a:pPr algn="ctr"/>
                      <a:r>
                        <a:rPr lang="en-US" sz="4400" dirty="0">
                          <a:solidFill>
                            <a:schemeClr val="tx1"/>
                          </a:solidFill>
                          <a:latin typeface="OpenDyslexic" pitchFamily="2" charset="77"/>
                        </a:rPr>
                        <a:t>9</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157796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LXVIII</a:t>
            </a:r>
          </a:p>
        </p:txBody>
      </p:sp>
      <p:pic>
        <p:nvPicPr>
          <p:cNvPr id="13" name="Picture 12">
            <a:extLst>
              <a:ext uri="{FF2B5EF4-FFF2-40B4-BE49-F238E27FC236}">
                <a16:creationId xmlns=""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 xmlns:a16="http://schemas.microsoft.com/office/drawing/2014/main"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 xmlns:a16="http://schemas.microsoft.com/office/drawing/2014/main"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 xmlns:a16="http://schemas.microsoft.com/office/drawing/2014/main"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 xmlns:a16="http://schemas.microsoft.com/office/drawing/2014/main"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 xmlns:a16="http://schemas.microsoft.com/office/drawing/2014/main"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 xmlns:a16="http://schemas.microsoft.com/office/drawing/2014/main"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 xmlns:a16="http://schemas.microsoft.com/office/drawing/2014/main"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 xmlns:a16="http://schemas.microsoft.com/office/drawing/2014/main"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 xmlns:a16="http://schemas.microsoft.com/office/drawing/2014/main"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 xmlns:a16="http://schemas.microsoft.com/office/drawing/2014/main"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 xmlns:a16="http://schemas.microsoft.com/office/drawing/2014/main"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 xmlns:a16="http://schemas.microsoft.com/office/drawing/2014/main"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 xmlns:a16="http://schemas.microsoft.com/office/drawing/2014/main"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four hundred and sixty-five</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r>
              <a:rPr lang="en-GB" sz="2200" dirty="0">
                <a:solidFill>
                  <a:srgbClr val="FF3860"/>
                </a:solidFill>
              </a:rPr>
              <a:t>1,265</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3</a:t>
                      </a:r>
                    </a:p>
                  </a:txBody>
                  <a:tcPr>
                    <a:solidFill>
                      <a:schemeClr val="bg1"/>
                    </a:solidFill>
                  </a:tcPr>
                </a:tc>
                <a:tc>
                  <a:txBody>
                    <a:bodyPr/>
                    <a:lstStyle/>
                    <a:p>
                      <a:pPr algn="ctr"/>
                      <a:r>
                        <a:rPr lang="en-US" sz="4400" dirty="0">
                          <a:solidFill>
                            <a:schemeClr val="tx1"/>
                          </a:solidFill>
                          <a:latin typeface="OpenDyslexic" pitchFamily="2" charset="77"/>
                        </a:rPr>
                        <a:t>7</a:t>
                      </a:r>
                    </a:p>
                  </a:txBody>
                  <a:tcPr>
                    <a:solidFill>
                      <a:schemeClr val="bg1"/>
                    </a:solidFill>
                  </a:tcPr>
                </a:tc>
                <a:tc>
                  <a:txBody>
                    <a:bodyPr/>
                    <a:lstStyle/>
                    <a:p>
                      <a:pPr algn="ctr"/>
                      <a:r>
                        <a:rPr lang="en-US" sz="4400" dirty="0">
                          <a:solidFill>
                            <a:schemeClr val="tx1"/>
                          </a:solidFill>
                          <a:latin typeface="OpenDyslexic" pitchFamily="2" charset="77"/>
                        </a:rPr>
                        <a:t>9</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34591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1809026075"/>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5</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8</a:t>
                      </a:r>
                    </a:p>
                  </a:txBody>
                  <a:tcPr>
                    <a:solidFill>
                      <a:schemeClr val="bg1"/>
                    </a:solidFill>
                  </a:tcPr>
                </a:tc>
                <a:tc>
                  <a:txBody>
                    <a:bodyPr/>
                    <a:lstStyle/>
                    <a:p>
                      <a:pPr algn="ctr"/>
                      <a:r>
                        <a:rPr lang="en-US" sz="4400" dirty="0">
                          <a:solidFill>
                            <a:schemeClr val="tx1"/>
                          </a:solidFill>
                          <a:latin typeface="OpenDyslexic" pitchFamily="2" charset="77"/>
                        </a:rPr>
                        <a:t>3</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3381707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r>
              <a:rPr lang="en-GB" sz="2200" dirty="0">
                <a:solidFill>
                  <a:srgbClr val="FF3860"/>
                </a:solidFill>
              </a:rPr>
              <a:t>7,820</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5</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8</a:t>
                      </a:r>
                    </a:p>
                  </a:txBody>
                  <a:tcPr>
                    <a:solidFill>
                      <a:schemeClr val="bg1"/>
                    </a:solidFill>
                  </a:tcPr>
                </a:tc>
                <a:tc>
                  <a:txBody>
                    <a:bodyPr/>
                    <a:lstStyle/>
                    <a:p>
                      <a:pPr algn="ctr"/>
                      <a:r>
                        <a:rPr lang="en-US" sz="4400" dirty="0">
                          <a:solidFill>
                            <a:schemeClr val="tx1"/>
                          </a:solidFill>
                          <a:latin typeface="OpenDyslexic" pitchFamily="2" charset="77"/>
                        </a:rPr>
                        <a:t>3</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303488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86363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a:t>
            </a:r>
          </a:p>
          <a:p>
            <a:pPr marL="0" indent="0">
              <a:buClr>
                <a:srgbClr val="23D160"/>
              </a:buClr>
              <a:buSzPct val="85000"/>
              <a:buNone/>
            </a:pPr>
            <a:r>
              <a:rPr lang="en-GB" sz="2200" dirty="0"/>
              <a:t/>
            </a:r>
            <a:br>
              <a:rPr lang="en-GB" sz="2200" dirty="0"/>
            </a:br>
            <a:r>
              <a:rPr lang="en-GB" sz="2200" dirty="0">
                <a:solidFill>
                  <a:srgbClr val="FF3860"/>
                </a:solidFill>
              </a:rPr>
              <a:t>I agree with Mike.</a:t>
            </a:r>
          </a:p>
          <a:p>
            <a:pPr marL="0" indent="0">
              <a:buClr>
                <a:srgbClr val="23D160"/>
              </a:buClr>
              <a:buSzPct val="85000"/>
              <a:buNone/>
            </a:pPr>
            <a:r>
              <a:rPr lang="en-GB" sz="2200" dirty="0">
                <a:solidFill>
                  <a:srgbClr val="FF3860"/>
                </a:solidFill>
              </a:rPr>
              <a:t>5,632 subtract five hundreds is easier to solve than 5,632 subtract five tens, as the first subtraction calculation requires no exchange to arrive at the result, 5,132, whereas the second calculation requires an exchange to arrive at the result 5,582.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62607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t>Explain why some can be solved more quickly than others. </a:t>
            </a:r>
          </a:p>
          <a:p>
            <a:pPr>
              <a:buClr>
                <a:srgbClr val="23D160"/>
              </a:buClr>
              <a:buSzPct val="85000"/>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27972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solidFill>
                  <a:srgbClr val="FF0000"/>
                </a:solidFill>
              </a:rPr>
              <a:t>9,743 – two ones = 8,741 can be solved quickly as no exchange is required. </a:t>
            </a:r>
            <a:br>
              <a:rPr lang="en-GB" sz="2200" dirty="0">
                <a:solidFill>
                  <a:srgbClr val="FF0000"/>
                </a:solidFill>
              </a:rPr>
            </a:br>
            <a:r>
              <a:rPr lang="en-GB" sz="2200" dirty="0">
                <a:solidFill>
                  <a:srgbClr val="FF0000"/>
                </a:solidFill>
              </a:rPr>
              <a:t>8,743 – seven tens = 8,673 would take longer to solve as it requires an exchange.</a:t>
            </a:r>
            <a:br>
              <a:rPr lang="en-GB" sz="2200" dirty="0">
                <a:solidFill>
                  <a:srgbClr val="FF0000"/>
                </a:solidFill>
              </a:rPr>
            </a:br>
            <a:r>
              <a:rPr lang="en-GB" sz="2200" dirty="0">
                <a:solidFill>
                  <a:srgbClr val="FF0000"/>
                </a:solidFill>
              </a:rPr>
              <a:t>8,743 + six hundreds = 9,343 is more complicated as it requires an exchange. </a:t>
            </a:r>
            <a:br>
              <a:rPr lang="en-GB" sz="2200" dirty="0">
                <a:solidFill>
                  <a:srgbClr val="FF0000"/>
                </a:solidFill>
              </a:rPr>
            </a:br>
            <a:r>
              <a:rPr lang="en-GB" sz="2200" dirty="0">
                <a:solidFill>
                  <a:srgbClr val="FF0000"/>
                </a:solidFill>
              </a:rPr>
              <a:t>8,743 – five thousands = 3,743 is simpler to solve as no exchange is required</a:t>
            </a:r>
            <a:r>
              <a:rPr lang="en-GB" sz="2200" dirty="0"/>
              <a:t>. </a:t>
            </a:r>
          </a:p>
          <a:p>
            <a:pPr>
              <a:buClr>
                <a:srgbClr val="23D160"/>
              </a:buClr>
              <a:buSzPct val="85000"/>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410110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br>
              <a:rPr lang="en-GB" sz="2200" dirty="0"/>
            </a:br>
            <a:endParaRPr lang="en-GB" sz="2200" dirty="0"/>
          </a:p>
          <a:p>
            <a:pPr marL="0" indent="0">
              <a:buClr>
                <a:srgbClr val="23D160"/>
              </a:buClr>
              <a:buSzPct val="85000"/>
              <a:buNone/>
            </a:pPr>
            <a:r>
              <a:rPr lang="en-GB" sz="2200" dirty="0"/>
              <a:t>What is the correct result? Which strategy or strategies are correct?</a:t>
            </a:r>
            <a:br>
              <a:rPr lang="en-GB" sz="2200" dirty="0"/>
            </a:b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57365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p>
          <a:p>
            <a:pPr marL="0" indent="0">
              <a:buClr>
                <a:srgbClr val="23D160"/>
              </a:buClr>
              <a:buSzPct val="85000"/>
              <a:buNone/>
            </a:pPr>
            <a:r>
              <a:rPr lang="en-GB" sz="2200" dirty="0">
                <a:solidFill>
                  <a:srgbClr val="FF3860"/>
                </a:solidFill>
              </a:rPr>
              <a:t>5,622 is the correct result. Strategy a) is incorrect as it would only mean adding 119, not 199 to 5,423. Strategy c) is incorrect as it would mean adding only 191 to 5,423, not 199. Strategy b) is correct as 199 is one less than 200. Strategy d) is correct as it calls on adding 199 in total to 5,423.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97641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Provide example to help 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I add more hundreds to the hundreds place, the thousands place doesn’t change.</a:t>
            </a:r>
          </a:p>
        </p:txBody>
      </p:sp>
    </p:spTree>
    <p:extLst>
      <p:ext uri="{BB962C8B-B14F-4D97-AF65-F5344CB8AC3E}">
        <p14:creationId xmlns:p14="http://schemas.microsoft.com/office/powerpoint/2010/main" val="27100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 representation doesn’t belong as it is the only amount that doesn’t have six tens. Alternatively, the Roman Numerals don’t belong as 68 doesn’t have any hundreds or thousands, unlike the other representations.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LXVIII</a:t>
            </a:r>
          </a:p>
        </p:txBody>
      </p:sp>
      <p:pic>
        <p:nvPicPr>
          <p:cNvPr id="13" name="Picture 12">
            <a:extLst>
              <a:ext uri="{FF2B5EF4-FFF2-40B4-BE49-F238E27FC236}">
                <a16:creationId xmlns=""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 xmlns:a16="http://schemas.microsoft.com/office/drawing/2014/main"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 xmlns:a16="http://schemas.microsoft.com/office/drawing/2014/main"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 xmlns:a16="http://schemas.microsoft.com/office/drawing/2014/main"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 xmlns:a16="http://schemas.microsoft.com/office/drawing/2014/main"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 xmlns:a16="http://schemas.microsoft.com/office/drawing/2014/main"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 xmlns:a16="http://schemas.microsoft.com/office/drawing/2014/main"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 xmlns:a16="http://schemas.microsoft.com/office/drawing/2014/main"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 xmlns:a16="http://schemas.microsoft.com/office/drawing/2014/main"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 xmlns:a16="http://schemas.microsoft.com/office/drawing/2014/main"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 xmlns:a16="http://schemas.microsoft.com/office/drawing/2014/main"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 xmlns:a16="http://schemas.microsoft.com/office/drawing/2014/main"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 xmlns:a16="http://schemas.microsoft.com/office/drawing/2014/main"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 xmlns:a16="http://schemas.microsoft.com/office/drawing/2014/main"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four hundred and sixty-five</a:t>
            </a:r>
          </a:p>
        </p:txBody>
      </p:sp>
    </p:spTree>
    <p:extLst>
      <p:ext uri="{BB962C8B-B14F-4D97-AF65-F5344CB8AC3E}">
        <p14:creationId xmlns:p14="http://schemas.microsoft.com/office/powerpoint/2010/main" val="277559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when you add four hundreds to 3,985 there is a change of digit in the thousands place as the resulting number is 4,385; however, if you were adding four hundreds to 3,385 there is no change in the thousands place as the new number is 3,785.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I add more hundreds to the hundreds place, the thousands place doesn’t change.</a:t>
            </a:r>
          </a:p>
        </p:txBody>
      </p:sp>
    </p:spTree>
    <p:extLst>
      <p:ext uri="{BB962C8B-B14F-4D97-AF65-F5344CB8AC3E}">
        <p14:creationId xmlns:p14="http://schemas.microsoft.com/office/powerpoint/2010/main" val="215507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4 - Autumn Block 2 – Addition and Subtraction - Lesson 1 – To be able to add 1s, 10s, 100s and 1,000s</a:t>
            </a:r>
          </a:p>
        </p:txBody>
      </p:sp>
    </p:spTree>
    <p:extLst>
      <p:ext uri="{BB962C8B-B14F-4D97-AF65-F5344CB8AC3E}">
        <p14:creationId xmlns:p14="http://schemas.microsoft.com/office/powerpoint/2010/main" val="326531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133109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2325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586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2477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3662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12685</TotalTime>
  <Words>2264</Words>
  <Application>Microsoft Office PowerPoint</Application>
  <PresentationFormat>Custom</PresentationFormat>
  <Paragraphs>611</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OpenDyslexicAlta</vt:lpstr>
      <vt:lpstr>Lato</vt:lpstr>
      <vt:lpstr>Lato Light</vt:lpstr>
      <vt:lpstr>Muli</vt:lpstr>
      <vt:lpstr>OpenDyslexic</vt:lpstr>
      <vt:lpstr>Wingdings</vt:lpstr>
      <vt:lpstr>Calibri</vt:lpstr>
      <vt:lpstr>Office Theme</vt:lpstr>
      <vt:lpstr>PowerPoint Presentation</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561</cp:revision>
  <cp:lastPrinted>2019-06-17T16:19:05Z</cp:lastPrinted>
  <dcterms:created xsi:type="dcterms:W3CDTF">2018-08-06T08:16:18Z</dcterms:created>
  <dcterms:modified xsi:type="dcterms:W3CDTF">2021-01-06T10:21:40Z</dcterms:modified>
</cp:coreProperties>
</file>