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58" r:id="rId4"/>
    <p:sldId id="372" r:id="rId5"/>
    <p:sldId id="407" r:id="rId6"/>
    <p:sldId id="408" r:id="rId7"/>
    <p:sldId id="282" r:id="rId8"/>
    <p:sldId id="259" r:id="rId9"/>
    <p:sldId id="271" r:id="rId10"/>
    <p:sldId id="280" r:id="rId11"/>
    <p:sldId id="283" r:id="rId12"/>
    <p:sldId id="285" r:id="rId13"/>
    <p:sldId id="406" r:id="rId14"/>
    <p:sldId id="409" r:id="rId15"/>
    <p:sldId id="318" r:id="rId16"/>
    <p:sldId id="333" r:id="rId17"/>
    <p:sldId id="325" r:id="rId18"/>
    <p:sldId id="332" r:id="rId19"/>
    <p:sldId id="335" r:id="rId20"/>
    <p:sldId id="366" r:id="rId21"/>
    <p:sldId id="273" r:id="rId22"/>
    <p:sldId id="29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OpenDyslexic" panose="00000500000000000000" pitchFamily="50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CC"/>
    <a:srgbClr val="FFFF66"/>
    <a:srgbClr val="D60093"/>
    <a:srgbClr val="FF9966"/>
    <a:srgbClr val="FFCC66"/>
    <a:srgbClr val="66CCFF"/>
    <a:srgbClr val="CCCC00"/>
    <a:srgbClr val="CCECFF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in groups, pairs or as a class.  Discuss any points that children raise.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43B91-F578-C44A-B14C-38596250DB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94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1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Looking after our coastlines? Diversity of creatures/habitats?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361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volume, expression. Do any words need emphasising?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also a challenge activity for those who can write their own definitions.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5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term –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9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71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4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Challenge: Can children make up their own true/false statements to test a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7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149" y="938351"/>
            <a:ext cx="10759440" cy="13236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  <a:latin typeface="OpenDyslexic" panose="00000500000000000000" pitchFamily="50" charset="0"/>
              </a:rPr>
              <a:t>Queen Elizabeth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544" y="2940270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OpenDyslexic" panose="00000500000000000000" pitchFamily="50" charset="0"/>
              </a:rPr>
              <a:t>Stage 2</a:t>
            </a:r>
          </a:p>
          <a:p>
            <a:r>
              <a:rPr lang="en-GB" dirty="0">
                <a:latin typeface="OpenDyslexic" panose="00000500000000000000" pitchFamily="50" charset="0"/>
              </a:rPr>
              <a:t>Unit Focus: British Royalty</a:t>
            </a:r>
          </a:p>
          <a:p>
            <a:r>
              <a:rPr lang="en-GB" dirty="0">
                <a:latin typeface="OpenDyslexic" panose="00000500000000000000" pitchFamily="50" charset="0"/>
              </a:rPr>
              <a:t>Text Focus: Information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200DA716-34CB-402E-88DA-3946C33DEF9A}"/>
              </a:ext>
            </a:extLst>
          </p:cNvPr>
          <p:cNvSpPr/>
          <p:nvPr/>
        </p:nvSpPr>
        <p:spPr>
          <a:xfrm>
            <a:off x="9041895" y="2940270"/>
            <a:ext cx="2574695" cy="1671286"/>
          </a:xfrm>
          <a:prstGeom prst="wedgeRoundRectCallout">
            <a:avLst>
              <a:gd name="adj1" fmla="val -48977"/>
              <a:gd name="adj2" fmla="val 6864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OpenDyslexic" panose="00000500000000000000" pitchFamily="50" charset="0"/>
              </a:rPr>
              <a:t>What can you tell me about the title? What might the text be about?</a:t>
            </a:r>
          </a:p>
        </p:txBody>
      </p:sp>
      <p:pic>
        <p:nvPicPr>
          <p:cNvPr id="1030" name="Picture 6" descr="Queen, England, Elizabeth Ii, Portrait, Woman, Cap">
            <a:extLst>
              <a:ext uri="{FF2B5EF4-FFF2-40B4-BE49-F238E27FC236}">
                <a16:creationId xmlns:a16="http://schemas.microsoft.com/office/drawing/2014/main" id="{B7E05908-CB4A-45E7-B4C8-9FD46755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3" y="1996183"/>
            <a:ext cx="2813304" cy="3895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C399AF-F22C-4BC4-9046-F2A91D15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2" y="3192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23878D96-3BDF-5145-BD5A-8460E9B43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38698"/>
              </p:ext>
            </p:extLst>
          </p:nvPr>
        </p:nvGraphicFramePr>
        <p:xfrm>
          <a:off x="360363" y="2316480"/>
          <a:ext cx="11526837" cy="3402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2279">
                  <a:extLst>
                    <a:ext uri="{9D8B030D-6E8A-4147-A177-3AD203B41FA5}">
                      <a16:colId xmlns:a16="http://schemas.microsoft.com/office/drawing/2014/main" val="1909393463"/>
                    </a:ext>
                  </a:extLst>
                </a:gridCol>
                <a:gridCol w="3842279">
                  <a:extLst>
                    <a:ext uri="{9D8B030D-6E8A-4147-A177-3AD203B41FA5}">
                      <a16:colId xmlns:a16="http://schemas.microsoft.com/office/drawing/2014/main" val="3518559640"/>
                    </a:ext>
                  </a:extLst>
                </a:gridCol>
                <a:gridCol w="3842279">
                  <a:extLst>
                    <a:ext uri="{9D8B030D-6E8A-4147-A177-3AD203B41FA5}">
                      <a16:colId xmlns:a16="http://schemas.microsoft.com/office/drawing/2014/main" val="3073635485"/>
                    </a:ext>
                  </a:extLst>
                </a:gridCol>
              </a:tblGrid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88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  <a:endParaRPr lang="en-GB" sz="2400" dirty="0">
                        <a:solidFill>
                          <a:schemeClr val="bg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88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26343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formal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giving up the throne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12487612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abdicating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official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87435791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ceremony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 ritual or service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8378330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coronation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crowning of a king or queen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803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488330-0E4F-7548-8B06-C5346E7083DA}"/>
              </a:ext>
            </a:extLst>
          </p:cNvPr>
          <p:cNvSpPr txBox="1"/>
          <p:nvPr/>
        </p:nvSpPr>
        <p:spPr>
          <a:xfrm>
            <a:off x="924838" y="5958991"/>
            <a:ext cx="1039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" panose="00000500000000000000" pitchFamily="50" charset="0"/>
              </a:rPr>
              <a:t>Can you write your own sentences with these words in?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393FF-333D-8C47-A411-7F13535F47C9}"/>
              </a:ext>
            </a:extLst>
          </p:cNvPr>
          <p:cNvSpPr txBox="1"/>
          <p:nvPr/>
        </p:nvSpPr>
        <p:spPr>
          <a:xfrm>
            <a:off x="384175" y="275454"/>
            <a:ext cx="11158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OpenDyslexic" panose="00000500000000000000" pitchFamily="50" charset="0"/>
              </a:rPr>
              <a:t>Task 4: Word meanings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>
                <a:latin typeface="OpenDyslexic" panose="00000500000000000000" pitchFamily="50" charset="0"/>
              </a:rPr>
              <a:t>Can you match the word to its definition?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DB4656-CD21-4715-84F1-60C5DACC69EF}"/>
              </a:ext>
            </a:extLst>
          </p:cNvPr>
          <p:cNvCxnSpPr/>
          <p:nvPr/>
        </p:nvCxnSpPr>
        <p:spPr>
          <a:xfrm>
            <a:off x="4215384" y="3236976"/>
            <a:ext cx="384048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897F6A-CAF1-4D78-B668-0DE7ACD9D10D}"/>
              </a:ext>
            </a:extLst>
          </p:cNvPr>
          <p:cNvCxnSpPr>
            <a:cxnSpLocks/>
          </p:cNvCxnSpPr>
          <p:nvPr/>
        </p:nvCxnSpPr>
        <p:spPr>
          <a:xfrm flipV="1">
            <a:off x="4215384" y="3236976"/>
            <a:ext cx="3840480" cy="7112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4D5002-F410-4617-9B98-3D236CD028FF}"/>
              </a:ext>
            </a:extLst>
          </p:cNvPr>
          <p:cNvCxnSpPr>
            <a:cxnSpLocks/>
          </p:cNvCxnSpPr>
          <p:nvPr/>
        </p:nvCxnSpPr>
        <p:spPr>
          <a:xfrm>
            <a:off x="4203030" y="4529055"/>
            <a:ext cx="38528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216999-E122-4A7A-B4DF-C8AF13F6A776}"/>
              </a:ext>
            </a:extLst>
          </p:cNvPr>
          <p:cNvCxnSpPr>
            <a:cxnSpLocks/>
          </p:cNvCxnSpPr>
          <p:nvPr/>
        </p:nvCxnSpPr>
        <p:spPr>
          <a:xfrm>
            <a:off x="4203030" y="5312391"/>
            <a:ext cx="38528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2" y="3192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2281C-AB66-9742-863A-938597DACB07}"/>
              </a:ext>
            </a:extLst>
          </p:cNvPr>
          <p:cNvSpPr txBox="1"/>
          <p:nvPr/>
        </p:nvSpPr>
        <p:spPr>
          <a:xfrm>
            <a:off x="516924" y="235014"/>
            <a:ext cx="11384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OpenDyslexic" panose="00000500000000000000" pitchFamily="50" charset="0"/>
              </a:rPr>
              <a:t>Task 5: Word meanings</a:t>
            </a:r>
          </a:p>
          <a:p>
            <a:pPr algn="ctr"/>
            <a:r>
              <a:rPr lang="en-GB" sz="2800" dirty="0">
                <a:latin typeface="OpenDyslexic" panose="00000500000000000000" pitchFamily="50" charset="0"/>
              </a:rPr>
              <a:t>Can you write what each word means?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23878D96-3BDF-5145-BD5A-8460E9B43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0674"/>
              </p:ext>
            </p:extLst>
          </p:nvPr>
        </p:nvGraphicFramePr>
        <p:xfrm>
          <a:off x="172281" y="1366836"/>
          <a:ext cx="11729205" cy="5399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5841">
                  <a:extLst>
                    <a:ext uri="{9D8B030D-6E8A-4147-A177-3AD203B41FA5}">
                      <a16:colId xmlns:a16="http://schemas.microsoft.com/office/drawing/2014/main" val="1909393463"/>
                    </a:ext>
                  </a:extLst>
                </a:gridCol>
                <a:gridCol w="4691682">
                  <a:extLst>
                    <a:ext uri="{9D8B030D-6E8A-4147-A177-3AD203B41FA5}">
                      <a16:colId xmlns:a16="http://schemas.microsoft.com/office/drawing/2014/main" val="3518559640"/>
                    </a:ext>
                  </a:extLst>
                </a:gridCol>
                <a:gridCol w="4691682">
                  <a:extLst>
                    <a:ext uri="{9D8B030D-6E8A-4147-A177-3AD203B41FA5}">
                      <a16:colId xmlns:a16="http://schemas.microsoft.com/office/drawing/2014/main" val="2345852182"/>
                    </a:ext>
                  </a:extLst>
                </a:gridCol>
              </a:tblGrid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88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8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OpenDyslexic" panose="00000500000000000000" pitchFamily="50" charset="0"/>
                        </a:rPr>
                        <a:t>My own sentence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8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26343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pantomime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487612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referred (to)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35791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reign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378330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celebrates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2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17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6: Rearrange these!</a:t>
            </a:r>
            <a:b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</a:br>
            <a:b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9" y="2065607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>
                <a:latin typeface="OpenDyslexic" panose="00000500000000000000" pitchFamily="50" charset="0"/>
              </a:rPr>
              <a:t>Queen reigned has Elizabeth II 1952 since</a:t>
            </a:r>
          </a:p>
          <a:p>
            <a:pPr marL="514350" indent="-514350">
              <a:buAutoNum type="arabicParenR"/>
            </a:pPr>
            <a:endParaRPr lang="en-US" dirty="0">
              <a:latin typeface="OpenDyslexic" panose="00000500000000000000" pitchFamily="50" charset="0"/>
            </a:endParaRPr>
          </a:p>
          <a:p>
            <a:pPr marL="514350" indent="-514350">
              <a:buAutoNum type="arabicParenR"/>
            </a:pPr>
            <a:r>
              <a:rPr lang="en-US" dirty="0">
                <a:latin typeface="OpenDyslexic" panose="00000500000000000000" pitchFamily="50" charset="0"/>
              </a:rPr>
              <a:t>She when was 26 old she Queen years became</a:t>
            </a:r>
          </a:p>
          <a:p>
            <a:pPr marL="514350" indent="-514350">
              <a:buAutoNum type="arabicParenR"/>
            </a:pPr>
            <a:endParaRPr lang="en-US" dirty="0">
              <a:latin typeface="OpenDyslexic" panose="00000500000000000000" pitchFamily="50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>
                <a:latin typeface="OpenDyslexic" panose="00000500000000000000" pitchFamily="50" charset="0"/>
              </a:rPr>
              <a:t>Queen coronation Imperial Elizabeth II the State Crown for her wore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AFF32905-FF9A-44C7-8956-C410C21CD9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85" y="364965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FB93F-8587-4536-A15C-DCD6FD8C3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17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6: Rearrange these!</a:t>
            </a:r>
            <a:b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</a:br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ANSWERS </a:t>
            </a:r>
            <a:b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9" y="2065607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>
                <a:latin typeface="OpenDyslexic" panose="00000500000000000000" pitchFamily="50" charset="0"/>
              </a:rPr>
              <a:t>Queen Elizabeth II has reigned since 1952.</a:t>
            </a:r>
          </a:p>
          <a:p>
            <a:pPr marL="514350" indent="-514350">
              <a:buAutoNum type="arabicParenR"/>
            </a:pPr>
            <a:endParaRPr lang="en-US" dirty="0">
              <a:latin typeface="OpenDyslexic" panose="00000500000000000000" pitchFamily="50" charset="0"/>
            </a:endParaRPr>
          </a:p>
          <a:p>
            <a:pPr marL="514350" indent="-514350">
              <a:buAutoNum type="arabicParenR"/>
            </a:pPr>
            <a:r>
              <a:rPr lang="en-US" dirty="0">
                <a:latin typeface="OpenDyslexic" panose="00000500000000000000" pitchFamily="50" charset="0"/>
              </a:rPr>
              <a:t>She was 26 years old when she became Queen.</a:t>
            </a:r>
          </a:p>
          <a:p>
            <a:pPr marL="514350" indent="-514350">
              <a:buAutoNum type="arabicParenR"/>
            </a:pPr>
            <a:endParaRPr lang="en-US" dirty="0">
              <a:latin typeface="OpenDyslexic" panose="00000500000000000000" pitchFamily="50" charset="0"/>
            </a:endParaRPr>
          </a:p>
          <a:p>
            <a:pPr marL="514350" indent="-514350">
              <a:buAutoNum type="arabicParenR"/>
            </a:pPr>
            <a:r>
              <a:rPr lang="en-US" dirty="0">
                <a:latin typeface="OpenDyslexic" panose="00000500000000000000" pitchFamily="50" charset="0"/>
              </a:rPr>
              <a:t>Queen Elizabeth II wore the Imperial State Crown for her coronation. 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AFF32905-FF9A-44C7-8956-C410C21CD9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85" y="364965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FB93F-8587-4536-A15C-DCD6FD8C3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7: True or false? </a:t>
            </a:r>
            <a:br>
              <a:rPr lang="en-GB" dirty="0">
                <a:solidFill>
                  <a:srgbClr val="7030A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b="1" dirty="0">
                <a:latin typeface="OpenDyslexic" panose="00000500000000000000" pitchFamily="50" charset="0"/>
              </a:rPr>
              <a:t>Tick which of these statements are true and which are false!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0EEC15E-553F-4D09-9837-823835346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" y="445766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17727"/>
              </p:ext>
            </p:extLst>
          </p:nvPr>
        </p:nvGraphicFramePr>
        <p:xfrm>
          <a:off x="274320" y="2499362"/>
          <a:ext cx="11653520" cy="294652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96544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36726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63883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King Edward VIII abdicated in 1936.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42133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Queen Elizabeth II’s father was King George VI.</a:t>
                      </a:r>
                    </a:p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Queen Elizabeth II became Queen seven years after the Second World War started.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</a:tbl>
          </a:graphicData>
        </a:graphic>
      </p:graphicFrame>
      <p:pic>
        <p:nvPicPr>
          <p:cNvPr id="8" name="Graphic 7" descr="Tick">
            <a:extLst>
              <a:ext uri="{FF2B5EF4-FFF2-40B4-BE49-F238E27FC236}">
                <a16:creationId xmlns:a16="http://schemas.microsoft.com/office/drawing/2014/main" id="{06990C5E-A048-4B7E-86D4-943E873B5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2932" y="2913752"/>
            <a:ext cx="914400" cy="914400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241423B-7092-4F31-9FFE-C1ABD3BCA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69" y="3767014"/>
            <a:ext cx="914400" cy="914400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FE79930D-49F0-496A-AC6A-B7051A5D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69" y="4531491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57AF45-D976-48C0-B960-942205907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8: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1)</a:t>
            </a:r>
            <a:r>
              <a:rPr lang="en-GB" i="1" dirty="0">
                <a:latin typeface="OpenDyslexic" panose="00000500000000000000" pitchFamily="50" charset="0"/>
              </a:rPr>
              <a:t> </a:t>
            </a:r>
            <a:r>
              <a:rPr lang="en-GB" dirty="0">
                <a:latin typeface="OpenDyslexic" panose="00000500000000000000" pitchFamily="50" charset="0"/>
              </a:rPr>
              <a:t>When was Queen Elizabeth II born?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1666240" y="4525805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1953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7686637" y="4557007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1926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7328338" y="4249825"/>
            <a:ext cx="3083878" cy="1325564"/>
          </a:xfrm>
          <a:prstGeom prst="donu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643107-9685-4A93-94BD-ECD37D3D1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7B446A77-5902-4D20-A23B-55911A624168}"/>
              </a:ext>
            </a:extLst>
          </p:cNvPr>
          <p:cNvSpPr txBox="1"/>
          <p:nvPr/>
        </p:nvSpPr>
        <p:spPr>
          <a:xfrm>
            <a:off x="9720072" y="2168196"/>
            <a:ext cx="230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OpenDyslexic" panose="00000500000000000000" pitchFamily="50" charset="0"/>
              </a:rPr>
              <a:t>Click here for a 30 second challenge.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E1C61B-2C15-4735-BCF4-721EC312DDD0}"/>
              </a:ext>
            </a:extLst>
          </p:cNvPr>
          <p:cNvSpPr/>
          <p:nvPr/>
        </p:nvSpPr>
        <p:spPr>
          <a:xfrm>
            <a:off x="10101486" y="383895"/>
            <a:ext cx="1604834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5BF86CFB-5CDC-4026-A6D7-95BE6C24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30</a:t>
            </a: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34B77E48-2B02-44AE-AC6D-9E2D154E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29</a:t>
            </a: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70C971-BCC5-4179-931C-8B509BE9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28</a:t>
            </a: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AD23742C-39ED-4348-8EA0-5904A06D7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27</a:t>
            </a: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04155CF7-B4A5-47C8-B656-E42DE38CC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26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39BE9497-FEC5-4302-9306-8193857C9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25</a:t>
            </a: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007A6F4B-9CC1-4C34-A411-85CEA4D4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24</a:t>
            </a: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4792800D-B6CF-4866-AC9F-3F5830CE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23</a:t>
            </a: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2C8D05FD-6AD5-40B9-B619-F6C10393F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22</a:t>
            </a: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538C338E-346E-4428-B9D6-E2FF0DD1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21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9278518A-D21D-4E1D-A791-D379F564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20</a:t>
            </a:r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DA092DFA-7FAD-42DC-A433-BE6E2857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19</a:t>
            </a: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FAFBB45C-0E05-448F-AAB5-0B4475F46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18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1428B851-21BD-4F9E-8496-E96572E1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17</a:t>
            </a:r>
          </a:p>
        </p:txBody>
      </p:sp>
      <p:sp>
        <p:nvSpPr>
          <p:cNvPr id="32" name="Oval 17">
            <a:extLst>
              <a:ext uri="{FF2B5EF4-FFF2-40B4-BE49-F238E27FC236}">
                <a16:creationId xmlns:a16="http://schemas.microsoft.com/office/drawing/2014/main" id="{C6174E26-6703-4855-83CE-6831D254B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16</a:t>
            </a: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868D72AF-1309-4AAD-86E1-E72A53AB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15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60D7CE87-855F-43B5-B761-E03AECE2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14</a:t>
            </a:r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EA073B81-B270-481B-B848-D0B5D9F0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13</a:t>
            </a: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41940912-AEED-430E-B8EE-1543FE343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12</a:t>
            </a:r>
          </a:p>
        </p:txBody>
      </p:sp>
      <p:sp>
        <p:nvSpPr>
          <p:cNvPr id="37" name="Oval 22">
            <a:extLst>
              <a:ext uri="{FF2B5EF4-FFF2-40B4-BE49-F238E27FC236}">
                <a16:creationId xmlns:a16="http://schemas.microsoft.com/office/drawing/2014/main" id="{6B941A5D-81BB-4CC4-A127-7720C69B2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11</a:t>
            </a:r>
          </a:p>
        </p:txBody>
      </p:sp>
      <p:sp>
        <p:nvSpPr>
          <p:cNvPr id="38" name="Oval 23">
            <a:extLst>
              <a:ext uri="{FF2B5EF4-FFF2-40B4-BE49-F238E27FC236}">
                <a16:creationId xmlns:a16="http://schemas.microsoft.com/office/drawing/2014/main" id="{E5C29BB1-19B9-4D5C-A6C0-F5B5B706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39" name="Oval 24">
            <a:extLst>
              <a:ext uri="{FF2B5EF4-FFF2-40B4-BE49-F238E27FC236}">
                <a16:creationId xmlns:a16="http://schemas.microsoft.com/office/drawing/2014/main" id="{0D5499E8-AD59-41CF-96A5-34CE0635B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5815A34C-9FB6-494D-B080-5CD9BEF0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9E9561E7-2350-4227-9F3E-CEC0AA2E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42" name="Oval 27">
            <a:extLst>
              <a:ext uri="{FF2B5EF4-FFF2-40B4-BE49-F238E27FC236}">
                <a16:creationId xmlns:a16="http://schemas.microsoft.com/office/drawing/2014/main" id="{67C301F9-4304-4CC2-858A-5DBD9785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43" name="Oval 28">
            <a:extLst>
              <a:ext uri="{FF2B5EF4-FFF2-40B4-BE49-F238E27FC236}">
                <a16:creationId xmlns:a16="http://schemas.microsoft.com/office/drawing/2014/main" id="{486A7DAF-FA23-484A-8B84-B8728BB0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44" name="Oval 29">
            <a:extLst>
              <a:ext uri="{FF2B5EF4-FFF2-40B4-BE49-F238E27FC236}">
                <a16:creationId xmlns:a16="http://schemas.microsoft.com/office/drawing/2014/main" id="{A8F501B5-0747-498B-9BD3-23C2B4778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31134E35-7D18-4690-83AA-810C5D08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46" name="Oval 31">
            <a:extLst>
              <a:ext uri="{FF2B5EF4-FFF2-40B4-BE49-F238E27FC236}">
                <a16:creationId xmlns:a16="http://schemas.microsoft.com/office/drawing/2014/main" id="{8CB72984-3E77-4052-9737-4B9E88E2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47" name="Oval 32">
            <a:extLst>
              <a:ext uri="{FF2B5EF4-FFF2-40B4-BE49-F238E27FC236}">
                <a16:creationId xmlns:a16="http://schemas.microsoft.com/office/drawing/2014/main" id="{369ADCDA-F813-4087-9BDD-773AA29BC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48" name="Oval 33">
            <a:extLst>
              <a:ext uri="{FF2B5EF4-FFF2-40B4-BE49-F238E27FC236}">
                <a16:creationId xmlns:a16="http://schemas.microsoft.com/office/drawing/2014/main" id="{3CDCC2F3-DCC9-4012-8C18-3BFCF14B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63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2B4FF0-5D3A-43DD-A0D1-09740443915E}"/>
              </a:ext>
            </a:extLst>
          </p:cNvPr>
          <p:cNvSpPr/>
          <p:nvPr/>
        </p:nvSpPr>
        <p:spPr>
          <a:xfrm>
            <a:off x="4820920" y="4601504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1939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8: Multiple choice</a:t>
            </a:r>
            <a:br>
              <a:rPr lang="en-GB" dirty="0">
                <a:solidFill>
                  <a:srgbClr val="7030A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2) When did the Second World war begin?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185928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1953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7826054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1926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4439099" y="4322121"/>
            <a:ext cx="3083878" cy="1325564"/>
          </a:xfrm>
          <a:prstGeom prst="donu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BD491D-37C8-4641-8BDE-F7A79FA96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30D4BBE1-5197-4CE6-B3EE-D892D0264FFC}"/>
              </a:ext>
            </a:extLst>
          </p:cNvPr>
          <p:cNvSpPr txBox="1"/>
          <p:nvPr/>
        </p:nvSpPr>
        <p:spPr>
          <a:xfrm>
            <a:off x="9720072" y="2168196"/>
            <a:ext cx="230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OpenDyslexic" panose="00000500000000000000" pitchFamily="50" charset="0"/>
              </a:rPr>
              <a:t>Click here for a 30 second challenge.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515445-62B2-4233-9E9F-26D1ACAFB86A}"/>
              </a:ext>
            </a:extLst>
          </p:cNvPr>
          <p:cNvSpPr/>
          <p:nvPr/>
        </p:nvSpPr>
        <p:spPr>
          <a:xfrm>
            <a:off x="10101486" y="383895"/>
            <a:ext cx="1604834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AB3D7E34-833A-41EC-AF33-2C80FD3B6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30</a:t>
            </a:r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D960EB65-29A7-4034-BD97-A1D97CEF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29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67BDE645-9B92-4FEE-8127-43FB0D90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28</a:t>
            </a: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83D988BB-4A40-4A0E-9E50-E3947258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27</a:t>
            </a: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CE6C9D18-2C8E-4471-8E12-D1AB34351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26</a:t>
            </a: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14C22FEC-A8F2-40C0-839C-A8DC0ACB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25</a:t>
            </a:r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6AC5D2CB-F951-4C71-AA91-8C081B0E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24</a:t>
            </a: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5C093ABB-F535-4BDE-97D4-8747F6ED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23</a:t>
            </a: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40445148-0E95-4680-BDCD-9E3D5995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22</a:t>
            </a: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A19A2217-4900-4806-8337-F1F7F402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21</a:t>
            </a: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3C03B980-F598-408F-9CAC-74D5689E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20</a:t>
            </a:r>
          </a:p>
        </p:txBody>
      </p:sp>
      <p:sp>
        <p:nvSpPr>
          <p:cNvPr id="30" name="Oval 14">
            <a:extLst>
              <a:ext uri="{FF2B5EF4-FFF2-40B4-BE49-F238E27FC236}">
                <a16:creationId xmlns:a16="http://schemas.microsoft.com/office/drawing/2014/main" id="{955A19C4-23AC-4E27-B83B-3152DD178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19</a:t>
            </a:r>
          </a:p>
        </p:txBody>
      </p:sp>
      <p:sp>
        <p:nvSpPr>
          <p:cNvPr id="31" name="Oval 15">
            <a:extLst>
              <a:ext uri="{FF2B5EF4-FFF2-40B4-BE49-F238E27FC236}">
                <a16:creationId xmlns:a16="http://schemas.microsoft.com/office/drawing/2014/main" id="{4D5B3DB8-E13D-4E49-919A-1B4BCE93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18</a:t>
            </a: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6AD92273-DDBA-4C6D-83F8-15E3BE9B7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17</a:t>
            </a: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E8F23255-F541-4034-A3C8-9DA59189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16</a:t>
            </a:r>
          </a:p>
        </p:txBody>
      </p:sp>
      <p:sp>
        <p:nvSpPr>
          <p:cNvPr id="34" name="Oval 18">
            <a:extLst>
              <a:ext uri="{FF2B5EF4-FFF2-40B4-BE49-F238E27FC236}">
                <a16:creationId xmlns:a16="http://schemas.microsoft.com/office/drawing/2014/main" id="{AEA38837-46E3-4A16-AFB2-B09BD1C0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15</a:t>
            </a:r>
          </a:p>
        </p:txBody>
      </p:sp>
      <p:sp>
        <p:nvSpPr>
          <p:cNvPr id="35" name="Oval 19">
            <a:extLst>
              <a:ext uri="{FF2B5EF4-FFF2-40B4-BE49-F238E27FC236}">
                <a16:creationId xmlns:a16="http://schemas.microsoft.com/office/drawing/2014/main" id="{6F1BFAF6-BB45-4C46-85D9-8AB398BFA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14</a:t>
            </a:r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94CA9BF7-3B80-4A4F-A9B4-606670B09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13</a:t>
            </a: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4F7E67FB-9712-41AC-879E-6DDC577B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12</a:t>
            </a: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0D56C18A-F375-4C31-B40A-A3CE533C1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11</a:t>
            </a:r>
          </a:p>
        </p:txBody>
      </p:sp>
      <p:sp>
        <p:nvSpPr>
          <p:cNvPr id="39" name="Oval 23">
            <a:extLst>
              <a:ext uri="{FF2B5EF4-FFF2-40B4-BE49-F238E27FC236}">
                <a16:creationId xmlns:a16="http://schemas.microsoft.com/office/drawing/2014/main" id="{7DCF0431-455C-44EF-BBC8-F86655E9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40" name="Oval 24">
            <a:extLst>
              <a:ext uri="{FF2B5EF4-FFF2-40B4-BE49-F238E27FC236}">
                <a16:creationId xmlns:a16="http://schemas.microsoft.com/office/drawing/2014/main" id="{7E98CA2F-A48D-41DC-8256-160D63A4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41" name="Oval 25">
            <a:extLst>
              <a:ext uri="{FF2B5EF4-FFF2-40B4-BE49-F238E27FC236}">
                <a16:creationId xmlns:a16="http://schemas.microsoft.com/office/drawing/2014/main" id="{CB980B35-A7E9-40F8-BD9E-80A5F043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id="{160CCA4F-596E-4054-8260-A674E510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641C3E43-DF5D-4820-9303-A3CCD050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44" name="Oval 28">
            <a:extLst>
              <a:ext uri="{FF2B5EF4-FFF2-40B4-BE49-F238E27FC236}">
                <a16:creationId xmlns:a16="http://schemas.microsoft.com/office/drawing/2014/main" id="{725964D3-771B-4DC1-86FC-6E7857111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45" name="Oval 29">
            <a:extLst>
              <a:ext uri="{FF2B5EF4-FFF2-40B4-BE49-F238E27FC236}">
                <a16:creationId xmlns:a16="http://schemas.microsoft.com/office/drawing/2014/main" id="{DA0E455C-5E8E-4AB6-A330-8371A7FEB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46" name="Oval 30">
            <a:extLst>
              <a:ext uri="{FF2B5EF4-FFF2-40B4-BE49-F238E27FC236}">
                <a16:creationId xmlns:a16="http://schemas.microsoft.com/office/drawing/2014/main" id="{0781C625-DD84-4887-9E72-57AE4563A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47" name="Oval 31">
            <a:extLst>
              <a:ext uri="{FF2B5EF4-FFF2-40B4-BE49-F238E27FC236}">
                <a16:creationId xmlns:a16="http://schemas.microsoft.com/office/drawing/2014/main" id="{7D1ACB5A-7074-4F62-9D38-94C66738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48" name="Oval 32">
            <a:extLst>
              <a:ext uri="{FF2B5EF4-FFF2-40B4-BE49-F238E27FC236}">
                <a16:creationId xmlns:a16="http://schemas.microsoft.com/office/drawing/2014/main" id="{12A7DD7B-D80F-47B9-AE3B-D291FBFA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49" name="Oval 33">
            <a:extLst>
              <a:ext uri="{FF2B5EF4-FFF2-40B4-BE49-F238E27FC236}">
                <a16:creationId xmlns:a16="http://schemas.microsoft.com/office/drawing/2014/main" id="{CBA38F43-593B-4068-AC86-18867EBE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66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8: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3) Where did Queen Elizabeth II’s coronation take place?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175768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1953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7833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Westminster Abbey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7477808" y="4241085"/>
            <a:ext cx="3083878" cy="1325564"/>
          </a:xfrm>
          <a:prstGeom prst="donu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782ADF-581A-41B1-BD8D-A1DE5F41336B}"/>
              </a:ext>
            </a:extLst>
          </p:cNvPr>
          <p:cNvSpPr/>
          <p:nvPr/>
        </p:nvSpPr>
        <p:spPr>
          <a:xfrm>
            <a:off x="4795520" y="4575604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Windsor Castle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B53D2-8A2F-41F4-97FD-B1AAD267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C3133ECE-2EA4-45C8-9348-BE7E3E4A2B03}"/>
              </a:ext>
            </a:extLst>
          </p:cNvPr>
          <p:cNvSpPr txBox="1"/>
          <p:nvPr/>
        </p:nvSpPr>
        <p:spPr>
          <a:xfrm>
            <a:off x="9720072" y="2168196"/>
            <a:ext cx="230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OpenDyslexic" panose="00000500000000000000" pitchFamily="50" charset="0"/>
              </a:rPr>
              <a:t>Click here for a 30 second challenge.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3C1ACD-9054-48E7-8AC7-E53C6E5A427D}"/>
              </a:ext>
            </a:extLst>
          </p:cNvPr>
          <p:cNvSpPr/>
          <p:nvPr/>
        </p:nvSpPr>
        <p:spPr>
          <a:xfrm>
            <a:off x="10101486" y="383895"/>
            <a:ext cx="1604834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A731CD5A-EABF-4704-9957-A47F1549B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30</a:t>
            </a:r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E6E92C30-4F8A-47CF-97BD-5DD64FDB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29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ECC38211-9A69-43F6-9B5C-B6334157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28</a:t>
            </a: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9C1FD02A-2AF4-4BD5-8598-CCDFCB8D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27</a:t>
            </a: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B348DC5B-9521-46F3-BFCF-9D5E0E730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26</a:t>
            </a: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2D6C6A0A-A62D-4A91-B404-05D63F3D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25</a:t>
            </a:r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2E331E9C-5A3A-4D80-8B0B-CF99E8654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24</a:t>
            </a: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365FFDBA-4D38-49E3-84F8-1F60D328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23</a:t>
            </a: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B6EC9476-5FE2-4A50-B179-9CDF516D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22</a:t>
            </a: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191BD65E-A371-4D30-9757-E299303DC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21</a:t>
            </a: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71DB5137-C7F3-40FE-9C61-F1AB7CD8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20</a:t>
            </a:r>
          </a:p>
        </p:txBody>
      </p:sp>
      <p:sp>
        <p:nvSpPr>
          <p:cNvPr id="30" name="Oval 14">
            <a:extLst>
              <a:ext uri="{FF2B5EF4-FFF2-40B4-BE49-F238E27FC236}">
                <a16:creationId xmlns:a16="http://schemas.microsoft.com/office/drawing/2014/main" id="{440958FA-1827-4D3C-AC8E-94E2B213A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19</a:t>
            </a:r>
          </a:p>
        </p:txBody>
      </p:sp>
      <p:sp>
        <p:nvSpPr>
          <p:cNvPr id="31" name="Oval 15">
            <a:extLst>
              <a:ext uri="{FF2B5EF4-FFF2-40B4-BE49-F238E27FC236}">
                <a16:creationId xmlns:a16="http://schemas.microsoft.com/office/drawing/2014/main" id="{8B5B4A92-3292-42B3-9C77-CDBAA576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18</a:t>
            </a: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3E2BC15D-0168-43B1-952A-5B0BCABED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17</a:t>
            </a: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1F53CEF8-85D2-4822-A8AA-AA827052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16</a:t>
            </a:r>
          </a:p>
        </p:txBody>
      </p:sp>
      <p:sp>
        <p:nvSpPr>
          <p:cNvPr id="34" name="Oval 18">
            <a:extLst>
              <a:ext uri="{FF2B5EF4-FFF2-40B4-BE49-F238E27FC236}">
                <a16:creationId xmlns:a16="http://schemas.microsoft.com/office/drawing/2014/main" id="{621C0733-2E32-49CB-968A-A176C6E2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15</a:t>
            </a:r>
          </a:p>
        </p:txBody>
      </p:sp>
      <p:sp>
        <p:nvSpPr>
          <p:cNvPr id="35" name="Oval 19">
            <a:extLst>
              <a:ext uri="{FF2B5EF4-FFF2-40B4-BE49-F238E27FC236}">
                <a16:creationId xmlns:a16="http://schemas.microsoft.com/office/drawing/2014/main" id="{258C9D0F-AB42-4CDF-B128-A10449E4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14</a:t>
            </a:r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2943541A-0A20-453A-83E5-21CBBB49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13</a:t>
            </a: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F7B81559-7AA5-4BBA-8A38-A895D018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12</a:t>
            </a: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AF5A4E4A-A6F0-4FAE-B188-0C24D1C3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11</a:t>
            </a:r>
          </a:p>
        </p:txBody>
      </p:sp>
      <p:sp>
        <p:nvSpPr>
          <p:cNvPr id="39" name="Oval 23">
            <a:extLst>
              <a:ext uri="{FF2B5EF4-FFF2-40B4-BE49-F238E27FC236}">
                <a16:creationId xmlns:a16="http://schemas.microsoft.com/office/drawing/2014/main" id="{F079FA1D-A9BB-4C52-BA25-38C2B6A89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40" name="Oval 24">
            <a:extLst>
              <a:ext uri="{FF2B5EF4-FFF2-40B4-BE49-F238E27FC236}">
                <a16:creationId xmlns:a16="http://schemas.microsoft.com/office/drawing/2014/main" id="{F0FF0113-F61F-49DC-AE50-A3C6D7F6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41" name="Oval 25">
            <a:extLst>
              <a:ext uri="{FF2B5EF4-FFF2-40B4-BE49-F238E27FC236}">
                <a16:creationId xmlns:a16="http://schemas.microsoft.com/office/drawing/2014/main" id="{9986AC6C-01A2-4451-8AF1-9E16FEBB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id="{E5F753A8-4D93-4D4A-8601-8C692D1E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9172A9CA-A340-469C-BEC7-845D5B8C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44" name="Oval 28">
            <a:extLst>
              <a:ext uri="{FF2B5EF4-FFF2-40B4-BE49-F238E27FC236}">
                <a16:creationId xmlns:a16="http://schemas.microsoft.com/office/drawing/2014/main" id="{D4092176-D686-4BA5-BD83-467C88F93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45" name="Oval 29">
            <a:extLst>
              <a:ext uri="{FF2B5EF4-FFF2-40B4-BE49-F238E27FC236}">
                <a16:creationId xmlns:a16="http://schemas.microsoft.com/office/drawing/2014/main" id="{D92948F7-3510-44C4-AC36-2A87CE63C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46" name="Oval 30">
            <a:extLst>
              <a:ext uri="{FF2B5EF4-FFF2-40B4-BE49-F238E27FC236}">
                <a16:creationId xmlns:a16="http://schemas.microsoft.com/office/drawing/2014/main" id="{AF75EBE2-6186-40D7-BB0F-AB5872AD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47" name="Oval 31">
            <a:extLst>
              <a:ext uri="{FF2B5EF4-FFF2-40B4-BE49-F238E27FC236}">
                <a16:creationId xmlns:a16="http://schemas.microsoft.com/office/drawing/2014/main" id="{A4495A2D-EE8A-4652-B062-48071F39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48" name="Oval 32">
            <a:extLst>
              <a:ext uri="{FF2B5EF4-FFF2-40B4-BE49-F238E27FC236}">
                <a16:creationId xmlns:a16="http://schemas.microsoft.com/office/drawing/2014/main" id="{F68980C1-2223-4FD1-B9EB-4BF6F42BA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49" name="Oval 33">
            <a:extLst>
              <a:ext uri="{FF2B5EF4-FFF2-40B4-BE49-F238E27FC236}">
                <a16:creationId xmlns:a16="http://schemas.microsoft.com/office/drawing/2014/main" id="{5F627BF5-033B-4421-A432-E03720B6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153" y="509775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833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9: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2310"/>
            <a:ext cx="10515600" cy="2747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b="1" dirty="0">
                <a:latin typeface="OpenDyslexic" panose="00000500000000000000" pitchFamily="50" charset="0"/>
              </a:rPr>
              <a:t>Use a timeline to order the main events in</a:t>
            </a:r>
            <a:br>
              <a:rPr lang="en-GB" b="1" dirty="0">
                <a:latin typeface="OpenDyslexic" panose="00000500000000000000" pitchFamily="50" charset="0"/>
              </a:rPr>
            </a:br>
            <a:r>
              <a:rPr lang="en-GB" b="1" dirty="0">
                <a:latin typeface="OpenDyslexic" panose="00000500000000000000" pitchFamily="50" charset="0"/>
              </a:rPr>
              <a:t>Queen Elizabeth II’s life!</a:t>
            </a:r>
          </a:p>
          <a:p>
            <a:pPr marL="0" indent="0">
              <a:buNone/>
            </a:pPr>
            <a:endParaRPr lang="en-GB" b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b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b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b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b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14" y="305541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651EA3-E2E6-42DC-9CEB-6CCEF8968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0324"/>
            <a:ext cx="12192000" cy="8051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461313-CBF2-46C3-BABD-89DDFAF6C7DF}"/>
              </a:ext>
            </a:extLst>
          </p:cNvPr>
          <p:cNvCxnSpPr>
            <a:cxnSpLocks/>
          </p:cNvCxnSpPr>
          <p:nvPr/>
        </p:nvCxnSpPr>
        <p:spPr>
          <a:xfrm>
            <a:off x="1729359" y="4895187"/>
            <a:ext cx="85523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75AA5-A230-477B-9996-B4B5B2A31352}"/>
              </a:ext>
            </a:extLst>
          </p:cNvPr>
          <p:cNvCxnSpPr/>
          <p:nvPr/>
        </p:nvCxnSpPr>
        <p:spPr>
          <a:xfrm>
            <a:off x="1729359" y="4492851"/>
            <a:ext cx="0" cy="768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F6FB62-789E-4A68-A1DB-BE0B6DB2A18F}"/>
              </a:ext>
            </a:extLst>
          </p:cNvPr>
          <p:cNvCxnSpPr/>
          <p:nvPr/>
        </p:nvCxnSpPr>
        <p:spPr>
          <a:xfrm>
            <a:off x="10281666" y="4492851"/>
            <a:ext cx="0" cy="768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AD059-1ADA-4D3C-A317-5209FF57A706}"/>
              </a:ext>
            </a:extLst>
          </p:cNvPr>
          <p:cNvCxnSpPr/>
          <p:nvPr/>
        </p:nvCxnSpPr>
        <p:spPr>
          <a:xfrm>
            <a:off x="3801999" y="4511139"/>
            <a:ext cx="0" cy="768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2CE4FA-DEF5-4342-BF17-9770A4CA5D10}"/>
              </a:ext>
            </a:extLst>
          </p:cNvPr>
          <p:cNvCxnSpPr/>
          <p:nvPr/>
        </p:nvCxnSpPr>
        <p:spPr>
          <a:xfrm>
            <a:off x="5929503" y="4471515"/>
            <a:ext cx="0" cy="768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B3511A-80E6-4264-B66E-AD67F90FEEA7}"/>
              </a:ext>
            </a:extLst>
          </p:cNvPr>
          <p:cNvCxnSpPr/>
          <p:nvPr/>
        </p:nvCxnSpPr>
        <p:spPr>
          <a:xfrm>
            <a:off x="8096631" y="4444083"/>
            <a:ext cx="0" cy="768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6" descr="Queen, England, Elizabeth Ii, Portrait, Woman, Cap">
            <a:extLst>
              <a:ext uri="{FF2B5EF4-FFF2-40B4-BE49-F238E27FC236}">
                <a16:creationId xmlns:a16="http://schemas.microsoft.com/office/drawing/2014/main" id="{B570A209-F23E-4273-82FD-D4895C53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25" y="346100"/>
            <a:ext cx="2813304" cy="3895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7030A0"/>
                </a:solidFill>
                <a:latin typeface="OpenDyslexic" panose="00000500000000000000" pitchFamily="50" charset="0"/>
              </a:rPr>
              <a:t>Task 10: </a:t>
            </a:r>
            <a:r>
              <a:rPr lang="en-GB" sz="4000" b="1" dirty="0">
                <a:solidFill>
                  <a:srgbClr val="7030A0"/>
                </a:solidFill>
                <a:latin typeface="OpenDyslexic" panose="00000500000000000000" pitchFamily="50" charset="0"/>
              </a:rPr>
              <a:t>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182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OpenDyslexic" panose="00000500000000000000" pitchFamily="50" charset="0"/>
              </a:rPr>
              <a:t>Complete this grid!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97A63B7-6D76-46EC-B1E3-AD69A75B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23279"/>
              </p:ext>
            </p:extLst>
          </p:nvPr>
        </p:nvGraphicFramePr>
        <p:xfrm>
          <a:off x="2032000" y="2174755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4092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4835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OpenDyslexic" panose="00000500000000000000" pitchFamily="50" charset="0"/>
                        </a:rPr>
                        <a:t>What did you like about this text?</a:t>
                      </a: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What did you dislike about this text?</a:t>
                      </a: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3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OpenDyslexic" panose="00000500000000000000" pitchFamily="50" charset="0"/>
                        </a:rPr>
                        <a:t>Was there anything confusing or puzzling?</a:t>
                      </a: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  <a:p>
                      <a:endParaRPr lang="en-GB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Dyslexic" panose="00000500000000000000" pitchFamily="50" charset="0"/>
                        </a:rPr>
                        <a:t>Did the text remind you of anything?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9018"/>
                  </a:ext>
                </a:extLst>
              </a:tr>
            </a:tbl>
          </a:graphicData>
        </a:graphic>
      </p:graphicFrame>
      <p:sp>
        <p:nvSpPr>
          <p:cNvPr id="10" name="Oval Callout 2">
            <a:extLst>
              <a:ext uri="{FF2B5EF4-FFF2-40B4-BE49-F238E27FC236}">
                <a16:creationId xmlns:a16="http://schemas.microsoft.com/office/drawing/2014/main" id="{53E23627-6418-4DFA-B1C3-2BADBA299C6F}"/>
              </a:ext>
            </a:extLst>
          </p:cNvPr>
          <p:cNvSpPr/>
          <p:nvPr/>
        </p:nvSpPr>
        <p:spPr>
          <a:xfrm>
            <a:off x="1027584" y="5270817"/>
            <a:ext cx="2696691" cy="1185863"/>
          </a:xfrm>
          <a:prstGeom prst="wedgeEllipseCallout">
            <a:avLst>
              <a:gd name="adj1" fmla="val -71665"/>
              <a:gd name="adj2" fmla="val 54066"/>
            </a:avLst>
          </a:prstGeom>
          <a:solidFill>
            <a:srgbClr val="E1D5F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" panose="00000500000000000000" pitchFamily="50" charset="0"/>
              </a:rPr>
              <a:t>It made me feel…</a:t>
            </a:r>
          </a:p>
        </p:txBody>
      </p:sp>
      <p:sp>
        <p:nvSpPr>
          <p:cNvPr id="11" name="Oval Callout 2">
            <a:extLst>
              <a:ext uri="{FF2B5EF4-FFF2-40B4-BE49-F238E27FC236}">
                <a16:creationId xmlns:a16="http://schemas.microsoft.com/office/drawing/2014/main" id="{6F849F17-B558-4DDA-B2BB-F6B95CE5BF08}"/>
              </a:ext>
            </a:extLst>
          </p:cNvPr>
          <p:cNvSpPr/>
          <p:nvPr/>
        </p:nvSpPr>
        <p:spPr>
          <a:xfrm>
            <a:off x="8657109" y="5123080"/>
            <a:ext cx="2696691" cy="1185863"/>
          </a:xfrm>
          <a:prstGeom prst="wedgeEllipseCallout">
            <a:avLst>
              <a:gd name="adj1" fmla="val 60789"/>
              <a:gd name="adj2" fmla="val 90211"/>
            </a:avLst>
          </a:prstGeom>
          <a:solidFill>
            <a:srgbClr val="E1D5F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" panose="00000500000000000000" pitchFamily="50" charset="0"/>
              </a:rPr>
              <a:t>It reminded me of…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BB0CA0B-9E2F-4F8A-8BF7-5EC659A3D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475" y="288601"/>
            <a:ext cx="2408796" cy="17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89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11" y="1379033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new words and their meaning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sequence events and information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retrieve and record information from non-fiction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3" y="1536484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54DF670-8B95-4A40-913A-1EB5549C8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" y="3705197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4937926E-1F08-4084-A24C-37AA9E1888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3" y="2625725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19F5181-7E4E-48BC-A90A-105C153CD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465" y="4478842"/>
            <a:ext cx="2782956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311"/>
            <a:ext cx="11206480" cy="375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Complete these!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US" i="1" dirty="0">
                <a:latin typeface="OpenDyslexic" panose="00000500000000000000" pitchFamily="50" charset="0"/>
              </a:rPr>
              <a:t>Elizabeth wasn’t meant to be Queen because…</a:t>
            </a:r>
          </a:p>
          <a:p>
            <a:pPr marL="0" indent="0">
              <a:buNone/>
            </a:pPr>
            <a:endParaRPr lang="en-US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US" i="1" dirty="0">
                <a:latin typeface="OpenDyslexic" panose="00000500000000000000" pitchFamily="50" charset="0"/>
              </a:rPr>
              <a:t>Elizabeth wasn’t meant to be Queen, but…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4C1A8-82B1-4101-B473-825FAF48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ritain, British, Elizabeth, Halftone, Ii, Monarch">
            <a:extLst>
              <a:ext uri="{FF2B5EF4-FFF2-40B4-BE49-F238E27FC236}">
                <a16:creationId xmlns:a16="http://schemas.microsoft.com/office/drawing/2014/main" id="{E09EECC2-DB46-414A-BBA6-0543E503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6" y="1862969"/>
            <a:ext cx="3836264" cy="38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61411820-6BF5-DA4B-911E-E53CD0D561C3}"/>
              </a:ext>
            </a:extLst>
          </p:cNvPr>
          <p:cNvSpPr/>
          <p:nvPr/>
        </p:nvSpPr>
        <p:spPr>
          <a:xfrm>
            <a:off x="3067739" y="760875"/>
            <a:ext cx="6440569" cy="3186926"/>
          </a:xfrm>
          <a:prstGeom prst="wedgeEllipseCallout">
            <a:avLst>
              <a:gd name="adj1" fmla="val -35751"/>
              <a:gd name="adj2" fmla="val 70521"/>
            </a:avLst>
          </a:prstGeom>
          <a:solidFill>
            <a:srgbClr val="E1D5F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OpenDyslexic" panose="00000500000000000000" pitchFamily="50" charset="0"/>
              </a:rPr>
              <a:t>Now it is your turn. 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OpenDyslexic" panose="00000500000000000000" pitchFamily="50" charset="0"/>
              </a:rPr>
              <a:t>Read the text and have a go at writing the answers on your own!</a:t>
            </a:r>
          </a:p>
        </p:txBody>
      </p:sp>
      <p:pic>
        <p:nvPicPr>
          <p:cNvPr id="4" name="Picture 6" descr="Queen, England, Elizabeth Ii, Portrait, Woman, Cap">
            <a:extLst>
              <a:ext uri="{FF2B5EF4-FFF2-40B4-BE49-F238E27FC236}">
                <a16:creationId xmlns:a16="http://schemas.microsoft.com/office/drawing/2014/main" id="{2B62412C-5229-4DE7-A054-36110557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1" y="2000129"/>
            <a:ext cx="2813304" cy="3895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3D159-B415-4C7F-96EA-7BAEA5573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OpenDyslexic" panose="00000500000000000000" pitchFamily="50" charset="0"/>
              </a:rPr>
              <a:t>Before reading…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607" y="2923380"/>
            <a:ext cx="9442885" cy="286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OpenDyslexic" panose="00000500000000000000" pitchFamily="50" charset="0"/>
              </a:rPr>
              <a:t>What do you think you already know </a:t>
            </a:r>
            <a:br>
              <a:rPr lang="en-US" i="1" dirty="0">
                <a:latin typeface="OpenDyslexic" panose="00000500000000000000" pitchFamily="50" charset="0"/>
              </a:rPr>
            </a:br>
            <a:r>
              <a:rPr lang="en-US" i="1" dirty="0">
                <a:latin typeface="OpenDyslexic" panose="00000500000000000000" pitchFamily="50" charset="0"/>
              </a:rPr>
              <a:t>about the life of Queen Elizabeth II?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6108E-BECC-4E9A-B26D-CF27755F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  <p:pic>
        <p:nvPicPr>
          <p:cNvPr id="6" name="Picture 6" descr="Queen, England, Elizabeth Ii, Portrait, Woman, Cap">
            <a:extLst>
              <a:ext uri="{FF2B5EF4-FFF2-40B4-BE49-F238E27FC236}">
                <a16:creationId xmlns:a16="http://schemas.microsoft.com/office/drawing/2014/main" id="{472E2B22-37B5-4B92-A3AC-BCEB7062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353" y="1589876"/>
            <a:ext cx="2813304" cy="3895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6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7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OpenDyslexic" panose="00000500000000000000" pitchFamily="50" charset="0"/>
              </a:rPr>
              <a:t>Useful words and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57" y="1689466"/>
            <a:ext cx="9442885" cy="3796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reign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longest-reigning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abdicating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coronation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11FF2-46D5-4000-8F96-ABCE5AAE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  <p:pic>
        <p:nvPicPr>
          <p:cNvPr id="2050" name="Picture 2" descr="Britain, British, Elizabeth, Halftone, Ii, Monarch">
            <a:extLst>
              <a:ext uri="{FF2B5EF4-FFF2-40B4-BE49-F238E27FC236}">
                <a16:creationId xmlns:a16="http://schemas.microsoft.com/office/drawing/2014/main" id="{518DEBAC-2C5F-40B9-B960-B84277E9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982519"/>
            <a:ext cx="47879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1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70" y="319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OpenDyslexic" panose="00000500000000000000" pitchFamily="50" charset="0"/>
              </a:rPr>
              <a:t>Can you find these features in your information text?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ABC92A4-37B5-4FA9-86BC-4EE3DB6D9B82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644651"/>
          <a:ext cx="7825232" cy="506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239">
                  <a:extLst>
                    <a:ext uri="{9D8B030D-6E8A-4147-A177-3AD203B41FA5}">
                      <a16:colId xmlns:a16="http://schemas.microsoft.com/office/drawing/2014/main" val="3651811625"/>
                    </a:ext>
                  </a:extLst>
                </a:gridCol>
                <a:gridCol w="6634993">
                  <a:extLst>
                    <a:ext uri="{9D8B030D-6E8A-4147-A177-3AD203B41FA5}">
                      <a16:colId xmlns:a16="http://schemas.microsoft.com/office/drawing/2014/main" val="2480678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Dyslexic" panose="00000500000000000000" pitchFamily="50" charset="0"/>
                        </a:rPr>
                        <a:t>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Dyslexic" panose="00000500000000000000" pitchFamily="50" charset="0"/>
                        </a:rPr>
                        <a:t>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7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1" dirty="0">
                          <a:latin typeface="OpenDyslexic" panose="00000500000000000000" pitchFamily="50" charset="0"/>
                        </a:rPr>
                        <a:t>Introduction telling you what the text is about</a:t>
                      </a:r>
                    </a:p>
                    <a:p>
                      <a:endParaRPr lang="en-GB" sz="1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1" dirty="0">
                          <a:latin typeface="OpenDyslexic" panose="00000500000000000000" pitchFamily="50" charset="0"/>
                        </a:rPr>
                        <a:t>Information sorted into paragraphs</a:t>
                      </a:r>
                    </a:p>
                    <a:p>
                      <a:endParaRPr lang="en-GB" sz="1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0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1" dirty="0">
                          <a:latin typeface="OpenDyslexic" panose="00000500000000000000" pitchFamily="50" charset="0"/>
                        </a:rPr>
                        <a:t>Sub-titles</a:t>
                      </a:r>
                    </a:p>
                    <a:p>
                      <a:endParaRPr lang="en-GB" sz="1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1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1" dirty="0">
                          <a:latin typeface="OpenDyslexic" panose="00000500000000000000" pitchFamily="50" charset="0"/>
                        </a:rPr>
                        <a:t>Pictures and diagrams</a:t>
                      </a:r>
                    </a:p>
                    <a:p>
                      <a:endParaRPr lang="en-GB" sz="1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6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1" dirty="0">
                          <a:latin typeface="OpenDyslexic" panose="00000500000000000000" pitchFamily="50" charset="0"/>
                        </a:rPr>
                        <a:t>Technical vocabulary</a:t>
                      </a:r>
                    </a:p>
                    <a:p>
                      <a:endParaRPr lang="en-GB" sz="1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4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1" dirty="0">
                          <a:latin typeface="OpenDyslexic" panose="00000500000000000000" pitchFamily="50" charset="0"/>
                        </a:rPr>
                        <a:t>Present tense</a:t>
                      </a:r>
                    </a:p>
                    <a:p>
                      <a:endParaRPr lang="en-GB" sz="1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5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i="1" dirty="0">
                          <a:latin typeface="OpenDyslexic" panose="00000500000000000000" pitchFamily="50" charset="0"/>
                        </a:rPr>
                        <a:t>Third person </a:t>
                      </a:r>
                    </a:p>
                    <a:p>
                      <a:endParaRPr lang="en-GB" sz="1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220"/>
                  </a:ext>
                </a:extLst>
              </a:tr>
            </a:tbl>
          </a:graphicData>
        </a:graphic>
      </p:graphicFrame>
      <p:pic>
        <p:nvPicPr>
          <p:cNvPr id="6" name="Picture 6" descr="Queen, England, Elizabeth Ii, Portrait, Woman, Cap">
            <a:extLst>
              <a:ext uri="{FF2B5EF4-FFF2-40B4-BE49-F238E27FC236}">
                <a16:creationId xmlns:a16="http://schemas.microsoft.com/office/drawing/2014/main" id="{1E9E225B-4539-40E5-BACE-C9D84929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01" y="2229359"/>
            <a:ext cx="2813304" cy="3895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7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63C7-C78D-4B40-9165-92A4814C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148410"/>
            <a:ext cx="11730037" cy="866573"/>
          </a:xfrm>
          <a:solidFill>
            <a:srgbClr val="9437FF">
              <a:alpha val="61176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800" dirty="0">
                <a:latin typeface="OpenDyslexic" panose="00000500000000000000" pitchFamily="50" charset="0"/>
              </a:rPr>
              <a:t>Read the first text on your own, with a partner or as a class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5ED3028-EAD6-F744-8F94-1CC6F84A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60" y="2834717"/>
            <a:ext cx="5597611" cy="4023283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2F49E6-0713-A049-AE53-03B613C8E8C3}"/>
              </a:ext>
            </a:extLst>
          </p:cNvPr>
          <p:cNvSpPr/>
          <p:nvPr/>
        </p:nvSpPr>
        <p:spPr>
          <a:xfrm>
            <a:off x="407772" y="1621505"/>
            <a:ext cx="3249053" cy="2204296"/>
          </a:xfrm>
          <a:prstGeom prst="wedgeRoundRectCallout">
            <a:avLst>
              <a:gd name="adj1" fmla="val 51597"/>
              <a:gd name="adj2" fmla="val 786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anose="00000500000000000000" pitchFamily="50" charset="0"/>
              </a:rPr>
              <a:t>Underline any words that you are unsure of so we can discuss them at the end.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65772B6-39CF-584F-9D89-EFC5B91F156F}"/>
              </a:ext>
            </a:extLst>
          </p:cNvPr>
          <p:cNvSpPr/>
          <p:nvPr/>
        </p:nvSpPr>
        <p:spPr>
          <a:xfrm>
            <a:off x="8723871" y="1728216"/>
            <a:ext cx="3249054" cy="2331476"/>
          </a:xfrm>
          <a:prstGeom prst="wedgeRoundRectCallout">
            <a:avLst>
              <a:gd name="adj1" fmla="val -48977"/>
              <a:gd name="adj2" fmla="val 686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anose="00000500000000000000" pitchFamily="50" charset="0"/>
              </a:rPr>
              <a:t>Jot down any questions you have about what you read.</a:t>
            </a:r>
          </a:p>
        </p:txBody>
      </p:sp>
    </p:spTree>
    <p:extLst>
      <p:ext uri="{BB962C8B-B14F-4D97-AF65-F5344CB8AC3E}">
        <p14:creationId xmlns:p14="http://schemas.microsoft.com/office/powerpoint/2010/main" val="231669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5874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1: Skim and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pPr marL="0" indent="0" algn="ctr">
              <a:buNone/>
            </a:pPr>
            <a:endParaRPr lang="en-GB" sz="3000" b="1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Skim and scan, and underline these words: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born, power, throne, pantomimes</a:t>
            </a:r>
          </a:p>
          <a:p>
            <a:pPr marL="0" indent="0" algn="ctr">
              <a:buNone/>
            </a:pPr>
            <a:endParaRPr lang="en-GB" b="1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Highlight three key facts.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Who might enjoy reading this text?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80463-22DE-46F3-945E-F999F4AB2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7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b="1" dirty="0">
                <a:latin typeface="OpenDyslexic" panose="00000500000000000000" pitchFamily="50" charset="0"/>
              </a:rPr>
              <a:t>Listen to your teacher read this! Can you copy their pace, volume and expression?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CE60AD5-23BE-4215-920F-6A904F93C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81993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119C5-4126-4FF9-A172-48DF4B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2" y="2991949"/>
            <a:ext cx="11339195" cy="2737215"/>
          </a:xfr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US" dirty="0">
                <a:latin typeface="OpenDyslexic" panose="00000500000000000000" pitchFamily="50" charset="0"/>
              </a:rPr>
              <a:t>How long a King or Queen is in power is called their reign. Queen Elizabeth II has reigned since 1952. She is the longest-reigning monarch in British history. She was only 26 years old when she became Queen.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E03579A-17AC-40E0-8542-C518DB69C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793" y="319872"/>
            <a:ext cx="1391478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CF0F7-5A60-4860-B194-2CF5EA05E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69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Discuss these words and phrases!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56" y="475997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8256F-1563-4AAF-937A-74137EEBA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4437"/>
            <a:ext cx="12192000" cy="805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E4846-2C33-403A-83C4-8B170454AFA3}"/>
              </a:ext>
            </a:extLst>
          </p:cNvPr>
          <p:cNvSpPr txBox="1"/>
          <p:nvPr/>
        </p:nvSpPr>
        <p:spPr>
          <a:xfrm>
            <a:off x="1060704" y="2409758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OpenDyslexic" panose="00000500000000000000" pitchFamily="50" charset="0"/>
              </a:rPr>
              <a:t>This means she is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referred to </a:t>
            </a:r>
            <a:r>
              <a:rPr lang="en-US" sz="2800" dirty="0">
                <a:latin typeface="OpenDyslexic" panose="00000500000000000000" pitchFamily="50" charset="0"/>
              </a:rPr>
              <a:t>as Queen Elizabeth the Second.</a:t>
            </a:r>
          </a:p>
          <a:p>
            <a:pPr marL="342900" indent="-342900">
              <a:buAutoNum type="arabicParenR"/>
            </a:pPr>
            <a:endParaRPr lang="en-US" sz="2800" dirty="0">
              <a:latin typeface="OpenDyslexic" panose="00000500000000000000" pitchFamily="50" charset="0"/>
            </a:endParaRPr>
          </a:p>
          <a:p>
            <a:pPr marL="342900" indent="-342900">
              <a:buAutoNum type="arabicParenR"/>
            </a:pPr>
            <a:r>
              <a:rPr lang="en-US" sz="2800" dirty="0">
                <a:latin typeface="OpenDyslexic" panose="00000500000000000000" pitchFamily="50" charset="0"/>
              </a:rPr>
              <a:t>She is 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longest-reigning monarch </a:t>
            </a:r>
            <a:r>
              <a:rPr lang="en-US" sz="2800" dirty="0">
                <a:latin typeface="OpenDyslexic" panose="00000500000000000000" pitchFamily="50" charset="0"/>
              </a:rPr>
              <a:t>in British history.</a:t>
            </a:r>
          </a:p>
          <a:p>
            <a:pPr marL="342900" indent="-342900">
              <a:buAutoNum type="arabicParenR"/>
            </a:pPr>
            <a:endParaRPr lang="en-US" sz="2800" dirty="0">
              <a:latin typeface="OpenDyslexic" panose="00000500000000000000" pitchFamily="50" charset="0"/>
            </a:endParaRPr>
          </a:p>
          <a:p>
            <a:pPr marL="342900" indent="-342900">
              <a:buAutoNum type="arabicParenR"/>
            </a:pPr>
            <a:r>
              <a:rPr lang="en-US" sz="2800" dirty="0">
                <a:latin typeface="OpenDyslexic" panose="00000500000000000000" pitchFamily="50" charset="0"/>
              </a:rPr>
              <a:t>It also meant that she was now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next in line </a:t>
            </a:r>
            <a:r>
              <a:rPr lang="en-US" sz="2800" dirty="0">
                <a:latin typeface="OpenDyslexic" panose="00000500000000000000" pitchFamily="50" charset="0"/>
              </a:rPr>
              <a:t>to the throne.</a:t>
            </a:r>
            <a:endParaRPr lang="en-GB" sz="28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1094</Words>
  <Application>Microsoft Office PowerPoint</Application>
  <PresentationFormat>Widescreen</PresentationFormat>
  <Paragraphs>281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OpenDyslexic</vt:lpstr>
      <vt:lpstr>Arial</vt:lpstr>
      <vt:lpstr>Calibri</vt:lpstr>
      <vt:lpstr>Calibri Light</vt:lpstr>
      <vt:lpstr>Office Theme</vt:lpstr>
      <vt:lpstr>1_Office Theme</vt:lpstr>
      <vt:lpstr>Queen Elizabeth II</vt:lpstr>
      <vt:lpstr>Today we are learning to…</vt:lpstr>
      <vt:lpstr>Before reading…</vt:lpstr>
      <vt:lpstr>Useful words and phrases</vt:lpstr>
      <vt:lpstr>Can you find these features in your information text?</vt:lpstr>
      <vt:lpstr>Read the first text on your own, with a partner or as a class</vt:lpstr>
      <vt:lpstr>Task 1: Skim and Scan</vt:lpstr>
      <vt:lpstr>Task 2: Fluency and Expression  Listen to your teacher read this! Can you copy their pace, volume and expression?</vt:lpstr>
      <vt:lpstr>Task 3: Vocabulary Check  Discuss these words and phrases!</vt:lpstr>
      <vt:lpstr>PowerPoint Presentation</vt:lpstr>
      <vt:lpstr>PowerPoint Presentation</vt:lpstr>
      <vt:lpstr>Task 6: Rearrange these!    </vt:lpstr>
      <vt:lpstr>Task 6: Rearrange these! ANSWERS    </vt:lpstr>
      <vt:lpstr>Task 7: True or false?   Tick which of these statements are true and which are false!</vt:lpstr>
      <vt:lpstr>Task 8: Multiple choice  </vt:lpstr>
      <vt:lpstr>Task 8: Multiple choice  </vt:lpstr>
      <vt:lpstr>Task 8: Multiple choice  </vt:lpstr>
      <vt:lpstr>Task 9: Sequence</vt:lpstr>
      <vt:lpstr>Task 10: Class discussion</vt:lpstr>
      <vt:lpstr>You have reached the end of the lesson!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Finch Solution</dc:title>
  <dc:creator>Ian Eagleton</dc:creator>
  <cp:lastModifiedBy>Ian Eagleton</cp:lastModifiedBy>
  <cp:revision>223</cp:revision>
  <dcterms:created xsi:type="dcterms:W3CDTF">2020-03-02T10:35:52Z</dcterms:created>
  <dcterms:modified xsi:type="dcterms:W3CDTF">2022-03-18T09:27:50Z</dcterms:modified>
</cp:coreProperties>
</file>