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79" r:id="rId26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Ink Free" panose="03080402000500000000" pitchFamily="66" charset="0"/>
      <p:regular r:id="rId35"/>
    </p:embeddedFont>
    <p:embeddedFont>
      <p:font typeface="Muli" pitchFamily="2" charset="77"/>
      <p:regular r:id="rId36"/>
      <p:bold r:id="rId37"/>
      <p:italic r:id="rId38"/>
      <p:boldItalic r:id="rId39"/>
    </p:embeddedFont>
    <p:embeddedFont>
      <p:font typeface="OpenDyslexicAlta" pitchFamily="2" charset="77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2DC"/>
    <a:srgbClr val="FF3760"/>
    <a:srgbClr val="219CEE"/>
    <a:srgbClr val="7956D6"/>
    <a:srgbClr val="25D160"/>
    <a:srgbClr val="FFDE57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71"/>
    <p:restoredTop sz="82195"/>
  </p:normalViewPr>
  <p:slideViewPr>
    <p:cSldViewPr snapToGrid="0" snapToObjects="1">
      <p:cViewPr varScale="1">
        <p:scale>
          <a:sx n="86" d="100"/>
          <a:sy n="86" d="100"/>
        </p:scale>
        <p:origin x="72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10/17/22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84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829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1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Read the following words to the children and ask them to decide which box (le or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) it needs to be placed in. Ask them to look at the rule in order to make their decision. 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The most common way is to spell it with ‘le’ and less common is ‘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el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’. )The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–</a:t>
            </a:r>
            <a:r>
              <a:rPr lang="en-GB" sz="1200" b="1" i="0" kern="1200" dirty="0" err="1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el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spelling is used after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m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,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n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,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r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,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,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v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,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w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and more often than not after </a:t>
            </a:r>
            <a:r>
              <a:rPr lang="en-GB" sz="1200" b="1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.) 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93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Complete one sentence at a time. This slide provides the children with their words so that they are able to choose the appropriate missing word for each sentence.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128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slide removes the words so that the children are able to practise spelling them.</a:t>
            </a:r>
          </a:p>
          <a:p>
            <a:r>
              <a:rPr lang="en-GB" dirty="0"/>
              <a:t>They could use whiteboards and 1-2-3-Show Me for instant assessment and the ability to address incorrect spelling of words.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69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43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093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Children to create new words using their spelling word accommodate. Children could be asked to put these new word into a sentence to demonstrate their understanding.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9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some of the Year 5 challenge words taken from Stage 5, Lesson 32.</a:t>
            </a:r>
          </a:p>
          <a:p>
            <a:r>
              <a:rPr lang="en-GB" dirty="0"/>
              <a:t>Discuss why these may be tricky to learn.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some of the Year 5 challenge words taken from Stage 5, Lesson 32.</a:t>
            </a:r>
          </a:p>
          <a:p>
            <a:r>
              <a:rPr lang="en-GB" dirty="0"/>
              <a:t>Discuss why these may be tricky to learn.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4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8658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10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31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on each word for it to move into the correct circle.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04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on the slide to show the number of syllables and how it is written.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03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E32201-0533-432D-C8E5-C92B2FB023E3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52076676-A967-CDEB-429E-01971165CF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54" name="Text Placeholder 52">
            <a:extLst>
              <a:ext uri="{FF2B5EF4-FFF2-40B4-BE49-F238E27FC236}">
                <a16:creationId xmlns:a16="http://schemas.microsoft.com/office/drawing/2014/main" id="{ECA6A188-9BBA-AFB0-180D-64AF436C0D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1F5854A-9838-4914-7A8B-4ECEAE4DDB68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42560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56378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484788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34693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17/10/2022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5" r:id="rId6"/>
    <p:sldLayoutId id="2147483664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hyperlink" Target="https://shed.ly/SVKBFL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GB" dirty="0"/>
              <a:t>To be able to segment words into the correct syllables and phonemes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3372D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</a:t>
            </a:r>
            <a:endParaRPr lang="en-US" dirty="0">
              <a:solidFill>
                <a:srgbClr val="3372DC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words with irregular spelling patterns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This week’s words: accommodate, available, competition, determined, existence, identity, muscle, prejudice, rhyme, suggest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20112-B649-C63E-A959-2D188EBFD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Maps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FA10DC-C3C6-8BF7-C44C-13C00B1D7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many syllables do these words have?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431A5-0F8D-2B37-CF53-24535E1484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E267AE-9975-1828-BC2D-9AE3F51D83D9}"/>
              </a:ext>
            </a:extLst>
          </p:cNvPr>
          <p:cNvSpPr txBox="1">
            <a:spLocks/>
          </p:cNvSpPr>
          <p:nvPr/>
        </p:nvSpPr>
        <p:spPr>
          <a:xfrm>
            <a:off x="1035246" y="2811230"/>
            <a:ext cx="3599062" cy="6047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OpenDyslexicAlta" pitchFamily="2" charset="77"/>
              </a:rPr>
              <a:t>accommodate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3AA83C-2984-F64A-B885-94829B8D8ED9}"/>
              </a:ext>
            </a:extLst>
          </p:cNvPr>
          <p:cNvSpPr txBox="1">
            <a:spLocks/>
          </p:cNvSpPr>
          <p:nvPr/>
        </p:nvSpPr>
        <p:spPr>
          <a:xfrm>
            <a:off x="5274282" y="2811230"/>
            <a:ext cx="3945311" cy="6047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>
                <a:latin typeface="OpenDyslexicAlta" pitchFamily="2" charset="77"/>
              </a:rPr>
              <a:t>ac</a:t>
            </a:r>
            <a:r>
              <a:rPr lang="en-GB" sz="36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600" dirty="0" err="1">
                <a:latin typeface="OpenDyslexicAlta" pitchFamily="2" charset="77"/>
              </a:rPr>
              <a:t>com</a:t>
            </a:r>
            <a:r>
              <a:rPr lang="en-GB" sz="36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600" dirty="0" err="1">
                <a:latin typeface="OpenDyslexicAlta" pitchFamily="2" charset="77"/>
              </a:rPr>
              <a:t>mo</a:t>
            </a:r>
            <a:r>
              <a:rPr lang="en-GB" sz="36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600" dirty="0" err="1">
                <a:latin typeface="OpenDyslexicAlta" pitchFamily="2" charset="77"/>
              </a:rPr>
              <a:t>date</a:t>
            </a:r>
            <a:endParaRPr lang="en-GB" sz="3600" dirty="0">
              <a:latin typeface="OpenDyslexicAlta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001F79-28E1-F9DC-506E-C9C7C7A975BB}"/>
              </a:ext>
            </a:extLst>
          </p:cNvPr>
          <p:cNvSpPr txBox="1">
            <a:spLocks/>
          </p:cNvSpPr>
          <p:nvPr/>
        </p:nvSpPr>
        <p:spPr>
          <a:xfrm>
            <a:off x="3373395" y="4650855"/>
            <a:ext cx="2367956" cy="6047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OpenDyslexicAlta" pitchFamily="2" charset="77"/>
              </a:rPr>
              <a:t>available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4F5131-42AC-FB69-FC2F-53A70F598ED0}"/>
              </a:ext>
            </a:extLst>
          </p:cNvPr>
          <p:cNvSpPr txBox="1">
            <a:spLocks/>
          </p:cNvSpPr>
          <p:nvPr/>
        </p:nvSpPr>
        <p:spPr>
          <a:xfrm>
            <a:off x="6505388" y="4650855"/>
            <a:ext cx="2714205" cy="6047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>
                <a:latin typeface="OpenDyslexicAlta" pitchFamily="2" charset="77"/>
              </a:rPr>
              <a:t>a</a:t>
            </a:r>
            <a:r>
              <a:rPr lang="en-GB" sz="36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600" dirty="0" err="1">
                <a:latin typeface="OpenDyslexicAlta" pitchFamily="2" charset="77"/>
              </a:rPr>
              <a:t>vail</a:t>
            </a:r>
            <a:r>
              <a:rPr lang="en-GB" sz="36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600" dirty="0" err="1">
                <a:latin typeface="OpenDyslexicAlta" pitchFamily="2" charset="77"/>
              </a:rPr>
              <a:t>a</a:t>
            </a:r>
            <a:r>
              <a:rPr lang="en-GB" sz="36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600" dirty="0" err="1">
                <a:latin typeface="OpenDyslexicAlta" pitchFamily="2" charset="77"/>
              </a:rPr>
              <a:t>ble</a:t>
            </a:r>
            <a:endParaRPr lang="en-GB" sz="3600" dirty="0">
              <a:latin typeface="OpenDyslexicAlta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84200C8-8B1F-137D-B6D7-5FBF82D573A0}"/>
              </a:ext>
            </a:extLst>
          </p:cNvPr>
          <p:cNvSpPr txBox="1">
            <a:spLocks/>
          </p:cNvSpPr>
          <p:nvPr/>
        </p:nvSpPr>
        <p:spPr>
          <a:xfrm>
            <a:off x="10174881" y="2564409"/>
            <a:ext cx="910705" cy="13449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8800" dirty="0">
                <a:solidFill>
                  <a:srgbClr val="FF3760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C34B13-50E3-DFD1-D430-20B07E6A7B30}"/>
              </a:ext>
            </a:extLst>
          </p:cNvPr>
          <p:cNvSpPr txBox="1">
            <a:spLocks/>
          </p:cNvSpPr>
          <p:nvPr/>
        </p:nvSpPr>
        <p:spPr>
          <a:xfrm>
            <a:off x="10174881" y="4330094"/>
            <a:ext cx="910705" cy="13449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8800" dirty="0">
                <a:solidFill>
                  <a:srgbClr val="FF3760"/>
                </a:solidFill>
                <a:latin typeface="OpenDyslexicAlta" pitchFamily="2" charset="77"/>
              </a:rPr>
              <a:t>4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220B442-C4AE-38CC-71DA-DFE11F1FB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190" y="4231972"/>
            <a:ext cx="1272532" cy="133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95A45B-DC1F-5F59-E040-DF2E2E0B3C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with irregular spelling patterns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387AD-1A60-1E33-B254-9E8DFFF47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1232" y="314753"/>
            <a:ext cx="5202237" cy="320675"/>
          </a:xfrm>
        </p:spPr>
        <p:txBody>
          <a:bodyPr/>
          <a:lstStyle/>
          <a:p>
            <a:r>
              <a:rPr lang="en-US" dirty="0"/>
              <a:t>Challenge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F77-220B-E292-454B-95420D7A0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67A4C5A-67C3-A323-5375-DC33F7939044}"/>
              </a:ext>
            </a:extLst>
          </p:cNvPr>
          <p:cNvSpPr txBox="1">
            <a:spLocks/>
          </p:cNvSpPr>
          <p:nvPr/>
        </p:nvSpPr>
        <p:spPr>
          <a:xfrm>
            <a:off x="507928" y="1751838"/>
            <a:ext cx="11263398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400" b="0" dirty="0">
                <a:solidFill>
                  <a:schemeClr val="tx1"/>
                </a:solidFill>
              </a:rPr>
              <a:t>Read the word. Write each word out, drawing long lines for the syllable breaks. Finally, write the word out again.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8DE9FF4-0B22-FE7B-A349-8A311AED3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758005"/>
              </p:ext>
            </p:extLst>
          </p:nvPr>
        </p:nvGraphicFramePr>
        <p:xfrm>
          <a:off x="719529" y="2219247"/>
          <a:ext cx="10822898" cy="4269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651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350265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257982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Syllable Breaks </a:t>
                      </a:r>
                      <a:endParaRPr lang="en-GB" sz="16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accommodate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ac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com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mo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date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OpenDyslexic" charset="0"/>
                        </a:rPr>
                        <a:t>accommodate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available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noProof="0" dirty="0"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solidFill>
                          <a:srgbClr val="FF3760"/>
                        </a:solidFill>
                        <a:latin typeface="Ink Free" panose="03080402000500000000" pitchFamily="66" charset="0"/>
                        <a:ea typeface="OpenDyslexic" charset="0"/>
                        <a:cs typeface="OpenDyslexic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competition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Ink Free" panose="03080402000500000000" pitchFamily="66" charset="0"/>
                        <a:ea typeface="OpenDyslexic" charset="0"/>
                        <a:cs typeface="OpenDyslexic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determined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Ink Free" panose="03080402000500000000" pitchFamily="66" charset="0"/>
                        <a:ea typeface="OpenDyslexic" charset="0"/>
                        <a:cs typeface="OpenDyslexic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suggest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Ink Free" panose="03080402000500000000" pitchFamily="66" charset="0"/>
                        <a:ea typeface="OpenDyslexic" charset="0"/>
                        <a:cs typeface="OpenDyslexic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existence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Ink Free" panose="03080402000500000000" pitchFamily="66" charset="0"/>
                        <a:ea typeface="OpenDyslexic" charset="0"/>
                        <a:cs typeface="OpenDyslexic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identity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Ink Free" panose="03080402000500000000" pitchFamily="66" charset="0"/>
                        <a:ea typeface="OpenDyslexic" charset="0"/>
                        <a:cs typeface="OpenDyslexic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muscle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Ink Free" panose="03080402000500000000" pitchFamily="66" charset="0"/>
                        <a:ea typeface="OpenDyslexic" charset="0"/>
                        <a:cs typeface="OpenDyslexic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prejudice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Ink Free" panose="03080402000500000000" pitchFamily="66" charset="0"/>
                        <a:ea typeface="OpenDyslexic" charset="0"/>
                        <a:cs typeface="OpenDyslexic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rhyme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Ink Free" panose="03080402000500000000" pitchFamily="66" charset="0"/>
                        <a:ea typeface="OpenDyslexic" charset="0"/>
                        <a:cs typeface="OpenDyslexic" charset="0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448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20112-B649-C63E-A959-2D188EBFD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2" y="425608"/>
            <a:ext cx="5202237" cy="320675"/>
          </a:xfrm>
        </p:spPr>
        <p:txBody>
          <a:bodyPr/>
          <a:lstStyle/>
          <a:p>
            <a:r>
              <a:rPr lang="en-US" dirty="0"/>
              <a:t>Challenge Words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FA10DC-C3C6-8BF7-C44C-13C00B1D7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56378"/>
            <a:ext cx="7767706" cy="365127"/>
          </a:xfrm>
        </p:spPr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431A5-0F8D-2B37-CF53-24535E1484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12" name="Table 10">
            <a:extLst>
              <a:ext uri="{FF2B5EF4-FFF2-40B4-BE49-F238E27FC236}">
                <a16:creationId xmlns:a16="http://schemas.microsoft.com/office/drawing/2014/main" id="{871DB3AF-0136-AA3B-139F-6D9EB6B68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740871"/>
              </p:ext>
            </p:extLst>
          </p:nvPr>
        </p:nvGraphicFramePr>
        <p:xfrm>
          <a:off x="409804" y="1801900"/>
          <a:ext cx="11399687" cy="4671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5970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582106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431611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Syllable Breaks </a:t>
                      </a:r>
                      <a:endParaRPr lang="en-GB" sz="18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accommodate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OpenDyslexicAlta" pitchFamily="2" charset="77"/>
                        </a:rPr>
                        <a:t>ac</a:t>
                      </a:r>
                      <a:r>
                        <a:rPr lang="en-GB" sz="18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800" dirty="0">
                          <a:latin typeface="OpenDyslexicAlta" pitchFamily="2" charset="77"/>
                        </a:rPr>
                        <a:t>com</a:t>
                      </a:r>
                      <a:r>
                        <a:rPr lang="en-GB" sz="18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800" dirty="0">
                          <a:latin typeface="OpenDyslexicAlta" pitchFamily="2" charset="77"/>
                        </a:rPr>
                        <a:t>mo</a:t>
                      </a:r>
                      <a:r>
                        <a:rPr lang="en-GB" sz="18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800" dirty="0">
                          <a:latin typeface="OpenDyslexicAlta" pitchFamily="2" charset="77"/>
                        </a:rPr>
                        <a:t>date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i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ea typeface="OpenDyslexic" charset="0"/>
                          <a:cs typeface="OpenDyslexic" charset="0"/>
                        </a:rPr>
                        <a:t>accommodate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available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OpenDyslexicAlta" pitchFamily="2" charset="77"/>
                        </a:rPr>
                        <a:t>a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vail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a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ble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cs typeface="Poppins" panose="02000000000000000000" pitchFamily="2" charset="77"/>
                        </a:rPr>
                        <a:t>available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competition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OpenDyslexicAlta" pitchFamily="2" charset="77"/>
                        </a:rPr>
                        <a:t>com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pe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ti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tion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cs typeface="Poppins" panose="02000000000000000000" pitchFamily="2" charset="77"/>
                        </a:rPr>
                        <a:t>competition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determined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OpenDyslexicAlta" pitchFamily="2" charset="77"/>
                        </a:rPr>
                        <a:t>de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ter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mined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cs typeface="Poppins" panose="02000000000000000000" pitchFamily="2" charset="77"/>
                        </a:rPr>
                        <a:t>determined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suggest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OpenDyslexicAlta" pitchFamily="2" charset="77"/>
                        </a:rPr>
                        <a:t>sug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gest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cs typeface="Poppins" panose="02000000000000000000" pitchFamily="2" charset="77"/>
                        </a:rPr>
                        <a:t>suggest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existence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OpenDyslexicAlta" pitchFamily="2" charset="77"/>
                        </a:rPr>
                        <a:t>ex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ist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ence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cs typeface="Poppins" panose="02000000000000000000" pitchFamily="2" charset="77"/>
                        </a:rPr>
                        <a:t>existence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identity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OpenDyslexicAlta" pitchFamily="2" charset="77"/>
                        </a:rPr>
                        <a:t>i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den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ti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ty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cs typeface="Poppins" panose="02000000000000000000" pitchFamily="2" charset="77"/>
                        </a:rPr>
                        <a:t>identity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muscle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OpenDyslexicAlta" pitchFamily="2" charset="77"/>
                        </a:rPr>
                        <a:t>mus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cle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cs typeface="Poppins" panose="02000000000000000000" pitchFamily="2" charset="77"/>
                        </a:rPr>
                        <a:t>muscle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prejudice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OpenDyslexicAlta" pitchFamily="2" charset="77"/>
                        </a:rPr>
                        <a:t>prej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u</a:t>
                      </a:r>
                      <a:r>
                        <a:rPr lang="en-GB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dirty="0">
                          <a:latin typeface="OpenDyslexicAlta" pitchFamily="2" charset="77"/>
                        </a:rPr>
                        <a:t>dice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cs typeface="Poppins" panose="02000000000000000000" pitchFamily="2" charset="77"/>
                        </a:rPr>
                        <a:t>prejudice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rhyme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>
                          <a:latin typeface="OpenDyslexicAlta" pitchFamily="2" charset="77"/>
                        </a:rPr>
                        <a:t>rhyme</a:t>
                      </a: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  <a:cs typeface="Poppins" panose="02000000000000000000" pitchFamily="2" charset="77"/>
                        </a:rPr>
                        <a:t>rhyme</a:t>
                      </a:r>
                      <a:endParaRPr lang="en-GB" sz="20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732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59D93F-4827-ADEB-2369-7BE2435E9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Phoneme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A9F2F-ECCF-C46C-563E-AC401A600D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47FDCA9-950F-DA7C-D158-E20EF8A42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021" y="4735513"/>
            <a:ext cx="1272532" cy="1333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CF1342-E66A-4A45-56F4-B7ED14CE140A}"/>
              </a:ext>
            </a:extLst>
          </p:cNvPr>
          <p:cNvSpPr txBox="1"/>
          <p:nvPr/>
        </p:nvSpPr>
        <p:spPr>
          <a:xfrm>
            <a:off x="1610051" y="2658134"/>
            <a:ext cx="2623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OpenDyslexicAlta" pitchFamily="2" charset="77"/>
              </a:rPr>
              <a:t>rhyme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19CF4-321F-04E6-2BF8-F9B029B981C8}"/>
              </a:ext>
            </a:extLst>
          </p:cNvPr>
          <p:cNvSpPr txBox="1"/>
          <p:nvPr/>
        </p:nvSpPr>
        <p:spPr>
          <a:xfrm>
            <a:off x="4356707" y="4913303"/>
            <a:ext cx="2278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muscle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BD6A78-D3FC-0A98-0B0B-379A209A6F4C}"/>
              </a:ext>
            </a:extLst>
          </p:cNvPr>
          <p:cNvSpPr txBox="1"/>
          <p:nvPr/>
        </p:nvSpPr>
        <p:spPr>
          <a:xfrm>
            <a:off x="8169728" y="4880820"/>
            <a:ext cx="25346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suggest</a:t>
            </a:r>
          </a:p>
        </p:txBody>
      </p: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28CACB1-FCB0-70D4-4199-7DDB96DAF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712" y="2323153"/>
            <a:ext cx="967474" cy="178367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590AD76D-AD1C-6547-0177-626778106046}"/>
              </a:ext>
            </a:extLst>
          </p:cNvPr>
          <p:cNvGrpSpPr/>
          <p:nvPr/>
        </p:nvGrpSpPr>
        <p:grpSpPr>
          <a:xfrm>
            <a:off x="4658075" y="5660337"/>
            <a:ext cx="1826428" cy="108000"/>
            <a:chOff x="3666269" y="5663814"/>
            <a:chExt cx="1826428" cy="108000"/>
          </a:xfrm>
          <a:solidFill>
            <a:srgbClr val="3372DC"/>
          </a:solidFill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34D627-2CAA-226B-80C0-D04FF66C64AF}"/>
                </a:ext>
              </a:extLst>
            </p:cNvPr>
            <p:cNvSpPr/>
            <p:nvPr/>
          </p:nvSpPr>
          <p:spPr>
            <a:xfrm>
              <a:off x="3666269" y="5663814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A820DB-1E1B-5C97-529A-137CF39819AD}"/>
                </a:ext>
              </a:extLst>
            </p:cNvPr>
            <p:cNvSpPr/>
            <p:nvPr/>
          </p:nvSpPr>
          <p:spPr>
            <a:xfrm flipV="1">
              <a:off x="4385554" y="5693338"/>
              <a:ext cx="540000" cy="5922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8C30EE2-8FD5-3BB4-987D-A967982BA5DA}"/>
                </a:ext>
              </a:extLst>
            </p:cNvPr>
            <p:cNvSpPr/>
            <p:nvPr/>
          </p:nvSpPr>
          <p:spPr>
            <a:xfrm>
              <a:off x="4113531" y="5663814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D28424D-B269-0F52-77AB-9391C6FB55BA}"/>
                </a:ext>
              </a:extLst>
            </p:cNvPr>
            <p:cNvSpPr/>
            <p:nvPr/>
          </p:nvSpPr>
          <p:spPr>
            <a:xfrm flipV="1">
              <a:off x="5024697" y="5690085"/>
              <a:ext cx="468000" cy="5922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9B60E6F-6209-519C-02A6-A62CA5177C93}"/>
              </a:ext>
            </a:extLst>
          </p:cNvPr>
          <p:cNvGrpSpPr/>
          <p:nvPr/>
        </p:nvGrpSpPr>
        <p:grpSpPr>
          <a:xfrm>
            <a:off x="8384540" y="5627854"/>
            <a:ext cx="2129731" cy="124013"/>
            <a:chOff x="5759932" y="5663814"/>
            <a:chExt cx="2129731" cy="124013"/>
          </a:xfrm>
          <a:solidFill>
            <a:srgbClr val="3372DC"/>
          </a:solidFill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8530DA1-79CF-4DF8-8CBA-01C55FCD6D58}"/>
                </a:ext>
              </a:extLst>
            </p:cNvPr>
            <p:cNvSpPr/>
            <p:nvPr/>
          </p:nvSpPr>
          <p:spPr>
            <a:xfrm>
              <a:off x="5759932" y="5674783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D4BC3D9-4F6E-312C-C02D-53AD9CC25694}"/>
                </a:ext>
              </a:extLst>
            </p:cNvPr>
            <p:cNvSpPr/>
            <p:nvPr/>
          </p:nvSpPr>
          <p:spPr>
            <a:xfrm flipV="1">
              <a:off x="6356144" y="5718704"/>
              <a:ext cx="576000" cy="58032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8567FEC-66E6-271F-9744-5FD27253831F}"/>
                </a:ext>
              </a:extLst>
            </p:cNvPr>
            <p:cNvSpPr/>
            <p:nvPr/>
          </p:nvSpPr>
          <p:spPr>
            <a:xfrm>
              <a:off x="6068589" y="5679827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A3D93EB-4ACD-8BBD-0AAB-0C70C4764B14}"/>
                </a:ext>
              </a:extLst>
            </p:cNvPr>
            <p:cNvSpPr/>
            <p:nvPr/>
          </p:nvSpPr>
          <p:spPr>
            <a:xfrm>
              <a:off x="7781663" y="5663814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E333B17-2B28-79B0-FB4E-E1F05F1FB4F8}"/>
                </a:ext>
              </a:extLst>
            </p:cNvPr>
            <p:cNvSpPr/>
            <p:nvPr/>
          </p:nvSpPr>
          <p:spPr>
            <a:xfrm>
              <a:off x="7149340" y="5674783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0BEAE76-9616-85B1-1EF7-A11787BE34D2}"/>
                </a:ext>
              </a:extLst>
            </p:cNvPr>
            <p:cNvSpPr/>
            <p:nvPr/>
          </p:nvSpPr>
          <p:spPr>
            <a:xfrm>
              <a:off x="7471829" y="5671199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74A6927-CDFF-8B8A-20EF-545FD3E2EFE0}"/>
              </a:ext>
            </a:extLst>
          </p:cNvPr>
          <p:cNvGrpSpPr/>
          <p:nvPr/>
        </p:nvGrpSpPr>
        <p:grpSpPr>
          <a:xfrm>
            <a:off x="1746484" y="3544050"/>
            <a:ext cx="2230601" cy="164312"/>
            <a:chOff x="2574343" y="5118737"/>
            <a:chExt cx="1466146" cy="108000"/>
          </a:xfrm>
          <a:solidFill>
            <a:srgbClr val="3372DC"/>
          </a:solidFill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A7ABC89-2692-95DA-138C-49E971C6E115}"/>
                </a:ext>
              </a:extLst>
            </p:cNvPr>
            <p:cNvSpPr/>
            <p:nvPr/>
          </p:nvSpPr>
          <p:spPr>
            <a:xfrm flipV="1">
              <a:off x="2574343" y="5141051"/>
              <a:ext cx="396000" cy="5922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D9F0D42-B46C-1B82-D89B-52F94C8DF320}"/>
                </a:ext>
              </a:extLst>
            </p:cNvPr>
            <p:cNvSpPr/>
            <p:nvPr/>
          </p:nvSpPr>
          <p:spPr>
            <a:xfrm>
              <a:off x="3129101" y="5118737"/>
              <a:ext cx="108000" cy="108000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DCEDC12-21B2-1129-3823-7E319B8419FC}"/>
                </a:ext>
              </a:extLst>
            </p:cNvPr>
            <p:cNvSpPr/>
            <p:nvPr/>
          </p:nvSpPr>
          <p:spPr>
            <a:xfrm flipV="1">
              <a:off x="3392489" y="5133626"/>
              <a:ext cx="648000" cy="59220"/>
            </a:xfrm>
            <a:prstGeom prst="rect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B7DA19E-4C75-28F3-6F50-A2110B3E17C8}"/>
              </a:ext>
            </a:extLst>
          </p:cNvPr>
          <p:cNvSpPr txBox="1"/>
          <p:nvPr/>
        </p:nvSpPr>
        <p:spPr>
          <a:xfrm>
            <a:off x="7527953" y="2475171"/>
            <a:ext cx="2832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Use a dot for each single letter sound and a line when two letters make one sound.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77A67A59-F901-D362-8F86-547043331D14}"/>
              </a:ext>
            </a:extLst>
          </p:cNvPr>
          <p:cNvSpPr/>
          <p:nvPr/>
        </p:nvSpPr>
        <p:spPr>
          <a:xfrm rot="17092387">
            <a:off x="7358575" y="953481"/>
            <a:ext cx="2410627" cy="4270470"/>
          </a:xfrm>
          <a:custGeom>
            <a:avLst/>
            <a:gdLst>
              <a:gd name="connsiteX0" fmla="*/ 1865617 w 2410627"/>
              <a:gd name="connsiteY0" fmla="*/ 1294193 h 4270470"/>
              <a:gd name="connsiteX1" fmla="*/ 2386815 w 2410627"/>
              <a:gd name="connsiteY1" fmla="*/ 3256707 h 4270470"/>
              <a:gd name="connsiteX2" fmla="*/ 1886005 w 2410627"/>
              <a:gd name="connsiteY2" fmla="*/ 4119716 h 4270470"/>
              <a:gd name="connsiteX3" fmla="*/ 1408020 w 2410627"/>
              <a:gd name="connsiteY3" fmla="*/ 4246658 h 4270470"/>
              <a:gd name="connsiteX4" fmla="*/ 545011 w 2410627"/>
              <a:gd name="connsiteY4" fmla="*/ 3745848 h 4270470"/>
              <a:gd name="connsiteX5" fmla="*/ 23812 w 2410627"/>
              <a:gd name="connsiteY5" fmla="*/ 1783334 h 4270470"/>
              <a:gd name="connsiteX6" fmla="*/ 524623 w 2410627"/>
              <a:gd name="connsiteY6" fmla="*/ 920325 h 4270470"/>
              <a:gd name="connsiteX7" fmla="*/ 634484 w 2410627"/>
              <a:gd name="connsiteY7" fmla="*/ 891148 h 4270470"/>
              <a:gd name="connsiteX8" fmla="*/ 776459 w 2410627"/>
              <a:gd name="connsiteY8" fmla="*/ 0 h 4270470"/>
              <a:gd name="connsiteX9" fmla="*/ 1066293 w 2410627"/>
              <a:gd name="connsiteY9" fmla="*/ 783163 h 4270470"/>
              <a:gd name="connsiteX10" fmla="*/ 1143715 w 2410627"/>
              <a:gd name="connsiteY10" fmla="*/ 770739 h 4270470"/>
              <a:gd name="connsiteX11" fmla="*/ 1865617 w 2410627"/>
              <a:gd name="connsiteY11" fmla="*/ 1294193 h 427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0627" h="4270470">
                <a:moveTo>
                  <a:pt x="1865617" y="1294193"/>
                </a:moveTo>
                <a:lnTo>
                  <a:pt x="2386815" y="3256707"/>
                </a:lnTo>
                <a:cubicBezTo>
                  <a:pt x="2486834" y="3633315"/>
                  <a:pt x="2262613" y="4019698"/>
                  <a:pt x="1886005" y="4119716"/>
                </a:cubicBezTo>
                <a:lnTo>
                  <a:pt x="1408020" y="4246658"/>
                </a:lnTo>
                <a:cubicBezTo>
                  <a:pt x="1031412" y="4346676"/>
                  <a:pt x="645030" y="4122456"/>
                  <a:pt x="545011" y="3745848"/>
                </a:cubicBezTo>
                <a:lnTo>
                  <a:pt x="23812" y="1783334"/>
                </a:lnTo>
                <a:cubicBezTo>
                  <a:pt x="-76206" y="1406726"/>
                  <a:pt x="148015" y="1020343"/>
                  <a:pt x="524623" y="920325"/>
                </a:cubicBezTo>
                <a:lnTo>
                  <a:pt x="634484" y="891148"/>
                </a:lnTo>
                <a:lnTo>
                  <a:pt x="776459" y="0"/>
                </a:lnTo>
                <a:lnTo>
                  <a:pt x="1066293" y="783163"/>
                </a:lnTo>
                <a:lnTo>
                  <a:pt x="1143715" y="770739"/>
                </a:lnTo>
                <a:cubicBezTo>
                  <a:pt x="1471337" y="751801"/>
                  <a:pt x="1778101" y="964661"/>
                  <a:pt x="1865617" y="1294193"/>
                </a:cubicBezTo>
                <a:close/>
              </a:path>
            </a:pathLst>
          </a:cu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3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3" grpId="0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E6AA53-C048-AA4B-E96F-D9B996C2B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Irregular Spelling Pattern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5E7F3-DA1A-C8B1-1460-D7D983B069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E534C7-3B7B-1C04-3A17-FD9084ABB227}"/>
              </a:ext>
            </a:extLst>
          </p:cNvPr>
          <p:cNvSpPr txBox="1">
            <a:spLocks/>
          </p:cNvSpPr>
          <p:nvPr/>
        </p:nvSpPr>
        <p:spPr>
          <a:xfrm>
            <a:off x="1753629" y="5572511"/>
            <a:ext cx="8744702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3200" dirty="0">
                <a:latin typeface="OpenDyslexicAlta" pitchFamily="2" charset="77"/>
              </a:rPr>
              <a:t>not</a:t>
            </a:r>
            <a:r>
              <a:rPr lang="en-GB" sz="3200" dirty="0">
                <a:solidFill>
                  <a:srgbClr val="25D160"/>
                </a:solidFill>
                <a:latin typeface="OpenDyslexicAlta" pitchFamily="2" charset="77"/>
              </a:rPr>
              <a:t>ice</a:t>
            </a:r>
            <a:r>
              <a:rPr lang="en-GB" sz="3200" dirty="0">
                <a:latin typeface="OpenDyslexicAlta" pitchFamily="2" charset="77"/>
              </a:rPr>
              <a:t>,</a:t>
            </a:r>
            <a:r>
              <a:rPr lang="en-GB" sz="3200" dirty="0">
                <a:solidFill>
                  <a:srgbClr val="FF0000"/>
                </a:solidFill>
                <a:latin typeface="OpenDyslexicAlta" pitchFamily="2" charset="77"/>
              </a:rPr>
              <a:t> </a:t>
            </a:r>
            <a:r>
              <a:rPr lang="en-GB" sz="3200" dirty="0">
                <a:latin typeface="OpenDyslexicAlta" pitchFamily="2" charset="77"/>
              </a:rPr>
              <a:t>off</a:t>
            </a:r>
            <a:r>
              <a:rPr lang="en-GB" sz="3200" dirty="0">
                <a:solidFill>
                  <a:srgbClr val="25D160"/>
                </a:solidFill>
                <a:latin typeface="OpenDyslexicAlta" pitchFamily="2" charset="77"/>
              </a:rPr>
              <a:t>ice</a:t>
            </a:r>
            <a:r>
              <a:rPr lang="en-GB" sz="3200" dirty="0">
                <a:latin typeface="OpenDyslexicAlta" pitchFamily="2" charset="77"/>
              </a:rPr>
              <a:t>,</a:t>
            </a:r>
            <a:r>
              <a:rPr lang="en-GB" sz="3200" dirty="0">
                <a:solidFill>
                  <a:srgbClr val="FF0000"/>
                </a:solidFill>
                <a:latin typeface="OpenDyslexicAlta" pitchFamily="2" charset="77"/>
              </a:rPr>
              <a:t> </a:t>
            </a:r>
            <a:r>
              <a:rPr lang="en-GB" sz="3200" dirty="0">
                <a:latin typeface="OpenDyslexicAlta" pitchFamily="2" charset="77"/>
              </a:rPr>
              <a:t>serv</a:t>
            </a:r>
            <a:r>
              <a:rPr lang="en-GB" sz="3200" dirty="0">
                <a:solidFill>
                  <a:srgbClr val="25D160"/>
                </a:solidFill>
                <a:latin typeface="OpenDyslexicAlta" pitchFamily="2" charset="77"/>
              </a:rPr>
              <a:t>ice</a:t>
            </a:r>
            <a:r>
              <a:rPr lang="en-GB" sz="3200" dirty="0">
                <a:latin typeface="OpenDyslexicAlta" pitchFamily="2" charset="77"/>
              </a:rPr>
              <a:t>,</a:t>
            </a:r>
            <a:r>
              <a:rPr lang="en-GB" sz="3200" dirty="0">
                <a:solidFill>
                  <a:srgbClr val="FF0000"/>
                </a:solidFill>
                <a:latin typeface="OpenDyslexicAlta" pitchFamily="2" charset="77"/>
              </a:rPr>
              <a:t> </a:t>
            </a:r>
            <a:r>
              <a:rPr lang="en-GB" sz="3200" dirty="0">
                <a:latin typeface="OpenDyslexicAlta" pitchFamily="2" charset="77"/>
              </a:rPr>
              <a:t>pract</a:t>
            </a:r>
            <a:r>
              <a:rPr lang="en-GB" sz="3200" dirty="0">
                <a:solidFill>
                  <a:srgbClr val="25D160"/>
                </a:solidFill>
                <a:latin typeface="OpenDyslexicAlta" pitchFamily="2" charset="77"/>
              </a:rPr>
              <a:t>ice</a:t>
            </a:r>
            <a:r>
              <a:rPr lang="en-GB" sz="3200" dirty="0">
                <a:latin typeface="OpenDyslexicAlta" pitchFamily="2" charset="77"/>
              </a:rPr>
              <a:t>,</a:t>
            </a:r>
            <a:r>
              <a:rPr lang="en-GB" sz="3200" dirty="0">
                <a:solidFill>
                  <a:srgbClr val="FF0000"/>
                </a:solidFill>
                <a:latin typeface="OpenDyslexicAlta" pitchFamily="2" charset="77"/>
              </a:rPr>
              <a:t> </a:t>
            </a:r>
            <a:r>
              <a:rPr lang="en-GB" sz="3200" dirty="0">
                <a:latin typeface="OpenDyslexicAlta" pitchFamily="2" charset="77"/>
              </a:rPr>
              <a:t>just</a:t>
            </a:r>
            <a:r>
              <a:rPr lang="en-GB" sz="3200" dirty="0">
                <a:solidFill>
                  <a:srgbClr val="25D160"/>
                </a:solidFill>
                <a:latin typeface="OpenDyslexicAlta" pitchFamily="2" charset="77"/>
              </a:rPr>
              <a:t>ice</a:t>
            </a:r>
            <a:endParaRPr lang="en-GB" dirty="0">
              <a:solidFill>
                <a:srgbClr val="25D160"/>
              </a:solidFill>
              <a:latin typeface="OpenDyslexicAlta" pitchFamily="2" charset="77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2E805-E84B-1C2A-ED68-4B76F1ABA53E}"/>
              </a:ext>
            </a:extLst>
          </p:cNvPr>
          <p:cNvSpPr/>
          <p:nvPr/>
        </p:nvSpPr>
        <p:spPr>
          <a:xfrm>
            <a:off x="4904331" y="2099725"/>
            <a:ext cx="2443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latin typeface="OpenDyslexicAlta" pitchFamily="2" charset="77"/>
              </a:rPr>
              <a:t>prejud</a:t>
            </a:r>
            <a:r>
              <a:rPr lang="en-GB" sz="3600" dirty="0">
                <a:solidFill>
                  <a:srgbClr val="25D160"/>
                </a:solidFill>
                <a:latin typeface="OpenDyslexicAlta" pitchFamily="2" charset="77"/>
              </a:rPr>
              <a:t>ice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5843F3-4908-B82B-FB66-DBA12460B523}"/>
              </a:ext>
            </a:extLst>
          </p:cNvPr>
          <p:cNvSpPr/>
          <p:nvPr/>
        </p:nvSpPr>
        <p:spPr>
          <a:xfrm>
            <a:off x="2378801" y="3110135"/>
            <a:ext cx="74943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b="1" dirty="0">
                <a:solidFill>
                  <a:srgbClr val="3372DC"/>
                </a:solidFill>
                <a:latin typeface="OpenDyslexicAlta" pitchFamily="2" charset="77"/>
              </a:rPr>
              <a:t>Why might ‘prejudice’ be a difficult word to decode?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40C1BFB-6EAF-4A27-47AC-2A20E327F5B4}"/>
              </a:ext>
            </a:extLst>
          </p:cNvPr>
          <p:cNvSpPr/>
          <p:nvPr/>
        </p:nvSpPr>
        <p:spPr>
          <a:xfrm>
            <a:off x="2649901" y="3913561"/>
            <a:ext cx="69521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latin typeface="OpenDyslexicAlta" pitchFamily="2" charset="77"/>
              </a:rPr>
              <a:t>The ‘-ice’ suffix is pronounced ‘</a:t>
            </a:r>
            <a:r>
              <a:rPr lang="en-GB" sz="2800" dirty="0" err="1">
                <a:latin typeface="OpenDyslexicAlta" pitchFamily="2" charset="77"/>
              </a:rPr>
              <a:t>iss</a:t>
            </a:r>
            <a:r>
              <a:rPr lang="en-GB" sz="2800" dirty="0">
                <a:latin typeface="OpenDyslexicAlta" pitchFamily="2" charset="77"/>
              </a:rPr>
              <a:t>’.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800912-62B0-6673-3D13-A630819F39BA}"/>
              </a:ext>
            </a:extLst>
          </p:cNvPr>
          <p:cNvSpPr/>
          <p:nvPr/>
        </p:nvSpPr>
        <p:spPr>
          <a:xfrm>
            <a:off x="2050184" y="4780154"/>
            <a:ext cx="81515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b="1" dirty="0">
                <a:solidFill>
                  <a:srgbClr val="3372DC"/>
                </a:solidFill>
                <a:latin typeface="OpenDyslexicAlta" pitchFamily="2" charset="77"/>
              </a:rPr>
              <a:t>Can you think of any other words that share this ending?</a:t>
            </a:r>
          </a:p>
        </p:txBody>
      </p:sp>
    </p:spTree>
    <p:extLst>
      <p:ext uri="{BB962C8B-B14F-4D97-AF65-F5344CB8AC3E}">
        <p14:creationId xmlns:p14="http://schemas.microsoft.com/office/powerpoint/2010/main" val="276075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6382C-F8D1-10D2-A613-4C2E8C5A7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When a word ends with the /l/ sound, sometimes it is spelled ‘</a:t>
            </a:r>
            <a:r>
              <a:rPr lang="en-GB" dirty="0" err="1">
                <a:solidFill>
                  <a:schemeClr val="tx1"/>
                </a:solidFill>
              </a:rPr>
              <a:t>el</a:t>
            </a:r>
            <a:r>
              <a:rPr lang="en-GB" dirty="0">
                <a:solidFill>
                  <a:schemeClr val="tx1"/>
                </a:solidFill>
              </a:rPr>
              <a:t>’ and other times ’le’.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E8638-67D8-0BE3-D15D-A7D97968E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Irregular Spelling Pattern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0F3B79-34BD-1756-CCFE-6534986277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2863CC0-6E5D-1989-B764-72690012E0C1}"/>
              </a:ext>
            </a:extLst>
          </p:cNvPr>
          <p:cNvSpPr txBox="1">
            <a:spLocks/>
          </p:cNvSpPr>
          <p:nvPr/>
        </p:nvSpPr>
        <p:spPr>
          <a:xfrm>
            <a:off x="2212145" y="1823745"/>
            <a:ext cx="7767706" cy="409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3372DC"/>
                </a:solidFill>
              </a:rPr>
              <a:t>Can you decide which word has which ending?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5DB23B-4093-A1E6-86E9-015EC928610A}"/>
              </a:ext>
            </a:extLst>
          </p:cNvPr>
          <p:cNvSpPr/>
          <p:nvPr/>
        </p:nvSpPr>
        <p:spPr>
          <a:xfrm>
            <a:off x="651550" y="2657034"/>
            <a:ext cx="2937510" cy="3585669"/>
          </a:xfrm>
          <a:prstGeom prst="rect">
            <a:avLst/>
          </a:prstGeom>
          <a:noFill/>
          <a:ln w="508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CC9EA9-364A-BC7C-D982-3C8A948EAF30}"/>
              </a:ext>
            </a:extLst>
          </p:cNvPr>
          <p:cNvSpPr/>
          <p:nvPr/>
        </p:nvSpPr>
        <p:spPr>
          <a:xfrm>
            <a:off x="8499733" y="2657037"/>
            <a:ext cx="2937509" cy="3585669"/>
          </a:xfrm>
          <a:prstGeom prst="rect">
            <a:avLst/>
          </a:prstGeom>
          <a:noFill/>
          <a:ln w="63500">
            <a:solidFill>
              <a:srgbClr val="FFDE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F4B394-2F10-4CF8-102A-8D14089B74E0}"/>
              </a:ext>
            </a:extLst>
          </p:cNvPr>
          <p:cNvSpPr/>
          <p:nvPr/>
        </p:nvSpPr>
        <p:spPr>
          <a:xfrm>
            <a:off x="1837215" y="2010548"/>
            <a:ext cx="566181" cy="553998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en-GB" sz="3000" dirty="0">
                <a:latin typeface="OpenDyslexicAlta" pitchFamily="2" charset="77"/>
              </a:rPr>
              <a:t>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1DD194-25E9-D2DD-F42C-84584F7E9A89}"/>
              </a:ext>
            </a:extLst>
          </p:cNvPr>
          <p:cNvSpPr/>
          <p:nvPr/>
        </p:nvSpPr>
        <p:spPr>
          <a:xfrm>
            <a:off x="9685397" y="2011318"/>
            <a:ext cx="566181" cy="553998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r>
              <a:rPr lang="en-GB" sz="3000" dirty="0">
                <a:latin typeface="OpenDyslexicAlta" pitchFamily="2" charset="77"/>
              </a:rPr>
              <a:t>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900BC5-5916-C0B4-3288-BE5554F0DFBE}"/>
              </a:ext>
            </a:extLst>
          </p:cNvPr>
          <p:cNvSpPr/>
          <p:nvPr/>
        </p:nvSpPr>
        <p:spPr>
          <a:xfrm>
            <a:off x="8866258" y="5217404"/>
            <a:ext cx="2262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OpenDyslexicAlta" pitchFamily="2" charset="77"/>
              </a:rPr>
              <a:t>el used after the letters m, n, r, s, v and w.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CC5BD99-A08D-132B-E68D-B1DF85F1344F}"/>
              </a:ext>
            </a:extLst>
          </p:cNvPr>
          <p:cNvSpPr txBox="1">
            <a:spLocks/>
          </p:cNvSpPr>
          <p:nvPr/>
        </p:nvSpPr>
        <p:spPr>
          <a:xfrm>
            <a:off x="1455700" y="2825179"/>
            <a:ext cx="1329210" cy="4616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>
                <a:solidFill>
                  <a:srgbClr val="25D160"/>
                </a:solidFill>
                <a:latin typeface="OpenDyslexicAlta" pitchFamily="2" charset="77"/>
              </a:rPr>
              <a:t>muscle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04F0B2E-F237-6240-BE62-C231E7C601D4}"/>
              </a:ext>
            </a:extLst>
          </p:cNvPr>
          <p:cNvSpPr/>
          <p:nvPr/>
        </p:nvSpPr>
        <p:spPr>
          <a:xfrm>
            <a:off x="5094660" y="2581954"/>
            <a:ext cx="19960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little or littel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CB8E83-B11A-573F-B1A1-2E8FB4C21DA9}"/>
              </a:ext>
            </a:extLst>
          </p:cNvPr>
          <p:cNvSpPr/>
          <p:nvPr/>
        </p:nvSpPr>
        <p:spPr>
          <a:xfrm>
            <a:off x="4796502" y="2992284"/>
            <a:ext cx="2592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bicycle or bicycel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137DA5-44AC-4F21-2766-BD582EA753CD}"/>
              </a:ext>
            </a:extLst>
          </p:cNvPr>
          <p:cNvSpPr/>
          <p:nvPr/>
        </p:nvSpPr>
        <p:spPr>
          <a:xfrm>
            <a:off x="4713145" y="5864595"/>
            <a:ext cx="27590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dwindle or dwindel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21CD06-FD21-CA4C-C9C5-201D92489682}"/>
              </a:ext>
            </a:extLst>
          </p:cNvPr>
          <p:cNvSpPr/>
          <p:nvPr/>
        </p:nvSpPr>
        <p:spPr>
          <a:xfrm>
            <a:off x="4947184" y="5454264"/>
            <a:ext cx="22910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camle or camel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26BC63-BBF0-65EB-5353-ADCA37E1725B}"/>
              </a:ext>
            </a:extLst>
          </p:cNvPr>
          <p:cNvSpPr/>
          <p:nvPr/>
        </p:nvSpPr>
        <p:spPr>
          <a:xfrm>
            <a:off x="4892682" y="4223274"/>
            <a:ext cx="24000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tunnle or tunnel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3F0A00-D478-29D9-99A1-4664507C3D9F}"/>
              </a:ext>
            </a:extLst>
          </p:cNvPr>
          <p:cNvSpPr/>
          <p:nvPr/>
        </p:nvSpPr>
        <p:spPr>
          <a:xfrm>
            <a:off x="4919933" y="3812944"/>
            <a:ext cx="23455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bottle or bottel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2A7BB8-7B86-2108-6DCF-D896A5EB5CB4}"/>
              </a:ext>
            </a:extLst>
          </p:cNvPr>
          <p:cNvSpPr/>
          <p:nvPr/>
        </p:nvSpPr>
        <p:spPr>
          <a:xfrm>
            <a:off x="4923139" y="5043934"/>
            <a:ext cx="23391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travle or travel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A60FEF-FED0-18C9-32EC-31BCCDF75833}"/>
              </a:ext>
            </a:extLst>
          </p:cNvPr>
          <p:cNvSpPr/>
          <p:nvPr/>
        </p:nvSpPr>
        <p:spPr>
          <a:xfrm>
            <a:off x="4382927" y="4633604"/>
            <a:ext cx="34195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vegetable or vegetabel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FC2677-E019-816A-3989-85CB0E88D764}"/>
              </a:ext>
            </a:extLst>
          </p:cNvPr>
          <p:cNvSpPr/>
          <p:nvPr/>
        </p:nvSpPr>
        <p:spPr>
          <a:xfrm>
            <a:off x="4581699" y="3402614"/>
            <a:ext cx="30219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example or exampel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603B51-EE38-2C2B-E698-55B0E0E9E645}"/>
              </a:ext>
            </a:extLst>
          </p:cNvPr>
          <p:cNvSpPr/>
          <p:nvPr/>
        </p:nvSpPr>
        <p:spPr>
          <a:xfrm>
            <a:off x="1697754" y="3347422"/>
            <a:ext cx="845103" cy="400110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little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ECAC8E-9859-F107-4C2F-1E165BEC6D66}"/>
              </a:ext>
            </a:extLst>
          </p:cNvPr>
          <p:cNvSpPr/>
          <p:nvPr/>
        </p:nvSpPr>
        <p:spPr>
          <a:xfrm>
            <a:off x="1548674" y="3808110"/>
            <a:ext cx="1143262" cy="400110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bicycle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13FD49-D673-D6A4-1DBD-0431068568EA}"/>
              </a:ext>
            </a:extLst>
          </p:cNvPr>
          <p:cNvSpPr/>
          <p:nvPr/>
        </p:nvSpPr>
        <p:spPr>
          <a:xfrm>
            <a:off x="1441273" y="4268798"/>
            <a:ext cx="1358064" cy="400110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example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977042-6583-2D8B-164E-2CBE5BA29F02}"/>
              </a:ext>
            </a:extLst>
          </p:cNvPr>
          <p:cNvSpPr/>
          <p:nvPr/>
        </p:nvSpPr>
        <p:spPr>
          <a:xfrm>
            <a:off x="1610390" y="4729486"/>
            <a:ext cx="1019830" cy="400110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bottle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66FF3CD-D570-7871-339B-9E49F4B7EFE8}"/>
              </a:ext>
            </a:extLst>
          </p:cNvPr>
          <p:cNvSpPr/>
          <p:nvPr/>
        </p:nvSpPr>
        <p:spPr>
          <a:xfrm>
            <a:off x="9444946" y="2886734"/>
            <a:ext cx="10470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OpenDyslexicAlta" pitchFamily="2" charset="77"/>
              </a:rPr>
              <a:t>tunnel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F3C1F3-2758-65A6-ECCC-EE7417545ADF}"/>
              </a:ext>
            </a:extLst>
          </p:cNvPr>
          <p:cNvSpPr/>
          <p:nvPr/>
        </p:nvSpPr>
        <p:spPr>
          <a:xfrm>
            <a:off x="9460175" y="3360567"/>
            <a:ext cx="10166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OpenDyslexicAlta" pitchFamily="2" charset="77"/>
              </a:rPr>
              <a:t>travel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EB1D256-1D2A-6D92-25EA-0D2814F1B1C0}"/>
              </a:ext>
            </a:extLst>
          </p:cNvPr>
          <p:cNvSpPr/>
          <p:nvPr/>
        </p:nvSpPr>
        <p:spPr>
          <a:xfrm>
            <a:off x="1341887" y="5190173"/>
            <a:ext cx="1556836" cy="400110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vegetable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09E0D36-B0DB-F9C2-303B-FA742BCF3853}"/>
              </a:ext>
            </a:extLst>
          </p:cNvPr>
          <p:cNvSpPr/>
          <p:nvPr/>
        </p:nvSpPr>
        <p:spPr>
          <a:xfrm>
            <a:off x="9472198" y="3808110"/>
            <a:ext cx="9925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latin typeface="OpenDyslexicAlta" pitchFamily="2" charset="77"/>
              </a:rPr>
              <a:t>camel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D5B6ED-D83E-424A-E259-357FC754C80E}"/>
              </a:ext>
            </a:extLst>
          </p:cNvPr>
          <p:cNvSpPr/>
          <p:nvPr/>
        </p:nvSpPr>
        <p:spPr>
          <a:xfrm>
            <a:off x="1506996" y="5650859"/>
            <a:ext cx="1226618" cy="400110"/>
          </a:xfrm>
          <a:prstGeom prst="rect">
            <a:avLst/>
          </a:prstGeom>
        </p:spPr>
        <p:txBody>
          <a:bodyPr wrap="none" anchor="b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dwindle</a:t>
            </a:r>
          </a:p>
        </p:txBody>
      </p:sp>
    </p:spTree>
    <p:extLst>
      <p:ext uri="{BB962C8B-B14F-4D97-AF65-F5344CB8AC3E}">
        <p14:creationId xmlns:p14="http://schemas.microsoft.com/office/powerpoint/2010/main" val="336745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1380B-C7CA-BE38-BCF4-72975ED582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identify the missing words in </a:t>
            </a:r>
          </a:p>
          <a:p>
            <a:r>
              <a:rPr lang="en-GB" dirty="0"/>
              <a:t>these sentences?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E0EC-52B2-D4CD-A37E-DCE40E816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DFCA-9223-DE1B-416C-29064F9F55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B9EF6C-647B-CEC6-94AC-03D18DCBD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057162"/>
              </p:ext>
            </p:extLst>
          </p:nvPr>
        </p:nvGraphicFramePr>
        <p:xfrm>
          <a:off x="639724" y="1860693"/>
          <a:ext cx="2198409" cy="4579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409">
                  <a:extLst>
                    <a:ext uri="{9D8B030D-6E8A-4147-A177-3AD203B41FA5}">
                      <a16:colId xmlns:a16="http://schemas.microsoft.com/office/drawing/2014/main" val="2485346987"/>
                    </a:ext>
                  </a:extLst>
                </a:gridCol>
              </a:tblGrid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accommodate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98565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available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876262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competition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386903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determined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943225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suggest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34928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existence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805574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identity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439838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muscle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80897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prejudice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201837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rhyme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039642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0E03F286-2788-D8B1-C64D-D77FE3901B64}"/>
              </a:ext>
            </a:extLst>
          </p:cNvPr>
          <p:cNvGrpSpPr/>
          <p:nvPr/>
        </p:nvGrpSpPr>
        <p:grpSpPr>
          <a:xfrm>
            <a:off x="3269336" y="1911493"/>
            <a:ext cx="8435340" cy="830997"/>
            <a:chOff x="3269336" y="1943025"/>
            <a:chExt cx="8435340" cy="8309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7E6F64-6C0C-12C9-F312-D1CE00425645}"/>
                </a:ext>
              </a:extLst>
            </p:cNvPr>
            <p:cNvSpPr/>
            <p:nvPr/>
          </p:nvSpPr>
          <p:spPr>
            <a:xfrm>
              <a:off x="3269336" y="1943025"/>
              <a:ext cx="84353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The gluteus</a:t>
              </a:r>
              <a:r>
                <a:rPr lang="en-GB" sz="2400" b="1" dirty="0">
                  <a:solidFill>
                    <a:srgbClr val="202124"/>
                  </a:solidFill>
                  <a:latin typeface="OpenDyslexicAlta" pitchFamily="2" charset="77"/>
                </a:rPr>
                <a:t> </a:t>
              </a:r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maximus is the largest                   in the human body.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EEAD5B-DAA5-97A8-36D8-53A72EA9722B}"/>
                </a:ext>
              </a:extLst>
            </p:cNvPr>
            <p:cNvCxnSpPr/>
            <p:nvPr/>
          </p:nvCxnSpPr>
          <p:spPr>
            <a:xfrm>
              <a:off x="9260547" y="2236551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5EB582-A61D-7B57-2B53-7B2E871A2998}"/>
              </a:ext>
            </a:extLst>
          </p:cNvPr>
          <p:cNvGrpSpPr/>
          <p:nvPr/>
        </p:nvGrpSpPr>
        <p:grpSpPr>
          <a:xfrm>
            <a:off x="3269335" y="2907212"/>
            <a:ext cx="8435340" cy="830997"/>
            <a:chOff x="3269335" y="2938744"/>
            <a:chExt cx="8435340" cy="8309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5ED75C-B268-7189-D770-3ACB905BD6C2}"/>
                </a:ext>
              </a:extLst>
            </p:cNvPr>
            <p:cNvSpPr/>
            <p:nvPr/>
          </p:nvSpPr>
          <p:spPr>
            <a:xfrm>
              <a:off x="3269335" y="2938744"/>
              <a:ext cx="84353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Some people believe in the                   of extra-terrestrial beings.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A8B5DD-5AEA-2733-DEFE-3D58B1D5E2D1}"/>
                </a:ext>
              </a:extLst>
            </p:cNvPr>
            <p:cNvCxnSpPr/>
            <p:nvPr/>
          </p:nvCxnSpPr>
          <p:spPr>
            <a:xfrm>
              <a:off x="7950362" y="3265997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324CE0-FFDE-DC77-19F8-FC17B9614F2C}"/>
              </a:ext>
            </a:extLst>
          </p:cNvPr>
          <p:cNvGrpSpPr/>
          <p:nvPr/>
        </p:nvGrpSpPr>
        <p:grpSpPr>
          <a:xfrm>
            <a:off x="3269334" y="3888609"/>
            <a:ext cx="8435340" cy="830997"/>
            <a:chOff x="3269334" y="3920141"/>
            <a:chExt cx="8435340" cy="83099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305457-726D-74F8-3DF9-7DE7D4BA3706}"/>
                </a:ext>
              </a:extLst>
            </p:cNvPr>
            <p:cNvSpPr/>
            <p:nvPr/>
          </p:nvSpPr>
          <p:spPr>
            <a:xfrm>
              <a:off x="3269334" y="3920141"/>
              <a:ext cx="84353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May I                   we take a democratic vote on the issue?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7697A3-04E2-8874-D4F0-58C702F8AE68}"/>
                </a:ext>
              </a:extLst>
            </p:cNvPr>
            <p:cNvCxnSpPr/>
            <p:nvPr/>
          </p:nvCxnSpPr>
          <p:spPr>
            <a:xfrm>
              <a:off x="4374009" y="4241492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516C38-449D-8449-2930-E910E649D8BB}"/>
              </a:ext>
            </a:extLst>
          </p:cNvPr>
          <p:cNvGrpSpPr/>
          <p:nvPr/>
        </p:nvGrpSpPr>
        <p:grpSpPr>
          <a:xfrm>
            <a:off x="3269334" y="4850790"/>
            <a:ext cx="8435340" cy="461665"/>
            <a:chOff x="3269334" y="4882322"/>
            <a:chExt cx="8435340" cy="4616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2067BA-B374-151B-1901-2B389EF2A08D}"/>
                </a:ext>
              </a:extLst>
            </p:cNvPr>
            <p:cNvSpPr/>
            <p:nvPr/>
          </p:nvSpPr>
          <p:spPr>
            <a:xfrm>
              <a:off x="3269334" y="4882322"/>
              <a:ext cx="84353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Believe and deceive are words </a:t>
              </a:r>
              <a:r>
                <a:rPr lang="en-GB" sz="2400">
                  <a:solidFill>
                    <a:srgbClr val="202124"/>
                  </a:solidFill>
                  <a:latin typeface="OpenDyslexicAlta" pitchFamily="2" charset="77"/>
                </a:rPr>
                <a:t>that  </a:t>
              </a:r>
              <a:r>
                <a:rPr lang="en-GB" sz="2400">
                  <a:solidFill>
                    <a:srgbClr val="202124"/>
                  </a:solidFill>
                </a:rPr>
                <a:t>                            </a:t>
              </a:r>
              <a:r>
                <a:rPr lang="en-GB" sz="2400">
                  <a:solidFill>
                    <a:srgbClr val="202124"/>
                  </a:solidFill>
                  <a:latin typeface="OpenDyslexicAlta" pitchFamily="2" charset="77"/>
                </a:rPr>
                <a:t>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35E91DE-88C2-C666-9F52-46B7187C3A7E}"/>
                </a:ext>
              </a:extLst>
            </p:cNvPr>
            <p:cNvCxnSpPr/>
            <p:nvPr/>
          </p:nvCxnSpPr>
          <p:spPr>
            <a:xfrm>
              <a:off x="9288908" y="5184467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A0DA1F-2F2D-629F-FA0C-92F263BAC11B}"/>
              </a:ext>
            </a:extLst>
          </p:cNvPr>
          <p:cNvGrpSpPr/>
          <p:nvPr/>
        </p:nvGrpSpPr>
        <p:grpSpPr>
          <a:xfrm>
            <a:off x="3269334" y="5576826"/>
            <a:ext cx="8526782" cy="830997"/>
            <a:chOff x="3269334" y="5608358"/>
            <a:chExt cx="8526782" cy="83099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3264D7-58CC-9F98-286F-E08630D1E237}"/>
                </a:ext>
              </a:extLst>
            </p:cNvPr>
            <p:cNvSpPr/>
            <p:nvPr/>
          </p:nvSpPr>
          <p:spPr>
            <a:xfrm>
              <a:off x="3269334" y="5608358"/>
              <a:ext cx="85267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The art </a:t>
              </a:r>
              <a:r>
                <a:rPr lang="en-GB" sz="2400" dirty="0">
                  <a:solidFill>
                    <a:srgbClr val="202124"/>
                  </a:solidFill>
                </a:rPr>
                <a:t>                             </a:t>
              </a:r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 was won by a sensational landscape painting.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5362E8-066C-2574-E105-579FDB9DD1A7}"/>
                </a:ext>
              </a:extLst>
            </p:cNvPr>
            <p:cNvCxnSpPr/>
            <p:nvPr/>
          </p:nvCxnSpPr>
          <p:spPr>
            <a:xfrm>
              <a:off x="4688334" y="5927417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61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1380B-C7CA-BE38-BCF4-72975ED582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identify the missing words in </a:t>
            </a:r>
          </a:p>
          <a:p>
            <a:r>
              <a:rPr lang="en-GB" dirty="0"/>
              <a:t>these sentences?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E0EC-52B2-D4CD-A37E-DCE40E816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DFCA-9223-DE1B-416C-29064F9F55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0E13D78-B854-9E36-6DA5-0BDE58871BD2}"/>
              </a:ext>
            </a:extLst>
          </p:cNvPr>
          <p:cNvGrpSpPr/>
          <p:nvPr/>
        </p:nvGrpSpPr>
        <p:grpSpPr>
          <a:xfrm>
            <a:off x="1002075" y="4802075"/>
            <a:ext cx="10898971" cy="1569660"/>
            <a:chOff x="897145" y="4847045"/>
            <a:chExt cx="10898971" cy="15696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3264D7-58CC-9F98-286F-E08630D1E237}"/>
                </a:ext>
              </a:extLst>
            </p:cNvPr>
            <p:cNvSpPr/>
            <p:nvPr/>
          </p:nvSpPr>
          <p:spPr>
            <a:xfrm>
              <a:off x="897145" y="4847045"/>
              <a:ext cx="1089897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OpenDyslexicAlta" pitchFamily="2" charset="77"/>
                </a:rPr>
                <a:t>Suspects are also entitled to legal representation, where a solicitor would be present in order to ensure that                   no                   occurs and that the law is followed appropriately.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A8B5DD-5AEA-2733-DEFE-3D58B1D5E2D1}"/>
                </a:ext>
              </a:extLst>
            </p:cNvPr>
            <p:cNvCxnSpPr/>
            <p:nvPr/>
          </p:nvCxnSpPr>
          <p:spPr>
            <a:xfrm>
              <a:off x="1500980" y="5895121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E56B48-C329-CF88-99CD-F2A8BC4871F8}"/>
              </a:ext>
            </a:extLst>
          </p:cNvPr>
          <p:cNvGrpSpPr/>
          <p:nvPr/>
        </p:nvGrpSpPr>
        <p:grpSpPr>
          <a:xfrm>
            <a:off x="1002077" y="1974758"/>
            <a:ext cx="10807529" cy="1200329"/>
            <a:chOff x="897147" y="2019728"/>
            <a:chExt cx="10807529" cy="12003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7E6F64-6C0C-12C9-F312-D1CE00425645}"/>
                </a:ext>
              </a:extLst>
            </p:cNvPr>
            <p:cNvSpPr/>
            <p:nvPr/>
          </p:nvSpPr>
          <p:spPr>
            <a:xfrm>
              <a:off x="897147" y="2019728"/>
              <a:ext cx="108075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OpenDyslexicAlta" pitchFamily="2" charset="77"/>
                </a:rPr>
                <a:t>Local police cells are able to </a:t>
              </a:r>
              <a:r>
                <a:rPr lang="en-GB" sz="2400" dirty="0"/>
                <a:t>                                       </a:t>
              </a:r>
              <a:r>
                <a:rPr lang="en-GB" sz="2400" dirty="0">
                  <a:latin typeface="OpenDyslexicAlta" pitchFamily="2" charset="77"/>
                </a:rPr>
                <a:t>up to fifteen ‘guests’, with neighbouring stations’ lockups                            if necessary.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7697A3-04E2-8874-D4F0-58C702F8AE68}"/>
                </a:ext>
              </a:extLst>
            </p:cNvPr>
            <p:cNvCxnSpPr>
              <a:cxnSpLocks/>
            </p:cNvCxnSpPr>
            <p:nvPr/>
          </p:nvCxnSpPr>
          <p:spPr>
            <a:xfrm>
              <a:off x="8350472" y="2697880"/>
              <a:ext cx="227755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5362E8-066C-2574-E105-579FDB9DD1A7}"/>
                </a:ext>
              </a:extLst>
            </p:cNvPr>
            <p:cNvCxnSpPr/>
            <p:nvPr/>
          </p:nvCxnSpPr>
          <p:spPr>
            <a:xfrm>
              <a:off x="5795847" y="2324993"/>
              <a:ext cx="2554625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F461BB-E9B6-7317-A94E-76CE883B9A2C}"/>
              </a:ext>
            </a:extLst>
          </p:cNvPr>
          <p:cNvGrpSpPr/>
          <p:nvPr/>
        </p:nvGrpSpPr>
        <p:grpSpPr>
          <a:xfrm>
            <a:off x="1002075" y="3342329"/>
            <a:ext cx="10807529" cy="1200329"/>
            <a:chOff x="897145" y="3387299"/>
            <a:chExt cx="10807529" cy="12003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305457-726D-74F8-3DF9-7DE7D4BA3706}"/>
                </a:ext>
              </a:extLst>
            </p:cNvPr>
            <p:cNvSpPr/>
            <p:nvPr/>
          </p:nvSpPr>
          <p:spPr>
            <a:xfrm>
              <a:off x="897145" y="3387299"/>
              <a:ext cx="108075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OpenDyslexicAlta" pitchFamily="2" charset="77"/>
                </a:rPr>
                <a:t>Whether a suspect is remanded in custody or not                    is </a:t>
              </a:r>
              <a:r>
                <a:rPr lang="en-GB" sz="2400" dirty="0"/>
                <a:t>                             </a:t>
              </a:r>
              <a:r>
                <a:rPr lang="en-GB" sz="2400" dirty="0">
                  <a:latin typeface="OpenDyslexicAlta" pitchFamily="2" charset="77"/>
                </a:rPr>
                <a:t> by the custody sergeant, who will ask them     for proof of their                   and where they reside. 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EEAD5B-DAA5-97A8-36D8-53A72EA9722B}"/>
                </a:ext>
              </a:extLst>
            </p:cNvPr>
            <p:cNvCxnSpPr/>
            <p:nvPr/>
          </p:nvCxnSpPr>
          <p:spPr>
            <a:xfrm>
              <a:off x="3948731" y="4437617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BA03AF-BF8E-CBAD-40AF-2394AEA25AF5}"/>
                </a:ext>
              </a:extLst>
            </p:cNvPr>
            <p:cNvCxnSpPr/>
            <p:nvPr/>
          </p:nvCxnSpPr>
          <p:spPr>
            <a:xfrm>
              <a:off x="1370215" y="4080881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45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E0EC-52B2-D4CD-A37E-DCE40E816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1380B-C7CA-BE38-BCF4-72975ED58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DFCA-9223-DE1B-416C-29064F9F55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B9EF6C-647B-CEC6-94AC-03D18DCBD982}"/>
              </a:ext>
            </a:extLst>
          </p:cNvPr>
          <p:cNvGraphicFramePr>
            <a:graphicFrameLocks noGrp="1"/>
          </p:cNvGraphicFramePr>
          <p:nvPr/>
        </p:nvGraphicFramePr>
        <p:xfrm>
          <a:off x="639724" y="1860693"/>
          <a:ext cx="2198409" cy="4579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409">
                  <a:extLst>
                    <a:ext uri="{9D8B030D-6E8A-4147-A177-3AD203B41FA5}">
                      <a16:colId xmlns:a16="http://schemas.microsoft.com/office/drawing/2014/main" val="2485346987"/>
                    </a:ext>
                  </a:extLst>
                </a:gridCol>
              </a:tblGrid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accommodate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98565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available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876262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competition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386903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determined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943225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suggest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34928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existence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805574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identity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439838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muscle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80897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prejudice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201837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rhyme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039642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0E03F286-2788-D8B1-C64D-D77FE3901B64}"/>
              </a:ext>
            </a:extLst>
          </p:cNvPr>
          <p:cNvGrpSpPr/>
          <p:nvPr/>
        </p:nvGrpSpPr>
        <p:grpSpPr>
          <a:xfrm>
            <a:off x="3269336" y="1911493"/>
            <a:ext cx="8435340" cy="830997"/>
            <a:chOff x="3269336" y="1943025"/>
            <a:chExt cx="8435340" cy="8309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7E6F64-6C0C-12C9-F312-D1CE00425645}"/>
                </a:ext>
              </a:extLst>
            </p:cNvPr>
            <p:cNvSpPr/>
            <p:nvPr/>
          </p:nvSpPr>
          <p:spPr>
            <a:xfrm>
              <a:off x="3269336" y="1943025"/>
              <a:ext cx="84353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The gluteus</a:t>
              </a:r>
              <a:r>
                <a:rPr lang="en-GB" sz="2400" b="1" dirty="0">
                  <a:solidFill>
                    <a:srgbClr val="202124"/>
                  </a:solidFill>
                  <a:latin typeface="OpenDyslexicAlta" pitchFamily="2" charset="77"/>
                </a:rPr>
                <a:t> </a:t>
              </a:r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maximus is the largest                   in the human body.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EEAD5B-DAA5-97A8-36D8-53A72EA9722B}"/>
                </a:ext>
              </a:extLst>
            </p:cNvPr>
            <p:cNvCxnSpPr/>
            <p:nvPr/>
          </p:nvCxnSpPr>
          <p:spPr>
            <a:xfrm>
              <a:off x="9260547" y="2236551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25EB582-A61D-7B57-2B53-7B2E871A2998}"/>
              </a:ext>
            </a:extLst>
          </p:cNvPr>
          <p:cNvGrpSpPr/>
          <p:nvPr/>
        </p:nvGrpSpPr>
        <p:grpSpPr>
          <a:xfrm>
            <a:off x="3269335" y="2907212"/>
            <a:ext cx="8435340" cy="830997"/>
            <a:chOff x="3269335" y="2938744"/>
            <a:chExt cx="8435340" cy="8309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5ED75C-B268-7189-D770-3ACB905BD6C2}"/>
                </a:ext>
              </a:extLst>
            </p:cNvPr>
            <p:cNvSpPr/>
            <p:nvPr/>
          </p:nvSpPr>
          <p:spPr>
            <a:xfrm>
              <a:off x="3269335" y="2938744"/>
              <a:ext cx="84353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Some people believe in the                   of extra-terrestrial beings.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A8B5DD-5AEA-2733-DEFE-3D58B1D5E2D1}"/>
                </a:ext>
              </a:extLst>
            </p:cNvPr>
            <p:cNvCxnSpPr/>
            <p:nvPr/>
          </p:nvCxnSpPr>
          <p:spPr>
            <a:xfrm>
              <a:off x="7950362" y="3265997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324CE0-FFDE-DC77-19F8-FC17B9614F2C}"/>
              </a:ext>
            </a:extLst>
          </p:cNvPr>
          <p:cNvGrpSpPr/>
          <p:nvPr/>
        </p:nvGrpSpPr>
        <p:grpSpPr>
          <a:xfrm>
            <a:off x="3269334" y="3888609"/>
            <a:ext cx="8435340" cy="830997"/>
            <a:chOff x="3269334" y="3920141"/>
            <a:chExt cx="8435340" cy="83099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305457-726D-74F8-3DF9-7DE7D4BA3706}"/>
                </a:ext>
              </a:extLst>
            </p:cNvPr>
            <p:cNvSpPr/>
            <p:nvPr/>
          </p:nvSpPr>
          <p:spPr>
            <a:xfrm>
              <a:off x="3269334" y="3920141"/>
              <a:ext cx="84353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May I                   we take a democratic vote on the issue?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7697A3-04E2-8874-D4F0-58C702F8AE68}"/>
                </a:ext>
              </a:extLst>
            </p:cNvPr>
            <p:cNvCxnSpPr/>
            <p:nvPr/>
          </p:nvCxnSpPr>
          <p:spPr>
            <a:xfrm>
              <a:off x="4374009" y="4241492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4516C38-449D-8449-2930-E910E649D8BB}"/>
              </a:ext>
            </a:extLst>
          </p:cNvPr>
          <p:cNvGrpSpPr/>
          <p:nvPr/>
        </p:nvGrpSpPr>
        <p:grpSpPr>
          <a:xfrm>
            <a:off x="3269334" y="4850790"/>
            <a:ext cx="8435340" cy="461665"/>
            <a:chOff x="3269334" y="4882322"/>
            <a:chExt cx="8435340" cy="4616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2067BA-B374-151B-1901-2B389EF2A08D}"/>
                </a:ext>
              </a:extLst>
            </p:cNvPr>
            <p:cNvSpPr/>
            <p:nvPr/>
          </p:nvSpPr>
          <p:spPr>
            <a:xfrm>
              <a:off x="3269334" y="4882322"/>
              <a:ext cx="843534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Believe and deceive are words that  </a:t>
              </a:r>
              <a:r>
                <a:rPr lang="en-GB" sz="2400" dirty="0">
                  <a:solidFill>
                    <a:srgbClr val="202124"/>
                  </a:solidFill>
                </a:rPr>
                <a:t>                            </a:t>
              </a:r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35E91DE-88C2-C666-9F52-46B7187C3A7E}"/>
                </a:ext>
              </a:extLst>
            </p:cNvPr>
            <p:cNvCxnSpPr/>
            <p:nvPr/>
          </p:nvCxnSpPr>
          <p:spPr>
            <a:xfrm>
              <a:off x="9288908" y="5184467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8A0DA1F-2F2D-629F-FA0C-92F263BAC11B}"/>
              </a:ext>
            </a:extLst>
          </p:cNvPr>
          <p:cNvGrpSpPr/>
          <p:nvPr/>
        </p:nvGrpSpPr>
        <p:grpSpPr>
          <a:xfrm>
            <a:off x="3269334" y="5576826"/>
            <a:ext cx="8526782" cy="830997"/>
            <a:chOff x="3269334" y="5608358"/>
            <a:chExt cx="8526782" cy="83099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3264D7-58CC-9F98-286F-E08630D1E237}"/>
                </a:ext>
              </a:extLst>
            </p:cNvPr>
            <p:cNvSpPr/>
            <p:nvPr/>
          </p:nvSpPr>
          <p:spPr>
            <a:xfrm>
              <a:off x="3269334" y="5608358"/>
              <a:ext cx="85267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The art </a:t>
              </a:r>
              <a:r>
                <a:rPr lang="en-GB" sz="2400" dirty="0">
                  <a:solidFill>
                    <a:srgbClr val="202124"/>
                  </a:solidFill>
                </a:rPr>
                <a:t>                             </a:t>
              </a:r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 was won by a sensational landscape painting.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5362E8-066C-2574-E105-579FDB9DD1A7}"/>
                </a:ext>
              </a:extLst>
            </p:cNvPr>
            <p:cNvCxnSpPr/>
            <p:nvPr/>
          </p:nvCxnSpPr>
          <p:spPr>
            <a:xfrm>
              <a:off x="4688334" y="5927417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D6DD5D9-07D5-BAE7-039E-6BB260A9D9E9}"/>
              </a:ext>
            </a:extLst>
          </p:cNvPr>
          <p:cNvSpPr txBox="1"/>
          <p:nvPr/>
        </p:nvSpPr>
        <p:spPr>
          <a:xfrm>
            <a:off x="9526726" y="1815588"/>
            <a:ext cx="1461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muscle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DD9BF0-0564-16A4-54A8-AC8E33C99A8C}"/>
              </a:ext>
            </a:extLst>
          </p:cNvPr>
          <p:cNvSpPr txBox="1"/>
          <p:nvPr/>
        </p:nvSpPr>
        <p:spPr>
          <a:xfrm>
            <a:off x="8037253" y="2840478"/>
            <a:ext cx="17763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existence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DB4AC4-6BA7-A5E2-8FAD-F7868CF7727A}"/>
              </a:ext>
            </a:extLst>
          </p:cNvPr>
          <p:cNvSpPr txBox="1"/>
          <p:nvPr/>
        </p:nvSpPr>
        <p:spPr>
          <a:xfrm>
            <a:off x="4640970" y="3835324"/>
            <a:ext cx="1461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suggest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4489B8-ED3E-EE41-D9E1-9C4B85114696}"/>
              </a:ext>
            </a:extLst>
          </p:cNvPr>
          <p:cNvSpPr txBox="1"/>
          <p:nvPr/>
        </p:nvSpPr>
        <p:spPr>
          <a:xfrm>
            <a:off x="9658241" y="4750738"/>
            <a:ext cx="14315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rhyme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A3FF6A-E444-0360-97DD-7EDED827E6B5}"/>
              </a:ext>
            </a:extLst>
          </p:cNvPr>
          <p:cNvSpPr txBox="1"/>
          <p:nvPr/>
        </p:nvSpPr>
        <p:spPr>
          <a:xfrm>
            <a:off x="4622408" y="5510644"/>
            <a:ext cx="21984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competition</a:t>
            </a:r>
            <a:endParaRPr lang="en-GB" sz="2400" dirty="0">
              <a:solidFill>
                <a:srgbClr val="FF37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A5470E7-9CE7-429C-8C54-865A7F4D4D77}"/>
              </a:ext>
            </a:extLst>
          </p:cNvPr>
          <p:cNvGrpSpPr/>
          <p:nvPr/>
        </p:nvGrpSpPr>
        <p:grpSpPr>
          <a:xfrm>
            <a:off x="1002075" y="4847045"/>
            <a:ext cx="10898971" cy="1569660"/>
            <a:chOff x="897145" y="4847045"/>
            <a:chExt cx="10898971" cy="156966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E7C8FD8-608E-2789-0E8C-A4C4B66B0EFD}"/>
                </a:ext>
              </a:extLst>
            </p:cNvPr>
            <p:cNvSpPr/>
            <p:nvPr/>
          </p:nvSpPr>
          <p:spPr>
            <a:xfrm>
              <a:off x="897145" y="4847045"/>
              <a:ext cx="1089897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OpenDyslexicAlta" pitchFamily="2" charset="77"/>
                </a:rPr>
                <a:t>Suspects are also entitled to legal representation, where a solicitor would be present in order to ensure that                   no                   occurs and that the law is followed appropriately.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A1DFBC6-66B0-3C35-008A-82ED65AA4A6C}"/>
                </a:ext>
              </a:extLst>
            </p:cNvPr>
            <p:cNvCxnSpPr/>
            <p:nvPr/>
          </p:nvCxnSpPr>
          <p:spPr>
            <a:xfrm>
              <a:off x="1500980" y="5895121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9DD2664-D1A3-ECBE-90DC-97F8B91C8AD3}"/>
              </a:ext>
            </a:extLst>
          </p:cNvPr>
          <p:cNvGrpSpPr/>
          <p:nvPr/>
        </p:nvGrpSpPr>
        <p:grpSpPr>
          <a:xfrm>
            <a:off x="1002077" y="2019728"/>
            <a:ext cx="10807529" cy="1200329"/>
            <a:chOff x="897147" y="2019728"/>
            <a:chExt cx="10807529" cy="120032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4656A77-68AA-CBB6-43FC-AB6CA0AD5966}"/>
                </a:ext>
              </a:extLst>
            </p:cNvPr>
            <p:cNvSpPr/>
            <p:nvPr/>
          </p:nvSpPr>
          <p:spPr>
            <a:xfrm>
              <a:off x="897147" y="2019728"/>
              <a:ext cx="108075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OpenDyslexicAlta" pitchFamily="2" charset="77"/>
                </a:rPr>
                <a:t>Local police cells are able to </a:t>
              </a:r>
              <a:r>
                <a:rPr lang="en-GB" sz="2400" dirty="0"/>
                <a:t>                                       </a:t>
              </a:r>
              <a:r>
                <a:rPr lang="en-GB" sz="2400" dirty="0">
                  <a:latin typeface="OpenDyslexicAlta" pitchFamily="2" charset="77"/>
                </a:rPr>
                <a:t>up to fifteen ‘guests’, with neighbouring stations’ lockups                            if necessary.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DD740D8-7C26-2FDB-7C67-E5BE0A193222}"/>
                </a:ext>
              </a:extLst>
            </p:cNvPr>
            <p:cNvCxnSpPr>
              <a:cxnSpLocks/>
            </p:cNvCxnSpPr>
            <p:nvPr/>
          </p:nvCxnSpPr>
          <p:spPr>
            <a:xfrm>
              <a:off x="8350472" y="2697880"/>
              <a:ext cx="223258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4E045A2-5FFF-478A-988A-649E40B1AC38}"/>
                </a:ext>
              </a:extLst>
            </p:cNvPr>
            <p:cNvCxnSpPr/>
            <p:nvPr/>
          </p:nvCxnSpPr>
          <p:spPr>
            <a:xfrm>
              <a:off x="5795847" y="2324993"/>
              <a:ext cx="2554625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6C9CF0-0F0C-DB12-F824-678EAEAB7013}"/>
              </a:ext>
            </a:extLst>
          </p:cNvPr>
          <p:cNvGrpSpPr/>
          <p:nvPr/>
        </p:nvGrpSpPr>
        <p:grpSpPr>
          <a:xfrm>
            <a:off x="1002075" y="3387299"/>
            <a:ext cx="10807529" cy="1200329"/>
            <a:chOff x="897145" y="3387299"/>
            <a:chExt cx="10807529" cy="1200329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0DF7096-D0A1-5E3A-B5DB-D72BD07729DE}"/>
                </a:ext>
              </a:extLst>
            </p:cNvPr>
            <p:cNvSpPr/>
            <p:nvPr/>
          </p:nvSpPr>
          <p:spPr>
            <a:xfrm>
              <a:off x="897145" y="3387299"/>
              <a:ext cx="108075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OpenDyslexicAlta" pitchFamily="2" charset="77"/>
                </a:rPr>
                <a:t>Whether a suspect is remanded in custody or not                    is </a:t>
              </a:r>
              <a:r>
                <a:rPr lang="en-GB" sz="2400" dirty="0"/>
                <a:t>                             </a:t>
              </a:r>
              <a:r>
                <a:rPr lang="en-GB" sz="2400" dirty="0">
                  <a:latin typeface="OpenDyslexicAlta" pitchFamily="2" charset="77"/>
                </a:rPr>
                <a:t> by the custody sergeant, who will ask them     for proof of their                   and where they reside. 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DF64B994-5891-3F56-EA9D-C6315842B8F0}"/>
                </a:ext>
              </a:extLst>
            </p:cNvPr>
            <p:cNvCxnSpPr/>
            <p:nvPr/>
          </p:nvCxnSpPr>
          <p:spPr>
            <a:xfrm>
              <a:off x="3948731" y="4437617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2DEA6E8-2B78-3A79-6009-A7A2683E038F}"/>
                </a:ext>
              </a:extLst>
            </p:cNvPr>
            <p:cNvCxnSpPr/>
            <p:nvPr/>
          </p:nvCxnSpPr>
          <p:spPr>
            <a:xfrm>
              <a:off x="1370215" y="4080881"/>
              <a:ext cx="19939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E0EC-52B2-D4CD-A37E-DCE40E816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1380B-C7CA-BE38-BCF4-72975ED58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DFCA-9223-DE1B-416C-29064F9F55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B7750-D4A7-919C-B93A-C2BBA58E97BA}"/>
              </a:ext>
            </a:extLst>
          </p:cNvPr>
          <p:cNvSpPr txBox="1"/>
          <p:nvPr/>
        </p:nvSpPr>
        <p:spPr>
          <a:xfrm>
            <a:off x="6054917" y="1988674"/>
            <a:ext cx="25713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rgbClr val="FF3760"/>
                </a:solidFill>
                <a:latin typeface="OpenDyslexicAlta" pitchFamily="2" charset="77"/>
              </a:rPr>
              <a:t>accommodate</a:t>
            </a:r>
            <a:endParaRPr lang="en-GB" sz="1600" dirty="0">
              <a:solidFill>
                <a:srgbClr val="FF37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A49800-9638-81D8-DDD9-0861BDAC539D}"/>
              </a:ext>
            </a:extLst>
          </p:cNvPr>
          <p:cNvSpPr txBox="1"/>
          <p:nvPr/>
        </p:nvSpPr>
        <p:spPr>
          <a:xfrm>
            <a:off x="8855319" y="2358804"/>
            <a:ext cx="17763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rgbClr val="FF3760"/>
                </a:solidFill>
                <a:latin typeface="OpenDyslexicAlta" pitchFamily="2" charset="77"/>
              </a:rPr>
              <a:t>available</a:t>
            </a:r>
            <a:endParaRPr lang="en-GB" sz="1600" dirty="0">
              <a:solidFill>
                <a:srgbClr val="FF37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7D617-9637-568A-D0B1-C38C44D582A8}"/>
              </a:ext>
            </a:extLst>
          </p:cNvPr>
          <p:cNvSpPr txBox="1"/>
          <p:nvPr/>
        </p:nvSpPr>
        <p:spPr>
          <a:xfrm>
            <a:off x="1572925" y="3763468"/>
            <a:ext cx="20802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rgbClr val="FF3760"/>
                </a:solidFill>
                <a:latin typeface="OpenDyslexicAlta" pitchFamily="2" charset="77"/>
              </a:rPr>
              <a:t>determined</a:t>
            </a:r>
            <a:endParaRPr lang="en-GB" sz="1600" dirty="0">
              <a:solidFill>
                <a:srgbClr val="FF37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12B82-CDA7-40A3-8797-46D1570A0936}"/>
              </a:ext>
            </a:extLst>
          </p:cNvPr>
          <p:cNvSpPr txBox="1"/>
          <p:nvPr/>
        </p:nvSpPr>
        <p:spPr>
          <a:xfrm>
            <a:off x="4375797" y="4115580"/>
            <a:ext cx="1679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rgbClr val="FF3760"/>
                </a:solidFill>
                <a:latin typeface="OpenDyslexicAlta" pitchFamily="2" charset="77"/>
              </a:rPr>
              <a:t>identity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4AC38C-D8C3-D895-CBBC-11486574877B}"/>
              </a:ext>
            </a:extLst>
          </p:cNvPr>
          <p:cNvSpPr txBox="1"/>
          <p:nvPr/>
        </p:nvSpPr>
        <p:spPr>
          <a:xfrm>
            <a:off x="1893385" y="5575521"/>
            <a:ext cx="17064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0" dirty="0">
                <a:solidFill>
                  <a:srgbClr val="FF3760"/>
                </a:solidFill>
                <a:latin typeface="OpenDyslexicAlta" pitchFamily="2" charset="77"/>
              </a:rPr>
              <a:t>prejudice</a:t>
            </a:r>
            <a:endParaRPr lang="en-GB" sz="2400" dirty="0">
              <a:solidFill>
                <a:srgbClr val="FF37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2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help to correct my spelling mistakes</a:t>
            </a:r>
          </a:p>
          <a:p>
            <a:r>
              <a:rPr lang="en-US" dirty="0"/>
              <a:t>on these Stage 5 words?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A4BF88D-C0E3-2DAE-B22D-A037C2BBDFA2}"/>
              </a:ext>
            </a:extLst>
          </p:cNvPr>
          <p:cNvSpPr txBox="1">
            <a:spLocks/>
          </p:cNvSpPr>
          <p:nvPr/>
        </p:nvSpPr>
        <p:spPr>
          <a:xfrm>
            <a:off x="2375427" y="1898051"/>
            <a:ext cx="7441141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Tell your partner what mistakes I have made.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5CED98-863D-9D6E-9D4A-715E9998C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082" y="2659858"/>
            <a:ext cx="3333790" cy="3630692"/>
          </a:xfrm>
          <a:prstGeom prst="rect">
            <a:avLst/>
          </a:prstGeom>
          <a:ln w="38100">
            <a:noFill/>
          </a:ln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E74BFEF-E370-635A-AB07-F265F9C38CD7}"/>
              </a:ext>
            </a:extLst>
          </p:cNvPr>
          <p:cNvSpPr txBox="1">
            <a:spLocks/>
          </p:cNvSpPr>
          <p:nvPr/>
        </p:nvSpPr>
        <p:spPr>
          <a:xfrm>
            <a:off x="6825345" y="2908793"/>
            <a:ext cx="193983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</a:rPr>
              <a:t>sinceer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5694FD5-738A-9208-45BD-06BB47B8555B}"/>
              </a:ext>
            </a:extLst>
          </p:cNvPr>
          <p:cNvSpPr txBox="1">
            <a:spLocks/>
          </p:cNvSpPr>
          <p:nvPr/>
        </p:nvSpPr>
        <p:spPr>
          <a:xfrm>
            <a:off x="6825345" y="3559325"/>
            <a:ext cx="193983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</a:rPr>
              <a:t>dout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59FC5266-08F5-D7F3-128E-9B10D22DE742}"/>
              </a:ext>
            </a:extLst>
          </p:cNvPr>
          <p:cNvSpPr txBox="1">
            <a:spLocks/>
          </p:cNvSpPr>
          <p:nvPr/>
        </p:nvSpPr>
        <p:spPr>
          <a:xfrm>
            <a:off x="6825345" y="4209858"/>
            <a:ext cx="193983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</a:rPr>
              <a:t>knite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2D152D8-8585-AC51-9737-12869A21F152}"/>
              </a:ext>
            </a:extLst>
          </p:cNvPr>
          <p:cNvSpPr txBox="1">
            <a:spLocks/>
          </p:cNvSpPr>
          <p:nvPr/>
        </p:nvSpPr>
        <p:spPr>
          <a:xfrm>
            <a:off x="6825345" y="4860391"/>
            <a:ext cx="193983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</a:rPr>
              <a:t>decieve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F9112FB1-D059-34A3-39DA-878BC183713B}"/>
              </a:ext>
            </a:extLst>
          </p:cNvPr>
          <p:cNvSpPr txBox="1">
            <a:spLocks/>
          </p:cNvSpPr>
          <p:nvPr/>
        </p:nvSpPr>
        <p:spPr>
          <a:xfrm>
            <a:off x="6825345" y="5510923"/>
            <a:ext cx="193983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</a:rPr>
              <a:t>changable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3A5EDF-4B3A-A1BE-6ED8-696625C62076}"/>
              </a:ext>
            </a:extLst>
          </p:cNvPr>
          <p:cNvSpPr/>
          <p:nvPr/>
        </p:nvSpPr>
        <p:spPr>
          <a:xfrm>
            <a:off x="6457950" y="2648428"/>
            <a:ext cx="2674620" cy="3630692"/>
          </a:xfrm>
          <a:prstGeom prst="rect">
            <a:avLst/>
          </a:prstGeom>
          <a:noFill/>
          <a:ln w="5715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95A45B-DC1F-5F59-E040-DF2E2E0B3C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700962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chemeClr val="tx1"/>
                </a:solidFill>
              </a:rPr>
              <a:t>Find the dictionary definition for the words below.</a:t>
            </a:r>
            <a:endParaRPr lang="en-GB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Then write your own sentence for each.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387AD-1A60-1E33-B254-9E8DFFF47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1232" y="314753"/>
            <a:ext cx="5202237" cy="320675"/>
          </a:xfrm>
        </p:spPr>
        <p:txBody>
          <a:bodyPr/>
          <a:lstStyle/>
          <a:p>
            <a:r>
              <a:rPr lang="en-US" dirty="0"/>
              <a:t>Challenge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F77-220B-E292-454B-95420D7A0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2BBB53B5-9719-8A79-9BB3-DE70AC440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601726"/>
              </p:ext>
            </p:extLst>
          </p:nvPr>
        </p:nvGraphicFramePr>
        <p:xfrm>
          <a:off x="409804" y="1801900"/>
          <a:ext cx="11399687" cy="4671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118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3975652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5262917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Dictionary Definition</a:t>
                      </a:r>
                      <a:endParaRPr lang="en-GB" sz="18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In a Sentence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accommodate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dirty="0">
                        <a:latin typeface="OpenDyslexicAlta" pitchFamily="2" charset="77"/>
                      </a:endParaRP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available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competition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determined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suggest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existence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identity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muscle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prejudice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rhyme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dirty="0">
                        <a:latin typeface="OpenDyslexicAlta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0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115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20112-B649-C63E-A959-2D188EBFD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2" y="425608"/>
            <a:ext cx="5202237" cy="320675"/>
          </a:xfrm>
        </p:spPr>
        <p:txBody>
          <a:bodyPr/>
          <a:lstStyle/>
          <a:p>
            <a:r>
              <a:rPr lang="en-US" dirty="0"/>
              <a:t>Challenge Words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FA10DC-C3C6-8BF7-C44C-13C00B1D7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56378"/>
            <a:ext cx="7767706" cy="365127"/>
          </a:xfrm>
        </p:spPr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Possible 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431A5-0F8D-2B37-CF53-24535E1484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168DBFC4-6DD3-C84E-8748-328E48B34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626801"/>
              </p:ext>
            </p:extLst>
          </p:nvPr>
        </p:nvGraphicFramePr>
        <p:xfrm>
          <a:off x="409804" y="1801900"/>
          <a:ext cx="11399687" cy="4681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1118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3975652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5262917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Dictionary Definition</a:t>
                      </a:r>
                      <a:endParaRPr lang="en-GB" sz="18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In a Sentence</a:t>
                      </a:r>
                    </a:p>
                  </a:txBody>
                  <a:tcPr marL="97406" marR="97406" marT="48702" marB="48702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accommodate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Providing somewhere to stay or something needed or desired.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The hotel can accommodate up to 500 guests.</a:t>
                      </a:r>
                      <a:endParaRPr lang="en-GB" sz="1100" b="0" i="1" kern="1200" dirty="0">
                        <a:solidFill>
                          <a:srgbClr val="FF3760"/>
                        </a:solidFill>
                        <a:effectLst/>
                        <a:latin typeface="OpenDyslexicAlta" pitchFamily="2" charset="77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available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Able to be used or possible to get.</a:t>
                      </a:r>
                      <a:endParaRPr lang="en-GB" sz="1100" b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We'll send you a copy as soon as it becomes available.</a:t>
                      </a:r>
                      <a:endParaRPr lang="en-GB" sz="1100" b="0" i="1" kern="1200" dirty="0">
                        <a:solidFill>
                          <a:srgbClr val="FF3760"/>
                        </a:solidFill>
                        <a:effectLst/>
                        <a:latin typeface="OpenDyslexicAlta" pitchFamily="2" charset="77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competition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An event in which people compete with each other to find out who is the best at something.</a:t>
                      </a:r>
                      <a:endParaRPr lang="en-GB" sz="1100" b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Hundreds of schools entered the competition.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determined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Making a decision and not changing it.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I'm determined to succeed.</a:t>
                      </a:r>
                      <a:endParaRPr lang="en-GB" sz="1100" b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suggest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Put forward an idea or plan.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I'd like to suggest a different explanation for the accident.</a:t>
                      </a:r>
                      <a:endParaRPr lang="en-GB" sz="1100" b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existence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The state or fact of being real or living or of being present.</a:t>
                      </a:r>
                      <a:endParaRPr lang="en-GB" sz="1100" b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The mere existence of these strange creatures fascinated him.</a:t>
                      </a:r>
                      <a:endParaRPr lang="en-GB" sz="1100" b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identity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Who or what somebody/something is.</a:t>
                      </a:r>
                      <a:endParaRPr lang="en-GB" sz="1100" b="0" dirty="0">
                        <a:solidFill>
                          <a:srgbClr val="FF3760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Do you have any proof of identity?</a:t>
                      </a:r>
                      <a:endParaRPr lang="en-GB" sz="1100" b="0" i="1" kern="1200" dirty="0">
                        <a:solidFill>
                          <a:srgbClr val="FF3760"/>
                        </a:solidFill>
                        <a:effectLst/>
                        <a:latin typeface="OpenDyslexicAlta" pitchFamily="2" charset="77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muscle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Tissue within the body which contracts and relaxes.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This exercise will work the muscles of the lower back.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prejudice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A biased opinion not based on reason.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Their decision was based on ignorance and prejudice.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424676"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rhyme</a:t>
                      </a:r>
                    </a:p>
                  </a:txBody>
                  <a:tcPr marL="97406" marR="97406" marT="48702" marB="4870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Words with the same or similar end sounds.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kern="1200" dirty="0">
                          <a:solidFill>
                            <a:srgbClr val="FF3760"/>
                          </a:solidFill>
                          <a:effectLst/>
                          <a:latin typeface="OpenDyslexicAlta" pitchFamily="2" charset="77"/>
                        </a:rPr>
                        <a:t>The children made up a rhyme about a frog and a dog sitting on a log.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39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23456-3B23-068B-3822-793109E3C5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E54BB-71DA-64F1-377A-F2B2653AE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determined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3DF6CB1-6DE4-6BAC-88A0-116CAC4B417F}"/>
              </a:ext>
            </a:extLst>
          </p:cNvPr>
          <p:cNvSpPr/>
          <p:nvPr/>
        </p:nvSpPr>
        <p:spPr>
          <a:xfrm>
            <a:off x="2140903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1C6303-68EF-4EFC-65C3-A80F5DD1D7A6}"/>
              </a:ext>
            </a:extLst>
          </p:cNvPr>
          <p:cNvSpPr/>
          <p:nvPr/>
        </p:nvSpPr>
        <p:spPr>
          <a:xfrm>
            <a:off x="6935246" y="2151567"/>
            <a:ext cx="19054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In a Sentence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135B42-F30E-22C0-F273-01BFB38ACF57}"/>
              </a:ext>
            </a:extLst>
          </p:cNvPr>
          <p:cNvSpPr/>
          <p:nvPr/>
        </p:nvSpPr>
        <p:spPr>
          <a:xfrm>
            <a:off x="2180659" y="4213860"/>
            <a:ext cx="1733721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Synonyms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9F6105-3556-FE6C-EE8C-1A770D80BA4E}"/>
              </a:ext>
            </a:extLst>
          </p:cNvPr>
          <p:cNvSpPr/>
          <p:nvPr/>
        </p:nvSpPr>
        <p:spPr>
          <a:xfrm>
            <a:off x="7089751" y="4158218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3482000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42C2B-1A8E-03B4-12C5-57DA6B3710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D2253-D3BC-0477-4BF9-160094489B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determined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D24D1A-FBEE-AFD4-0BD3-1BBA502F0D0E}"/>
              </a:ext>
            </a:extLst>
          </p:cNvPr>
          <p:cNvSpPr txBox="1"/>
          <p:nvPr/>
        </p:nvSpPr>
        <p:spPr>
          <a:xfrm>
            <a:off x="2456736" y="2885008"/>
            <a:ext cx="2576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Making a decision and not changing it.</a:t>
            </a:r>
          </a:p>
          <a:p>
            <a:endParaRPr lang="en-GB" sz="1600" dirty="0">
              <a:solidFill>
                <a:srgbClr val="FF37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958D5B-1655-F11C-5DD2-3F722BDC9709}"/>
              </a:ext>
            </a:extLst>
          </p:cNvPr>
          <p:cNvSpPr txBox="1"/>
          <p:nvPr/>
        </p:nvSpPr>
        <p:spPr>
          <a:xfrm>
            <a:off x="5740773" y="2670316"/>
            <a:ext cx="28361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After robbing the bank, the thief was determined to evade capture from the police.</a:t>
            </a:r>
          </a:p>
          <a:p>
            <a:pPr algn="ctr"/>
            <a:endParaRPr lang="en-GB" sz="1600" dirty="0">
              <a:solidFill>
                <a:srgbClr val="FF37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A3F6F-CC61-B262-53CA-CE3E0AB899D4}"/>
              </a:ext>
            </a:extLst>
          </p:cNvPr>
          <p:cNvSpPr txBox="1"/>
          <p:nvPr/>
        </p:nvSpPr>
        <p:spPr>
          <a:xfrm>
            <a:off x="2219863" y="4861286"/>
            <a:ext cx="30501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decisive, strong-willed,</a:t>
            </a:r>
          </a:p>
          <a:p>
            <a:pPr algn="ctr"/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serious, firm, resolute,</a:t>
            </a:r>
          </a:p>
          <a:p>
            <a:pPr algn="ctr"/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driven, stubborn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4E3F71-A11C-2A02-29D0-858D451EE627}"/>
              </a:ext>
            </a:extLst>
          </p:cNvPr>
          <p:cNvSpPr txBox="1"/>
          <p:nvPr/>
        </p:nvSpPr>
        <p:spPr>
          <a:xfrm>
            <a:off x="5668856" y="4853680"/>
            <a:ext cx="29800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weak, unmotivated, </a:t>
            </a:r>
          </a:p>
          <a:p>
            <a:pPr algn="ctr"/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complacent, feeble, unsure, indecisive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61D5FB-05E3-0E4D-88A3-0A3D144A15F4}"/>
              </a:ext>
            </a:extLst>
          </p:cNvPr>
          <p:cNvSpPr/>
          <p:nvPr/>
        </p:nvSpPr>
        <p:spPr>
          <a:xfrm>
            <a:off x="2140903" y="215156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FB00A7-B487-6F90-224C-E1A7D600E26D}"/>
              </a:ext>
            </a:extLst>
          </p:cNvPr>
          <p:cNvSpPr/>
          <p:nvPr/>
        </p:nvSpPr>
        <p:spPr>
          <a:xfrm>
            <a:off x="6935246" y="2151567"/>
            <a:ext cx="1905474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In a Sentence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F57B9F-99F0-CE05-026C-B949384E8419}"/>
              </a:ext>
            </a:extLst>
          </p:cNvPr>
          <p:cNvSpPr/>
          <p:nvPr/>
        </p:nvSpPr>
        <p:spPr>
          <a:xfrm>
            <a:off x="2180659" y="4213860"/>
            <a:ext cx="1733721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Synonyms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B456F7-3493-AB1F-64AC-017702A45428}"/>
              </a:ext>
            </a:extLst>
          </p:cNvPr>
          <p:cNvSpPr/>
          <p:nvPr/>
        </p:nvSpPr>
        <p:spPr>
          <a:xfrm>
            <a:off x="7089751" y="4158218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Antonyms</a:t>
            </a:r>
          </a:p>
        </p:txBody>
      </p:sp>
    </p:spTree>
    <p:extLst>
      <p:ext uri="{BB962C8B-B14F-4D97-AF65-F5344CB8AC3E}">
        <p14:creationId xmlns:p14="http://schemas.microsoft.com/office/powerpoint/2010/main" val="163143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How many new words can you create by adding </a:t>
            </a:r>
          </a:p>
          <a:p>
            <a:r>
              <a:rPr lang="en-GB" dirty="0"/>
              <a:t>a prefix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75659-7EB7-59C0-F321-7D00BD8F0A10}"/>
              </a:ext>
            </a:extLst>
          </p:cNvPr>
          <p:cNvSpPr txBox="1"/>
          <p:nvPr/>
        </p:nvSpPr>
        <p:spPr>
          <a:xfrm>
            <a:off x="2152245" y="5900051"/>
            <a:ext cx="7896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latin typeface="OpenDyslexicAlta" pitchFamily="2" charset="77"/>
              </a:rPr>
              <a:t>Remember what happens to the final ‘e’ when adding certain suffixes.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EBFA2-97B7-0164-3980-8879D7B5D855}"/>
              </a:ext>
            </a:extLst>
          </p:cNvPr>
          <p:cNvSpPr txBox="1"/>
          <p:nvPr/>
        </p:nvSpPr>
        <p:spPr>
          <a:xfrm>
            <a:off x="2189842" y="1945613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19CEE"/>
                </a:solidFill>
                <a:latin typeface="OpenDyslexicAlta" pitchFamily="2" charset="77"/>
              </a:rPr>
              <a:t>Prefix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D916BE-602B-9A86-DB37-EEC8E3E9D6B3}"/>
              </a:ext>
            </a:extLst>
          </p:cNvPr>
          <p:cNvSpPr txBox="1"/>
          <p:nvPr/>
        </p:nvSpPr>
        <p:spPr>
          <a:xfrm>
            <a:off x="8829983" y="1945613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OpenDyslexicAlta" pitchFamily="2" charset="77"/>
              </a:rPr>
              <a:t>Suffix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68591-1B7D-1C69-6CF8-B8D34BC1FA2C}"/>
              </a:ext>
            </a:extLst>
          </p:cNvPr>
          <p:cNvSpPr txBox="1"/>
          <p:nvPr/>
        </p:nvSpPr>
        <p:spPr>
          <a:xfrm>
            <a:off x="5220993" y="1950689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5D160"/>
                </a:solidFill>
                <a:latin typeface="OpenDyslexicAlta" pitchFamily="2" charset="77"/>
              </a:rPr>
              <a:t>Base Word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A4A18F-8BE4-1856-DD62-83CFBE93D575}"/>
              </a:ext>
            </a:extLst>
          </p:cNvPr>
          <p:cNvSpPr/>
          <p:nvPr/>
        </p:nvSpPr>
        <p:spPr>
          <a:xfrm>
            <a:off x="1759039" y="2439574"/>
            <a:ext cx="1801290" cy="3007069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5771CB-570F-7755-5C56-9D9D8096B304}"/>
              </a:ext>
            </a:extLst>
          </p:cNvPr>
          <p:cNvSpPr/>
          <p:nvPr/>
        </p:nvSpPr>
        <p:spPr>
          <a:xfrm>
            <a:off x="3728185" y="2439574"/>
            <a:ext cx="4499172" cy="3007069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1A4C47-218C-54C3-27F9-A0F16EBA4BEE}"/>
              </a:ext>
            </a:extLst>
          </p:cNvPr>
          <p:cNvSpPr txBox="1"/>
          <p:nvPr/>
        </p:nvSpPr>
        <p:spPr>
          <a:xfrm>
            <a:off x="2058366" y="3487227"/>
            <a:ext cx="120263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un</a:t>
            </a:r>
          </a:p>
          <a:p>
            <a:pPr algn="ctr"/>
            <a:r>
              <a:rPr lang="en-GB" sz="1800" b="0" dirty="0">
                <a:solidFill>
                  <a:schemeClr val="tx1"/>
                </a:solidFill>
                <a:latin typeface="OpenDyslexicAlta" pitchFamily="2" charset="77"/>
              </a:rPr>
              <a:t>(not)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BCDE54-A494-375B-99E2-9F8F497EFF59}"/>
              </a:ext>
            </a:extLst>
          </p:cNvPr>
          <p:cNvSpPr txBox="1"/>
          <p:nvPr/>
        </p:nvSpPr>
        <p:spPr>
          <a:xfrm>
            <a:off x="3359033" y="3401414"/>
            <a:ext cx="51844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accommodate</a:t>
            </a:r>
          </a:p>
          <a:p>
            <a:pPr algn="ctr"/>
            <a:r>
              <a:rPr lang="en-GB" sz="1800" b="0" i="0" kern="1200" dirty="0">
                <a:solidFill>
                  <a:schemeClr val="tx1"/>
                </a:solidFill>
                <a:effectLst/>
                <a:latin typeface="OpenDyslexicAlta" pitchFamily="2" charset="77"/>
                <a:ea typeface="+mn-ea"/>
                <a:cs typeface="+mn-cs"/>
              </a:rPr>
              <a:t>(to provide enough space for somebody/something)</a:t>
            </a:r>
            <a:endParaRPr lang="en-GB" sz="28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F7CF49-D499-CFFA-69ED-049036F02D6C}"/>
              </a:ext>
            </a:extLst>
          </p:cNvPr>
          <p:cNvSpPr txBox="1"/>
          <p:nvPr/>
        </p:nvSpPr>
        <p:spPr>
          <a:xfrm>
            <a:off x="8598314" y="2575440"/>
            <a:ext cx="1401417" cy="2623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  <a:p>
            <a:pPr algn="ctr">
              <a:lnSpc>
                <a:spcPct val="150000"/>
              </a:lnSpc>
            </a:pPr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d</a:t>
            </a:r>
          </a:p>
          <a:p>
            <a:pPr algn="ctr">
              <a:lnSpc>
                <a:spcPct val="150000"/>
              </a:lnSpc>
            </a:pPr>
            <a:r>
              <a:rPr lang="en-GB" sz="2800" b="0" dirty="0" err="1">
                <a:solidFill>
                  <a:schemeClr val="tx1"/>
                </a:solidFill>
                <a:latin typeface="OpenDyslexicAlta" pitchFamily="2" charset="77"/>
              </a:rPr>
              <a:t>ing</a:t>
            </a:r>
            <a:endParaRPr lang="en-GB" sz="2800" b="0" dirty="0">
              <a:solidFill>
                <a:schemeClr val="tx1"/>
              </a:solidFill>
              <a:latin typeface="OpenDyslexicAlta" pitchFamily="2" charset="77"/>
            </a:endParaRPr>
          </a:p>
          <a:p>
            <a:pPr algn="ctr">
              <a:lnSpc>
                <a:spcPct val="150000"/>
              </a:lnSpc>
            </a:pPr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ion</a:t>
            </a:r>
            <a:endParaRPr lang="en-US" sz="28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F86F56-4B24-EDC0-8066-6F8A47AE6047}"/>
              </a:ext>
            </a:extLst>
          </p:cNvPr>
          <p:cNvSpPr/>
          <p:nvPr/>
        </p:nvSpPr>
        <p:spPr>
          <a:xfrm>
            <a:off x="8398378" y="2439574"/>
            <a:ext cx="1801290" cy="3007069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1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How many new words can you create by adding </a:t>
            </a:r>
          </a:p>
          <a:p>
            <a:r>
              <a:rPr lang="en-GB" dirty="0"/>
              <a:t>a prefix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75659-7EB7-59C0-F321-7D00BD8F0A10}"/>
              </a:ext>
            </a:extLst>
          </p:cNvPr>
          <p:cNvSpPr txBox="1"/>
          <p:nvPr/>
        </p:nvSpPr>
        <p:spPr>
          <a:xfrm>
            <a:off x="1596599" y="5820539"/>
            <a:ext cx="9008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3760"/>
                </a:solidFill>
                <a:latin typeface="OpenDyslexicAlta" pitchFamily="2" charset="77"/>
              </a:rPr>
              <a:t>Possible answers</a:t>
            </a:r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: accommodates, accommodated, accommodating, accommodation, unaccommodated, unaccommodating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EBFA2-97B7-0164-3980-8879D7B5D855}"/>
              </a:ext>
            </a:extLst>
          </p:cNvPr>
          <p:cNvSpPr txBox="1"/>
          <p:nvPr/>
        </p:nvSpPr>
        <p:spPr>
          <a:xfrm>
            <a:off x="2189842" y="1945613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19CEE"/>
                </a:solidFill>
                <a:latin typeface="OpenDyslexicAlta" pitchFamily="2" charset="77"/>
              </a:rPr>
              <a:t>Prefix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D916BE-602B-9A86-DB37-EEC8E3E9D6B3}"/>
              </a:ext>
            </a:extLst>
          </p:cNvPr>
          <p:cNvSpPr txBox="1"/>
          <p:nvPr/>
        </p:nvSpPr>
        <p:spPr>
          <a:xfrm>
            <a:off x="8829983" y="1945613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OpenDyslexicAlta" pitchFamily="2" charset="77"/>
              </a:rPr>
              <a:t>Suffix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68591-1B7D-1C69-6CF8-B8D34BC1FA2C}"/>
              </a:ext>
            </a:extLst>
          </p:cNvPr>
          <p:cNvSpPr txBox="1"/>
          <p:nvPr/>
        </p:nvSpPr>
        <p:spPr>
          <a:xfrm>
            <a:off x="5220993" y="1950689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5D160"/>
                </a:solidFill>
                <a:latin typeface="OpenDyslexicAlta" pitchFamily="2" charset="77"/>
              </a:rPr>
              <a:t>Base Word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A4A18F-8BE4-1856-DD62-83CFBE93D575}"/>
              </a:ext>
            </a:extLst>
          </p:cNvPr>
          <p:cNvSpPr/>
          <p:nvPr/>
        </p:nvSpPr>
        <p:spPr>
          <a:xfrm>
            <a:off x="1759039" y="2439574"/>
            <a:ext cx="1801290" cy="3007069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5771CB-570F-7755-5C56-9D9D8096B304}"/>
              </a:ext>
            </a:extLst>
          </p:cNvPr>
          <p:cNvSpPr/>
          <p:nvPr/>
        </p:nvSpPr>
        <p:spPr>
          <a:xfrm>
            <a:off x="3728185" y="2439574"/>
            <a:ext cx="4499172" cy="3007069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1A4C47-218C-54C3-27F9-A0F16EBA4BEE}"/>
              </a:ext>
            </a:extLst>
          </p:cNvPr>
          <p:cNvSpPr txBox="1"/>
          <p:nvPr/>
        </p:nvSpPr>
        <p:spPr>
          <a:xfrm>
            <a:off x="2058366" y="3487227"/>
            <a:ext cx="120263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un</a:t>
            </a:r>
          </a:p>
          <a:p>
            <a:pPr algn="ctr"/>
            <a:r>
              <a:rPr lang="en-GB" sz="1800" b="0" dirty="0">
                <a:solidFill>
                  <a:schemeClr val="tx1"/>
                </a:solidFill>
                <a:latin typeface="OpenDyslexicAlta" pitchFamily="2" charset="77"/>
              </a:rPr>
              <a:t>(not)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BCDE54-A494-375B-99E2-9F8F497EFF59}"/>
              </a:ext>
            </a:extLst>
          </p:cNvPr>
          <p:cNvSpPr txBox="1"/>
          <p:nvPr/>
        </p:nvSpPr>
        <p:spPr>
          <a:xfrm>
            <a:off x="3359033" y="3401414"/>
            <a:ext cx="51844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accommodate</a:t>
            </a:r>
          </a:p>
          <a:p>
            <a:pPr algn="ctr"/>
            <a:r>
              <a:rPr lang="en-GB" sz="1800" b="0" i="0" kern="1200" dirty="0">
                <a:solidFill>
                  <a:schemeClr val="tx1"/>
                </a:solidFill>
                <a:effectLst/>
                <a:latin typeface="OpenDyslexicAlta" pitchFamily="2" charset="77"/>
                <a:ea typeface="+mn-ea"/>
                <a:cs typeface="+mn-cs"/>
              </a:rPr>
              <a:t>(to provide enough space for somebody/something)</a:t>
            </a:r>
            <a:endParaRPr lang="en-GB" sz="28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F7CF49-D499-CFFA-69ED-049036F02D6C}"/>
              </a:ext>
            </a:extLst>
          </p:cNvPr>
          <p:cNvSpPr txBox="1"/>
          <p:nvPr/>
        </p:nvSpPr>
        <p:spPr>
          <a:xfrm>
            <a:off x="8598314" y="2575440"/>
            <a:ext cx="1401417" cy="2623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  <a:p>
            <a:pPr algn="ctr">
              <a:lnSpc>
                <a:spcPct val="150000"/>
              </a:lnSpc>
            </a:pPr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d</a:t>
            </a:r>
          </a:p>
          <a:p>
            <a:pPr algn="ctr">
              <a:lnSpc>
                <a:spcPct val="150000"/>
              </a:lnSpc>
            </a:pPr>
            <a:r>
              <a:rPr lang="en-GB" sz="2800" b="0" dirty="0" err="1">
                <a:solidFill>
                  <a:schemeClr val="tx1"/>
                </a:solidFill>
                <a:latin typeface="OpenDyslexicAlta" pitchFamily="2" charset="77"/>
              </a:rPr>
              <a:t>ing</a:t>
            </a:r>
            <a:endParaRPr lang="en-GB" sz="2800" b="0" dirty="0">
              <a:solidFill>
                <a:schemeClr val="tx1"/>
              </a:solidFill>
              <a:latin typeface="OpenDyslexicAlta" pitchFamily="2" charset="77"/>
            </a:endParaRPr>
          </a:p>
          <a:p>
            <a:pPr algn="ctr">
              <a:lnSpc>
                <a:spcPct val="150000"/>
              </a:lnSpc>
            </a:pPr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ion</a:t>
            </a:r>
            <a:endParaRPr lang="en-US" sz="28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F86F56-4B24-EDC0-8066-6F8A47AE6047}"/>
              </a:ext>
            </a:extLst>
          </p:cNvPr>
          <p:cNvSpPr/>
          <p:nvPr/>
        </p:nvSpPr>
        <p:spPr>
          <a:xfrm>
            <a:off x="8398378" y="2439574"/>
            <a:ext cx="1801290" cy="3007069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2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Can you help to correct my spelling mistakes</a:t>
            </a:r>
          </a:p>
          <a:p>
            <a:r>
              <a:rPr lang="en-US" dirty="0"/>
              <a:t>on these Stage 5 words?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A4BF88D-C0E3-2DAE-B22D-A037C2BBDFA2}"/>
              </a:ext>
            </a:extLst>
          </p:cNvPr>
          <p:cNvSpPr txBox="1">
            <a:spLocks/>
          </p:cNvSpPr>
          <p:nvPr/>
        </p:nvSpPr>
        <p:spPr>
          <a:xfrm>
            <a:off x="2375427" y="1898051"/>
            <a:ext cx="7441141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Tell your partner what mistakes I have made.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E74BFEF-E370-635A-AB07-F265F9C38CD7}"/>
              </a:ext>
            </a:extLst>
          </p:cNvPr>
          <p:cNvSpPr txBox="1">
            <a:spLocks/>
          </p:cNvSpPr>
          <p:nvPr/>
        </p:nvSpPr>
        <p:spPr>
          <a:xfrm>
            <a:off x="3419205" y="2908793"/>
            <a:ext cx="193983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</a:rPr>
              <a:t>sinceer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C5694FD5-738A-9208-45BD-06BB47B8555B}"/>
              </a:ext>
            </a:extLst>
          </p:cNvPr>
          <p:cNvSpPr txBox="1">
            <a:spLocks/>
          </p:cNvSpPr>
          <p:nvPr/>
        </p:nvSpPr>
        <p:spPr>
          <a:xfrm>
            <a:off x="3419205" y="3559325"/>
            <a:ext cx="193983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</a:rPr>
              <a:t>dout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59FC5266-08F5-D7F3-128E-9B10D22DE742}"/>
              </a:ext>
            </a:extLst>
          </p:cNvPr>
          <p:cNvSpPr txBox="1">
            <a:spLocks/>
          </p:cNvSpPr>
          <p:nvPr/>
        </p:nvSpPr>
        <p:spPr>
          <a:xfrm>
            <a:off x="3419205" y="4209858"/>
            <a:ext cx="193983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</a:rPr>
              <a:t>knite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E2D152D8-8585-AC51-9737-12869A21F152}"/>
              </a:ext>
            </a:extLst>
          </p:cNvPr>
          <p:cNvSpPr txBox="1">
            <a:spLocks/>
          </p:cNvSpPr>
          <p:nvPr/>
        </p:nvSpPr>
        <p:spPr>
          <a:xfrm>
            <a:off x="3419205" y="4860391"/>
            <a:ext cx="193983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</a:rPr>
              <a:t>decieve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F9112FB1-D059-34A3-39DA-878BC183713B}"/>
              </a:ext>
            </a:extLst>
          </p:cNvPr>
          <p:cNvSpPr txBox="1">
            <a:spLocks/>
          </p:cNvSpPr>
          <p:nvPr/>
        </p:nvSpPr>
        <p:spPr>
          <a:xfrm>
            <a:off x="3419205" y="5510923"/>
            <a:ext cx="193983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 err="1">
                <a:solidFill>
                  <a:schemeClr val="tx1"/>
                </a:solidFill>
              </a:rPr>
              <a:t>changable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33A5EDF-4B3A-A1BE-6ED8-696625C62076}"/>
              </a:ext>
            </a:extLst>
          </p:cNvPr>
          <p:cNvSpPr/>
          <p:nvPr/>
        </p:nvSpPr>
        <p:spPr>
          <a:xfrm>
            <a:off x="3051810" y="2648428"/>
            <a:ext cx="2674620" cy="3630692"/>
          </a:xfrm>
          <a:prstGeom prst="rect">
            <a:avLst/>
          </a:prstGeom>
          <a:noFill/>
          <a:ln w="5715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631A752-4C15-E3DF-E71C-ED10B72098F5}"/>
              </a:ext>
            </a:extLst>
          </p:cNvPr>
          <p:cNvSpPr txBox="1">
            <a:spLocks/>
          </p:cNvSpPr>
          <p:nvPr/>
        </p:nvSpPr>
        <p:spPr>
          <a:xfrm>
            <a:off x="6761663" y="2908793"/>
            <a:ext cx="211291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</a:rPr>
              <a:t>sincere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F114D025-4674-FB7E-F4CF-D241B8F5A852}"/>
              </a:ext>
            </a:extLst>
          </p:cNvPr>
          <p:cNvSpPr txBox="1">
            <a:spLocks/>
          </p:cNvSpPr>
          <p:nvPr/>
        </p:nvSpPr>
        <p:spPr>
          <a:xfrm>
            <a:off x="6761663" y="3559325"/>
            <a:ext cx="211291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</a:rPr>
              <a:t>doubt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E0152E88-1576-1EE4-C725-5940973E9907}"/>
              </a:ext>
            </a:extLst>
          </p:cNvPr>
          <p:cNvSpPr txBox="1">
            <a:spLocks/>
          </p:cNvSpPr>
          <p:nvPr/>
        </p:nvSpPr>
        <p:spPr>
          <a:xfrm>
            <a:off x="6761663" y="4209858"/>
            <a:ext cx="211291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</a:rPr>
              <a:t>knight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B6CD9AEB-EF3B-D506-ED9C-AD443F3AFFF0}"/>
              </a:ext>
            </a:extLst>
          </p:cNvPr>
          <p:cNvSpPr txBox="1">
            <a:spLocks/>
          </p:cNvSpPr>
          <p:nvPr/>
        </p:nvSpPr>
        <p:spPr>
          <a:xfrm>
            <a:off x="6761663" y="4860391"/>
            <a:ext cx="211291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</a:rPr>
              <a:t>deceive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B76D1802-A6D3-8361-4232-EC8180514114}"/>
              </a:ext>
            </a:extLst>
          </p:cNvPr>
          <p:cNvSpPr txBox="1">
            <a:spLocks/>
          </p:cNvSpPr>
          <p:nvPr/>
        </p:nvSpPr>
        <p:spPr>
          <a:xfrm>
            <a:off x="6761663" y="5510923"/>
            <a:ext cx="211291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0" dirty="0">
                <a:solidFill>
                  <a:srgbClr val="FF3760"/>
                </a:solidFill>
              </a:rPr>
              <a:t>changeable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D43C93-52E0-6C49-C6FB-8DD04C226C6A}"/>
              </a:ext>
            </a:extLst>
          </p:cNvPr>
          <p:cNvSpPr/>
          <p:nvPr/>
        </p:nvSpPr>
        <p:spPr>
          <a:xfrm>
            <a:off x="6480810" y="2648428"/>
            <a:ext cx="2674620" cy="3630692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3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5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A3C8B-A5AA-4C05-BD1B-303A113DBF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7DF608-9EF3-3980-4BAC-CE59FE7EE1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Do you know what they mean?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3484F-7284-2897-9A50-5A0EBF5314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8C91990-8604-78B0-2174-DF20AB403BCF}"/>
              </a:ext>
            </a:extLst>
          </p:cNvPr>
          <p:cNvSpPr txBox="1">
            <a:spLocks/>
          </p:cNvSpPr>
          <p:nvPr/>
        </p:nvSpPr>
        <p:spPr>
          <a:xfrm>
            <a:off x="363707" y="220615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accommodate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100A5F5-2098-DE01-D9C1-47DF06F54352}"/>
              </a:ext>
            </a:extLst>
          </p:cNvPr>
          <p:cNvSpPr txBox="1">
            <a:spLocks/>
          </p:cNvSpPr>
          <p:nvPr/>
        </p:nvSpPr>
        <p:spPr>
          <a:xfrm>
            <a:off x="4609985" y="22061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available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B782C5F-44ED-1E60-7616-F85DB778DA35}"/>
              </a:ext>
            </a:extLst>
          </p:cNvPr>
          <p:cNvSpPr txBox="1">
            <a:spLocks/>
          </p:cNvSpPr>
          <p:nvPr/>
        </p:nvSpPr>
        <p:spPr>
          <a:xfrm>
            <a:off x="4217680" y="3347959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competition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E848611-BBBE-3327-F53B-4E53AE0D2D6F}"/>
              </a:ext>
            </a:extLst>
          </p:cNvPr>
          <p:cNvSpPr txBox="1">
            <a:spLocks/>
          </p:cNvSpPr>
          <p:nvPr/>
        </p:nvSpPr>
        <p:spPr>
          <a:xfrm>
            <a:off x="8355990" y="3347959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existence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EE62D7A-F3E4-E464-69C5-E0E33D75F585}"/>
              </a:ext>
            </a:extLst>
          </p:cNvPr>
          <p:cNvSpPr txBox="1">
            <a:spLocks/>
          </p:cNvSpPr>
          <p:nvPr/>
        </p:nvSpPr>
        <p:spPr>
          <a:xfrm>
            <a:off x="827110" y="3347959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muscle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880BEFFC-B775-D04B-AD02-C7DEBB97AD52}"/>
              </a:ext>
            </a:extLst>
          </p:cNvPr>
          <p:cNvSpPr txBox="1">
            <a:spLocks/>
          </p:cNvSpPr>
          <p:nvPr/>
        </p:nvSpPr>
        <p:spPr>
          <a:xfrm>
            <a:off x="692532" y="448976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prejudice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C2CA81B7-04A7-3E02-B4E8-228030A59D47}"/>
              </a:ext>
            </a:extLst>
          </p:cNvPr>
          <p:cNvSpPr txBox="1">
            <a:spLocks/>
          </p:cNvSpPr>
          <p:nvPr/>
        </p:nvSpPr>
        <p:spPr>
          <a:xfrm>
            <a:off x="4475407" y="448976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determined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F071D0B-668D-3846-FDF3-50703EEDDA73}"/>
              </a:ext>
            </a:extLst>
          </p:cNvPr>
          <p:cNvSpPr txBox="1">
            <a:spLocks/>
          </p:cNvSpPr>
          <p:nvPr/>
        </p:nvSpPr>
        <p:spPr>
          <a:xfrm>
            <a:off x="8221412" y="448976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identity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A027902-1FEA-1574-C52C-24B7D01C297E}"/>
              </a:ext>
            </a:extLst>
          </p:cNvPr>
          <p:cNvSpPr txBox="1">
            <a:spLocks/>
          </p:cNvSpPr>
          <p:nvPr/>
        </p:nvSpPr>
        <p:spPr>
          <a:xfrm>
            <a:off x="8221412" y="220615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suggest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857DA3C-C748-DBE2-8EB3-FB971AE96803}"/>
              </a:ext>
            </a:extLst>
          </p:cNvPr>
          <p:cNvSpPr txBox="1">
            <a:spLocks/>
          </p:cNvSpPr>
          <p:nvPr/>
        </p:nvSpPr>
        <p:spPr>
          <a:xfrm>
            <a:off x="4475407" y="5631563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rhyme</a:t>
            </a:r>
          </a:p>
        </p:txBody>
      </p:sp>
    </p:spTree>
    <p:extLst>
      <p:ext uri="{BB962C8B-B14F-4D97-AF65-F5344CB8AC3E}">
        <p14:creationId xmlns:p14="http://schemas.microsoft.com/office/powerpoint/2010/main" val="97194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A3C8B-A5AA-4C05-BD1B-303A113DBF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Facts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7DF608-9EF3-3980-4BAC-CE59FE7EE1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is a muscle?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3484F-7284-2897-9A50-5A0EBF5314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F87AD5-F6BF-A93C-2BF9-14BF20E12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48" y="1922780"/>
            <a:ext cx="10198100" cy="1346200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15C51AD1-6D26-B418-7756-FE6D89CF617E}"/>
              </a:ext>
            </a:extLst>
          </p:cNvPr>
          <p:cNvSpPr txBox="1">
            <a:spLocks/>
          </p:cNvSpPr>
          <p:nvPr/>
        </p:nvSpPr>
        <p:spPr>
          <a:xfrm>
            <a:off x="1998343" y="2091848"/>
            <a:ext cx="8195310" cy="6259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Muscle is tissue with the body which contracts and relaxes, allowing for movement.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238B611-AAE8-779A-0834-530BDB96F219}"/>
              </a:ext>
            </a:extLst>
          </p:cNvPr>
          <p:cNvSpPr txBox="1">
            <a:spLocks/>
          </p:cNvSpPr>
          <p:nvPr/>
        </p:nvSpPr>
        <p:spPr>
          <a:xfrm>
            <a:off x="3660454" y="3048316"/>
            <a:ext cx="4871087" cy="4303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/>
              <a:t>Names of some muscles include: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B7ADF81-6AC3-8419-5724-853546BA75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815"/>
          <a:stretch/>
        </p:blipFill>
        <p:spPr>
          <a:xfrm>
            <a:off x="915668" y="4585389"/>
            <a:ext cx="962559" cy="1714500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F1247E1C-1399-B540-D959-D21209C0059A}"/>
              </a:ext>
            </a:extLst>
          </p:cNvPr>
          <p:cNvSpPr txBox="1">
            <a:spLocks/>
          </p:cNvSpPr>
          <p:nvPr/>
        </p:nvSpPr>
        <p:spPr>
          <a:xfrm>
            <a:off x="876456" y="3691568"/>
            <a:ext cx="4871087" cy="62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biceps</a:t>
            </a:r>
            <a:r>
              <a:rPr lang="en-GB" sz="2000" dirty="0"/>
              <a:t> = a French and Latin word in origin and meaning two-headed.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924F8A1D-7893-4363-50ED-1C4B5D4745F3}"/>
              </a:ext>
            </a:extLst>
          </p:cNvPr>
          <p:cNvSpPr txBox="1">
            <a:spLocks/>
          </p:cNvSpPr>
          <p:nvPr/>
        </p:nvSpPr>
        <p:spPr>
          <a:xfrm>
            <a:off x="6253801" y="3691568"/>
            <a:ext cx="5061743" cy="624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/>
              <a:t>triceps</a:t>
            </a:r>
            <a:r>
              <a:rPr lang="en-GB" sz="2000" dirty="0"/>
              <a:t> = derived from a Latin word meaning three-headed.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49B2618-41F3-4D4D-316B-B8EC53316179}"/>
              </a:ext>
            </a:extLst>
          </p:cNvPr>
          <p:cNvSpPr/>
          <p:nvPr/>
        </p:nvSpPr>
        <p:spPr>
          <a:xfrm rot="16626670">
            <a:off x="2136312" y="4247107"/>
            <a:ext cx="1780793" cy="2421389"/>
          </a:xfrm>
          <a:custGeom>
            <a:avLst/>
            <a:gdLst>
              <a:gd name="connsiteX0" fmla="*/ 1621573 w 1780793"/>
              <a:gd name="connsiteY0" fmla="*/ 692999 h 2421389"/>
              <a:gd name="connsiteX1" fmla="*/ 1778397 w 1780793"/>
              <a:gd name="connsiteY1" fmla="*/ 1950054 h 2421389"/>
              <a:gd name="connsiteX2" fmla="*/ 1511457 w 1780793"/>
              <a:gd name="connsiteY2" fmla="*/ 2293090 h 2421389"/>
              <a:gd name="connsiteX3" fmla="*/ 502256 w 1780793"/>
              <a:gd name="connsiteY3" fmla="*/ 2418993 h 2421389"/>
              <a:gd name="connsiteX4" fmla="*/ 159219 w 1780793"/>
              <a:gd name="connsiteY4" fmla="*/ 2152054 h 2421389"/>
              <a:gd name="connsiteX5" fmla="*/ 2396 w 1780793"/>
              <a:gd name="connsiteY5" fmla="*/ 894999 h 2421389"/>
              <a:gd name="connsiteX6" fmla="*/ 269335 w 1780793"/>
              <a:gd name="connsiteY6" fmla="*/ 551963 h 2421389"/>
              <a:gd name="connsiteX7" fmla="*/ 653406 w 1780793"/>
              <a:gd name="connsiteY7" fmla="*/ 504048 h 2421389"/>
              <a:gd name="connsiteX8" fmla="*/ 783961 w 1780793"/>
              <a:gd name="connsiteY8" fmla="*/ 0 h 2421389"/>
              <a:gd name="connsiteX9" fmla="*/ 906343 w 1780793"/>
              <a:gd name="connsiteY9" fmla="*/ 472493 h 2421389"/>
              <a:gd name="connsiteX10" fmla="*/ 1278537 w 1780793"/>
              <a:gd name="connsiteY10" fmla="*/ 426060 h 2421389"/>
              <a:gd name="connsiteX11" fmla="*/ 1621573 w 1780793"/>
              <a:gd name="connsiteY11" fmla="*/ 692999 h 242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0793" h="2421389">
                <a:moveTo>
                  <a:pt x="1621573" y="692999"/>
                </a:moveTo>
                <a:lnTo>
                  <a:pt x="1778397" y="1950054"/>
                </a:lnTo>
                <a:cubicBezTo>
                  <a:pt x="1799410" y="2118494"/>
                  <a:pt x="1679898" y="2272077"/>
                  <a:pt x="1511457" y="2293090"/>
                </a:cubicBezTo>
                <a:lnTo>
                  <a:pt x="502256" y="2418993"/>
                </a:lnTo>
                <a:cubicBezTo>
                  <a:pt x="333815" y="2440006"/>
                  <a:pt x="180233" y="2320494"/>
                  <a:pt x="159219" y="2152054"/>
                </a:cubicBezTo>
                <a:lnTo>
                  <a:pt x="2396" y="894999"/>
                </a:lnTo>
                <a:cubicBezTo>
                  <a:pt x="-18618" y="726559"/>
                  <a:pt x="100895" y="572976"/>
                  <a:pt x="269335" y="551963"/>
                </a:cubicBezTo>
                <a:lnTo>
                  <a:pt x="653406" y="504048"/>
                </a:lnTo>
                <a:lnTo>
                  <a:pt x="783961" y="0"/>
                </a:lnTo>
                <a:lnTo>
                  <a:pt x="906343" y="472493"/>
                </a:lnTo>
                <a:lnTo>
                  <a:pt x="1278537" y="426060"/>
                </a:lnTo>
                <a:cubicBezTo>
                  <a:pt x="1446977" y="405046"/>
                  <a:pt x="1600560" y="524559"/>
                  <a:pt x="1621573" y="692999"/>
                </a:cubicBezTo>
                <a:close/>
              </a:path>
            </a:pathLst>
          </a:cu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DEABE0C0-A355-891B-DBB2-011B89853776}"/>
              </a:ext>
            </a:extLst>
          </p:cNvPr>
          <p:cNvSpPr/>
          <p:nvPr/>
        </p:nvSpPr>
        <p:spPr>
          <a:xfrm rot="16626670">
            <a:off x="5668006" y="4247106"/>
            <a:ext cx="1780793" cy="2421389"/>
          </a:xfrm>
          <a:custGeom>
            <a:avLst/>
            <a:gdLst>
              <a:gd name="connsiteX0" fmla="*/ 1621573 w 1780793"/>
              <a:gd name="connsiteY0" fmla="*/ 692999 h 2421389"/>
              <a:gd name="connsiteX1" fmla="*/ 1778397 w 1780793"/>
              <a:gd name="connsiteY1" fmla="*/ 1950054 h 2421389"/>
              <a:gd name="connsiteX2" fmla="*/ 1511457 w 1780793"/>
              <a:gd name="connsiteY2" fmla="*/ 2293090 h 2421389"/>
              <a:gd name="connsiteX3" fmla="*/ 502256 w 1780793"/>
              <a:gd name="connsiteY3" fmla="*/ 2418993 h 2421389"/>
              <a:gd name="connsiteX4" fmla="*/ 159219 w 1780793"/>
              <a:gd name="connsiteY4" fmla="*/ 2152054 h 2421389"/>
              <a:gd name="connsiteX5" fmla="*/ 2396 w 1780793"/>
              <a:gd name="connsiteY5" fmla="*/ 894999 h 2421389"/>
              <a:gd name="connsiteX6" fmla="*/ 269335 w 1780793"/>
              <a:gd name="connsiteY6" fmla="*/ 551963 h 2421389"/>
              <a:gd name="connsiteX7" fmla="*/ 653406 w 1780793"/>
              <a:gd name="connsiteY7" fmla="*/ 504048 h 2421389"/>
              <a:gd name="connsiteX8" fmla="*/ 783961 w 1780793"/>
              <a:gd name="connsiteY8" fmla="*/ 0 h 2421389"/>
              <a:gd name="connsiteX9" fmla="*/ 906343 w 1780793"/>
              <a:gd name="connsiteY9" fmla="*/ 472493 h 2421389"/>
              <a:gd name="connsiteX10" fmla="*/ 1278537 w 1780793"/>
              <a:gd name="connsiteY10" fmla="*/ 426060 h 2421389"/>
              <a:gd name="connsiteX11" fmla="*/ 1621573 w 1780793"/>
              <a:gd name="connsiteY11" fmla="*/ 692999 h 242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0793" h="2421389">
                <a:moveTo>
                  <a:pt x="1621573" y="692999"/>
                </a:moveTo>
                <a:lnTo>
                  <a:pt x="1778397" y="1950054"/>
                </a:lnTo>
                <a:cubicBezTo>
                  <a:pt x="1799410" y="2118494"/>
                  <a:pt x="1679898" y="2272077"/>
                  <a:pt x="1511457" y="2293090"/>
                </a:cubicBezTo>
                <a:lnTo>
                  <a:pt x="502256" y="2418993"/>
                </a:lnTo>
                <a:cubicBezTo>
                  <a:pt x="333815" y="2440006"/>
                  <a:pt x="180233" y="2320494"/>
                  <a:pt x="159219" y="2152054"/>
                </a:cubicBezTo>
                <a:lnTo>
                  <a:pt x="2396" y="894999"/>
                </a:lnTo>
                <a:cubicBezTo>
                  <a:pt x="-18618" y="726559"/>
                  <a:pt x="100895" y="572976"/>
                  <a:pt x="269335" y="551963"/>
                </a:cubicBezTo>
                <a:lnTo>
                  <a:pt x="653406" y="504048"/>
                </a:lnTo>
                <a:lnTo>
                  <a:pt x="783961" y="0"/>
                </a:lnTo>
                <a:lnTo>
                  <a:pt x="906343" y="472493"/>
                </a:lnTo>
                <a:lnTo>
                  <a:pt x="1278537" y="426060"/>
                </a:lnTo>
                <a:cubicBezTo>
                  <a:pt x="1446977" y="405046"/>
                  <a:pt x="1600560" y="524559"/>
                  <a:pt x="1621573" y="692999"/>
                </a:cubicBezTo>
                <a:close/>
              </a:path>
            </a:pathLst>
          </a:cu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9D4D36B7-A17C-A119-ADB7-0967B59F0527}"/>
              </a:ext>
            </a:extLst>
          </p:cNvPr>
          <p:cNvSpPr/>
          <p:nvPr/>
        </p:nvSpPr>
        <p:spPr>
          <a:xfrm rot="16626670">
            <a:off x="9243310" y="4247106"/>
            <a:ext cx="1780793" cy="2421389"/>
          </a:xfrm>
          <a:custGeom>
            <a:avLst/>
            <a:gdLst>
              <a:gd name="connsiteX0" fmla="*/ 1621573 w 1780793"/>
              <a:gd name="connsiteY0" fmla="*/ 692999 h 2421389"/>
              <a:gd name="connsiteX1" fmla="*/ 1778397 w 1780793"/>
              <a:gd name="connsiteY1" fmla="*/ 1950054 h 2421389"/>
              <a:gd name="connsiteX2" fmla="*/ 1511457 w 1780793"/>
              <a:gd name="connsiteY2" fmla="*/ 2293090 h 2421389"/>
              <a:gd name="connsiteX3" fmla="*/ 502256 w 1780793"/>
              <a:gd name="connsiteY3" fmla="*/ 2418993 h 2421389"/>
              <a:gd name="connsiteX4" fmla="*/ 159219 w 1780793"/>
              <a:gd name="connsiteY4" fmla="*/ 2152054 h 2421389"/>
              <a:gd name="connsiteX5" fmla="*/ 2396 w 1780793"/>
              <a:gd name="connsiteY5" fmla="*/ 894999 h 2421389"/>
              <a:gd name="connsiteX6" fmla="*/ 269335 w 1780793"/>
              <a:gd name="connsiteY6" fmla="*/ 551963 h 2421389"/>
              <a:gd name="connsiteX7" fmla="*/ 653406 w 1780793"/>
              <a:gd name="connsiteY7" fmla="*/ 504048 h 2421389"/>
              <a:gd name="connsiteX8" fmla="*/ 783961 w 1780793"/>
              <a:gd name="connsiteY8" fmla="*/ 0 h 2421389"/>
              <a:gd name="connsiteX9" fmla="*/ 906343 w 1780793"/>
              <a:gd name="connsiteY9" fmla="*/ 472493 h 2421389"/>
              <a:gd name="connsiteX10" fmla="*/ 1278537 w 1780793"/>
              <a:gd name="connsiteY10" fmla="*/ 426060 h 2421389"/>
              <a:gd name="connsiteX11" fmla="*/ 1621573 w 1780793"/>
              <a:gd name="connsiteY11" fmla="*/ 692999 h 242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80793" h="2421389">
                <a:moveTo>
                  <a:pt x="1621573" y="692999"/>
                </a:moveTo>
                <a:lnTo>
                  <a:pt x="1778397" y="1950054"/>
                </a:lnTo>
                <a:cubicBezTo>
                  <a:pt x="1799410" y="2118494"/>
                  <a:pt x="1679898" y="2272077"/>
                  <a:pt x="1511457" y="2293090"/>
                </a:cubicBezTo>
                <a:lnTo>
                  <a:pt x="502256" y="2418993"/>
                </a:lnTo>
                <a:cubicBezTo>
                  <a:pt x="333815" y="2440006"/>
                  <a:pt x="180233" y="2320494"/>
                  <a:pt x="159219" y="2152054"/>
                </a:cubicBezTo>
                <a:lnTo>
                  <a:pt x="2396" y="894999"/>
                </a:lnTo>
                <a:cubicBezTo>
                  <a:pt x="-18618" y="726559"/>
                  <a:pt x="100895" y="572976"/>
                  <a:pt x="269335" y="551963"/>
                </a:cubicBezTo>
                <a:lnTo>
                  <a:pt x="653406" y="504048"/>
                </a:lnTo>
                <a:lnTo>
                  <a:pt x="783961" y="0"/>
                </a:lnTo>
                <a:lnTo>
                  <a:pt x="906343" y="472493"/>
                </a:lnTo>
                <a:lnTo>
                  <a:pt x="1278537" y="426060"/>
                </a:lnTo>
                <a:cubicBezTo>
                  <a:pt x="1446977" y="405046"/>
                  <a:pt x="1600560" y="524559"/>
                  <a:pt x="1621573" y="692999"/>
                </a:cubicBezTo>
                <a:close/>
              </a:path>
            </a:pathLst>
          </a:custGeom>
          <a:noFill/>
          <a:ln w="381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6753BE-25A7-0778-B1E0-D3DF0EBDA165}"/>
              </a:ext>
            </a:extLst>
          </p:cNvPr>
          <p:cNvSpPr txBox="1"/>
          <p:nvPr/>
        </p:nvSpPr>
        <p:spPr>
          <a:xfrm>
            <a:off x="2407459" y="4833151"/>
            <a:ext cx="1668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OpenDyslexicAlta" pitchFamily="2" charset="77"/>
              </a:rPr>
              <a:t>There are over 600 muscles in the human body.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F9F20E-B895-F26C-DDE6-52BA818F900D}"/>
              </a:ext>
            </a:extLst>
          </p:cNvPr>
          <p:cNvSpPr txBox="1"/>
          <p:nvPr/>
        </p:nvSpPr>
        <p:spPr>
          <a:xfrm>
            <a:off x="5929134" y="4956261"/>
            <a:ext cx="16681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OpenDyslexicAlta" pitchFamily="2" charset="77"/>
              </a:rPr>
              <a:t>Muscles are attached to your bones by tendons.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2EB5D0-6576-23E2-8EB8-603E996D2547}"/>
              </a:ext>
            </a:extLst>
          </p:cNvPr>
          <p:cNvSpPr txBox="1"/>
          <p:nvPr/>
        </p:nvSpPr>
        <p:spPr>
          <a:xfrm>
            <a:off x="9472694" y="4857865"/>
            <a:ext cx="1763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OpenDyslexicAlta" pitchFamily="2" charset="77"/>
              </a:rPr>
              <a:t>Muscles work in pairs; while one contracts, the other relaxes.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470602-B853-2032-A953-EE4FB74EC5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28" r="43995"/>
          <a:stretch/>
        </p:blipFill>
        <p:spPr>
          <a:xfrm>
            <a:off x="4338317" y="4585389"/>
            <a:ext cx="1001396" cy="1714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ACC197-0DA5-D791-34C7-3ABCD33C81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036"/>
          <a:stretch/>
        </p:blipFill>
        <p:spPr>
          <a:xfrm>
            <a:off x="7870010" y="4585389"/>
            <a:ext cx="945057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0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8" grpId="0" animBg="1"/>
      <p:bldP spid="29" grpId="0" animBg="1"/>
      <p:bldP spid="30" grpId="0" animBg="1"/>
      <p:bldP spid="2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666AE-02FC-F827-AEEB-A8B97A71B6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muscle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D8B5D2-F45E-0DF9-6AE3-BBC3E6DE5A62}"/>
              </a:ext>
            </a:extLst>
          </p:cNvPr>
          <p:cNvSpPr txBox="1"/>
          <p:nvPr/>
        </p:nvSpPr>
        <p:spPr>
          <a:xfrm>
            <a:off x="3013853" y="2077176"/>
            <a:ext cx="8511582" cy="2144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OpenDyslexicAlta" pitchFamily="2" charset="77"/>
              </a:rPr>
              <a:t>The word ‘</a:t>
            </a:r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muscle</a:t>
            </a:r>
            <a:r>
              <a:rPr lang="en-GB" sz="2000" dirty="0">
                <a:solidFill>
                  <a:srgbClr val="000000"/>
                </a:solidFill>
                <a:latin typeface="OpenDyslexicAlta" pitchFamily="2" charset="77"/>
              </a:rPr>
              <a:t>’ was first introduced to the English language in 1392 and was spelled ‘</a:t>
            </a:r>
            <a:r>
              <a:rPr lang="en-GB" sz="2000" dirty="0" err="1">
                <a:solidFill>
                  <a:srgbClr val="3372DC"/>
                </a:solidFill>
                <a:latin typeface="OpenDyslexicAlta" pitchFamily="2" charset="77"/>
              </a:rPr>
              <a:t>mucell</a:t>
            </a:r>
            <a:r>
              <a:rPr lang="en-GB" sz="2000" dirty="0">
                <a:latin typeface="OpenDyslexicAlta" pitchFamily="2" charset="77"/>
              </a:rPr>
              <a:t>’</a:t>
            </a:r>
            <a:r>
              <a:rPr lang="en-GB" sz="2000" dirty="0">
                <a:solidFill>
                  <a:srgbClr val="000000"/>
                </a:solidFill>
                <a:latin typeface="OpenDyslexicAlta" pitchFamily="2" charset="77"/>
              </a:rPr>
              <a:t>.</a:t>
            </a:r>
          </a:p>
          <a:p>
            <a:pPr algn="ctr">
              <a:lnSpc>
                <a:spcPts val="1500"/>
              </a:lnSpc>
              <a:spcBef>
                <a:spcPts val="100"/>
              </a:spcBef>
            </a:pPr>
            <a:endParaRPr lang="en-GB" sz="2000" dirty="0">
              <a:solidFill>
                <a:srgbClr val="000000"/>
              </a:solidFill>
              <a:latin typeface="OpenDyslexicAlta" pitchFamily="2" charset="77"/>
            </a:endParaRPr>
          </a:p>
          <a:p>
            <a:pPr algn="ctr"/>
            <a:endParaRPr lang="en-GB" sz="2000" dirty="0">
              <a:solidFill>
                <a:srgbClr val="000000"/>
              </a:solidFill>
              <a:latin typeface="OpenDyslexicAlta" pitchFamily="2" charset="77"/>
            </a:endParaRPr>
          </a:p>
          <a:p>
            <a:pPr algn="ctr"/>
            <a:r>
              <a:rPr lang="en-GB" sz="2000" dirty="0">
                <a:latin typeface="OpenDyslexicAlta" pitchFamily="2" charset="77"/>
              </a:rPr>
              <a:t>‘</a:t>
            </a:r>
            <a:r>
              <a:rPr lang="en-GB" sz="2000" dirty="0" err="1">
                <a:solidFill>
                  <a:srgbClr val="3372DC"/>
                </a:solidFill>
                <a:latin typeface="OpenDyslexicAlta" pitchFamily="2" charset="77"/>
              </a:rPr>
              <a:t>Mucell</a:t>
            </a:r>
            <a:r>
              <a:rPr lang="en-GB" sz="2000" dirty="0">
                <a:latin typeface="OpenDyslexicAlta" pitchFamily="2" charset="77"/>
              </a:rPr>
              <a:t>’</a:t>
            </a:r>
            <a:r>
              <a:rPr lang="en-GB" sz="2000" dirty="0">
                <a:solidFill>
                  <a:srgbClr val="000000"/>
                </a:solidFill>
                <a:latin typeface="OpenDyslexicAlta" pitchFamily="2" charset="77"/>
              </a:rPr>
              <a:t> was borrowed from the Latin word ‘</a:t>
            </a:r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musculus</a:t>
            </a:r>
            <a:r>
              <a:rPr lang="en-GB" sz="2000" dirty="0">
                <a:latin typeface="OpenDyslexicAlta" pitchFamily="2" charset="77"/>
              </a:rPr>
              <a:t>’</a:t>
            </a:r>
            <a:r>
              <a:rPr lang="en-GB" sz="2000" dirty="0">
                <a:solidFill>
                  <a:srgbClr val="000000"/>
                </a:solidFill>
                <a:latin typeface="OpenDyslexicAlta" pitchFamily="2" charset="77"/>
              </a:rPr>
              <a:t> and means ‘little mouse’. This was because some muscles resembled the shape and movement of a mouse.</a:t>
            </a:r>
            <a:endParaRPr lang="en-GB" sz="2000" dirty="0">
              <a:latin typeface="OpenDyslexicAlta" pitchFamily="2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B497C9-5984-A5F8-CA4C-FDAD95848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102" y="1900685"/>
            <a:ext cx="2484243" cy="2497358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CD5553-AD08-B313-1AD5-04D69831A5D3}"/>
              </a:ext>
            </a:extLst>
          </p:cNvPr>
          <p:cNvSpPr/>
          <p:nvPr/>
        </p:nvSpPr>
        <p:spPr>
          <a:xfrm>
            <a:off x="854608" y="5770361"/>
            <a:ext cx="8639365" cy="400110"/>
          </a:xfrm>
          <a:prstGeom prst="rect">
            <a:avLst/>
          </a:prstGeom>
          <a:ln w="635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OpenDyslexicAlta" pitchFamily="2" charset="77"/>
              </a:rPr>
              <a:t>In German, ‘</a:t>
            </a:r>
            <a:r>
              <a:rPr lang="en-GB" sz="2000" dirty="0" err="1">
                <a:solidFill>
                  <a:srgbClr val="3372DC"/>
                </a:solidFill>
                <a:latin typeface="OpenDyslexicAlta" pitchFamily="2" charset="77"/>
              </a:rPr>
              <a:t>maus</a:t>
            </a:r>
            <a:r>
              <a:rPr lang="en-GB" sz="2000" dirty="0">
                <a:latin typeface="OpenDyslexicAlta" pitchFamily="2" charset="77"/>
              </a:rPr>
              <a:t>’</a:t>
            </a:r>
            <a:r>
              <a:rPr lang="en-GB" sz="2000" dirty="0">
                <a:solidFill>
                  <a:srgbClr val="000000"/>
                </a:solidFill>
                <a:latin typeface="OpenDyslexicAlta" pitchFamily="2" charset="77"/>
              </a:rPr>
              <a:t> means ‘mouse’ and ‘the ball of the thumb’.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40A06F2-D259-F734-5F33-34913E875DB4}"/>
              </a:ext>
            </a:extLst>
          </p:cNvPr>
          <p:cNvSpPr/>
          <p:nvPr/>
        </p:nvSpPr>
        <p:spPr>
          <a:xfrm>
            <a:off x="754592" y="4767032"/>
            <a:ext cx="8516902" cy="400110"/>
          </a:xfrm>
          <a:prstGeom prst="rect">
            <a:avLst/>
          </a:prstGeom>
          <a:ln w="635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000000"/>
                </a:solidFill>
                <a:latin typeface="OpenDyslexicAlta" pitchFamily="2" charset="77"/>
              </a:rPr>
              <a:t>In Greek, the word ‘</a:t>
            </a:r>
            <a:r>
              <a:rPr lang="en-GB" sz="2000" dirty="0" err="1">
                <a:solidFill>
                  <a:srgbClr val="3372DC"/>
                </a:solidFill>
                <a:latin typeface="OpenDyslexicAlta" pitchFamily="2" charset="77"/>
              </a:rPr>
              <a:t>mys</a:t>
            </a:r>
            <a:r>
              <a:rPr lang="en-GB" sz="2000" dirty="0">
                <a:latin typeface="OpenDyslexicAlta" pitchFamily="2" charset="77"/>
              </a:rPr>
              <a:t>’</a:t>
            </a:r>
            <a:r>
              <a:rPr lang="en-GB" sz="2000" dirty="0">
                <a:solidFill>
                  <a:srgbClr val="000000"/>
                </a:solidFill>
                <a:latin typeface="OpenDyslexicAlta" pitchFamily="2" charset="77"/>
              </a:rPr>
              <a:t> means both ‘mouse’ and ‘muscle’.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2E9D79-358D-2EF5-A250-1608A3447B44}"/>
              </a:ext>
            </a:extLst>
          </p:cNvPr>
          <p:cNvSpPr txBox="1"/>
          <p:nvPr/>
        </p:nvSpPr>
        <p:spPr>
          <a:xfrm>
            <a:off x="9508331" y="4499475"/>
            <a:ext cx="2017174" cy="22159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3800" dirty="0">
                <a:solidFill>
                  <a:srgbClr val="FF0000"/>
                </a:solidFill>
              </a:rPr>
              <a:t>👍🏻</a:t>
            </a:r>
            <a:endParaRPr lang="en-GB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1"/>
      <p:bldP spid="12" grpId="1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666AE-02FC-F827-AEEB-A8B97A71B6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72DC"/>
                </a:solidFill>
              </a:rPr>
              <a:t>existence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A91839CE-D634-8C55-7EA6-27F5C2B77E38}"/>
              </a:ext>
            </a:extLst>
          </p:cNvPr>
          <p:cNvSpPr/>
          <p:nvPr/>
        </p:nvSpPr>
        <p:spPr>
          <a:xfrm>
            <a:off x="8746655" y="2037781"/>
            <a:ext cx="2207095" cy="1859520"/>
          </a:xfrm>
          <a:custGeom>
            <a:avLst/>
            <a:gdLst>
              <a:gd name="connsiteX0" fmla="*/ 0 w 2207095"/>
              <a:gd name="connsiteY0" fmla="*/ 0 h 1859520"/>
              <a:gd name="connsiteX1" fmla="*/ 2206939 w 2207095"/>
              <a:gd name="connsiteY1" fmla="*/ 0 h 1859520"/>
              <a:gd name="connsiteX2" fmla="*/ 2206939 w 2207095"/>
              <a:gd name="connsiteY2" fmla="*/ 697320 h 1859520"/>
              <a:gd name="connsiteX3" fmla="*/ 2207095 w 2207095"/>
              <a:gd name="connsiteY3" fmla="*/ 697320 h 1859520"/>
              <a:gd name="connsiteX4" fmla="*/ 2207095 w 2207095"/>
              <a:gd name="connsiteY4" fmla="*/ 1162200 h 1859520"/>
              <a:gd name="connsiteX5" fmla="*/ 2206939 w 2207095"/>
              <a:gd name="connsiteY5" fmla="*/ 1162200 h 1859520"/>
              <a:gd name="connsiteX6" fmla="*/ 2206939 w 2207095"/>
              <a:gd name="connsiteY6" fmla="*/ 1859520 h 1859520"/>
              <a:gd name="connsiteX7" fmla="*/ 0 w 2207095"/>
              <a:gd name="connsiteY7" fmla="*/ 1859520 h 185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7095" h="1859520">
                <a:moveTo>
                  <a:pt x="0" y="0"/>
                </a:moveTo>
                <a:lnTo>
                  <a:pt x="2206939" y="0"/>
                </a:lnTo>
                <a:lnTo>
                  <a:pt x="2206939" y="697320"/>
                </a:lnTo>
                <a:lnTo>
                  <a:pt x="2207095" y="697320"/>
                </a:lnTo>
                <a:lnTo>
                  <a:pt x="2207095" y="1162200"/>
                </a:lnTo>
                <a:lnTo>
                  <a:pt x="2206939" y="1162200"/>
                </a:lnTo>
                <a:lnTo>
                  <a:pt x="2206939" y="1859520"/>
                </a:lnTo>
                <a:lnTo>
                  <a:pt x="0" y="1859520"/>
                </a:lnTo>
                <a:close/>
              </a:path>
            </a:pathLst>
          </a:cu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CB4989-348C-4959-B406-645F2BC189AB}"/>
              </a:ext>
            </a:extLst>
          </p:cNvPr>
          <p:cNvSpPr txBox="1"/>
          <p:nvPr/>
        </p:nvSpPr>
        <p:spPr>
          <a:xfrm>
            <a:off x="8600366" y="2305822"/>
            <a:ext cx="2483861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OpenDyslexicAlta" pitchFamily="2" charset="77"/>
              </a:rPr>
              <a:t>In the l</a:t>
            </a:r>
            <a:r>
              <a:rPr lang="en-GB" sz="1600" b="0" dirty="0">
                <a:effectLst/>
                <a:latin typeface="OpenDyslexicAlta" pitchFamily="2" charset="77"/>
              </a:rPr>
              <a:t>ate 14</a:t>
            </a:r>
            <a:r>
              <a:rPr lang="en-GB" sz="1600" b="0" baseline="30000" dirty="0">
                <a:effectLst/>
                <a:latin typeface="OpenDyslexicAlta" pitchFamily="2" charset="77"/>
              </a:rPr>
              <a:t>th</a:t>
            </a:r>
            <a:r>
              <a:rPr lang="en-GB" sz="1600" b="0" dirty="0">
                <a:effectLst/>
                <a:latin typeface="OpenDyslexicAlta" pitchFamily="2" charset="77"/>
              </a:rPr>
              <a:t> </a:t>
            </a:r>
          </a:p>
          <a:p>
            <a:pPr algn="ctr"/>
            <a:r>
              <a:rPr lang="en-GB" sz="1600" b="0" dirty="0">
                <a:effectLst/>
                <a:latin typeface="OpenDyslexicAlta" pitchFamily="2" charset="77"/>
              </a:rPr>
              <a:t>Century meaning </a:t>
            </a:r>
            <a:r>
              <a:rPr lang="en-GB" sz="1600" dirty="0">
                <a:latin typeface="OpenDyslexicAlta" pitchFamily="2" charset="77"/>
              </a:rPr>
              <a:t>‘</a:t>
            </a:r>
            <a:r>
              <a:rPr lang="en-GB" sz="1600" b="0" dirty="0">
                <a:effectLst/>
                <a:latin typeface="OpenDyslexicAlta" pitchFamily="2" charset="77"/>
              </a:rPr>
              <a:t>reality’ from </a:t>
            </a:r>
          </a:p>
          <a:p>
            <a:pPr algn="ctr"/>
            <a:r>
              <a:rPr lang="en-GB" sz="1600" b="0" dirty="0">
                <a:effectLst/>
                <a:latin typeface="OpenDyslexicAlta" pitchFamily="2" charset="77"/>
              </a:rPr>
              <a:t>Old French word</a:t>
            </a:r>
          </a:p>
          <a:p>
            <a:pPr algn="ctr"/>
            <a:r>
              <a:rPr lang="en-GB" sz="1600" dirty="0">
                <a:latin typeface="OpenDyslexicAlta" pitchFamily="2" charset="77"/>
              </a:rPr>
              <a:t>‘</a:t>
            </a:r>
            <a:r>
              <a:rPr lang="en-GB" sz="1600" b="0" dirty="0">
                <a:solidFill>
                  <a:srgbClr val="3372DC"/>
                </a:solidFill>
                <a:effectLst/>
                <a:latin typeface="OpenDyslexicAlta" pitchFamily="2" charset="77"/>
              </a:rPr>
              <a:t>existence</a:t>
            </a:r>
            <a:r>
              <a:rPr lang="en-GB" sz="1600" b="0" dirty="0">
                <a:effectLst/>
                <a:latin typeface="OpenDyslexicAlta" pitchFamily="2" charset="77"/>
              </a:rPr>
              <a:t>’</a:t>
            </a:r>
            <a:r>
              <a:rPr lang="en-GB" sz="1600" dirty="0">
                <a:latin typeface="OpenDyslexicAlta" pitchFamily="2" charset="77"/>
              </a:rPr>
              <a:t>.</a:t>
            </a:r>
            <a:r>
              <a:rPr lang="en-GB" sz="1600" b="0" dirty="0">
                <a:effectLst/>
                <a:latin typeface="OpenDyslexicAlta" pitchFamily="2" charset="77"/>
              </a:rPr>
              <a:t> </a:t>
            </a:r>
            <a:endParaRPr lang="en-GB" sz="1600" dirty="0">
              <a:latin typeface="OpenDyslexicAlta" pitchFamily="2" charset="7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1963A8-0550-C123-6909-9A5647D8135D}"/>
              </a:ext>
            </a:extLst>
          </p:cNvPr>
          <p:cNvSpPr txBox="1"/>
          <p:nvPr/>
        </p:nvSpPr>
        <p:spPr>
          <a:xfrm>
            <a:off x="4964157" y="2367377"/>
            <a:ext cx="22086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i="0" dirty="0">
                <a:effectLst/>
                <a:latin typeface="OpenDyslexicAlta" pitchFamily="2" charset="77"/>
              </a:rPr>
              <a:t>Medieval Latin </a:t>
            </a:r>
          </a:p>
          <a:p>
            <a:pPr algn="ctr"/>
            <a:r>
              <a:rPr lang="en-GB" i="0" dirty="0">
                <a:effectLst/>
                <a:latin typeface="OpenDyslexicAlta" pitchFamily="2" charset="77"/>
              </a:rPr>
              <a:t>(4</a:t>
            </a:r>
            <a:r>
              <a:rPr lang="en-GB" i="0" baseline="30000" dirty="0">
                <a:effectLst/>
                <a:latin typeface="OpenDyslexicAlta" pitchFamily="2" charset="77"/>
              </a:rPr>
              <a:t>th</a:t>
            </a:r>
            <a:r>
              <a:rPr lang="en-GB" i="0" dirty="0">
                <a:effectLst/>
                <a:latin typeface="OpenDyslexicAlta" pitchFamily="2" charset="77"/>
              </a:rPr>
              <a:t>-10</a:t>
            </a:r>
            <a:r>
              <a:rPr lang="en-GB" i="0" baseline="30000" dirty="0">
                <a:effectLst/>
                <a:latin typeface="OpenDyslexicAlta" pitchFamily="2" charset="77"/>
              </a:rPr>
              <a:t>th</a:t>
            </a:r>
            <a:r>
              <a:rPr lang="en-GB" i="0" dirty="0">
                <a:effectLst/>
                <a:latin typeface="OpenDyslexicAlta" pitchFamily="2" charset="77"/>
              </a:rPr>
              <a:t> </a:t>
            </a:r>
          </a:p>
          <a:p>
            <a:pPr algn="ctr"/>
            <a:r>
              <a:rPr lang="en-GB" i="0" dirty="0">
                <a:effectLst/>
                <a:latin typeface="OpenDyslexicAlta" pitchFamily="2" charset="77"/>
              </a:rPr>
              <a:t>centuries)</a:t>
            </a:r>
          </a:p>
          <a:p>
            <a:pPr algn="ctr"/>
            <a:r>
              <a:rPr lang="en-GB" dirty="0">
                <a:latin typeface="OpenDyslexicAlta" pitchFamily="2" charset="77"/>
              </a:rPr>
              <a:t>‘</a:t>
            </a:r>
            <a:r>
              <a:rPr lang="en-GB" b="0" dirty="0">
                <a:solidFill>
                  <a:srgbClr val="3372DC"/>
                </a:solidFill>
                <a:effectLst/>
                <a:latin typeface="OpenDyslexicAlta" pitchFamily="2" charset="77"/>
              </a:rPr>
              <a:t>existential</a:t>
            </a:r>
            <a:r>
              <a:rPr lang="en-GB" b="0" dirty="0">
                <a:effectLst/>
                <a:latin typeface="OpenDyslexicAlta" pitchFamily="2" charset="77"/>
              </a:rPr>
              <a:t>’.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49472-36B8-1A74-EAF7-9765E4E509BB}"/>
              </a:ext>
            </a:extLst>
          </p:cNvPr>
          <p:cNvSpPr txBox="1"/>
          <p:nvPr/>
        </p:nvSpPr>
        <p:spPr>
          <a:xfrm>
            <a:off x="1178272" y="2367377"/>
            <a:ext cx="20236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effectLst/>
                <a:latin typeface="OpenDyslexicAlta" pitchFamily="2" charset="77"/>
              </a:rPr>
              <a:t>Latin </a:t>
            </a:r>
            <a:r>
              <a:rPr lang="en-GB" dirty="0">
                <a:latin typeface="OpenDyslexicAlta" pitchFamily="2" charset="77"/>
              </a:rPr>
              <a:t>‘</a:t>
            </a:r>
            <a:r>
              <a:rPr lang="en-GB" dirty="0" err="1">
                <a:solidFill>
                  <a:srgbClr val="3372DC"/>
                </a:solidFill>
                <a:latin typeface="OpenDyslexicAlta" pitchFamily="2" charset="77"/>
              </a:rPr>
              <a:t>e</a:t>
            </a:r>
            <a:r>
              <a:rPr lang="en-GB" b="0" dirty="0" err="1">
                <a:solidFill>
                  <a:srgbClr val="3372DC"/>
                </a:solidFill>
                <a:effectLst/>
                <a:latin typeface="OpenDyslexicAlta" pitchFamily="2" charset="77"/>
              </a:rPr>
              <a:t>xistere</a:t>
            </a:r>
            <a:r>
              <a:rPr lang="en-GB" b="0" dirty="0">
                <a:effectLst/>
                <a:latin typeface="OpenDyslexicAlta" pitchFamily="2" charset="77"/>
              </a:rPr>
              <a:t>’</a:t>
            </a:r>
          </a:p>
          <a:p>
            <a:pPr algn="ctr"/>
            <a:r>
              <a:rPr lang="en-GB" dirty="0">
                <a:latin typeface="OpenDyslexicAlta" pitchFamily="2" charset="77"/>
              </a:rPr>
              <a:t>meaning ‘</a:t>
            </a:r>
            <a:r>
              <a:rPr lang="en-GB" b="0" i="0" dirty="0">
                <a:effectLst/>
                <a:latin typeface="OpenDyslexicAlta" pitchFamily="2" charset="77"/>
              </a:rPr>
              <a:t>stand forth, come out, emerge’. 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23" name="Right Arrow Callout 22">
            <a:extLst>
              <a:ext uri="{FF2B5EF4-FFF2-40B4-BE49-F238E27FC236}">
                <a16:creationId xmlns:a16="http://schemas.microsoft.com/office/drawing/2014/main" id="{43B22F27-F679-8F63-B532-5DE42B1DCF15}"/>
              </a:ext>
            </a:extLst>
          </p:cNvPr>
          <p:cNvSpPr/>
          <p:nvPr/>
        </p:nvSpPr>
        <p:spPr>
          <a:xfrm>
            <a:off x="4921513" y="2037781"/>
            <a:ext cx="3396493" cy="1859520"/>
          </a:xfrm>
          <a:prstGeom prst="rightArrowCallou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ight Arrow Callout 23">
            <a:extLst>
              <a:ext uri="{FF2B5EF4-FFF2-40B4-BE49-F238E27FC236}">
                <a16:creationId xmlns:a16="http://schemas.microsoft.com/office/drawing/2014/main" id="{B1665BB8-9084-51D5-0DE9-178FAC5FA0D9}"/>
              </a:ext>
            </a:extLst>
          </p:cNvPr>
          <p:cNvSpPr/>
          <p:nvPr/>
        </p:nvSpPr>
        <p:spPr>
          <a:xfrm>
            <a:off x="1073221" y="2037781"/>
            <a:ext cx="3396493" cy="1859520"/>
          </a:xfrm>
          <a:prstGeom prst="rightArrowCallou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31C6E8-1496-5BFF-871D-5A7B8C81A57D}"/>
              </a:ext>
            </a:extLst>
          </p:cNvPr>
          <p:cNvSpPr txBox="1"/>
          <p:nvPr/>
        </p:nvSpPr>
        <p:spPr>
          <a:xfrm>
            <a:off x="4752565" y="4634488"/>
            <a:ext cx="26318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 err="1">
                <a:effectLst/>
                <a:latin typeface="OpenDyslexicAlta" pitchFamily="2" charset="77"/>
              </a:rPr>
              <a:t>existere</a:t>
            </a:r>
            <a:endParaRPr lang="en-GB" sz="20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AB86725-777E-90AB-4B35-F78FBE52DC85}"/>
              </a:ext>
            </a:extLst>
          </p:cNvPr>
          <p:cNvCxnSpPr>
            <a:cxnSpLocks/>
          </p:cNvCxnSpPr>
          <p:nvPr/>
        </p:nvCxnSpPr>
        <p:spPr>
          <a:xfrm flipH="1" flipV="1">
            <a:off x="4272432" y="4824390"/>
            <a:ext cx="998110" cy="9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8513670-3C62-15E8-FEE4-1BDC49429692}"/>
              </a:ext>
            </a:extLst>
          </p:cNvPr>
          <p:cNvSpPr txBox="1"/>
          <p:nvPr/>
        </p:nvSpPr>
        <p:spPr>
          <a:xfrm>
            <a:off x="2617063" y="4368639"/>
            <a:ext cx="1675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effectLst/>
                <a:latin typeface="OpenDyslexicAlta" pitchFamily="2" charset="77"/>
              </a:rPr>
              <a:t>‘ex’ meaning ‘out’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82DF46-81C3-7732-F2B1-FFCFC9BB5B8B}"/>
              </a:ext>
            </a:extLst>
          </p:cNvPr>
          <p:cNvSpPr txBox="1"/>
          <p:nvPr/>
        </p:nvSpPr>
        <p:spPr>
          <a:xfrm>
            <a:off x="7845965" y="4364300"/>
            <a:ext cx="1675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effectLst/>
                <a:latin typeface="OpenDyslexicAlta" pitchFamily="2" charset="77"/>
              </a:rPr>
              <a:t>‘</a:t>
            </a:r>
            <a:r>
              <a:rPr lang="en-GB" b="0" dirty="0" err="1">
                <a:effectLst/>
                <a:latin typeface="OpenDyslexicAlta" pitchFamily="2" charset="77"/>
              </a:rPr>
              <a:t>sistere</a:t>
            </a:r>
            <a:r>
              <a:rPr lang="en-GB" b="0" dirty="0">
                <a:effectLst/>
                <a:latin typeface="OpenDyslexicAlta" pitchFamily="2" charset="77"/>
              </a:rPr>
              <a:t>’ meaning  ‘to stand’</a:t>
            </a:r>
            <a:endParaRPr lang="en-GB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80C8B7D-0884-E0AC-B2AC-75DF291BA6D1}"/>
              </a:ext>
            </a:extLst>
          </p:cNvPr>
          <p:cNvCxnSpPr>
            <a:cxnSpLocks/>
          </p:cNvCxnSpPr>
          <p:nvPr/>
        </p:nvCxnSpPr>
        <p:spPr>
          <a:xfrm>
            <a:off x="6860244" y="4824390"/>
            <a:ext cx="99811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17189AE8-2B7A-CA7D-1858-7099DE56A6F9}"/>
              </a:ext>
            </a:extLst>
          </p:cNvPr>
          <p:cNvSpPr txBox="1">
            <a:spLocks/>
          </p:cNvSpPr>
          <p:nvPr/>
        </p:nvSpPr>
        <p:spPr>
          <a:xfrm>
            <a:off x="1382315" y="5766280"/>
            <a:ext cx="9427367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3372DC"/>
                </a:solidFill>
                <a:ea typeface="Calibri"/>
                <a:cs typeface="Calibri"/>
                <a:sym typeface="Calibri"/>
              </a:rPr>
              <a:t>Can you think of any other words which may have derived</a:t>
            </a:r>
          </a:p>
          <a:p>
            <a:r>
              <a:rPr lang="en-GB" dirty="0">
                <a:solidFill>
                  <a:srgbClr val="3372DC"/>
                </a:solidFill>
                <a:ea typeface="Calibri"/>
                <a:cs typeface="Calibri"/>
                <a:sym typeface="Calibri"/>
              </a:rPr>
              <a:t>from the same meaning? </a:t>
            </a:r>
            <a:endParaRPr lang="en-GB" dirty="0">
              <a:solidFill>
                <a:srgbClr val="337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2" grpId="0"/>
      <p:bldP spid="18" grpId="0"/>
      <p:bldP spid="13" grpId="0"/>
      <p:bldP spid="23" grpId="0" animBg="1"/>
      <p:bldP spid="24" grpId="0" animBg="1"/>
      <p:bldP spid="25" grpId="0"/>
      <p:bldP spid="28" grpId="0"/>
      <p:bldP spid="31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34C4-4F08-EA1C-62F8-579D6DB9EA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2735" y="586635"/>
            <a:ext cx="6246528" cy="320675"/>
          </a:xfrm>
        </p:spPr>
        <p:txBody>
          <a:bodyPr/>
          <a:lstStyle/>
          <a:p>
            <a:r>
              <a:rPr lang="en-GB" dirty="0"/>
              <a:t>Words where ‘ex’ means ‘out’</a:t>
            </a:r>
            <a:endParaRPr lang="en-GB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1D388B0-63AC-F113-F741-792E1B1DDF8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1A9199-C5B0-B18C-ACCC-67E7DE177A8A}"/>
              </a:ext>
            </a:extLst>
          </p:cNvPr>
          <p:cNvSpPr/>
          <p:nvPr/>
        </p:nvSpPr>
        <p:spPr>
          <a:xfrm>
            <a:off x="2172901" y="3699072"/>
            <a:ext cx="10402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3372DC"/>
                </a:solidFill>
                <a:latin typeface="OpenDyslexicAlta" pitchFamily="2" charset="77"/>
                <a:ea typeface="Calibri"/>
                <a:cs typeface="Calibri"/>
                <a:sym typeface="Calibri"/>
              </a:rPr>
              <a:t>exit</a:t>
            </a:r>
            <a:endParaRPr lang="en-GB" sz="2800" dirty="0">
              <a:solidFill>
                <a:srgbClr val="3372DC"/>
              </a:solidFill>
              <a:latin typeface="OpenDyslexicAlta" pitchFamily="2" charset="77"/>
            </a:endParaRPr>
          </a:p>
        </p:txBody>
      </p:sp>
      <p:pic>
        <p:nvPicPr>
          <p:cNvPr id="8" name="Picture 2" descr="Fire, Safety, Signs, Symbols, Exit">
            <a:extLst>
              <a:ext uri="{FF2B5EF4-FFF2-40B4-BE49-F238E27FC236}">
                <a16:creationId xmlns:a16="http://schemas.microsoft.com/office/drawing/2014/main" id="{3B938E68-CCF5-CE2D-3644-CBFED7A1B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15" y="1856819"/>
            <a:ext cx="1704404" cy="170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17857A1-5EAA-A3D7-1571-A2A92B3026C3}"/>
              </a:ext>
            </a:extLst>
          </p:cNvPr>
          <p:cNvSpPr/>
          <p:nvPr/>
        </p:nvSpPr>
        <p:spPr>
          <a:xfrm>
            <a:off x="5431138" y="5933881"/>
            <a:ext cx="14847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3372DC"/>
                </a:solidFill>
                <a:latin typeface="OpenDyslexicAlta" pitchFamily="2" charset="77"/>
                <a:ea typeface="Calibri"/>
                <a:cs typeface="Calibri"/>
                <a:sym typeface="Calibri"/>
              </a:rPr>
              <a:t>export</a:t>
            </a:r>
            <a:endParaRPr lang="en-GB" sz="2800" dirty="0">
              <a:solidFill>
                <a:srgbClr val="3372DC"/>
              </a:solidFill>
              <a:latin typeface="OpenDyslexicAlta" pitchFamily="2" charset="77"/>
            </a:endParaRPr>
          </a:p>
        </p:txBody>
      </p:sp>
      <p:pic>
        <p:nvPicPr>
          <p:cNvPr id="11" name="Picture 4" descr="Container, Port, Load, Transport, Industry, Export">
            <a:extLst>
              <a:ext uri="{FF2B5EF4-FFF2-40B4-BE49-F238E27FC236}">
                <a16:creationId xmlns:a16="http://schemas.microsoft.com/office/drawing/2014/main" id="{AF4B0B20-53BB-5D8C-4901-6A5FD7325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835" y="4536785"/>
            <a:ext cx="2201308" cy="123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B8CEAF5-C22C-A554-95D9-1E10486EB795}"/>
              </a:ext>
            </a:extLst>
          </p:cNvPr>
          <p:cNvSpPr/>
          <p:nvPr/>
        </p:nvSpPr>
        <p:spPr>
          <a:xfrm>
            <a:off x="8557391" y="5918311"/>
            <a:ext cx="17251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dirty="0">
                <a:solidFill>
                  <a:srgbClr val="3372DC"/>
                </a:solidFill>
                <a:latin typeface="OpenDyslexicAlta" pitchFamily="2" charset="77"/>
                <a:ea typeface="Calibri"/>
                <a:cs typeface="Calibri"/>
                <a:sym typeface="Calibri"/>
              </a:rPr>
              <a:t>explode</a:t>
            </a:r>
            <a:endParaRPr lang="en-GB" sz="2800" dirty="0">
              <a:solidFill>
                <a:srgbClr val="3372DC"/>
              </a:solidFill>
              <a:latin typeface="OpenDyslexicAlta" pitchFamily="2" charset="77"/>
            </a:endParaRPr>
          </a:p>
        </p:txBody>
      </p:sp>
      <p:pic>
        <p:nvPicPr>
          <p:cNvPr id="14" name="Picture 6" descr="Explosion, Detonation, Boom, Bomb, Dynamite, Danger">
            <a:extLst>
              <a:ext uri="{FF2B5EF4-FFF2-40B4-BE49-F238E27FC236}">
                <a16:creationId xmlns:a16="http://schemas.microsoft.com/office/drawing/2014/main" id="{7979CF3F-699A-C7B4-95DC-84ADF8D7B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243" y="4299073"/>
            <a:ext cx="1593448" cy="160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28FBB3A-67E7-43FE-1675-70596D1413E3}"/>
              </a:ext>
            </a:extLst>
          </p:cNvPr>
          <p:cNvSpPr/>
          <p:nvPr/>
        </p:nvSpPr>
        <p:spPr>
          <a:xfrm>
            <a:off x="1607371" y="5950814"/>
            <a:ext cx="21712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3372DC"/>
                </a:solidFill>
                <a:latin typeface="OpenDyslexicAlta" pitchFamily="2" charset="77"/>
                <a:ea typeface="Calibri"/>
                <a:cs typeface="Calibri"/>
                <a:sym typeface="Calibri"/>
              </a:rPr>
              <a:t>external</a:t>
            </a:r>
            <a:endParaRPr lang="en-GB" sz="2800" dirty="0">
              <a:solidFill>
                <a:srgbClr val="3372DC"/>
              </a:solidFill>
              <a:latin typeface="OpenDyslexicAlta" pitchFamily="2" charset="77"/>
            </a:endParaRPr>
          </a:p>
        </p:txBody>
      </p:sp>
      <p:pic>
        <p:nvPicPr>
          <p:cNvPr id="17" name="Picture 10" descr="House, Home, Facade, Exterior, Stone House, Stoneworks">
            <a:extLst>
              <a:ext uri="{FF2B5EF4-FFF2-40B4-BE49-F238E27FC236}">
                <a16:creationId xmlns:a16="http://schemas.microsoft.com/office/drawing/2014/main" id="{270BED17-E7A5-9E70-8D0B-2DC06793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502" y="4351867"/>
            <a:ext cx="2195030" cy="146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DDD4158-CF2A-DE58-B448-FB97758A914C}"/>
              </a:ext>
            </a:extLst>
          </p:cNvPr>
          <p:cNvSpPr/>
          <p:nvPr/>
        </p:nvSpPr>
        <p:spPr>
          <a:xfrm>
            <a:off x="5297653" y="3700109"/>
            <a:ext cx="1751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3372DC"/>
                </a:solidFill>
                <a:latin typeface="OpenDyslexicAlta" pitchFamily="2" charset="77"/>
                <a:ea typeface="Calibri"/>
                <a:cs typeface="Calibri"/>
                <a:sym typeface="Calibri"/>
              </a:rPr>
              <a:t>exhale</a:t>
            </a:r>
            <a:endParaRPr lang="en-GB" sz="2800" dirty="0">
              <a:solidFill>
                <a:srgbClr val="3372DC"/>
              </a:solidFill>
              <a:latin typeface="OpenDyslexicAlta" pitchFamily="2" charset="77"/>
            </a:endParaRPr>
          </a:p>
        </p:txBody>
      </p:sp>
      <p:pic>
        <p:nvPicPr>
          <p:cNvPr id="20" name="Picture 12" descr="Blowing, Child, Dandelions, Dispersing, Female, Girl">
            <a:extLst>
              <a:ext uri="{FF2B5EF4-FFF2-40B4-BE49-F238E27FC236}">
                <a16:creationId xmlns:a16="http://schemas.microsoft.com/office/drawing/2014/main" id="{B084E18B-438F-F24E-41C2-F51A2C59B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31" y="1894904"/>
            <a:ext cx="1601517" cy="1666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BACF569-9728-9BF4-C72D-E010E39F126E}"/>
              </a:ext>
            </a:extLst>
          </p:cNvPr>
          <p:cNvSpPr/>
          <p:nvPr/>
        </p:nvSpPr>
        <p:spPr>
          <a:xfrm>
            <a:off x="8581495" y="3684539"/>
            <a:ext cx="16769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solidFill>
                  <a:srgbClr val="3372DC"/>
                </a:solidFill>
                <a:latin typeface="OpenDyslexicAlta" pitchFamily="2" charset="77"/>
                <a:ea typeface="Calibri"/>
                <a:cs typeface="Calibri"/>
                <a:sym typeface="Calibri"/>
              </a:rPr>
              <a:t>expire</a:t>
            </a:r>
            <a:endParaRPr lang="en-GB" sz="2800" dirty="0">
              <a:solidFill>
                <a:srgbClr val="3372DC"/>
              </a:solidFill>
              <a:latin typeface="OpenDyslexicAlta" pitchFamily="2" charset="77"/>
            </a:endParaRPr>
          </a:p>
        </p:txBody>
      </p:sp>
      <p:pic>
        <p:nvPicPr>
          <p:cNvPr id="23" name="Picture 14" descr="Rotten, Meat, Mould, Bread, Rot, Decay">
            <a:extLst>
              <a:ext uri="{FF2B5EF4-FFF2-40B4-BE49-F238E27FC236}">
                <a16:creationId xmlns:a16="http://schemas.microsoft.com/office/drawing/2014/main" id="{A45BCDDD-0405-3FFC-1FBC-8CC33832E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945" y="2152826"/>
            <a:ext cx="2222044" cy="127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85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  <p:bldP spid="16" grpId="0"/>
      <p:bldP spid="19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8F914B-2A3C-9803-BFFA-5B66638A6F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sort these words according to the </a:t>
            </a:r>
          </a:p>
          <a:p>
            <a:r>
              <a:rPr lang="en-GB" dirty="0"/>
              <a:t>number of syllables?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B7D4D-B770-0FD8-8E91-74BDD6B9BA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52AE0-50E9-1029-B690-D510CADBD3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/>
              <a:t>1.</a:t>
            </a:r>
            <a:fld id="{46F6552A-941E-B249-8E39-1E2EE7BF53B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0B669B-C17C-9802-F815-67007098B95F}"/>
              </a:ext>
            </a:extLst>
          </p:cNvPr>
          <p:cNvSpPr txBox="1">
            <a:spLocks/>
          </p:cNvSpPr>
          <p:nvPr/>
        </p:nvSpPr>
        <p:spPr>
          <a:xfrm>
            <a:off x="2348261" y="1953463"/>
            <a:ext cx="276585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accommodate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8EBB543-1A6C-9FFD-EB68-1044DEBC6A6E}"/>
              </a:ext>
            </a:extLst>
          </p:cNvPr>
          <p:cNvSpPr txBox="1">
            <a:spLocks/>
          </p:cNvSpPr>
          <p:nvPr/>
        </p:nvSpPr>
        <p:spPr>
          <a:xfrm>
            <a:off x="-103683" y="1953465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available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F8EE1FE-5E05-617D-A2AB-634C7E445B0F}"/>
              </a:ext>
            </a:extLst>
          </p:cNvPr>
          <p:cNvSpPr txBox="1">
            <a:spLocks/>
          </p:cNvSpPr>
          <p:nvPr/>
        </p:nvSpPr>
        <p:spPr>
          <a:xfrm>
            <a:off x="8655705" y="1953461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competition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DFFE9C6-5753-0FFB-1E1C-5C79CEC5DDD4}"/>
              </a:ext>
            </a:extLst>
          </p:cNvPr>
          <p:cNvSpPr txBox="1">
            <a:spLocks/>
          </p:cNvSpPr>
          <p:nvPr/>
        </p:nvSpPr>
        <p:spPr>
          <a:xfrm>
            <a:off x="4600605" y="2643723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existence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49E8962-9E27-FFD3-75B6-1D8032286B5E}"/>
              </a:ext>
            </a:extLst>
          </p:cNvPr>
          <p:cNvSpPr txBox="1">
            <a:spLocks/>
          </p:cNvSpPr>
          <p:nvPr/>
        </p:nvSpPr>
        <p:spPr>
          <a:xfrm>
            <a:off x="-116562" y="2643723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muscle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F8BB025-E904-CDCB-6898-95707BF29B41}"/>
              </a:ext>
            </a:extLst>
          </p:cNvPr>
          <p:cNvSpPr txBox="1">
            <a:spLocks/>
          </p:cNvSpPr>
          <p:nvPr/>
        </p:nvSpPr>
        <p:spPr>
          <a:xfrm>
            <a:off x="8919179" y="264372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prejudice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4FE4D8B-0A6C-DC4A-8F8A-E164B1977C3A}"/>
              </a:ext>
            </a:extLst>
          </p:cNvPr>
          <p:cNvSpPr txBox="1">
            <a:spLocks/>
          </p:cNvSpPr>
          <p:nvPr/>
        </p:nvSpPr>
        <p:spPr>
          <a:xfrm>
            <a:off x="6692603" y="195346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determined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0395B41-85B2-A5DD-2B75-A6B6AA45D05D}"/>
              </a:ext>
            </a:extLst>
          </p:cNvPr>
          <p:cNvSpPr txBox="1">
            <a:spLocks/>
          </p:cNvSpPr>
          <p:nvPr/>
        </p:nvSpPr>
        <p:spPr>
          <a:xfrm>
            <a:off x="2107444" y="264372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identity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3774A6C-87D7-52F0-EE8B-3963E3D03BBC}"/>
              </a:ext>
            </a:extLst>
          </p:cNvPr>
          <p:cNvSpPr txBox="1">
            <a:spLocks/>
          </p:cNvSpPr>
          <p:nvPr/>
        </p:nvSpPr>
        <p:spPr>
          <a:xfrm>
            <a:off x="4466027" y="1953463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suggest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7D86C352-E103-7D69-C509-9A28D98A02BB}"/>
              </a:ext>
            </a:extLst>
          </p:cNvPr>
          <p:cNvSpPr txBox="1">
            <a:spLocks/>
          </p:cNvSpPr>
          <p:nvPr/>
        </p:nvSpPr>
        <p:spPr>
          <a:xfrm>
            <a:off x="6692603" y="264372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rhyme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8AA826-046F-248B-553C-7B323E5A2E57}"/>
              </a:ext>
            </a:extLst>
          </p:cNvPr>
          <p:cNvSpPr/>
          <p:nvPr/>
        </p:nvSpPr>
        <p:spPr>
          <a:xfrm>
            <a:off x="705156" y="3469907"/>
            <a:ext cx="2387477" cy="2348953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B877F0-1B20-2295-9EAF-15680E0D2301}"/>
              </a:ext>
            </a:extLst>
          </p:cNvPr>
          <p:cNvSpPr/>
          <p:nvPr/>
        </p:nvSpPr>
        <p:spPr>
          <a:xfrm>
            <a:off x="1278579" y="6051082"/>
            <a:ext cx="1369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3760"/>
                </a:solidFill>
                <a:latin typeface="OpenDyslexicAlta" pitchFamily="2" charset="77"/>
                <a:cs typeface="Rubik" pitchFamily="2" charset="-79"/>
              </a:rPr>
              <a:t>1 syllable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A14C4-4A40-E733-7F66-EABDE1E037A9}"/>
              </a:ext>
            </a:extLst>
          </p:cNvPr>
          <p:cNvSpPr/>
          <p:nvPr/>
        </p:nvSpPr>
        <p:spPr>
          <a:xfrm>
            <a:off x="3993939" y="6051082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219CEE"/>
                </a:solidFill>
                <a:latin typeface="OpenDyslexicAlta" pitchFamily="2" charset="77"/>
                <a:cs typeface="Rubik" pitchFamily="2" charset="-79"/>
              </a:rPr>
              <a:t>2 syllables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2CD784C-734D-A63D-427B-7C83E6D789F6}"/>
              </a:ext>
            </a:extLst>
          </p:cNvPr>
          <p:cNvSpPr/>
          <p:nvPr/>
        </p:nvSpPr>
        <p:spPr>
          <a:xfrm>
            <a:off x="6786751" y="6024766"/>
            <a:ext cx="15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25D160"/>
                </a:solidFill>
                <a:latin typeface="OpenDyslexicAlta" pitchFamily="2" charset="77"/>
                <a:cs typeface="Rubik" pitchFamily="2" charset="-79"/>
              </a:rPr>
              <a:t>3 syllables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0B5768-6151-2960-B08A-D92FCA86AB85}"/>
              </a:ext>
            </a:extLst>
          </p:cNvPr>
          <p:cNvSpPr/>
          <p:nvPr/>
        </p:nvSpPr>
        <p:spPr>
          <a:xfrm>
            <a:off x="9534594" y="6018189"/>
            <a:ext cx="1521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OpenDyslexicAlta" pitchFamily="2" charset="77"/>
                <a:cs typeface="Rubik" pitchFamily="2" charset="-79"/>
              </a:rPr>
              <a:t>4 syllables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038DC8-73F4-FB82-72AE-3BE78F8A6830}"/>
              </a:ext>
            </a:extLst>
          </p:cNvPr>
          <p:cNvSpPr/>
          <p:nvPr/>
        </p:nvSpPr>
        <p:spPr>
          <a:xfrm>
            <a:off x="6268228" y="3477537"/>
            <a:ext cx="2387477" cy="2348953"/>
          </a:xfrm>
          <a:prstGeom prst="ellipse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88B88E-5ED9-D841-7A3A-2BF2186C4ADF}"/>
              </a:ext>
            </a:extLst>
          </p:cNvPr>
          <p:cNvSpPr/>
          <p:nvPr/>
        </p:nvSpPr>
        <p:spPr>
          <a:xfrm>
            <a:off x="9049765" y="3477537"/>
            <a:ext cx="2387477" cy="2348953"/>
          </a:xfrm>
          <a:prstGeom prst="ellipse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2153E0-1265-AD7D-755C-87A3FFE63BC0}"/>
              </a:ext>
            </a:extLst>
          </p:cNvPr>
          <p:cNvSpPr/>
          <p:nvPr/>
        </p:nvSpPr>
        <p:spPr>
          <a:xfrm>
            <a:off x="3486692" y="3477537"/>
            <a:ext cx="2387477" cy="2348953"/>
          </a:xfrm>
          <a:prstGeom prst="ellipse">
            <a:avLst/>
          </a:prstGeom>
          <a:noFill/>
          <a:ln w="6350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665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44 L 0.725 0.2587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98" y="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1968 L 0.53424 0.328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81481E-6 L -0.11797 0.3076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8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069 L -0.07239 0.2909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0" y="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52 -0.00788 L -0.02631 0.3983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7037E-7 L 0.26953 0.3076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1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0648 L 0.5336 0.3680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80" y="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324 L 0.11224 0.2648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-0.52526 0.2576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63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-0.25365 0.342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8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2175</TotalTime>
  <Words>1798</Words>
  <Application>Microsoft Macintosh PowerPoint</Application>
  <PresentationFormat>Widescreen</PresentationFormat>
  <Paragraphs>405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Muli</vt:lpstr>
      <vt:lpstr>OpenDyslexicAlta</vt:lpstr>
      <vt:lpstr>Calibri</vt:lpstr>
      <vt:lpstr>Arial</vt:lpstr>
      <vt:lpstr>Lucida Handwriting</vt:lpstr>
      <vt:lpstr>Calibri Light</vt:lpstr>
      <vt:lpstr>Ink Free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Alexandra Oliver</cp:lastModifiedBy>
  <cp:revision>62</cp:revision>
  <dcterms:created xsi:type="dcterms:W3CDTF">2022-07-19T20:08:30Z</dcterms:created>
  <dcterms:modified xsi:type="dcterms:W3CDTF">2022-10-17T09:46:38Z</dcterms:modified>
</cp:coreProperties>
</file>