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93" r:id="rId7"/>
    <p:sldId id="260" r:id="rId8"/>
    <p:sldId id="261" r:id="rId9"/>
    <p:sldId id="262" r:id="rId10"/>
    <p:sldId id="291" r:id="rId11"/>
    <p:sldId id="263" r:id="rId12"/>
    <p:sldId id="264" r:id="rId13"/>
    <p:sldId id="265" r:id="rId14"/>
    <p:sldId id="292" r:id="rId15"/>
    <p:sldId id="269" r:id="rId16"/>
    <p:sldId id="273" r:id="rId17"/>
    <p:sldId id="285" r:id="rId18"/>
    <p:sldId id="275" r:id="rId19"/>
    <p:sldId id="28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embeddedFontLst>
    <p:embeddedFont>
      <p:font typeface="EdShed" panose="020B0604020202020204" charset="0"/>
      <p:regular r:id="rId29"/>
      <p:bold r:id="rId30"/>
    </p:embeddedFont>
    <p:embeddedFont>
      <p:font typeface="Muli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FF3760"/>
    <a:srgbClr val="7956D6"/>
    <a:srgbClr val="25D160"/>
    <a:srgbClr val="F139C4"/>
    <a:srgbClr val="3372DC"/>
    <a:srgbClr val="D1CECE"/>
    <a:srgbClr val="219CEE"/>
    <a:srgbClr val="FFD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34CDC-BE8F-F104-15F0-2A9CD1FE0E0E}" v="59" dt="2025-06-07T03:19:21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1701"/>
  </p:normalViewPr>
  <p:slideViewPr>
    <p:cSldViewPr snapToGrid="0" snapToObjects="1">
      <p:cViewPr varScale="1">
        <p:scale>
          <a:sx n="99" d="100"/>
          <a:sy n="99" d="100"/>
        </p:scale>
        <p:origin x="496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Athienitis" userId="S::alexander.athienitis@edshed.com::2cbbe83c-bee7-4ce3-8c5e-5ea8eb612f0e" providerId="AD" clId="Web-{37734CDC-BE8F-F104-15F0-2A9CD1FE0E0E}"/>
    <pc:docChg chg="modSld">
      <pc:chgData name="Alexander Athienitis" userId="S::alexander.athienitis@edshed.com::2cbbe83c-bee7-4ce3-8c5e-5ea8eb612f0e" providerId="AD" clId="Web-{37734CDC-BE8F-F104-15F0-2A9CD1FE0E0E}" dt="2025-06-07T03:19:18.602" v="53"/>
      <pc:docMkLst>
        <pc:docMk/>
      </pc:docMkLst>
      <pc:sldChg chg="modSp">
        <pc:chgData name="Alexander Athienitis" userId="S::alexander.athienitis@edshed.com::2cbbe83c-bee7-4ce3-8c5e-5ea8eb612f0e" providerId="AD" clId="Web-{37734CDC-BE8F-F104-15F0-2A9CD1FE0E0E}" dt="2025-06-07T03:19:18.602" v="53"/>
        <pc:sldMkLst>
          <pc:docMk/>
          <pc:sldMk cId="2687611461" sldId="278"/>
        </pc:sldMkLst>
        <pc:graphicFrameChg chg="mod modGraphic">
          <ac:chgData name="Alexander Athienitis" userId="S::alexander.athienitis@edshed.com::2cbbe83c-bee7-4ce3-8c5e-5ea8eb612f0e" providerId="AD" clId="Web-{37734CDC-BE8F-F104-15F0-2A9CD1FE0E0E}" dt="2025-06-07T03:19:18.602" v="53"/>
          <ac:graphicFrameMkLst>
            <pc:docMk/>
            <pc:sldMk cId="2687611461" sldId="278"/>
            <ac:graphicFrameMk id="6" creationId="{E2D47603-A169-5688-7EC7-7527A9F354DE}"/>
          </ac:graphicFrameMkLst>
        </pc:graphicFrameChg>
      </pc:sldChg>
      <pc:sldChg chg="modSp">
        <pc:chgData name="Alexander Athienitis" userId="S::alexander.athienitis@edshed.com::2cbbe83c-bee7-4ce3-8c5e-5ea8eb612f0e" providerId="AD" clId="Web-{37734CDC-BE8F-F104-15F0-2A9CD1FE0E0E}" dt="2025-06-07T03:18:37.492" v="1" actId="20577"/>
        <pc:sldMkLst>
          <pc:docMk/>
          <pc:sldMk cId="2972382528" sldId="286"/>
        </pc:sldMkLst>
        <pc:spChg chg="mod">
          <ac:chgData name="Alexander Athienitis" userId="S::alexander.athienitis@edshed.com::2cbbe83c-bee7-4ce3-8c5e-5ea8eb612f0e" providerId="AD" clId="Web-{37734CDC-BE8F-F104-15F0-2A9CD1FE0E0E}" dt="2025-06-07T03:18:37.492" v="1" actId="20577"/>
          <ac:spMkLst>
            <pc:docMk/>
            <pc:sldMk cId="2972382528" sldId="286"/>
            <ac:spMk id="10" creationId="{12239CE7-1702-2B70-0368-77D9267EA7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F229B-8876-6441-8901-E5E5390D559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E850-C615-DA41-B158-FBF094A0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each word for it to move to the relevant box.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0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07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32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9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revise the prefix meanings before the children start the activity:</a:t>
            </a:r>
          </a:p>
          <a:p>
            <a:r>
              <a:rPr lang="en-GB" dirty="0"/>
              <a:t>mis = wrong/false</a:t>
            </a:r>
          </a:p>
          <a:p>
            <a:r>
              <a:rPr lang="en-GB" dirty="0"/>
              <a:t>re = repeat/again</a:t>
            </a:r>
          </a:p>
          <a:p>
            <a:r>
              <a:rPr lang="en-GB" dirty="0"/>
              <a:t>un = not/opposite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1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revise the prefix meanings before the children start the activity:</a:t>
            </a:r>
          </a:p>
          <a:p>
            <a:r>
              <a:rPr lang="en-GB" dirty="0"/>
              <a:t>mis = wrong/false</a:t>
            </a:r>
          </a:p>
          <a:p>
            <a:r>
              <a:rPr lang="en-GB" dirty="0"/>
              <a:t>re = repeat/again</a:t>
            </a:r>
          </a:p>
          <a:p>
            <a:r>
              <a:rPr lang="en-GB" dirty="0"/>
              <a:t>un = not/opposite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0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the number to reveal the spellings with that number of syllables.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Children to identify which words have been split into their syllables correctly and which have not, discussing why.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Click one at a time and click again for the answer to appear underneath.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the slide to show the number of syllables and how it is written.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30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360446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9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4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8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6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6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252C-7E3D-1749-8409-A4F8F98D5649}" type="datetime1">
              <a:rPr lang="en-GB" smtClean="0"/>
              <a:t>06/06/2025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F226-F87C-E84C-97C9-94623B9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To be able to segment words into the correct syllables and phonemes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words with the long vowel sound /</a:t>
            </a:r>
            <a:r>
              <a:rPr lang="en-GB" altLang="en-US" sz="2000" dirty="0" err="1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igh</a:t>
            </a:r>
            <a:r>
              <a:rPr lang="en-GB" altLang="en-US" sz="2000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spelled ‘y’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This week’s words: </a:t>
            </a:r>
            <a:r>
              <a:rPr lang="en-GB" sz="1800" dirty="0"/>
              <a:t>apply, hygiene, hyphen, identify, multiply, occupy, python, recycle, rhyme, supply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6E09ED-1045-66FF-2233-97385B4E4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/>
              <a:t>Word Maps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571BEA-1D94-C307-6527-898AC2267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FE66230F-BA16-BF2D-661D-B54525721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21471"/>
              </p:ext>
            </p:extLst>
          </p:nvPr>
        </p:nvGraphicFramePr>
        <p:xfrm>
          <a:off x="257943" y="1687134"/>
          <a:ext cx="11676114" cy="493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637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258984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655869">
                  <a:extLst>
                    <a:ext uri="{9D8B030D-6E8A-4147-A177-3AD203B41FA5}">
                      <a16:colId xmlns:a16="http://schemas.microsoft.com/office/drawing/2014/main" val="513078628"/>
                    </a:ext>
                  </a:extLst>
                </a:gridCol>
                <a:gridCol w="685672">
                  <a:extLst>
                    <a:ext uri="{9D8B030D-6E8A-4147-A177-3AD203B41FA5}">
                      <a16:colId xmlns:a16="http://schemas.microsoft.com/office/drawing/2014/main" val="2241025409"/>
                    </a:ext>
                  </a:extLst>
                </a:gridCol>
                <a:gridCol w="725550">
                  <a:extLst>
                    <a:ext uri="{9D8B030D-6E8A-4147-A177-3AD203B41FA5}">
                      <a16:colId xmlns:a16="http://schemas.microsoft.com/office/drawing/2014/main" val="2830728711"/>
                    </a:ext>
                  </a:extLst>
                </a:gridCol>
                <a:gridCol w="610550">
                  <a:extLst>
                    <a:ext uri="{9D8B030D-6E8A-4147-A177-3AD203B41FA5}">
                      <a16:colId xmlns:a16="http://schemas.microsoft.com/office/drawing/2014/main" val="2064773542"/>
                    </a:ext>
                  </a:extLst>
                </a:gridCol>
                <a:gridCol w="610550">
                  <a:extLst>
                    <a:ext uri="{9D8B030D-6E8A-4147-A177-3AD203B41FA5}">
                      <a16:colId xmlns:a16="http://schemas.microsoft.com/office/drawing/2014/main" val="578814535"/>
                    </a:ext>
                  </a:extLst>
                </a:gridCol>
                <a:gridCol w="610550">
                  <a:extLst>
                    <a:ext uri="{9D8B030D-6E8A-4147-A177-3AD203B41FA5}">
                      <a16:colId xmlns:a16="http://schemas.microsoft.com/office/drawing/2014/main" val="3233212118"/>
                    </a:ext>
                  </a:extLst>
                </a:gridCol>
                <a:gridCol w="610550">
                  <a:extLst>
                    <a:ext uri="{9D8B030D-6E8A-4147-A177-3AD203B41FA5}">
                      <a16:colId xmlns:a16="http://schemas.microsoft.com/office/drawing/2014/main" val="1233668001"/>
                    </a:ext>
                  </a:extLst>
                </a:gridCol>
                <a:gridCol w="678094">
                  <a:extLst>
                    <a:ext uri="{9D8B030D-6E8A-4147-A177-3AD203B41FA5}">
                      <a16:colId xmlns:a16="http://schemas.microsoft.com/office/drawing/2014/main" val="3390299067"/>
                    </a:ext>
                  </a:extLst>
                </a:gridCol>
                <a:gridCol w="1153557">
                  <a:extLst>
                    <a:ext uri="{9D8B030D-6E8A-4147-A177-3AD203B41FA5}">
                      <a16:colId xmlns:a16="http://schemas.microsoft.com/office/drawing/2014/main" val="909187824"/>
                    </a:ext>
                  </a:extLst>
                </a:gridCol>
                <a:gridCol w="1222693">
                  <a:extLst>
                    <a:ext uri="{9D8B030D-6E8A-4147-A177-3AD203B41FA5}">
                      <a16:colId xmlns:a16="http://schemas.microsoft.com/office/drawing/2014/main" val="1938075612"/>
                    </a:ext>
                  </a:extLst>
                </a:gridCol>
              </a:tblGrid>
              <a:tr h="639838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Syllable Breaks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Sound Boxes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Number of Phonemes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EdShed" pitchFamily="2" charset="77"/>
                        </a:rPr>
                        <a:t>rhyme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rh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occupy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EdShed" pitchFamily="2" charset="77"/>
                        </a:rPr>
                        <a:t>oc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cu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cc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EdShed" pitchFamily="2" charset="77"/>
                        </a:rPr>
                        <a:t>ap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hyphen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hy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phen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ph</a:t>
                      </a: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hygiene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EdShed" pitchFamily="2" charset="77"/>
                        </a:rPr>
                        <a:t>hy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giene</a:t>
                      </a: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ie</a:t>
                      </a: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py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</a:t>
                      </a: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EdShed" pitchFamily="2" charset="77"/>
                        </a:rPr>
                        <a:t>sup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760"/>
                          </a:solidFill>
                          <a:effectLst/>
                          <a:uLnTx/>
                          <a:uFillTx/>
                          <a:latin typeface="EdShed" pitchFamily="2" charset="77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identify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EdShed" pitchFamily="2" charset="77"/>
                        </a:rPr>
                        <a:t>i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den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ti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</a:t>
                      </a: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</a:t>
                      </a: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multiply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EdShed" pitchFamily="2" charset="77"/>
                        </a:rPr>
                        <a:t>mul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ti</a:t>
                      </a:r>
                      <a:r>
                        <a:rPr lang="en-GB" sz="14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>
                          <a:latin typeface="EdShed" pitchFamily="2" charset="77"/>
                        </a:rPr>
                        <a:t>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</a:t>
                      </a: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recycle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latin typeface="EdShed" pitchFamily="2" charset="77"/>
                        </a:rPr>
                        <a:t>re</a:t>
                      </a:r>
                      <a:r>
                        <a:rPr lang="en-GB" sz="1400" b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 err="1">
                          <a:latin typeface="EdShed" pitchFamily="2" charset="77"/>
                        </a:rPr>
                        <a:t>cy</a:t>
                      </a:r>
                      <a:r>
                        <a:rPr lang="en-GB" sz="1400" b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400" b="0" dirty="0" err="1">
                          <a:latin typeface="EdShed" pitchFamily="2" charset="77"/>
                        </a:rPr>
                        <a:t>cle</a:t>
                      </a: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1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B57D-BF62-C8A3-08BA-2BA93188B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sort this week’s words according </a:t>
            </a:r>
            <a:br>
              <a:rPr lang="en-GB" dirty="0"/>
            </a:br>
            <a:r>
              <a:rPr lang="en-GB" dirty="0"/>
              <a:t>to where the /</a:t>
            </a:r>
            <a:r>
              <a:rPr lang="en-GB" dirty="0" err="1"/>
              <a:t>igh</a:t>
            </a:r>
            <a:r>
              <a:rPr lang="en-GB" dirty="0"/>
              <a:t>/ sound occurs?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5767-BA9E-E874-19D5-195914EC6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Irregular Spelling Pattern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B259A0E-EFEC-C312-7156-C7452C8BEB38}"/>
              </a:ext>
            </a:extLst>
          </p:cNvPr>
          <p:cNvSpPr/>
          <p:nvPr/>
        </p:nvSpPr>
        <p:spPr>
          <a:xfrm>
            <a:off x="1244170" y="2276139"/>
            <a:ext cx="830041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a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pply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CA318732-9BDD-4B0F-F6FD-FA1CCB9FDD8C}"/>
              </a:ext>
            </a:extLst>
          </p:cNvPr>
          <p:cNvSpPr/>
          <p:nvPr/>
        </p:nvSpPr>
        <p:spPr>
          <a:xfrm>
            <a:off x="3306236" y="2276139"/>
            <a:ext cx="1031909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hy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phen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B9D5DF08-C36B-58E5-EF27-7751FCDDDACF}"/>
              </a:ext>
            </a:extLst>
          </p:cNvPr>
          <p:cNvSpPr/>
          <p:nvPr/>
        </p:nvSpPr>
        <p:spPr>
          <a:xfrm>
            <a:off x="5573530" y="2276139"/>
            <a:ext cx="992615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py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thon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7E1A828B-1DC9-B80B-E3F3-48BA7D7E8FD3}"/>
              </a:ext>
            </a:extLst>
          </p:cNvPr>
          <p:cNvSpPr/>
          <p:nvPr/>
        </p:nvSpPr>
        <p:spPr>
          <a:xfrm>
            <a:off x="7591146" y="2276139"/>
            <a:ext cx="1163301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i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den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ti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fy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86B1A510-FCDC-E08C-B0E1-93F406F51DA6}"/>
              </a:ext>
            </a:extLst>
          </p:cNvPr>
          <p:cNvSpPr/>
          <p:nvPr/>
        </p:nvSpPr>
        <p:spPr>
          <a:xfrm>
            <a:off x="9650616" y="2276139"/>
            <a:ext cx="1159474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mul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ti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ply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DD84FF-F639-0FF8-863C-8F90EB1D9AAB}"/>
              </a:ext>
            </a:extLst>
          </p:cNvPr>
          <p:cNvSpPr/>
          <p:nvPr/>
        </p:nvSpPr>
        <p:spPr>
          <a:xfrm>
            <a:off x="1208411" y="1829517"/>
            <a:ext cx="901564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rhyme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F635E370-B8F0-015C-EECD-1B49E937689A}"/>
              </a:ext>
            </a:extLst>
          </p:cNvPr>
          <p:cNvSpPr/>
          <p:nvPr/>
        </p:nvSpPr>
        <p:spPr>
          <a:xfrm>
            <a:off x="9766084" y="1829517"/>
            <a:ext cx="928545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sup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ply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AFD3A609-ABD9-BA8D-8695-FF00331397AF}"/>
              </a:ext>
            </a:extLst>
          </p:cNvPr>
          <p:cNvSpPr/>
          <p:nvPr/>
        </p:nvSpPr>
        <p:spPr>
          <a:xfrm>
            <a:off x="3282793" y="1829517"/>
            <a:ext cx="1078796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latin typeface="EdShed" pitchFamily="2" charset="77"/>
              </a:rPr>
              <a:t>oc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latin typeface="EdShed" pitchFamily="2" charset="77"/>
              </a:rPr>
              <a:t>cu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latin typeface="EdShed" pitchFamily="2" charset="77"/>
              </a:rPr>
              <a:t>py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D6E50D33-B629-4858-78C6-BA1D42754D2F}"/>
              </a:ext>
            </a:extLst>
          </p:cNvPr>
          <p:cNvSpPr/>
          <p:nvPr/>
        </p:nvSpPr>
        <p:spPr>
          <a:xfrm>
            <a:off x="5529374" y="1829517"/>
            <a:ext cx="1080928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hy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giene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22774F26-0A89-2841-31C8-DFEAE02C4709}"/>
              </a:ext>
            </a:extLst>
          </p:cNvPr>
          <p:cNvSpPr/>
          <p:nvPr/>
        </p:nvSpPr>
        <p:spPr>
          <a:xfrm>
            <a:off x="7513529" y="1829517"/>
            <a:ext cx="1318535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re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cyc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le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F1F00-2FE6-07EE-F906-2E3E4D82B509}"/>
              </a:ext>
            </a:extLst>
          </p:cNvPr>
          <p:cNvSpPr txBox="1"/>
          <p:nvPr/>
        </p:nvSpPr>
        <p:spPr>
          <a:xfrm>
            <a:off x="1593541" y="3051606"/>
            <a:ext cx="335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EdShed" pitchFamily="2" charset="77"/>
              </a:rPr>
              <a:t>Long /</a:t>
            </a:r>
            <a:r>
              <a:rPr lang="en-GB" b="1" dirty="0" err="1">
                <a:latin typeface="EdShed" pitchFamily="2" charset="77"/>
              </a:rPr>
              <a:t>igh</a:t>
            </a:r>
            <a:r>
              <a:rPr lang="en-GB" b="1" dirty="0">
                <a:latin typeface="EdShed" pitchFamily="2" charset="77"/>
              </a:rPr>
              <a:t>/ sound appears in the </a:t>
            </a:r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middle</a:t>
            </a:r>
            <a:r>
              <a:rPr lang="en-GB" b="1" dirty="0">
                <a:latin typeface="EdShed" pitchFamily="2" charset="77"/>
              </a:rPr>
              <a:t> of the word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D3D2F7-9D99-E531-35B0-AF37AF58D2A1}"/>
              </a:ext>
            </a:extLst>
          </p:cNvPr>
          <p:cNvSpPr/>
          <p:nvPr/>
        </p:nvSpPr>
        <p:spPr>
          <a:xfrm>
            <a:off x="1110404" y="2936668"/>
            <a:ext cx="4322218" cy="3385605"/>
          </a:xfrm>
          <a:prstGeom prst="roundRect">
            <a:avLst/>
          </a:prstGeom>
          <a:noFill/>
          <a:ln w="508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6CE0A97-7466-40FC-90D6-DE7D5C974E3E}"/>
              </a:ext>
            </a:extLst>
          </p:cNvPr>
          <p:cNvSpPr/>
          <p:nvPr/>
        </p:nvSpPr>
        <p:spPr>
          <a:xfrm>
            <a:off x="6643982" y="2936668"/>
            <a:ext cx="4322218" cy="3385605"/>
          </a:xfrm>
          <a:prstGeom prst="roundRect">
            <a:avLst/>
          </a:prstGeom>
          <a:noFill/>
          <a:ln w="508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60DB48-D8DE-4CB0-0A50-A3828C988C9C}"/>
              </a:ext>
            </a:extLst>
          </p:cNvPr>
          <p:cNvSpPr txBox="1"/>
          <p:nvPr/>
        </p:nvSpPr>
        <p:spPr>
          <a:xfrm>
            <a:off x="7127119" y="3051606"/>
            <a:ext cx="335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EdShed" pitchFamily="2" charset="77"/>
              </a:rPr>
              <a:t>Long /</a:t>
            </a:r>
            <a:r>
              <a:rPr lang="en-GB" b="1" dirty="0" err="1">
                <a:latin typeface="EdShed" pitchFamily="2" charset="77"/>
              </a:rPr>
              <a:t>igh</a:t>
            </a:r>
            <a:r>
              <a:rPr lang="en-GB" b="1" dirty="0">
                <a:latin typeface="EdShed" pitchFamily="2" charset="77"/>
              </a:rPr>
              <a:t>/ sound appears at the </a:t>
            </a:r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end</a:t>
            </a:r>
            <a:r>
              <a:rPr lang="en-GB" b="1" dirty="0">
                <a:latin typeface="EdShed" pitchFamily="2" charset="77"/>
              </a:rPr>
              <a:t> of the word</a:t>
            </a:r>
          </a:p>
        </p:txBody>
      </p:sp>
    </p:spTree>
    <p:extLst>
      <p:ext uri="{BB962C8B-B14F-4D97-AF65-F5344CB8AC3E}">
        <p14:creationId xmlns:p14="http://schemas.microsoft.com/office/powerpoint/2010/main" val="2322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58841 0.35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4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1207 0.468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5508 0.4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2213 0.46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3593 0.464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05469 0.299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03372 0.299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25 L 0.33151 0.2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5625 0.299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40716 0.407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5767-BA9E-E874-19D5-195914EC6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Adding Suffixes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EDE8434-9AB3-05E9-C5B3-E61D3837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What happens to the letter ‘y’ when a suffix is added?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EB684218-A796-2BB1-E0E2-2BAB115CC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5178"/>
              </p:ext>
            </p:extLst>
          </p:nvPr>
        </p:nvGraphicFramePr>
        <p:xfrm>
          <a:off x="891524" y="1814432"/>
          <a:ext cx="10408952" cy="37598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06198">
                  <a:extLst>
                    <a:ext uri="{9D8B030D-6E8A-4147-A177-3AD203B41FA5}">
                      <a16:colId xmlns:a16="http://schemas.microsoft.com/office/drawing/2014/main" val="2065928184"/>
                    </a:ext>
                  </a:extLst>
                </a:gridCol>
                <a:gridCol w="2800918">
                  <a:extLst>
                    <a:ext uri="{9D8B030D-6E8A-4147-A177-3AD203B41FA5}">
                      <a16:colId xmlns:a16="http://schemas.microsoft.com/office/drawing/2014/main" val="1713984649"/>
                    </a:ext>
                  </a:extLst>
                </a:gridCol>
                <a:gridCol w="2800918">
                  <a:extLst>
                    <a:ext uri="{9D8B030D-6E8A-4147-A177-3AD203B41FA5}">
                      <a16:colId xmlns:a16="http://schemas.microsoft.com/office/drawing/2014/main" val="2987829100"/>
                    </a:ext>
                  </a:extLst>
                </a:gridCol>
                <a:gridCol w="2800918">
                  <a:extLst>
                    <a:ext uri="{9D8B030D-6E8A-4147-A177-3AD203B41FA5}">
                      <a16:colId xmlns:a16="http://schemas.microsoft.com/office/drawing/2014/main" val="3057908134"/>
                    </a:ext>
                  </a:extLst>
                </a:gridCol>
              </a:tblGrid>
              <a:tr h="626642"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562457"/>
                  </a:ext>
                </a:extLst>
              </a:tr>
              <a:tr h="626642"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849897"/>
                  </a:ext>
                </a:extLst>
              </a:tr>
              <a:tr h="626642"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325576"/>
                  </a:ext>
                </a:extLst>
              </a:tr>
              <a:tr h="626642"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150469"/>
                  </a:ext>
                </a:extLst>
              </a:tr>
              <a:tr h="626642"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723326"/>
                  </a:ext>
                </a:extLst>
              </a:tr>
              <a:tr h="626642"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415397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7606CDD-9741-1A14-EDAB-FF1D511761CB}"/>
              </a:ext>
            </a:extLst>
          </p:cNvPr>
          <p:cNvSpPr txBox="1">
            <a:spLocks/>
          </p:cNvSpPr>
          <p:nvPr/>
        </p:nvSpPr>
        <p:spPr>
          <a:xfrm>
            <a:off x="3348407" y="1931923"/>
            <a:ext cx="1967111" cy="474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7956D6"/>
                </a:solidFill>
                <a:latin typeface="EdShed" pitchFamily="2" charset="77"/>
              </a:rPr>
              <a:t>suffix ‘-ed’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5C21E-D604-A682-0981-871A441A1769}"/>
              </a:ext>
            </a:extLst>
          </p:cNvPr>
          <p:cNvSpPr txBox="1"/>
          <p:nvPr/>
        </p:nvSpPr>
        <p:spPr>
          <a:xfrm>
            <a:off x="930822" y="5823285"/>
            <a:ext cx="103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372DC"/>
                </a:solidFill>
                <a:latin typeface="EdShed" pitchFamily="2" charset="77"/>
              </a:rPr>
              <a:t>Can you think of any other suffixes that can be added to any of these words?  How are they spelled?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BE6D7-510E-E763-405D-0943551F5808}"/>
              </a:ext>
            </a:extLst>
          </p:cNvPr>
          <p:cNvSpPr txBox="1"/>
          <p:nvPr/>
        </p:nvSpPr>
        <p:spPr>
          <a:xfrm>
            <a:off x="1525956" y="5826695"/>
            <a:ext cx="91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3760"/>
                </a:solidFill>
                <a:latin typeface="EdShed" pitchFamily="2" charset="77"/>
              </a:rPr>
              <a:t>Some examples may include: </a:t>
            </a: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application(s), applicable, identification, identifiable, occupation(s), occupancy, multiplication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790AC9E-CDCC-1BF1-D5E6-4FF129DE4568}"/>
              </a:ext>
            </a:extLst>
          </p:cNvPr>
          <p:cNvSpPr txBox="1">
            <a:spLocks/>
          </p:cNvSpPr>
          <p:nvPr/>
        </p:nvSpPr>
        <p:spPr>
          <a:xfrm>
            <a:off x="891524" y="2537986"/>
            <a:ext cx="2000318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EdShed" pitchFamily="2" charset="77"/>
              </a:rPr>
              <a:t>apply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0AC4024A-E7C2-B167-64EF-92FA10D06172}"/>
              </a:ext>
            </a:extLst>
          </p:cNvPr>
          <p:cNvSpPr txBox="1">
            <a:spLocks/>
          </p:cNvSpPr>
          <p:nvPr/>
        </p:nvSpPr>
        <p:spPr>
          <a:xfrm>
            <a:off x="891524" y="3185100"/>
            <a:ext cx="2000318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EdShed" pitchFamily="2" charset="77"/>
              </a:rPr>
              <a:t>supply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42BFD6C8-96C0-08CC-6AAD-1D3337B14E63}"/>
              </a:ext>
            </a:extLst>
          </p:cNvPr>
          <p:cNvSpPr txBox="1">
            <a:spLocks/>
          </p:cNvSpPr>
          <p:nvPr/>
        </p:nvSpPr>
        <p:spPr>
          <a:xfrm>
            <a:off x="891524" y="3818146"/>
            <a:ext cx="2000318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EdShed" pitchFamily="2" charset="77"/>
              </a:rPr>
              <a:t>identify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8C7E5C5-93B9-0BCB-B845-C4CBD690899A}"/>
              </a:ext>
            </a:extLst>
          </p:cNvPr>
          <p:cNvSpPr txBox="1">
            <a:spLocks/>
          </p:cNvSpPr>
          <p:nvPr/>
        </p:nvSpPr>
        <p:spPr>
          <a:xfrm>
            <a:off x="891524" y="4437125"/>
            <a:ext cx="2000318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EdShed" pitchFamily="2" charset="77"/>
              </a:rPr>
              <a:t>occupy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3812E57-C290-80B8-131A-38741C0BA587}"/>
              </a:ext>
            </a:extLst>
          </p:cNvPr>
          <p:cNvSpPr txBox="1">
            <a:spLocks/>
          </p:cNvSpPr>
          <p:nvPr/>
        </p:nvSpPr>
        <p:spPr>
          <a:xfrm>
            <a:off x="891524" y="5042036"/>
            <a:ext cx="2000318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EdShed" pitchFamily="2" charset="77"/>
              </a:rPr>
              <a:t>multiply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10B1F9A-D20E-C9BD-8B8D-7090ED56A1C3}"/>
              </a:ext>
            </a:extLst>
          </p:cNvPr>
          <p:cNvSpPr txBox="1">
            <a:spLocks/>
          </p:cNvSpPr>
          <p:nvPr/>
        </p:nvSpPr>
        <p:spPr>
          <a:xfrm>
            <a:off x="6147878" y="1931923"/>
            <a:ext cx="1967111" cy="474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F139C4"/>
                </a:solidFill>
                <a:latin typeface="EdShed" pitchFamily="2" charset="77"/>
              </a:rPr>
              <a:t>suffix ‘-</a:t>
            </a:r>
            <a:r>
              <a:rPr lang="en-GB" sz="2000" b="1" dirty="0" err="1">
                <a:solidFill>
                  <a:srgbClr val="F139C4"/>
                </a:solidFill>
                <a:latin typeface="EdShed" pitchFamily="2" charset="77"/>
              </a:rPr>
              <a:t>es’</a:t>
            </a:r>
            <a:endParaRPr lang="en-GB" sz="2000" b="1" dirty="0">
              <a:solidFill>
                <a:srgbClr val="F139C4"/>
              </a:solidFill>
              <a:latin typeface="EdShed" pitchFamily="2" charset="77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E0B74CA0-DB2C-1A7E-D583-A560873A2954}"/>
              </a:ext>
            </a:extLst>
          </p:cNvPr>
          <p:cNvSpPr txBox="1">
            <a:spLocks/>
          </p:cNvSpPr>
          <p:nvPr/>
        </p:nvSpPr>
        <p:spPr>
          <a:xfrm>
            <a:off x="8933281" y="1931923"/>
            <a:ext cx="1967111" cy="474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25D160"/>
                </a:solidFill>
                <a:latin typeface="EdShed" pitchFamily="2" charset="77"/>
              </a:rPr>
              <a:t>suffix ‘-</a:t>
            </a:r>
            <a:r>
              <a:rPr lang="en-GB" sz="2000" b="1" dirty="0" err="1">
                <a:solidFill>
                  <a:srgbClr val="25D160"/>
                </a:solidFill>
                <a:latin typeface="EdShed" pitchFamily="2" charset="77"/>
              </a:rPr>
              <a:t>ing</a:t>
            </a:r>
            <a:r>
              <a:rPr lang="en-GB" sz="2000" b="1" dirty="0">
                <a:solidFill>
                  <a:srgbClr val="25D160"/>
                </a:solidFill>
                <a:latin typeface="EdShed" pitchFamily="2" charset="77"/>
              </a:rPr>
              <a:t>’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4820F002-DC61-5D99-1BA3-C6B164B11CAD}"/>
              </a:ext>
            </a:extLst>
          </p:cNvPr>
          <p:cNvSpPr txBox="1">
            <a:spLocks/>
          </p:cNvSpPr>
          <p:nvPr/>
        </p:nvSpPr>
        <p:spPr>
          <a:xfrm>
            <a:off x="2918834" y="253798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applied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6C923E7-E93A-D1D0-C1D5-3CA3A40DE406}"/>
              </a:ext>
            </a:extLst>
          </p:cNvPr>
          <p:cNvSpPr txBox="1">
            <a:spLocks/>
          </p:cNvSpPr>
          <p:nvPr/>
        </p:nvSpPr>
        <p:spPr>
          <a:xfrm>
            <a:off x="2918834" y="3185100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supplied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AA007FEA-D99A-AB67-A584-94E52A328F5B}"/>
              </a:ext>
            </a:extLst>
          </p:cNvPr>
          <p:cNvSpPr txBox="1">
            <a:spLocks/>
          </p:cNvSpPr>
          <p:nvPr/>
        </p:nvSpPr>
        <p:spPr>
          <a:xfrm>
            <a:off x="2918834" y="381814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identified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AEF82040-BC7F-FCC3-0C49-88F2945B0F8F}"/>
              </a:ext>
            </a:extLst>
          </p:cNvPr>
          <p:cNvSpPr txBox="1">
            <a:spLocks/>
          </p:cNvSpPr>
          <p:nvPr/>
        </p:nvSpPr>
        <p:spPr>
          <a:xfrm>
            <a:off x="2918834" y="4437125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occupied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E0657E04-89FE-D4CB-991E-E079D9B19BAC}"/>
              </a:ext>
            </a:extLst>
          </p:cNvPr>
          <p:cNvSpPr txBox="1">
            <a:spLocks/>
          </p:cNvSpPr>
          <p:nvPr/>
        </p:nvSpPr>
        <p:spPr>
          <a:xfrm>
            <a:off x="2918834" y="504203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multiplied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1C2A30C3-D430-545C-3FF7-569EF1BD524C}"/>
              </a:ext>
            </a:extLst>
          </p:cNvPr>
          <p:cNvSpPr txBox="1">
            <a:spLocks/>
          </p:cNvSpPr>
          <p:nvPr/>
        </p:nvSpPr>
        <p:spPr>
          <a:xfrm>
            <a:off x="5718305" y="253798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applies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4D65FE14-FDBE-34B5-39B5-20134B0E88E0}"/>
              </a:ext>
            </a:extLst>
          </p:cNvPr>
          <p:cNvSpPr txBox="1">
            <a:spLocks/>
          </p:cNvSpPr>
          <p:nvPr/>
        </p:nvSpPr>
        <p:spPr>
          <a:xfrm>
            <a:off x="5718305" y="3185100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supplies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88643A1A-7573-5B10-3C17-4B024A29D5F5}"/>
              </a:ext>
            </a:extLst>
          </p:cNvPr>
          <p:cNvSpPr txBox="1">
            <a:spLocks/>
          </p:cNvSpPr>
          <p:nvPr/>
        </p:nvSpPr>
        <p:spPr>
          <a:xfrm>
            <a:off x="5718305" y="381814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identifies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6E34E55B-637D-2A29-B8A3-E1AD5E0D9337}"/>
              </a:ext>
            </a:extLst>
          </p:cNvPr>
          <p:cNvSpPr txBox="1">
            <a:spLocks/>
          </p:cNvSpPr>
          <p:nvPr/>
        </p:nvSpPr>
        <p:spPr>
          <a:xfrm>
            <a:off x="5718305" y="4437125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occupies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16C4A648-63A3-9205-3184-7D20FD73D49A}"/>
              </a:ext>
            </a:extLst>
          </p:cNvPr>
          <p:cNvSpPr txBox="1">
            <a:spLocks/>
          </p:cNvSpPr>
          <p:nvPr/>
        </p:nvSpPr>
        <p:spPr>
          <a:xfrm>
            <a:off x="5718305" y="504203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multiplies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79E42B7A-73E1-0AF3-FE32-16EDEEE1F464}"/>
              </a:ext>
            </a:extLst>
          </p:cNvPr>
          <p:cNvSpPr txBox="1">
            <a:spLocks/>
          </p:cNvSpPr>
          <p:nvPr/>
        </p:nvSpPr>
        <p:spPr>
          <a:xfrm>
            <a:off x="8531844" y="253798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applying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9218A6F7-C7C1-6504-58F2-9A6BE8716E5F}"/>
              </a:ext>
            </a:extLst>
          </p:cNvPr>
          <p:cNvSpPr txBox="1">
            <a:spLocks/>
          </p:cNvSpPr>
          <p:nvPr/>
        </p:nvSpPr>
        <p:spPr>
          <a:xfrm>
            <a:off x="8531844" y="3185100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supplying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2C3E037-1BE1-8DB9-DD0E-854866B95B5E}"/>
              </a:ext>
            </a:extLst>
          </p:cNvPr>
          <p:cNvSpPr txBox="1">
            <a:spLocks/>
          </p:cNvSpPr>
          <p:nvPr/>
        </p:nvSpPr>
        <p:spPr>
          <a:xfrm>
            <a:off x="8531844" y="381814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identifying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F6A93972-8EEB-538E-240D-04D714B5E227}"/>
              </a:ext>
            </a:extLst>
          </p:cNvPr>
          <p:cNvSpPr txBox="1">
            <a:spLocks/>
          </p:cNvSpPr>
          <p:nvPr/>
        </p:nvSpPr>
        <p:spPr>
          <a:xfrm>
            <a:off x="8531844" y="4437125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occupying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A565999D-3F48-A32E-8F5F-54EEEFF2ED6A}"/>
              </a:ext>
            </a:extLst>
          </p:cNvPr>
          <p:cNvSpPr txBox="1">
            <a:spLocks/>
          </p:cNvSpPr>
          <p:nvPr/>
        </p:nvSpPr>
        <p:spPr>
          <a:xfrm>
            <a:off x="8531844" y="5042036"/>
            <a:ext cx="2758411" cy="44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multiplying</a:t>
            </a:r>
          </a:p>
        </p:txBody>
      </p:sp>
    </p:spTree>
    <p:extLst>
      <p:ext uri="{BB962C8B-B14F-4D97-AF65-F5344CB8AC3E}">
        <p14:creationId xmlns:p14="http://schemas.microsoft.com/office/powerpoint/2010/main" val="8981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59" grpId="0" build="allAtOnce"/>
      <p:bldP spid="60" grpId="0" build="allAtOnce"/>
      <p:bldP spid="61" grpId="0" build="allAtOnce"/>
      <p:bldP spid="62" grpId="0" build="allAtOnce"/>
      <p:bldP spid="63" grpId="0" build="allAtOnce"/>
      <p:bldP spid="64" grpId="0" build="allAtOnce"/>
      <p:bldP spid="65" grpId="0" build="allAtOnce"/>
      <p:bldP spid="66" grpId="0" build="allAtOnce"/>
      <p:bldP spid="67" grpId="0" build="allAtOnce"/>
      <p:bldP spid="68" grpId="0" build="allAtOnce"/>
      <p:bldP spid="69" grpId="0" build="allAtOnce"/>
      <p:bldP spid="70" grpId="0" build="allAtOnce"/>
      <p:bldP spid="71" grpId="0" build="allAtOnce"/>
      <p:bldP spid="72" grpId="0" build="allAtOnce"/>
      <p:bldP spid="7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521BA-21CA-0842-78C9-E0FB33193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751E4-C319-15DD-7327-8ABC30CFB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identify the missing words in these sentences?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449097-BC40-A26E-4796-3B73D2594226}"/>
              </a:ext>
            </a:extLst>
          </p:cNvPr>
          <p:cNvSpPr/>
          <p:nvPr/>
        </p:nvSpPr>
        <p:spPr>
          <a:xfrm>
            <a:off x="3148518" y="1761878"/>
            <a:ext cx="84353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The carpet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is a snake native to Australia that feeds on small prey such as lizards, birds and frogs.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6F6A3-E618-528D-1315-71446299F0FF}"/>
              </a:ext>
            </a:extLst>
          </p:cNvPr>
          <p:cNvSpPr/>
          <p:nvPr/>
        </p:nvSpPr>
        <p:spPr>
          <a:xfrm>
            <a:off x="3148518" y="3153730"/>
            <a:ext cx="84353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If I were to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six thousand by thirteen thousand, my answer should be 78,000,000. Am I right?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E89929-65A4-9868-875E-0F4F6D8AAABC}"/>
              </a:ext>
            </a:extLst>
          </p:cNvPr>
          <p:cNvSpPr/>
          <p:nvPr/>
        </p:nvSpPr>
        <p:spPr>
          <a:xfrm>
            <a:off x="3148518" y="4545582"/>
            <a:ext cx="84353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All households are actively encouraged to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and place the different materials in different coloured bins.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5DD321-A8FF-68CB-E9FC-32236DB6AEB2}"/>
              </a:ext>
            </a:extLst>
          </p:cNvPr>
          <p:cNvSpPr/>
          <p:nvPr/>
        </p:nvSpPr>
        <p:spPr>
          <a:xfrm>
            <a:off x="3148518" y="5937434"/>
            <a:ext cx="843534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Should I place a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in the sentence below?</a:t>
            </a:r>
            <a:endParaRPr lang="en-GB" sz="2000" dirty="0">
              <a:latin typeface="EdShed" pitchFamily="2" charset="77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05A838-A851-CC61-2A90-82E5C84B2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90807"/>
              </p:ext>
            </p:extLst>
          </p:nvPr>
        </p:nvGraphicFramePr>
        <p:xfrm>
          <a:off x="279116" y="1710362"/>
          <a:ext cx="2198409" cy="489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occupy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hyphen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hygiene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identify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multiply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recycle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7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521BA-21CA-0842-78C9-E0FB33193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751E4-C319-15DD-7327-8ABC30CFB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identify the missing words in these sentences?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F688F-4474-693C-1825-AA91D7BE935F}"/>
              </a:ext>
            </a:extLst>
          </p:cNvPr>
          <p:cNvSpPr/>
          <p:nvPr/>
        </p:nvSpPr>
        <p:spPr>
          <a:xfrm>
            <a:off x="845104" y="1889135"/>
            <a:ext cx="1072736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In order to ensure that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is a top priority, all restaurants need a good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of cleaning products available in their kitchens.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14228-E5D2-CFD9-2E19-3B5AA7112861}"/>
              </a:ext>
            </a:extLst>
          </p:cNvPr>
          <p:cNvSpPr/>
          <p:nvPr/>
        </p:nvSpPr>
        <p:spPr>
          <a:xfrm>
            <a:off x="845104" y="4530429"/>
            <a:ext cx="1038252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Personally, I prefer poetry which does not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AC810-F0CC-9A44-07A4-86C26B8678F9}"/>
              </a:ext>
            </a:extLst>
          </p:cNvPr>
          <p:cNvSpPr/>
          <p:nvPr/>
        </p:nvSpPr>
        <p:spPr>
          <a:xfrm>
            <a:off x="845104" y="5389410"/>
            <a:ext cx="10727366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All the day’s events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my mind when I’m lying in bed at night,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trying to go to sleep.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D19B45-9646-1061-2F2C-4397BD27F12D}"/>
              </a:ext>
            </a:extLst>
          </p:cNvPr>
          <p:cNvSpPr/>
          <p:nvPr/>
        </p:nvSpPr>
        <p:spPr>
          <a:xfrm>
            <a:off x="845104" y="3209782"/>
            <a:ext cx="10727366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When prospective employees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77"/>
              </a:rPr>
              <a:t>for a job, they need to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what their strengths and positive qualities are in the application form.</a:t>
            </a:r>
          </a:p>
        </p:txBody>
      </p:sp>
    </p:spTree>
    <p:extLst>
      <p:ext uri="{BB962C8B-B14F-4D97-AF65-F5344CB8AC3E}">
        <p14:creationId xmlns:p14="http://schemas.microsoft.com/office/powerpoint/2010/main" val="35539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6C1C08-CF0A-359B-E41B-030EE826A22B}"/>
              </a:ext>
            </a:extLst>
          </p:cNvPr>
          <p:cNvSpPr/>
          <p:nvPr/>
        </p:nvSpPr>
        <p:spPr>
          <a:xfrm>
            <a:off x="3148518" y="1761878"/>
            <a:ext cx="84353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The carpet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is a snake native to Australia that feeds on small prey such as lizards, birds and frogs.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C4D569-AFE9-6CA5-A47D-F5CC875E11CD}"/>
              </a:ext>
            </a:extLst>
          </p:cNvPr>
          <p:cNvSpPr/>
          <p:nvPr/>
        </p:nvSpPr>
        <p:spPr>
          <a:xfrm>
            <a:off x="3148518" y="3153730"/>
            <a:ext cx="84353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If I were to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six thousand by thirteen thousand, my answer should be 78,000,000. Am I right?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22C43-2399-EB67-F732-97A61895D760}"/>
              </a:ext>
            </a:extLst>
          </p:cNvPr>
          <p:cNvSpPr/>
          <p:nvPr/>
        </p:nvSpPr>
        <p:spPr>
          <a:xfrm>
            <a:off x="3148518" y="4545582"/>
            <a:ext cx="84353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All households are actively encouraged to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and place the different materials in different coloured bins.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E5E8F-968D-A1A4-2300-076FB9CA87EA}"/>
              </a:ext>
            </a:extLst>
          </p:cNvPr>
          <p:cNvSpPr/>
          <p:nvPr/>
        </p:nvSpPr>
        <p:spPr>
          <a:xfrm>
            <a:off x="3148518" y="5937434"/>
            <a:ext cx="843534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Should I place a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in the sentence below?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7785-3850-33D2-732D-94629C94F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AA84-E260-2895-3FC2-36D0E2A5D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9740B1-DCE6-46AA-C3D5-1B5050FB6A94}"/>
              </a:ext>
            </a:extLst>
          </p:cNvPr>
          <p:cNvSpPr txBox="1"/>
          <p:nvPr/>
        </p:nvSpPr>
        <p:spPr>
          <a:xfrm>
            <a:off x="4461803" y="1821032"/>
            <a:ext cx="2222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python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97C2A0-7596-5AA6-F33C-862E67D276A1}"/>
              </a:ext>
            </a:extLst>
          </p:cNvPr>
          <p:cNvSpPr txBox="1"/>
          <p:nvPr/>
        </p:nvSpPr>
        <p:spPr>
          <a:xfrm>
            <a:off x="4461804" y="3223925"/>
            <a:ext cx="2273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multiply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23A0A5-7CA9-88CB-CF11-C1A5963C4E11}"/>
              </a:ext>
            </a:extLst>
          </p:cNvPr>
          <p:cNvSpPr txBox="1"/>
          <p:nvPr/>
        </p:nvSpPr>
        <p:spPr>
          <a:xfrm>
            <a:off x="7631028" y="4625217"/>
            <a:ext cx="2285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recycle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16CD3D-FCFD-FF6F-B899-AD9813E77E72}"/>
              </a:ext>
            </a:extLst>
          </p:cNvPr>
          <p:cNvSpPr txBox="1"/>
          <p:nvPr/>
        </p:nvSpPr>
        <p:spPr>
          <a:xfrm>
            <a:off x="4984125" y="6005387"/>
            <a:ext cx="2290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hyphen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B64459-173D-7133-8734-016EB06C1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92221"/>
              </p:ext>
            </p:extLst>
          </p:nvPr>
        </p:nvGraphicFramePr>
        <p:xfrm>
          <a:off x="279116" y="1710362"/>
          <a:ext cx="2198409" cy="489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occupy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hyphen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hygiene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identify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multiply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8965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recycle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239CE7-1702-2B70-0368-77D9267EA788}"/>
              </a:ext>
            </a:extLst>
          </p:cNvPr>
          <p:cNvSpPr/>
          <p:nvPr/>
        </p:nvSpPr>
        <p:spPr>
          <a:xfrm>
            <a:off x="845104" y="1889135"/>
            <a:ext cx="10727366" cy="9771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/>
              </a:rPr>
              <a:t>In order to ensure that </a:t>
            </a:r>
            <a:r>
              <a:rPr lang="en-GB" sz="2000" dirty="0">
                <a:solidFill>
                  <a:srgbClr val="202124"/>
                </a:solidFill>
                <a:latin typeface="Arial"/>
                <a:cs typeface="Arial"/>
              </a:rPr>
              <a:t>_______________</a:t>
            </a:r>
            <a:r>
              <a:rPr lang="en-GB" sz="2000" dirty="0">
                <a:latin typeface="EdShed"/>
              </a:rPr>
              <a:t> is a top priority, all restaurants need a good </a:t>
            </a:r>
            <a:r>
              <a:rPr lang="en-GB" sz="2000" dirty="0">
                <a:solidFill>
                  <a:srgbClr val="202124"/>
                </a:solidFill>
                <a:latin typeface="Arial"/>
                <a:cs typeface="Arial"/>
              </a:rPr>
              <a:t>_______________</a:t>
            </a:r>
            <a:r>
              <a:rPr lang="en-GB" sz="2000" dirty="0">
                <a:latin typeface="EdShed"/>
              </a:rPr>
              <a:t> of cleaning products available in their kitchens.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6ECFBC-AF58-0242-3004-6B34C2EAC681}"/>
              </a:ext>
            </a:extLst>
          </p:cNvPr>
          <p:cNvSpPr/>
          <p:nvPr/>
        </p:nvSpPr>
        <p:spPr>
          <a:xfrm>
            <a:off x="845104" y="4530429"/>
            <a:ext cx="1038252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Personally, I prefer poetry which does not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BBF8C3-F7C6-1F17-2356-B6863A5A7A50}"/>
              </a:ext>
            </a:extLst>
          </p:cNvPr>
          <p:cNvSpPr/>
          <p:nvPr/>
        </p:nvSpPr>
        <p:spPr>
          <a:xfrm>
            <a:off x="845104" y="5389410"/>
            <a:ext cx="10727366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All the day’s events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my mind when I’m lying in bed at night,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trying to go to sleep.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0EAE4E-9A07-F851-0EB7-504C229E7EC9}"/>
              </a:ext>
            </a:extLst>
          </p:cNvPr>
          <p:cNvSpPr/>
          <p:nvPr/>
        </p:nvSpPr>
        <p:spPr>
          <a:xfrm>
            <a:off x="845104" y="3209782"/>
            <a:ext cx="10727366" cy="9771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When prospective employees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77"/>
              </a:rPr>
              <a:t>for a job, they need to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what their strengths and positive qualities are in the application 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7785-3850-33D2-732D-94629C94F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AA84-E260-2895-3FC2-36D0E2A5D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E810E-0878-E5DB-9C30-DB39CED0FF8E}"/>
              </a:ext>
            </a:extLst>
          </p:cNvPr>
          <p:cNvSpPr txBox="1"/>
          <p:nvPr/>
        </p:nvSpPr>
        <p:spPr>
          <a:xfrm>
            <a:off x="3365072" y="1970570"/>
            <a:ext cx="2121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hygiene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195A43-A6B0-22DF-4457-867FDDB6F6F0}"/>
              </a:ext>
            </a:extLst>
          </p:cNvPr>
          <p:cNvSpPr txBox="1"/>
          <p:nvPr/>
        </p:nvSpPr>
        <p:spPr>
          <a:xfrm>
            <a:off x="937807" y="2405298"/>
            <a:ext cx="2121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supply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62099-A7F4-B870-1A19-D36C93FE866C}"/>
              </a:ext>
            </a:extLst>
          </p:cNvPr>
          <p:cNvSpPr txBox="1"/>
          <p:nvPr/>
        </p:nvSpPr>
        <p:spPr>
          <a:xfrm>
            <a:off x="4059592" y="3291860"/>
            <a:ext cx="2122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apply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C86EC8-E45C-9469-C038-2F76BDBEB25B}"/>
              </a:ext>
            </a:extLst>
          </p:cNvPr>
          <p:cNvSpPr txBox="1"/>
          <p:nvPr/>
        </p:nvSpPr>
        <p:spPr>
          <a:xfrm>
            <a:off x="8597167" y="3291859"/>
            <a:ext cx="2122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identify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78D6B-A41B-985B-B4AF-00B6F94FA8AC}"/>
              </a:ext>
            </a:extLst>
          </p:cNvPr>
          <p:cNvSpPr txBox="1"/>
          <p:nvPr/>
        </p:nvSpPr>
        <p:spPr>
          <a:xfrm>
            <a:off x="5238372" y="4606441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rhyme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B5B750-53A4-7FE0-EE57-A5EFCE120417}"/>
              </a:ext>
            </a:extLst>
          </p:cNvPr>
          <p:cNvSpPr txBox="1"/>
          <p:nvPr/>
        </p:nvSpPr>
        <p:spPr>
          <a:xfrm>
            <a:off x="2970971" y="5475956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occupy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23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22" grpId="0"/>
      <p:bldP spid="17" grpId="0"/>
      <p:bldP spid="18" grpId="0"/>
      <p:bldP spid="19" grpId="0"/>
      <p:bldP spid="20" grpId="0"/>
      <p:bldP spid="2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AF7FD5-6945-52F4-D390-B1FE1F407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/>
                </a:solidFill>
              </a:rPr>
              <a:t>Find the dictionary definition for the words below.</a:t>
            </a: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Then write your own sentence for each.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DEADD6B-EBFC-7C4B-95E1-74D710578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Definitions and Sentences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1DF73FAA-8180-253A-4CC7-92EBC268D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3751"/>
              </p:ext>
            </p:extLst>
          </p:nvPr>
        </p:nvGraphicFramePr>
        <p:xfrm>
          <a:off x="249393" y="1685117"/>
          <a:ext cx="11693214" cy="493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64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078020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398430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80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356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occupy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hyphen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hygiene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56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identify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multiply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recycle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9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7785-3850-33D2-732D-94629C94F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Definitions and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AA84-E260-2895-3FC2-36D0E2A5D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E2D47603-A169-5688-7EC7-7527A9F35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13775"/>
              </p:ext>
            </p:extLst>
          </p:nvPr>
        </p:nvGraphicFramePr>
        <p:xfrm>
          <a:off x="249393" y="1685117"/>
          <a:ext cx="11693214" cy="493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64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078020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398430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80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356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A word that has the same sound or ends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the same sound as another word.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Words which rhyme in poetry are usually found at the 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end of each line.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occupy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To take up or fill a space, a building or 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amount of time.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Our cat will always occupy the seat we want to sit in.</a:t>
                      </a:r>
                      <a:endParaRPr lang="en-GB" sz="8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To make an official request for something.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As he was in his final year at sixth form, he now had 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to apply for a place at university.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hyphen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punctuation mark used to join words.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 needed to put a hyphen in my writing as I ran out of 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space to complete the word at the end of the line.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hygiene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The activities of keeping clean, free from germs.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It is good hygiene practice to wash your hands 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after blowing your nose.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56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type of non-venomous snake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python likes to kill its prey by wrapping itself around 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them and crushing them.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Stock or goods that is available for people to buy.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 shops had a good supply of essential items.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identify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Being able to recognise something or someone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by their distinct features of qualities.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 witness was asked if she could identify the person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she saw robbing the bank.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multiply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number which increases.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/>
                        </a:rPr>
                        <a:t>If I multiply three by nine, I get twenty-seven.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recycle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 process of converting waste materials into something new so that it can be re-used.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There are different materials which people can recycle, 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such as metal, paper and plastic.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61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EC766B-67BB-C541-4CC3-CD7EA060D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rhyme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CBD01-0377-04CD-656D-98B03379A9B8}"/>
              </a:ext>
            </a:extLst>
          </p:cNvPr>
          <p:cNvSpPr/>
          <p:nvPr/>
        </p:nvSpPr>
        <p:spPr>
          <a:xfrm>
            <a:off x="2134163" y="2175816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EdShed" pitchFamily="2" charset="77"/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1A5156-C23B-749B-C4CD-DC9E763C6CF4}"/>
              </a:ext>
            </a:extLst>
          </p:cNvPr>
          <p:cNvSpPr/>
          <p:nvPr/>
        </p:nvSpPr>
        <p:spPr>
          <a:xfrm>
            <a:off x="6804367" y="2175816"/>
            <a:ext cx="2219646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E848A-E227-7711-23F3-092C5DDD0B74}"/>
              </a:ext>
            </a:extLst>
          </p:cNvPr>
          <p:cNvSpPr/>
          <p:nvPr/>
        </p:nvSpPr>
        <p:spPr>
          <a:xfrm>
            <a:off x="5781822" y="4283030"/>
            <a:ext cx="294742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400" b="1" dirty="0">
                <a:latin typeface="EdShed" pitchFamily="2" charset="77"/>
              </a:rPr>
              <a:t>Words rhyming with </a:t>
            </a:r>
          </a:p>
          <a:p>
            <a:pPr algn="r"/>
            <a:r>
              <a:rPr lang="en-GB" sz="1400" b="1" dirty="0">
                <a:latin typeface="EdShed" pitchFamily="2" charset="77"/>
              </a:rPr>
              <a:t>rhyme not ending ‘-me’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A4E6E-648A-C5E1-E5AE-EA483C8028E4}"/>
              </a:ext>
            </a:extLst>
          </p:cNvPr>
          <p:cNvSpPr/>
          <p:nvPr/>
        </p:nvSpPr>
        <p:spPr>
          <a:xfrm>
            <a:off x="2176367" y="4283030"/>
            <a:ext cx="294742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>
                <a:latin typeface="EdShed" pitchFamily="2" charset="77"/>
              </a:rPr>
              <a:t>Words rhyming with </a:t>
            </a:r>
          </a:p>
          <a:p>
            <a:r>
              <a:rPr lang="en-GB" sz="1400" b="1" dirty="0">
                <a:latin typeface="EdShed" pitchFamily="2" charset="77"/>
              </a:rPr>
              <a:t>rhyme and ending ‘-me’</a:t>
            </a:r>
          </a:p>
        </p:txBody>
      </p:sp>
    </p:spTree>
    <p:extLst>
      <p:ext uri="{BB962C8B-B14F-4D97-AF65-F5344CB8AC3E}">
        <p14:creationId xmlns:p14="http://schemas.microsoft.com/office/powerpoint/2010/main" val="6864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Which of last week’s words have two syllables? </a:t>
            </a:r>
          </a:p>
          <a:p>
            <a:r>
              <a:rPr lang="en-GB" dirty="0"/>
              <a:t>Which words have three syllables?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91D22-A1EB-7E25-0AB1-A34E1076EAAA}"/>
              </a:ext>
            </a:extLst>
          </p:cNvPr>
          <p:cNvSpPr txBox="1">
            <a:spLocks/>
          </p:cNvSpPr>
          <p:nvPr/>
        </p:nvSpPr>
        <p:spPr>
          <a:xfrm>
            <a:off x="5509064" y="3767030"/>
            <a:ext cx="1391535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oxygen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8F4D51-1B61-D4B3-D0CD-B632DB6ECB87}"/>
              </a:ext>
            </a:extLst>
          </p:cNvPr>
          <p:cNvSpPr txBox="1">
            <a:spLocks/>
          </p:cNvSpPr>
          <p:nvPr/>
        </p:nvSpPr>
        <p:spPr>
          <a:xfrm>
            <a:off x="9273711" y="3767030"/>
            <a:ext cx="1328889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crystal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DC5354-27BE-D2EE-C073-E7F9EACDB2A4}"/>
              </a:ext>
            </a:extLst>
          </p:cNvPr>
          <p:cNvSpPr txBox="1">
            <a:spLocks/>
          </p:cNvSpPr>
          <p:nvPr/>
        </p:nvSpPr>
        <p:spPr>
          <a:xfrm>
            <a:off x="9054195" y="2126429"/>
            <a:ext cx="1767920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symptom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1B7A0D-3857-5E22-8505-2BBAA61B1602}"/>
              </a:ext>
            </a:extLst>
          </p:cNvPr>
          <p:cNvSpPr txBox="1">
            <a:spLocks/>
          </p:cNvSpPr>
          <p:nvPr/>
        </p:nvSpPr>
        <p:spPr>
          <a:xfrm>
            <a:off x="1555964" y="3767030"/>
            <a:ext cx="1681934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antonym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9AAE0F-4D6A-9ACD-9A10-7C10C797831D}"/>
              </a:ext>
            </a:extLst>
          </p:cNvPr>
          <p:cNvSpPr txBox="1">
            <a:spLocks/>
          </p:cNvSpPr>
          <p:nvPr/>
        </p:nvSpPr>
        <p:spPr>
          <a:xfrm>
            <a:off x="1686961" y="2126429"/>
            <a:ext cx="1419941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rhythm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A9CBDFEF-7E1F-0FB0-329C-DD2076275E4F}"/>
              </a:ext>
            </a:extLst>
          </p:cNvPr>
          <p:cNvSpPr txBox="1">
            <a:spLocks/>
          </p:cNvSpPr>
          <p:nvPr/>
        </p:nvSpPr>
        <p:spPr>
          <a:xfrm>
            <a:off x="5667954" y="2981129"/>
            <a:ext cx="1073755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lyrics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5791E8E-83F4-6F1F-B194-FDA173B4CC77}"/>
              </a:ext>
            </a:extLst>
          </p:cNvPr>
          <p:cNvSpPr txBox="1">
            <a:spLocks/>
          </p:cNvSpPr>
          <p:nvPr/>
        </p:nvSpPr>
        <p:spPr>
          <a:xfrm>
            <a:off x="5434300" y="2126429"/>
            <a:ext cx="1541063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mystery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28BF183F-9327-321F-CE21-766151423DFF}"/>
              </a:ext>
            </a:extLst>
          </p:cNvPr>
          <p:cNvSpPr txBox="1">
            <a:spLocks/>
          </p:cNvSpPr>
          <p:nvPr/>
        </p:nvSpPr>
        <p:spPr>
          <a:xfrm>
            <a:off x="5509545" y="4642543"/>
            <a:ext cx="1390572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symbol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F40B1D-B488-709B-82E7-4BACA8A837E7}"/>
              </a:ext>
            </a:extLst>
          </p:cNvPr>
          <p:cNvSpPr txBox="1">
            <a:spLocks/>
          </p:cNvSpPr>
          <p:nvPr/>
        </p:nvSpPr>
        <p:spPr>
          <a:xfrm>
            <a:off x="1714180" y="2981129"/>
            <a:ext cx="1365502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system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CF57BA2-9982-3E21-B42D-FC6CEF80CA51}"/>
              </a:ext>
            </a:extLst>
          </p:cNvPr>
          <p:cNvSpPr txBox="1">
            <a:spLocks/>
          </p:cNvSpPr>
          <p:nvPr/>
        </p:nvSpPr>
        <p:spPr>
          <a:xfrm>
            <a:off x="9267363" y="2981129"/>
            <a:ext cx="1341585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typical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5B7ECA-FA8D-D2A0-CCE4-C1C9EA27330E}"/>
              </a:ext>
            </a:extLst>
          </p:cNvPr>
          <p:cNvGrpSpPr/>
          <p:nvPr/>
        </p:nvGrpSpPr>
        <p:grpSpPr>
          <a:xfrm>
            <a:off x="2220716" y="2584237"/>
            <a:ext cx="7889922" cy="2144932"/>
            <a:chOff x="2220716" y="2584237"/>
            <a:chExt cx="7889922" cy="214493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AAD971D-9592-4833-451D-03A09934BC09}"/>
                </a:ext>
              </a:extLst>
            </p:cNvPr>
            <p:cNvSpPr/>
            <p:nvPr/>
          </p:nvSpPr>
          <p:spPr>
            <a:xfrm>
              <a:off x="6032348" y="2584237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7956D6"/>
                  </a:solidFill>
                  <a:latin typeface="EdShed" pitchFamily="2" charset="77"/>
                </a:rPr>
                <a:t>3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5D1A41-5E25-0A0B-A671-13FDDEC171B0}"/>
                </a:ext>
              </a:extLst>
            </p:cNvPr>
            <p:cNvSpPr/>
            <p:nvPr/>
          </p:nvSpPr>
          <p:spPr>
            <a:xfrm>
              <a:off x="9765672" y="3387077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7956D6"/>
                  </a:solidFill>
                  <a:latin typeface="EdShed" pitchFamily="2" charset="77"/>
                </a:rPr>
                <a:t>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6E6CBA-6B32-FF8F-FC25-1FD9340AEAC3}"/>
                </a:ext>
              </a:extLst>
            </p:cNvPr>
            <p:cNvSpPr/>
            <p:nvPr/>
          </p:nvSpPr>
          <p:spPr>
            <a:xfrm>
              <a:off x="2220716" y="4257931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7956D6"/>
                  </a:solidFill>
                  <a:latin typeface="EdShed" pitchFamily="2" charset="77"/>
                </a:rPr>
                <a:t>3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C6C0923-EDCE-5ADB-6786-3FEA36E51428}"/>
                </a:ext>
              </a:extLst>
            </p:cNvPr>
            <p:cNvSpPr/>
            <p:nvPr/>
          </p:nvSpPr>
          <p:spPr>
            <a:xfrm>
              <a:off x="6032348" y="4267504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7956D6"/>
                  </a:solidFill>
                  <a:latin typeface="EdShed" pitchFamily="2" charset="77"/>
                </a:rPr>
                <a:t>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F276E65-DFD2-7C7B-B989-FA1CC014847D}"/>
              </a:ext>
            </a:extLst>
          </p:cNvPr>
          <p:cNvGrpSpPr/>
          <p:nvPr/>
        </p:nvGrpSpPr>
        <p:grpSpPr>
          <a:xfrm>
            <a:off x="2220716" y="2549663"/>
            <a:ext cx="7889922" cy="2922768"/>
            <a:chOff x="2220716" y="2549663"/>
            <a:chExt cx="7889922" cy="292276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E53724-7208-344E-B8DF-55C2FC847B9E}"/>
                </a:ext>
              </a:extLst>
            </p:cNvPr>
            <p:cNvSpPr/>
            <p:nvPr/>
          </p:nvSpPr>
          <p:spPr>
            <a:xfrm>
              <a:off x="6032348" y="5010766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DC65E31-E767-1A07-41EB-51ADF1FD7C66}"/>
                </a:ext>
              </a:extLst>
            </p:cNvPr>
            <p:cNvSpPr/>
            <p:nvPr/>
          </p:nvSpPr>
          <p:spPr>
            <a:xfrm>
              <a:off x="2220716" y="3374198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73F4BB-ED21-3726-60E0-CAB5E23149C7}"/>
                </a:ext>
              </a:extLst>
            </p:cNvPr>
            <p:cNvSpPr/>
            <p:nvPr/>
          </p:nvSpPr>
          <p:spPr>
            <a:xfrm>
              <a:off x="9765672" y="2584237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A05A8B2-104C-B5C6-4C33-1F7AC3A5CC6C}"/>
                </a:ext>
              </a:extLst>
            </p:cNvPr>
            <p:cNvSpPr/>
            <p:nvPr/>
          </p:nvSpPr>
          <p:spPr>
            <a:xfrm>
              <a:off x="2220716" y="2549663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9D36EF3-718A-5A77-A04F-60E6AE45F4FD}"/>
                </a:ext>
              </a:extLst>
            </p:cNvPr>
            <p:cNvSpPr/>
            <p:nvPr/>
          </p:nvSpPr>
          <p:spPr>
            <a:xfrm>
              <a:off x="6032348" y="3387077"/>
              <a:ext cx="3449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C86DF52-1581-DF78-8EB2-2886DB42C4E5}"/>
                </a:ext>
              </a:extLst>
            </p:cNvPr>
            <p:cNvSpPr/>
            <p:nvPr/>
          </p:nvSpPr>
          <p:spPr>
            <a:xfrm>
              <a:off x="9765672" y="4267504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2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20B30D3-7DE9-CD5E-9BD9-E18C4F505A5F}"/>
              </a:ext>
            </a:extLst>
          </p:cNvPr>
          <p:cNvSpPr txBox="1"/>
          <p:nvPr/>
        </p:nvSpPr>
        <p:spPr>
          <a:xfrm>
            <a:off x="3888446" y="5466591"/>
            <a:ext cx="60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569974-35DF-C95B-4FA0-DD8E56CF6CA7}"/>
              </a:ext>
            </a:extLst>
          </p:cNvPr>
          <p:cNvSpPr txBox="1"/>
          <p:nvPr/>
        </p:nvSpPr>
        <p:spPr>
          <a:xfrm>
            <a:off x="7863444" y="546659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956D6"/>
                </a:solidFill>
                <a:latin typeface="EdShed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87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79AA58-0633-577C-9B55-72988F7C5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rhyme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A7F02-2A83-8E3B-A841-675B703B2D28}"/>
              </a:ext>
            </a:extLst>
          </p:cNvPr>
          <p:cNvSpPr txBox="1"/>
          <p:nvPr/>
        </p:nvSpPr>
        <p:spPr>
          <a:xfrm>
            <a:off x="2290315" y="2667203"/>
            <a:ext cx="302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Words that rhyme have the </a:t>
            </a:r>
            <a:br>
              <a:rPr lang="en-GB" sz="1600" dirty="0">
                <a:solidFill>
                  <a:srgbClr val="FF3760"/>
                </a:solidFill>
                <a:latin typeface="EdShed" pitchFamily="2" charset="77"/>
              </a:rPr>
            </a:br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same last sound, but may</a:t>
            </a:r>
            <a:br>
              <a:rPr lang="en-GB" sz="1600" dirty="0">
                <a:solidFill>
                  <a:srgbClr val="FF3760"/>
                </a:solidFill>
                <a:latin typeface="EdShed" pitchFamily="2" charset="77"/>
              </a:rPr>
            </a:br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not necessarily have the</a:t>
            </a:r>
            <a:br>
              <a:rPr lang="en-GB" sz="1600" dirty="0">
                <a:solidFill>
                  <a:srgbClr val="FF3760"/>
                </a:solidFill>
                <a:latin typeface="EdShed" pitchFamily="2" charset="77"/>
              </a:rPr>
            </a:br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same spelling.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9CBF1-FB21-B214-674E-EC5C571F5237}"/>
              </a:ext>
            </a:extLst>
          </p:cNvPr>
          <p:cNvSpPr txBox="1"/>
          <p:nvPr/>
        </p:nvSpPr>
        <p:spPr>
          <a:xfrm>
            <a:off x="2369834" y="4896499"/>
            <a:ext cx="2866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3760"/>
                </a:solidFill>
                <a:latin typeface="EdShed" pitchFamily="2" charset="77"/>
              </a:rPr>
              <a:t>time, crime, prime, </a:t>
            </a:r>
          </a:p>
          <a:p>
            <a:pPr algn="ctr"/>
            <a:r>
              <a:rPr lang="en-GB" sz="1400" dirty="0">
                <a:solidFill>
                  <a:srgbClr val="FF3760"/>
                </a:solidFill>
                <a:latin typeface="EdShed" pitchFamily="2" charset="77"/>
              </a:rPr>
              <a:t>lime, dime, slime, rime, mime, chime, thyme, pantomime, anytime, maritime, windchime</a:t>
            </a:r>
            <a:endParaRPr lang="en-GB" sz="20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A0F29-C08B-14E1-63C2-6465DE843B31}"/>
              </a:ext>
            </a:extLst>
          </p:cNvPr>
          <p:cNvSpPr txBox="1"/>
          <p:nvPr/>
        </p:nvSpPr>
        <p:spPr>
          <a:xfrm>
            <a:off x="5766913" y="2831863"/>
            <a:ext cx="283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Can you think of a rhyme for rocket?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5FDD80-5FC4-D3D2-E63A-ADCE652944C3}"/>
              </a:ext>
            </a:extLst>
          </p:cNvPr>
          <p:cNvSpPr txBox="1"/>
          <p:nvPr/>
        </p:nvSpPr>
        <p:spPr>
          <a:xfrm>
            <a:off x="5781822" y="5281219"/>
            <a:ext cx="269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climb</a:t>
            </a:r>
            <a:endParaRPr lang="en-GB" sz="32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F8DBEB-2F7C-FFF6-EDCF-E528B01B903D}"/>
              </a:ext>
            </a:extLst>
          </p:cNvPr>
          <p:cNvSpPr/>
          <p:nvPr/>
        </p:nvSpPr>
        <p:spPr>
          <a:xfrm>
            <a:off x="2134163" y="2175816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EdShed" pitchFamily="2" charset="77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D9C4A1-B1DB-1C56-E725-9BB48415E9A0}"/>
              </a:ext>
            </a:extLst>
          </p:cNvPr>
          <p:cNvSpPr/>
          <p:nvPr/>
        </p:nvSpPr>
        <p:spPr>
          <a:xfrm>
            <a:off x="6804367" y="2175816"/>
            <a:ext cx="2219646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3E3E2-E4CB-06BD-A64D-41991093DE79}"/>
              </a:ext>
            </a:extLst>
          </p:cNvPr>
          <p:cNvSpPr/>
          <p:nvPr/>
        </p:nvSpPr>
        <p:spPr>
          <a:xfrm>
            <a:off x="5781822" y="4283030"/>
            <a:ext cx="294742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400" b="1" dirty="0">
                <a:latin typeface="EdShed" pitchFamily="2" charset="77"/>
              </a:rPr>
              <a:t>Words rhyming with </a:t>
            </a:r>
          </a:p>
          <a:p>
            <a:pPr algn="r"/>
            <a:r>
              <a:rPr lang="en-GB" sz="1400" b="1" dirty="0">
                <a:latin typeface="EdShed" pitchFamily="2" charset="77"/>
              </a:rPr>
              <a:t>rhyme not ending ‘-me’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230BA-E5A8-1BDF-4A8C-F91BE5D2D6F6}"/>
              </a:ext>
            </a:extLst>
          </p:cNvPr>
          <p:cNvSpPr/>
          <p:nvPr/>
        </p:nvSpPr>
        <p:spPr>
          <a:xfrm>
            <a:off x="2176367" y="4283030"/>
            <a:ext cx="294742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>
                <a:latin typeface="EdShed" pitchFamily="2" charset="77"/>
              </a:rPr>
              <a:t>Words rhyming with </a:t>
            </a:r>
          </a:p>
          <a:p>
            <a:r>
              <a:rPr lang="en-GB" sz="1400" b="1" dirty="0">
                <a:latin typeface="EdShed" pitchFamily="2" charset="77"/>
              </a:rPr>
              <a:t>rhyme and ending ‘-me’</a:t>
            </a:r>
          </a:p>
        </p:txBody>
      </p:sp>
    </p:spTree>
    <p:extLst>
      <p:ext uri="{BB962C8B-B14F-4D97-AF65-F5344CB8AC3E}">
        <p14:creationId xmlns:p14="http://schemas.microsoft.com/office/powerpoint/2010/main" val="21367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7D401-F3E8-1883-71C4-B0389BB934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prefix(es) and/or suffix(es)?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FD311-4F38-50A9-2FD6-3A5699F30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6E498-3B4B-1A63-6749-82D355EBC3FE}"/>
              </a:ext>
            </a:extLst>
          </p:cNvPr>
          <p:cNvSpPr txBox="1"/>
          <p:nvPr/>
        </p:nvSpPr>
        <p:spPr>
          <a:xfrm>
            <a:off x="3538122" y="5710530"/>
            <a:ext cx="5274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372DC"/>
                </a:solidFill>
                <a:latin typeface="EdShed" pitchFamily="2" charset="77"/>
              </a:rPr>
              <a:t>Which word is sometimes abbreviated to I.D?</a:t>
            </a:r>
          </a:p>
          <a:p>
            <a:pPr algn="ctr"/>
            <a:r>
              <a:rPr lang="en-GB" sz="2000" dirty="0">
                <a:latin typeface="EdShed" pitchFamily="2" charset="77"/>
              </a:rPr>
              <a:t>Give two examples of I.D.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E9EEAE-0A68-5CAF-3725-4A3919E2BCE1}"/>
              </a:ext>
            </a:extLst>
          </p:cNvPr>
          <p:cNvSpPr txBox="1"/>
          <p:nvPr/>
        </p:nvSpPr>
        <p:spPr>
          <a:xfrm>
            <a:off x="2333862" y="2024581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Prefix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4BE4CD-5F88-6B14-0D38-C8DA480A8B96}"/>
              </a:ext>
            </a:extLst>
          </p:cNvPr>
          <p:cNvSpPr txBox="1"/>
          <p:nvPr/>
        </p:nvSpPr>
        <p:spPr>
          <a:xfrm>
            <a:off x="8971144" y="2024581"/>
            <a:ext cx="93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Suffix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B60FFD-940B-F1E6-6D44-1CC4DD56D60A}"/>
              </a:ext>
            </a:extLst>
          </p:cNvPr>
          <p:cNvSpPr txBox="1"/>
          <p:nvPr/>
        </p:nvSpPr>
        <p:spPr>
          <a:xfrm>
            <a:off x="5365011" y="2029657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Base Word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1FBB6F-6064-7648-2F44-1AAC7700BD1C}"/>
              </a:ext>
            </a:extLst>
          </p:cNvPr>
          <p:cNvSpPr/>
          <p:nvPr/>
        </p:nvSpPr>
        <p:spPr>
          <a:xfrm>
            <a:off x="1903057" y="2428389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1F86AB-C727-7FA3-E84D-592C3B1646FD}"/>
              </a:ext>
            </a:extLst>
          </p:cNvPr>
          <p:cNvSpPr/>
          <p:nvPr/>
        </p:nvSpPr>
        <p:spPr>
          <a:xfrm>
            <a:off x="3872203" y="2428389"/>
            <a:ext cx="4499172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73611A-20E3-AAD2-6B03-D76D9B9A3DD5}"/>
              </a:ext>
            </a:extLst>
          </p:cNvPr>
          <p:cNvSpPr txBox="1"/>
          <p:nvPr/>
        </p:nvSpPr>
        <p:spPr>
          <a:xfrm>
            <a:off x="2051929" y="3205577"/>
            <a:ext cx="1514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77"/>
              </a:rPr>
              <a:t>mis</a:t>
            </a:r>
            <a:endParaRPr lang="en-GB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F6E2F-6E61-31D9-830D-E02028E13C80}"/>
              </a:ext>
            </a:extLst>
          </p:cNvPr>
          <p:cNvSpPr/>
          <p:nvPr/>
        </p:nvSpPr>
        <p:spPr>
          <a:xfrm>
            <a:off x="8539231" y="2428389"/>
            <a:ext cx="1801903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67D33E-1DE6-671B-668E-96C36993DAF1}"/>
              </a:ext>
            </a:extLst>
          </p:cNvPr>
          <p:cNvSpPr txBox="1"/>
          <p:nvPr/>
        </p:nvSpPr>
        <p:spPr>
          <a:xfrm>
            <a:off x="4172401" y="2816355"/>
            <a:ext cx="38987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EdShed" pitchFamily="2" charset="77"/>
              </a:rPr>
              <a:t>i</a:t>
            </a:r>
            <a:r>
              <a:rPr lang="en-GB" sz="5400" b="0" dirty="0">
                <a:solidFill>
                  <a:schemeClr val="tx1"/>
                </a:solidFill>
                <a:latin typeface="EdShed" pitchFamily="2" charset="77"/>
              </a:rPr>
              <a:t>dentify</a:t>
            </a:r>
          </a:p>
          <a:p>
            <a:pPr algn="ctr"/>
            <a:r>
              <a:rPr lang="en-GB" dirty="0">
                <a:latin typeface="EdShed" pitchFamily="2" charset="77"/>
              </a:rPr>
              <a:t>(to recognise what something is</a:t>
            </a:r>
            <a:br>
              <a:rPr lang="en-GB" dirty="0">
                <a:latin typeface="EdShed" pitchFamily="2" charset="77"/>
              </a:rPr>
            </a:br>
            <a:r>
              <a:rPr lang="en-GB" dirty="0">
                <a:latin typeface="EdShed" pitchFamily="2" charset="77"/>
              </a:rPr>
              <a:t>or who someone is)</a:t>
            </a:r>
            <a:endParaRPr lang="en-GB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8A9138-192B-CDAF-40BB-58EB5F921E20}"/>
              </a:ext>
            </a:extLst>
          </p:cNvPr>
          <p:cNvSpPr txBox="1"/>
          <p:nvPr/>
        </p:nvSpPr>
        <p:spPr>
          <a:xfrm>
            <a:off x="2202384" y="4191501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B35006-5CFA-7E1A-B9B9-A31943597BA0}"/>
              </a:ext>
            </a:extLst>
          </p:cNvPr>
          <p:cNvSpPr txBox="1"/>
          <p:nvPr/>
        </p:nvSpPr>
        <p:spPr>
          <a:xfrm>
            <a:off x="2202384" y="3698539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A74CEC-36BD-4C9F-56A0-D7682C1CD0CD}"/>
              </a:ext>
            </a:extLst>
          </p:cNvPr>
          <p:cNvSpPr txBox="1"/>
          <p:nvPr/>
        </p:nvSpPr>
        <p:spPr>
          <a:xfrm>
            <a:off x="8688409" y="3163720"/>
            <a:ext cx="1514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77"/>
              </a:rPr>
              <a:t>ed</a:t>
            </a:r>
            <a:endParaRPr lang="en-GB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B900C3-4326-FDE7-07DA-05413576B2C9}"/>
              </a:ext>
            </a:extLst>
          </p:cNvPr>
          <p:cNvSpPr txBox="1"/>
          <p:nvPr/>
        </p:nvSpPr>
        <p:spPr>
          <a:xfrm>
            <a:off x="8838864" y="2635341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2B8AA4-6D69-5F38-3AD1-3CB4E705DD4E}"/>
              </a:ext>
            </a:extLst>
          </p:cNvPr>
          <p:cNvSpPr txBox="1"/>
          <p:nvPr/>
        </p:nvSpPr>
        <p:spPr>
          <a:xfrm>
            <a:off x="8758340" y="4220479"/>
            <a:ext cx="1363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cation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ACBE1B-D1A6-9A01-B075-457DE9B01E76}"/>
              </a:ext>
            </a:extLst>
          </p:cNvPr>
          <p:cNvSpPr txBox="1"/>
          <p:nvPr/>
        </p:nvSpPr>
        <p:spPr>
          <a:xfrm>
            <a:off x="8838864" y="3692099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EdShed" pitchFamily="2" charset="77"/>
              </a:rPr>
              <a:t>ing</a:t>
            </a:r>
            <a:endParaRPr lang="en-GB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A6317B-2EBC-6436-2FD5-E9D845FD452E}"/>
              </a:ext>
            </a:extLst>
          </p:cNvPr>
          <p:cNvSpPr txBox="1"/>
          <p:nvPr/>
        </p:nvSpPr>
        <p:spPr>
          <a:xfrm>
            <a:off x="8838864" y="4748859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able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EC811C-5A99-BF97-868A-2E221368F728}"/>
              </a:ext>
            </a:extLst>
          </p:cNvPr>
          <p:cNvSpPr txBox="1"/>
          <p:nvPr/>
        </p:nvSpPr>
        <p:spPr>
          <a:xfrm>
            <a:off x="3784871" y="4370503"/>
            <a:ext cx="4667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3760"/>
                </a:solidFill>
                <a:latin typeface="EdShed" pitchFamily="2" charset="77"/>
              </a:rPr>
              <a:t>REMEMBER</a:t>
            </a:r>
            <a:r>
              <a:rPr lang="en-GB" sz="1400" dirty="0">
                <a:solidFill>
                  <a:srgbClr val="FF0000"/>
                </a:solidFill>
                <a:latin typeface="EdShed" pitchFamily="2" charset="77"/>
              </a:rPr>
              <a:t> </a:t>
            </a:r>
          </a:p>
          <a:p>
            <a:pPr algn="ctr"/>
            <a:r>
              <a:rPr lang="en-GB" sz="1400" dirty="0">
                <a:solidFill>
                  <a:srgbClr val="3372DC"/>
                </a:solidFill>
                <a:latin typeface="EdShed" pitchFamily="2" charset="77"/>
              </a:rPr>
              <a:t>What happens to the ‘y’ in </a:t>
            </a:r>
            <a:r>
              <a:rPr lang="en-GB" sz="1400" b="1" dirty="0">
                <a:solidFill>
                  <a:srgbClr val="3372DC"/>
                </a:solidFill>
                <a:latin typeface="EdShed" pitchFamily="2" charset="77"/>
              </a:rPr>
              <a:t>identify</a:t>
            </a:r>
            <a:r>
              <a:rPr lang="en-GB" sz="1400" dirty="0">
                <a:solidFill>
                  <a:srgbClr val="3372DC"/>
                </a:solidFill>
                <a:latin typeface="EdShed" pitchFamily="2" charset="77"/>
              </a:rPr>
              <a:t> </a:t>
            </a:r>
          </a:p>
          <a:p>
            <a:pPr algn="ctr"/>
            <a:r>
              <a:rPr lang="en-GB" sz="1400" dirty="0">
                <a:solidFill>
                  <a:srgbClr val="3372DC"/>
                </a:solidFill>
                <a:latin typeface="EdShed" pitchFamily="2" charset="77"/>
              </a:rPr>
              <a:t>when adding some suffixes?</a:t>
            </a:r>
          </a:p>
        </p:txBody>
      </p:sp>
    </p:spTree>
    <p:extLst>
      <p:ext uri="{BB962C8B-B14F-4D97-AF65-F5344CB8AC3E}">
        <p14:creationId xmlns:p14="http://schemas.microsoft.com/office/powerpoint/2010/main" val="16427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7D401-F3E8-1883-71C4-B0389BB934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prefix(es) and/or suffix(es)?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FD311-4F38-50A9-2FD6-3A5699F30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751B19-F0EF-DC03-F967-AB01ECF14721}"/>
              </a:ext>
            </a:extLst>
          </p:cNvPr>
          <p:cNvSpPr txBox="1"/>
          <p:nvPr/>
        </p:nvSpPr>
        <p:spPr>
          <a:xfrm>
            <a:off x="1800537" y="5684457"/>
            <a:ext cx="875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3760"/>
                </a:solidFill>
                <a:latin typeface="EdShed" pitchFamily="2" charset="77"/>
              </a:rPr>
              <a:t>Possible answers</a:t>
            </a:r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: misidentify, misidentifies, misidentified, reidentify, reidentified, reidentifies, reidentification, unidentified, unidentifiable, identifies, identified, identifying, identification, identifiable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30DB41-ED01-10EA-C619-74832BF4ED00}"/>
              </a:ext>
            </a:extLst>
          </p:cNvPr>
          <p:cNvSpPr txBox="1"/>
          <p:nvPr/>
        </p:nvSpPr>
        <p:spPr>
          <a:xfrm>
            <a:off x="4640665" y="5747333"/>
            <a:ext cx="29106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3760"/>
                </a:solidFill>
                <a:latin typeface="EdShed" pitchFamily="2" charset="77"/>
              </a:rPr>
              <a:t>identification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Passport and Driving Licence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8BA513-1E73-84A6-7BFF-E8D8832FF236}"/>
              </a:ext>
            </a:extLst>
          </p:cNvPr>
          <p:cNvSpPr txBox="1"/>
          <p:nvPr/>
        </p:nvSpPr>
        <p:spPr>
          <a:xfrm>
            <a:off x="2333862" y="2024581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Prefix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FCA32D-21C0-F9D2-BE5B-8B24375ACBFA}"/>
              </a:ext>
            </a:extLst>
          </p:cNvPr>
          <p:cNvSpPr txBox="1"/>
          <p:nvPr/>
        </p:nvSpPr>
        <p:spPr>
          <a:xfrm>
            <a:off x="8971144" y="2024581"/>
            <a:ext cx="93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Suffix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5DA5CA-BE83-0C98-C64C-DC800D638431}"/>
              </a:ext>
            </a:extLst>
          </p:cNvPr>
          <p:cNvSpPr txBox="1"/>
          <p:nvPr/>
        </p:nvSpPr>
        <p:spPr>
          <a:xfrm>
            <a:off x="5365011" y="2029657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Base Word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B45230-B32C-20A8-505A-0DE0A83C10F4}"/>
              </a:ext>
            </a:extLst>
          </p:cNvPr>
          <p:cNvSpPr/>
          <p:nvPr/>
        </p:nvSpPr>
        <p:spPr>
          <a:xfrm>
            <a:off x="1903057" y="2428389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13D3E-87F6-BD76-1AF7-F59AF6E3DD54}"/>
              </a:ext>
            </a:extLst>
          </p:cNvPr>
          <p:cNvSpPr/>
          <p:nvPr/>
        </p:nvSpPr>
        <p:spPr>
          <a:xfrm>
            <a:off x="3872203" y="2428389"/>
            <a:ext cx="4499172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C252AA-6B54-CE63-66B3-C03171236199}"/>
              </a:ext>
            </a:extLst>
          </p:cNvPr>
          <p:cNvSpPr txBox="1"/>
          <p:nvPr/>
        </p:nvSpPr>
        <p:spPr>
          <a:xfrm>
            <a:off x="2051929" y="3205577"/>
            <a:ext cx="1514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77"/>
              </a:rPr>
              <a:t>mis</a:t>
            </a:r>
            <a:endParaRPr lang="en-GB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47D3A-7883-B82E-4790-3826FC819F06}"/>
              </a:ext>
            </a:extLst>
          </p:cNvPr>
          <p:cNvSpPr/>
          <p:nvPr/>
        </p:nvSpPr>
        <p:spPr>
          <a:xfrm>
            <a:off x="8539231" y="2428389"/>
            <a:ext cx="1801903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FE7AE1-FD0F-659C-3A1F-7958615B43D0}"/>
              </a:ext>
            </a:extLst>
          </p:cNvPr>
          <p:cNvSpPr txBox="1"/>
          <p:nvPr/>
        </p:nvSpPr>
        <p:spPr>
          <a:xfrm>
            <a:off x="4172401" y="2816355"/>
            <a:ext cx="38987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EdShed" pitchFamily="2" charset="77"/>
              </a:rPr>
              <a:t>i</a:t>
            </a:r>
            <a:r>
              <a:rPr lang="en-GB" sz="5400" b="0" dirty="0">
                <a:solidFill>
                  <a:schemeClr val="tx1"/>
                </a:solidFill>
                <a:latin typeface="EdShed" pitchFamily="2" charset="77"/>
              </a:rPr>
              <a:t>dentify</a:t>
            </a:r>
            <a:endParaRPr lang="en-GB" sz="4000" b="0" dirty="0">
              <a:solidFill>
                <a:schemeClr val="tx1"/>
              </a:solidFill>
              <a:latin typeface="EdShed" pitchFamily="2" charset="77"/>
            </a:endParaRPr>
          </a:p>
          <a:p>
            <a:pPr algn="ctr"/>
            <a:r>
              <a:rPr lang="en-GB" dirty="0">
                <a:latin typeface="EdShed" pitchFamily="2" charset="77"/>
              </a:rPr>
              <a:t>(to recognise what something is</a:t>
            </a:r>
            <a:br>
              <a:rPr lang="en-GB" dirty="0">
                <a:latin typeface="EdShed" pitchFamily="2" charset="77"/>
              </a:rPr>
            </a:br>
            <a:r>
              <a:rPr lang="en-GB" dirty="0">
                <a:latin typeface="EdShed" pitchFamily="2" charset="77"/>
              </a:rPr>
              <a:t>or who someone is)</a:t>
            </a:r>
            <a:endParaRPr lang="en-GB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15411-C913-FDE5-5829-72CF92F7D953}"/>
              </a:ext>
            </a:extLst>
          </p:cNvPr>
          <p:cNvSpPr txBox="1"/>
          <p:nvPr/>
        </p:nvSpPr>
        <p:spPr>
          <a:xfrm>
            <a:off x="2202384" y="4191501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6A508D-E3D5-AAAC-6C24-C2A9040BEDB1}"/>
              </a:ext>
            </a:extLst>
          </p:cNvPr>
          <p:cNvSpPr txBox="1"/>
          <p:nvPr/>
        </p:nvSpPr>
        <p:spPr>
          <a:xfrm>
            <a:off x="2202384" y="3698539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8B3D49-4F6B-8482-C77A-4F62781B9935}"/>
              </a:ext>
            </a:extLst>
          </p:cNvPr>
          <p:cNvSpPr txBox="1"/>
          <p:nvPr/>
        </p:nvSpPr>
        <p:spPr>
          <a:xfrm>
            <a:off x="8688409" y="3163720"/>
            <a:ext cx="1514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77"/>
              </a:rPr>
              <a:t>ed</a:t>
            </a:r>
            <a:endParaRPr lang="en-GB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5A3C0D-35FE-4C16-CBA9-2E15104F7A13}"/>
              </a:ext>
            </a:extLst>
          </p:cNvPr>
          <p:cNvSpPr txBox="1"/>
          <p:nvPr/>
        </p:nvSpPr>
        <p:spPr>
          <a:xfrm>
            <a:off x="8838864" y="2635341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F92E8A-5CBE-F971-5542-9DE63C8FD0E5}"/>
              </a:ext>
            </a:extLst>
          </p:cNvPr>
          <p:cNvSpPr txBox="1"/>
          <p:nvPr/>
        </p:nvSpPr>
        <p:spPr>
          <a:xfrm>
            <a:off x="8758340" y="4220479"/>
            <a:ext cx="1363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7D4EF-C27A-DB80-5078-A1AAF9FF5E98}"/>
              </a:ext>
            </a:extLst>
          </p:cNvPr>
          <p:cNvSpPr txBox="1"/>
          <p:nvPr/>
        </p:nvSpPr>
        <p:spPr>
          <a:xfrm>
            <a:off x="8838864" y="3692099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EdShed" pitchFamily="2" charset="77"/>
              </a:rPr>
              <a:t>ing</a:t>
            </a:r>
            <a:endParaRPr lang="en-GB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5C7EA3-75B2-38E8-76BF-B40A5B22A131}"/>
              </a:ext>
            </a:extLst>
          </p:cNvPr>
          <p:cNvSpPr txBox="1"/>
          <p:nvPr/>
        </p:nvSpPr>
        <p:spPr>
          <a:xfrm>
            <a:off x="8838864" y="4748859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EdShed" pitchFamily="2" charset="77"/>
              </a:rPr>
              <a:t>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B95B15-3843-7FAE-D6F3-5AE2FF22B27C}"/>
              </a:ext>
            </a:extLst>
          </p:cNvPr>
          <p:cNvSpPr txBox="1"/>
          <p:nvPr/>
        </p:nvSpPr>
        <p:spPr>
          <a:xfrm>
            <a:off x="3784871" y="4370503"/>
            <a:ext cx="4667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3760"/>
                </a:solidFill>
                <a:latin typeface="EdShed" pitchFamily="2" charset="77"/>
              </a:rPr>
              <a:t>REMEMBER</a:t>
            </a:r>
            <a:r>
              <a:rPr lang="en-GB" sz="1400" dirty="0">
                <a:solidFill>
                  <a:srgbClr val="FF0000"/>
                </a:solidFill>
                <a:latin typeface="EdShed" pitchFamily="2" charset="77"/>
              </a:rPr>
              <a:t> </a:t>
            </a:r>
          </a:p>
          <a:p>
            <a:pPr algn="ctr"/>
            <a:r>
              <a:rPr lang="en-GB" sz="1400" dirty="0">
                <a:solidFill>
                  <a:srgbClr val="3372DC"/>
                </a:solidFill>
                <a:latin typeface="EdShed" pitchFamily="2" charset="77"/>
              </a:rPr>
              <a:t>What happens to the ‘y’ in </a:t>
            </a:r>
            <a:r>
              <a:rPr lang="en-GB" sz="1400" b="1" dirty="0">
                <a:solidFill>
                  <a:srgbClr val="3372DC"/>
                </a:solidFill>
                <a:latin typeface="EdShed" pitchFamily="2" charset="77"/>
              </a:rPr>
              <a:t>identify</a:t>
            </a:r>
            <a:r>
              <a:rPr lang="en-GB" sz="1400" dirty="0">
                <a:solidFill>
                  <a:srgbClr val="3372DC"/>
                </a:solidFill>
                <a:latin typeface="EdShed" pitchFamily="2" charset="77"/>
              </a:rPr>
              <a:t> </a:t>
            </a:r>
          </a:p>
          <a:p>
            <a:pPr algn="ctr"/>
            <a:r>
              <a:rPr lang="en-GB" sz="1400" dirty="0">
                <a:solidFill>
                  <a:srgbClr val="3372DC"/>
                </a:solidFill>
                <a:latin typeface="EdShed" pitchFamily="2" charset="77"/>
              </a:rPr>
              <a:t>when adding some suffixes?</a:t>
            </a:r>
          </a:p>
        </p:txBody>
      </p:sp>
    </p:spTree>
    <p:extLst>
      <p:ext uri="{BB962C8B-B14F-4D97-AF65-F5344CB8AC3E}">
        <p14:creationId xmlns:p14="http://schemas.microsoft.com/office/powerpoint/2010/main" val="23595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Which of last week’s words have been split </a:t>
            </a:r>
          </a:p>
          <a:p>
            <a:r>
              <a:rPr lang="en-GB" dirty="0"/>
              <a:t>into their syllables correctly?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0A3AC7-E6CE-029A-FABE-9FE0026D7CAC}"/>
              </a:ext>
            </a:extLst>
          </p:cNvPr>
          <p:cNvSpPr txBox="1">
            <a:spLocks/>
          </p:cNvSpPr>
          <p:nvPr/>
        </p:nvSpPr>
        <p:spPr>
          <a:xfrm>
            <a:off x="1602989" y="2308828"/>
            <a:ext cx="1539589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 err="1">
                <a:latin typeface="EdShed" pitchFamily="2" charset="77"/>
              </a:rPr>
              <a:t>ox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y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gen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0F0CE-E658-3EF7-D98E-68FAEE40567F}"/>
              </a:ext>
            </a:extLst>
          </p:cNvPr>
          <p:cNvSpPr txBox="1">
            <a:spLocks/>
          </p:cNvSpPr>
          <p:nvPr/>
        </p:nvSpPr>
        <p:spPr>
          <a:xfrm>
            <a:off x="5378302" y="4519335"/>
            <a:ext cx="1490857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 err="1">
                <a:latin typeface="EdShed" pitchFamily="2" charset="77"/>
              </a:rPr>
              <a:t>typ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cal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3A71F9-DCD2-7AEC-4BCF-16426ECBC471}"/>
              </a:ext>
            </a:extLst>
          </p:cNvPr>
          <p:cNvSpPr txBox="1">
            <a:spLocks/>
          </p:cNvSpPr>
          <p:nvPr/>
        </p:nvSpPr>
        <p:spPr>
          <a:xfrm>
            <a:off x="5247497" y="2287658"/>
            <a:ext cx="1752467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 err="1">
                <a:latin typeface="EdShed" pitchFamily="2" charset="77"/>
              </a:rPr>
              <a:t>anto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nym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F29D82-B464-60BF-CE94-BB38D5A80996}"/>
              </a:ext>
            </a:extLst>
          </p:cNvPr>
          <p:cNvSpPr txBox="1">
            <a:spLocks/>
          </p:cNvSpPr>
          <p:nvPr/>
        </p:nvSpPr>
        <p:spPr>
          <a:xfrm>
            <a:off x="9027222" y="4495128"/>
            <a:ext cx="1461106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 err="1">
                <a:latin typeface="EdShed" pitchFamily="2" charset="77"/>
              </a:rPr>
              <a:t>sym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bol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007E0D-921B-B16A-9574-1C20B479AF14}"/>
              </a:ext>
            </a:extLst>
          </p:cNvPr>
          <p:cNvSpPr txBox="1">
            <a:spLocks/>
          </p:cNvSpPr>
          <p:nvPr/>
        </p:nvSpPr>
        <p:spPr>
          <a:xfrm>
            <a:off x="1567819" y="4495127"/>
            <a:ext cx="1609928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 err="1">
                <a:latin typeface="EdShed" pitchFamily="2" charset="77"/>
              </a:rPr>
              <a:t>myste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ry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42A70A-61A7-042E-D010-BF90C5D980EB}"/>
              </a:ext>
            </a:extLst>
          </p:cNvPr>
          <p:cNvSpPr txBox="1">
            <a:spLocks/>
          </p:cNvSpPr>
          <p:nvPr/>
        </p:nvSpPr>
        <p:spPr>
          <a:xfrm>
            <a:off x="9144626" y="2285276"/>
            <a:ext cx="1226298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 err="1">
                <a:latin typeface="EdShed" pitchFamily="2" charset="77"/>
              </a:rPr>
              <a:t>lyr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cs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C593F5-F9A3-5197-BE58-BEE41C14E114}"/>
              </a:ext>
            </a:extLst>
          </p:cNvPr>
          <p:cNvSpPr/>
          <p:nvPr/>
        </p:nvSpPr>
        <p:spPr>
          <a:xfrm>
            <a:off x="1142979" y="2239570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25D160"/>
                </a:solidFill>
                <a:latin typeface="EdShed" pitchFamily="2" charset="77"/>
              </a:rPr>
              <a:t>✓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515AED-F723-2CCA-F6F6-C8F76D03B566}"/>
              </a:ext>
            </a:extLst>
          </p:cNvPr>
          <p:cNvSpPr/>
          <p:nvPr/>
        </p:nvSpPr>
        <p:spPr>
          <a:xfrm>
            <a:off x="1602989" y="3167541"/>
            <a:ext cx="1539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latin typeface="EdShed" pitchFamily="2" charset="77"/>
              </a:rPr>
              <a:t>ox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y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gen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7E1723-403B-DC00-5087-DA3AB03D2E17}"/>
              </a:ext>
            </a:extLst>
          </p:cNvPr>
          <p:cNvSpPr/>
          <p:nvPr/>
        </p:nvSpPr>
        <p:spPr>
          <a:xfrm>
            <a:off x="5199503" y="3167541"/>
            <a:ext cx="184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200" dirty="0" err="1">
                <a:latin typeface="EdShed" pitchFamily="2" charset="77"/>
              </a:rPr>
              <a:t>an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ton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ym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E7D660-FB3C-D5CB-1E4F-2D124EBE0501}"/>
              </a:ext>
            </a:extLst>
          </p:cNvPr>
          <p:cNvSpPr/>
          <p:nvPr/>
        </p:nvSpPr>
        <p:spPr>
          <a:xfrm>
            <a:off x="9187876" y="3140663"/>
            <a:ext cx="1139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200" dirty="0" err="1">
                <a:latin typeface="EdShed" pitchFamily="2" charset="77"/>
              </a:rPr>
              <a:t>ly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rics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BFAA52-A086-E0CF-0B89-BF4CE1A8D234}"/>
              </a:ext>
            </a:extLst>
          </p:cNvPr>
          <p:cNvSpPr/>
          <p:nvPr/>
        </p:nvSpPr>
        <p:spPr>
          <a:xfrm>
            <a:off x="1521877" y="5396437"/>
            <a:ext cx="170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200" dirty="0" err="1">
                <a:latin typeface="EdShed" pitchFamily="2" charset="77"/>
              </a:rPr>
              <a:t>mys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ter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y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CE3F33-4AEB-8F78-61BC-D8E33044E4EE}"/>
              </a:ext>
            </a:extLst>
          </p:cNvPr>
          <p:cNvSpPr/>
          <p:nvPr/>
        </p:nvSpPr>
        <p:spPr>
          <a:xfrm>
            <a:off x="9027222" y="5347838"/>
            <a:ext cx="1461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latin typeface="EdShed" pitchFamily="2" charset="77"/>
              </a:rPr>
              <a:t>sym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bol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BA8932-1E72-BA39-809F-538305150F25}"/>
              </a:ext>
            </a:extLst>
          </p:cNvPr>
          <p:cNvSpPr/>
          <p:nvPr/>
        </p:nvSpPr>
        <p:spPr>
          <a:xfrm>
            <a:off x="5378302" y="5396437"/>
            <a:ext cx="1490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 err="1">
                <a:latin typeface="EdShed" pitchFamily="2" charset="77"/>
              </a:rPr>
              <a:t>typ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cal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53CB48-B3F3-3369-17B3-CA1FF5AA5C04}"/>
              </a:ext>
            </a:extLst>
          </p:cNvPr>
          <p:cNvSpPr/>
          <p:nvPr/>
        </p:nvSpPr>
        <p:spPr>
          <a:xfrm>
            <a:off x="8568332" y="2232743"/>
            <a:ext cx="60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3760"/>
                </a:solidFill>
                <a:latin typeface="EdShed" pitchFamily="2" charset="77"/>
              </a:rPr>
              <a:t>✗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BFDC93-3789-F949-2544-1619BB1FF2D3}"/>
              </a:ext>
            </a:extLst>
          </p:cNvPr>
          <p:cNvSpPr/>
          <p:nvPr/>
        </p:nvSpPr>
        <p:spPr>
          <a:xfrm>
            <a:off x="8475469" y="4473298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25D160"/>
                </a:solidFill>
                <a:latin typeface="EdShed" pitchFamily="2" charset="77"/>
              </a:rPr>
              <a:t>✓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394516-846A-E687-09FA-423F6B88E1CF}"/>
              </a:ext>
            </a:extLst>
          </p:cNvPr>
          <p:cNvSpPr/>
          <p:nvPr/>
        </p:nvSpPr>
        <p:spPr>
          <a:xfrm>
            <a:off x="4802411" y="443952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25D160"/>
                </a:solidFill>
                <a:latin typeface="EdShed" pitchFamily="2" charset="77"/>
              </a:rPr>
              <a:t>✓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0BCA0-75A6-6B25-3F5E-E6A284FD78E6}"/>
              </a:ext>
            </a:extLst>
          </p:cNvPr>
          <p:cNvSpPr/>
          <p:nvPr/>
        </p:nvSpPr>
        <p:spPr>
          <a:xfrm>
            <a:off x="1008069" y="4430627"/>
            <a:ext cx="60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3760"/>
                </a:solidFill>
                <a:latin typeface="EdShed" pitchFamily="2" charset="77"/>
              </a:rPr>
              <a:t>✗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053F8C-5D7D-9B38-85B1-92E464968E26}"/>
              </a:ext>
            </a:extLst>
          </p:cNvPr>
          <p:cNvSpPr/>
          <p:nvPr/>
        </p:nvSpPr>
        <p:spPr>
          <a:xfrm>
            <a:off x="4697352" y="2232743"/>
            <a:ext cx="60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3760"/>
                </a:solidFill>
                <a:latin typeface="EdShed" pitchFamily="2" charset="77"/>
              </a:rPr>
              <a:t>✗</a:t>
            </a:r>
          </a:p>
        </p:txBody>
      </p:sp>
    </p:spTree>
    <p:extLst>
      <p:ext uri="{BB962C8B-B14F-4D97-AF65-F5344CB8AC3E}">
        <p14:creationId xmlns:p14="http://schemas.microsoft.com/office/powerpoint/2010/main" val="24896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90F41-BABE-D2FD-D4EB-E4C494931184}"/>
              </a:ext>
            </a:extLst>
          </p:cNvPr>
          <p:cNvSpPr txBox="1">
            <a:spLocks/>
          </p:cNvSpPr>
          <p:nvPr/>
        </p:nvSpPr>
        <p:spPr>
          <a:xfrm>
            <a:off x="363707" y="207168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rhyme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FC074F-F12E-FA49-014B-19898986A6E3}"/>
              </a:ext>
            </a:extLst>
          </p:cNvPr>
          <p:cNvSpPr txBox="1">
            <a:spLocks/>
          </p:cNvSpPr>
          <p:nvPr/>
        </p:nvSpPr>
        <p:spPr>
          <a:xfrm>
            <a:off x="4609985" y="207168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occupy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2419075-383D-8E76-5F9E-D5D6883DF4D7}"/>
              </a:ext>
            </a:extLst>
          </p:cNvPr>
          <p:cNvSpPr txBox="1">
            <a:spLocks/>
          </p:cNvSpPr>
          <p:nvPr/>
        </p:nvSpPr>
        <p:spPr>
          <a:xfrm>
            <a:off x="4217680" y="3213489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apply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245CDA2-99EC-335F-3E69-DF6BF341849B}"/>
              </a:ext>
            </a:extLst>
          </p:cNvPr>
          <p:cNvSpPr txBox="1">
            <a:spLocks/>
          </p:cNvSpPr>
          <p:nvPr/>
        </p:nvSpPr>
        <p:spPr>
          <a:xfrm>
            <a:off x="8355990" y="321348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python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9BD2976-7F2D-7D5D-DCB3-FB8B7AE1B8BD}"/>
              </a:ext>
            </a:extLst>
          </p:cNvPr>
          <p:cNvSpPr txBox="1">
            <a:spLocks/>
          </p:cNvSpPr>
          <p:nvPr/>
        </p:nvSpPr>
        <p:spPr>
          <a:xfrm>
            <a:off x="827110" y="321348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identify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5BF2B76-5E8D-C3D5-0EFE-87E743F49CCC}"/>
              </a:ext>
            </a:extLst>
          </p:cNvPr>
          <p:cNvSpPr txBox="1">
            <a:spLocks/>
          </p:cNvSpPr>
          <p:nvPr/>
        </p:nvSpPr>
        <p:spPr>
          <a:xfrm>
            <a:off x="692532" y="435529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multiply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EC723F7-8D5A-4429-DB8C-EFDB179C694F}"/>
              </a:ext>
            </a:extLst>
          </p:cNvPr>
          <p:cNvSpPr txBox="1">
            <a:spLocks/>
          </p:cNvSpPr>
          <p:nvPr/>
        </p:nvSpPr>
        <p:spPr>
          <a:xfrm>
            <a:off x="4475407" y="435529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hyphen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0415594-2ED8-9D51-A5E6-4BA7B5F8F383}"/>
              </a:ext>
            </a:extLst>
          </p:cNvPr>
          <p:cNvSpPr txBox="1">
            <a:spLocks/>
          </p:cNvSpPr>
          <p:nvPr/>
        </p:nvSpPr>
        <p:spPr>
          <a:xfrm>
            <a:off x="8221412" y="435529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supply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5DF6B67-23BE-41A7-64BC-FDB16707C720}"/>
              </a:ext>
            </a:extLst>
          </p:cNvPr>
          <p:cNvSpPr txBox="1">
            <a:spLocks/>
          </p:cNvSpPr>
          <p:nvPr/>
        </p:nvSpPr>
        <p:spPr>
          <a:xfrm>
            <a:off x="8221412" y="207168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hygiene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F306858-5E17-8F03-E2FB-306F0AE05176}"/>
              </a:ext>
            </a:extLst>
          </p:cNvPr>
          <p:cNvSpPr txBox="1">
            <a:spLocks/>
          </p:cNvSpPr>
          <p:nvPr/>
        </p:nvSpPr>
        <p:spPr>
          <a:xfrm>
            <a:off x="4475407" y="5497093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recycle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95CAA9-98D4-A9A7-E292-17204E6B5C60}"/>
              </a:ext>
            </a:extLst>
          </p:cNvPr>
          <p:cNvGrpSpPr/>
          <p:nvPr/>
        </p:nvGrpSpPr>
        <p:grpSpPr>
          <a:xfrm>
            <a:off x="8221412" y="4885375"/>
            <a:ext cx="3474146" cy="1425735"/>
            <a:chOff x="8221412" y="4885375"/>
            <a:chExt cx="3474146" cy="1425735"/>
          </a:xfrm>
        </p:grpSpPr>
        <p:pic>
          <p:nvPicPr>
            <p:cNvPr id="16" name="Picture 1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8AA3B387-2B16-53C5-ED8B-8D78B2D22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30111" y="4885375"/>
              <a:ext cx="765447" cy="1409424"/>
            </a:xfrm>
            <a:prstGeom prst="rect">
              <a:avLst/>
            </a:prstGeom>
          </p:spPr>
        </p:pic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53EE25EB-2B8E-FE73-BD43-8C4A4DBA0F70}"/>
                </a:ext>
              </a:extLst>
            </p:cNvPr>
            <p:cNvSpPr/>
            <p:nvPr/>
          </p:nvSpPr>
          <p:spPr>
            <a:xfrm>
              <a:off x="8221412" y="5186597"/>
              <a:ext cx="2278374" cy="1124513"/>
            </a:xfrm>
            <a:prstGeom prst="wedgeRoundRectCallout">
              <a:avLst>
                <a:gd name="adj1" fmla="val 61220"/>
                <a:gd name="adj2" fmla="val -34417"/>
                <a:gd name="adj3" fmla="val 16667"/>
              </a:avLst>
            </a:prstGeom>
            <a:noFill/>
            <a:ln w="381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60BB77-D11D-6BB7-C048-EAB37533253D}"/>
                </a:ext>
              </a:extLst>
            </p:cNvPr>
            <p:cNvSpPr txBox="1"/>
            <p:nvPr/>
          </p:nvSpPr>
          <p:spPr>
            <a:xfrm>
              <a:off x="8271999" y="5266257"/>
              <a:ext cx="217366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latin typeface="EdShed" pitchFamily="2" charset="77"/>
                </a:rPr>
                <a:t>What sound </a:t>
              </a:r>
            </a:p>
            <a:p>
              <a:pPr algn="ctr"/>
              <a:r>
                <a:rPr lang="en-GB" sz="2000" dirty="0">
                  <a:latin typeface="EdShed" pitchFamily="2" charset="77"/>
                </a:rPr>
                <a:t>does ‘y’ make in </a:t>
              </a:r>
              <a:br>
                <a:rPr lang="en-GB" sz="2000" dirty="0">
                  <a:latin typeface="EdShed" pitchFamily="2" charset="77"/>
                </a:rPr>
              </a:br>
              <a:r>
                <a:rPr lang="en-GB" sz="2000" dirty="0">
                  <a:latin typeface="EdShed" pitchFamily="2" charset="77"/>
                </a:rPr>
                <a:t>these words?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A9C9A-EBEF-D20F-7E24-A9BF0A3F09B9}"/>
              </a:ext>
            </a:extLst>
          </p:cNvPr>
          <p:cNvGrpSpPr/>
          <p:nvPr/>
        </p:nvGrpSpPr>
        <p:grpSpPr>
          <a:xfrm>
            <a:off x="2155349" y="2505954"/>
            <a:ext cx="8179339" cy="3429358"/>
            <a:chOff x="2155349" y="2640424"/>
            <a:chExt cx="8179339" cy="34293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B23078-25A9-1DCB-D661-4F8233E88C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5349" y="2640424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18CEBF-9B71-A876-53FF-9D2CC9D57530}"/>
                </a:ext>
              </a:extLst>
            </p:cNvPr>
            <p:cNvCxnSpPr>
              <a:cxnSpLocks/>
            </p:cNvCxnSpPr>
            <p:nvPr/>
          </p:nvCxnSpPr>
          <p:spPr>
            <a:xfrm>
              <a:off x="6469837" y="2640424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50DE40C-D85E-3CEB-456A-CE9CB9DB6E2F}"/>
                </a:ext>
              </a:extLst>
            </p:cNvPr>
            <p:cNvCxnSpPr>
              <a:cxnSpLocks/>
            </p:cNvCxnSpPr>
            <p:nvPr/>
          </p:nvCxnSpPr>
          <p:spPr>
            <a:xfrm>
              <a:off x="9457181" y="2640424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617D05-6A0F-0660-57FD-E7E822877E7E}"/>
                </a:ext>
              </a:extLst>
            </p:cNvPr>
            <p:cNvCxnSpPr>
              <a:cxnSpLocks/>
            </p:cNvCxnSpPr>
            <p:nvPr/>
          </p:nvCxnSpPr>
          <p:spPr>
            <a:xfrm>
              <a:off x="9511148" y="3783603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013768-741B-EA3F-667F-128B6A1DE8C7}"/>
                </a:ext>
              </a:extLst>
            </p:cNvPr>
            <p:cNvCxnSpPr>
              <a:cxnSpLocks/>
            </p:cNvCxnSpPr>
            <p:nvPr/>
          </p:nvCxnSpPr>
          <p:spPr>
            <a:xfrm>
              <a:off x="6328269" y="3783603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7A0CAF-FAC7-B33B-DB9A-8F8665A0F3B6}"/>
                </a:ext>
              </a:extLst>
            </p:cNvPr>
            <p:cNvCxnSpPr>
              <a:cxnSpLocks/>
            </p:cNvCxnSpPr>
            <p:nvPr/>
          </p:nvCxnSpPr>
          <p:spPr>
            <a:xfrm>
              <a:off x="2701469" y="3783603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B965186-4F4D-C5E3-FBF0-A92EB6CCBF8F}"/>
                </a:ext>
              </a:extLst>
            </p:cNvPr>
            <p:cNvCxnSpPr>
              <a:cxnSpLocks/>
            </p:cNvCxnSpPr>
            <p:nvPr/>
          </p:nvCxnSpPr>
          <p:spPr>
            <a:xfrm>
              <a:off x="2733505" y="493948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24675D-461C-AEF5-03A8-BAE97D9876F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161" y="493948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9CF996-1501-0170-A76E-10D0C802DF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9901" y="4926603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E2DBCA8-117A-4A8D-EB68-E8B282BCEB2B}"/>
                </a:ext>
              </a:extLst>
            </p:cNvPr>
            <p:cNvCxnSpPr>
              <a:cxnSpLocks/>
            </p:cNvCxnSpPr>
            <p:nvPr/>
          </p:nvCxnSpPr>
          <p:spPr>
            <a:xfrm>
              <a:off x="6024211" y="606978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1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FABC2F-011B-985B-2AF4-0E70C7083314}"/>
              </a:ext>
            </a:extLst>
          </p:cNvPr>
          <p:cNvSpPr txBox="1"/>
          <p:nvPr/>
        </p:nvSpPr>
        <p:spPr>
          <a:xfrm>
            <a:off x="873797" y="2249509"/>
            <a:ext cx="6388576" cy="74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A </a:t>
            </a:r>
            <a:r>
              <a:rPr lang="en-GB" sz="2200" dirty="0">
                <a:solidFill>
                  <a:srgbClr val="3372DC"/>
                </a:solidFill>
                <a:latin typeface="EdShed" pitchFamily="2" charset="77"/>
              </a:rPr>
              <a:t>python</a:t>
            </a:r>
            <a:r>
              <a:rPr lang="en-GB" sz="2200" dirty="0">
                <a:latin typeface="EdShed" pitchFamily="2" charset="77"/>
              </a:rPr>
              <a:t> is a large non-venomous snake that kills it prey by crushing them.</a:t>
            </a:r>
          </a:p>
          <a:p>
            <a:pPr algn="ctr"/>
            <a:endParaRPr lang="en-GB" sz="2200" dirty="0">
              <a:latin typeface="EdShed" pitchFamily="2" charset="77"/>
            </a:endParaRPr>
          </a:p>
          <a:p>
            <a:pPr algn="ctr"/>
            <a:endParaRPr lang="en-GB" sz="2200" i="1" dirty="0">
              <a:latin typeface="EdShed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5FCE8-D89D-ED07-7226-5505CFBBAF1F}"/>
              </a:ext>
            </a:extLst>
          </p:cNvPr>
          <p:cNvSpPr txBox="1"/>
          <p:nvPr/>
        </p:nvSpPr>
        <p:spPr>
          <a:xfrm>
            <a:off x="989708" y="5972368"/>
            <a:ext cx="10212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The word ‘</a:t>
            </a:r>
            <a:r>
              <a:rPr lang="en-GB" sz="2200" dirty="0">
                <a:solidFill>
                  <a:srgbClr val="3372DC"/>
                </a:solidFill>
                <a:latin typeface="EdShed" pitchFamily="2" charset="77"/>
              </a:rPr>
              <a:t>python</a:t>
            </a:r>
            <a:r>
              <a:rPr lang="en-GB" sz="2200" dirty="0">
                <a:latin typeface="EdShed" pitchFamily="2" charset="77"/>
              </a:rPr>
              <a:t>’ was first recorded in English in 1590.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8C005F4B-9972-0FE3-6482-423326247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282686" y="1840705"/>
            <a:ext cx="4444768" cy="26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9A9722F-F3B8-129B-4186-3E8901D608F5}"/>
              </a:ext>
            </a:extLst>
          </p:cNvPr>
          <p:cNvSpPr txBox="1"/>
          <p:nvPr/>
        </p:nvSpPr>
        <p:spPr>
          <a:xfrm>
            <a:off x="1087826" y="4713040"/>
            <a:ext cx="100163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i="1" dirty="0" err="1">
                <a:solidFill>
                  <a:srgbClr val="3372DC"/>
                </a:solidFill>
                <a:latin typeface="EdShed" pitchFamily="2" charset="77"/>
              </a:rPr>
              <a:t>Pythōn</a:t>
            </a:r>
            <a:r>
              <a:rPr lang="en-GB" sz="2200" i="1" dirty="0">
                <a:latin typeface="EdShed" pitchFamily="2" charset="77"/>
              </a:rPr>
              <a:t> means </a:t>
            </a:r>
            <a:r>
              <a:rPr lang="en-GB" sz="2200" dirty="0">
                <a:latin typeface="EdShed" pitchFamily="2" charset="77"/>
              </a:rPr>
              <a:t>‘serpent slain by Apollo’. It is probably related to </a:t>
            </a:r>
            <a:r>
              <a:rPr lang="en-GB" sz="2200" i="1" dirty="0" err="1">
                <a:solidFill>
                  <a:srgbClr val="3372DC"/>
                </a:solidFill>
                <a:latin typeface="EdShed" pitchFamily="2" charset="77"/>
              </a:rPr>
              <a:t>Pythō</a:t>
            </a:r>
            <a:r>
              <a:rPr lang="en-GB" sz="2200" dirty="0">
                <a:latin typeface="EdShed" pitchFamily="2" charset="77"/>
              </a:rPr>
              <a:t>, the old name of Delphi, the city where Apollo is said to have slain the serpent in Greek mythology.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206B83-C250-4A84-E49A-957A95A41484}"/>
              </a:ext>
            </a:extLst>
          </p:cNvPr>
          <p:cNvSpPr txBox="1"/>
          <p:nvPr/>
        </p:nvSpPr>
        <p:spPr>
          <a:xfrm>
            <a:off x="549135" y="3247603"/>
            <a:ext cx="7037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The word </a:t>
            </a:r>
            <a:r>
              <a:rPr lang="en-GB" sz="2200" dirty="0">
                <a:solidFill>
                  <a:srgbClr val="3372DC"/>
                </a:solidFill>
                <a:latin typeface="EdShed" pitchFamily="2" charset="77"/>
              </a:rPr>
              <a:t>python</a:t>
            </a:r>
            <a:r>
              <a:rPr lang="en-GB" sz="2200" dirty="0">
                <a:latin typeface="EdShed" pitchFamily="2" charset="77"/>
              </a:rPr>
              <a:t> comes from the Latin</a:t>
            </a:r>
          </a:p>
          <a:p>
            <a:pPr algn="ctr"/>
            <a:r>
              <a:rPr lang="en-GB" sz="2200" i="1" dirty="0">
                <a:solidFill>
                  <a:srgbClr val="3372DC"/>
                </a:solidFill>
                <a:latin typeface="EdShed" pitchFamily="2" charset="77"/>
              </a:rPr>
              <a:t>python</a:t>
            </a:r>
            <a:r>
              <a:rPr lang="en-GB" sz="2200" dirty="0">
                <a:latin typeface="EdShed" pitchFamily="2" charset="77"/>
              </a:rPr>
              <a:t> and also the Greek </a:t>
            </a:r>
            <a:r>
              <a:rPr lang="en-GB" sz="2200" i="1" dirty="0" err="1">
                <a:solidFill>
                  <a:srgbClr val="3372DC"/>
                </a:solidFill>
                <a:latin typeface="EdShed" pitchFamily="2" charset="77"/>
              </a:rPr>
              <a:t>pythōn</a:t>
            </a:r>
            <a:r>
              <a:rPr lang="en-GB" sz="2200" i="1" dirty="0">
                <a:latin typeface="EdShed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8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D93AC-707F-2F83-DA58-71E80DC1F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recycle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D27CD-639B-76DF-4FBE-4FB6EF105757}"/>
              </a:ext>
            </a:extLst>
          </p:cNvPr>
          <p:cNvSpPr/>
          <p:nvPr/>
        </p:nvSpPr>
        <p:spPr>
          <a:xfrm>
            <a:off x="1067611" y="2086142"/>
            <a:ext cx="102475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rgbClr val="3372DC"/>
                </a:solidFill>
                <a:latin typeface="EdShed" pitchFamily="2" charset="77"/>
              </a:rPr>
              <a:t>Recycle</a:t>
            </a:r>
            <a:r>
              <a:rPr lang="en-GB" sz="2200" dirty="0">
                <a:latin typeface="EdShed" pitchFamily="2" charset="77"/>
              </a:rPr>
              <a:t> is quite a recent addition to the English dictionary.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2AEC7-43A4-6831-C356-15340DE933C2}"/>
              </a:ext>
            </a:extLst>
          </p:cNvPr>
          <p:cNvGrpSpPr/>
          <p:nvPr/>
        </p:nvGrpSpPr>
        <p:grpSpPr>
          <a:xfrm>
            <a:off x="750236" y="4579961"/>
            <a:ext cx="10797185" cy="1779603"/>
            <a:chOff x="706148" y="4797945"/>
            <a:chExt cx="10797185" cy="17796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DE29FF-E375-B38D-F4CB-9D43E4AD77A1}"/>
                </a:ext>
              </a:extLst>
            </p:cNvPr>
            <p:cNvSpPr txBox="1"/>
            <p:nvPr/>
          </p:nvSpPr>
          <p:spPr>
            <a:xfrm>
              <a:off x="840719" y="5290464"/>
              <a:ext cx="20472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>
                  <a:solidFill>
                    <a:srgbClr val="3372DC"/>
                  </a:solidFill>
                  <a:latin typeface="EdShed" pitchFamily="2" charset="77"/>
                </a:rPr>
                <a:t>Recyclable</a:t>
              </a:r>
              <a:r>
                <a:rPr lang="en-GB" sz="2000" dirty="0">
                  <a:latin typeface="EdShed" pitchFamily="2" charset="77"/>
                </a:rPr>
                <a:t> was coined in </a:t>
              </a:r>
              <a:br>
                <a:rPr lang="en-GB" sz="2000" dirty="0">
                  <a:latin typeface="EdShed" pitchFamily="2" charset="77"/>
                </a:rPr>
              </a:br>
              <a:r>
                <a:rPr lang="en-GB" sz="2000" dirty="0">
                  <a:latin typeface="EdShed" pitchFamily="2" charset="77"/>
                </a:rPr>
                <a:t>the 1970s.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26E067-F2E8-F3F9-25ED-B8E217B54AC7}"/>
                </a:ext>
              </a:extLst>
            </p:cNvPr>
            <p:cNvGrpSpPr/>
            <p:nvPr/>
          </p:nvGrpSpPr>
          <p:grpSpPr>
            <a:xfrm>
              <a:off x="706148" y="4797945"/>
              <a:ext cx="10797185" cy="1779603"/>
              <a:chOff x="706148" y="4797945"/>
              <a:chExt cx="10797185" cy="1779603"/>
            </a:xfrm>
          </p:grpSpPr>
          <p:sp>
            <p:nvSpPr>
              <p:cNvPr id="14" name="Oval Callout 13">
                <a:extLst>
                  <a:ext uri="{FF2B5EF4-FFF2-40B4-BE49-F238E27FC236}">
                    <a16:creationId xmlns:a16="http://schemas.microsoft.com/office/drawing/2014/main" id="{497A4322-3B44-6A95-AA2B-2F94DE3D4B3F}"/>
                  </a:ext>
                </a:extLst>
              </p:cNvPr>
              <p:cNvSpPr/>
              <p:nvPr/>
            </p:nvSpPr>
            <p:spPr>
              <a:xfrm>
                <a:off x="9186962" y="5017901"/>
                <a:ext cx="2316371" cy="1559647"/>
              </a:xfrm>
              <a:prstGeom prst="wedgeEllipseCallout">
                <a:avLst>
                  <a:gd name="adj1" fmla="val -62409"/>
                  <a:gd name="adj2" fmla="val 2333"/>
                </a:avLst>
              </a:prstGeom>
              <a:noFill/>
              <a:ln w="5715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E9323BF-EDF2-BC51-F749-0D15F5272C5C}"/>
                  </a:ext>
                </a:extLst>
              </p:cNvPr>
              <p:cNvGrpSpPr/>
              <p:nvPr/>
            </p:nvGrpSpPr>
            <p:grpSpPr>
              <a:xfrm>
                <a:off x="3429858" y="4797945"/>
                <a:ext cx="7938903" cy="1779603"/>
                <a:chOff x="3429858" y="4332064"/>
                <a:chExt cx="7938903" cy="1779603"/>
              </a:xfrm>
            </p:grpSpPr>
            <p:pic>
              <p:nvPicPr>
                <p:cNvPr id="16" name="Picture 2" descr="Dustbin, Waste Separation, Waste">
                  <a:extLst>
                    <a:ext uri="{FF2B5EF4-FFF2-40B4-BE49-F238E27FC236}">
                      <a16:creationId xmlns:a16="http://schemas.microsoft.com/office/drawing/2014/main" id="{E4F0F1C6-DA64-588D-AC09-267FA7C46F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9858" y="4332064"/>
                  <a:ext cx="5332283" cy="1779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75EA15B-3574-4E7B-7607-9DA172387402}"/>
                    </a:ext>
                  </a:extLst>
                </p:cNvPr>
                <p:cNvSpPr txBox="1"/>
                <p:nvPr/>
              </p:nvSpPr>
              <p:spPr>
                <a:xfrm>
                  <a:off x="9321532" y="4824583"/>
                  <a:ext cx="204722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i="1" dirty="0">
                      <a:solidFill>
                        <a:srgbClr val="3372DC"/>
                      </a:solidFill>
                      <a:latin typeface="EdShed" pitchFamily="2" charset="77"/>
                    </a:rPr>
                    <a:t>Recycling</a:t>
                  </a:r>
                  <a:r>
                    <a:rPr lang="en-GB" sz="2000" dirty="0">
                      <a:latin typeface="EdShed" pitchFamily="2" charset="77"/>
                    </a:rPr>
                    <a:t> was coined in </a:t>
                  </a:r>
                  <a:br>
                    <a:rPr lang="en-GB" sz="2000" dirty="0">
                      <a:latin typeface="EdShed" pitchFamily="2" charset="77"/>
                    </a:rPr>
                  </a:br>
                  <a:r>
                    <a:rPr lang="en-GB" sz="2000" dirty="0">
                      <a:latin typeface="EdShed" pitchFamily="2" charset="77"/>
                    </a:rPr>
                    <a:t>the 1920s.</a:t>
                  </a:r>
                </a:p>
              </p:txBody>
            </p:sp>
          </p:grpSp>
          <p:sp>
            <p:nvSpPr>
              <p:cNvPr id="24" name="Oval Callout 23">
                <a:extLst>
                  <a:ext uri="{FF2B5EF4-FFF2-40B4-BE49-F238E27FC236}">
                    <a16:creationId xmlns:a16="http://schemas.microsoft.com/office/drawing/2014/main" id="{ED15A774-2CD2-99C1-F51D-839235D9AC54}"/>
                  </a:ext>
                </a:extLst>
              </p:cNvPr>
              <p:cNvSpPr/>
              <p:nvPr/>
            </p:nvSpPr>
            <p:spPr>
              <a:xfrm rot="10800000">
                <a:off x="706148" y="5017901"/>
                <a:ext cx="2316371" cy="1559647"/>
              </a:xfrm>
              <a:prstGeom prst="wedgeEllipseCallout">
                <a:avLst>
                  <a:gd name="adj1" fmla="val -63127"/>
                  <a:gd name="adj2" fmla="val -7261"/>
                </a:avLst>
              </a:prstGeom>
              <a:noFill/>
              <a:ln w="5715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C47D83-A848-EB7A-6D5E-3DBF926EF44E}"/>
              </a:ext>
            </a:extLst>
          </p:cNvPr>
          <p:cNvSpPr txBox="1"/>
          <p:nvPr/>
        </p:nvSpPr>
        <p:spPr>
          <a:xfrm>
            <a:off x="1312023" y="2811773"/>
            <a:ext cx="9567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Formed from the prefix ‘</a:t>
            </a:r>
            <a:r>
              <a:rPr lang="en-GB" sz="2200" i="1" dirty="0">
                <a:solidFill>
                  <a:srgbClr val="3372DC"/>
                </a:solidFill>
                <a:latin typeface="EdShed" pitchFamily="2" charset="77"/>
              </a:rPr>
              <a:t>re-</a:t>
            </a:r>
            <a:r>
              <a:rPr lang="en-GB" sz="2200" i="1" dirty="0">
                <a:latin typeface="EdShed" pitchFamily="2" charset="77"/>
              </a:rPr>
              <a:t>’</a:t>
            </a:r>
            <a:r>
              <a:rPr lang="en-GB" sz="2200" dirty="0">
                <a:latin typeface="EdShed" pitchFamily="2" charset="77"/>
              </a:rPr>
              <a:t> and the verb ‘</a:t>
            </a:r>
            <a:r>
              <a:rPr lang="en-GB" sz="2200" i="1" dirty="0">
                <a:solidFill>
                  <a:srgbClr val="3372DC"/>
                </a:solidFill>
                <a:latin typeface="EdShed" pitchFamily="2" charset="77"/>
              </a:rPr>
              <a:t>cycle</a:t>
            </a:r>
            <a:r>
              <a:rPr lang="en-GB" sz="2200" i="1" dirty="0">
                <a:latin typeface="EdShed" pitchFamily="2" charset="77"/>
              </a:rPr>
              <a:t>’</a:t>
            </a:r>
            <a:r>
              <a:rPr lang="en-GB" sz="2200" dirty="0">
                <a:latin typeface="EdShed" pitchFamily="2" charset="77"/>
              </a:rPr>
              <a:t>, ‘</a:t>
            </a:r>
            <a:r>
              <a:rPr lang="en-GB" sz="2200" dirty="0">
                <a:solidFill>
                  <a:srgbClr val="3372DC"/>
                </a:solidFill>
                <a:latin typeface="EdShed" pitchFamily="2" charset="77"/>
              </a:rPr>
              <a:t>recycle</a:t>
            </a:r>
            <a:r>
              <a:rPr lang="en-GB" sz="2200" b="1" dirty="0">
                <a:latin typeface="EdShed" pitchFamily="2" charset="77"/>
              </a:rPr>
              <a:t>’</a:t>
            </a:r>
            <a:r>
              <a:rPr lang="en-GB" sz="2200" dirty="0">
                <a:latin typeface="EdShed" pitchFamily="2" charset="77"/>
              </a:rPr>
              <a:t> was first used in 1926 as ‘reusing in an industrial process’.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6EA589-C3AC-80FF-9F66-C544D74C6CDF}"/>
              </a:ext>
            </a:extLst>
          </p:cNvPr>
          <p:cNvSpPr txBox="1"/>
          <p:nvPr/>
        </p:nvSpPr>
        <p:spPr>
          <a:xfrm>
            <a:off x="1461652" y="3810520"/>
            <a:ext cx="9268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That said, the process of converting waste materials back into a usable state was first recorded in 1960.</a:t>
            </a:r>
          </a:p>
        </p:txBody>
      </p:sp>
      <p:pic>
        <p:nvPicPr>
          <p:cNvPr id="25" name="Picture 2" descr="The UK&amp;#39;s 18 Most Commonly Used Recycling Symbols And Their Meanings">
            <a:extLst>
              <a:ext uri="{FF2B5EF4-FFF2-40B4-BE49-F238E27FC236}">
                <a16:creationId xmlns:a16="http://schemas.microsoft.com/office/drawing/2014/main" id="{C54D9833-F807-E7F1-1BA6-51CC60933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 bwMode="auto">
          <a:xfrm>
            <a:off x="284524" y="1803471"/>
            <a:ext cx="1254938" cy="9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he UK&amp;#39;s 18 Most Commonly Used Recycling Symbols And Their Meanings">
            <a:extLst>
              <a:ext uri="{FF2B5EF4-FFF2-40B4-BE49-F238E27FC236}">
                <a16:creationId xmlns:a16="http://schemas.microsoft.com/office/drawing/2014/main" id="{720B049D-1C43-FEC6-DC47-7EA0DA957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 bwMode="auto">
          <a:xfrm>
            <a:off x="10687698" y="1803471"/>
            <a:ext cx="1254938" cy="9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many syllables are in each word?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0248CED1-8269-CB66-665E-EB6FCC1DBA85}"/>
              </a:ext>
            </a:extLst>
          </p:cNvPr>
          <p:cNvSpPr/>
          <p:nvPr/>
        </p:nvSpPr>
        <p:spPr>
          <a:xfrm>
            <a:off x="675737" y="3430601"/>
            <a:ext cx="2167427" cy="2976716"/>
          </a:xfrm>
          <a:prstGeom prst="can">
            <a:avLst/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DEA90CD9-2728-66BD-099D-BBDACE72B9E6}"/>
              </a:ext>
            </a:extLst>
          </p:cNvPr>
          <p:cNvSpPr/>
          <p:nvPr/>
        </p:nvSpPr>
        <p:spPr>
          <a:xfrm>
            <a:off x="3570424" y="3416054"/>
            <a:ext cx="2167427" cy="2976716"/>
          </a:xfrm>
          <a:prstGeom prst="can">
            <a:avLst/>
          </a:prstGeom>
          <a:noFill/>
          <a:ln w="381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CD4EFC7F-8E19-AECD-800D-90A3575643EB}"/>
              </a:ext>
            </a:extLst>
          </p:cNvPr>
          <p:cNvSpPr/>
          <p:nvPr/>
        </p:nvSpPr>
        <p:spPr>
          <a:xfrm>
            <a:off x="6489052" y="3443301"/>
            <a:ext cx="2167427" cy="2976716"/>
          </a:xfrm>
          <a:prstGeom prst="can">
            <a:avLst/>
          </a:prstGeom>
          <a:noFill/>
          <a:ln w="38100">
            <a:solidFill>
              <a:srgbClr val="F13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039E09A9-1C61-5ED0-01BD-2AE941FB2886}"/>
              </a:ext>
            </a:extLst>
          </p:cNvPr>
          <p:cNvSpPr/>
          <p:nvPr/>
        </p:nvSpPr>
        <p:spPr>
          <a:xfrm>
            <a:off x="9384963" y="3455676"/>
            <a:ext cx="2167427" cy="2976716"/>
          </a:xfrm>
          <a:prstGeom prst="can">
            <a:avLst/>
          </a:prstGeom>
          <a:noFill/>
          <a:ln w="381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6D46D75-232E-8A91-CC13-0E272201CCFB}"/>
              </a:ext>
            </a:extLst>
          </p:cNvPr>
          <p:cNvSpPr txBox="1">
            <a:spLocks/>
          </p:cNvSpPr>
          <p:nvPr/>
        </p:nvSpPr>
        <p:spPr>
          <a:xfrm>
            <a:off x="3189447" y="1860839"/>
            <a:ext cx="1435099" cy="5631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occupy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B7A51DA-1F63-E9BA-A559-16A7E39BDCFB}"/>
              </a:ext>
            </a:extLst>
          </p:cNvPr>
          <p:cNvSpPr txBox="1">
            <a:spLocks/>
          </p:cNvSpPr>
          <p:nvPr/>
        </p:nvSpPr>
        <p:spPr>
          <a:xfrm>
            <a:off x="5426998" y="1878158"/>
            <a:ext cx="1492264" cy="528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rhyme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14DABD4-B8B3-D091-66F2-73AEB3C3E838}"/>
              </a:ext>
            </a:extLst>
          </p:cNvPr>
          <p:cNvSpPr txBox="1">
            <a:spLocks/>
          </p:cNvSpPr>
          <p:nvPr/>
        </p:nvSpPr>
        <p:spPr>
          <a:xfrm>
            <a:off x="3075147" y="2526747"/>
            <a:ext cx="1663700" cy="563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apply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AF7123C-6948-8B9B-1D82-1EA1BB55838F}"/>
              </a:ext>
            </a:extLst>
          </p:cNvPr>
          <p:cNvSpPr txBox="1">
            <a:spLocks/>
          </p:cNvSpPr>
          <p:nvPr/>
        </p:nvSpPr>
        <p:spPr>
          <a:xfrm>
            <a:off x="712898" y="1860839"/>
            <a:ext cx="1962631" cy="56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hyphen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56E0BB-3E80-8D08-6238-D1A01A123A65}"/>
              </a:ext>
            </a:extLst>
          </p:cNvPr>
          <p:cNvSpPr txBox="1">
            <a:spLocks/>
          </p:cNvSpPr>
          <p:nvPr/>
        </p:nvSpPr>
        <p:spPr>
          <a:xfrm>
            <a:off x="7639676" y="2607110"/>
            <a:ext cx="1328465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supply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61D3CC5-20FA-9DAD-2813-DE4ADDBC1C63}"/>
              </a:ext>
            </a:extLst>
          </p:cNvPr>
          <p:cNvSpPr txBox="1">
            <a:spLocks/>
          </p:cNvSpPr>
          <p:nvPr/>
        </p:nvSpPr>
        <p:spPr>
          <a:xfrm>
            <a:off x="5433793" y="2607110"/>
            <a:ext cx="1478674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hygiene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5839D04-B960-0573-A065-C8D3AD05D8BA}"/>
              </a:ext>
            </a:extLst>
          </p:cNvPr>
          <p:cNvSpPr txBox="1">
            <a:spLocks/>
          </p:cNvSpPr>
          <p:nvPr/>
        </p:nvSpPr>
        <p:spPr>
          <a:xfrm>
            <a:off x="990428" y="2607110"/>
            <a:ext cx="1407573" cy="402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python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6720BE7-778B-1BCF-57C0-4DB4C28D92A1}"/>
              </a:ext>
            </a:extLst>
          </p:cNvPr>
          <p:cNvSpPr txBox="1">
            <a:spLocks/>
          </p:cNvSpPr>
          <p:nvPr/>
        </p:nvSpPr>
        <p:spPr>
          <a:xfrm>
            <a:off x="7557776" y="1961068"/>
            <a:ext cx="1492264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identify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3526720-2628-1763-C047-3890C3582B6D}"/>
              </a:ext>
            </a:extLst>
          </p:cNvPr>
          <p:cNvSpPr txBox="1">
            <a:spLocks/>
          </p:cNvSpPr>
          <p:nvPr/>
        </p:nvSpPr>
        <p:spPr>
          <a:xfrm>
            <a:off x="9730664" y="1954881"/>
            <a:ext cx="1618158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multiply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28C9921-D631-A822-CB4D-C218EFD03E57}"/>
              </a:ext>
            </a:extLst>
          </p:cNvPr>
          <p:cNvSpPr txBox="1">
            <a:spLocks/>
          </p:cNvSpPr>
          <p:nvPr/>
        </p:nvSpPr>
        <p:spPr>
          <a:xfrm>
            <a:off x="9814350" y="2607110"/>
            <a:ext cx="1450786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recycle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DFC4A8-5827-F405-90AD-65C451A0EC7C}"/>
              </a:ext>
            </a:extLst>
          </p:cNvPr>
          <p:cNvSpPr txBox="1"/>
          <p:nvPr/>
        </p:nvSpPr>
        <p:spPr>
          <a:xfrm>
            <a:off x="1195097" y="3534938"/>
            <a:ext cx="112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1 Syllable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DFF32F-3613-0F19-4F51-601861CE70E7}"/>
              </a:ext>
            </a:extLst>
          </p:cNvPr>
          <p:cNvSpPr txBox="1"/>
          <p:nvPr/>
        </p:nvSpPr>
        <p:spPr>
          <a:xfrm>
            <a:off x="4018033" y="3534938"/>
            <a:ext cx="127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2 Syllables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7006C1-A6A2-FD79-76A5-4C0D6ECB1894}"/>
              </a:ext>
            </a:extLst>
          </p:cNvPr>
          <p:cNvSpPr txBox="1"/>
          <p:nvPr/>
        </p:nvSpPr>
        <p:spPr>
          <a:xfrm>
            <a:off x="6935860" y="3534938"/>
            <a:ext cx="12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139C4"/>
                </a:solidFill>
                <a:latin typeface="EdShed" pitchFamily="2" charset="77"/>
              </a:rPr>
              <a:t>3 Syllables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33E241-F3B8-A11D-D0B0-84CA256F243C}"/>
              </a:ext>
            </a:extLst>
          </p:cNvPr>
          <p:cNvSpPr txBox="1"/>
          <p:nvPr/>
        </p:nvSpPr>
        <p:spPr>
          <a:xfrm>
            <a:off x="9829366" y="3534938"/>
            <a:ext cx="127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4 Syllables</a:t>
            </a:r>
          </a:p>
        </p:txBody>
      </p:sp>
    </p:spTree>
    <p:extLst>
      <p:ext uri="{BB962C8B-B14F-4D97-AF65-F5344CB8AC3E}">
        <p14:creationId xmlns:p14="http://schemas.microsoft.com/office/powerpoint/2010/main" val="7983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1574 L 0.24974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24974 0.27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30026 0.33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6823 0.3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3625 0.3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1758 0.410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1849 0.340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9232 0.47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24375 0.434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24453 0.434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and Phoneme Maps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F49484-6DB2-741E-1BEE-8351E32D1804}"/>
              </a:ext>
            </a:extLst>
          </p:cNvPr>
          <p:cNvSpPr/>
          <p:nvPr/>
        </p:nvSpPr>
        <p:spPr>
          <a:xfrm>
            <a:off x="4775910" y="1802745"/>
            <a:ext cx="2636696" cy="9788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EdShed" pitchFamily="2" charset="77"/>
              </a:rPr>
              <a:t>hygiene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3EE26-C805-9131-3EBB-BD3086597130}"/>
              </a:ext>
            </a:extLst>
          </p:cNvPr>
          <p:cNvSpPr/>
          <p:nvPr/>
        </p:nvSpPr>
        <p:spPr>
          <a:xfrm>
            <a:off x="5504818" y="2687805"/>
            <a:ext cx="1211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 err="1">
                <a:latin typeface="EdShed" pitchFamily="2" charset="77"/>
              </a:rPr>
              <a:t>hy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giene</a:t>
            </a:r>
            <a:endParaRPr lang="en-GB" sz="2400" dirty="0">
              <a:latin typeface="EdShed" pitchFamily="2" charset="77"/>
            </a:endParaRPr>
          </a:p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26CBE-196A-7153-2FD7-5ED85276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0345" y="4549645"/>
            <a:ext cx="1314721" cy="14417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EAEA11-A8AD-18FD-E61F-541728DADE89}"/>
              </a:ext>
            </a:extLst>
          </p:cNvPr>
          <p:cNvGrpSpPr/>
          <p:nvPr/>
        </p:nvGrpSpPr>
        <p:grpSpPr>
          <a:xfrm>
            <a:off x="1502815" y="3956310"/>
            <a:ext cx="8971870" cy="978858"/>
            <a:chOff x="1502815" y="3915349"/>
            <a:chExt cx="8971870" cy="97885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16B53D7-ECE1-271E-FF0F-B8FBEB061966}"/>
                </a:ext>
              </a:extLst>
            </p:cNvPr>
            <p:cNvSpPr/>
            <p:nvPr/>
          </p:nvSpPr>
          <p:spPr>
            <a:xfrm>
              <a:off x="1502815" y="3915349"/>
              <a:ext cx="3183155" cy="97885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latin typeface="EdShed" pitchFamily="2" charset="77"/>
                </a:rPr>
                <a:t>multiply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36A3B48-B67E-4B2E-7D50-EE5F412387D6}"/>
                </a:ext>
              </a:extLst>
            </p:cNvPr>
            <p:cNvSpPr/>
            <p:nvPr/>
          </p:nvSpPr>
          <p:spPr>
            <a:xfrm>
              <a:off x="8042243" y="3915349"/>
              <a:ext cx="2432442" cy="97885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latin typeface="EdShed" pitchFamily="2" charset="77"/>
                </a:rPr>
                <a:t>identify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569D45-BB62-78E6-51C7-49FF56A4FF52}"/>
              </a:ext>
            </a:extLst>
          </p:cNvPr>
          <p:cNvSpPr/>
          <p:nvPr/>
        </p:nvSpPr>
        <p:spPr>
          <a:xfrm>
            <a:off x="1298233" y="4735594"/>
            <a:ext cx="3566573" cy="9788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EdShed" pitchFamily="2" charset="77"/>
              </a:rPr>
              <a:t>mul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ti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ply</a:t>
            </a:r>
            <a:endParaRPr lang="en-GB" sz="2400" dirty="0">
              <a:solidFill>
                <a:schemeClr val="tx1"/>
              </a:solidFill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90BA866-7B89-AA4F-84C8-F670EDA73E44}"/>
              </a:ext>
            </a:extLst>
          </p:cNvPr>
          <p:cNvSpPr/>
          <p:nvPr/>
        </p:nvSpPr>
        <p:spPr>
          <a:xfrm>
            <a:off x="7787810" y="4735594"/>
            <a:ext cx="2968890" cy="9788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EdShed" pitchFamily="2" charset="77"/>
              </a:rPr>
              <a:t>i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den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ti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fy</a:t>
            </a:r>
            <a:endParaRPr lang="en-GB" sz="2400" dirty="0"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9F1CA1-6F26-05B3-5253-907669900CEC}"/>
              </a:ext>
            </a:extLst>
          </p:cNvPr>
          <p:cNvGrpSpPr/>
          <p:nvPr/>
        </p:nvGrpSpPr>
        <p:grpSpPr>
          <a:xfrm>
            <a:off x="429902" y="1899154"/>
            <a:ext cx="3366712" cy="1849947"/>
            <a:chOff x="429902" y="1899154"/>
            <a:chExt cx="3366712" cy="18499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448305F-550D-CBE8-AF18-504B8A1D4CDD}"/>
                </a:ext>
              </a:extLst>
            </p:cNvPr>
            <p:cNvGrpSpPr/>
            <p:nvPr/>
          </p:nvGrpSpPr>
          <p:grpSpPr>
            <a:xfrm>
              <a:off x="1359054" y="1926876"/>
              <a:ext cx="2437560" cy="1780793"/>
              <a:chOff x="529388" y="4700784"/>
              <a:chExt cx="2437560" cy="1780793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7276174E-3D99-2EFD-75D5-F74E13D7D8C8}"/>
                  </a:ext>
                </a:extLst>
              </p:cNvPr>
              <p:cNvSpPr/>
              <p:nvPr/>
            </p:nvSpPr>
            <p:spPr>
              <a:xfrm rot="16626670">
                <a:off x="857771" y="4372401"/>
                <a:ext cx="1780793" cy="2437560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BDD9C3-E9B7-8E3F-29AF-F369546C9F45}"/>
                  </a:ext>
                </a:extLst>
              </p:cNvPr>
              <p:cNvSpPr txBox="1"/>
              <p:nvPr/>
            </p:nvSpPr>
            <p:spPr>
              <a:xfrm>
                <a:off x="1061875" y="4972660"/>
                <a:ext cx="1789697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77"/>
                  </a:rPr>
                  <a:t>Syllables are separated by</a:t>
                </a:r>
                <a:br>
                  <a:rPr lang="en-GB" sz="2000" dirty="0">
                    <a:latin typeface="EdShed" pitchFamily="2" charset="77"/>
                  </a:rPr>
                </a:br>
                <a:r>
                  <a:rPr lang="en-GB" sz="2000" dirty="0">
                    <a:latin typeface="EdShed" pitchFamily="2" charset="77"/>
                  </a:rPr>
                  <a:t>a long</a:t>
                </a:r>
                <a:br>
                  <a:rPr lang="en-GB" sz="2000" dirty="0">
                    <a:latin typeface="EdShed" pitchFamily="2" charset="77"/>
                  </a:rPr>
                </a:br>
                <a:r>
                  <a:rPr lang="en-GB" sz="2000" dirty="0">
                    <a:latin typeface="EdShed" pitchFamily="2" charset="77"/>
                  </a:rPr>
                  <a:t>syllable break.</a:t>
                </a:r>
              </a:p>
            </p:txBody>
          </p:sp>
        </p:grp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D8DE7111-8EBD-A256-383E-681501C8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902" y="1899154"/>
              <a:ext cx="803796" cy="1849947"/>
            </a:xfrm>
            <a:prstGeom prst="rect">
              <a:avLst/>
            </a:prstGeom>
          </p:spPr>
        </p:pic>
      </p:grpSp>
      <p:graphicFrame>
        <p:nvGraphicFramePr>
          <p:cNvPr id="31" name="Table 2">
            <a:extLst>
              <a:ext uri="{FF2B5EF4-FFF2-40B4-BE49-F238E27FC236}">
                <a16:creationId xmlns:a16="http://schemas.microsoft.com/office/drawing/2014/main" id="{9ED3F44F-4F40-C154-7373-C25335B94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11115"/>
              </p:ext>
            </p:extLst>
          </p:nvPr>
        </p:nvGraphicFramePr>
        <p:xfrm>
          <a:off x="5060003" y="3516100"/>
          <a:ext cx="2101245" cy="3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49">
                  <a:extLst>
                    <a:ext uri="{9D8B030D-6E8A-4147-A177-3AD203B41FA5}">
                      <a16:colId xmlns:a16="http://schemas.microsoft.com/office/drawing/2014/main" val="568953366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1419464155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183107324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3897774990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711565754"/>
                    </a:ext>
                  </a:extLst>
                </a:gridCol>
              </a:tblGrid>
              <a:tr h="320676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h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g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ne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52889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6F07441-70BF-11BE-FC0C-3D3BC04D7F0D}"/>
              </a:ext>
            </a:extLst>
          </p:cNvPr>
          <p:cNvSpPr txBox="1"/>
          <p:nvPr/>
        </p:nvSpPr>
        <p:spPr>
          <a:xfrm>
            <a:off x="5117418" y="3967782"/>
            <a:ext cx="19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5 Phonemes</a:t>
            </a: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B606C5AF-FDF4-5287-AD2A-1D950A5BB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51560"/>
              </p:ext>
            </p:extLst>
          </p:nvPr>
        </p:nvGraphicFramePr>
        <p:xfrm>
          <a:off x="1584563" y="5641869"/>
          <a:ext cx="2993912" cy="3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39">
                  <a:extLst>
                    <a:ext uri="{9D8B030D-6E8A-4147-A177-3AD203B41FA5}">
                      <a16:colId xmlns:a16="http://schemas.microsoft.com/office/drawing/2014/main" val="568953366"/>
                    </a:ext>
                  </a:extLst>
                </a:gridCol>
                <a:gridCol w="374239">
                  <a:extLst>
                    <a:ext uri="{9D8B030D-6E8A-4147-A177-3AD203B41FA5}">
                      <a16:colId xmlns:a16="http://schemas.microsoft.com/office/drawing/2014/main" val="1419464155"/>
                    </a:ext>
                  </a:extLst>
                </a:gridCol>
                <a:gridCol w="374239">
                  <a:extLst>
                    <a:ext uri="{9D8B030D-6E8A-4147-A177-3AD203B41FA5}">
                      <a16:colId xmlns:a16="http://schemas.microsoft.com/office/drawing/2014/main" val="183107324"/>
                    </a:ext>
                  </a:extLst>
                </a:gridCol>
                <a:gridCol w="374239">
                  <a:extLst>
                    <a:ext uri="{9D8B030D-6E8A-4147-A177-3AD203B41FA5}">
                      <a16:colId xmlns:a16="http://schemas.microsoft.com/office/drawing/2014/main" val="3897774990"/>
                    </a:ext>
                  </a:extLst>
                </a:gridCol>
                <a:gridCol w="374239">
                  <a:extLst>
                    <a:ext uri="{9D8B030D-6E8A-4147-A177-3AD203B41FA5}">
                      <a16:colId xmlns:a16="http://schemas.microsoft.com/office/drawing/2014/main" val="711565754"/>
                    </a:ext>
                  </a:extLst>
                </a:gridCol>
                <a:gridCol w="374239">
                  <a:extLst>
                    <a:ext uri="{9D8B030D-6E8A-4147-A177-3AD203B41FA5}">
                      <a16:colId xmlns:a16="http://schemas.microsoft.com/office/drawing/2014/main" val="2022103456"/>
                    </a:ext>
                  </a:extLst>
                </a:gridCol>
                <a:gridCol w="374239">
                  <a:extLst>
                    <a:ext uri="{9D8B030D-6E8A-4147-A177-3AD203B41FA5}">
                      <a16:colId xmlns:a16="http://schemas.microsoft.com/office/drawing/2014/main" val="4150258392"/>
                    </a:ext>
                  </a:extLst>
                </a:gridCol>
                <a:gridCol w="374239">
                  <a:extLst>
                    <a:ext uri="{9D8B030D-6E8A-4147-A177-3AD203B41FA5}">
                      <a16:colId xmlns:a16="http://schemas.microsoft.com/office/drawing/2014/main" val="1764698207"/>
                    </a:ext>
                  </a:extLst>
                </a:gridCol>
              </a:tblGrid>
              <a:tr h="320676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u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p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5288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069300E-9BC8-E00E-4914-4CBD96F3210E}"/>
              </a:ext>
            </a:extLst>
          </p:cNvPr>
          <p:cNvSpPr txBox="1"/>
          <p:nvPr/>
        </p:nvSpPr>
        <p:spPr>
          <a:xfrm>
            <a:off x="2088312" y="6081395"/>
            <a:ext cx="19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8 Phonemes</a:t>
            </a:r>
          </a:p>
        </p:txBody>
      </p:sp>
      <p:graphicFrame>
        <p:nvGraphicFramePr>
          <p:cNvPr id="35" name="Table 2">
            <a:extLst>
              <a:ext uri="{FF2B5EF4-FFF2-40B4-BE49-F238E27FC236}">
                <a16:creationId xmlns:a16="http://schemas.microsoft.com/office/drawing/2014/main" id="{70D9469A-896E-C3A4-0C5D-2D15AE0B8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18072"/>
              </p:ext>
            </p:extLst>
          </p:nvPr>
        </p:nvGraphicFramePr>
        <p:xfrm>
          <a:off x="7886947" y="5641869"/>
          <a:ext cx="2770616" cy="3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27">
                  <a:extLst>
                    <a:ext uri="{9D8B030D-6E8A-4147-A177-3AD203B41FA5}">
                      <a16:colId xmlns:a16="http://schemas.microsoft.com/office/drawing/2014/main" val="568953366"/>
                    </a:ext>
                  </a:extLst>
                </a:gridCol>
                <a:gridCol w="346327">
                  <a:extLst>
                    <a:ext uri="{9D8B030D-6E8A-4147-A177-3AD203B41FA5}">
                      <a16:colId xmlns:a16="http://schemas.microsoft.com/office/drawing/2014/main" val="1419464155"/>
                    </a:ext>
                  </a:extLst>
                </a:gridCol>
                <a:gridCol w="346327">
                  <a:extLst>
                    <a:ext uri="{9D8B030D-6E8A-4147-A177-3AD203B41FA5}">
                      <a16:colId xmlns:a16="http://schemas.microsoft.com/office/drawing/2014/main" val="183107324"/>
                    </a:ext>
                  </a:extLst>
                </a:gridCol>
                <a:gridCol w="346327">
                  <a:extLst>
                    <a:ext uri="{9D8B030D-6E8A-4147-A177-3AD203B41FA5}">
                      <a16:colId xmlns:a16="http://schemas.microsoft.com/office/drawing/2014/main" val="3897774990"/>
                    </a:ext>
                  </a:extLst>
                </a:gridCol>
                <a:gridCol w="346327">
                  <a:extLst>
                    <a:ext uri="{9D8B030D-6E8A-4147-A177-3AD203B41FA5}">
                      <a16:colId xmlns:a16="http://schemas.microsoft.com/office/drawing/2014/main" val="711565754"/>
                    </a:ext>
                  </a:extLst>
                </a:gridCol>
                <a:gridCol w="346327">
                  <a:extLst>
                    <a:ext uri="{9D8B030D-6E8A-4147-A177-3AD203B41FA5}">
                      <a16:colId xmlns:a16="http://schemas.microsoft.com/office/drawing/2014/main" val="615585350"/>
                    </a:ext>
                  </a:extLst>
                </a:gridCol>
                <a:gridCol w="346327">
                  <a:extLst>
                    <a:ext uri="{9D8B030D-6E8A-4147-A177-3AD203B41FA5}">
                      <a16:colId xmlns:a16="http://schemas.microsoft.com/office/drawing/2014/main" val="2608834727"/>
                    </a:ext>
                  </a:extLst>
                </a:gridCol>
                <a:gridCol w="346327">
                  <a:extLst>
                    <a:ext uri="{9D8B030D-6E8A-4147-A177-3AD203B41FA5}">
                      <a16:colId xmlns:a16="http://schemas.microsoft.com/office/drawing/2014/main" val="3551003087"/>
                    </a:ext>
                  </a:extLst>
                </a:gridCol>
              </a:tblGrid>
              <a:tr h="320676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e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5288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E9D0DBD4-FBB4-48F2-B795-762F1E29B440}"/>
              </a:ext>
            </a:extLst>
          </p:cNvPr>
          <p:cNvSpPr txBox="1"/>
          <p:nvPr/>
        </p:nvSpPr>
        <p:spPr>
          <a:xfrm>
            <a:off x="8279048" y="6081395"/>
            <a:ext cx="19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8 Phonemes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BA76D2-D95C-1B96-0E11-F238A616C6BB}"/>
              </a:ext>
            </a:extLst>
          </p:cNvPr>
          <p:cNvGrpSpPr/>
          <p:nvPr/>
        </p:nvGrpSpPr>
        <p:grpSpPr>
          <a:xfrm>
            <a:off x="8368266" y="1899153"/>
            <a:ext cx="3333188" cy="1908537"/>
            <a:chOff x="8368266" y="1899153"/>
            <a:chExt cx="3333188" cy="19085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00251B-01A7-0B35-C498-1635A7D8B0BE}"/>
                </a:ext>
              </a:extLst>
            </p:cNvPr>
            <p:cNvGrpSpPr/>
            <p:nvPr/>
          </p:nvGrpSpPr>
          <p:grpSpPr>
            <a:xfrm flipV="1">
              <a:off x="8368266" y="1951380"/>
              <a:ext cx="2437560" cy="1780793"/>
              <a:chOff x="651437" y="5002110"/>
              <a:chExt cx="2437560" cy="1780793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49A2203-9A7B-E27F-3E6F-745EF9C5F104}"/>
                  </a:ext>
                </a:extLst>
              </p:cNvPr>
              <p:cNvSpPr/>
              <p:nvPr/>
            </p:nvSpPr>
            <p:spPr>
              <a:xfrm rot="5836048">
                <a:off x="979820" y="4673727"/>
                <a:ext cx="1780793" cy="2437560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D73C25-0397-13D2-4291-2C06D6475E55}"/>
                  </a:ext>
                </a:extLst>
              </p:cNvPr>
              <p:cNvSpPr txBox="1"/>
              <p:nvPr/>
            </p:nvSpPr>
            <p:spPr>
              <a:xfrm flipV="1">
                <a:off x="783349" y="5145223"/>
                <a:ext cx="1765284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1200" dirty="0">
                    <a:latin typeface="EdShed" pitchFamily="2" charset="77"/>
                  </a:rPr>
                  <a:t>Add a phoneme to each box. Digraphs and trigraphs make one sound so they should occupy the same box. Then count the number of phonemes.</a:t>
                </a:r>
              </a:p>
            </p:txBody>
          </p:sp>
        </p:grp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5B276822-13A4-80E0-43A2-D304BA8B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33798" y="1899153"/>
              <a:ext cx="767656" cy="1908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7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25" grpId="0"/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5D26179-A33C-54DD-13DE-D219BD8654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Read each word. Split it into syllables. Then split it into phonemes, adding a phoneme to each box. Finally, count the number of phonemes.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C988863-B2E0-AB43-5A1B-9EF1E0C615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Word Maps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89EB2B7-92A7-D312-FA54-78987F1B5D08}"/>
              </a:ext>
            </a:extLst>
          </p:cNvPr>
          <p:cNvSpPr txBox="1">
            <a:spLocks/>
          </p:cNvSpPr>
          <p:nvPr/>
        </p:nvSpPr>
        <p:spPr>
          <a:xfrm>
            <a:off x="1951592" y="1767854"/>
            <a:ext cx="8337958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endParaRPr lang="en-GB" sz="1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2A3F8CFF-C04B-D876-E12E-7638DB354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86916"/>
              </p:ext>
            </p:extLst>
          </p:nvPr>
        </p:nvGraphicFramePr>
        <p:xfrm>
          <a:off x="257943" y="1687134"/>
          <a:ext cx="11676114" cy="493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637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258984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655869">
                  <a:extLst>
                    <a:ext uri="{9D8B030D-6E8A-4147-A177-3AD203B41FA5}">
                      <a16:colId xmlns:a16="http://schemas.microsoft.com/office/drawing/2014/main" val="513078628"/>
                    </a:ext>
                  </a:extLst>
                </a:gridCol>
                <a:gridCol w="685672">
                  <a:extLst>
                    <a:ext uri="{9D8B030D-6E8A-4147-A177-3AD203B41FA5}">
                      <a16:colId xmlns:a16="http://schemas.microsoft.com/office/drawing/2014/main" val="2241025409"/>
                    </a:ext>
                  </a:extLst>
                </a:gridCol>
                <a:gridCol w="725550">
                  <a:extLst>
                    <a:ext uri="{9D8B030D-6E8A-4147-A177-3AD203B41FA5}">
                      <a16:colId xmlns:a16="http://schemas.microsoft.com/office/drawing/2014/main" val="2830728711"/>
                    </a:ext>
                  </a:extLst>
                </a:gridCol>
                <a:gridCol w="610550">
                  <a:extLst>
                    <a:ext uri="{9D8B030D-6E8A-4147-A177-3AD203B41FA5}">
                      <a16:colId xmlns:a16="http://schemas.microsoft.com/office/drawing/2014/main" val="2064773542"/>
                    </a:ext>
                  </a:extLst>
                </a:gridCol>
                <a:gridCol w="610550">
                  <a:extLst>
                    <a:ext uri="{9D8B030D-6E8A-4147-A177-3AD203B41FA5}">
                      <a16:colId xmlns:a16="http://schemas.microsoft.com/office/drawing/2014/main" val="578814535"/>
                    </a:ext>
                  </a:extLst>
                </a:gridCol>
                <a:gridCol w="610550">
                  <a:extLst>
                    <a:ext uri="{9D8B030D-6E8A-4147-A177-3AD203B41FA5}">
                      <a16:colId xmlns:a16="http://schemas.microsoft.com/office/drawing/2014/main" val="3233212118"/>
                    </a:ext>
                  </a:extLst>
                </a:gridCol>
                <a:gridCol w="610550">
                  <a:extLst>
                    <a:ext uri="{9D8B030D-6E8A-4147-A177-3AD203B41FA5}">
                      <a16:colId xmlns:a16="http://schemas.microsoft.com/office/drawing/2014/main" val="1233668001"/>
                    </a:ext>
                  </a:extLst>
                </a:gridCol>
                <a:gridCol w="678094">
                  <a:extLst>
                    <a:ext uri="{9D8B030D-6E8A-4147-A177-3AD203B41FA5}">
                      <a16:colId xmlns:a16="http://schemas.microsoft.com/office/drawing/2014/main" val="3390299067"/>
                    </a:ext>
                  </a:extLst>
                </a:gridCol>
                <a:gridCol w="1153557">
                  <a:extLst>
                    <a:ext uri="{9D8B030D-6E8A-4147-A177-3AD203B41FA5}">
                      <a16:colId xmlns:a16="http://schemas.microsoft.com/office/drawing/2014/main" val="909187824"/>
                    </a:ext>
                  </a:extLst>
                </a:gridCol>
                <a:gridCol w="1222693">
                  <a:extLst>
                    <a:ext uri="{9D8B030D-6E8A-4147-A177-3AD203B41FA5}">
                      <a16:colId xmlns:a16="http://schemas.microsoft.com/office/drawing/2014/main" val="1938075612"/>
                    </a:ext>
                  </a:extLst>
                </a:gridCol>
              </a:tblGrid>
              <a:tr h="639838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Syllable Breaks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Sound Boxes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Number of Phonemes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occupy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hyphen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hygiene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identify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multiply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u="none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recycle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738733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2" ma:contentTypeDescription="Create a new document." ma:contentTypeScope="" ma:versionID="2fdd791a52d91e5138b36fe924e49726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f9a5d50ded2000f004c7e763eb7e8286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Props1.xml><?xml version="1.0" encoding="utf-8"?>
<ds:datastoreItem xmlns:ds="http://schemas.openxmlformats.org/officeDocument/2006/customXml" ds:itemID="{77AC6548-D177-488A-8029-FF299D112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22113-C6E2-48F8-A71A-9BDEED775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11a29-b952-40e4-9e4b-59b1579a09a0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D4725B-00B6-40CA-9A76-57050F293076}">
  <ds:schemaRefs>
    <ds:schemaRef ds:uri="http://schemas.microsoft.com/office/2006/metadata/properties"/>
    <ds:schemaRef ds:uri="http://schemas.microsoft.com/office/infopath/2007/PartnerControls"/>
    <ds:schemaRef ds:uri="fa511a29-b952-40e4-9e4b-59b1579a09a0"/>
    <ds:schemaRef ds:uri="2713a64c-b708-418b-a5af-1b0d489f79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1967</Words>
  <Application>Microsoft Office PowerPoint</Application>
  <PresentationFormat>Widescreen</PresentationFormat>
  <Paragraphs>508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Paul Blyth</cp:lastModifiedBy>
  <cp:revision>256</cp:revision>
  <dcterms:created xsi:type="dcterms:W3CDTF">2022-07-19T20:08:30Z</dcterms:created>
  <dcterms:modified xsi:type="dcterms:W3CDTF">2025-06-07T03:19:25Z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