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87" r:id="rId8"/>
    <p:sldId id="282" r:id="rId9"/>
    <p:sldId id="265" r:id="rId10"/>
    <p:sldId id="266" r:id="rId11"/>
    <p:sldId id="267" r:id="rId12"/>
    <p:sldId id="268" r:id="rId13"/>
    <p:sldId id="264" r:id="rId14"/>
    <p:sldId id="283" r:id="rId15"/>
    <p:sldId id="269" r:id="rId16"/>
    <p:sldId id="270" r:id="rId17"/>
    <p:sldId id="284" r:id="rId18"/>
    <p:sldId id="285" r:id="rId19"/>
    <p:sldId id="286" r:id="rId20"/>
    <p:sldId id="272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79" r:id="rId30"/>
  </p:sldIdLst>
  <p:sldSz cx="12192000" cy="6858000"/>
  <p:notesSz cx="6858000" cy="9144000"/>
  <p:embeddedFontLst>
    <p:embeddedFont>
      <p:font typeface="Muli" pitchFamily="2" charset="77"/>
      <p:regular r:id="rId33"/>
      <p:bold r:id="rId34"/>
      <p:italic r:id="rId35"/>
      <p:boldItalic r:id="rId36"/>
    </p:embeddedFont>
    <p:embeddedFont>
      <p:font typeface="OpenDyslexicAlta" pitchFamily="2" charset="77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2DC"/>
    <a:srgbClr val="FF3760"/>
    <a:srgbClr val="25D160"/>
    <a:srgbClr val="7956D6"/>
    <a:srgbClr val="219CEE"/>
    <a:srgbClr val="FFDE57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1934"/>
  </p:normalViewPr>
  <p:slideViewPr>
    <p:cSldViewPr snapToGrid="0" snapToObjects="1">
      <p:cViewPr varScale="1">
        <p:scale>
          <a:sx n="75" d="100"/>
          <a:sy n="75" d="100"/>
        </p:scale>
        <p:origin x="216" y="17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F229B-8876-6441-8901-E5E5390D559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E850-C615-DA41-B158-FBF094A0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each word for it to move into the correct circle.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Some are easier than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Some words fit in more than one class.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accompany  — verb.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conscience — noun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explanation — noun</a:t>
            </a:r>
          </a:p>
          <a:p>
            <a:r>
              <a:rPr lang="en-GB" dirty="0"/>
              <a:t>necessary — </a:t>
            </a:r>
            <a:r>
              <a:rPr lang="en-GB" dirty="0">
                <a:solidFill>
                  <a:srgbClr val="FF0000"/>
                </a:solidFill>
              </a:rPr>
              <a:t>ADJECTIVE (an absolute must!) </a:t>
            </a:r>
            <a:r>
              <a:rPr lang="en-GB" dirty="0"/>
              <a:t>and NOUN (</a:t>
            </a:r>
            <a:r>
              <a:rPr lang="en-GB" dirty="0">
                <a:solidFill>
                  <a:srgbClr val="FF0000"/>
                </a:solidFill>
              </a:rPr>
              <a:t>indispensable – more commonly used words may include: requirement, need or even the plural, necessities)</a:t>
            </a:r>
            <a:r>
              <a:rPr lang="en-GB" dirty="0"/>
              <a:t>              </a:t>
            </a:r>
          </a:p>
          <a:p>
            <a:r>
              <a:rPr lang="en-GB" dirty="0"/>
              <a:t>rhythm — noun        </a:t>
            </a:r>
          </a:p>
          <a:p>
            <a:r>
              <a:rPr lang="en-GB" dirty="0"/>
              <a:t>develop — verb</a:t>
            </a:r>
          </a:p>
          <a:p>
            <a:r>
              <a:rPr lang="en-GB" dirty="0"/>
              <a:t>average — ADJECTIVE (in the middle of the scale – 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he average person spends approximately 26 years sleeping in their life or 9,490 days or 227,760 hours.</a:t>
            </a:r>
            <a:r>
              <a:rPr lang="en-GB" dirty="0"/>
              <a:t>, NOUN (a scale regarded as normal – Last month’s rainfall was below the average.)</a:t>
            </a:r>
          </a:p>
          <a:p>
            <a:r>
              <a:rPr lang="en-GB" dirty="0"/>
              <a:t>and VERB (achieve without loss or gain – She averaged 9 out of 10 in her spellings each week.)    </a:t>
            </a:r>
          </a:p>
          <a:p>
            <a:r>
              <a:rPr lang="en-GB" dirty="0"/>
              <a:t>immediately — adverb</a:t>
            </a:r>
          </a:p>
          <a:p>
            <a:r>
              <a:rPr lang="en-GB" dirty="0"/>
              <a:t>privilege — NOUN (special advantage – One privilege someone can earn is half an hour on the X Box!) and VERB (favoured – Monarchs are privileged more than the everyday common person.)    </a:t>
            </a:r>
          </a:p>
          <a:p>
            <a:r>
              <a:rPr lang="en-GB" dirty="0"/>
              <a:t>symbol — noun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focus on just one of the challenge words rather than all three and discuss how each have been used in the sentences. </a:t>
            </a:r>
          </a:p>
          <a:p>
            <a:r>
              <a:rPr lang="en-GB" dirty="0"/>
              <a:t>E.g. The adjectives are placed in front of the nouns. </a:t>
            </a:r>
          </a:p>
          <a:p>
            <a:r>
              <a:rPr lang="en-GB" dirty="0"/>
              <a:t>       Nouns – discuss the subject of the sentence.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0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9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08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2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2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slide provides the children with their spellings so that they are able to choose the appropriate missing word for each sentence.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12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challenges the children to find two missing words in the sentences.</a:t>
            </a:r>
          </a:p>
          <a:p>
            <a:r>
              <a:rPr lang="en-GB" dirty="0"/>
              <a:t>They could use whiteboards and 1-2-3-Show Me for instant assessment.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Recap last week’s challenge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3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sentence section has been left blank, because there are multiple answers for each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9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84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to create new words using their spelling word develop. Children could be asked to put these new words into a sentence to demonstrate their understanding.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Prefix meanings: over = too much; under = not enough; re = repeat; pre = before; and un = not/gives the word an opposite meaning.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7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Children to identify which words have been split into their syllables correctly and which have not, discussing why.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Click one at a time and click again for the answer to appear underneath.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4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5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169924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07855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3364" y="5892681"/>
            <a:ext cx="9105272" cy="54675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CCA15-1BB3-028E-EDED-6C16A33F8D37}"/>
              </a:ext>
            </a:extLst>
          </p:cNvPr>
          <p:cNvSpPr txBox="1"/>
          <p:nvPr userDrawn="1"/>
        </p:nvSpPr>
        <p:spPr>
          <a:xfrm>
            <a:off x="4339056" y="1990382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Stage:</a:t>
            </a:r>
          </a:p>
        </p:txBody>
      </p:sp>
      <p:sp>
        <p:nvSpPr>
          <p:cNvPr id="10" name="Text Placeholder 52">
            <a:extLst>
              <a:ext uri="{FF2B5EF4-FFF2-40B4-BE49-F238E27FC236}">
                <a16:creationId xmlns:a16="http://schemas.microsoft.com/office/drawing/2014/main" id="{BA603C92-66E7-CA7A-FDBF-61E3945E2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4797" y="2037334"/>
            <a:ext cx="338137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1" name="Text Placeholder 52">
            <a:extLst>
              <a:ext uri="{FF2B5EF4-FFF2-40B4-BE49-F238E27FC236}">
                <a16:creationId xmlns:a16="http://schemas.microsoft.com/office/drawing/2014/main" id="{6F263DDB-C7C7-DA13-D922-E43F1C74C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946" y="2037334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74E36-D44E-29E6-5E36-9A7E3C73FE7F}"/>
              </a:ext>
            </a:extLst>
          </p:cNvPr>
          <p:cNvSpPr txBox="1"/>
          <p:nvPr userDrawn="1"/>
        </p:nvSpPr>
        <p:spPr>
          <a:xfrm>
            <a:off x="6411349" y="1990094"/>
            <a:ext cx="94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61959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ED28F8C-91C9-BCB2-C480-60C25248FE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49581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9CED9D9-20B5-394F-0AC8-3D71756BB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6016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2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42560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79C0F05-E004-32BC-D5DD-0CB84D181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2147" y="756378"/>
            <a:ext cx="7767706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B28273E-ACB6-6AD1-C1EE-B3FCE6A6EE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2735" y="574603"/>
            <a:ext cx="6246528" cy="320675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4330922-88C8-E04E-97BE-FFA35E4D65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3873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ED28F8C-91C9-BCB2-C480-60C25248FE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49581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6016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3F81E3-8A01-1F85-A24D-6D8302FD90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179" y="224427"/>
            <a:ext cx="1040165" cy="10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AA98ED0-F62F-4262-8066-81F961400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8952" y="341176"/>
            <a:ext cx="1040165" cy="1089696"/>
          </a:xfrm>
          <a:prstGeom prst="rect">
            <a:avLst/>
          </a:prstGeom>
        </p:spPr>
      </p:pic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latin typeface="OpenDyslexicAlta" pitchFamily="2" charset="77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6805" y="3961916"/>
            <a:ext cx="1580893" cy="349250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116835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593209-7E46-1BBD-8BA6-C44513D50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770" y="361103"/>
            <a:ext cx="1092530" cy="1069769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latin typeface="OpenDyslexicAlta" pitchFamily="2" charset="77"/>
            </a:endParaRP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25F8FB2-15B5-5F07-D02D-FCD1D3F0E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6805" y="3961916"/>
            <a:ext cx="1580893" cy="349250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36912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252C-7E3D-1749-8409-A4F8F98D5649}" type="datetime1">
              <a:rPr lang="en-GB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F226-F87C-E84C-97C9-94623B9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ed.ly/SCSEZY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dirty="0"/>
              <a:t>To be able to segment words into the correct syllables and phonemes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spell words with irregular spelling patterns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This week’s words: accompany, average, conscience, develop, explanation, immediately, necessary, privilege, rhythm, symbol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3372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en-US" dirty="0">
              <a:solidFill>
                <a:srgbClr val="3372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5A45B-DC1F-5F59-E040-DF2E2E0B3C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3688" y="668878"/>
            <a:ext cx="8037324" cy="749135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/>
              <a:t>To be able to segment words into the correct syllables and phonemes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To spell words with irregular spelling patterns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387AD-1A60-1E33-B254-9E8DFFF47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32" y="314753"/>
            <a:ext cx="5202237" cy="320675"/>
          </a:xfrm>
        </p:spPr>
        <p:txBody>
          <a:bodyPr/>
          <a:lstStyle/>
          <a:p>
            <a:r>
              <a:rPr lang="en-US" dirty="0"/>
              <a:t>Challenge 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7A4C5A-67C3-A323-5375-DC33F7939044}"/>
              </a:ext>
            </a:extLst>
          </p:cNvPr>
          <p:cNvSpPr txBox="1">
            <a:spLocks/>
          </p:cNvSpPr>
          <p:nvPr/>
        </p:nvSpPr>
        <p:spPr>
          <a:xfrm>
            <a:off x="425482" y="1751839"/>
            <a:ext cx="1139831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sz="1400" b="0" dirty="0">
                <a:solidFill>
                  <a:schemeClr val="tx1"/>
                </a:solidFill>
              </a:rPr>
              <a:t>Read the word. Write each word out, drawing long lines for the syllable breaks. Finally, write the word out again.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8DE9FF4-0B22-FE7B-A349-8A311AED3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290"/>
              </p:ext>
            </p:extLst>
          </p:nvPr>
        </p:nvGraphicFramePr>
        <p:xfrm>
          <a:off x="719528" y="2219247"/>
          <a:ext cx="10807909" cy="426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19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344241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253470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Syllable Breaks </a:t>
                      </a:r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accompany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conscience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develop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explanation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ex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pla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na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explanation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immediately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privilege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4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0112-B649-C63E-A959-2D188EBFD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2" y="425608"/>
            <a:ext cx="5202237" cy="320675"/>
          </a:xfrm>
        </p:spPr>
        <p:txBody>
          <a:bodyPr/>
          <a:lstStyle/>
          <a:p>
            <a:r>
              <a:rPr lang="en-US" dirty="0"/>
              <a:t>Challenge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A10DC-C3C6-8BF7-C44C-13C00B1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2147" y="756378"/>
            <a:ext cx="7767706" cy="365127"/>
          </a:xfrm>
        </p:spPr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522325A-1482-551A-39A5-A63F9D18353C}"/>
              </a:ext>
            </a:extLst>
          </p:cNvPr>
          <p:cNvSpPr txBox="1">
            <a:spLocks/>
          </p:cNvSpPr>
          <p:nvPr/>
        </p:nvSpPr>
        <p:spPr>
          <a:xfrm>
            <a:off x="900336" y="6190522"/>
            <a:ext cx="10418624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0" dirty="0">
                <a:solidFill>
                  <a:schemeClr val="tx1"/>
                </a:solidFill>
              </a:rPr>
              <a:t>* Syllables usually contain a vowel sound. Rhythm is an exception as our regional accents, and the way we form the /m/ sound, can mean it is pronounced as two syllables. 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58523699-0039-DEF4-410E-D2566C947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74896"/>
              </p:ext>
            </p:extLst>
          </p:nvPr>
        </p:nvGraphicFramePr>
        <p:xfrm>
          <a:off x="900335" y="1787128"/>
          <a:ext cx="10418625" cy="426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572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187768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136285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Syllable Breaks </a:t>
                      </a:r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accompany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OpenDyslexicAlta" pitchFamily="2" charset="77"/>
                        </a:rPr>
                        <a:t>ac</a:t>
                      </a:r>
                      <a:r>
                        <a:rPr lang="en-GB" sz="160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>
                          <a:latin typeface="OpenDyslexicAlta" pitchFamily="2" charset="77"/>
                        </a:rPr>
                        <a:t>com</a:t>
                      </a:r>
                      <a:r>
                        <a:rPr lang="en-GB" sz="160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>
                          <a:latin typeface="OpenDyslexicAlta" pitchFamily="2" charset="77"/>
                        </a:rPr>
                        <a:t>pa</a:t>
                      </a:r>
                      <a:r>
                        <a:rPr lang="en-GB" sz="160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>
                          <a:latin typeface="OpenDyslexicAlta" pitchFamily="2" charset="77"/>
                        </a:rPr>
                        <a:t>ny</a:t>
                      </a:r>
                      <a:endParaRPr lang="en-GB" sz="1600" dirty="0"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accompany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av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er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average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conscience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con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conscience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develop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de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vel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develop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explanation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ex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pla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na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explanation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immediately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im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me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di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ate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immediately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nec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es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sar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necessary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privilege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priv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i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lege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privilege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OpenDyslexicAlta" pitchFamily="2" charset="77"/>
                        </a:rPr>
                        <a:t>rhy</a:t>
                      </a:r>
                      <a:r>
                        <a:rPr lang="en-GB" sz="1600" dirty="0" err="1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 err="1">
                          <a:latin typeface="OpenDyslexicAlta" pitchFamily="2" charset="77"/>
                        </a:rPr>
                        <a:t>thm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rhythm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sym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</a:rPr>
                        <a:t>symbol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3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9D93F-4827-ADEB-2369-7BE2435E9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Phoneme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A9F2F-ECCF-C46C-563E-AC401A600D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7FDCA9-950F-DA7C-D158-E20EF8A4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45" y="4701647"/>
            <a:ext cx="1272532" cy="1333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CF1342-E66A-4A45-56F4-B7ED14CE140A}"/>
              </a:ext>
            </a:extLst>
          </p:cNvPr>
          <p:cNvSpPr txBox="1"/>
          <p:nvPr/>
        </p:nvSpPr>
        <p:spPr>
          <a:xfrm>
            <a:off x="1322475" y="2658134"/>
            <a:ext cx="4746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explanation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19CF4-321F-04E6-2BF8-F9B029B981C8}"/>
              </a:ext>
            </a:extLst>
          </p:cNvPr>
          <p:cNvSpPr txBox="1"/>
          <p:nvPr/>
        </p:nvSpPr>
        <p:spPr>
          <a:xfrm>
            <a:off x="3885166" y="4872590"/>
            <a:ext cx="2350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symbol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D6A78-D3FC-0A98-0B0B-379A209A6F4C}"/>
              </a:ext>
            </a:extLst>
          </p:cNvPr>
          <p:cNvSpPr txBox="1"/>
          <p:nvPr/>
        </p:nvSpPr>
        <p:spPr>
          <a:xfrm>
            <a:off x="7475751" y="4856436"/>
            <a:ext cx="3449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conscience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28CACB1-FCB0-70D4-4199-7DDB96DAF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085" y="2323153"/>
            <a:ext cx="967474" cy="178367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B7DA19E-4C75-28F3-6F50-A2110B3E17C8}"/>
              </a:ext>
            </a:extLst>
          </p:cNvPr>
          <p:cNvSpPr txBox="1"/>
          <p:nvPr/>
        </p:nvSpPr>
        <p:spPr>
          <a:xfrm>
            <a:off x="7760192" y="2475171"/>
            <a:ext cx="2832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Use a dot for each single letter sound and a line when two letters make one sound.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7A67A59-F901-D362-8F86-547043331D14}"/>
              </a:ext>
            </a:extLst>
          </p:cNvPr>
          <p:cNvSpPr/>
          <p:nvPr/>
        </p:nvSpPr>
        <p:spPr>
          <a:xfrm rot="17092387">
            <a:off x="7590814" y="953481"/>
            <a:ext cx="2410627" cy="4270470"/>
          </a:xfrm>
          <a:custGeom>
            <a:avLst/>
            <a:gdLst>
              <a:gd name="connsiteX0" fmla="*/ 1865617 w 2410627"/>
              <a:gd name="connsiteY0" fmla="*/ 1294193 h 4270470"/>
              <a:gd name="connsiteX1" fmla="*/ 2386815 w 2410627"/>
              <a:gd name="connsiteY1" fmla="*/ 3256707 h 4270470"/>
              <a:gd name="connsiteX2" fmla="*/ 1886005 w 2410627"/>
              <a:gd name="connsiteY2" fmla="*/ 4119716 h 4270470"/>
              <a:gd name="connsiteX3" fmla="*/ 1408020 w 2410627"/>
              <a:gd name="connsiteY3" fmla="*/ 4246658 h 4270470"/>
              <a:gd name="connsiteX4" fmla="*/ 545011 w 2410627"/>
              <a:gd name="connsiteY4" fmla="*/ 3745848 h 4270470"/>
              <a:gd name="connsiteX5" fmla="*/ 23812 w 2410627"/>
              <a:gd name="connsiteY5" fmla="*/ 1783334 h 4270470"/>
              <a:gd name="connsiteX6" fmla="*/ 524623 w 2410627"/>
              <a:gd name="connsiteY6" fmla="*/ 920325 h 4270470"/>
              <a:gd name="connsiteX7" fmla="*/ 634484 w 2410627"/>
              <a:gd name="connsiteY7" fmla="*/ 891148 h 4270470"/>
              <a:gd name="connsiteX8" fmla="*/ 776459 w 2410627"/>
              <a:gd name="connsiteY8" fmla="*/ 0 h 4270470"/>
              <a:gd name="connsiteX9" fmla="*/ 1066293 w 2410627"/>
              <a:gd name="connsiteY9" fmla="*/ 783163 h 4270470"/>
              <a:gd name="connsiteX10" fmla="*/ 1143715 w 2410627"/>
              <a:gd name="connsiteY10" fmla="*/ 770739 h 4270470"/>
              <a:gd name="connsiteX11" fmla="*/ 1865617 w 2410627"/>
              <a:gd name="connsiteY11" fmla="*/ 1294193 h 427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0627" h="4270470">
                <a:moveTo>
                  <a:pt x="1865617" y="1294193"/>
                </a:moveTo>
                <a:lnTo>
                  <a:pt x="2386815" y="3256707"/>
                </a:lnTo>
                <a:cubicBezTo>
                  <a:pt x="2486834" y="3633315"/>
                  <a:pt x="2262613" y="4019698"/>
                  <a:pt x="1886005" y="4119716"/>
                </a:cubicBezTo>
                <a:lnTo>
                  <a:pt x="1408020" y="4246658"/>
                </a:lnTo>
                <a:cubicBezTo>
                  <a:pt x="1031412" y="4346676"/>
                  <a:pt x="645030" y="4122456"/>
                  <a:pt x="545011" y="3745848"/>
                </a:cubicBezTo>
                <a:lnTo>
                  <a:pt x="23812" y="1783334"/>
                </a:lnTo>
                <a:cubicBezTo>
                  <a:pt x="-76206" y="1406726"/>
                  <a:pt x="148015" y="1020343"/>
                  <a:pt x="524623" y="920325"/>
                </a:cubicBezTo>
                <a:lnTo>
                  <a:pt x="634484" y="891148"/>
                </a:lnTo>
                <a:lnTo>
                  <a:pt x="776459" y="0"/>
                </a:lnTo>
                <a:lnTo>
                  <a:pt x="1066293" y="783163"/>
                </a:lnTo>
                <a:lnTo>
                  <a:pt x="1143715" y="770739"/>
                </a:lnTo>
                <a:cubicBezTo>
                  <a:pt x="1471337" y="751801"/>
                  <a:pt x="1778101" y="964661"/>
                  <a:pt x="1865617" y="1294193"/>
                </a:cubicBezTo>
                <a:close/>
              </a:path>
            </a:pathLst>
          </a:cu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EB9D55-B4E9-F742-A68A-7096D2BD0EE9}"/>
              </a:ext>
            </a:extLst>
          </p:cNvPr>
          <p:cNvGrpSpPr/>
          <p:nvPr/>
        </p:nvGrpSpPr>
        <p:grpSpPr>
          <a:xfrm>
            <a:off x="1524727" y="3388666"/>
            <a:ext cx="3258427" cy="146189"/>
            <a:chOff x="1606372" y="3348910"/>
            <a:chExt cx="3258427" cy="1461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C06D0D-F082-DABE-4CD1-86B4DB74466E}"/>
                </a:ext>
              </a:extLst>
            </p:cNvPr>
            <p:cNvSpPr/>
            <p:nvPr/>
          </p:nvSpPr>
          <p:spPr>
            <a:xfrm flipV="1">
              <a:off x="3927874" y="3378765"/>
              <a:ext cx="308464" cy="7248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008076-4292-DCF4-F5D9-0836425A2448}"/>
                </a:ext>
              </a:extLst>
            </p:cNvPr>
            <p:cNvSpPr/>
            <p:nvPr/>
          </p:nvSpPr>
          <p:spPr>
            <a:xfrm>
              <a:off x="2655522" y="3357382"/>
              <a:ext cx="132199" cy="1321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5DB8D0-D425-A1AA-4259-2E3D802FA3B8}"/>
                </a:ext>
              </a:extLst>
            </p:cNvPr>
            <p:cNvSpPr/>
            <p:nvPr/>
          </p:nvSpPr>
          <p:spPr>
            <a:xfrm>
              <a:off x="2926919" y="3355748"/>
              <a:ext cx="132199" cy="1321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F2A1B3-6807-BF50-52D4-F9474D187787}"/>
                </a:ext>
              </a:extLst>
            </p:cNvPr>
            <p:cNvSpPr/>
            <p:nvPr/>
          </p:nvSpPr>
          <p:spPr>
            <a:xfrm>
              <a:off x="3266152" y="3354773"/>
              <a:ext cx="132199" cy="1321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958F27-5200-618C-923E-8890AA2622D8}"/>
                </a:ext>
              </a:extLst>
            </p:cNvPr>
            <p:cNvSpPr/>
            <p:nvPr/>
          </p:nvSpPr>
          <p:spPr>
            <a:xfrm>
              <a:off x="4379665" y="3348910"/>
              <a:ext cx="132199" cy="1321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A49307-FEE7-9CF3-FA80-E5EF4CC8E1C9}"/>
                </a:ext>
              </a:extLst>
            </p:cNvPr>
            <p:cNvSpPr/>
            <p:nvPr/>
          </p:nvSpPr>
          <p:spPr>
            <a:xfrm>
              <a:off x="3630517" y="3355747"/>
              <a:ext cx="132199" cy="1321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78158-819C-C14D-54F2-7C83B2E8BBC2}"/>
                </a:ext>
              </a:extLst>
            </p:cNvPr>
            <p:cNvSpPr/>
            <p:nvPr/>
          </p:nvSpPr>
          <p:spPr>
            <a:xfrm>
              <a:off x="4732600" y="3348910"/>
              <a:ext cx="132199" cy="1321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3698297-F117-B5BA-9C44-5C608E4F59DC}"/>
                </a:ext>
              </a:extLst>
            </p:cNvPr>
            <p:cNvSpPr/>
            <p:nvPr/>
          </p:nvSpPr>
          <p:spPr>
            <a:xfrm>
              <a:off x="1606372" y="3362900"/>
              <a:ext cx="132199" cy="1321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88E8DD-9845-7480-1E10-A96B9BFF299F}"/>
                </a:ext>
              </a:extLst>
            </p:cNvPr>
            <p:cNvSpPr/>
            <p:nvPr/>
          </p:nvSpPr>
          <p:spPr>
            <a:xfrm>
              <a:off x="1986980" y="3353663"/>
              <a:ext cx="132199" cy="1321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0DAB16-78A1-B811-5B62-D6DA1EAC18A1}"/>
                </a:ext>
              </a:extLst>
            </p:cNvPr>
            <p:cNvSpPr/>
            <p:nvPr/>
          </p:nvSpPr>
          <p:spPr>
            <a:xfrm>
              <a:off x="2367502" y="3358807"/>
              <a:ext cx="132199" cy="1321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156F52-EB64-0975-4F74-91844A37FAC7}"/>
              </a:ext>
            </a:extLst>
          </p:cNvPr>
          <p:cNvGrpSpPr/>
          <p:nvPr/>
        </p:nvGrpSpPr>
        <p:grpSpPr>
          <a:xfrm>
            <a:off x="4077774" y="5612839"/>
            <a:ext cx="2014454" cy="108000"/>
            <a:chOff x="4159419" y="5681854"/>
            <a:chExt cx="2014454" cy="10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20582A0-61EC-A4AF-3F90-2B05D701E7DB}"/>
                </a:ext>
              </a:extLst>
            </p:cNvPr>
            <p:cNvSpPr/>
            <p:nvPr/>
          </p:nvSpPr>
          <p:spPr>
            <a:xfrm>
              <a:off x="4159419" y="5681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F2E55F-D806-349D-EB93-AF3E3D2ADA8A}"/>
                </a:ext>
              </a:extLst>
            </p:cNvPr>
            <p:cNvSpPr/>
            <p:nvPr/>
          </p:nvSpPr>
          <p:spPr>
            <a:xfrm>
              <a:off x="4972835" y="5681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74FAE05-3EF8-0B9C-6FD8-3CCC7966E520}"/>
                </a:ext>
              </a:extLst>
            </p:cNvPr>
            <p:cNvSpPr/>
            <p:nvPr/>
          </p:nvSpPr>
          <p:spPr>
            <a:xfrm>
              <a:off x="4510801" y="5681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FAE1320-0514-4F17-7DFE-3F63336218A2}"/>
                </a:ext>
              </a:extLst>
            </p:cNvPr>
            <p:cNvSpPr/>
            <p:nvPr/>
          </p:nvSpPr>
          <p:spPr>
            <a:xfrm>
              <a:off x="5434869" y="5681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CB969A-F71B-BE42-2D89-5933948C47AE}"/>
                </a:ext>
              </a:extLst>
            </p:cNvPr>
            <p:cNvSpPr/>
            <p:nvPr/>
          </p:nvSpPr>
          <p:spPr>
            <a:xfrm>
              <a:off x="5784012" y="5681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5E4BD05-5A47-EFC5-B074-1F31A09C4EF6}"/>
                </a:ext>
              </a:extLst>
            </p:cNvPr>
            <p:cNvSpPr/>
            <p:nvPr/>
          </p:nvSpPr>
          <p:spPr>
            <a:xfrm>
              <a:off x="6065873" y="5681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7F91B4-0E2C-A498-70A7-EA614D30C70E}"/>
              </a:ext>
            </a:extLst>
          </p:cNvPr>
          <p:cNvGrpSpPr/>
          <p:nvPr/>
        </p:nvGrpSpPr>
        <p:grpSpPr>
          <a:xfrm>
            <a:off x="7693434" y="5612839"/>
            <a:ext cx="3054752" cy="108000"/>
            <a:chOff x="7775079" y="5573854"/>
            <a:chExt cx="3054752" cy="108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72B132-EF90-48C0-5B97-25DD4EE99129}"/>
                </a:ext>
              </a:extLst>
            </p:cNvPr>
            <p:cNvSpPr/>
            <p:nvPr/>
          </p:nvSpPr>
          <p:spPr>
            <a:xfrm>
              <a:off x="7775079" y="5573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C13F9EF-4A45-3178-E5B0-683DF69C54F3}"/>
                </a:ext>
              </a:extLst>
            </p:cNvPr>
            <p:cNvSpPr/>
            <p:nvPr/>
          </p:nvSpPr>
          <p:spPr>
            <a:xfrm flipV="1">
              <a:off x="10253831" y="5598838"/>
              <a:ext cx="576000" cy="5803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B840F3-D5A8-37BB-49F0-639980A4CAF2}"/>
                </a:ext>
              </a:extLst>
            </p:cNvPr>
            <p:cNvSpPr/>
            <p:nvPr/>
          </p:nvSpPr>
          <p:spPr>
            <a:xfrm>
              <a:off x="8103983" y="5573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BDC30DB-9535-E008-21C7-A6A601E7039B}"/>
                </a:ext>
              </a:extLst>
            </p:cNvPr>
            <p:cNvSpPr/>
            <p:nvPr/>
          </p:nvSpPr>
          <p:spPr>
            <a:xfrm>
              <a:off x="9962084" y="5573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628EB49-47C3-653D-BDFC-E5733A990D77}"/>
                </a:ext>
              </a:extLst>
            </p:cNvPr>
            <p:cNvSpPr/>
            <p:nvPr/>
          </p:nvSpPr>
          <p:spPr>
            <a:xfrm>
              <a:off x="8455006" y="5573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133C45B-41B5-0E91-41BA-BD1A077A1D32}"/>
                </a:ext>
              </a:extLst>
            </p:cNvPr>
            <p:cNvSpPr/>
            <p:nvPr/>
          </p:nvSpPr>
          <p:spPr>
            <a:xfrm>
              <a:off x="9621160" y="5573854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1A4EC98-E57F-B647-CD68-C704B97C9DA6}"/>
                </a:ext>
              </a:extLst>
            </p:cNvPr>
            <p:cNvSpPr/>
            <p:nvPr/>
          </p:nvSpPr>
          <p:spPr>
            <a:xfrm flipV="1">
              <a:off x="8732683" y="5598838"/>
              <a:ext cx="713497" cy="5803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3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F914B-2A3C-9803-BFFA-5B66638A6F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sort these words according to the </a:t>
            </a:r>
          </a:p>
          <a:p>
            <a:r>
              <a:rPr lang="en-GB" dirty="0"/>
              <a:t>class it belongs to?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B7D4D-B770-0FD8-8E91-74BDD6B9B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352AE0-50E9-1029-B690-D510CADBD3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0B669B-C17C-9802-F815-67007098B95F}"/>
              </a:ext>
            </a:extLst>
          </p:cNvPr>
          <p:cNvSpPr txBox="1">
            <a:spLocks/>
          </p:cNvSpPr>
          <p:nvPr/>
        </p:nvSpPr>
        <p:spPr>
          <a:xfrm>
            <a:off x="2413577" y="1853713"/>
            <a:ext cx="276585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average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8EBB543-1A6C-9FFD-EB68-1044DEBC6A6E}"/>
              </a:ext>
            </a:extLst>
          </p:cNvPr>
          <p:cNvSpPr txBox="1">
            <a:spLocks/>
          </p:cNvSpPr>
          <p:nvPr/>
        </p:nvSpPr>
        <p:spPr>
          <a:xfrm>
            <a:off x="75142" y="1853715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accompany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F8EE1FE-5E05-617D-A2AB-634C7E445B0F}"/>
              </a:ext>
            </a:extLst>
          </p:cNvPr>
          <p:cNvSpPr txBox="1">
            <a:spLocks/>
          </p:cNvSpPr>
          <p:nvPr/>
        </p:nvSpPr>
        <p:spPr>
          <a:xfrm>
            <a:off x="8655705" y="1853711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conscience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DFFE9C6-5753-0FFB-1E1C-5C79CEC5DDD4}"/>
              </a:ext>
            </a:extLst>
          </p:cNvPr>
          <p:cNvSpPr txBox="1">
            <a:spLocks/>
          </p:cNvSpPr>
          <p:nvPr/>
        </p:nvSpPr>
        <p:spPr>
          <a:xfrm>
            <a:off x="4535289" y="2427295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develop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49E8962-9E27-FFD3-75B6-1D8032286B5E}"/>
              </a:ext>
            </a:extLst>
          </p:cNvPr>
          <p:cNvSpPr txBox="1">
            <a:spLocks/>
          </p:cNvSpPr>
          <p:nvPr/>
        </p:nvSpPr>
        <p:spPr>
          <a:xfrm>
            <a:off x="62263" y="2427295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necessary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F8BB025-E904-CDCB-6898-95707BF29B41}"/>
              </a:ext>
            </a:extLst>
          </p:cNvPr>
          <p:cNvSpPr txBox="1">
            <a:spLocks/>
          </p:cNvSpPr>
          <p:nvPr/>
        </p:nvSpPr>
        <p:spPr>
          <a:xfrm>
            <a:off x="8919179" y="2427294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symbol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4FE4D8B-0A6C-DC4A-8F8A-E164B1977C3A}"/>
              </a:ext>
            </a:extLst>
          </p:cNvPr>
          <p:cNvSpPr txBox="1">
            <a:spLocks/>
          </p:cNvSpPr>
          <p:nvPr/>
        </p:nvSpPr>
        <p:spPr>
          <a:xfrm>
            <a:off x="6692603" y="185371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explanation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0395B41-85B2-A5DD-2B75-A6B6AA45D05D}"/>
              </a:ext>
            </a:extLst>
          </p:cNvPr>
          <p:cNvSpPr txBox="1">
            <a:spLocks/>
          </p:cNvSpPr>
          <p:nvPr/>
        </p:nvSpPr>
        <p:spPr>
          <a:xfrm>
            <a:off x="2172760" y="2427294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rhythm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3774A6C-87D7-52F0-EE8B-3963E3D03BBC}"/>
              </a:ext>
            </a:extLst>
          </p:cNvPr>
          <p:cNvSpPr txBox="1">
            <a:spLocks/>
          </p:cNvSpPr>
          <p:nvPr/>
        </p:nvSpPr>
        <p:spPr>
          <a:xfrm>
            <a:off x="4400711" y="1853713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immediately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D86C352-E103-7D69-C509-9A28D98A02BB}"/>
              </a:ext>
            </a:extLst>
          </p:cNvPr>
          <p:cNvSpPr txBox="1">
            <a:spLocks/>
          </p:cNvSpPr>
          <p:nvPr/>
        </p:nvSpPr>
        <p:spPr>
          <a:xfrm>
            <a:off x="6692603" y="2427294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privilege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8AA826-046F-248B-553C-7B323E5A2E57}"/>
              </a:ext>
            </a:extLst>
          </p:cNvPr>
          <p:cNvSpPr/>
          <p:nvPr/>
        </p:nvSpPr>
        <p:spPr>
          <a:xfrm>
            <a:off x="705156" y="3072665"/>
            <a:ext cx="2387477" cy="2348953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877F0-1B20-2295-9EAF-15680E0D2301}"/>
              </a:ext>
            </a:extLst>
          </p:cNvPr>
          <p:cNvSpPr/>
          <p:nvPr/>
        </p:nvSpPr>
        <p:spPr>
          <a:xfrm>
            <a:off x="1439473" y="5653840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3760"/>
                </a:solidFill>
                <a:latin typeface="OpenDyslexicAlta" pitchFamily="2" charset="77"/>
                <a:cs typeface="Rubik" pitchFamily="2" charset="-79"/>
              </a:rPr>
              <a:t>Verbs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038DC8-73F4-FB82-72AE-3BE78F8A6830}"/>
              </a:ext>
            </a:extLst>
          </p:cNvPr>
          <p:cNvSpPr/>
          <p:nvPr/>
        </p:nvSpPr>
        <p:spPr>
          <a:xfrm>
            <a:off x="6268228" y="3080295"/>
            <a:ext cx="2387477" cy="2348953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88B88E-5ED9-D841-7A3A-2BF2186C4ADF}"/>
              </a:ext>
            </a:extLst>
          </p:cNvPr>
          <p:cNvSpPr/>
          <p:nvPr/>
        </p:nvSpPr>
        <p:spPr>
          <a:xfrm>
            <a:off x="9049765" y="3080295"/>
            <a:ext cx="2387477" cy="2348953"/>
          </a:xfrm>
          <a:prstGeom prst="ellipse">
            <a:avLst/>
          </a:prstGeom>
          <a:noFill/>
          <a:ln w="6350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2153E0-1265-AD7D-755C-87A3FFE63BC0}"/>
              </a:ext>
            </a:extLst>
          </p:cNvPr>
          <p:cNvSpPr/>
          <p:nvPr/>
        </p:nvSpPr>
        <p:spPr>
          <a:xfrm>
            <a:off x="3486692" y="3080295"/>
            <a:ext cx="2387477" cy="2348953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956D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6829FC-B38D-B80D-F1FB-22FE3528391D}"/>
              </a:ext>
            </a:extLst>
          </p:cNvPr>
          <p:cNvSpPr/>
          <p:nvPr/>
        </p:nvSpPr>
        <p:spPr>
          <a:xfrm>
            <a:off x="4280646" y="5653840"/>
            <a:ext cx="918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OpenDyslexicAlta" pitchFamily="2" charset="77"/>
                <a:cs typeface="Rubik" pitchFamily="2" charset="-79"/>
              </a:rPr>
              <a:t>Nouns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DC99EC-F31C-E76F-CB1E-46DC50332BC8}"/>
              </a:ext>
            </a:extLst>
          </p:cNvPr>
          <p:cNvSpPr/>
          <p:nvPr/>
        </p:nvSpPr>
        <p:spPr>
          <a:xfrm>
            <a:off x="6450874" y="5653840"/>
            <a:ext cx="202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OpenDyslexicAlta" pitchFamily="2" charset="77"/>
                <a:cs typeface="Rubik" pitchFamily="2" charset="-79"/>
              </a:rPr>
              <a:t>Adjectives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2BCB16-D508-1679-6066-08A25C89D7F0}"/>
              </a:ext>
            </a:extLst>
          </p:cNvPr>
          <p:cNvSpPr/>
          <p:nvPr/>
        </p:nvSpPr>
        <p:spPr>
          <a:xfrm>
            <a:off x="9292045" y="5653840"/>
            <a:ext cx="202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3372DC"/>
                </a:solidFill>
                <a:latin typeface="OpenDyslexicAlta" pitchFamily="2" charset="77"/>
                <a:cs typeface="Rubik" pitchFamily="2" charset="-79"/>
              </a:rPr>
              <a:t>Adverbs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64C81691-C255-95A3-19E4-588D5669542D}"/>
              </a:ext>
            </a:extLst>
          </p:cNvPr>
          <p:cNvSpPr txBox="1">
            <a:spLocks/>
          </p:cNvSpPr>
          <p:nvPr/>
        </p:nvSpPr>
        <p:spPr>
          <a:xfrm>
            <a:off x="1927316" y="6101523"/>
            <a:ext cx="8316187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ysClr val="windowText" lastClr="000000"/>
                </a:solidFill>
              </a:rPr>
              <a:t>Note: </a:t>
            </a:r>
            <a:r>
              <a:rPr lang="en-US" sz="1600" b="0" dirty="0">
                <a:solidFill>
                  <a:sysClr val="windowText" lastClr="000000"/>
                </a:solidFill>
              </a:rPr>
              <a:t>Some words fit into more than one word class.</a:t>
            </a:r>
          </a:p>
        </p:txBody>
      </p:sp>
    </p:spTree>
    <p:extLst>
      <p:ext uri="{BB962C8B-B14F-4D97-AF65-F5344CB8AC3E}">
        <p14:creationId xmlns:p14="http://schemas.microsoft.com/office/powerpoint/2010/main" val="26766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204 L 0.02786 0.3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1967 L -0.15599 0.23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4453 0.31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07 L -0.29804 0.267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4793 0.2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4832 0.23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648 L 0.07357 0.236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324 L -0.33763 0.3155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29869 0.2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47917 0.3425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324 L -0.33906 0.345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6AA53-C048-AA4B-E96F-D9B996C2B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Classes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6E4BA-80AD-24B8-B221-8B7D4B8731D3}"/>
              </a:ext>
            </a:extLst>
          </p:cNvPr>
          <p:cNvSpPr/>
          <p:nvPr/>
        </p:nvSpPr>
        <p:spPr>
          <a:xfrm>
            <a:off x="542330" y="4087054"/>
            <a:ext cx="6124870" cy="2462213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OpenDyslexicAlta" pitchFamily="2" charset="77"/>
              </a:rPr>
              <a:t>ADJECTIVE</a:t>
            </a:r>
            <a:r>
              <a:rPr lang="en-GB" sz="1600" b="1" dirty="0">
                <a:latin typeface="OpenDyslexicAlta" pitchFamily="2" charset="77"/>
              </a:rPr>
              <a:t> (in the middle of the scale) </a:t>
            </a:r>
          </a:p>
          <a:p>
            <a:r>
              <a:rPr lang="en-GB" sz="1600" dirty="0">
                <a:latin typeface="OpenDyslexicAlta" pitchFamily="2" charset="77"/>
              </a:rPr>
              <a:t>The average person spends approximately 26 years sleeping in their life or 9,490 days or 227,760 hours.</a:t>
            </a:r>
          </a:p>
          <a:p>
            <a:pPr>
              <a:lnSpc>
                <a:spcPts val="600"/>
              </a:lnSpc>
            </a:pPr>
            <a:r>
              <a:rPr lang="en-GB" sz="1600" dirty="0">
                <a:latin typeface="OpenDyslexicAlta" pitchFamily="2" charset="77"/>
              </a:rPr>
              <a:t> </a:t>
            </a:r>
          </a:p>
          <a:p>
            <a:r>
              <a:rPr lang="en-GB" sz="1600" b="1" dirty="0">
                <a:solidFill>
                  <a:srgbClr val="00B0F0"/>
                </a:solidFill>
                <a:latin typeface="OpenDyslexicAlta" pitchFamily="2" charset="77"/>
              </a:rPr>
              <a:t>NOUN</a:t>
            </a:r>
            <a:r>
              <a:rPr lang="en-GB" sz="1600" b="1" dirty="0">
                <a:latin typeface="OpenDyslexicAlta" pitchFamily="2" charset="77"/>
              </a:rPr>
              <a:t> (a scale regarded as normal) </a:t>
            </a:r>
          </a:p>
          <a:p>
            <a:r>
              <a:rPr lang="en-GB" sz="1600" dirty="0">
                <a:latin typeface="OpenDyslexicAlta" pitchFamily="2" charset="77"/>
              </a:rPr>
              <a:t>Last month’s rainfall was below the average.</a:t>
            </a:r>
          </a:p>
          <a:p>
            <a:pPr>
              <a:lnSpc>
                <a:spcPts val="600"/>
              </a:lnSpc>
            </a:pPr>
            <a:endParaRPr lang="en-GB" sz="1600" dirty="0">
              <a:latin typeface="OpenDyslexicAlta" pitchFamily="2" charset="77"/>
            </a:endParaRPr>
          </a:p>
          <a:p>
            <a:r>
              <a:rPr lang="en-GB" sz="1600" b="1" dirty="0">
                <a:solidFill>
                  <a:srgbClr val="D883FF"/>
                </a:solidFill>
                <a:latin typeface="OpenDyslexicAlta" pitchFamily="2" charset="77"/>
              </a:rPr>
              <a:t>VERB</a:t>
            </a:r>
            <a:r>
              <a:rPr lang="en-GB" sz="1600" b="1" dirty="0">
                <a:latin typeface="OpenDyslexicAlta" pitchFamily="2" charset="77"/>
              </a:rPr>
              <a:t> </a:t>
            </a:r>
            <a:r>
              <a:rPr lang="en-GB" sz="1600" dirty="0">
                <a:latin typeface="OpenDyslexicAlta" pitchFamily="2" charset="77"/>
              </a:rPr>
              <a:t>(</a:t>
            </a:r>
            <a:r>
              <a:rPr lang="en-GB" sz="1600" b="1" dirty="0">
                <a:latin typeface="OpenDyslexicAlta" pitchFamily="2" charset="77"/>
              </a:rPr>
              <a:t>to</a:t>
            </a:r>
            <a:r>
              <a:rPr lang="en-GB" sz="1600" dirty="0">
                <a:latin typeface="OpenDyslexicAlta" pitchFamily="2" charset="77"/>
              </a:rPr>
              <a:t> </a:t>
            </a:r>
            <a:r>
              <a:rPr lang="en-GB" sz="1600" b="1" dirty="0">
                <a:latin typeface="OpenDyslexicAlta" pitchFamily="2" charset="77"/>
              </a:rPr>
              <a:t>achieve without loss or gain)</a:t>
            </a:r>
          </a:p>
          <a:p>
            <a:r>
              <a:rPr lang="en-GB" sz="1600" dirty="0">
                <a:latin typeface="OpenDyslexicAlta" pitchFamily="2" charset="77"/>
              </a:rPr>
              <a:t>She averaged nine out of ten in her spellings each week.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15CFC6-55BC-97FC-ABEB-B9B397364FEB}"/>
              </a:ext>
            </a:extLst>
          </p:cNvPr>
          <p:cNvSpPr/>
          <p:nvPr/>
        </p:nvSpPr>
        <p:spPr>
          <a:xfrm>
            <a:off x="542330" y="3625389"/>
            <a:ext cx="1993024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372DC"/>
                </a:solidFill>
                <a:latin typeface="OpenDyslexicAlta" pitchFamily="2" charset="77"/>
              </a:rPr>
              <a:t>average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8F6737-F841-FD47-2672-92B0948908F7}"/>
              </a:ext>
            </a:extLst>
          </p:cNvPr>
          <p:cNvSpPr/>
          <p:nvPr/>
        </p:nvSpPr>
        <p:spPr>
          <a:xfrm>
            <a:off x="6794490" y="2273663"/>
            <a:ext cx="4821348" cy="1892826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OpenDyslexicAlta" pitchFamily="2" charset="77"/>
              </a:rPr>
              <a:t>ADJECTIVE</a:t>
            </a:r>
            <a:r>
              <a:rPr lang="en-GB" sz="1600" b="1" dirty="0">
                <a:latin typeface="OpenDyslexicAlta" pitchFamily="2" charset="77"/>
              </a:rPr>
              <a:t> (an absolute must) </a:t>
            </a:r>
          </a:p>
          <a:p>
            <a:r>
              <a:rPr lang="en-GB" sz="1600" dirty="0">
                <a:latin typeface="OpenDyslexicAlta" pitchFamily="2" charset="77"/>
              </a:rPr>
              <a:t>Have you bought the necessary ingredients for the chocolate cake?</a:t>
            </a:r>
          </a:p>
          <a:p>
            <a:pPr>
              <a:lnSpc>
                <a:spcPts val="600"/>
              </a:lnSpc>
            </a:pPr>
            <a:endParaRPr lang="en-GB" sz="1600" b="1" dirty="0">
              <a:latin typeface="OpenDyslexicAlta" pitchFamily="2" charset="77"/>
            </a:endParaRPr>
          </a:p>
          <a:p>
            <a:r>
              <a:rPr lang="en-GB" sz="1600" b="1" dirty="0">
                <a:solidFill>
                  <a:srgbClr val="00B0F0"/>
                </a:solidFill>
                <a:latin typeface="OpenDyslexicAlta" pitchFamily="2" charset="77"/>
              </a:rPr>
              <a:t>NOUN</a:t>
            </a:r>
            <a:r>
              <a:rPr lang="en-GB" sz="1600" b="1" dirty="0">
                <a:latin typeface="OpenDyslexicAlta" pitchFamily="2" charset="77"/>
              </a:rPr>
              <a:t> (indispensable) </a:t>
            </a:r>
          </a:p>
          <a:p>
            <a:r>
              <a:rPr lang="en-GB" sz="1600" dirty="0">
                <a:latin typeface="OpenDyslexicAlta" pitchFamily="2" charset="77"/>
              </a:rPr>
              <a:t>More commonly used words for necessary may include requirement, need or even the plural, necessaries.     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05768-7B3E-196D-00C4-A6BD1433D821}"/>
              </a:ext>
            </a:extLst>
          </p:cNvPr>
          <p:cNvSpPr/>
          <p:nvPr/>
        </p:nvSpPr>
        <p:spPr>
          <a:xfrm>
            <a:off x="6813375" y="1792424"/>
            <a:ext cx="2462764" cy="461665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372DC"/>
                </a:solidFill>
                <a:latin typeface="OpenDyslexicAlta" pitchFamily="2" charset="77"/>
              </a:rPr>
              <a:t>necessary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D1E463-6BD9-78BD-4646-A27616CD33F1}"/>
              </a:ext>
            </a:extLst>
          </p:cNvPr>
          <p:cNvSpPr/>
          <p:nvPr/>
        </p:nvSpPr>
        <p:spPr>
          <a:xfrm>
            <a:off x="6813375" y="4829240"/>
            <a:ext cx="4836295" cy="164660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  <a:latin typeface="OpenDyslexicAlta" pitchFamily="2" charset="77"/>
              </a:rPr>
              <a:t>NOUN</a:t>
            </a:r>
            <a:r>
              <a:rPr lang="en-GB" sz="1600" b="1" dirty="0">
                <a:latin typeface="OpenDyslexicAlta" pitchFamily="2" charset="77"/>
              </a:rPr>
              <a:t> (special advantage)</a:t>
            </a:r>
          </a:p>
          <a:p>
            <a:r>
              <a:rPr lang="en-GB" sz="1600" dirty="0">
                <a:latin typeface="OpenDyslexicAlta" pitchFamily="2" charset="77"/>
              </a:rPr>
              <a:t>One kind of privilege a child could earn as a reward is extra time on the X-Box.</a:t>
            </a:r>
          </a:p>
          <a:p>
            <a:pPr>
              <a:lnSpc>
                <a:spcPts val="600"/>
              </a:lnSpc>
            </a:pPr>
            <a:endParaRPr lang="en-GB" sz="1600" dirty="0">
              <a:latin typeface="OpenDyslexicAlta" pitchFamily="2" charset="77"/>
            </a:endParaRPr>
          </a:p>
          <a:p>
            <a:r>
              <a:rPr lang="en-GB" sz="1600" b="1" dirty="0">
                <a:solidFill>
                  <a:srgbClr val="D883FF"/>
                </a:solidFill>
                <a:latin typeface="OpenDyslexicAlta" pitchFamily="2" charset="77"/>
              </a:rPr>
              <a:t>VERB</a:t>
            </a:r>
            <a:r>
              <a:rPr lang="en-GB" sz="1600" b="1" dirty="0">
                <a:latin typeface="OpenDyslexicAlta" pitchFamily="2" charset="77"/>
              </a:rPr>
              <a:t> (favoured) </a:t>
            </a:r>
          </a:p>
          <a:p>
            <a:r>
              <a:rPr lang="en-GB" sz="1600" dirty="0">
                <a:latin typeface="OpenDyslexicAlta" pitchFamily="2" charset="77"/>
              </a:rPr>
              <a:t>The manager should not privilege one person over another.</a:t>
            </a:r>
            <a:endParaRPr lang="en-GB" sz="1400" dirty="0">
              <a:latin typeface="OpenDyslexicAlta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0CF7C-BD90-5A39-3016-761A9414CADC}"/>
              </a:ext>
            </a:extLst>
          </p:cNvPr>
          <p:cNvSpPr/>
          <p:nvPr/>
        </p:nvSpPr>
        <p:spPr>
          <a:xfrm>
            <a:off x="6813375" y="4337227"/>
            <a:ext cx="2462765" cy="46166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372DC"/>
                </a:solidFill>
                <a:latin typeface="OpenDyslexicAlta" pitchFamily="2" charset="77"/>
              </a:rPr>
              <a:t>privilege</a:t>
            </a:r>
          </a:p>
        </p:txBody>
      </p:sp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77C201E-3608-AD9C-F08D-0606021BE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483" y="1858650"/>
            <a:ext cx="1351961" cy="22284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C0B28B-5B98-7159-7A93-75E2E73B0517}"/>
              </a:ext>
            </a:extLst>
          </p:cNvPr>
          <p:cNvSpPr txBox="1"/>
          <p:nvPr/>
        </p:nvSpPr>
        <p:spPr>
          <a:xfrm>
            <a:off x="1336590" y="2110179"/>
            <a:ext cx="26521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DyslexicAlta" pitchFamily="2" charset="77"/>
              </a:rPr>
              <a:t>Words can belong to more than one word class depending on how they are used in the sentence.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C9C9B34-6852-D9D0-31B6-DC5E3D8498BE}"/>
              </a:ext>
            </a:extLst>
          </p:cNvPr>
          <p:cNvSpPr/>
          <p:nvPr/>
        </p:nvSpPr>
        <p:spPr>
          <a:xfrm rot="15300000" flipV="1">
            <a:off x="2001758" y="813324"/>
            <a:ext cx="1973072" cy="3495334"/>
          </a:xfrm>
          <a:custGeom>
            <a:avLst/>
            <a:gdLst>
              <a:gd name="connsiteX0" fmla="*/ 1865617 w 2410627"/>
              <a:gd name="connsiteY0" fmla="*/ 1294193 h 4270470"/>
              <a:gd name="connsiteX1" fmla="*/ 2386815 w 2410627"/>
              <a:gd name="connsiteY1" fmla="*/ 3256707 h 4270470"/>
              <a:gd name="connsiteX2" fmla="*/ 1886005 w 2410627"/>
              <a:gd name="connsiteY2" fmla="*/ 4119716 h 4270470"/>
              <a:gd name="connsiteX3" fmla="*/ 1408020 w 2410627"/>
              <a:gd name="connsiteY3" fmla="*/ 4246658 h 4270470"/>
              <a:gd name="connsiteX4" fmla="*/ 545011 w 2410627"/>
              <a:gd name="connsiteY4" fmla="*/ 3745848 h 4270470"/>
              <a:gd name="connsiteX5" fmla="*/ 23812 w 2410627"/>
              <a:gd name="connsiteY5" fmla="*/ 1783334 h 4270470"/>
              <a:gd name="connsiteX6" fmla="*/ 524623 w 2410627"/>
              <a:gd name="connsiteY6" fmla="*/ 920325 h 4270470"/>
              <a:gd name="connsiteX7" fmla="*/ 634484 w 2410627"/>
              <a:gd name="connsiteY7" fmla="*/ 891148 h 4270470"/>
              <a:gd name="connsiteX8" fmla="*/ 776459 w 2410627"/>
              <a:gd name="connsiteY8" fmla="*/ 0 h 4270470"/>
              <a:gd name="connsiteX9" fmla="*/ 1066293 w 2410627"/>
              <a:gd name="connsiteY9" fmla="*/ 783163 h 4270470"/>
              <a:gd name="connsiteX10" fmla="*/ 1143715 w 2410627"/>
              <a:gd name="connsiteY10" fmla="*/ 770739 h 4270470"/>
              <a:gd name="connsiteX11" fmla="*/ 1865617 w 2410627"/>
              <a:gd name="connsiteY11" fmla="*/ 1294193 h 427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0627" h="4270470">
                <a:moveTo>
                  <a:pt x="1865617" y="1294193"/>
                </a:moveTo>
                <a:lnTo>
                  <a:pt x="2386815" y="3256707"/>
                </a:lnTo>
                <a:cubicBezTo>
                  <a:pt x="2486834" y="3633315"/>
                  <a:pt x="2262613" y="4019698"/>
                  <a:pt x="1886005" y="4119716"/>
                </a:cubicBezTo>
                <a:lnTo>
                  <a:pt x="1408020" y="4246658"/>
                </a:lnTo>
                <a:cubicBezTo>
                  <a:pt x="1031412" y="4346676"/>
                  <a:pt x="645030" y="4122456"/>
                  <a:pt x="545011" y="3745848"/>
                </a:cubicBezTo>
                <a:lnTo>
                  <a:pt x="23812" y="1783334"/>
                </a:lnTo>
                <a:cubicBezTo>
                  <a:pt x="-76206" y="1406726"/>
                  <a:pt x="148015" y="1020343"/>
                  <a:pt x="524623" y="920325"/>
                </a:cubicBezTo>
                <a:lnTo>
                  <a:pt x="634484" y="891148"/>
                </a:lnTo>
                <a:lnTo>
                  <a:pt x="776459" y="0"/>
                </a:lnTo>
                <a:lnTo>
                  <a:pt x="1066293" y="783163"/>
                </a:lnTo>
                <a:lnTo>
                  <a:pt x="1143715" y="770739"/>
                </a:lnTo>
                <a:cubicBezTo>
                  <a:pt x="1471337" y="751801"/>
                  <a:pt x="1778101" y="964661"/>
                  <a:pt x="1865617" y="1294193"/>
                </a:cubicBezTo>
                <a:close/>
              </a:path>
            </a:pathLst>
          </a:cu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23" grpId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07482D-3EF6-98EC-9C52-9DC3733E2B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There are different ways of spelling the /j/ sound. Can you think of any?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6AA53-C048-AA4B-E96F-D9B996C2B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Irregular Spelling Pattern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2E805-E84B-1C2A-ED68-4B76F1ABA53E}"/>
              </a:ext>
            </a:extLst>
          </p:cNvPr>
          <p:cNvSpPr/>
          <p:nvPr/>
        </p:nvSpPr>
        <p:spPr>
          <a:xfrm>
            <a:off x="4746675" y="2068846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OpenDyslexicAlta" pitchFamily="2" charset="77"/>
              </a:rPr>
              <a:t>/j/ sound</a:t>
            </a:r>
            <a:endParaRPr lang="en-GB" sz="3600" dirty="0">
              <a:solidFill>
                <a:srgbClr val="25D1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6DA64-16ED-9FD7-D345-938EB5709372}"/>
              </a:ext>
            </a:extLst>
          </p:cNvPr>
          <p:cNvSpPr txBox="1"/>
          <p:nvPr/>
        </p:nvSpPr>
        <p:spPr>
          <a:xfrm>
            <a:off x="8558065" y="3160330"/>
            <a:ext cx="548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3C07F-0186-0C65-F823-64DAC84A5FBE}"/>
              </a:ext>
            </a:extLst>
          </p:cNvPr>
          <p:cNvSpPr txBox="1"/>
          <p:nvPr/>
        </p:nvSpPr>
        <p:spPr>
          <a:xfrm>
            <a:off x="2926867" y="3200084"/>
            <a:ext cx="914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2C1BEF-D6DD-DF21-01E2-35B28EC624E9}"/>
              </a:ext>
            </a:extLst>
          </p:cNvPr>
          <p:cNvSpPr txBox="1"/>
          <p:nvPr/>
        </p:nvSpPr>
        <p:spPr>
          <a:xfrm>
            <a:off x="4558060" y="3200084"/>
            <a:ext cx="1277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451ED-EE04-B342-4326-393B10F1B413}"/>
              </a:ext>
            </a:extLst>
          </p:cNvPr>
          <p:cNvSpPr txBox="1"/>
          <p:nvPr/>
        </p:nvSpPr>
        <p:spPr>
          <a:xfrm>
            <a:off x="6920163" y="3200084"/>
            <a:ext cx="386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50F385-0F1E-71CA-4EE7-B0EABDCC520F}"/>
              </a:ext>
            </a:extLst>
          </p:cNvPr>
          <p:cNvSpPr txBox="1"/>
          <p:nvPr/>
        </p:nvSpPr>
        <p:spPr>
          <a:xfrm>
            <a:off x="763517" y="5730920"/>
            <a:ext cx="1067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The words, </a:t>
            </a:r>
            <a:r>
              <a:rPr lang="en-GB" sz="2400" b="1" dirty="0">
                <a:solidFill>
                  <a:srgbClr val="3372DC"/>
                </a:solidFill>
                <a:latin typeface="OpenDyslexicAlta" pitchFamily="2" charset="77"/>
              </a:rPr>
              <a:t>privilege</a:t>
            </a:r>
            <a:r>
              <a:rPr lang="en-GB" sz="2400" dirty="0">
                <a:latin typeface="OpenDyslexicAlta" pitchFamily="2" charset="77"/>
              </a:rPr>
              <a:t> and </a:t>
            </a:r>
            <a:r>
              <a:rPr lang="en-GB" sz="2400" b="1" dirty="0">
                <a:solidFill>
                  <a:srgbClr val="3372DC"/>
                </a:solidFill>
                <a:latin typeface="OpenDyslexicAlta" pitchFamily="2" charset="77"/>
              </a:rPr>
              <a:t>average</a:t>
            </a:r>
            <a:r>
              <a:rPr lang="en-GB" sz="2400" dirty="0">
                <a:latin typeface="OpenDyslexicAlta" pitchFamily="2" charset="77"/>
              </a:rPr>
              <a:t>, match with which grapheme?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B55324-B09E-5AC5-014C-0F89FF8675FC}"/>
              </a:ext>
            </a:extLst>
          </p:cNvPr>
          <p:cNvCxnSpPr>
            <a:cxnSpLocks/>
          </p:cNvCxnSpPr>
          <p:nvPr/>
        </p:nvCxnSpPr>
        <p:spPr>
          <a:xfrm flipH="1" flipV="1">
            <a:off x="3361605" y="4351283"/>
            <a:ext cx="133275" cy="1249023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46CBF3B-4D51-91D3-88F0-3F30E9783A8B}"/>
              </a:ext>
            </a:extLst>
          </p:cNvPr>
          <p:cNvSpPr/>
          <p:nvPr/>
        </p:nvSpPr>
        <p:spPr>
          <a:xfrm>
            <a:off x="2853843" y="3101001"/>
            <a:ext cx="1015524" cy="999138"/>
          </a:xfrm>
          <a:prstGeom prst="ellipse">
            <a:avLst/>
          </a:prstGeom>
          <a:noFill/>
          <a:ln w="6350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B438CA-E8A5-57E7-9094-E10691BE019A}"/>
              </a:ext>
            </a:extLst>
          </p:cNvPr>
          <p:cNvCxnSpPr>
            <a:cxnSpLocks/>
          </p:cNvCxnSpPr>
          <p:nvPr/>
        </p:nvCxnSpPr>
        <p:spPr>
          <a:xfrm flipH="1" flipV="1">
            <a:off x="3869367" y="4175199"/>
            <a:ext cx="1966607" cy="1425107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6382C-F8D1-10D2-A613-4C2E8C5A7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think of any more examples that fit </a:t>
            </a:r>
          </a:p>
          <a:p>
            <a:r>
              <a:rPr lang="en-GB" dirty="0"/>
              <a:t>this pattern?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E8638-67D8-0BE3-D15D-A7D97968E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Irregular Spelling Pattern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F3B79-34BD-1756-CCFE-6534986277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2863CC0-6E5D-1989-B764-72690012E0C1}"/>
              </a:ext>
            </a:extLst>
          </p:cNvPr>
          <p:cNvSpPr txBox="1">
            <a:spLocks/>
          </p:cNvSpPr>
          <p:nvPr/>
        </p:nvSpPr>
        <p:spPr>
          <a:xfrm>
            <a:off x="1823403" y="1965731"/>
            <a:ext cx="8545189" cy="409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</a:rPr>
              <a:t>Both ‘</a:t>
            </a:r>
            <a:r>
              <a:rPr lang="en-GB" b="0" dirty="0">
                <a:solidFill>
                  <a:srgbClr val="3372DC"/>
                </a:solidFill>
              </a:rPr>
              <a:t>average</a:t>
            </a:r>
            <a:r>
              <a:rPr lang="en-GB" b="0" dirty="0">
                <a:solidFill>
                  <a:schemeClr val="tx1"/>
                </a:solidFill>
              </a:rPr>
              <a:t>’ and ‘</a:t>
            </a:r>
            <a:r>
              <a:rPr lang="en-GB" b="0" dirty="0">
                <a:solidFill>
                  <a:srgbClr val="3372DC"/>
                </a:solidFill>
              </a:rPr>
              <a:t>privilege</a:t>
            </a:r>
            <a:r>
              <a:rPr lang="en-GB" b="0" dirty="0">
                <a:solidFill>
                  <a:schemeClr val="tx1"/>
                </a:solidFill>
              </a:rPr>
              <a:t>’ have a /j/ sound at the end.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C5BD99-A08D-132B-E68D-B1DF85F1344F}"/>
              </a:ext>
            </a:extLst>
          </p:cNvPr>
          <p:cNvSpPr txBox="1">
            <a:spLocks/>
          </p:cNvSpPr>
          <p:nvPr/>
        </p:nvSpPr>
        <p:spPr>
          <a:xfrm>
            <a:off x="3514655" y="2771849"/>
            <a:ext cx="2000863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OpenDyslexicAlta" pitchFamily="2" charset="77"/>
              </a:rPr>
              <a:t>aver</a:t>
            </a:r>
            <a:r>
              <a:rPr lang="en-GB" sz="2800" dirty="0">
                <a:solidFill>
                  <a:srgbClr val="25D160"/>
                </a:solidFill>
                <a:latin typeface="OpenDyslexicAlta" pitchFamily="2" charset="77"/>
              </a:rPr>
              <a:t>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603B51-EE38-2C2B-E698-55B0E0E9E645}"/>
              </a:ext>
            </a:extLst>
          </p:cNvPr>
          <p:cNvSpPr/>
          <p:nvPr/>
        </p:nvSpPr>
        <p:spPr>
          <a:xfrm>
            <a:off x="3238684" y="3467172"/>
            <a:ext cx="2552804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percent</a:t>
            </a:r>
            <a:r>
              <a:rPr lang="en-GB" sz="2800" dirty="0">
                <a:solidFill>
                  <a:srgbClr val="25D160"/>
                </a:solidFill>
                <a:latin typeface="OpenDyslexicAlta" pitchFamily="2" charset="77"/>
              </a:rPr>
              <a:t>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CAC8E-9859-F107-4C2F-1E165BEC6D66}"/>
              </a:ext>
            </a:extLst>
          </p:cNvPr>
          <p:cNvSpPr/>
          <p:nvPr/>
        </p:nvSpPr>
        <p:spPr>
          <a:xfrm>
            <a:off x="3369875" y="4224050"/>
            <a:ext cx="2290423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mess</a:t>
            </a:r>
            <a:r>
              <a:rPr lang="en-GB" sz="2800" dirty="0">
                <a:solidFill>
                  <a:srgbClr val="25D160"/>
                </a:solidFill>
                <a:latin typeface="OpenDyslexicAlta" pitchFamily="2" charset="77"/>
              </a:rPr>
              <a:t>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3FD49-D673-D6A4-1DBD-0431068568EA}"/>
              </a:ext>
            </a:extLst>
          </p:cNvPr>
          <p:cNvSpPr/>
          <p:nvPr/>
        </p:nvSpPr>
        <p:spPr>
          <a:xfrm>
            <a:off x="3139433" y="4980928"/>
            <a:ext cx="2751307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vill</a:t>
            </a:r>
            <a:r>
              <a:rPr lang="en-GB" sz="2800" dirty="0">
                <a:solidFill>
                  <a:srgbClr val="25D160"/>
                </a:solidFill>
                <a:latin typeface="OpenDyslexicAlta" pitchFamily="2" charset="77"/>
              </a:rPr>
              <a:t>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977042-6583-2D8B-164E-2CBE5BA29F02}"/>
              </a:ext>
            </a:extLst>
          </p:cNvPr>
          <p:cNvSpPr/>
          <p:nvPr/>
        </p:nvSpPr>
        <p:spPr>
          <a:xfrm>
            <a:off x="3498970" y="5737805"/>
            <a:ext cx="2032233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saus</a:t>
            </a:r>
            <a:r>
              <a:rPr lang="en-GB" sz="2800" dirty="0">
                <a:solidFill>
                  <a:srgbClr val="25D160"/>
                </a:solidFill>
                <a:latin typeface="OpenDyslexicAlta" pitchFamily="2" charset="77"/>
              </a:rPr>
              <a:t>age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AAD7607-7005-1207-F059-FA188A3D90CE}"/>
              </a:ext>
            </a:extLst>
          </p:cNvPr>
          <p:cNvSpPr txBox="1">
            <a:spLocks/>
          </p:cNvSpPr>
          <p:nvPr/>
        </p:nvSpPr>
        <p:spPr>
          <a:xfrm>
            <a:off x="6852795" y="2771849"/>
            <a:ext cx="2000863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OpenDyslexicAlta" pitchFamily="2" charset="77"/>
              </a:rPr>
              <a:t>privil</a:t>
            </a:r>
            <a:r>
              <a:rPr lang="en-GB" sz="2800" dirty="0">
                <a:solidFill>
                  <a:srgbClr val="25D160"/>
                </a:solidFill>
                <a:latin typeface="OpenDyslexicAlta" pitchFamily="2" charset="77"/>
              </a:rPr>
              <a:t>ege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09EF50-AA64-DF13-34B2-B659480F07F5}"/>
              </a:ext>
            </a:extLst>
          </p:cNvPr>
          <p:cNvSpPr/>
          <p:nvPr/>
        </p:nvSpPr>
        <p:spPr>
          <a:xfrm>
            <a:off x="6576824" y="3467172"/>
            <a:ext cx="2552804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sacril</a:t>
            </a:r>
            <a:r>
              <a:rPr lang="en-GB" sz="2800" dirty="0">
                <a:solidFill>
                  <a:srgbClr val="25D160"/>
                </a:solidFill>
                <a:latin typeface="OpenDyslexicAlta" pitchFamily="2" charset="77"/>
              </a:rPr>
              <a:t>ege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417E6A-DFE4-18EE-B7C7-012DB1E20EE4}"/>
              </a:ext>
            </a:extLst>
          </p:cNvPr>
          <p:cNvSpPr/>
          <p:nvPr/>
        </p:nvSpPr>
        <p:spPr>
          <a:xfrm>
            <a:off x="6708015" y="4221954"/>
            <a:ext cx="2290423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all</a:t>
            </a:r>
            <a:r>
              <a:rPr lang="en-GB" sz="2800" dirty="0">
                <a:solidFill>
                  <a:srgbClr val="25D160"/>
                </a:solidFill>
                <a:latin typeface="OpenDyslexicAlta" pitchFamily="2" charset="77"/>
              </a:rPr>
              <a:t>ege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CE9ABF-A447-72CE-9297-F1AD8B14EBC1}"/>
              </a:ext>
            </a:extLst>
          </p:cNvPr>
          <p:cNvSpPr/>
          <p:nvPr/>
        </p:nvSpPr>
        <p:spPr>
          <a:xfrm>
            <a:off x="6477573" y="4976736"/>
            <a:ext cx="2751307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coll</a:t>
            </a:r>
            <a:r>
              <a:rPr lang="en-GB" sz="2800" dirty="0">
                <a:solidFill>
                  <a:srgbClr val="25D160"/>
                </a:solidFill>
                <a:latin typeface="OpenDyslexicAlta" pitchFamily="2" charset="77"/>
              </a:rPr>
              <a:t>ege</a:t>
            </a:r>
          </a:p>
        </p:txBody>
      </p:sp>
    </p:spTree>
    <p:extLst>
      <p:ext uri="{BB962C8B-B14F-4D97-AF65-F5344CB8AC3E}">
        <p14:creationId xmlns:p14="http://schemas.microsoft.com/office/powerpoint/2010/main" val="33674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2" grpId="1"/>
      <p:bldP spid="23" grpId="1"/>
      <p:bldP spid="24" grpId="1"/>
      <p:bldP spid="25" grpId="1"/>
      <p:bldP spid="37" grpId="0"/>
      <p:bldP spid="38" grpId="1"/>
      <p:bldP spid="39" grpId="1"/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E8638-67D8-0BE3-D15D-A7D97968E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2" y="425608"/>
            <a:ext cx="5202237" cy="320675"/>
          </a:xfrm>
        </p:spPr>
        <p:txBody>
          <a:bodyPr/>
          <a:lstStyle/>
          <a:p>
            <a:r>
              <a:rPr lang="en-US" dirty="0"/>
              <a:t>Irregular Spelling Pattern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6382C-F8D1-10D2-A613-4C2E8C5A7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How do we know which one to use?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F3B79-34BD-1756-CCFE-6534986277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23F665-EE25-4188-68FA-E5D427217B56}"/>
              </a:ext>
            </a:extLst>
          </p:cNvPr>
          <p:cNvSpPr txBox="1"/>
          <p:nvPr/>
        </p:nvSpPr>
        <p:spPr>
          <a:xfrm>
            <a:off x="1732894" y="1866271"/>
            <a:ext cx="8726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Another way to spell the /j/ sound at the end of words is ‘</a:t>
            </a:r>
            <a:r>
              <a:rPr lang="en-GB" dirty="0" err="1">
                <a:latin typeface="OpenDyslexicAlta" pitchFamily="2" charset="77"/>
              </a:rPr>
              <a:t>dge</a:t>
            </a:r>
            <a:r>
              <a:rPr lang="en-GB" dirty="0">
                <a:latin typeface="OpenDyslexicAlta" pitchFamily="2" charset="77"/>
              </a:rPr>
              <a:t>’.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AD9BB0-0E30-C442-A921-9C533DEC63E8}"/>
              </a:ext>
            </a:extLst>
          </p:cNvPr>
          <p:cNvSpPr txBox="1"/>
          <p:nvPr/>
        </p:nvSpPr>
        <p:spPr>
          <a:xfrm>
            <a:off x="4924737" y="2318030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372DC"/>
                </a:solidFill>
                <a:latin typeface="OpenDyslexicAlta" pitchFamily="2" charset="77"/>
              </a:rPr>
              <a:t>Pattern for ‘ge’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B0C7B-0A0E-6885-665B-5DAE8CC72CA6}"/>
              </a:ext>
            </a:extLst>
          </p:cNvPr>
          <p:cNvSpPr txBox="1"/>
          <p:nvPr/>
        </p:nvSpPr>
        <p:spPr>
          <a:xfrm>
            <a:off x="1894487" y="2670509"/>
            <a:ext cx="840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Follows long vowel sounds, consonants, the letter ‘e’ and the letter ‘a’ in words with more than one syllable.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E78FC6-F47A-3CBE-A974-BD909755D3CF}"/>
              </a:ext>
            </a:extLst>
          </p:cNvPr>
          <p:cNvSpPr txBox="1"/>
          <p:nvPr/>
        </p:nvSpPr>
        <p:spPr>
          <a:xfrm>
            <a:off x="953401" y="4987034"/>
            <a:ext cx="10285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Follows short vowel sounds in words generally containing one or two syllables. </a:t>
            </a:r>
          </a:p>
          <a:p>
            <a:pPr algn="ctr"/>
            <a:r>
              <a:rPr lang="en-GB" dirty="0">
                <a:latin typeface="OpenDyslexicAlta" pitchFamily="2" charset="77"/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9BE864-260B-3AA9-15BF-CAE502617FE2}"/>
              </a:ext>
            </a:extLst>
          </p:cNvPr>
          <p:cNvSpPr/>
          <p:nvPr/>
        </p:nvSpPr>
        <p:spPr>
          <a:xfrm>
            <a:off x="3494880" y="5449930"/>
            <a:ext cx="214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knowl</a:t>
            </a: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dge</a:t>
            </a:r>
            <a:endParaRPr lang="en-GB" sz="2400" b="1" dirty="0">
              <a:latin typeface="OpenDyslexicAlta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654085-62A5-FDE6-5AA5-7AE1EE4E6337}"/>
              </a:ext>
            </a:extLst>
          </p:cNvPr>
          <p:cNvSpPr/>
          <p:nvPr/>
        </p:nvSpPr>
        <p:spPr>
          <a:xfrm>
            <a:off x="3494880" y="6118791"/>
            <a:ext cx="2148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short vowel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DB4C3D8-4E6A-6ED3-BF46-4FB905799358}"/>
              </a:ext>
            </a:extLst>
          </p:cNvPr>
          <p:cNvSpPr/>
          <p:nvPr/>
        </p:nvSpPr>
        <p:spPr>
          <a:xfrm>
            <a:off x="1147441" y="3377748"/>
            <a:ext cx="214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ngerous</a:t>
            </a:r>
            <a:endParaRPr lang="en-GB" sz="2800" b="1" dirty="0">
              <a:latin typeface="OpenDyslexicAlta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D2DF1B-9691-5E36-5D2D-62CE4EDB7339}"/>
              </a:ext>
            </a:extLst>
          </p:cNvPr>
          <p:cNvSpPr/>
          <p:nvPr/>
        </p:nvSpPr>
        <p:spPr>
          <a:xfrm>
            <a:off x="1147441" y="4066724"/>
            <a:ext cx="2148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long vowel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73ED11-03E0-7454-B40F-8F91A6E08D11}"/>
              </a:ext>
            </a:extLst>
          </p:cNvPr>
          <p:cNvSpPr/>
          <p:nvPr/>
        </p:nvSpPr>
        <p:spPr>
          <a:xfrm>
            <a:off x="6574330" y="5449930"/>
            <a:ext cx="214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dge</a:t>
            </a:r>
            <a:endParaRPr lang="en-GB" sz="2400" b="1" dirty="0">
              <a:latin typeface="OpenDyslexicAlta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1D3740-B346-EE9E-63E5-5E40EB073B12}"/>
              </a:ext>
            </a:extLst>
          </p:cNvPr>
          <p:cNvSpPr/>
          <p:nvPr/>
        </p:nvSpPr>
        <p:spPr>
          <a:xfrm>
            <a:off x="6574330" y="6108057"/>
            <a:ext cx="2148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short vowel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A4ADF0-5B86-2616-E93F-4CC680300D11}"/>
              </a:ext>
            </a:extLst>
          </p:cNvPr>
          <p:cNvSpPr/>
          <p:nvPr/>
        </p:nvSpPr>
        <p:spPr>
          <a:xfrm>
            <a:off x="8803906" y="3380851"/>
            <a:ext cx="214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av</a:t>
            </a: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|a</a:t>
            </a:r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endParaRPr lang="en-GB" sz="2400" b="1" dirty="0">
              <a:latin typeface="OpenDyslexicAlta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BEEA8CD-ED1C-E225-A104-EABA63704F5A}"/>
              </a:ext>
            </a:extLst>
          </p:cNvPr>
          <p:cNvCxnSpPr>
            <a:cxnSpLocks/>
          </p:cNvCxnSpPr>
          <p:nvPr/>
        </p:nvCxnSpPr>
        <p:spPr>
          <a:xfrm flipV="1">
            <a:off x="10130958" y="3741419"/>
            <a:ext cx="0" cy="3228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4A24AE9-BF6E-5194-AF50-C80F6BC519F8}"/>
              </a:ext>
            </a:extLst>
          </p:cNvPr>
          <p:cNvSpPr/>
          <p:nvPr/>
        </p:nvSpPr>
        <p:spPr>
          <a:xfrm>
            <a:off x="8544407" y="4066724"/>
            <a:ext cx="266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three syllable word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E39963-BDBD-7185-6576-712FF80E1535}"/>
              </a:ext>
            </a:extLst>
          </p:cNvPr>
          <p:cNvSpPr txBox="1"/>
          <p:nvPr/>
        </p:nvSpPr>
        <p:spPr>
          <a:xfrm>
            <a:off x="4838284" y="4623299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372DC"/>
                </a:solidFill>
                <a:latin typeface="OpenDyslexicAlta" pitchFamily="2" charset="77"/>
              </a:rPr>
              <a:t>Pattern for ‘</a:t>
            </a:r>
            <a:r>
              <a:rPr lang="en-GB" sz="2000" b="1" dirty="0" err="1">
                <a:solidFill>
                  <a:srgbClr val="3372DC"/>
                </a:solidFill>
                <a:latin typeface="OpenDyslexicAlta" pitchFamily="2" charset="77"/>
              </a:rPr>
              <a:t>dge</a:t>
            </a:r>
            <a:r>
              <a:rPr lang="en-GB" sz="2000" b="1" dirty="0">
                <a:solidFill>
                  <a:srgbClr val="3372DC"/>
                </a:solidFill>
                <a:latin typeface="OpenDyslexicAlta" pitchFamily="2" charset="77"/>
              </a:rPr>
              <a:t>’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4F5C53-55CE-7C04-3AB6-D5D058BB34D0}"/>
              </a:ext>
            </a:extLst>
          </p:cNvPr>
          <p:cNvSpPr/>
          <p:nvPr/>
        </p:nvSpPr>
        <p:spPr>
          <a:xfrm>
            <a:off x="3744492" y="3400738"/>
            <a:ext cx="214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spo</a:t>
            </a: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endParaRPr lang="en-GB" sz="2800" b="1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41811B-D9CC-B879-0996-E33856A6D6E5}"/>
              </a:ext>
            </a:extLst>
          </p:cNvPr>
          <p:cNvSpPr/>
          <p:nvPr/>
        </p:nvSpPr>
        <p:spPr>
          <a:xfrm>
            <a:off x="3744492" y="4085448"/>
            <a:ext cx="2148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consonant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B9B446-165E-7E2D-3478-7F4699A9E149}"/>
              </a:ext>
            </a:extLst>
          </p:cNvPr>
          <p:cNvSpPr/>
          <p:nvPr/>
        </p:nvSpPr>
        <p:spPr>
          <a:xfrm>
            <a:off x="6198243" y="3403781"/>
            <a:ext cx="214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privil</a:t>
            </a: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endParaRPr lang="en-GB" sz="2800" b="1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F0C598-0E9A-6838-22B9-80E9C7E9386C}"/>
              </a:ext>
            </a:extLst>
          </p:cNvPr>
          <p:cNvSpPr/>
          <p:nvPr/>
        </p:nvSpPr>
        <p:spPr>
          <a:xfrm>
            <a:off x="6198243" y="4091554"/>
            <a:ext cx="2148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letter ‘e’</a:t>
            </a:r>
            <a:endParaRPr lang="en-GB" dirty="0">
              <a:latin typeface="OpenDyslexicAlta" pitchFamily="2" charset="77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F684D9-7D02-6413-5B6F-439B169E104C}"/>
              </a:ext>
            </a:extLst>
          </p:cNvPr>
          <p:cNvCxnSpPr>
            <a:cxnSpLocks/>
          </p:cNvCxnSpPr>
          <p:nvPr/>
        </p:nvCxnSpPr>
        <p:spPr>
          <a:xfrm flipV="1">
            <a:off x="7489288" y="3741419"/>
            <a:ext cx="0" cy="3228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4661CF7-1706-66E0-7DE4-6AFC31F64AAB}"/>
              </a:ext>
            </a:extLst>
          </p:cNvPr>
          <p:cNvCxnSpPr>
            <a:cxnSpLocks/>
          </p:cNvCxnSpPr>
          <p:nvPr/>
        </p:nvCxnSpPr>
        <p:spPr>
          <a:xfrm flipV="1">
            <a:off x="4903744" y="3741419"/>
            <a:ext cx="0" cy="3228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267DC6-3DF3-304E-1F03-5ED21A5C6C1E}"/>
              </a:ext>
            </a:extLst>
          </p:cNvPr>
          <p:cNvCxnSpPr>
            <a:cxnSpLocks/>
          </p:cNvCxnSpPr>
          <p:nvPr/>
        </p:nvCxnSpPr>
        <p:spPr>
          <a:xfrm flipV="1">
            <a:off x="1676227" y="3741419"/>
            <a:ext cx="0" cy="3228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323E7A3-E77D-0B4C-2AD8-A07CCE0576D2}"/>
              </a:ext>
            </a:extLst>
          </p:cNvPr>
          <p:cNvCxnSpPr>
            <a:cxnSpLocks/>
          </p:cNvCxnSpPr>
          <p:nvPr/>
        </p:nvCxnSpPr>
        <p:spPr>
          <a:xfrm flipV="1">
            <a:off x="7457757" y="5807600"/>
            <a:ext cx="0" cy="3228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DA37F85-8D9A-958A-3B6E-6B432B9AC765}"/>
              </a:ext>
            </a:extLst>
          </p:cNvPr>
          <p:cNvCxnSpPr>
            <a:cxnSpLocks/>
          </p:cNvCxnSpPr>
          <p:nvPr/>
        </p:nvCxnSpPr>
        <p:spPr>
          <a:xfrm flipV="1">
            <a:off x="4759917" y="5807600"/>
            <a:ext cx="0" cy="3228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8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38" grpId="0"/>
      <p:bldP spid="39" grpId="0"/>
      <p:bldP spid="42" grpId="0"/>
      <p:bldP spid="44" grpId="0"/>
      <p:bldP spid="46" grpId="0"/>
      <p:bldP spid="48" grpId="0"/>
      <p:bldP spid="50" grpId="0"/>
      <p:bldP spid="52" grpId="0"/>
      <p:bldP spid="53" grpId="0"/>
      <p:bldP spid="55" grpId="0"/>
      <p:bldP spid="57" grpId="0"/>
      <p:bldP spid="59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92B92-2C78-28A1-1F8B-E77AB3F87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Choosing a Suffix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A70EF-164E-7761-CBF8-C87D03ED7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 which box would you place the following words?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029BF-061F-2F19-9B75-7A8733D0CC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F0CC6-0615-C7A4-AE4B-F184F2E86930}"/>
              </a:ext>
            </a:extLst>
          </p:cNvPr>
          <p:cNvSpPr/>
          <p:nvPr/>
        </p:nvSpPr>
        <p:spPr>
          <a:xfrm>
            <a:off x="658762" y="3837169"/>
            <a:ext cx="5309419" cy="2530526"/>
          </a:xfrm>
          <a:prstGeom prst="rect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latin typeface="OpenDyslexicAlta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D534F-D494-3308-B0F6-46C35D328C00}"/>
              </a:ext>
            </a:extLst>
          </p:cNvPr>
          <p:cNvSpPr txBox="1"/>
          <p:nvPr/>
        </p:nvSpPr>
        <p:spPr>
          <a:xfrm>
            <a:off x="1239135" y="2446665"/>
            <a:ext cx="971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372DC"/>
                </a:solidFill>
                <a:latin typeface="OpenDyslexicAlta" pitchFamily="2" charset="77"/>
              </a:rPr>
              <a:t>Can you think of any other words which contain the graphemes ‘ge’ or ‘dge’?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077A0-DCF9-0816-2909-8216B15E0F3C}"/>
              </a:ext>
            </a:extLst>
          </p:cNvPr>
          <p:cNvSpPr txBox="1"/>
          <p:nvPr/>
        </p:nvSpPr>
        <p:spPr>
          <a:xfrm>
            <a:off x="2987901" y="3911086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OpenDyslexicAlta" pitchFamily="2" charset="77"/>
              </a:rPr>
              <a:t>ge</a:t>
            </a:r>
            <a:endParaRPr lang="en-GB" sz="3600" b="1" dirty="0"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28D31-01C4-349D-1DAB-DDC280ECB084}"/>
              </a:ext>
            </a:extLst>
          </p:cNvPr>
          <p:cNvSpPr txBox="1"/>
          <p:nvPr/>
        </p:nvSpPr>
        <p:spPr>
          <a:xfrm>
            <a:off x="943381" y="2796786"/>
            <a:ext cx="10304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3760"/>
                </a:solidFill>
                <a:latin typeface="OpenDyslexicAlta" pitchFamily="2" charset="77"/>
              </a:rPr>
              <a:t>Possible answers: acknowledge, drawbridge, knowledgeable, judgement, dodgeball, badges, nudged etc…</a:t>
            </a:r>
          </a:p>
        </p:txBody>
      </p:sp>
      <p:pic>
        <p:nvPicPr>
          <p:cNvPr id="11" name="Picture 2" descr="Tangerines, Oranges, Segments, Citrus, Fruit">
            <a:extLst>
              <a:ext uri="{FF2B5EF4-FFF2-40B4-BE49-F238E27FC236}">
                <a16:creationId xmlns:a16="http://schemas.microsoft.com/office/drawing/2014/main" id="{B82ACBA0-3ECC-A7FB-3AA3-E6F00659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59" y="2213380"/>
            <a:ext cx="1535840" cy="8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ridge, Park, Garden, Japanese Garden, Path, Walkway">
            <a:extLst>
              <a:ext uri="{FF2B5EF4-FFF2-40B4-BE49-F238E27FC236}">
                <a16:creationId xmlns:a16="http://schemas.microsoft.com/office/drawing/2014/main" id="{33987A61-EFED-4F0D-BEBD-B2E3A5D2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27" y="2174381"/>
            <a:ext cx="13533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frigerator, Kitchen, Appliance, Fridges, Home">
            <a:extLst>
              <a:ext uri="{FF2B5EF4-FFF2-40B4-BE49-F238E27FC236}">
                <a16:creationId xmlns:a16="http://schemas.microsoft.com/office/drawing/2014/main" id="{429EE8A2-4178-BAA5-05AF-5D2630C6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95" y="2073327"/>
            <a:ext cx="1402497" cy="11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uge, Sled, Sledge, Sleigh, Sport, Sports, Toboggan">
            <a:extLst>
              <a:ext uri="{FF2B5EF4-FFF2-40B4-BE49-F238E27FC236}">
                <a16:creationId xmlns:a16="http://schemas.microsoft.com/office/drawing/2014/main" id="{33E730BE-199C-56B3-AC8E-3FCA176D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41" y="2276704"/>
            <a:ext cx="1418762" cy="8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usage, Grill, Bbq, Meat, Eat, Food, Hot, Sausages">
            <a:extLst>
              <a:ext uri="{FF2B5EF4-FFF2-40B4-BE49-F238E27FC236}">
                <a16:creationId xmlns:a16="http://schemas.microsoft.com/office/drawing/2014/main" id="{7E443D64-DF08-B183-1F54-74E34A2F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86" y="1959122"/>
            <a:ext cx="1922113" cy="12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ourt, Judge, Gavel, Supreme, Fair, Judicial, Legal">
            <a:extLst>
              <a:ext uri="{FF2B5EF4-FFF2-40B4-BE49-F238E27FC236}">
                <a16:creationId xmlns:a16="http://schemas.microsoft.com/office/drawing/2014/main" id="{B5B5C1AF-5317-5E37-40CD-DD2F3E0C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086" y="1955964"/>
            <a:ext cx="1338253" cy="13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Gentleman, Hat, Man, People, Top Hat, Victorian">
            <a:extLst>
              <a:ext uri="{FF2B5EF4-FFF2-40B4-BE49-F238E27FC236}">
                <a16:creationId xmlns:a16="http://schemas.microsoft.com/office/drawing/2014/main" id="{9C6E414B-451B-C021-7C45-EFB45BBD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1" y="1859379"/>
            <a:ext cx="974584" cy="161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25E325-8E46-F4BD-376A-A08DBEE3528A}"/>
              </a:ext>
            </a:extLst>
          </p:cNvPr>
          <p:cNvSpPr/>
          <p:nvPr/>
        </p:nvSpPr>
        <p:spPr>
          <a:xfrm>
            <a:off x="6223819" y="3837170"/>
            <a:ext cx="5309419" cy="2530526"/>
          </a:xfrm>
          <a:prstGeom prst="rect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latin typeface="OpenDyslexicAlta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F93F28-9043-9EBE-AD6C-A00CA3EB2DD7}"/>
              </a:ext>
            </a:extLst>
          </p:cNvPr>
          <p:cNvSpPr txBox="1"/>
          <p:nvPr/>
        </p:nvSpPr>
        <p:spPr>
          <a:xfrm>
            <a:off x="8436740" y="3913733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OpenDyslexicAlta" pitchFamily="2" charset="77"/>
              </a:rPr>
              <a:t>dge</a:t>
            </a:r>
            <a:endParaRPr lang="en-GB" sz="3600" b="1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30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319 0.3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2616 L 0.03672 0.3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2638 0.25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25547 0.3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4258 0.36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606 0.4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0543 0.3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5478E-7EC3-322E-F3C2-37FA26542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2735" y="485393"/>
            <a:ext cx="6246528" cy="320675"/>
          </a:xfrm>
        </p:spPr>
        <p:txBody>
          <a:bodyPr/>
          <a:lstStyle/>
          <a:p>
            <a:r>
              <a:rPr lang="en-GB" dirty="0"/>
              <a:t>If the letter ‘g’ is followed by ‘e’, ‘</a:t>
            </a:r>
            <a:r>
              <a:rPr lang="en-GB" dirty="0" err="1"/>
              <a:t>i</a:t>
            </a:r>
            <a:r>
              <a:rPr lang="en-GB" dirty="0"/>
              <a:t>’, or ‘y’, then it can produce the /j/ sound.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029BF-061F-2F19-9B75-7A8733D0CC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BE8E0-9173-B5E2-74A0-A1ABD9AC876A}"/>
              </a:ext>
            </a:extLst>
          </p:cNvPr>
          <p:cNvSpPr txBox="1"/>
          <p:nvPr/>
        </p:nvSpPr>
        <p:spPr>
          <a:xfrm>
            <a:off x="2609761" y="3173525"/>
            <a:ext cx="6609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3372DC"/>
                </a:solidFill>
                <a:latin typeface="OpenDyslexicAlta" pitchFamily="2" charset="77"/>
              </a:rPr>
              <a:t>How do you think we say the following words?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70E5D-3BC5-7E55-8E24-4A4A0804A2FB}"/>
              </a:ext>
            </a:extLst>
          </p:cNvPr>
          <p:cNvSpPr/>
          <p:nvPr/>
        </p:nvSpPr>
        <p:spPr>
          <a:xfrm>
            <a:off x="4593023" y="4990074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3372DC"/>
                </a:solidFill>
                <a:latin typeface="OpenDyslexicAlta" pitchFamily="2" charset="77"/>
              </a:rPr>
              <a:t>What do you notice?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BE531-08D6-4BCE-7E1A-C74ED3C68D29}"/>
              </a:ext>
            </a:extLst>
          </p:cNvPr>
          <p:cNvSpPr/>
          <p:nvPr/>
        </p:nvSpPr>
        <p:spPr>
          <a:xfrm>
            <a:off x="928586" y="4020006"/>
            <a:ext cx="2044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OpenDyslexicAlta" pitchFamily="2" charset="77"/>
              </a:rPr>
              <a:t>education</a:t>
            </a:r>
            <a:endParaRPr lang="en-GB" sz="2800" dirty="0">
              <a:latin typeface="OpenDyslexicAlta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D24BA-BA30-0151-8715-EC8FD70471ED}"/>
              </a:ext>
            </a:extLst>
          </p:cNvPr>
          <p:cNvSpPr/>
          <p:nvPr/>
        </p:nvSpPr>
        <p:spPr>
          <a:xfrm>
            <a:off x="5449726" y="4020006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OpenDyslexicAlta" pitchFamily="2" charset="77"/>
              </a:rPr>
              <a:t>during</a:t>
            </a:r>
            <a:endParaRPr lang="en-GB" sz="2800" dirty="0">
              <a:latin typeface="OpenDyslexicAlta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A1C61-CA27-336C-ABB5-53127F97DB5E}"/>
              </a:ext>
            </a:extLst>
          </p:cNvPr>
          <p:cNvSpPr/>
          <p:nvPr/>
        </p:nvSpPr>
        <p:spPr>
          <a:xfrm>
            <a:off x="9701563" y="4020006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OpenDyslexicAlta" pitchFamily="2" charset="77"/>
              </a:rPr>
              <a:t>gradual</a:t>
            </a:r>
            <a:r>
              <a:rPr lang="en-GB" b="1" dirty="0">
                <a:latin typeface="OpenDyslexicAlta" pitchFamily="2" charset="77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37E07-BBB5-371E-5CDB-3F23F970372B}"/>
              </a:ext>
            </a:extLst>
          </p:cNvPr>
          <p:cNvSpPr/>
          <p:nvPr/>
        </p:nvSpPr>
        <p:spPr>
          <a:xfrm>
            <a:off x="3351059" y="4020006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OpenDyslexicAlta" pitchFamily="2" charset="77"/>
              </a:rPr>
              <a:t>produce</a:t>
            </a:r>
            <a:endParaRPr lang="en-GB" sz="2800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CF008E-37C2-34FD-2DAB-75CF22A8DEC7}"/>
              </a:ext>
            </a:extLst>
          </p:cNvPr>
          <p:cNvSpPr/>
          <p:nvPr/>
        </p:nvSpPr>
        <p:spPr>
          <a:xfrm>
            <a:off x="7197336" y="4020006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OpenDyslexicAlta" pitchFamily="2" charset="77"/>
              </a:rPr>
              <a:t>procedure</a:t>
            </a:r>
            <a:endParaRPr lang="en-GB" sz="2800" dirty="0">
              <a:latin typeface="OpenDyslexicAlta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CB9A97-BC9F-5E77-8FA9-05BF8F5ACBF1}"/>
              </a:ext>
            </a:extLst>
          </p:cNvPr>
          <p:cNvSpPr/>
          <p:nvPr/>
        </p:nvSpPr>
        <p:spPr>
          <a:xfrm>
            <a:off x="3742629" y="5767757"/>
            <a:ext cx="4706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They also produce the /j/ sound.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9FF646-C3DB-D9EB-62A3-488E10804336}"/>
              </a:ext>
            </a:extLst>
          </p:cNvPr>
          <p:cNvSpPr/>
          <p:nvPr/>
        </p:nvSpPr>
        <p:spPr>
          <a:xfrm>
            <a:off x="2553863" y="2245499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OpenDyslexicAlta" pitchFamily="2" charset="77"/>
              </a:rPr>
              <a:t>genuine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F9441D-D18D-D932-C2A9-DA9DE081CDEB}"/>
              </a:ext>
            </a:extLst>
          </p:cNvPr>
          <p:cNvSpPr/>
          <p:nvPr/>
        </p:nvSpPr>
        <p:spPr>
          <a:xfrm>
            <a:off x="5253803" y="2245499"/>
            <a:ext cx="16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OpenDyslexicAlta" pitchFamily="2" charset="77"/>
              </a:rPr>
              <a:t>imagine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8EABA6-B078-1A84-B4D2-4B368FFC22C3}"/>
              </a:ext>
            </a:extLst>
          </p:cNvPr>
          <p:cNvSpPr/>
          <p:nvPr/>
        </p:nvSpPr>
        <p:spPr>
          <a:xfrm>
            <a:off x="7881335" y="2245499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OpenDyslexicAlta" pitchFamily="2" charset="77"/>
              </a:rPr>
              <a:t>Egypt</a:t>
            </a:r>
          </a:p>
        </p:txBody>
      </p:sp>
    </p:spTree>
    <p:extLst>
      <p:ext uri="{BB962C8B-B14F-4D97-AF65-F5344CB8AC3E}">
        <p14:creationId xmlns:p14="http://schemas.microsoft.com/office/powerpoint/2010/main" val="30123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syllables are in these </a:t>
            </a:r>
          </a:p>
          <a:p>
            <a:r>
              <a:rPr lang="en-GB" dirty="0"/>
              <a:t>words from last week?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0BC88B4-8BDB-C70B-D206-218DAE74528C}"/>
              </a:ext>
            </a:extLst>
          </p:cNvPr>
          <p:cNvSpPr txBox="1">
            <a:spLocks/>
          </p:cNvSpPr>
          <p:nvPr/>
        </p:nvSpPr>
        <p:spPr>
          <a:xfrm>
            <a:off x="363707" y="207280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accommodate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5EA9721-406D-CDA6-499E-55C35741A346}"/>
              </a:ext>
            </a:extLst>
          </p:cNvPr>
          <p:cNvSpPr txBox="1">
            <a:spLocks/>
          </p:cNvSpPr>
          <p:nvPr/>
        </p:nvSpPr>
        <p:spPr>
          <a:xfrm>
            <a:off x="4609985" y="207280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available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2A317549-479F-895E-5648-3F2117740B58}"/>
              </a:ext>
            </a:extLst>
          </p:cNvPr>
          <p:cNvSpPr txBox="1">
            <a:spLocks/>
          </p:cNvSpPr>
          <p:nvPr/>
        </p:nvSpPr>
        <p:spPr>
          <a:xfrm>
            <a:off x="4217680" y="3214609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competition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4FAFDF9-2886-BDA8-0F15-3A441F3780D3}"/>
              </a:ext>
            </a:extLst>
          </p:cNvPr>
          <p:cNvSpPr txBox="1">
            <a:spLocks/>
          </p:cNvSpPr>
          <p:nvPr/>
        </p:nvSpPr>
        <p:spPr>
          <a:xfrm>
            <a:off x="8355990" y="321460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existence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C7812ED-A532-EA02-E6B3-6DE57F775E6D}"/>
              </a:ext>
            </a:extLst>
          </p:cNvPr>
          <p:cNvSpPr txBox="1">
            <a:spLocks/>
          </p:cNvSpPr>
          <p:nvPr/>
        </p:nvSpPr>
        <p:spPr>
          <a:xfrm>
            <a:off x="827109" y="321460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FD6B9A8A-4D35-F11D-0A8B-46B0B8EFA532}"/>
              </a:ext>
            </a:extLst>
          </p:cNvPr>
          <p:cNvSpPr txBox="1">
            <a:spLocks/>
          </p:cNvSpPr>
          <p:nvPr/>
        </p:nvSpPr>
        <p:spPr>
          <a:xfrm>
            <a:off x="692531" y="435641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prejudice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B037495-244F-1DAD-7F95-1552526C202B}"/>
              </a:ext>
            </a:extLst>
          </p:cNvPr>
          <p:cNvSpPr txBox="1">
            <a:spLocks/>
          </p:cNvSpPr>
          <p:nvPr/>
        </p:nvSpPr>
        <p:spPr>
          <a:xfrm>
            <a:off x="4475407" y="435641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determined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2E9C8B86-9D92-EA2A-C55B-A724DEF8E677}"/>
              </a:ext>
            </a:extLst>
          </p:cNvPr>
          <p:cNvSpPr txBox="1">
            <a:spLocks/>
          </p:cNvSpPr>
          <p:nvPr/>
        </p:nvSpPr>
        <p:spPr>
          <a:xfrm>
            <a:off x="8221412" y="435641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identity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64720E3A-8F22-3A05-FCBE-7E1FA08D753F}"/>
              </a:ext>
            </a:extLst>
          </p:cNvPr>
          <p:cNvSpPr txBox="1">
            <a:spLocks/>
          </p:cNvSpPr>
          <p:nvPr/>
        </p:nvSpPr>
        <p:spPr>
          <a:xfrm>
            <a:off x="8221412" y="207280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suggest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82E96EC-A931-DEFE-88C6-73E00F0F30CD}"/>
              </a:ext>
            </a:extLst>
          </p:cNvPr>
          <p:cNvSpPr txBox="1">
            <a:spLocks/>
          </p:cNvSpPr>
          <p:nvPr/>
        </p:nvSpPr>
        <p:spPr>
          <a:xfrm>
            <a:off x="4475407" y="5498213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rhyme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2FC0EF-7DD7-E069-B89E-3AAC799A2C63}"/>
              </a:ext>
            </a:extLst>
          </p:cNvPr>
          <p:cNvSpPr/>
          <p:nvPr/>
        </p:nvSpPr>
        <p:spPr>
          <a:xfrm>
            <a:off x="5939362" y="2548587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F402F4-B2D6-900C-B9F6-800BC55F74F1}"/>
              </a:ext>
            </a:extLst>
          </p:cNvPr>
          <p:cNvSpPr/>
          <p:nvPr/>
        </p:nvSpPr>
        <p:spPr>
          <a:xfrm>
            <a:off x="2165302" y="3673310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9C9F4-896E-7B53-5555-4F9DC3C64476}"/>
              </a:ext>
            </a:extLst>
          </p:cNvPr>
          <p:cNvSpPr/>
          <p:nvPr/>
        </p:nvSpPr>
        <p:spPr>
          <a:xfrm>
            <a:off x="5951385" y="5973540"/>
            <a:ext cx="333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FACAD0-3ECE-A1FE-1036-DB6EA4036955}"/>
              </a:ext>
            </a:extLst>
          </p:cNvPr>
          <p:cNvSpPr/>
          <p:nvPr/>
        </p:nvSpPr>
        <p:spPr>
          <a:xfrm>
            <a:off x="2162898" y="4842068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61899A-C14A-8D22-3D7A-A0B6721B647A}"/>
              </a:ext>
            </a:extLst>
          </p:cNvPr>
          <p:cNvSpPr/>
          <p:nvPr/>
        </p:nvSpPr>
        <p:spPr>
          <a:xfrm>
            <a:off x="5939362" y="3690238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364316-47BF-47C1-C8B7-AA9DD36BB249}"/>
              </a:ext>
            </a:extLst>
          </p:cNvPr>
          <p:cNvSpPr/>
          <p:nvPr/>
        </p:nvSpPr>
        <p:spPr>
          <a:xfrm>
            <a:off x="9691779" y="367331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C1E0B0-1DBF-EB2B-1401-21BA3DECBCA3}"/>
              </a:ext>
            </a:extLst>
          </p:cNvPr>
          <p:cNvSpPr/>
          <p:nvPr/>
        </p:nvSpPr>
        <p:spPr>
          <a:xfrm>
            <a:off x="5945774" y="4842068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369D6F-72C5-E699-225B-9872D525C2FF}"/>
              </a:ext>
            </a:extLst>
          </p:cNvPr>
          <p:cNvSpPr/>
          <p:nvPr/>
        </p:nvSpPr>
        <p:spPr>
          <a:xfrm>
            <a:off x="2156486" y="2548587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82CD9-D6A4-30CA-BE9D-19C60239F525}"/>
              </a:ext>
            </a:extLst>
          </p:cNvPr>
          <p:cNvSpPr/>
          <p:nvPr/>
        </p:nvSpPr>
        <p:spPr>
          <a:xfrm>
            <a:off x="9694183" y="2548587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3D8D20-120B-E036-3FDC-20CBCADCBBA7}"/>
              </a:ext>
            </a:extLst>
          </p:cNvPr>
          <p:cNvSpPr/>
          <p:nvPr/>
        </p:nvSpPr>
        <p:spPr>
          <a:xfrm>
            <a:off x="9685367" y="4842068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identify the missing words in </a:t>
            </a:r>
          </a:p>
          <a:p>
            <a:r>
              <a:rPr lang="en-GB" dirty="0"/>
              <a:t>these sentences?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B9EF6C-647B-CEC6-94AC-03D18DCBD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36486"/>
              </p:ext>
            </p:extLst>
          </p:nvPr>
        </p:nvGraphicFramePr>
        <p:xfrm>
          <a:off x="639724" y="1860693"/>
          <a:ext cx="2198409" cy="457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accompany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conscience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develop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explanation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immediately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privilege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E03F286-2788-D8B1-C64D-D77FE3901B64}"/>
              </a:ext>
            </a:extLst>
          </p:cNvPr>
          <p:cNvGrpSpPr/>
          <p:nvPr/>
        </p:nvGrpSpPr>
        <p:grpSpPr>
          <a:xfrm>
            <a:off x="3269336" y="1911493"/>
            <a:ext cx="8435340" cy="1200329"/>
            <a:chOff x="3269336" y="1943025"/>
            <a:chExt cx="8435340" cy="1200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7E6F64-6C0C-12C9-F312-D1CE00425645}"/>
                </a:ext>
              </a:extLst>
            </p:cNvPr>
            <p:cNvSpPr/>
            <p:nvPr/>
          </p:nvSpPr>
          <p:spPr>
            <a:xfrm>
              <a:off x="3269336" y="1943025"/>
              <a:ext cx="84353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He had a guilty                     after eating his mum’s chocolates, especially when he was told not to touch them.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EEAD5B-DAA5-97A8-36D8-53A72EA9722B}"/>
                </a:ext>
              </a:extLst>
            </p:cNvPr>
            <p:cNvCxnSpPr>
              <a:cxnSpLocks/>
            </p:cNvCxnSpPr>
            <p:nvPr/>
          </p:nvCxnSpPr>
          <p:spPr>
            <a:xfrm>
              <a:off x="5895215" y="2260045"/>
              <a:ext cx="231289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99CE9A-9994-F422-F3AA-F7E437557F33}"/>
              </a:ext>
            </a:extLst>
          </p:cNvPr>
          <p:cNvGrpSpPr/>
          <p:nvPr/>
        </p:nvGrpSpPr>
        <p:grpSpPr>
          <a:xfrm>
            <a:off x="3269334" y="3309100"/>
            <a:ext cx="8435340" cy="830997"/>
            <a:chOff x="3269335" y="3282524"/>
            <a:chExt cx="8435340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5ED75C-B268-7189-D770-3ACB905BD6C2}"/>
                </a:ext>
              </a:extLst>
            </p:cNvPr>
            <p:cNvSpPr/>
            <p:nvPr/>
          </p:nvSpPr>
          <p:spPr>
            <a:xfrm>
              <a:off x="3269335" y="3282524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What a                      it was to be chosen for the award of best footballer. 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A8B5DD-5AEA-2733-DEFE-3D58B1D5E2D1}"/>
                </a:ext>
              </a:extLst>
            </p:cNvPr>
            <p:cNvCxnSpPr>
              <a:cxnSpLocks/>
            </p:cNvCxnSpPr>
            <p:nvPr/>
          </p:nvCxnSpPr>
          <p:spPr>
            <a:xfrm>
              <a:off x="4599404" y="3587773"/>
              <a:ext cx="245766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324CE0-FFDE-DC77-19F8-FC17B9614F2C}"/>
              </a:ext>
            </a:extLst>
          </p:cNvPr>
          <p:cNvGrpSpPr/>
          <p:nvPr/>
        </p:nvGrpSpPr>
        <p:grpSpPr>
          <a:xfrm>
            <a:off x="3269334" y="4459156"/>
            <a:ext cx="8435340" cy="830997"/>
            <a:chOff x="3269334" y="4521392"/>
            <a:chExt cx="8435340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305457-726D-74F8-3DF9-7DE7D4BA3706}"/>
                </a:ext>
              </a:extLst>
            </p:cNvPr>
            <p:cNvSpPr/>
            <p:nvPr/>
          </p:nvSpPr>
          <p:spPr>
            <a:xfrm>
              <a:off x="3269334" y="4521392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I couldn’t help tapping my foot to </a:t>
              </a:r>
            </a:p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the                       of the beat.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7697A3-04E2-8874-D4F0-58C702F8AE68}"/>
                </a:ext>
              </a:extLst>
            </p:cNvPr>
            <p:cNvCxnSpPr>
              <a:cxnSpLocks/>
            </p:cNvCxnSpPr>
            <p:nvPr/>
          </p:nvCxnSpPr>
          <p:spPr>
            <a:xfrm>
              <a:off x="4042316" y="5209679"/>
              <a:ext cx="243916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0B4875-599F-7CB9-FB34-705FB64E0018}"/>
              </a:ext>
            </a:extLst>
          </p:cNvPr>
          <p:cNvGrpSpPr/>
          <p:nvPr/>
        </p:nvGrpSpPr>
        <p:grpSpPr>
          <a:xfrm>
            <a:off x="3269334" y="5576826"/>
            <a:ext cx="8526782" cy="830997"/>
            <a:chOff x="3269334" y="5576826"/>
            <a:chExt cx="8526782" cy="830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3264D7-58CC-9F98-286F-E08630D1E237}"/>
                </a:ext>
              </a:extLst>
            </p:cNvPr>
            <p:cNvSpPr/>
            <p:nvPr/>
          </p:nvSpPr>
          <p:spPr>
            <a:xfrm>
              <a:off x="3269334" y="5576826"/>
              <a:ext cx="85267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The children offered no                        as to  how the birthday cake was missing its top layer.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5362E8-066C-2574-E105-579FDB9DD1A7}"/>
                </a:ext>
              </a:extLst>
            </p:cNvPr>
            <p:cNvCxnSpPr>
              <a:cxnSpLocks/>
            </p:cNvCxnSpPr>
            <p:nvPr/>
          </p:nvCxnSpPr>
          <p:spPr>
            <a:xfrm>
              <a:off x="7318800" y="5895885"/>
              <a:ext cx="263599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identify the missing words in </a:t>
            </a:r>
          </a:p>
          <a:p>
            <a:r>
              <a:rPr lang="en-GB" dirty="0"/>
              <a:t>these sentences?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2EECBC-CD0B-6480-5EFA-C44B6FCDD87A}"/>
              </a:ext>
            </a:extLst>
          </p:cNvPr>
          <p:cNvGrpSpPr/>
          <p:nvPr/>
        </p:nvGrpSpPr>
        <p:grpSpPr>
          <a:xfrm>
            <a:off x="1114862" y="4527668"/>
            <a:ext cx="10898971" cy="1569660"/>
            <a:chOff x="1002075" y="4802075"/>
            <a:chExt cx="10898971" cy="15696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3264D7-58CC-9F98-286F-E08630D1E237}"/>
                </a:ext>
              </a:extLst>
            </p:cNvPr>
            <p:cNvSpPr/>
            <p:nvPr/>
          </p:nvSpPr>
          <p:spPr>
            <a:xfrm>
              <a:off x="1002075" y="4802075"/>
              <a:ext cx="1089897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2400" dirty="0">
                <a:latin typeface="OpenDyslexicAlta" pitchFamily="2" charset="77"/>
              </a:endParaRPr>
            </a:p>
            <a:p>
              <a:r>
                <a:rPr lang="en-GB" sz="2400" dirty="0">
                  <a:latin typeface="OpenDyslexicAlta" pitchFamily="2" charset="77"/>
                </a:rPr>
                <a:t>In order to                       a good hygiene routine, children should be taught to                       wash their hands after visiting the bathroom.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A8B5DD-5AEA-2733-DEFE-3D58B1D5E2D1}"/>
                </a:ext>
              </a:extLst>
            </p:cNvPr>
            <p:cNvCxnSpPr>
              <a:cxnSpLocks/>
            </p:cNvCxnSpPr>
            <p:nvPr/>
          </p:nvCxnSpPr>
          <p:spPr>
            <a:xfrm>
              <a:off x="2922329" y="5476126"/>
              <a:ext cx="258318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21EA36-AAB3-B969-688E-CA68839ACFF8}"/>
                </a:ext>
              </a:extLst>
            </p:cNvPr>
            <p:cNvCxnSpPr>
              <a:cxnSpLocks/>
            </p:cNvCxnSpPr>
            <p:nvPr/>
          </p:nvCxnSpPr>
          <p:spPr>
            <a:xfrm>
              <a:off x="4383381" y="5848925"/>
              <a:ext cx="258318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E56B48-C329-CF88-99CD-F2A8BC4871F8}"/>
              </a:ext>
            </a:extLst>
          </p:cNvPr>
          <p:cNvGrpSpPr/>
          <p:nvPr/>
        </p:nvGrpSpPr>
        <p:grpSpPr>
          <a:xfrm>
            <a:off x="1114865" y="2127789"/>
            <a:ext cx="9895772" cy="830997"/>
            <a:chOff x="897148" y="2019728"/>
            <a:chExt cx="9895772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7E6F64-6C0C-12C9-F312-D1CE00425645}"/>
                </a:ext>
              </a:extLst>
            </p:cNvPr>
            <p:cNvSpPr/>
            <p:nvPr/>
          </p:nvSpPr>
          <p:spPr>
            <a:xfrm>
              <a:off x="897148" y="2019728"/>
              <a:ext cx="98957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It is                      for parents to                      their children in the swimming pool for safety reasons.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7697A3-04E2-8874-D4F0-58C702F8AE68}"/>
                </a:ext>
              </a:extLst>
            </p:cNvPr>
            <p:cNvCxnSpPr>
              <a:cxnSpLocks/>
            </p:cNvCxnSpPr>
            <p:nvPr/>
          </p:nvCxnSpPr>
          <p:spPr>
            <a:xfrm>
              <a:off x="6614936" y="2336702"/>
              <a:ext cx="244224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5362E8-066C-2574-E105-579FDB9DD1A7}"/>
                </a:ext>
              </a:extLst>
            </p:cNvPr>
            <p:cNvCxnSpPr>
              <a:cxnSpLocks/>
            </p:cNvCxnSpPr>
            <p:nvPr/>
          </p:nvCxnSpPr>
          <p:spPr>
            <a:xfrm>
              <a:off x="1654906" y="2332495"/>
              <a:ext cx="245408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F461BB-E9B6-7317-A94E-76CE883B9A2C}"/>
              </a:ext>
            </a:extLst>
          </p:cNvPr>
          <p:cNvGrpSpPr/>
          <p:nvPr/>
        </p:nvGrpSpPr>
        <p:grpSpPr>
          <a:xfrm>
            <a:off x="1114863" y="3327339"/>
            <a:ext cx="10187850" cy="1200329"/>
            <a:chOff x="897145" y="3387299"/>
            <a:chExt cx="10807529" cy="1200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305457-726D-74F8-3DF9-7DE7D4BA3706}"/>
                </a:ext>
              </a:extLst>
            </p:cNvPr>
            <p:cNvSpPr/>
            <p:nvPr/>
          </p:nvSpPr>
          <p:spPr>
            <a:xfrm>
              <a:off x="897145" y="3387299"/>
              <a:ext cx="108075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“On                    </a:t>
              </a:r>
              <a:r>
                <a:rPr lang="en-GB" sz="2400" dirty="0"/>
                <a:t>,</a:t>
              </a:r>
              <a:r>
                <a:rPr lang="en-GB" sz="2400" dirty="0">
                  <a:latin typeface="OpenDyslexicAlta" pitchFamily="2" charset="77"/>
                </a:rPr>
                <a:t> it rains in the month of October most of all here in the UK,” explained the weather forecaster as he pointed to the                     for rain on his weather map.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EEAD5B-DAA5-97A8-36D8-53A72EA9722B}"/>
                </a:ext>
              </a:extLst>
            </p:cNvPr>
            <p:cNvCxnSpPr>
              <a:cxnSpLocks/>
            </p:cNvCxnSpPr>
            <p:nvPr/>
          </p:nvCxnSpPr>
          <p:spPr>
            <a:xfrm>
              <a:off x="3665605" y="4436267"/>
              <a:ext cx="231469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BA03AF-BF8E-CBAD-40AF-2394AEA25AF5}"/>
                </a:ext>
              </a:extLst>
            </p:cNvPr>
            <p:cNvCxnSpPr>
              <a:cxnSpLocks/>
            </p:cNvCxnSpPr>
            <p:nvPr/>
          </p:nvCxnSpPr>
          <p:spPr>
            <a:xfrm>
              <a:off x="1845146" y="3699160"/>
              <a:ext cx="214943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45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5B2A7DB0-F6D2-2517-50E6-BF3E2C258E5F}"/>
              </a:ext>
            </a:extLst>
          </p:cNvPr>
          <p:cNvGrpSpPr/>
          <p:nvPr/>
        </p:nvGrpSpPr>
        <p:grpSpPr>
          <a:xfrm>
            <a:off x="3269334" y="4459156"/>
            <a:ext cx="8435340" cy="830997"/>
            <a:chOff x="3269334" y="4521392"/>
            <a:chExt cx="8435340" cy="83099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071B9AA-67F4-6133-9030-357A08F64D23}"/>
                </a:ext>
              </a:extLst>
            </p:cNvPr>
            <p:cNvSpPr/>
            <p:nvPr/>
          </p:nvSpPr>
          <p:spPr>
            <a:xfrm>
              <a:off x="3269334" y="4521392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I couldn’t help tapping my foot to </a:t>
              </a:r>
            </a:p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the                       of the beat.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3D2679-C02A-F01B-2780-324128C40AAB}"/>
                </a:ext>
              </a:extLst>
            </p:cNvPr>
            <p:cNvCxnSpPr>
              <a:cxnSpLocks/>
            </p:cNvCxnSpPr>
            <p:nvPr/>
          </p:nvCxnSpPr>
          <p:spPr>
            <a:xfrm>
              <a:off x="4042316" y="5209679"/>
              <a:ext cx="243916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6DD5D9-07D5-BAE7-039E-6BB260A9D9E9}"/>
              </a:ext>
            </a:extLst>
          </p:cNvPr>
          <p:cNvSpPr txBox="1"/>
          <p:nvPr/>
        </p:nvSpPr>
        <p:spPr>
          <a:xfrm>
            <a:off x="6078151" y="1825306"/>
            <a:ext cx="2198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conscience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D9BF0-0564-16A4-54A8-AC8E33C99A8C}"/>
              </a:ext>
            </a:extLst>
          </p:cNvPr>
          <p:cNvSpPr txBox="1"/>
          <p:nvPr/>
        </p:nvSpPr>
        <p:spPr>
          <a:xfrm>
            <a:off x="4940066" y="3212999"/>
            <a:ext cx="1776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privilege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B4AC4-6BA7-A5E2-8FAD-F7868CF7727A}"/>
              </a:ext>
            </a:extLst>
          </p:cNvPr>
          <p:cNvSpPr txBox="1"/>
          <p:nvPr/>
        </p:nvSpPr>
        <p:spPr>
          <a:xfrm>
            <a:off x="4531128" y="4770124"/>
            <a:ext cx="1461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rhythm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4489B8-ED3E-EE41-D9E1-9C4B85114696}"/>
              </a:ext>
            </a:extLst>
          </p:cNvPr>
          <p:cNvSpPr txBox="1"/>
          <p:nvPr/>
        </p:nvSpPr>
        <p:spPr>
          <a:xfrm>
            <a:off x="7598967" y="5515433"/>
            <a:ext cx="235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explanation</a:t>
            </a:r>
            <a:endParaRPr lang="en-GB" dirty="0">
              <a:solidFill>
                <a:srgbClr val="FF3760"/>
              </a:solidFill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2527E6A-4F80-C926-EA7E-E1059001C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764407"/>
              </p:ext>
            </p:extLst>
          </p:nvPr>
        </p:nvGraphicFramePr>
        <p:xfrm>
          <a:off x="639724" y="1860693"/>
          <a:ext cx="2198409" cy="457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accompany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conscience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develop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explanation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immediately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privilege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D53F9461-3EE2-9110-34D2-B6209E68B485}"/>
              </a:ext>
            </a:extLst>
          </p:cNvPr>
          <p:cNvGrpSpPr/>
          <p:nvPr/>
        </p:nvGrpSpPr>
        <p:grpSpPr>
          <a:xfrm>
            <a:off x="3269336" y="1911493"/>
            <a:ext cx="8435340" cy="1200329"/>
            <a:chOff x="3269336" y="1943025"/>
            <a:chExt cx="8435340" cy="120032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30E23C-B440-8CF3-2FE5-428674A5311C}"/>
                </a:ext>
              </a:extLst>
            </p:cNvPr>
            <p:cNvSpPr/>
            <p:nvPr/>
          </p:nvSpPr>
          <p:spPr>
            <a:xfrm>
              <a:off x="3269336" y="1943025"/>
              <a:ext cx="84353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He had a guilty                     after eating his mum’s chocolates, especially when he was told not to touch them.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25A815-2E44-C0A2-D783-4AB78F613570}"/>
                </a:ext>
              </a:extLst>
            </p:cNvPr>
            <p:cNvCxnSpPr>
              <a:cxnSpLocks/>
            </p:cNvCxnSpPr>
            <p:nvPr/>
          </p:nvCxnSpPr>
          <p:spPr>
            <a:xfrm>
              <a:off x="5895215" y="2260045"/>
              <a:ext cx="231289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8BD6CA-DE61-491B-5938-624EF62DDA64}"/>
              </a:ext>
            </a:extLst>
          </p:cNvPr>
          <p:cNvGrpSpPr/>
          <p:nvPr/>
        </p:nvGrpSpPr>
        <p:grpSpPr>
          <a:xfrm>
            <a:off x="3269334" y="3309100"/>
            <a:ext cx="8435340" cy="830997"/>
            <a:chOff x="3269335" y="3282524"/>
            <a:chExt cx="8435340" cy="8309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1922FC9-748C-86BB-14EE-E3EACADCF9EA}"/>
                </a:ext>
              </a:extLst>
            </p:cNvPr>
            <p:cNvSpPr/>
            <p:nvPr/>
          </p:nvSpPr>
          <p:spPr>
            <a:xfrm>
              <a:off x="3269335" y="3282524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What a                      it was to be chosen for the award of best footballer. 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17C8FF7-2D26-1E4C-A45A-9211FDBF4A94}"/>
                </a:ext>
              </a:extLst>
            </p:cNvPr>
            <p:cNvCxnSpPr>
              <a:cxnSpLocks/>
            </p:cNvCxnSpPr>
            <p:nvPr/>
          </p:nvCxnSpPr>
          <p:spPr>
            <a:xfrm>
              <a:off x="4599404" y="3587773"/>
              <a:ext cx="245766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1FC3D8-14D4-DF26-545E-56B0F28D9615}"/>
              </a:ext>
            </a:extLst>
          </p:cNvPr>
          <p:cNvGrpSpPr/>
          <p:nvPr/>
        </p:nvGrpSpPr>
        <p:grpSpPr>
          <a:xfrm>
            <a:off x="3269334" y="5576826"/>
            <a:ext cx="8526782" cy="830997"/>
            <a:chOff x="3269334" y="5576826"/>
            <a:chExt cx="8526782" cy="8309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F0692-B0E9-4D26-63BE-8EF24226D053}"/>
                </a:ext>
              </a:extLst>
            </p:cNvPr>
            <p:cNvSpPr/>
            <p:nvPr/>
          </p:nvSpPr>
          <p:spPr>
            <a:xfrm>
              <a:off x="3269334" y="5576826"/>
              <a:ext cx="85267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The children offered no                        as to  how the birthday cake was missing its top layer.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1282C9-B5A5-5F16-DCE3-9439C6CAFC9E}"/>
                </a:ext>
              </a:extLst>
            </p:cNvPr>
            <p:cNvCxnSpPr>
              <a:cxnSpLocks/>
            </p:cNvCxnSpPr>
            <p:nvPr/>
          </p:nvCxnSpPr>
          <p:spPr>
            <a:xfrm>
              <a:off x="7318800" y="5895885"/>
              <a:ext cx="263599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0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2978816-B1DB-5270-7154-829A7D99B298}"/>
              </a:ext>
            </a:extLst>
          </p:cNvPr>
          <p:cNvGrpSpPr/>
          <p:nvPr/>
        </p:nvGrpSpPr>
        <p:grpSpPr>
          <a:xfrm>
            <a:off x="1114863" y="3327339"/>
            <a:ext cx="10187850" cy="1200329"/>
            <a:chOff x="897145" y="3387299"/>
            <a:chExt cx="10807529" cy="12003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AB09CD2-E081-8A86-FECC-7D86B6EFB646}"/>
                </a:ext>
              </a:extLst>
            </p:cNvPr>
            <p:cNvSpPr/>
            <p:nvPr/>
          </p:nvSpPr>
          <p:spPr>
            <a:xfrm>
              <a:off x="897145" y="3387299"/>
              <a:ext cx="108075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“On                    </a:t>
              </a:r>
              <a:r>
                <a:rPr lang="en-GB" sz="2400" dirty="0"/>
                <a:t>,</a:t>
              </a:r>
              <a:r>
                <a:rPr lang="en-GB" sz="2400" dirty="0">
                  <a:latin typeface="OpenDyslexicAlta" pitchFamily="2" charset="77"/>
                </a:rPr>
                <a:t> it rains in the month of October most of all here in the UK,” explained the weather forecaster as he pointed to the                     for rain on his weather map.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890310-EF20-51AB-5802-CB3A214F7D77}"/>
                </a:ext>
              </a:extLst>
            </p:cNvPr>
            <p:cNvCxnSpPr>
              <a:cxnSpLocks/>
            </p:cNvCxnSpPr>
            <p:nvPr/>
          </p:nvCxnSpPr>
          <p:spPr>
            <a:xfrm>
              <a:off x="3665605" y="4436267"/>
              <a:ext cx="231469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50BF8E-9611-FA7C-D481-1D5C1833B61F}"/>
                </a:ext>
              </a:extLst>
            </p:cNvPr>
            <p:cNvCxnSpPr>
              <a:cxnSpLocks/>
            </p:cNvCxnSpPr>
            <p:nvPr/>
          </p:nvCxnSpPr>
          <p:spPr>
            <a:xfrm>
              <a:off x="1845146" y="3699160"/>
              <a:ext cx="214943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B741BE-EF6B-6B57-FE1A-D354DFA7E7DF}"/>
              </a:ext>
            </a:extLst>
          </p:cNvPr>
          <p:cNvGrpSpPr/>
          <p:nvPr/>
        </p:nvGrpSpPr>
        <p:grpSpPr>
          <a:xfrm>
            <a:off x="1114862" y="4527668"/>
            <a:ext cx="10898971" cy="1569660"/>
            <a:chOff x="1002075" y="4802075"/>
            <a:chExt cx="10898971" cy="15696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7D98BD-E8B9-2F16-B818-10A81A9CBA9D}"/>
                </a:ext>
              </a:extLst>
            </p:cNvPr>
            <p:cNvSpPr/>
            <p:nvPr/>
          </p:nvSpPr>
          <p:spPr>
            <a:xfrm>
              <a:off x="1002075" y="4802075"/>
              <a:ext cx="1089897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2400" dirty="0">
                <a:latin typeface="OpenDyslexicAlta" pitchFamily="2" charset="77"/>
              </a:endParaRPr>
            </a:p>
            <a:p>
              <a:r>
                <a:rPr lang="en-GB" sz="2400" dirty="0">
                  <a:latin typeface="OpenDyslexicAlta" pitchFamily="2" charset="77"/>
                </a:rPr>
                <a:t>In order to                       a good hygiene routine, children should be taught to                       wash their hands after visiting the bathroom.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A9DE90-F3BF-1EDA-EDB8-C360243D37EB}"/>
                </a:ext>
              </a:extLst>
            </p:cNvPr>
            <p:cNvCxnSpPr>
              <a:cxnSpLocks/>
            </p:cNvCxnSpPr>
            <p:nvPr/>
          </p:nvCxnSpPr>
          <p:spPr>
            <a:xfrm>
              <a:off x="2922329" y="5476126"/>
              <a:ext cx="258318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9D4348-E149-6FD2-5353-0B21F6A6D5DF}"/>
                </a:ext>
              </a:extLst>
            </p:cNvPr>
            <p:cNvCxnSpPr>
              <a:cxnSpLocks/>
            </p:cNvCxnSpPr>
            <p:nvPr/>
          </p:nvCxnSpPr>
          <p:spPr>
            <a:xfrm>
              <a:off x="4383381" y="5848925"/>
              <a:ext cx="258318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B7750-D4A7-919C-B93A-C2BBA58E97BA}"/>
              </a:ext>
            </a:extLst>
          </p:cNvPr>
          <p:cNvSpPr txBox="1"/>
          <p:nvPr/>
        </p:nvSpPr>
        <p:spPr>
          <a:xfrm>
            <a:off x="3491439" y="4020303"/>
            <a:ext cx="257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300" b="0" dirty="0">
                <a:solidFill>
                  <a:srgbClr val="FF3760"/>
                </a:solidFill>
                <a:latin typeface="OpenDyslexicAlta" pitchFamily="2" charset="77"/>
              </a:rPr>
              <a:t>symbol</a:t>
            </a:r>
            <a:endParaRPr lang="en-GB" sz="2300" dirty="0">
              <a:solidFill>
                <a:srgbClr val="FF37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49800-9638-81D8-DDD9-0861BDAC539D}"/>
              </a:ext>
            </a:extLst>
          </p:cNvPr>
          <p:cNvSpPr txBox="1"/>
          <p:nvPr/>
        </p:nvSpPr>
        <p:spPr>
          <a:xfrm>
            <a:off x="1888228" y="2055727"/>
            <a:ext cx="2293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necessary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7D617-9637-568A-D0B1-C38C44D582A8}"/>
              </a:ext>
            </a:extLst>
          </p:cNvPr>
          <p:cNvSpPr txBox="1"/>
          <p:nvPr/>
        </p:nvSpPr>
        <p:spPr>
          <a:xfrm>
            <a:off x="3201854" y="4819526"/>
            <a:ext cx="2080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develop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12B82-CDA7-40A3-8797-46D1570A0936}"/>
              </a:ext>
            </a:extLst>
          </p:cNvPr>
          <p:cNvSpPr txBox="1"/>
          <p:nvPr/>
        </p:nvSpPr>
        <p:spPr>
          <a:xfrm>
            <a:off x="6768118" y="2055726"/>
            <a:ext cx="257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accompany</a:t>
            </a:r>
            <a:endParaRPr lang="en-GB" sz="2000" dirty="0">
              <a:solidFill>
                <a:srgbClr val="FF37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AC38C-D8C3-D895-CBBC-11486574877B}"/>
              </a:ext>
            </a:extLst>
          </p:cNvPr>
          <p:cNvSpPr txBox="1"/>
          <p:nvPr/>
        </p:nvSpPr>
        <p:spPr>
          <a:xfrm>
            <a:off x="4710849" y="5220007"/>
            <a:ext cx="257131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300" b="0" dirty="0">
                <a:solidFill>
                  <a:srgbClr val="FF3760"/>
                </a:solidFill>
                <a:latin typeface="OpenDyslexicAlta" pitchFamily="2" charset="77"/>
              </a:rPr>
              <a:t>immediately</a:t>
            </a:r>
            <a:endParaRPr lang="en-GB" sz="2300" dirty="0">
              <a:solidFill>
                <a:srgbClr val="FF37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58F84-4178-3E26-DCC4-5B4F2A144100}"/>
              </a:ext>
            </a:extLst>
          </p:cNvPr>
          <p:cNvSpPr txBox="1"/>
          <p:nvPr/>
        </p:nvSpPr>
        <p:spPr>
          <a:xfrm>
            <a:off x="2181902" y="3259934"/>
            <a:ext cx="1706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average</a:t>
            </a:r>
            <a:endParaRPr lang="en-GB" sz="2800" dirty="0">
              <a:solidFill>
                <a:srgbClr val="FF376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47F1D4-6E87-C1B5-55AF-268C91C50AC0}"/>
              </a:ext>
            </a:extLst>
          </p:cNvPr>
          <p:cNvGrpSpPr/>
          <p:nvPr/>
        </p:nvGrpSpPr>
        <p:grpSpPr>
          <a:xfrm>
            <a:off x="1114865" y="2127789"/>
            <a:ext cx="9895772" cy="830997"/>
            <a:chOff x="897148" y="2019728"/>
            <a:chExt cx="9895772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476B00-96C8-5C6C-D1CB-5281762EF426}"/>
                </a:ext>
              </a:extLst>
            </p:cNvPr>
            <p:cNvSpPr/>
            <p:nvPr/>
          </p:nvSpPr>
          <p:spPr>
            <a:xfrm>
              <a:off x="897148" y="2019728"/>
              <a:ext cx="98957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It is                      for parents to                      their children in the swimming pool for safety reasons.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8CFD2F-BA0E-67AE-F1CE-7F45017D25C7}"/>
                </a:ext>
              </a:extLst>
            </p:cNvPr>
            <p:cNvCxnSpPr>
              <a:cxnSpLocks/>
            </p:cNvCxnSpPr>
            <p:nvPr/>
          </p:nvCxnSpPr>
          <p:spPr>
            <a:xfrm>
              <a:off x="6614936" y="2336702"/>
              <a:ext cx="244224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4F88B9-2BD1-34E6-1BB7-4E795E7FD015}"/>
                </a:ext>
              </a:extLst>
            </p:cNvPr>
            <p:cNvCxnSpPr>
              <a:cxnSpLocks/>
            </p:cNvCxnSpPr>
            <p:nvPr/>
          </p:nvCxnSpPr>
          <p:spPr>
            <a:xfrm>
              <a:off x="1654906" y="2332495"/>
              <a:ext cx="245408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22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5A45B-DC1F-5F59-E040-DF2E2E0B3C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3688" y="700962"/>
            <a:ext cx="8037324" cy="749135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</a:rPr>
              <a:t>Find the dictionary definition for the words below.</a:t>
            </a:r>
            <a:endParaRPr lang="en-GB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Then write your own sentence for each.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387AD-1A60-1E33-B254-9E8DFFF47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32" y="314753"/>
            <a:ext cx="5202237" cy="320675"/>
          </a:xfrm>
        </p:spPr>
        <p:txBody>
          <a:bodyPr/>
          <a:lstStyle/>
          <a:p>
            <a:r>
              <a:rPr lang="en-US" dirty="0"/>
              <a:t>Challenge 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2BBB53B5-9719-8A79-9BB3-DE70AC440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089260"/>
              </p:ext>
            </p:extLst>
          </p:nvPr>
        </p:nvGraphicFramePr>
        <p:xfrm>
          <a:off x="365760" y="2141522"/>
          <a:ext cx="11466576" cy="440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2657745648"/>
                    </a:ext>
                  </a:extLst>
                </a:gridCol>
                <a:gridCol w="4829800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039880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0015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7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 a Sentence</a:t>
                      </a: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accompany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conscience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develop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explanation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immediately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privilege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>
                        <a:latin typeface="OpenDyslexicAlta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D69970-A462-F2A3-E1CF-D04204C8A4B6}"/>
              </a:ext>
            </a:extLst>
          </p:cNvPr>
          <p:cNvSpPr txBox="1"/>
          <p:nvPr/>
        </p:nvSpPr>
        <p:spPr>
          <a:xfrm>
            <a:off x="934237" y="1636778"/>
            <a:ext cx="10351008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>
                <a:latin typeface="OpenDyslexicAlta" pitchFamily="2" charset="77"/>
              </a:rPr>
              <a:t>Read the word, decide if it is a noun (N), verb (V), adjective (ADJ) or AD (adverb). </a:t>
            </a:r>
          </a:p>
        </p:txBody>
      </p:sp>
    </p:spTree>
    <p:extLst>
      <p:ext uri="{BB962C8B-B14F-4D97-AF65-F5344CB8AC3E}">
        <p14:creationId xmlns:p14="http://schemas.microsoft.com/office/powerpoint/2010/main" val="155115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0112-B649-C63E-A959-2D188EBFD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2" y="425608"/>
            <a:ext cx="5202237" cy="320675"/>
          </a:xfrm>
        </p:spPr>
        <p:txBody>
          <a:bodyPr/>
          <a:lstStyle/>
          <a:p>
            <a:r>
              <a:rPr lang="en-US" dirty="0"/>
              <a:t>Challenge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A10DC-C3C6-8BF7-C44C-13C00B1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2147" y="756378"/>
            <a:ext cx="7767706" cy="365127"/>
          </a:xfrm>
        </p:spPr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3EBA2D29-60A1-811E-F036-BDC301EE8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93555"/>
              </p:ext>
            </p:extLst>
          </p:nvPr>
        </p:nvGraphicFramePr>
        <p:xfrm>
          <a:off x="329184" y="1737360"/>
          <a:ext cx="11558016" cy="482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5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516147">
                  <a:extLst>
                    <a:ext uri="{9D8B030D-6E8A-4147-A177-3AD203B41FA5}">
                      <a16:colId xmlns:a16="http://schemas.microsoft.com/office/drawing/2014/main" val="2657745648"/>
                    </a:ext>
                  </a:extLst>
                </a:gridCol>
                <a:gridCol w="4868315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072096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303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7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 a Sentence</a:t>
                      </a: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30309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accompany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To go along or join in.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1782" marR="91782" marT="45890" marB="458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589884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ADJ</a:t>
                      </a:r>
                    </a:p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In the middle of the scale. A scale regarded as normal.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To achieve without loss or gain.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30309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conscience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A feeling of right or wrong.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30309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develop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Something which starts to exist, grow or mature.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30309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explanation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A statement or account that makes something clear.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30309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immediately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To do something straight away.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30309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necessary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ADJ</a:t>
                      </a:r>
                    </a:p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An absolute must. Indispensable, a requirement.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30309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privilege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Special advantage or benefit.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Favoured over something or someone else.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30309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A regular and repeated pattern of sound.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357767">
                <a:tc>
                  <a:txBody>
                    <a:bodyPr/>
                    <a:lstStyle/>
                    <a:p>
                      <a:pPr algn="ctr"/>
                      <a:r>
                        <a:rPr lang="en-GB" sz="17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A mark or object which represents something else.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marL="86161" marR="86161" marT="43081" marB="43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391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3456-3B23-068B-3822-793109E3C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54BB-71DA-64F1-377A-F2B2653AE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6805" y="3961916"/>
            <a:ext cx="1722283" cy="335764"/>
          </a:xfrm>
        </p:spPr>
        <p:txBody>
          <a:bodyPr/>
          <a:lstStyle/>
          <a:p>
            <a:r>
              <a:rPr lang="en-US" sz="1700" dirty="0"/>
              <a:t>immediately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77B2B6-E323-87CD-1BC2-9B3D362BDE30}"/>
              </a:ext>
            </a:extLst>
          </p:cNvPr>
          <p:cNvSpPr/>
          <p:nvPr/>
        </p:nvSpPr>
        <p:spPr>
          <a:xfrm>
            <a:off x="5825272" y="2229217"/>
            <a:ext cx="2872088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b="1" dirty="0">
                <a:latin typeface="OpenDyslexicAlta" pitchFamily="2" charset="77"/>
              </a:rPr>
              <a:t>Sentence One – Adverb at the start (comma needed)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E3E2DC-BC59-D5D9-18A5-27D709194360}"/>
              </a:ext>
            </a:extLst>
          </p:cNvPr>
          <p:cNvSpPr/>
          <p:nvPr/>
        </p:nvSpPr>
        <p:spPr>
          <a:xfrm>
            <a:off x="5825272" y="3030797"/>
            <a:ext cx="2872088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b="1" dirty="0">
                <a:latin typeface="OpenDyslexicAlta" pitchFamily="2" charset="77"/>
              </a:rPr>
              <a:t>Sentence Two – Adverb in the middle of the sentence</a:t>
            </a:r>
            <a:endParaRPr lang="en-GB" sz="1400" b="1" dirty="0">
              <a:latin typeface="OpenDyslexicAlta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C89D3-11CE-EF5D-C10E-B34E07251322}"/>
              </a:ext>
            </a:extLst>
          </p:cNvPr>
          <p:cNvSpPr/>
          <p:nvPr/>
        </p:nvSpPr>
        <p:spPr>
          <a:xfrm>
            <a:off x="2179219" y="218665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Definition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EAA04-7AB8-50AB-FCE5-025EE34DDD93}"/>
              </a:ext>
            </a:extLst>
          </p:cNvPr>
          <p:cNvSpPr/>
          <p:nvPr/>
        </p:nvSpPr>
        <p:spPr>
          <a:xfrm>
            <a:off x="2228756" y="4221746"/>
            <a:ext cx="1733721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OpenDyslexicAlta" pitchFamily="2" charset="77"/>
              </a:rPr>
              <a:t>Synonyms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99E8F-82CC-78E7-43C6-B22846A26828}"/>
              </a:ext>
            </a:extLst>
          </p:cNvPr>
          <p:cNvSpPr/>
          <p:nvPr/>
        </p:nvSpPr>
        <p:spPr>
          <a:xfrm>
            <a:off x="7054784" y="417727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Base Word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959F9B-0C31-21EC-64D1-112661B0522E}"/>
              </a:ext>
            </a:extLst>
          </p:cNvPr>
          <p:cNvSpPr/>
          <p:nvPr/>
        </p:nvSpPr>
        <p:spPr>
          <a:xfrm>
            <a:off x="6515241" y="4793812"/>
            <a:ext cx="2744720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In a Sentence</a:t>
            </a:r>
          </a:p>
        </p:txBody>
      </p:sp>
    </p:spTree>
    <p:extLst>
      <p:ext uri="{BB962C8B-B14F-4D97-AF65-F5344CB8AC3E}">
        <p14:creationId xmlns:p14="http://schemas.microsoft.com/office/powerpoint/2010/main" val="3482000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2C2B-1A8E-03B4-12C5-57DA6B371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0743A60-0440-414A-8CF6-29C8503833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6805" y="3943628"/>
            <a:ext cx="1740571" cy="354052"/>
          </a:xfrm>
        </p:spPr>
        <p:txBody>
          <a:bodyPr/>
          <a:lstStyle/>
          <a:p>
            <a:r>
              <a:rPr lang="en-US" sz="1700" dirty="0"/>
              <a:t>immediately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4D1A-FBEE-AFD4-0BD3-1BBA502F0D0E}"/>
              </a:ext>
            </a:extLst>
          </p:cNvPr>
          <p:cNvSpPr txBox="1"/>
          <p:nvPr/>
        </p:nvSpPr>
        <p:spPr>
          <a:xfrm>
            <a:off x="2187802" y="2604698"/>
            <a:ext cx="25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3760"/>
                </a:solidFill>
                <a:latin typeface="OpenDyslexicAlta" pitchFamily="2" charset="77"/>
              </a:rPr>
              <a:t>Now, without hesitation.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A3F6F-CC61-B262-53CA-CE3E0AB899D4}"/>
              </a:ext>
            </a:extLst>
          </p:cNvPr>
          <p:cNvSpPr txBox="1"/>
          <p:nvPr/>
        </p:nvSpPr>
        <p:spPr>
          <a:xfrm>
            <a:off x="2228756" y="4663989"/>
            <a:ext cx="3047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200" dirty="0">
                <a:solidFill>
                  <a:srgbClr val="FF3760"/>
                </a:solidFill>
                <a:latin typeface="OpenDyslexicAlta" pitchFamily="2" charset="77"/>
              </a:rPr>
              <a:t>Instantly, promptly, rapidly, urgently, now, in a flash, in a jiffy, right now, instantaneously, straight away, without hesitation, at once, without delay, this instant, this minute, this second, on the double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79CFB-C473-86FE-AE07-1778EAD1F26D}"/>
              </a:ext>
            </a:extLst>
          </p:cNvPr>
          <p:cNvSpPr txBox="1"/>
          <p:nvPr/>
        </p:nvSpPr>
        <p:spPr>
          <a:xfrm>
            <a:off x="5775795" y="3223221"/>
            <a:ext cx="28758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rgbClr val="FF3760"/>
                </a:solidFill>
                <a:latin typeface="OpenDyslexicAlta" pitchFamily="2" charset="77"/>
              </a:rPr>
              <a:t>Flapping her wings with excitement, the three-headed dragon immediately glanced down at her nest as one of her eggs started to hatch.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64B64-9827-B55C-C46D-D9C9BC219E30}"/>
              </a:ext>
            </a:extLst>
          </p:cNvPr>
          <p:cNvSpPr txBox="1"/>
          <p:nvPr/>
        </p:nvSpPr>
        <p:spPr>
          <a:xfrm>
            <a:off x="5775795" y="2477382"/>
            <a:ext cx="2875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rgbClr val="FF3760"/>
                </a:solidFill>
                <a:latin typeface="OpenDyslexicAlta" pitchFamily="2" charset="77"/>
              </a:rPr>
              <a:t>Immediately, shivers pulsated down</a:t>
            </a:r>
          </a:p>
          <a:p>
            <a:pPr algn="r"/>
            <a:r>
              <a:rPr lang="en-GB" sz="1000" dirty="0">
                <a:solidFill>
                  <a:srgbClr val="FF3760"/>
                </a:solidFill>
                <a:latin typeface="OpenDyslexicAlta" pitchFamily="2" charset="77"/>
              </a:rPr>
              <a:t> his spine as he felt something </a:t>
            </a:r>
          </a:p>
          <a:p>
            <a:pPr algn="r"/>
            <a:r>
              <a:rPr lang="en-GB" sz="1000" dirty="0">
                <a:solidFill>
                  <a:srgbClr val="FF3760"/>
                </a:solidFill>
                <a:latin typeface="OpenDyslexicAlta" pitchFamily="2" charset="77"/>
              </a:rPr>
              <a:t>cold grip his shoulder.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CEE387-87A9-6DF1-8282-BFEDEDD340DE}"/>
              </a:ext>
            </a:extLst>
          </p:cNvPr>
          <p:cNvSpPr txBox="1"/>
          <p:nvPr/>
        </p:nvSpPr>
        <p:spPr>
          <a:xfrm>
            <a:off x="7035081" y="4563457"/>
            <a:ext cx="198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600" dirty="0">
                <a:solidFill>
                  <a:srgbClr val="FF3760"/>
                </a:solidFill>
                <a:latin typeface="OpenDyslexicAlta" pitchFamily="2" charset="77"/>
              </a:rPr>
              <a:t>immediate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2B06D-2215-BB9B-6DD3-51B11BFC18B7}"/>
              </a:ext>
            </a:extLst>
          </p:cNvPr>
          <p:cNvSpPr txBox="1"/>
          <p:nvPr/>
        </p:nvSpPr>
        <p:spPr>
          <a:xfrm>
            <a:off x="5628334" y="5196140"/>
            <a:ext cx="304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FF3760"/>
                </a:solidFill>
                <a:latin typeface="OpenDyslexicAlta" pitchFamily="2" charset="77"/>
              </a:rPr>
              <a:t>Touching down at </a:t>
            </a:r>
          </a:p>
          <a:p>
            <a:pPr algn="r"/>
            <a:r>
              <a:rPr lang="en-GB" sz="1400" dirty="0">
                <a:solidFill>
                  <a:srgbClr val="FF3760"/>
                </a:solidFill>
                <a:latin typeface="OpenDyslexicAlta" pitchFamily="2" charset="77"/>
              </a:rPr>
              <a:t>200mph, the tornado posed an immediate threat to </a:t>
            </a:r>
          </a:p>
          <a:p>
            <a:pPr algn="r"/>
            <a:r>
              <a:rPr lang="en-GB" sz="1400" dirty="0">
                <a:solidFill>
                  <a:srgbClr val="FF3760"/>
                </a:solidFill>
                <a:latin typeface="OpenDyslexicAlta" pitchFamily="2" charset="77"/>
              </a:rPr>
              <a:t>buildings and homes.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4FA0BF-59FE-0BD1-65E2-3DF4C1333EED}"/>
              </a:ext>
            </a:extLst>
          </p:cNvPr>
          <p:cNvSpPr/>
          <p:nvPr/>
        </p:nvSpPr>
        <p:spPr>
          <a:xfrm>
            <a:off x="2179219" y="218665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86ED11-29A6-03F2-DC21-CE92E7418487}"/>
              </a:ext>
            </a:extLst>
          </p:cNvPr>
          <p:cNvSpPr/>
          <p:nvPr/>
        </p:nvSpPr>
        <p:spPr>
          <a:xfrm>
            <a:off x="5778137" y="2156065"/>
            <a:ext cx="2872088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b="1" dirty="0">
                <a:latin typeface="OpenDyslexicAlta" pitchFamily="2" charset="77"/>
              </a:rPr>
              <a:t>Sentence 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1A6B5-A5DC-DE1B-9A6E-1C9310D881D2}"/>
              </a:ext>
            </a:extLst>
          </p:cNvPr>
          <p:cNvSpPr/>
          <p:nvPr/>
        </p:nvSpPr>
        <p:spPr>
          <a:xfrm>
            <a:off x="2228756" y="4221746"/>
            <a:ext cx="1733721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OpenDyslexicAlta" pitchFamily="2" charset="77"/>
              </a:rPr>
              <a:t>Synonyms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5BE8B-8E98-4741-E7B1-745B6C765A8B}"/>
              </a:ext>
            </a:extLst>
          </p:cNvPr>
          <p:cNvSpPr/>
          <p:nvPr/>
        </p:nvSpPr>
        <p:spPr>
          <a:xfrm>
            <a:off x="5778137" y="2883707"/>
            <a:ext cx="2872088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b="1" dirty="0">
                <a:latin typeface="OpenDyslexicAlta" pitchFamily="2" charset="77"/>
              </a:rPr>
              <a:t>Sentence Two</a:t>
            </a:r>
            <a:endParaRPr lang="en-GB" sz="1400" b="1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57769A-C3B5-D623-B573-57D57FF3AE8A}"/>
              </a:ext>
            </a:extLst>
          </p:cNvPr>
          <p:cNvSpPr/>
          <p:nvPr/>
        </p:nvSpPr>
        <p:spPr>
          <a:xfrm>
            <a:off x="7054784" y="417727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Base Word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E46B46-7F49-36CE-1A7C-17A03375E3A9}"/>
              </a:ext>
            </a:extLst>
          </p:cNvPr>
          <p:cNvSpPr/>
          <p:nvPr/>
        </p:nvSpPr>
        <p:spPr>
          <a:xfrm>
            <a:off x="6515241" y="4793812"/>
            <a:ext cx="2744720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In a Sentence</a:t>
            </a:r>
          </a:p>
        </p:txBody>
      </p:sp>
    </p:spTree>
    <p:extLst>
      <p:ext uri="{BB962C8B-B14F-4D97-AF65-F5344CB8AC3E}">
        <p14:creationId xmlns:p14="http://schemas.microsoft.com/office/powerpoint/2010/main" val="1631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prefix(es)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63EC3D9-4CEC-FDE6-E6B5-331DC5E43569}"/>
              </a:ext>
            </a:extLst>
          </p:cNvPr>
          <p:cNvSpPr txBox="1">
            <a:spLocks/>
          </p:cNvSpPr>
          <p:nvPr/>
        </p:nvSpPr>
        <p:spPr>
          <a:xfrm>
            <a:off x="1488955" y="5675347"/>
            <a:ext cx="8977631" cy="7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372DC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Can you find a word that contains two suffixes?</a:t>
            </a:r>
          </a:p>
          <a:p>
            <a:r>
              <a:rPr lang="en-GB" dirty="0"/>
              <a:t>Can you find ten words that contain both a prefix and a suffix?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FFF66-C0A0-61C5-77CE-51322944D867}"/>
              </a:ext>
            </a:extLst>
          </p:cNvPr>
          <p:cNvSpPr txBox="1"/>
          <p:nvPr/>
        </p:nvSpPr>
        <p:spPr>
          <a:xfrm>
            <a:off x="2914192" y="1945613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OpenDyslexicAlta" pitchFamily="2" charset="77"/>
              </a:rPr>
              <a:t>Prefix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A598B-ED32-B3A3-73F5-6E6C80926894}"/>
              </a:ext>
            </a:extLst>
          </p:cNvPr>
          <p:cNvSpPr txBox="1"/>
          <p:nvPr/>
        </p:nvSpPr>
        <p:spPr>
          <a:xfrm>
            <a:off x="7959051" y="194561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OpenDyslexicAlta" pitchFamily="2" charset="77"/>
              </a:rPr>
              <a:t>Suffix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A95E0-6BB9-62C8-8298-487353131ED1}"/>
              </a:ext>
            </a:extLst>
          </p:cNvPr>
          <p:cNvSpPr txBox="1"/>
          <p:nvPr/>
        </p:nvSpPr>
        <p:spPr>
          <a:xfrm>
            <a:off x="5220993" y="1950689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OpenDyslexicAlta" pitchFamily="2" charset="77"/>
              </a:rPr>
              <a:t>Base Word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D40A68-44DD-7EDF-3D55-FCA634FA72BA}"/>
              </a:ext>
            </a:extLst>
          </p:cNvPr>
          <p:cNvSpPr/>
          <p:nvPr/>
        </p:nvSpPr>
        <p:spPr>
          <a:xfrm>
            <a:off x="2483389" y="2439574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B42826-BA1B-155D-1782-78FF328DE8AD}"/>
              </a:ext>
            </a:extLst>
          </p:cNvPr>
          <p:cNvSpPr/>
          <p:nvPr/>
        </p:nvSpPr>
        <p:spPr>
          <a:xfrm>
            <a:off x="4417017" y="2439574"/>
            <a:ext cx="2975675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EDF33-8A9C-AABE-5C3E-6E846A1F7DE3}"/>
              </a:ext>
            </a:extLst>
          </p:cNvPr>
          <p:cNvSpPr txBox="1"/>
          <p:nvPr/>
        </p:nvSpPr>
        <p:spPr>
          <a:xfrm>
            <a:off x="2782717" y="2653023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CEC2B3-C102-7AD0-40DE-473ED216A8DA}"/>
              </a:ext>
            </a:extLst>
          </p:cNvPr>
          <p:cNvSpPr txBox="1"/>
          <p:nvPr/>
        </p:nvSpPr>
        <p:spPr>
          <a:xfrm>
            <a:off x="3359033" y="3527609"/>
            <a:ext cx="5184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0" dirty="0">
                <a:solidFill>
                  <a:schemeClr val="tx1"/>
                </a:solidFill>
                <a:latin typeface="OpenDyslexicAlta" pitchFamily="2" charset="77"/>
              </a:rPr>
              <a:t>develop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74718F-4389-07F4-41E3-F12C82002938}"/>
              </a:ext>
            </a:extLst>
          </p:cNvPr>
          <p:cNvSpPr/>
          <p:nvPr/>
        </p:nvSpPr>
        <p:spPr>
          <a:xfrm>
            <a:off x="7527446" y="2439574"/>
            <a:ext cx="1801290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31D35B-94E9-0F35-91AC-77C72CCD3E05}"/>
              </a:ext>
            </a:extLst>
          </p:cNvPr>
          <p:cNvSpPr txBox="1"/>
          <p:nvPr/>
        </p:nvSpPr>
        <p:spPr>
          <a:xfrm>
            <a:off x="2700655" y="3184019"/>
            <a:ext cx="136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28681F-9A81-9516-7DE2-DA0C1BE76A64}"/>
              </a:ext>
            </a:extLst>
          </p:cNvPr>
          <p:cNvSpPr txBox="1"/>
          <p:nvPr/>
        </p:nvSpPr>
        <p:spPr>
          <a:xfrm>
            <a:off x="2782717" y="3715015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over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01093C-9114-7067-F72E-A955E4A60D05}"/>
              </a:ext>
            </a:extLst>
          </p:cNvPr>
          <p:cNvSpPr txBox="1"/>
          <p:nvPr/>
        </p:nvSpPr>
        <p:spPr>
          <a:xfrm>
            <a:off x="2782717" y="4246011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950B5A-FF29-AA87-E7A5-32D4C17746DB}"/>
              </a:ext>
            </a:extLst>
          </p:cNvPr>
          <p:cNvSpPr txBox="1"/>
          <p:nvPr/>
        </p:nvSpPr>
        <p:spPr>
          <a:xfrm>
            <a:off x="2782717" y="4777006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pre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110775-D98F-243F-18CB-AC2ACBCC2F71}"/>
              </a:ext>
            </a:extLst>
          </p:cNvPr>
          <p:cNvSpPr txBox="1"/>
          <p:nvPr/>
        </p:nvSpPr>
        <p:spPr>
          <a:xfrm>
            <a:off x="7851706" y="2565738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DBB911-6C51-66FA-3C89-E6588C253FBF}"/>
              </a:ext>
            </a:extLst>
          </p:cNvPr>
          <p:cNvSpPr txBox="1"/>
          <p:nvPr/>
        </p:nvSpPr>
        <p:spPr>
          <a:xfrm>
            <a:off x="7769644" y="2943580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1FE190-2FEE-0B22-560A-D51CFE1236B4}"/>
              </a:ext>
            </a:extLst>
          </p:cNvPr>
          <p:cNvSpPr txBox="1"/>
          <p:nvPr/>
        </p:nvSpPr>
        <p:spPr>
          <a:xfrm>
            <a:off x="7851706" y="3320386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 err="1">
                <a:solidFill>
                  <a:schemeClr val="tx1"/>
                </a:solidFill>
                <a:latin typeface="OpenDyslexicAlta" pitchFamily="2" charset="77"/>
              </a:rPr>
              <a:t>ing</a:t>
            </a:r>
            <a:endParaRPr lang="en-GB" sz="22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BFBB0D-5F80-CED9-28EA-BCEA8BBC9795}"/>
              </a:ext>
            </a:extLst>
          </p:cNvPr>
          <p:cNvCxnSpPr>
            <a:cxnSpLocks/>
          </p:cNvCxnSpPr>
          <p:nvPr/>
        </p:nvCxnSpPr>
        <p:spPr>
          <a:xfrm>
            <a:off x="7527446" y="3896615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7F0F37-B901-FA60-0DC8-D3A17BF4FDCF}"/>
              </a:ext>
            </a:extLst>
          </p:cNvPr>
          <p:cNvCxnSpPr>
            <a:cxnSpLocks/>
          </p:cNvCxnSpPr>
          <p:nvPr/>
        </p:nvCxnSpPr>
        <p:spPr>
          <a:xfrm>
            <a:off x="7527446" y="4392560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D5B9408-C616-C2F6-3DC4-E5AEF3D2464F}"/>
              </a:ext>
            </a:extLst>
          </p:cNvPr>
          <p:cNvSpPr txBox="1"/>
          <p:nvPr/>
        </p:nvSpPr>
        <p:spPr>
          <a:xfrm>
            <a:off x="7291463" y="3950760"/>
            <a:ext cx="1366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OpenDyslexicAlta" pitchFamily="2" charset="77"/>
              </a:rPr>
              <a:t>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09D2A-A403-CFA9-7CEB-1268AEEB2F00}"/>
              </a:ext>
            </a:extLst>
          </p:cNvPr>
          <p:cNvSpPr txBox="1"/>
          <p:nvPr/>
        </p:nvSpPr>
        <p:spPr>
          <a:xfrm>
            <a:off x="8626971" y="3950761"/>
            <a:ext cx="541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D2A3C2A-80E8-9CD3-46C2-29302631054E}"/>
              </a:ext>
            </a:extLst>
          </p:cNvPr>
          <p:cNvCxnSpPr>
            <a:cxnSpLocks/>
          </p:cNvCxnSpPr>
          <p:nvPr/>
        </p:nvCxnSpPr>
        <p:spPr>
          <a:xfrm flipV="1">
            <a:off x="8453023" y="3896615"/>
            <a:ext cx="0" cy="1550028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AAA1D83-1860-6571-619E-27208181A722}"/>
              </a:ext>
            </a:extLst>
          </p:cNvPr>
          <p:cNvSpPr txBox="1"/>
          <p:nvPr/>
        </p:nvSpPr>
        <p:spPr>
          <a:xfrm>
            <a:off x="7305318" y="4729236"/>
            <a:ext cx="1366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 err="1">
                <a:solidFill>
                  <a:schemeClr val="tx1"/>
                </a:solidFill>
                <a:latin typeface="OpenDyslexicAlta" pitchFamily="2" charset="77"/>
              </a:rPr>
              <a:t>ment</a:t>
            </a:r>
            <a:endParaRPr lang="en-GB" sz="20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A74935-E339-0F0A-C75D-5B0A24D43B27}"/>
              </a:ext>
            </a:extLst>
          </p:cNvPr>
          <p:cNvCxnSpPr>
            <a:cxnSpLocks/>
          </p:cNvCxnSpPr>
          <p:nvPr/>
        </p:nvCxnSpPr>
        <p:spPr>
          <a:xfrm>
            <a:off x="8453023" y="4886830"/>
            <a:ext cx="875713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BF0A939-724F-34D7-6818-D387A422CC7B}"/>
              </a:ext>
            </a:extLst>
          </p:cNvPr>
          <p:cNvCxnSpPr>
            <a:cxnSpLocks/>
          </p:cNvCxnSpPr>
          <p:nvPr/>
        </p:nvCxnSpPr>
        <p:spPr>
          <a:xfrm flipV="1">
            <a:off x="8897865" y="4886830"/>
            <a:ext cx="0" cy="559813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6620FCD-5F68-AB57-B312-C7E2AE385DE5}"/>
              </a:ext>
            </a:extLst>
          </p:cNvPr>
          <p:cNvSpPr txBox="1"/>
          <p:nvPr/>
        </p:nvSpPr>
        <p:spPr>
          <a:xfrm>
            <a:off x="8626971" y="4445031"/>
            <a:ext cx="541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D98833-0754-791D-3843-59EB01AFCAD4}"/>
              </a:ext>
            </a:extLst>
          </p:cNvPr>
          <p:cNvSpPr txBox="1"/>
          <p:nvPr/>
        </p:nvSpPr>
        <p:spPr>
          <a:xfrm>
            <a:off x="8401183" y="4981761"/>
            <a:ext cx="541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OpenDyslexicAlta" pitchFamily="2" charset="77"/>
              </a:rPr>
              <a:t>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92877D-5EF6-2F6E-16D4-7ED29F93514D}"/>
              </a:ext>
            </a:extLst>
          </p:cNvPr>
          <p:cNvSpPr txBox="1"/>
          <p:nvPr/>
        </p:nvSpPr>
        <p:spPr>
          <a:xfrm>
            <a:off x="8846025" y="4981761"/>
            <a:ext cx="541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 err="1">
                <a:solidFill>
                  <a:schemeClr val="tx1"/>
                </a:solidFill>
                <a:latin typeface="OpenDyslexicAlta" pitchFamily="2" charset="77"/>
              </a:rPr>
              <a:t>ly</a:t>
            </a:r>
            <a:endParaRPr lang="en-GB" sz="20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25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prefix(es)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75659-7EB7-59C0-F321-7D00BD8F0A10}"/>
              </a:ext>
            </a:extLst>
          </p:cNvPr>
          <p:cNvSpPr txBox="1"/>
          <p:nvPr/>
        </p:nvSpPr>
        <p:spPr>
          <a:xfrm>
            <a:off x="398589" y="5748148"/>
            <a:ext cx="11394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3760"/>
                </a:solidFill>
                <a:latin typeface="OpenDyslexicAlta" pitchFamily="2" charset="77"/>
              </a:rPr>
              <a:t>Possible answers</a:t>
            </a:r>
            <a:r>
              <a:rPr lang="en-GB" sz="1400" dirty="0">
                <a:solidFill>
                  <a:srgbClr val="FF3760"/>
                </a:solidFill>
                <a:latin typeface="OpenDyslexicAlta" pitchFamily="2" charset="77"/>
              </a:rPr>
              <a:t>: develops, developed, developing, developer, developers, development, developments, developmental, developmentally, undeveloped, underdeveloped, overdeveloped, overdevelops, redevelop, redevelops, redeveloped, redeveloping, redevelopment, redevelopments, predevelop,  predeveloped, predevelops</a:t>
            </a:r>
          </a:p>
          <a:p>
            <a:pPr algn="ctr"/>
            <a:endParaRPr lang="en-GB" sz="1400" dirty="0">
              <a:solidFill>
                <a:srgbClr val="FF3760"/>
              </a:solidFill>
              <a:latin typeface="OpenDyslexicAlta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EBFA2-97B7-0164-3980-8879D7B5D855}"/>
              </a:ext>
            </a:extLst>
          </p:cNvPr>
          <p:cNvSpPr txBox="1"/>
          <p:nvPr/>
        </p:nvSpPr>
        <p:spPr>
          <a:xfrm>
            <a:off x="2914192" y="1945613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OpenDyslexicAlta" pitchFamily="2" charset="77"/>
              </a:rPr>
              <a:t>Prefix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916BE-602B-9A86-DB37-EEC8E3E9D6B3}"/>
              </a:ext>
            </a:extLst>
          </p:cNvPr>
          <p:cNvSpPr txBox="1"/>
          <p:nvPr/>
        </p:nvSpPr>
        <p:spPr>
          <a:xfrm>
            <a:off x="7959051" y="194561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OpenDyslexicAlta" pitchFamily="2" charset="77"/>
              </a:rPr>
              <a:t>Suffix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68591-1B7D-1C69-6CF8-B8D34BC1FA2C}"/>
              </a:ext>
            </a:extLst>
          </p:cNvPr>
          <p:cNvSpPr txBox="1"/>
          <p:nvPr/>
        </p:nvSpPr>
        <p:spPr>
          <a:xfrm>
            <a:off x="5220993" y="1950689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OpenDyslexicAlta" pitchFamily="2" charset="77"/>
              </a:rPr>
              <a:t>Base Word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4A18F-8BE4-1856-DD62-83CFBE93D575}"/>
              </a:ext>
            </a:extLst>
          </p:cNvPr>
          <p:cNvSpPr/>
          <p:nvPr/>
        </p:nvSpPr>
        <p:spPr>
          <a:xfrm>
            <a:off x="2483389" y="2439574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771CB-570F-7755-5C56-9D9D8096B304}"/>
              </a:ext>
            </a:extLst>
          </p:cNvPr>
          <p:cNvSpPr/>
          <p:nvPr/>
        </p:nvSpPr>
        <p:spPr>
          <a:xfrm>
            <a:off x="4417017" y="2439574"/>
            <a:ext cx="2975675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A4C47-218C-54C3-27F9-A0F16EBA4BEE}"/>
              </a:ext>
            </a:extLst>
          </p:cNvPr>
          <p:cNvSpPr txBox="1"/>
          <p:nvPr/>
        </p:nvSpPr>
        <p:spPr>
          <a:xfrm>
            <a:off x="2782717" y="2653023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un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CDE54-A494-375B-99E2-9F8F497EFF59}"/>
              </a:ext>
            </a:extLst>
          </p:cNvPr>
          <p:cNvSpPr txBox="1"/>
          <p:nvPr/>
        </p:nvSpPr>
        <p:spPr>
          <a:xfrm>
            <a:off x="3359033" y="3527609"/>
            <a:ext cx="5184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0" dirty="0">
                <a:solidFill>
                  <a:schemeClr val="tx1"/>
                </a:solidFill>
                <a:latin typeface="OpenDyslexicAlta" pitchFamily="2" charset="77"/>
              </a:rPr>
              <a:t>develop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86F56-4B24-EDC0-8066-6F8A47AE6047}"/>
              </a:ext>
            </a:extLst>
          </p:cNvPr>
          <p:cNvSpPr/>
          <p:nvPr/>
        </p:nvSpPr>
        <p:spPr>
          <a:xfrm>
            <a:off x="7527446" y="2439574"/>
            <a:ext cx="1801290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018D3-64B7-6387-5C30-EB88FA607556}"/>
              </a:ext>
            </a:extLst>
          </p:cNvPr>
          <p:cNvSpPr txBox="1"/>
          <p:nvPr/>
        </p:nvSpPr>
        <p:spPr>
          <a:xfrm>
            <a:off x="2700655" y="3184019"/>
            <a:ext cx="136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under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16441-F61F-6ED6-1B43-141F41ED2649}"/>
              </a:ext>
            </a:extLst>
          </p:cNvPr>
          <p:cNvSpPr txBox="1"/>
          <p:nvPr/>
        </p:nvSpPr>
        <p:spPr>
          <a:xfrm>
            <a:off x="2782717" y="3715015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33FF0-35C1-C263-FB5D-1C1B0829F884}"/>
              </a:ext>
            </a:extLst>
          </p:cNvPr>
          <p:cNvSpPr txBox="1"/>
          <p:nvPr/>
        </p:nvSpPr>
        <p:spPr>
          <a:xfrm>
            <a:off x="2782717" y="4246011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9E49E-D568-FC9E-2105-3414909D4824}"/>
              </a:ext>
            </a:extLst>
          </p:cNvPr>
          <p:cNvSpPr txBox="1"/>
          <p:nvPr/>
        </p:nvSpPr>
        <p:spPr>
          <a:xfrm>
            <a:off x="2782717" y="4777006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pre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487CF-4D2D-C57F-E859-79393CD57C04}"/>
              </a:ext>
            </a:extLst>
          </p:cNvPr>
          <p:cNvSpPr txBox="1"/>
          <p:nvPr/>
        </p:nvSpPr>
        <p:spPr>
          <a:xfrm>
            <a:off x="7851706" y="2562441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7C120-3D35-41BB-8CED-978E0B5A2DC8}"/>
              </a:ext>
            </a:extLst>
          </p:cNvPr>
          <p:cNvSpPr txBox="1"/>
          <p:nvPr/>
        </p:nvSpPr>
        <p:spPr>
          <a:xfrm>
            <a:off x="7769644" y="2943580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52AB7-4294-DD86-15FF-AB3B48F20841}"/>
              </a:ext>
            </a:extLst>
          </p:cNvPr>
          <p:cNvSpPr txBox="1"/>
          <p:nvPr/>
        </p:nvSpPr>
        <p:spPr>
          <a:xfrm>
            <a:off x="7851706" y="3320386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 err="1">
                <a:solidFill>
                  <a:schemeClr val="tx1"/>
                </a:solidFill>
                <a:latin typeface="OpenDyslexicAlta" pitchFamily="2" charset="77"/>
              </a:rPr>
              <a:t>ing</a:t>
            </a:r>
            <a:endParaRPr lang="en-GB" sz="22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B13C04-44B3-398D-8F5E-8ADDCB358034}"/>
              </a:ext>
            </a:extLst>
          </p:cNvPr>
          <p:cNvCxnSpPr>
            <a:cxnSpLocks/>
          </p:cNvCxnSpPr>
          <p:nvPr/>
        </p:nvCxnSpPr>
        <p:spPr>
          <a:xfrm>
            <a:off x="7527446" y="3896615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7DB6EE-6535-5789-C36B-AF9F444174CB}"/>
              </a:ext>
            </a:extLst>
          </p:cNvPr>
          <p:cNvCxnSpPr>
            <a:cxnSpLocks/>
          </p:cNvCxnSpPr>
          <p:nvPr/>
        </p:nvCxnSpPr>
        <p:spPr>
          <a:xfrm>
            <a:off x="7527446" y="4392560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65828FC-C65C-9271-4557-B254DE3B5041}"/>
              </a:ext>
            </a:extLst>
          </p:cNvPr>
          <p:cNvSpPr txBox="1"/>
          <p:nvPr/>
        </p:nvSpPr>
        <p:spPr>
          <a:xfrm>
            <a:off x="7291463" y="3950760"/>
            <a:ext cx="1366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OpenDyslexicAlta" pitchFamily="2" charset="77"/>
              </a:rPr>
              <a:t>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96C166-6266-1147-A986-5DD42030D44A}"/>
              </a:ext>
            </a:extLst>
          </p:cNvPr>
          <p:cNvSpPr txBox="1"/>
          <p:nvPr/>
        </p:nvSpPr>
        <p:spPr>
          <a:xfrm>
            <a:off x="8626971" y="3950761"/>
            <a:ext cx="541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D4B7AD-2A7B-E79F-E4A0-DD5703A60A47}"/>
              </a:ext>
            </a:extLst>
          </p:cNvPr>
          <p:cNvCxnSpPr>
            <a:cxnSpLocks/>
          </p:cNvCxnSpPr>
          <p:nvPr/>
        </p:nvCxnSpPr>
        <p:spPr>
          <a:xfrm flipV="1">
            <a:off x="8453023" y="3896615"/>
            <a:ext cx="0" cy="1550028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93E5FE5-DE85-71F7-E9C2-397AE9D21EBF}"/>
              </a:ext>
            </a:extLst>
          </p:cNvPr>
          <p:cNvSpPr txBox="1"/>
          <p:nvPr/>
        </p:nvSpPr>
        <p:spPr>
          <a:xfrm>
            <a:off x="7305318" y="4729236"/>
            <a:ext cx="1366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 err="1">
                <a:solidFill>
                  <a:schemeClr val="tx1"/>
                </a:solidFill>
                <a:latin typeface="OpenDyslexicAlta" pitchFamily="2" charset="77"/>
              </a:rPr>
              <a:t>ment</a:t>
            </a:r>
            <a:endParaRPr lang="en-GB" sz="20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1C8C36-129F-47E8-3DBC-E479D0589378}"/>
              </a:ext>
            </a:extLst>
          </p:cNvPr>
          <p:cNvCxnSpPr>
            <a:cxnSpLocks/>
          </p:cNvCxnSpPr>
          <p:nvPr/>
        </p:nvCxnSpPr>
        <p:spPr>
          <a:xfrm>
            <a:off x="8453023" y="4886830"/>
            <a:ext cx="875713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213C18-C914-3267-25A8-5BE65F6BB559}"/>
              </a:ext>
            </a:extLst>
          </p:cNvPr>
          <p:cNvCxnSpPr>
            <a:cxnSpLocks/>
          </p:cNvCxnSpPr>
          <p:nvPr/>
        </p:nvCxnSpPr>
        <p:spPr>
          <a:xfrm flipV="1">
            <a:off x="8897865" y="4886830"/>
            <a:ext cx="0" cy="559813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34126D4-8278-ACFF-3F85-5F01F235F973}"/>
              </a:ext>
            </a:extLst>
          </p:cNvPr>
          <p:cNvSpPr txBox="1"/>
          <p:nvPr/>
        </p:nvSpPr>
        <p:spPr>
          <a:xfrm>
            <a:off x="8626971" y="4445031"/>
            <a:ext cx="541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310790-585F-5C77-83E2-71C75E239098}"/>
              </a:ext>
            </a:extLst>
          </p:cNvPr>
          <p:cNvSpPr txBox="1"/>
          <p:nvPr/>
        </p:nvSpPr>
        <p:spPr>
          <a:xfrm>
            <a:off x="8401183" y="4981761"/>
            <a:ext cx="541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OpenDyslexicAlta" pitchFamily="2" charset="77"/>
              </a:rPr>
              <a:t>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7BDC54-4798-8E44-8967-5238C32EBCC1}"/>
              </a:ext>
            </a:extLst>
          </p:cNvPr>
          <p:cNvSpPr txBox="1"/>
          <p:nvPr/>
        </p:nvSpPr>
        <p:spPr>
          <a:xfrm>
            <a:off x="8846025" y="4981761"/>
            <a:ext cx="541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 err="1">
                <a:solidFill>
                  <a:schemeClr val="tx1"/>
                </a:solidFill>
                <a:latin typeface="OpenDyslexicAlta" pitchFamily="2" charset="77"/>
              </a:rPr>
              <a:t>ly</a:t>
            </a:r>
            <a:endParaRPr lang="en-GB" sz="20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692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Which words have been split into the </a:t>
            </a:r>
          </a:p>
          <a:p>
            <a:r>
              <a:rPr lang="en-GB" dirty="0"/>
              <a:t>correct syllables?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5AF70B-9DC5-C495-B134-5D3B7EF10B0C}"/>
              </a:ext>
            </a:extLst>
          </p:cNvPr>
          <p:cNvSpPr txBox="1">
            <a:spLocks/>
          </p:cNvSpPr>
          <p:nvPr/>
        </p:nvSpPr>
        <p:spPr>
          <a:xfrm>
            <a:off x="1398243" y="2338808"/>
            <a:ext cx="2335896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 err="1">
                <a:latin typeface="OpenDyslexicAlta" pitchFamily="2" charset="77"/>
              </a:rPr>
              <a:t>a</a:t>
            </a:r>
            <a:r>
              <a:rPr lang="en-GB" sz="32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 err="1">
                <a:latin typeface="OpenDyslexicAlta" pitchFamily="2" charset="77"/>
              </a:rPr>
              <a:t>vail</a:t>
            </a:r>
            <a:r>
              <a:rPr lang="en-GB" sz="32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 err="1">
                <a:latin typeface="OpenDyslexicAlta" pitchFamily="2" charset="77"/>
              </a:rPr>
              <a:t>able</a:t>
            </a:r>
            <a:endParaRPr lang="en-GB" sz="3200" dirty="0">
              <a:latin typeface="OpenDyslexicAlta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4F7AFF-D94B-41AC-CB4C-B88F09BF1900}"/>
              </a:ext>
            </a:extLst>
          </p:cNvPr>
          <p:cNvSpPr txBox="1">
            <a:spLocks/>
          </p:cNvSpPr>
          <p:nvPr/>
        </p:nvSpPr>
        <p:spPr>
          <a:xfrm>
            <a:off x="5400034" y="4519335"/>
            <a:ext cx="1681871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OpenDyslexicAlta" pitchFamily="2" charset="77"/>
              </a:rPr>
              <a:t>r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hyme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05DDFD7-4215-222A-A893-ECBD6D4782F0}"/>
              </a:ext>
            </a:extLst>
          </p:cNvPr>
          <p:cNvSpPr txBox="1">
            <a:spLocks/>
          </p:cNvSpPr>
          <p:nvPr/>
        </p:nvSpPr>
        <p:spPr>
          <a:xfrm>
            <a:off x="5335914" y="2317638"/>
            <a:ext cx="1810111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OpenDyslexicAlta" pitchFamily="2" charset="77"/>
              </a:rPr>
              <a:t>mus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cle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1471AC4-209F-0CCA-D8DF-09091A723103}"/>
              </a:ext>
            </a:extLst>
          </p:cNvPr>
          <p:cNvSpPr txBox="1">
            <a:spLocks/>
          </p:cNvSpPr>
          <p:nvPr/>
        </p:nvSpPr>
        <p:spPr>
          <a:xfrm>
            <a:off x="8501114" y="4495128"/>
            <a:ext cx="2614818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OpenDyslexicAlta" pitchFamily="2" charset="77"/>
              </a:rPr>
              <a:t>ex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is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ten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ce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428538E-6E16-0C3C-6393-22D622E6FC85}"/>
              </a:ext>
            </a:extLst>
          </p:cNvPr>
          <p:cNvSpPr txBox="1">
            <a:spLocks/>
          </p:cNvSpPr>
          <p:nvPr/>
        </p:nvSpPr>
        <p:spPr>
          <a:xfrm>
            <a:off x="1466371" y="4495127"/>
            <a:ext cx="2199641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OpenDyslexicAlta" pitchFamily="2" charset="77"/>
              </a:rPr>
              <a:t>s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u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gge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st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8E3B2B-F24D-A9F7-F48D-B25F54D3EC81}"/>
              </a:ext>
            </a:extLst>
          </p:cNvPr>
          <p:cNvSpPr txBox="1">
            <a:spLocks/>
          </p:cNvSpPr>
          <p:nvPr/>
        </p:nvSpPr>
        <p:spPr>
          <a:xfrm>
            <a:off x="8610118" y="2315256"/>
            <a:ext cx="2396810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OpenDyslexicAlta" pitchFamily="2" charset="77"/>
              </a:rPr>
              <a:t>prej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u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dice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9D1CAA-8EEA-E7DA-EA4B-0881BCFD86B0}"/>
              </a:ext>
            </a:extLst>
          </p:cNvPr>
          <p:cNvSpPr/>
          <p:nvPr/>
        </p:nvSpPr>
        <p:spPr>
          <a:xfrm>
            <a:off x="903138" y="2269550"/>
            <a:ext cx="603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3760"/>
                </a:solidFill>
                <a:latin typeface="OpenDyslexicAlta" pitchFamily="2" charset="77"/>
              </a:rPr>
              <a:t>✗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997262-125C-F813-2A1D-4A52E6B913CC}"/>
              </a:ext>
            </a:extLst>
          </p:cNvPr>
          <p:cNvSpPr/>
          <p:nvPr/>
        </p:nvSpPr>
        <p:spPr>
          <a:xfrm>
            <a:off x="1346947" y="3191282"/>
            <a:ext cx="2438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a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vail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a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ble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FABB79-E40F-509F-D0A6-4DB1D3FD80DD}"/>
              </a:ext>
            </a:extLst>
          </p:cNvPr>
          <p:cNvSpPr/>
          <p:nvPr/>
        </p:nvSpPr>
        <p:spPr>
          <a:xfrm>
            <a:off x="5335914" y="3197521"/>
            <a:ext cx="181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200" dirty="0">
                <a:latin typeface="OpenDyslexicAlta" pitchFamily="2" charset="77"/>
              </a:rPr>
              <a:t>mus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cle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D24F5-541C-35EE-94E9-4E3ECD88C2C1}"/>
              </a:ext>
            </a:extLst>
          </p:cNvPr>
          <p:cNvSpPr/>
          <p:nvPr/>
        </p:nvSpPr>
        <p:spPr>
          <a:xfrm>
            <a:off x="8610118" y="3170643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200" dirty="0">
                <a:latin typeface="OpenDyslexicAlta" pitchFamily="2" charset="77"/>
              </a:rPr>
              <a:t>prej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u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dice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B4743F-A14D-B045-75D7-035253BECF13}"/>
              </a:ext>
            </a:extLst>
          </p:cNvPr>
          <p:cNvSpPr/>
          <p:nvPr/>
        </p:nvSpPr>
        <p:spPr>
          <a:xfrm>
            <a:off x="1568963" y="5396437"/>
            <a:ext cx="1994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200" dirty="0">
                <a:latin typeface="OpenDyslexicAlta" pitchFamily="2" charset="77"/>
              </a:rPr>
              <a:t>sug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gest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DF71D4-DDE2-6071-2418-C005B402F7B7}"/>
              </a:ext>
            </a:extLst>
          </p:cNvPr>
          <p:cNvSpPr/>
          <p:nvPr/>
        </p:nvSpPr>
        <p:spPr>
          <a:xfrm>
            <a:off x="8552410" y="5347838"/>
            <a:ext cx="2512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200" dirty="0">
                <a:latin typeface="OpenDyslexicAlta" pitchFamily="2" charset="77"/>
              </a:rPr>
              <a:t>ex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ist</a:t>
            </a:r>
            <a:r>
              <a:rPr lang="en-GB" sz="3200" dirty="0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200" dirty="0">
                <a:latin typeface="OpenDyslexicAlta" pitchFamily="2" charset="77"/>
              </a:rPr>
              <a:t>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7BB97B-AAC5-E0E1-EB20-3EABCE883E95}"/>
              </a:ext>
            </a:extLst>
          </p:cNvPr>
          <p:cNvSpPr/>
          <p:nvPr/>
        </p:nvSpPr>
        <p:spPr>
          <a:xfrm>
            <a:off x="5451330" y="5396437"/>
            <a:ext cx="1579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200" dirty="0">
                <a:latin typeface="OpenDyslexicAlta" pitchFamily="2" charset="77"/>
              </a:rPr>
              <a:t>rhyme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BCBE56-06F7-5853-327B-F8FBFCEF3ED5}"/>
              </a:ext>
            </a:extLst>
          </p:cNvPr>
          <p:cNvSpPr/>
          <p:nvPr/>
        </p:nvSpPr>
        <p:spPr>
          <a:xfrm>
            <a:off x="8029249" y="226272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25D160"/>
                </a:solidFill>
                <a:latin typeface="OpenDyslexicAlta" pitchFamily="2" charset="77"/>
              </a:rPr>
              <a:t>✓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AFD973-C9A1-554B-AE19-B62FDB7CC4A6}"/>
              </a:ext>
            </a:extLst>
          </p:cNvPr>
          <p:cNvSpPr/>
          <p:nvPr/>
        </p:nvSpPr>
        <p:spPr>
          <a:xfrm>
            <a:off x="7949360" y="4473298"/>
            <a:ext cx="603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3760"/>
                </a:solidFill>
                <a:latin typeface="OpenDyslexicAlta" pitchFamily="2" charset="77"/>
              </a:rPr>
              <a:t>✗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42B74A-023E-EECA-5F55-E9EE4791F94A}"/>
              </a:ext>
            </a:extLst>
          </p:cNvPr>
          <p:cNvSpPr/>
          <p:nvPr/>
        </p:nvSpPr>
        <p:spPr>
          <a:xfrm>
            <a:off x="4771236" y="4439521"/>
            <a:ext cx="603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3760"/>
                </a:solidFill>
                <a:latin typeface="OpenDyslexicAlta" pitchFamily="2" charset="77"/>
              </a:rPr>
              <a:t>✗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4FB4D6-9DE6-79F5-0683-C09BA252DAF6}"/>
              </a:ext>
            </a:extLst>
          </p:cNvPr>
          <p:cNvSpPr/>
          <p:nvPr/>
        </p:nvSpPr>
        <p:spPr>
          <a:xfrm>
            <a:off x="903138" y="4430627"/>
            <a:ext cx="603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3760"/>
                </a:solidFill>
                <a:latin typeface="OpenDyslexicAlta" pitchFamily="2" charset="77"/>
              </a:rPr>
              <a:t>✗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B483DD-E277-88BE-01A2-BEC42CB0BE0F}"/>
              </a:ext>
            </a:extLst>
          </p:cNvPr>
          <p:cNvSpPr/>
          <p:nvPr/>
        </p:nvSpPr>
        <p:spPr>
          <a:xfrm>
            <a:off x="4782466" y="226272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25D160"/>
                </a:solidFill>
                <a:latin typeface="OpenDyslexicAlta" pitchFamily="2" charset="77"/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7479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3C8B-A5AA-4C05-BD1B-303A113DB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7DF608-9EF3-3980-4BAC-CE59FE7EE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 you know what they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3484F-7284-2897-9A50-5A0EBF5314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8C91990-8604-78B0-2174-DF20AB403BCF}"/>
              </a:ext>
            </a:extLst>
          </p:cNvPr>
          <p:cNvSpPr txBox="1">
            <a:spLocks/>
          </p:cNvSpPr>
          <p:nvPr/>
        </p:nvSpPr>
        <p:spPr>
          <a:xfrm>
            <a:off x="363707" y="220615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accompany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100A5F5-2098-DE01-D9C1-47DF06F54352}"/>
              </a:ext>
            </a:extLst>
          </p:cNvPr>
          <p:cNvSpPr txBox="1">
            <a:spLocks/>
          </p:cNvSpPr>
          <p:nvPr/>
        </p:nvSpPr>
        <p:spPr>
          <a:xfrm>
            <a:off x="4609985" y="220615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average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B782C5F-44ED-1E60-7616-F85DB778DA35}"/>
              </a:ext>
            </a:extLst>
          </p:cNvPr>
          <p:cNvSpPr txBox="1">
            <a:spLocks/>
          </p:cNvSpPr>
          <p:nvPr/>
        </p:nvSpPr>
        <p:spPr>
          <a:xfrm>
            <a:off x="4217680" y="3347959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conscience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E848611-BBBE-3327-F53B-4E53AE0D2D6F}"/>
              </a:ext>
            </a:extLst>
          </p:cNvPr>
          <p:cNvSpPr txBox="1">
            <a:spLocks/>
          </p:cNvSpPr>
          <p:nvPr/>
        </p:nvSpPr>
        <p:spPr>
          <a:xfrm>
            <a:off x="8355990" y="334795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necessary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EE62D7A-F3E4-E464-69C5-E0E33D75F585}"/>
              </a:ext>
            </a:extLst>
          </p:cNvPr>
          <p:cNvSpPr txBox="1">
            <a:spLocks/>
          </p:cNvSpPr>
          <p:nvPr/>
        </p:nvSpPr>
        <p:spPr>
          <a:xfrm>
            <a:off x="827110" y="334795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explanation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80BEFFC-B775-D04B-AD02-C7DEBB97AD52}"/>
              </a:ext>
            </a:extLst>
          </p:cNvPr>
          <p:cNvSpPr txBox="1">
            <a:spLocks/>
          </p:cNvSpPr>
          <p:nvPr/>
        </p:nvSpPr>
        <p:spPr>
          <a:xfrm>
            <a:off x="692532" y="448976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rhythm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2CA81B7-04A7-3E02-B4E8-228030A59D47}"/>
              </a:ext>
            </a:extLst>
          </p:cNvPr>
          <p:cNvSpPr txBox="1">
            <a:spLocks/>
          </p:cNvSpPr>
          <p:nvPr/>
        </p:nvSpPr>
        <p:spPr>
          <a:xfrm>
            <a:off x="4475407" y="448976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develop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F071D0B-668D-3846-FDF3-50703EEDDA73}"/>
              </a:ext>
            </a:extLst>
          </p:cNvPr>
          <p:cNvSpPr txBox="1">
            <a:spLocks/>
          </p:cNvSpPr>
          <p:nvPr/>
        </p:nvSpPr>
        <p:spPr>
          <a:xfrm>
            <a:off x="8221412" y="448976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privilege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A027902-1FEA-1574-C52C-24B7D01C297E}"/>
              </a:ext>
            </a:extLst>
          </p:cNvPr>
          <p:cNvSpPr txBox="1">
            <a:spLocks/>
          </p:cNvSpPr>
          <p:nvPr/>
        </p:nvSpPr>
        <p:spPr>
          <a:xfrm>
            <a:off x="8221412" y="220615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immediately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857DA3C-C748-DBE2-8EB3-FB971AE96803}"/>
              </a:ext>
            </a:extLst>
          </p:cNvPr>
          <p:cNvSpPr txBox="1">
            <a:spLocks/>
          </p:cNvSpPr>
          <p:nvPr/>
        </p:nvSpPr>
        <p:spPr>
          <a:xfrm>
            <a:off x="4475407" y="5631563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symbol</a:t>
            </a:r>
          </a:p>
        </p:txBody>
      </p:sp>
    </p:spTree>
    <p:extLst>
      <p:ext uri="{BB962C8B-B14F-4D97-AF65-F5344CB8AC3E}">
        <p14:creationId xmlns:p14="http://schemas.microsoft.com/office/powerpoint/2010/main" val="9719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rhythm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146B45-97B4-EEA4-9F0D-05BA70267FF7}"/>
              </a:ext>
            </a:extLst>
          </p:cNvPr>
          <p:cNvSpPr/>
          <p:nvPr/>
        </p:nvSpPr>
        <p:spPr>
          <a:xfrm>
            <a:off x="597358" y="1953582"/>
            <a:ext cx="10997283" cy="369332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OpenDyslexicAlta" pitchFamily="2" charset="77"/>
              </a:rPr>
              <a:t>The term ‘rhymed’ or ‘rhyming verse’ entered the English language in the 1550s.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9E7ABE-25C6-A0D6-0A1F-F4C26380F59D}"/>
              </a:ext>
            </a:extLst>
          </p:cNvPr>
          <p:cNvSpPr/>
          <p:nvPr/>
        </p:nvSpPr>
        <p:spPr>
          <a:xfrm>
            <a:off x="1147129" y="2359254"/>
            <a:ext cx="9897740" cy="369332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OpenDyslexicAlta" pitchFamily="2" charset="77"/>
              </a:rPr>
              <a:t>It was borrowed from </a:t>
            </a:r>
            <a:r>
              <a:rPr lang="en-GB" i="1" dirty="0">
                <a:solidFill>
                  <a:srgbClr val="3372DC"/>
                </a:solidFill>
                <a:latin typeface="OpenDyslexicAlta" pitchFamily="2" charset="77"/>
              </a:rPr>
              <a:t>rhythmus</a:t>
            </a:r>
            <a:r>
              <a:rPr lang="en-GB" dirty="0">
                <a:solidFill>
                  <a:srgbClr val="000000"/>
                </a:solidFill>
                <a:latin typeface="OpenDyslexicAlta" pitchFamily="2" charset="77"/>
              </a:rPr>
              <a:t> in Latin, meaning ‘movement in time’.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D84EA-9A41-BA8B-6C67-53DD6C065E25}"/>
              </a:ext>
            </a:extLst>
          </p:cNvPr>
          <p:cNvSpPr/>
          <p:nvPr/>
        </p:nvSpPr>
        <p:spPr>
          <a:xfrm>
            <a:off x="1228042" y="2783681"/>
            <a:ext cx="9735914" cy="369332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OpenDyslexicAlta" pitchFamily="2" charset="77"/>
              </a:rPr>
              <a:t>There’s also </a:t>
            </a:r>
            <a:r>
              <a:rPr lang="en-GB" i="1" dirty="0">
                <a:solidFill>
                  <a:srgbClr val="3372DC"/>
                </a:solidFill>
                <a:latin typeface="OpenDyslexicAlta" pitchFamily="2" charset="77"/>
              </a:rPr>
              <a:t>rhythmos</a:t>
            </a:r>
            <a:r>
              <a:rPr lang="en-GB" dirty="0">
                <a:solidFill>
                  <a:srgbClr val="000000"/>
                </a:solidFill>
                <a:latin typeface="OpenDyslexicAlta" pitchFamily="2" charset="77"/>
              </a:rPr>
              <a:t> from Greek, meaning ‘movement or a measured flow’. </a:t>
            </a:r>
            <a:endParaRPr lang="en-GB" dirty="0">
              <a:latin typeface="OpenDyslexicAlta" pitchFamily="2" charset="77"/>
            </a:endParaRPr>
          </a:p>
        </p:txBody>
      </p:sp>
      <p:pic>
        <p:nvPicPr>
          <p:cNvPr id="31" name="Graphic 30" descr="Music notation outline">
            <a:extLst>
              <a:ext uri="{FF2B5EF4-FFF2-40B4-BE49-F238E27FC236}">
                <a16:creationId xmlns:a16="http://schemas.microsoft.com/office/drawing/2014/main" id="{26648FD7-BAB5-CE3E-56B3-7D6E10E6C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799" y="3208108"/>
            <a:ext cx="2304270" cy="2241159"/>
          </a:xfrm>
          <a:prstGeom prst="rect">
            <a:avLst/>
          </a:prstGeom>
        </p:spPr>
      </p:pic>
      <p:pic>
        <p:nvPicPr>
          <p:cNvPr id="32" name="Picture 31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D0A86898-28F5-595A-3389-CAAF52AE1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285" y="3409017"/>
            <a:ext cx="1721914" cy="1788142"/>
          </a:xfrm>
          <a:prstGeom prst="rect">
            <a:avLst/>
          </a:prstGeom>
        </p:spPr>
      </p:pic>
      <p:pic>
        <p:nvPicPr>
          <p:cNvPr id="33" name="Graphic 32" descr="Drum set with solid fill">
            <a:extLst>
              <a:ext uri="{FF2B5EF4-FFF2-40B4-BE49-F238E27FC236}">
                <a16:creationId xmlns:a16="http://schemas.microsoft.com/office/drawing/2014/main" id="{71354F49-D769-FF5A-54F1-C76C1D64F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6851" y="3294907"/>
            <a:ext cx="1918294" cy="191829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45FBC9-46C8-D2EA-4422-153F157FF110}"/>
              </a:ext>
            </a:extLst>
          </p:cNvPr>
          <p:cNvSpPr txBox="1"/>
          <p:nvPr/>
        </p:nvSpPr>
        <p:spPr>
          <a:xfrm>
            <a:off x="4509531" y="5468742"/>
            <a:ext cx="3172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OpenDyslexicAlta" pitchFamily="2" charset="77"/>
              </a:rPr>
              <a:t>Rhythm in music means the repeating sounds of beats.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A8A3ED-925A-BA98-AA85-3C7A8472CC4C}"/>
              </a:ext>
            </a:extLst>
          </p:cNvPr>
          <p:cNvSpPr txBox="1"/>
          <p:nvPr/>
        </p:nvSpPr>
        <p:spPr>
          <a:xfrm>
            <a:off x="8090153" y="5468742"/>
            <a:ext cx="3432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The U.S. musical style, Rhythm and Blues, first got its name in 1949.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C403B7-3442-38DE-E984-91310E7EF313}"/>
              </a:ext>
            </a:extLst>
          </p:cNvPr>
          <p:cNvSpPr txBox="1"/>
          <p:nvPr/>
        </p:nvSpPr>
        <p:spPr>
          <a:xfrm>
            <a:off x="802026" y="5468742"/>
            <a:ext cx="32998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Rhythm, associated with music, was first recorded in English in 1776.</a:t>
            </a:r>
          </a:p>
        </p:txBody>
      </p:sp>
    </p:spTree>
    <p:extLst>
      <p:ext uri="{BB962C8B-B14F-4D97-AF65-F5344CB8AC3E}">
        <p14:creationId xmlns:p14="http://schemas.microsoft.com/office/powerpoint/2010/main" val="2571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372DC"/>
                </a:solidFill>
              </a:rPr>
              <a:t>develop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A91839CE-D634-8C55-7EA6-27F5C2B77E38}"/>
              </a:ext>
            </a:extLst>
          </p:cNvPr>
          <p:cNvSpPr/>
          <p:nvPr/>
        </p:nvSpPr>
        <p:spPr>
          <a:xfrm>
            <a:off x="9313627" y="3036114"/>
            <a:ext cx="1918800" cy="969327"/>
          </a:xfrm>
          <a:custGeom>
            <a:avLst/>
            <a:gdLst>
              <a:gd name="connsiteX0" fmla="*/ 0 w 2207095"/>
              <a:gd name="connsiteY0" fmla="*/ 0 h 1859520"/>
              <a:gd name="connsiteX1" fmla="*/ 2206939 w 2207095"/>
              <a:gd name="connsiteY1" fmla="*/ 0 h 1859520"/>
              <a:gd name="connsiteX2" fmla="*/ 2206939 w 2207095"/>
              <a:gd name="connsiteY2" fmla="*/ 697320 h 1859520"/>
              <a:gd name="connsiteX3" fmla="*/ 2207095 w 2207095"/>
              <a:gd name="connsiteY3" fmla="*/ 697320 h 1859520"/>
              <a:gd name="connsiteX4" fmla="*/ 2207095 w 2207095"/>
              <a:gd name="connsiteY4" fmla="*/ 1162200 h 1859520"/>
              <a:gd name="connsiteX5" fmla="*/ 2206939 w 2207095"/>
              <a:gd name="connsiteY5" fmla="*/ 1162200 h 1859520"/>
              <a:gd name="connsiteX6" fmla="*/ 2206939 w 2207095"/>
              <a:gd name="connsiteY6" fmla="*/ 1859520 h 1859520"/>
              <a:gd name="connsiteX7" fmla="*/ 0 w 2207095"/>
              <a:gd name="connsiteY7" fmla="*/ 1859520 h 185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7095" h="1859520">
                <a:moveTo>
                  <a:pt x="0" y="0"/>
                </a:moveTo>
                <a:lnTo>
                  <a:pt x="2206939" y="0"/>
                </a:lnTo>
                <a:lnTo>
                  <a:pt x="2206939" y="697320"/>
                </a:lnTo>
                <a:lnTo>
                  <a:pt x="2207095" y="697320"/>
                </a:lnTo>
                <a:lnTo>
                  <a:pt x="2207095" y="1162200"/>
                </a:lnTo>
                <a:lnTo>
                  <a:pt x="2206939" y="1162200"/>
                </a:lnTo>
                <a:lnTo>
                  <a:pt x="2206939" y="1859520"/>
                </a:lnTo>
                <a:lnTo>
                  <a:pt x="0" y="1859520"/>
                </a:lnTo>
                <a:close/>
              </a:path>
            </a:pathLst>
          </a:cu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49472-36B8-1A74-EAF7-9765E4E509BB}"/>
              </a:ext>
            </a:extLst>
          </p:cNvPr>
          <p:cNvSpPr txBox="1"/>
          <p:nvPr/>
        </p:nvSpPr>
        <p:spPr>
          <a:xfrm>
            <a:off x="1033914" y="3222555"/>
            <a:ext cx="1759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latin typeface="OpenDyslexicAlta" pitchFamily="2" charset="77"/>
              </a:rPr>
              <a:t>desveloper</a:t>
            </a:r>
            <a:endParaRPr lang="en-GB" sz="2000" b="1" dirty="0">
              <a:latin typeface="OpenDyslexicAlta" pitchFamily="2" charset="77"/>
            </a:endParaRPr>
          </a:p>
          <a:p>
            <a:pPr algn="ctr"/>
            <a:r>
              <a:rPr lang="en-GB" sz="1400" dirty="0">
                <a:latin typeface="OpenDyslexicAlta" pitchFamily="2" charset="77"/>
              </a:rPr>
              <a:t>(</a:t>
            </a:r>
            <a:r>
              <a:rPr lang="en-GB" sz="1600" dirty="0">
                <a:latin typeface="OpenDyslexicAlta" pitchFamily="2" charset="77"/>
              </a:rPr>
              <a:t>Old French)</a:t>
            </a:r>
          </a:p>
        </p:txBody>
      </p:sp>
      <p:sp>
        <p:nvSpPr>
          <p:cNvPr id="24" name="Right Arrow Callout 23">
            <a:extLst>
              <a:ext uri="{FF2B5EF4-FFF2-40B4-BE49-F238E27FC236}">
                <a16:creationId xmlns:a16="http://schemas.microsoft.com/office/drawing/2014/main" id="{B1665BB8-9084-51D5-0DE9-178FAC5FA0D9}"/>
              </a:ext>
            </a:extLst>
          </p:cNvPr>
          <p:cNvSpPr/>
          <p:nvPr/>
        </p:nvSpPr>
        <p:spPr>
          <a:xfrm>
            <a:off x="949207" y="3036114"/>
            <a:ext cx="2480614" cy="969327"/>
          </a:xfrm>
          <a:prstGeom prst="rightArrowCallout">
            <a:avLst>
              <a:gd name="adj1" fmla="val 22266"/>
              <a:gd name="adj2" fmla="val 21784"/>
              <a:gd name="adj3" fmla="val 25801"/>
              <a:gd name="adj4" fmla="val 76916"/>
            </a:avLst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31C6E8-1496-5BFF-871D-5A7B8C81A57D}"/>
              </a:ext>
            </a:extLst>
          </p:cNvPr>
          <p:cNvSpPr txBox="1"/>
          <p:nvPr/>
        </p:nvSpPr>
        <p:spPr>
          <a:xfrm>
            <a:off x="2892745" y="5538336"/>
            <a:ext cx="2631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 err="1">
                <a:effectLst/>
                <a:latin typeface="OpenDyslexicAlta" pitchFamily="2" charset="77"/>
              </a:rPr>
              <a:t>desveloper</a:t>
            </a:r>
            <a:endParaRPr lang="en-GB" sz="2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B86725-777E-90AB-4B35-F78FBE52DC85}"/>
              </a:ext>
            </a:extLst>
          </p:cNvPr>
          <p:cNvCxnSpPr>
            <a:cxnSpLocks/>
          </p:cNvCxnSpPr>
          <p:nvPr/>
        </p:nvCxnSpPr>
        <p:spPr>
          <a:xfrm flipH="1" flipV="1">
            <a:off x="2180744" y="5728238"/>
            <a:ext cx="998110" cy="9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513670-3C62-15E8-FEE4-1BDC49429692}"/>
              </a:ext>
            </a:extLst>
          </p:cNvPr>
          <p:cNvSpPr txBox="1"/>
          <p:nvPr/>
        </p:nvSpPr>
        <p:spPr>
          <a:xfrm>
            <a:off x="593955" y="5272487"/>
            <a:ext cx="1675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dirty="0">
                <a:effectLst/>
                <a:latin typeface="OpenDyslexicAlta" pitchFamily="2" charset="77"/>
              </a:rPr>
              <a:t>‘des’ meaning ‘undo’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82DF46-81C3-7732-F2B1-FFCFC9BB5B8B}"/>
              </a:ext>
            </a:extLst>
          </p:cNvPr>
          <p:cNvSpPr txBox="1"/>
          <p:nvPr/>
        </p:nvSpPr>
        <p:spPr>
          <a:xfrm>
            <a:off x="6182091" y="5268148"/>
            <a:ext cx="1675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dirty="0">
                <a:effectLst/>
                <a:latin typeface="OpenDyslexicAlta" pitchFamily="2" charset="77"/>
              </a:rPr>
              <a:t>‘</a:t>
            </a:r>
            <a:r>
              <a:rPr lang="en-GB" b="0" dirty="0" err="1">
                <a:effectLst/>
                <a:latin typeface="OpenDyslexicAlta" pitchFamily="2" charset="77"/>
              </a:rPr>
              <a:t>veloper</a:t>
            </a:r>
            <a:r>
              <a:rPr lang="en-GB" b="0" dirty="0">
                <a:effectLst/>
                <a:latin typeface="OpenDyslexicAlta" pitchFamily="2" charset="77"/>
              </a:rPr>
              <a:t>’ meaning  ‘wrap up’</a:t>
            </a:r>
            <a:endParaRPr lang="en-GB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80C8B7D-0884-E0AC-B2AC-75DF291BA6D1}"/>
              </a:ext>
            </a:extLst>
          </p:cNvPr>
          <p:cNvCxnSpPr>
            <a:cxnSpLocks/>
          </p:cNvCxnSpPr>
          <p:nvPr/>
        </p:nvCxnSpPr>
        <p:spPr>
          <a:xfrm>
            <a:off x="5264950" y="5728238"/>
            <a:ext cx="9981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51268E-42AB-EB25-4666-EA746DD07B76}"/>
              </a:ext>
            </a:extLst>
          </p:cNvPr>
          <p:cNvSpPr txBox="1"/>
          <p:nvPr/>
        </p:nvSpPr>
        <p:spPr>
          <a:xfrm>
            <a:off x="3816870" y="3222555"/>
            <a:ext cx="1759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latin typeface="OpenDyslexicAlta" pitchFamily="2" charset="77"/>
              </a:rPr>
              <a:t>developper</a:t>
            </a:r>
            <a:endParaRPr lang="en-GB" sz="2000" b="1" dirty="0">
              <a:latin typeface="OpenDyslexicAlta" pitchFamily="2" charset="77"/>
            </a:endParaRPr>
          </a:p>
          <a:p>
            <a:pPr algn="ctr"/>
            <a:r>
              <a:rPr lang="en-GB" sz="1400" dirty="0">
                <a:latin typeface="OpenDyslexicAlta" pitchFamily="2" charset="77"/>
              </a:rPr>
              <a:t>(</a:t>
            </a:r>
            <a:r>
              <a:rPr lang="en-GB" sz="1600" dirty="0">
                <a:latin typeface="OpenDyslexicAlta" pitchFamily="2" charset="77"/>
              </a:rPr>
              <a:t>Old French)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3CE60-FA4D-BC12-CEA3-E8E15166BA27}"/>
              </a:ext>
            </a:extLst>
          </p:cNvPr>
          <p:cNvSpPr txBox="1"/>
          <p:nvPr/>
        </p:nvSpPr>
        <p:spPr>
          <a:xfrm>
            <a:off x="6599827" y="3222555"/>
            <a:ext cx="1759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OpenDyslexicAlta" pitchFamily="2" charset="77"/>
              </a:rPr>
              <a:t>develop</a:t>
            </a:r>
          </a:p>
          <a:p>
            <a:pPr algn="ctr"/>
            <a:r>
              <a:rPr lang="en-GB" sz="1400" dirty="0">
                <a:latin typeface="OpenDyslexicAlta" pitchFamily="2" charset="77"/>
              </a:rPr>
              <a:t>(</a:t>
            </a:r>
            <a:r>
              <a:rPr lang="en-GB" sz="1600" dirty="0">
                <a:latin typeface="OpenDyslexicAlta" pitchFamily="2" charset="77"/>
              </a:rPr>
              <a:t>French)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41268-B07D-1A01-9A11-9DF96A3C38E1}"/>
              </a:ext>
            </a:extLst>
          </p:cNvPr>
          <p:cNvSpPr txBox="1"/>
          <p:nvPr/>
        </p:nvSpPr>
        <p:spPr>
          <a:xfrm>
            <a:off x="9402661" y="3222555"/>
            <a:ext cx="175929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OpenDyslexicAlta" pitchFamily="2" charset="77"/>
              </a:rPr>
              <a:t>develop</a:t>
            </a:r>
          </a:p>
          <a:p>
            <a:pPr algn="ctr"/>
            <a:r>
              <a:rPr lang="en-GB" sz="1200" dirty="0">
                <a:latin typeface="OpenDyslexicAlta" pitchFamily="2" charset="77"/>
              </a:rPr>
              <a:t>(</a:t>
            </a:r>
            <a:r>
              <a:rPr lang="en-GB" sz="1400" dirty="0">
                <a:latin typeface="OpenDyslexicAlta" pitchFamily="2" charset="77"/>
              </a:rPr>
              <a:t>English–1650s)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DECAAE-D1D7-B79F-7FB4-B50823922D26}"/>
              </a:ext>
            </a:extLst>
          </p:cNvPr>
          <p:cNvSpPr/>
          <p:nvPr/>
        </p:nvSpPr>
        <p:spPr>
          <a:xfrm>
            <a:off x="718564" y="2027600"/>
            <a:ext cx="1075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Some words change and evolve over time and now have different meanings.</a:t>
            </a:r>
          </a:p>
          <a:p>
            <a:pPr algn="ctr"/>
            <a:r>
              <a:rPr lang="en-GB" sz="2000" dirty="0">
                <a:latin typeface="OpenDyslexicAlta" pitchFamily="2" charset="77"/>
              </a:rPr>
              <a:t>Look at how the meaning of the word ‘</a:t>
            </a:r>
            <a:r>
              <a:rPr lang="en-GB" sz="2000" b="1" dirty="0">
                <a:solidFill>
                  <a:srgbClr val="3372DC"/>
                </a:solidFill>
                <a:latin typeface="OpenDyslexicAlta" pitchFamily="2" charset="77"/>
              </a:rPr>
              <a:t>develop</a:t>
            </a:r>
            <a:r>
              <a:rPr lang="en-GB" sz="2000" b="1" dirty="0">
                <a:latin typeface="OpenDyslexicAlta" pitchFamily="2" charset="77"/>
              </a:rPr>
              <a:t>’ </a:t>
            </a:r>
            <a:r>
              <a:rPr lang="en-GB" sz="2000" dirty="0">
                <a:latin typeface="OpenDyslexicAlta" pitchFamily="2" charset="77"/>
              </a:rPr>
              <a:t>developed.</a:t>
            </a:r>
            <a:endParaRPr lang="en-GB" sz="1400" b="1" dirty="0">
              <a:latin typeface="OpenDyslexicAlta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EE643B-07A5-3B42-34FD-46D907C1F65F}"/>
              </a:ext>
            </a:extLst>
          </p:cNvPr>
          <p:cNvSpPr txBox="1"/>
          <p:nvPr/>
        </p:nvSpPr>
        <p:spPr>
          <a:xfrm>
            <a:off x="677157" y="4447762"/>
            <a:ext cx="1088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‘Unfold’, ‘unfurl’ or ‘unwrap’ were the original words once used for </a:t>
            </a:r>
            <a:r>
              <a:rPr lang="en-GB" sz="2000" b="1" dirty="0">
                <a:solidFill>
                  <a:srgbClr val="3372DC"/>
                </a:solidFill>
                <a:latin typeface="OpenDyslexicAlta" pitchFamily="2" charset="77"/>
              </a:rPr>
              <a:t>develop</a:t>
            </a:r>
            <a:r>
              <a:rPr lang="en-GB" sz="2000" dirty="0">
                <a:latin typeface="OpenDyslexicAlta" pitchFamily="2" charset="77"/>
              </a:rPr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B85D27-594B-69B4-C8E4-C0A6E697E037}"/>
              </a:ext>
            </a:extLst>
          </p:cNvPr>
          <p:cNvCxnSpPr>
            <a:cxnSpLocks/>
          </p:cNvCxnSpPr>
          <p:nvPr/>
        </p:nvCxnSpPr>
        <p:spPr>
          <a:xfrm>
            <a:off x="7779550" y="5728238"/>
            <a:ext cx="9981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F3DC78-BA91-A0AF-64AC-68817AB0C12A}"/>
              </a:ext>
            </a:extLst>
          </p:cNvPr>
          <p:cNvGrpSpPr/>
          <p:nvPr/>
        </p:nvGrpSpPr>
        <p:grpSpPr>
          <a:xfrm>
            <a:off x="8841777" y="4996711"/>
            <a:ext cx="2743242" cy="1324370"/>
            <a:chOff x="8841777" y="4996711"/>
            <a:chExt cx="2743242" cy="13243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53BC93-E002-B9AC-ADE9-DB9250001B22}"/>
                </a:ext>
              </a:extLst>
            </p:cNvPr>
            <p:cNvSpPr txBox="1"/>
            <p:nvPr/>
          </p:nvSpPr>
          <p:spPr>
            <a:xfrm>
              <a:off x="8841777" y="5674750"/>
              <a:ext cx="27432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0" dirty="0">
                  <a:effectLst/>
                  <a:latin typeface="OpenDyslexicAlta" pitchFamily="2" charset="77"/>
                </a:rPr>
                <a:t>Linked to ‘envelop’ and ‘envelope’.</a:t>
              </a:r>
              <a:endParaRPr lang="en-GB" dirty="0"/>
            </a:p>
          </p:txBody>
        </p:sp>
        <p:pic>
          <p:nvPicPr>
            <p:cNvPr id="17" name="Graphic 16" descr="Envelope with solid fill">
              <a:extLst>
                <a:ext uri="{FF2B5EF4-FFF2-40B4-BE49-F238E27FC236}">
                  <a16:creationId xmlns:a16="http://schemas.microsoft.com/office/drawing/2014/main" id="{78D6E1AE-1990-4770-2F5E-5678708A6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91345" y="4996711"/>
              <a:ext cx="727742" cy="727742"/>
            </a:xfrm>
            <a:prstGeom prst="rect">
              <a:avLst/>
            </a:prstGeom>
          </p:spPr>
        </p:pic>
      </p:grpSp>
      <p:sp>
        <p:nvSpPr>
          <p:cNvPr id="20" name="Right Arrow Callout 19">
            <a:extLst>
              <a:ext uri="{FF2B5EF4-FFF2-40B4-BE49-F238E27FC236}">
                <a16:creationId xmlns:a16="http://schemas.microsoft.com/office/drawing/2014/main" id="{E7E4EDD3-05A1-A15E-383F-5006C42ED2E9}"/>
              </a:ext>
            </a:extLst>
          </p:cNvPr>
          <p:cNvSpPr/>
          <p:nvPr/>
        </p:nvSpPr>
        <p:spPr>
          <a:xfrm>
            <a:off x="3747271" y="3036114"/>
            <a:ext cx="2480614" cy="969327"/>
          </a:xfrm>
          <a:prstGeom prst="rightArrowCallout">
            <a:avLst>
              <a:gd name="adj1" fmla="val 22266"/>
              <a:gd name="adj2" fmla="val 21784"/>
              <a:gd name="adj3" fmla="val 25801"/>
              <a:gd name="adj4" fmla="val 76916"/>
            </a:avLst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Arrow Callout 20">
            <a:extLst>
              <a:ext uri="{FF2B5EF4-FFF2-40B4-BE49-F238E27FC236}">
                <a16:creationId xmlns:a16="http://schemas.microsoft.com/office/drawing/2014/main" id="{CB3C6F69-7937-9565-7AD1-5FBD0D916BBE}"/>
              </a:ext>
            </a:extLst>
          </p:cNvPr>
          <p:cNvSpPr/>
          <p:nvPr/>
        </p:nvSpPr>
        <p:spPr>
          <a:xfrm>
            <a:off x="6527047" y="3036114"/>
            <a:ext cx="2480614" cy="969327"/>
          </a:xfrm>
          <a:prstGeom prst="rightArrowCallout">
            <a:avLst>
              <a:gd name="adj1" fmla="val 22266"/>
              <a:gd name="adj2" fmla="val 21784"/>
              <a:gd name="adj3" fmla="val 25801"/>
              <a:gd name="adj4" fmla="val 76916"/>
            </a:avLst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9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3" grpId="0"/>
      <p:bldP spid="24" grpId="0" animBg="1"/>
      <p:bldP spid="25" grpId="0"/>
      <p:bldP spid="28" grpId="0"/>
      <p:bldP spid="31" grpId="0"/>
      <p:bldP spid="9" grpId="0"/>
      <p:bldP spid="10" grpId="0"/>
      <p:bldP spid="11" grpId="0"/>
      <p:bldP spid="12" grpId="0"/>
      <p:bldP spid="14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D3F9F-3B11-20FE-FEE5-4716A8B1F1DF}"/>
              </a:ext>
            </a:extLst>
          </p:cNvPr>
          <p:cNvSpPr txBox="1"/>
          <p:nvPr/>
        </p:nvSpPr>
        <p:spPr>
          <a:xfrm>
            <a:off x="711419" y="1808448"/>
            <a:ext cx="1083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3372DC"/>
                </a:solidFill>
                <a:latin typeface="OpenDyslexicAlta" pitchFamily="2" charset="77"/>
              </a:rPr>
              <a:t>Develop: to gradually grow or become bigger, more advanced, stronger,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56846-A1B6-C7C8-8209-DDCB4971521C}"/>
              </a:ext>
            </a:extLst>
          </p:cNvPr>
          <p:cNvSpPr txBox="1"/>
          <p:nvPr/>
        </p:nvSpPr>
        <p:spPr>
          <a:xfrm>
            <a:off x="1032930" y="2205888"/>
            <a:ext cx="101938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OpenDyslexicAlta" pitchFamily="2" charset="77"/>
              </a:rPr>
              <a:t>Here is how the camera has developed into something we recognise today: </a:t>
            </a:r>
          </a:p>
        </p:txBody>
      </p:sp>
      <p:pic>
        <p:nvPicPr>
          <p:cNvPr id="40" name="Picture 39" descr="Vintage, Camera, Seroco, Photography, Picture, Sears">
            <a:extLst>
              <a:ext uri="{FF2B5EF4-FFF2-40B4-BE49-F238E27FC236}">
                <a16:creationId xmlns:a16="http://schemas.microsoft.com/office/drawing/2014/main" id="{79C4981B-592E-B69C-4CD8-7F2327D4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3" y="2609613"/>
            <a:ext cx="1461289" cy="12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3">
            <a:extLst>
              <a:ext uri="{FF2B5EF4-FFF2-40B4-BE49-F238E27FC236}">
                <a16:creationId xmlns:a16="http://schemas.microsoft.com/office/drawing/2014/main" id="{0B2DD9CA-D83A-6C1F-0EF6-FE12D77B2F6C}"/>
              </a:ext>
            </a:extLst>
          </p:cNvPr>
          <p:cNvSpPr txBox="1"/>
          <p:nvPr/>
        </p:nvSpPr>
        <p:spPr>
          <a:xfrm>
            <a:off x="617517" y="3931555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OpenDyslexicAlta" pitchFamily="2" charset="77"/>
              </a:rPr>
              <a:t>Vintage Camera</a:t>
            </a:r>
          </a:p>
        </p:txBody>
      </p:sp>
      <p:pic>
        <p:nvPicPr>
          <p:cNvPr id="34" name="Picture 33" descr="Camera, Polaroid, Photo, Nostalgia, Retro">
            <a:extLst>
              <a:ext uri="{FF2B5EF4-FFF2-40B4-BE49-F238E27FC236}">
                <a16:creationId xmlns:a16="http://schemas.microsoft.com/office/drawing/2014/main" id="{D4D18DD0-A7BD-0048-4F9C-3F12DDD9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95" y="2693423"/>
            <a:ext cx="1718436" cy="11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11">
            <a:extLst>
              <a:ext uri="{FF2B5EF4-FFF2-40B4-BE49-F238E27FC236}">
                <a16:creationId xmlns:a16="http://schemas.microsoft.com/office/drawing/2014/main" id="{27DA13DA-335A-C35F-D8EA-45BEB316DD42}"/>
              </a:ext>
            </a:extLst>
          </p:cNvPr>
          <p:cNvSpPr txBox="1"/>
          <p:nvPr/>
        </p:nvSpPr>
        <p:spPr>
          <a:xfrm>
            <a:off x="6111472" y="3931555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OpenDyslexicAlta" pitchFamily="2" charset="77"/>
              </a:rPr>
              <a:t>Polaroid Camera</a:t>
            </a:r>
          </a:p>
        </p:txBody>
      </p:sp>
      <p:pic>
        <p:nvPicPr>
          <p:cNvPr id="32" name="Picture 31" descr="Camera, Lens, Photography, Digital Camera, Cam, Dslr">
            <a:extLst>
              <a:ext uri="{FF2B5EF4-FFF2-40B4-BE49-F238E27FC236}">
                <a16:creationId xmlns:a16="http://schemas.microsoft.com/office/drawing/2014/main" id="{9090645E-202C-F783-9AEF-AE109004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40" y="2720711"/>
            <a:ext cx="1422842" cy="10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4">
            <a:extLst>
              <a:ext uri="{FF2B5EF4-FFF2-40B4-BE49-F238E27FC236}">
                <a16:creationId xmlns:a16="http://schemas.microsoft.com/office/drawing/2014/main" id="{5239978D-7C70-BC3C-CB97-C40CEBCB7477}"/>
              </a:ext>
            </a:extLst>
          </p:cNvPr>
          <p:cNvSpPr txBox="1"/>
          <p:nvPr/>
        </p:nvSpPr>
        <p:spPr>
          <a:xfrm>
            <a:off x="8005946" y="3931555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OpenDyslexicAlta" pitchFamily="2" charset="77"/>
              </a:rPr>
              <a:t>Digital Camera</a:t>
            </a:r>
          </a:p>
        </p:txBody>
      </p:sp>
      <p:pic>
        <p:nvPicPr>
          <p:cNvPr id="29" name="Picture 28" descr="Mobile, Phone, Camera, Food, Photography, Electronic">
            <a:extLst>
              <a:ext uri="{FF2B5EF4-FFF2-40B4-BE49-F238E27FC236}">
                <a16:creationId xmlns:a16="http://schemas.microsoft.com/office/drawing/2014/main" id="{CE1EB3A2-503E-C7F1-7BCA-DAF5814AD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72" y="2703159"/>
            <a:ext cx="1698546" cy="11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17">
            <a:extLst>
              <a:ext uri="{FF2B5EF4-FFF2-40B4-BE49-F238E27FC236}">
                <a16:creationId xmlns:a16="http://schemas.microsoft.com/office/drawing/2014/main" id="{587180F0-8FEC-34EC-9DF6-7BA642A5F307}"/>
              </a:ext>
            </a:extLst>
          </p:cNvPr>
          <p:cNvSpPr txBox="1"/>
          <p:nvPr/>
        </p:nvSpPr>
        <p:spPr>
          <a:xfrm>
            <a:off x="9577289" y="3931555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OpenDyslexicAlta" pitchFamily="2" charset="77"/>
              </a:rPr>
              <a:t>Smartphone Camera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325BD3F3-14BE-D6EA-F079-DA80495831E1}"/>
              </a:ext>
            </a:extLst>
          </p:cNvPr>
          <p:cNvSpPr txBox="1"/>
          <p:nvPr/>
        </p:nvSpPr>
        <p:spPr>
          <a:xfrm>
            <a:off x="617517" y="4351431"/>
            <a:ext cx="11072851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GB" sz="1600" dirty="0">
                <a:latin typeface="OpenDyslexicAlta" pitchFamily="2" charset="77"/>
              </a:rPr>
              <a:t>Modern-day cameras allow the photographer to view their photographs instantly. </a:t>
            </a:r>
          </a:p>
          <a:p>
            <a:pPr algn="ctr"/>
            <a:r>
              <a:rPr lang="en-GB" sz="1600" dirty="0">
                <a:latin typeface="OpenDyslexicAlta" pitchFamily="2" charset="77"/>
              </a:rPr>
              <a:t>This has not always been the case.</a:t>
            </a: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1D09B75C-22FE-B21B-A099-BDCB8F9CBBC0}"/>
              </a:ext>
            </a:extLst>
          </p:cNvPr>
          <p:cNvSpPr txBox="1"/>
          <p:nvPr/>
        </p:nvSpPr>
        <p:spPr>
          <a:xfrm>
            <a:off x="604265" y="4939633"/>
            <a:ext cx="1107285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GB" sz="1600" dirty="0">
                <a:latin typeface="OpenDyslexicAlta" pitchFamily="2" charset="77"/>
              </a:rPr>
              <a:t>The first photograph was taken in the first half of the 19</a:t>
            </a:r>
            <a:r>
              <a:rPr lang="en-GB" sz="1600" baseline="30000" dirty="0">
                <a:latin typeface="OpenDyslexicAlta" pitchFamily="2" charset="77"/>
              </a:rPr>
              <a:t>th</a:t>
            </a:r>
            <a:r>
              <a:rPr lang="en-GB" sz="1600" dirty="0">
                <a:latin typeface="OpenDyslexicAlta" pitchFamily="2" charset="77"/>
              </a:rPr>
              <a:t> Century, taking hours to develop. </a:t>
            </a: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C3EAB350-C020-2B4A-9F40-139B9A83417C}"/>
              </a:ext>
            </a:extLst>
          </p:cNvPr>
          <p:cNvSpPr txBox="1"/>
          <p:nvPr/>
        </p:nvSpPr>
        <p:spPr>
          <a:xfrm>
            <a:off x="617517" y="5310411"/>
            <a:ext cx="1107285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GB" sz="1600" dirty="0">
                <a:latin typeface="OpenDyslexicAlta" pitchFamily="2" charset="77"/>
              </a:rPr>
              <a:t>By the late 1800s, camera film/roll had been invented, but photographs still took time to develop.</a:t>
            </a: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AF6AF52B-5A9B-F3D3-782D-37D297B2747C}"/>
              </a:ext>
            </a:extLst>
          </p:cNvPr>
          <p:cNvSpPr txBox="1"/>
          <p:nvPr/>
        </p:nvSpPr>
        <p:spPr>
          <a:xfrm>
            <a:off x="617517" y="5681190"/>
            <a:ext cx="1107285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GB" sz="1600" dirty="0">
                <a:latin typeface="OpenDyslexicAlta" pitchFamily="2" charset="77"/>
              </a:rPr>
              <a:t>In the 1990s, digital cameras were invented which allowed for instant viewing.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2BA562-3242-5BF2-89D0-ECC9EEBA5794}"/>
              </a:ext>
            </a:extLst>
          </p:cNvPr>
          <p:cNvSpPr txBox="1"/>
          <p:nvPr/>
        </p:nvSpPr>
        <p:spPr>
          <a:xfrm>
            <a:off x="711419" y="6139971"/>
            <a:ext cx="1083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3372DC"/>
                </a:solidFill>
                <a:latin typeface="OpenDyslexicAlta" pitchFamily="2" charset="77"/>
              </a:rPr>
              <a:t>Can you think of anything else that has changed or developed over time?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45E5E8-B421-871F-0D1F-0E261770600B}"/>
              </a:ext>
            </a:extLst>
          </p:cNvPr>
          <p:cNvGrpSpPr/>
          <p:nvPr/>
        </p:nvGrpSpPr>
        <p:grpSpPr>
          <a:xfrm>
            <a:off x="2429875" y="2693423"/>
            <a:ext cx="3478346" cy="1545909"/>
            <a:chOff x="2429875" y="2693423"/>
            <a:chExt cx="3478346" cy="1545909"/>
          </a:xfrm>
        </p:grpSpPr>
        <p:pic>
          <p:nvPicPr>
            <p:cNvPr id="38" name="Picture 37" descr="Old, Retro, Cameras, Film, Vintage, Classic">
              <a:extLst>
                <a:ext uri="{FF2B5EF4-FFF2-40B4-BE49-F238E27FC236}">
                  <a16:creationId xmlns:a16="http://schemas.microsoft.com/office/drawing/2014/main" id="{D9B3DD8B-46E9-9937-4B83-EE73790A5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875" y="2693423"/>
              <a:ext cx="1759943" cy="114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Film, Camera, Cinema, Movie, Equipment, Photography">
              <a:extLst>
                <a:ext uri="{FF2B5EF4-FFF2-40B4-BE49-F238E27FC236}">
                  <a16:creationId xmlns:a16="http://schemas.microsoft.com/office/drawing/2014/main" id="{40AF36B2-AEE2-6530-5921-9CFFDB198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395" y="2693425"/>
              <a:ext cx="1718435" cy="1142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D969ACF0-6F6E-3489-F308-AE90BF19D3D0}"/>
                </a:ext>
              </a:extLst>
            </p:cNvPr>
            <p:cNvSpPr txBox="1"/>
            <p:nvPr/>
          </p:nvSpPr>
          <p:spPr>
            <a:xfrm>
              <a:off x="2480680" y="3931555"/>
              <a:ext cx="3427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OpenDyslexicAlta" pitchFamily="2" charset="77"/>
                </a:rPr>
                <a:t>Mid 20</a:t>
              </a:r>
              <a:r>
                <a:rPr lang="en-GB" sz="1400" baseline="30000" dirty="0">
                  <a:latin typeface="OpenDyslexicAlta" pitchFamily="2" charset="77"/>
                </a:rPr>
                <a:t>th</a:t>
              </a:r>
              <a:r>
                <a:rPr lang="en-GB" sz="1400" dirty="0">
                  <a:latin typeface="OpenDyslexicAlta" pitchFamily="2" charset="77"/>
                </a:rPr>
                <a:t> Century Camera and Film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53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1" grpId="0"/>
      <p:bldP spid="35" grpId="0"/>
      <p:bldP spid="33" grpId="0"/>
      <p:bldP spid="30" grpId="0"/>
      <p:bldP spid="42" grpId="0"/>
      <p:bldP spid="44" grpId="0"/>
      <p:bldP spid="45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syllables are in each word?</a:t>
            </a:r>
          </a:p>
          <a:p>
            <a:r>
              <a:rPr lang="en-GB" dirty="0"/>
              <a:t>Which is the most/least common number of syllables?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2FC0EF-7DD7-E069-B89E-3AAC799A2C63}"/>
              </a:ext>
            </a:extLst>
          </p:cNvPr>
          <p:cNvSpPr/>
          <p:nvPr/>
        </p:nvSpPr>
        <p:spPr>
          <a:xfrm>
            <a:off x="5939362" y="2563577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F402F4-B2D6-900C-B9F6-800BC55F74F1}"/>
              </a:ext>
            </a:extLst>
          </p:cNvPr>
          <p:cNvSpPr/>
          <p:nvPr/>
        </p:nvSpPr>
        <p:spPr>
          <a:xfrm>
            <a:off x="2156486" y="3688300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9C9F4-896E-7B53-5555-4F9DC3C64476}"/>
              </a:ext>
            </a:extLst>
          </p:cNvPr>
          <p:cNvSpPr/>
          <p:nvPr/>
        </p:nvSpPr>
        <p:spPr>
          <a:xfrm>
            <a:off x="5948179" y="5988530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FACAD0-3ECE-A1FE-1036-DB6EA4036955}"/>
              </a:ext>
            </a:extLst>
          </p:cNvPr>
          <p:cNvSpPr/>
          <p:nvPr/>
        </p:nvSpPr>
        <p:spPr>
          <a:xfrm>
            <a:off x="2162898" y="4857058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61899A-C14A-8D22-3D7A-A0B6721B647A}"/>
              </a:ext>
            </a:extLst>
          </p:cNvPr>
          <p:cNvSpPr/>
          <p:nvPr/>
        </p:nvSpPr>
        <p:spPr>
          <a:xfrm>
            <a:off x="5948178" y="3705228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364316-47BF-47C1-C8B7-AA9DD36BB249}"/>
              </a:ext>
            </a:extLst>
          </p:cNvPr>
          <p:cNvSpPr/>
          <p:nvPr/>
        </p:nvSpPr>
        <p:spPr>
          <a:xfrm>
            <a:off x="9685367" y="3688300"/>
            <a:ext cx="357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C1E0B0-1DBF-EB2B-1401-21BA3DECBCA3}"/>
              </a:ext>
            </a:extLst>
          </p:cNvPr>
          <p:cNvSpPr/>
          <p:nvPr/>
        </p:nvSpPr>
        <p:spPr>
          <a:xfrm>
            <a:off x="5945774" y="4857058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369D6F-72C5-E699-225B-9872D525C2FF}"/>
              </a:ext>
            </a:extLst>
          </p:cNvPr>
          <p:cNvSpPr/>
          <p:nvPr/>
        </p:nvSpPr>
        <p:spPr>
          <a:xfrm>
            <a:off x="2156486" y="2563577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82CD9-D6A4-30CA-BE9D-19C60239F525}"/>
              </a:ext>
            </a:extLst>
          </p:cNvPr>
          <p:cNvSpPr/>
          <p:nvPr/>
        </p:nvSpPr>
        <p:spPr>
          <a:xfrm>
            <a:off x="9694183" y="2563577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3D8D20-120B-E036-3FDC-20CBCADCBBA7}"/>
              </a:ext>
            </a:extLst>
          </p:cNvPr>
          <p:cNvSpPr/>
          <p:nvPr/>
        </p:nvSpPr>
        <p:spPr>
          <a:xfrm>
            <a:off x="9685367" y="4857058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330330A-E879-536C-8B4C-2DBB2DDB9993}"/>
              </a:ext>
            </a:extLst>
          </p:cNvPr>
          <p:cNvSpPr txBox="1">
            <a:spLocks/>
          </p:cNvSpPr>
          <p:nvPr/>
        </p:nvSpPr>
        <p:spPr>
          <a:xfrm>
            <a:off x="363707" y="210122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accompany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9881E0E-6EB4-3784-0F5B-07172E8ABBB7}"/>
              </a:ext>
            </a:extLst>
          </p:cNvPr>
          <p:cNvSpPr txBox="1">
            <a:spLocks/>
          </p:cNvSpPr>
          <p:nvPr/>
        </p:nvSpPr>
        <p:spPr>
          <a:xfrm>
            <a:off x="4609985" y="210122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average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B01A383-E9A2-F4FF-B474-81494573A61C}"/>
              </a:ext>
            </a:extLst>
          </p:cNvPr>
          <p:cNvSpPr txBox="1">
            <a:spLocks/>
          </p:cNvSpPr>
          <p:nvPr/>
        </p:nvSpPr>
        <p:spPr>
          <a:xfrm>
            <a:off x="4217680" y="3243029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conscience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B513C51-B7E2-BA30-8E6F-B5E2A33DD3ED}"/>
              </a:ext>
            </a:extLst>
          </p:cNvPr>
          <p:cNvSpPr txBox="1">
            <a:spLocks/>
          </p:cNvSpPr>
          <p:nvPr/>
        </p:nvSpPr>
        <p:spPr>
          <a:xfrm>
            <a:off x="8355990" y="324302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necessary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A3E52D8-57CB-0B8E-D799-8F29A18FE123}"/>
              </a:ext>
            </a:extLst>
          </p:cNvPr>
          <p:cNvSpPr txBox="1">
            <a:spLocks/>
          </p:cNvSpPr>
          <p:nvPr/>
        </p:nvSpPr>
        <p:spPr>
          <a:xfrm>
            <a:off x="827110" y="324302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explanation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0178DF1-568D-926D-3885-73BA12A1F48C}"/>
              </a:ext>
            </a:extLst>
          </p:cNvPr>
          <p:cNvSpPr txBox="1">
            <a:spLocks/>
          </p:cNvSpPr>
          <p:nvPr/>
        </p:nvSpPr>
        <p:spPr>
          <a:xfrm>
            <a:off x="692532" y="438483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rhythm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5557D38-1DDB-18D5-A58C-91F51427D22E}"/>
              </a:ext>
            </a:extLst>
          </p:cNvPr>
          <p:cNvSpPr txBox="1">
            <a:spLocks/>
          </p:cNvSpPr>
          <p:nvPr/>
        </p:nvSpPr>
        <p:spPr>
          <a:xfrm>
            <a:off x="4475407" y="438483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develop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A387550-77C3-6318-672C-8D8FB6BD9299}"/>
              </a:ext>
            </a:extLst>
          </p:cNvPr>
          <p:cNvSpPr txBox="1">
            <a:spLocks/>
          </p:cNvSpPr>
          <p:nvPr/>
        </p:nvSpPr>
        <p:spPr>
          <a:xfrm>
            <a:off x="8221412" y="438483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privilege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38B7B6A8-FAF9-CE27-FF36-590348301A97}"/>
              </a:ext>
            </a:extLst>
          </p:cNvPr>
          <p:cNvSpPr txBox="1">
            <a:spLocks/>
          </p:cNvSpPr>
          <p:nvPr/>
        </p:nvSpPr>
        <p:spPr>
          <a:xfrm>
            <a:off x="8221412" y="210122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immediately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A3D446C5-6E05-A31C-367E-15DAEF62E89E}"/>
              </a:ext>
            </a:extLst>
          </p:cNvPr>
          <p:cNvSpPr txBox="1">
            <a:spLocks/>
          </p:cNvSpPr>
          <p:nvPr/>
        </p:nvSpPr>
        <p:spPr>
          <a:xfrm>
            <a:off x="4475407" y="5526633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symbol</a:t>
            </a:r>
          </a:p>
        </p:txBody>
      </p:sp>
    </p:spTree>
    <p:extLst>
      <p:ext uri="{BB962C8B-B14F-4D97-AF65-F5344CB8AC3E}">
        <p14:creationId xmlns:p14="http://schemas.microsoft.com/office/powerpoint/2010/main" val="25738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0112-B649-C63E-A959-2D188EBFD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Maps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A10DC-C3C6-8BF7-C44C-13C00B1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Where are the syllable breaks in these words?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</a:t>
            </a:r>
            <a:fld id="{46F6552A-941E-B249-8E39-1E2EE7BF53B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E267AE-9975-1828-BC2D-9AE3F51D83D9}"/>
              </a:ext>
            </a:extLst>
          </p:cNvPr>
          <p:cNvSpPr txBox="1">
            <a:spLocks/>
          </p:cNvSpPr>
          <p:nvPr/>
        </p:nvSpPr>
        <p:spPr>
          <a:xfrm>
            <a:off x="1168602" y="3469014"/>
            <a:ext cx="2159566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OpenDyslexicAlta" pitchFamily="2" charset="77"/>
              </a:rPr>
              <a:t>develop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3AA83C-2984-F64A-B885-94829B8D8ED9}"/>
              </a:ext>
            </a:extLst>
          </p:cNvPr>
          <p:cNvSpPr txBox="1">
            <a:spLocks/>
          </p:cNvSpPr>
          <p:nvPr/>
        </p:nvSpPr>
        <p:spPr>
          <a:xfrm>
            <a:off x="1053186" y="4366527"/>
            <a:ext cx="2390398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latin typeface="OpenDyslexicAlta" pitchFamily="2" charset="77"/>
              </a:rPr>
              <a:t>de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vel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op</a:t>
            </a:r>
            <a:endParaRPr lang="en-GB" sz="3600" dirty="0">
              <a:latin typeface="OpenDyslexicAlta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001F79-28E1-F9DC-506E-C9C7C7A975BB}"/>
              </a:ext>
            </a:extLst>
          </p:cNvPr>
          <p:cNvSpPr txBox="1">
            <a:spLocks/>
          </p:cNvSpPr>
          <p:nvPr/>
        </p:nvSpPr>
        <p:spPr>
          <a:xfrm>
            <a:off x="4621750" y="3469014"/>
            <a:ext cx="2856872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OpenDyslexicAlta" pitchFamily="2" charset="77"/>
              </a:rPr>
              <a:t>conscience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F5131-42AC-FB69-FC2F-53A70F598ED0}"/>
              </a:ext>
            </a:extLst>
          </p:cNvPr>
          <p:cNvSpPr txBox="1">
            <a:spLocks/>
          </p:cNvSpPr>
          <p:nvPr/>
        </p:nvSpPr>
        <p:spPr>
          <a:xfrm>
            <a:off x="4564042" y="4366527"/>
            <a:ext cx="2972289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latin typeface="OpenDyslexicAlta" pitchFamily="2" charset="77"/>
              </a:rPr>
              <a:t>con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science</a:t>
            </a: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C34B13-50E3-DFD1-D430-20B07E6A7B30}"/>
              </a:ext>
            </a:extLst>
          </p:cNvPr>
          <p:cNvSpPr txBox="1">
            <a:spLocks/>
          </p:cNvSpPr>
          <p:nvPr/>
        </p:nvSpPr>
        <p:spPr>
          <a:xfrm>
            <a:off x="5594834" y="5548920"/>
            <a:ext cx="910705" cy="10318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solidFill>
                  <a:srgbClr val="FF3760"/>
                </a:solidFill>
                <a:latin typeface="OpenDyslexicAlta" pitchFamily="2" charset="77"/>
              </a:rPr>
              <a:t>2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220B442-C4AE-38CC-71DA-DFE11F1F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121" y="1976693"/>
            <a:ext cx="1066130" cy="11168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AB53B3E-7814-77B3-FD44-67A8F3E40BDB}"/>
              </a:ext>
            </a:extLst>
          </p:cNvPr>
          <p:cNvSpPr txBox="1">
            <a:spLocks/>
          </p:cNvSpPr>
          <p:nvPr/>
        </p:nvSpPr>
        <p:spPr>
          <a:xfrm>
            <a:off x="8199319" y="4366527"/>
            <a:ext cx="3289682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latin typeface="OpenDyslexicAlta" pitchFamily="2" charset="77"/>
              </a:rPr>
              <a:t>ac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com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pa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ny</a:t>
            </a: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E9CAFDD-FDAE-0F9F-1556-8F7DF40E88FB}"/>
              </a:ext>
            </a:extLst>
          </p:cNvPr>
          <p:cNvSpPr txBox="1">
            <a:spLocks/>
          </p:cNvSpPr>
          <p:nvPr/>
        </p:nvSpPr>
        <p:spPr>
          <a:xfrm>
            <a:off x="1893000" y="5548920"/>
            <a:ext cx="910705" cy="10318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37CD311-583D-5962-D55E-3E4BA0BD6994}"/>
              </a:ext>
            </a:extLst>
          </p:cNvPr>
          <p:cNvSpPr txBox="1">
            <a:spLocks/>
          </p:cNvSpPr>
          <p:nvPr/>
        </p:nvSpPr>
        <p:spPr>
          <a:xfrm>
            <a:off x="8372443" y="3469014"/>
            <a:ext cx="2943434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OpenDyslexicAlta" pitchFamily="2" charset="77"/>
              </a:rPr>
              <a:t>accompany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5A459B4-3F28-2B3D-4145-62688AB755EB}"/>
              </a:ext>
            </a:extLst>
          </p:cNvPr>
          <p:cNvSpPr txBox="1">
            <a:spLocks/>
          </p:cNvSpPr>
          <p:nvPr/>
        </p:nvSpPr>
        <p:spPr>
          <a:xfrm>
            <a:off x="9388808" y="5548920"/>
            <a:ext cx="910705" cy="10318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81D35D0-B6A5-7217-CFBD-61E487341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095" y="1976693"/>
            <a:ext cx="1066130" cy="11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2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2539</Words>
  <Application>Microsoft Macintosh PowerPoint</Application>
  <PresentationFormat>Widescreen</PresentationFormat>
  <Paragraphs>558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Muli</vt:lpstr>
      <vt:lpstr>Lucida Handwriting</vt:lpstr>
      <vt:lpstr>Calibri Light</vt:lpstr>
      <vt:lpstr>Arial</vt:lpstr>
      <vt:lpstr>OpenDyslexicAlta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Martin Saunders</cp:lastModifiedBy>
  <cp:revision>90</cp:revision>
  <dcterms:created xsi:type="dcterms:W3CDTF">2022-07-19T20:08:30Z</dcterms:created>
  <dcterms:modified xsi:type="dcterms:W3CDTF">2024-10-21T12:13:30Z</dcterms:modified>
</cp:coreProperties>
</file>