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20" r:id="rId2"/>
    <p:sldId id="321" r:id="rId3"/>
    <p:sldId id="372" r:id="rId4"/>
    <p:sldId id="374" r:id="rId5"/>
    <p:sldId id="380" r:id="rId6"/>
    <p:sldId id="381" r:id="rId7"/>
    <p:sldId id="382" r:id="rId8"/>
    <p:sldId id="383" r:id="rId9"/>
    <p:sldId id="378" r:id="rId10"/>
    <p:sldId id="379" r:id="rId11"/>
    <p:sldId id="376" r:id="rId12"/>
    <p:sldId id="377" r:id="rId13"/>
    <p:sldId id="544" r:id="rId14"/>
    <p:sldId id="434" r:id="rId15"/>
    <p:sldId id="436" r:id="rId16"/>
    <p:sldId id="437" r:id="rId17"/>
    <p:sldId id="438" r:id="rId18"/>
    <p:sldId id="439" r:id="rId19"/>
    <p:sldId id="440" r:id="rId20"/>
    <p:sldId id="441" r:id="rId21"/>
    <p:sldId id="442" r:id="rId22"/>
    <p:sldId id="443" r:id="rId23"/>
    <p:sldId id="435" r:id="rId24"/>
    <p:sldId id="590" r:id="rId25"/>
    <p:sldId id="591" r:id="rId26"/>
    <p:sldId id="592" r:id="rId27"/>
    <p:sldId id="593" r:id="rId28"/>
    <p:sldId id="594" r:id="rId29"/>
    <p:sldId id="595" r:id="rId30"/>
    <p:sldId id="596" r:id="rId31"/>
    <p:sldId id="597" r:id="rId32"/>
    <p:sldId id="598" r:id="rId33"/>
    <p:sldId id="599" r:id="rId34"/>
    <p:sldId id="600" r:id="rId35"/>
    <p:sldId id="582" r:id="rId36"/>
    <p:sldId id="583" r:id="rId37"/>
    <p:sldId id="580" r:id="rId38"/>
    <p:sldId id="581" r:id="rId39"/>
    <p:sldId id="584" r:id="rId40"/>
    <p:sldId id="585" r:id="rId41"/>
    <p:sldId id="586" r:id="rId42"/>
    <p:sldId id="587" r:id="rId43"/>
    <p:sldId id="588" r:id="rId44"/>
    <p:sldId id="589" r:id="rId45"/>
    <p:sldId id="370" r:id="rId46"/>
    <p:sldId id="375" r:id="rId47"/>
    <p:sldId id="373" r:id="rId48"/>
  </p:sldIdLst>
  <p:sldSz cx="12192000" cy="6858000"/>
  <p:notesSz cx="6858000" cy="9144000"/>
  <p:embeddedFontLst>
    <p:embeddedFont>
      <p:font typeface="Lato Light" panose="020F0302020204030203" pitchFamily="34" charset="0"/>
      <p:regular r:id="rId51"/>
    </p:embeddedFont>
    <p:embeddedFont>
      <p:font typeface="OpenDyslexic" panose="00000500000000000000" pitchFamily="2" charset="0"/>
      <p:regular r:id="rId52"/>
      <p:bold r:id="rId53"/>
      <p:italic r:id="rId54"/>
      <p:boldItalic r:id="rId55"/>
    </p:embeddedFont>
    <p:embeddedFont>
      <p:font typeface="OpenDyslexicAlta" panose="00000500000000000000" pitchFamily="2" charset="0"/>
      <p:regular r:id="rId56"/>
      <p:bold r:id="rId57"/>
      <p:italic r:id="rId58"/>
      <p:boldItalic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Muli" panose="020B0604020202020204" charset="0"/>
      <p:regular r:id="rId64"/>
      <p:bold r:id="rId65"/>
      <p:italic r:id="rId66"/>
      <p:boldItalic r:id="rId67"/>
    </p:embeddedFont>
    <p:embeddedFont>
      <p:font typeface="Lato" panose="020F0502020204030203" pitchFamily="34" charset="0"/>
      <p:regular r:id="rId68"/>
      <p:bold r:id="rId6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23D160"/>
    <a:srgbClr val="3273DC"/>
    <a:srgbClr val="7957D5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7" autoAdjust="0"/>
    <p:restoredTop sz="87926" autoAdjust="0"/>
  </p:normalViewPr>
  <p:slideViewPr>
    <p:cSldViewPr snapToGrid="0" snapToObjects="1">
      <p:cViewPr varScale="1">
        <p:scale>
          <a:sx n="60" d="100"/>
          <a:sy n="60" d="100"/>
        </p:scale>
        <p:origin x="-1194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3.fntdata"/><Relationship Id="rId68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font" Target="fonts/font16.fntdata"/><Relationship Id="rId5" Type="http://schemas.openxmlformats.org/officeDocument/2006/relationships/slide" Target="slides/slide4.xml"/><Relationship Id="rId61" Type="http://schemas.openxmlformats.org/officeDocument/2006/relationships/font" Target="fonts/font1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67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841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64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606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359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412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956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413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968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589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535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8328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594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Around the World is a game where the first child goes head to head with the next child in a race to be the first to give the product of a multiplication calculation, e.g. </a:t>
            </a:r>
            <a:br>
              <a:rPr lang="en-US" dirty="0"/>
            </a:br>
            <a:r>
              <a:rPr lang="en-US" dirty="0"/>
              <a:t>Teacher says, ”What is 3 x 11?” </a:t>
            </a:r>
            <a:br>
              <a:rPr lang="en-US" dirty="0"/>
            </a:br>
            <a:r>
              <a:rPr lang="en-US" dirty="0"/>
              <a:t>Child 1 responds, “33!” first. </a:t>
            </a:r>
          </a:p>
          <a:p>
            <a:r>
              <a:rPr lang="en-US" dirty="0"/>
              <a:t>Go up to 12 x 11.</a:t>
            </a:r>
          </a:p>
          <a:p>
            <a:endParaRPr lang="en-US" dirty="0"/>
          </a:p>
          <a:p>
            <a:r>
              <a:rPr lang="en-US" dirty="0"/>
              <a:t>The winner stays on until they are beaten when the winner continues going head to head with other class members until they are beaten. </a:t>
            </a:r>
          </a:p>
          <a:p>
            <a:endParaRPr lang="en-US" dirty="0"/>
          </a:p>
          <a:p>
            <a:r>
              <a:rPr lang="en-US" dirty="0"/>
              <a:t>Also include division sentences for extra challenge!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7751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9286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0797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2781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0286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674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6083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5463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759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8670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6963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5370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Around the World is a game where the first child goes head to head with the next child in a race to be the first to give the product of a multiplication calculation, e.g. </a:t>
            </a:r>
            <a:br>
              <a:rPr lang="en-US" dirty="0"/>
            </a:br>
            <a:r>
              <a:rPr lang="en-US" dirty="0"/>
              <a:t>Teacher says, ”What is 3 x 12?” </a:t>
            </a:r>
            <a:br>
              <a:rPr lang="en-US" dirty="0"/>
            </a:br>
            <a:r>
              <a:rPr lang="en-US" dirty="0"/>
              <a:t>Child 1 responds, “36!” first. </a:t>
            </a:r>
          </a:p>
          <a:p>
            <a:r>
              <a:rPr lang="en-US" dirty="0"/>
              <a:t>Go up to 12 x 12.</a:t>
            </a:r>
          </a:p>
          <a:p>
            <a:endParaRPr lang="en-US" dirty="0"/>
          </a:p>
          <a:p>
            <a:r>
              <a:rPr lang="en-US" dirty="0"/>
              <a:t>The winner stays on until they are beaten when the winner continues going head to head with other class members until they are beaten. </a:t>
            </a:r>
          </a:p>
          <a:p>
            <a:endParaRPr lang="en-US" dirty="0"/>
          </a:p>
          <a:p>
            <a:r>
              <a:rPr lang="en-US" dirty="0"/>
              <a:t>Also include division sentences for extra challenge!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6081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7758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2447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2988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6356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7874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583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976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3805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0181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9008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0832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071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467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145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342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801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589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08/01/2021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tif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tif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Stage </a:t>
            </a:r>
            <a:r>
              <a:rPr lang="en-GB" dirty="0"/>
              <a:t>4 </a:t>
            </a:r>
            <a:br>
              <a:rPr lang="en-GB" dirty="0"/>
            </a:br>
            <a:r>
              <a:rPr lang="en-GB" dirty="0"/>
              <a:t>Spring Block 1: Multiplication and Division</a:t>
            </a:r>
          </a:p>
          <a:p>
            <a:r>
              <a:rPr lang="en-GB" dirty="0"/>
              <a:t>Lesson 1: To be able to explore the 11 and 12 times tables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Block 1 – Multiplication and Division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Spring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 </a:t>
            </a:r>
            <a:r>
              <a:rPr lang="en-GB" sz="2000" b="1" dirty="0" smtClean="0">
                <a:solidFill>
                  <a:schemeClr val="bg1"/>
                </a:solidFill>
              </a:rPr>
              <a:t>QOVBUNE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mathematical equipment, complete the sentences below: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A3415AE7-A5FB-3F4F-8A3E-F2B65F46F25C}"/>
              </a:ext>
            </a:extLst>
          </p:cNvPr>
          <p:cNvSpPr/>
          <p:nvPr/>
        </p:nvSpPr>
        <p:spPr>
          <a:xfrm>
            <a:off x="838200" y="4307114"/>
            <a:ext cx="10515600" cy="237129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x 10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				3 x 1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lots of 10 cubes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		3 lots of 1 cube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lots of 11 cubes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33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x 10 + 3 x 1 = 3 x 11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33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0EF9E55-6170-BE40-9C03-C668A9658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69" y="2949918"/>
            <a:ext cx="522581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70DDA13-982C-D04F-AF72-9EC0D8C4B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470" y="2409918"/>
            <a:ext cx="522581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C3C79D8-C30F-E246-97BD-D2EDC6FD61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225" y="3489918"/>
            <a:ext cx="523825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55D7BA8F-BFD0-A64D-AF69-2641356E8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319" y="2949918"/>
            <a:ext cx="522581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E362E10-7E34-B545-9273-333EACFE5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320" y="2409918"/>
            <a:ext cx="522581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7DEDA60-DC68-4C47-A166-75F5FC6BB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075" y="3489918"/>
            <a:ext cx="523825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E43ABDC-71AB-5147-8085-320608469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169" y="2949918"/>
            <a:ext cx="522581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EEDDE8C-3CF6-1645-8B46-5FAFE7632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170" y="2409918"/>
            <a:ext cx="522581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06A0E112-3A72-9743-8B94-9D79514FD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925" y="3489918"/>
            <a:ext cx="523825" cy="5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9E51172D-20E9-934D-BAAE-4B50054DF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019" y="2949918"/>
            <a:ext cx="522581" cy="54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F4E57B4-4F96-F54D-90A7-A8F31513A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020" y="2409918"/>
            <a:ext cx="522581" cy="54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C1345521-B58F-4F43-9B90-E09F389175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775" y="3489918"/>
            <a:ext cx="523825" cy="54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C39F639-501C-4E4E-A85D-A187DA685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869" y="2949918"/>
            <a:ext cx="522581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41B04E7D-A6D9-9F49-A53B-730B857FE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870" y="2409918"/>
            <a:ext cx="522581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7CA9BBE3-E913-F94B-ACA2-1C14DB9493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625" y="3489918"/>
            <a:ext cx="523825" cy="54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0E9B5D67-756B-714A-905A-759A91FEA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719" y="2949918"/>
            <a:ext cx="522581" cy="5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7B18012-3BB5-0D46-9429-70D86F895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720" y="2409918"/>
            <a:ext cx="522581" cy="5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79AF8F41-9FA9-5A47-8F60-894D27F1C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5475" y="3489918"/>
            <a:ext cx="523825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202D2597-43DB-0A41-9172-3D7F31199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569" y="2949918"/>
            <a:ext cx="522581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E4A525B0-4E83-F34A-B767-2502CD427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570" y="2409918"/>
            <a:ext cx="522581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11E270D3-4484-6443-A8FB-D9DD75205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325" y="3489918"/>
            <a:ext cx="523825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8C501589-2C88-C84B-95F1-E4C180BB1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419" y="2949918"/>
            <a:ext cx="522581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C7554FC5-81FB-E74E-AA46-7DF99EAD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420" y="2409918"/>
            <a:ext cx="522581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BF538C8D-A682-4F4A-8DB5-F12F63AAE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9175" y="3489918"/>
            <a:ext cx="523825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A1E73746-4C69-754F-9622-2D17C968B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279" y="2949918"/>
            <a:ext cx="522581" cy="54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6065E678-AD43-184B-BD2D-415215BFA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280" y="2409918"/>
            <a:ext cx="522581" cy="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158B7454-8BDC-7347-A035-A1868283A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8035" y="3489918"/>
            <a:ext cx="523825" cy="54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CBF4FD43-0BE4-A447-AA22-61867E0CE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129" y="2949918"/>
            <a:ext cx="522581" cy="54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3D167EDF-D74C-6B41-A35E-CA52E5DD8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130" y="2409918"/>
            <a:ext cx="522581" cy="54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DEACFC37-47E9-2340-809E-BB5D78EEB9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4885" y="3489918"/>
            <a:ext cx="523825" cy="54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F0DDD75B-CECF-3841-962D-964EE1DC5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979" y="2949918"/>
            <a:ext cx="522581" cy="54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355262BF-68D4-2548-A081-1D81653A0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2980" y="2409918"/>
            <a:ext cx="522581" cy="54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C16AAB87-0900-F54D-A6B2-BF60AB8BC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1735" y="3489918"/>
            <a:ext cx="523825" cy="5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4017815-C115-8849-A628-3A8801749C34}"/>
              </a:ext>
            </a:extLst>
          </p:cNvPr>
          <p:cNvSpPr/>
          <p:nvPr/>
        </p:nvSpPr>
        <p:spPr>
          <a:xfrm flipH="1">
            <a:off x="7212253" y="2390624"/>
            <a:ext cx="45719" cy="1698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69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mathematical equipment, complete the sentences below: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A3415AE7-A5FB-3F4F-8A3E-F2B65F46F25C}"/>
              </a:ext>
            </a:extLst>
          </p:cNvPr>
          <p:cNvSpPr/>
          <p:nvPr/>
        </p:nvSpPr>
        <p:spPr>
          <a:xfrm>
            <a:off x="838200" y="4307114"/>
            <a:ext cx="10515600" cy="237129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x 10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				3 x 2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lots of 10 cubes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		3 lots of 2 cubes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endParaRPr lang="en-US" sz="2400" u="sng" dirty="0">
              <a:solidFill>
                <a:srgbClr val="FF3860"/>
              </a:solidFill>
              <a:latin typeface="OpenDyslexicAlta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lots of 12 cubes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endParaRPr lang="en-US" sz="2400" u="sng" dirty="0">
              <a:solidFill>
                <a:srgbClr val="FF3860"/>
              </a:solidFill>
              <a:latin typeface="OpenDyslexicAlta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x 10 + 3 x 2 = 3 x 12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endParaRPr lang="en-US" sz="2400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0EF9E55-6170-BE40-9C03-C668A9658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69" y="2949918"/>
            <a:ext cx="522581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70DDA13-982C-D04F-AF72-9EC0D8C4B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470" y="2409918"/>
            <a:ext cx="522581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C3C79D8-C30F-E246-97BD-D2EDC6FD61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225" y="3489918"/>
            <a:ext cx="523825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55D7BA8F-BFD0-A64D-AF69-2641356E8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319" y="2949918"/>
            <a:ext cx="522581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E362E10-7E34-B545-9273-333EACFE5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320" y="2409918"/>
            <a:ext cx="522581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7DEDA60-DC68-4C47-A166-75F5FC6BB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075" y="3489918"/>
            <a:ext cx="523825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E43ABDC-71AB-5147-8085-320608469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169" y="2949918"/>
            <a:ext cx="522581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EEDDE8C-3CF6-1645-8B46-5FAFE7632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170" y="2409918"/>
            <a:ext cx="522581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06A0E112-3A72-9743-8B94-9D79514FD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925" y="3489918"/>
            <a:ext cx="523825" cy="5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9E51172D-20E9-934D-BAAE-4B50054DF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019" y="2949918"/>
            <a:ext cx="522581" cy="54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F4E57B4-4F96-F54D-90A7-A8F31513A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020" y="2409918"/>
            <a:ext cx="522581" cy="54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C1345521-B58F-4F43-9B90-E09F389175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775" y="3489918"/>
            <a:ext cx="523825" cy="54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C39F639-501C-4E4E-A85D-A187DA685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869" y="2949918"/>
            <a:ext cx="522581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41B04E7D-A6D9-9F49-A53B-730B857FE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870" y="2409918"/>
            <a:ext cx="522581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7CA9BBE3-E913-F94B-ACA2-1C14DB9493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625" y="3489918"/>
            <a:ext cx="523825" cy="54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0E9B5D67-756B-714A-905A-759A91FEA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719" y="2949918"/>
            <a:ext cx="522581" cy="5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7B18012-3BB5-0D46-9429-70D86F895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720" y="2409918"/>
            <a:ext cx="522581" cy="5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79AF8F41-9FA9-5A47-8F60-894D27F1C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5475" y="3489918"/>
            <a:ext cx="523825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202D2597-43DB-0A41-9172-3D7F31199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569" y="2949918"/>
            <a:ext cx="522581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E4A525B0-4E83-F34A-B767-2502CD427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570" y="2409918"/>
            <a:ext cx="522581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11E270D3-4484-6443-A8FB-D9DD75205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325" y="3489918"/>
            <a:ext cx="523825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8C501589-2C88-C84B-95F1-E4C180BB1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419" y="2949918"/>
            <a:ext cx="522581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C7554FC5-81FB-E74E-AA46-7DF99EAD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420" y="2409918"/>
            <a:ext cx="522581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BF538C8D-A682-4F4A-8DB5-F12F63AAE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9175" y="3489918"/>
            <a:ext cx="523825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A1E73746-4C69-754F-9622-2D17C968B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279" y="2949918"/>
            <a:ext cx="522581" cy="54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6065E678-AD43-184B-BD2D-415215BFA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280" y="2409918"/>
            <a:ext cx="522581" cy="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158B7454-8BDC-7347-A035-A1868283A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8035" y="3489918"/>
            <a:ext cx="523825" cy="54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CBF4FD43-0BE4-A447-AA22-61867E0CE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129" y="2949918"/>
            <a:ext cx="522581" cy="54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3D167EDF-D74C-6B41-A35E-CA52E5DD8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130" y="2409918"/>
            <a:ext cx="522581" cy="54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DEACFC37-47E9-2340-809E-BB5D78EEB9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4885" y="3489918"/>
            <a:ext cx="523825" cy="54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F0DDD75B-CECF-3841-962D-964EE1DC5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979" y="2949918"/>
            <a:ext cx="522581" cy="54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355262BF-68D4-2548-A081-1D81653A0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2980" y="2409918"/>
            <a:ext cx="522581" cy="54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C16AAB87-0900-F54D-A6B2-BF60AB8BC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1735" y="3489918"/>
            <a:ext cx="523825" cy="540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25102B14-E8CB-4740-8067-F467D58FD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829" y="2949918"/>
            <a:ext cx="522581" cy="54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D98DF945-D47B-F94D-BA72-5E935E7B3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830" y="2409918"/>
            <a:ext cx="522581" cy="54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FAA98156-4C2C-7643-B217-D40AFE47C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8585" y="3489918"/>
            <a:ext cx="523825" cy="5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4017815-C115-8849-A628-3A8801749C34}"/>
              </a:ext>
            </a:extLst>
          </p:cNvPr>
          <p:cNvSpPr/>
          <p:nvPr/>
        </p:nvSpPr>
        <p:spPr>
          <a:xfrm flipH="1">
            <a:off x="7212253" y="2390624"/>
            <a:ext cx="45719" cy="1698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24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mathematical equipment, complete the sentences below: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A3415AE7-A5FB-3F4F-8A3E-F2B65F46F25C}"/>
              </a:ext>
            </a:extLst>
          </p:cNvPr>
          <p:cNvSpPr/>
          <p:nvPr/>
        </p:nvSpPr>
        <p:spPr>
          <a:xfrm>
            <a:off x="838200" y="4307114"/>
            <a:ext cx="10515600" cy="237129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x 10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				3 x 2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lots of 10 cubes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		3 lots of 2 cubes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lots of 12 cubes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36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x 10 + 3 x 2 = 3 x 12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36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0EF9E55-6170-BE40-9C03-C668A9658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69" y="2949918"/>
            <a:ext cx="522581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70DDA13-982C-D04F-AF72-9EC0D8C4B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470" y="2409918"/>
            <a:ext cx="522581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C3C79D8-C30F-E246-97BD-D2EDC6FD61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225" y="3489918"/>
            <a:ext cx="523825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55D7BA8F-BFD0-A64D-AF69-2641356E8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319" y="2949918"/>
            <a:ext cx="522581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E362E10-7E34-B545-9273-333EACFE5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320" y="2409918"/>
            <a:ext cx="522581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7DEDA60-DC68-4C47-A166-75F5FC6BB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075" y="3489918"/>
            <a:ext cx="523825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E43ABDC-71AB-5147-8085-320608469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169" y="2949918"/>
            <a:ext cx="522581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EEDDE8C-3CF6-1645-8B46-5FAFE7632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170" y="2409918"/>
            <a:ext cx="522581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06A0E112-3A72-9743-8B94-9D79514FD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925" y="3489918"/>
            <a:ext cx="523825" cy="5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9E51172D-20E9-934D-BAAE-4B50054DF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019" y="2949918"/>
            <a:ext cx="522581" cy="54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F4E57B4-4F96-F54D-90A7-A8F31513A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020" y="2409918"/>
            <a:ext cx="522581" cy="54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C1345521-B58F-4F43-9B90-E09F389175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775" y="3489918"/>
            <a:ext cx="523825" cy="54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C39F639-501C-4E4E-A85D-A187DA685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869" y="2949918"/>
            <a:ext cx="522581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41B04E7D-A6D9-9F49-A53B-730B857FE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870" y="2409918"/>
            <a:ext cx="522581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7CA9BBE3-E913-F94B-ACA2-1C14DB9493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625" y="3489918"/>
            <a:ext cx="523825" cy="54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0E9B5D67-756B-714A-905A-759A91FEA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719" y="2949918"/>
            <a:ext cx="522581" cy="5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7B18012-3BB5-0D46-9429-70D86F895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720" y="2409918"/>
            <a:ext cx="522581" cy="5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79AF8F41-9FA9-5A47-8F60-894D27F1C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5475" y="3489918"/>
            <a:ext cx="523825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202D2597-43DB-0A41-9172-3D7F31199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569" y="2949918"/>
            <a:ext cx="522581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E4A525B0-4E83-F34A-B767-2502CD427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570" y="2409918"/>
            <a:ext cx="522581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11E270D3-4484-6443-A8FB-D9DD75205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325" y="3489918"/>
            <a:ext cx="523825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8C501589-2C88-C84B-95F1-E4C180BB1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419" y="2949918"/>
            <a:ext cx="522581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C7554FC5-81FB-E74E-AA46-7DF99EAD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420" y="2409918"/>
            <a:ext cx="522581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BF538C8D-A682-4F4A-8DB5-F12F63AAE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9175" y="3489918"/>
            <a:ext cx="523825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A1E73746-4C69-754F-9622-2D17C968B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279" y="2949918"/>
            <a:ext cx="522581" cy="54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6065E678-AD43-184B-BD2D-415215BFA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280" y="2409918"/>
            <a:ext cx="522581" cy="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158B7454-8BDC-7347-A035-A1868283A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8035" y="3489918"/>
            <a:ext cx="523825" cy="54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CBF4FD43-0BE4-A447-AA22-61867E0CE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129" y="2949918"/>
            <a:ext cx="522581" cy="54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3D167EDF-D74C-6B41-A35E-CA52E5DD8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130" y="2409918"/>
            <a:ext cx="522581" cy="54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DEACFC37-47E9-2340-809E-BB5D78EEB9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4885" y="3489918"/>
            <a:ext cx="523825" cy="54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F0DDD75B-CECF-3841-962D-964EE1DC5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979" y="2949918"/>
            <a:ext cx="522581" cy="54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355262BF-68D4-2548-A081-1D81653A0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2980" y="2409918"/>
            <a:ext cx="522581" cy="54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C16AAB87-0900-F54D-A6B2-BF60AB8BC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1735" y="3489918"/>
            <a:ext cx="523825" cy="540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25102B14-E8CB-4740-8067-F467D58FD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829" y="2949918"/>
            <a:ext cx="522581" cy="54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D98DF945-D47B-F94D-BA72-5E935E7B3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830" y="2409918"/>
            <a:ext cx="522581" cy="54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FAA98156-4C2C-7643-B217-D40AFE47C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8585" y="3489918"/>
            <a:ext cx="523825" cy="5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4017815-C115-8849-A628-3A8801749C34}"/>
              </a:ext>
            </a:extLst>
          </p:cNvPr>
          <p:cNvSpPr/>
          <p:nvPr/>
        </p:nvSpPr>
        <p:spPr>
          <a:xfrm flipH="1">
            <a:off x="7212253" y="2390624"/>
            <a:ext cx="45719" cy="1698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49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eleven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2141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DCA6DCEE-5B1A-1549-9491-2C414F2F7413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676DE194-55DE-AF49-9583-D04ABA25F724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="" xmlns:a16="http://schemas.microsoft.com/office/drawing/2014/main" id="{592AC31B-3A95-844A-B806-DC07648B3AA4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="" xmlns:a16="http://schemas.microsoft.com/office/drawing/2014/main" id="{D9802B56-5A0F-9B48-89F4-B0EEA899B5B4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26A714EA-21AE-1E40-AA07-9F86F7C5C654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CBFD6186-8F14-F643-9EB0-BB2A28D7C297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254E35B6-5B61-B940-ABE8-BF97B04A70D0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="" xmlns:a16="http://schemas.microsoft.com/office/drawing/2014/main" id="{EF5889C4-7344-8F4A-BD5F-9107C2D48FCD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="" xmlns:a16="http://schemas.microsoft.com/office/drawing/2014/main" id="{E5967508-E48E-B54F-ADFA-38194A097063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="" xmlns:a16="http://schemas.microsoft.com/office/drawing/2014/main" id="{34EFBDB6-DD2D-9744-B6A5-A693CF43069F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="" xmlns:a16="http://schemas.microsoft.com/office/drawing/2014/main" id="{A3EE1678-8672-534F-BDB2-3725AD955826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AF7D94C7-AE98-FC41-91AA-9082D74EEF7B}"/>
              </a:ext>
            </a:extLst>
          </p:cNvPr>
          <p:cNvSpPr/>
          <p:nvPr/>
        </p:nvSpPr>
        <p:spPr>
          <a:xfrm>
            <a:off x="2928735" y="5017480"/>
            <a:ext cx="6158049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What are 0 x 11 and 10 x 11?</a:t>
            </a:r>
          </a:p>
        </p:txBody>
      </p:sp>
      <p:sp>
        <p:nvSpPr>
          <p:cNvPr id="81" name="Cube 80">
            <a:extLst>
              <a:ext uri="{FF2B5EF4-FFF2-40B4-BE49-F238E27FC236}">
                <a16:creationId xmlns="" xmlns:a16="http://schemas.microsoft.com/office/drawing/2014/main" id="{21C9BC5E-FD97-2840-AD7A-F59A0A27DD92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ube 81">
            <a:extLst>
              <a:ext uri="{FF2B5EF4-FFF2-40B4-BE49-F238E27FC236}">
                <a16:creationId xmlns="" xmlns:a16="http://schemas.microsoft.com/office/drawing/2014/main" id="{CAAB44C2-5D00-E64E-AB53-81B7D9C6A1A4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ube 82">
            <a:extLst>
              <a:ext uri="{FF2B5EF4-FFF2-40B4-BE49-F238E27FC236}">
                <a16:creationId xmlns="" xmlns:a16="http://schemas.microsoft.com/office/drawing/2014/main" id="{FA19AA69-60C2-724B-B36D-27637C664487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ube 83">
            <a:extLst>
              <a:ext uri="{FF2B5EF4-FFF2-40B4-BE49-F238E27FC236}">
                <a16:creationId xmlns="" xmlns:a16="http://schemas.microsoft.com/office/drawing/2014/main" id="{AE11D3EC-D8A2-8349-AF2E-8534892AD94B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Cube 84">
            <a:extLst>
              <a:ext uri="{FF2B5EF4-FFF2-40B4-BE49-F238E27FC236}">
                <a16:creationId xmlns="" xmlns:a16="http://schemas.microsoft.com/office/drawing/2014/main" id="{28B1FD80-02BE-D54C-9270-46FBF5928C31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Cube 85">
            <a:extLst>
              <a:ext uri="{FF2B5EF4-FFF2-40B4-BE49-F238E27FC236}">
                <a16:creationId xmlns="" xmlns:a16="http://schemas.microsoft.com/office/drawing/2014/main" id="{630EBA08-678C-A147-84FB-41E99B750DAE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Cube 86">
            <a:extLst>
              <a:ext uri="{FF2B5EF4-FFF2-40B4-BE49-F238E27FC236}">
                <a16:creationId xmlns="" xmlns:a16="http://schemas.microsoft.com/office/drawing/2014/main" id="{DE3B1820-ED1A-514C-B4B0-0869B44EF66E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Cube 87">
            <a:extLst>
              <a:ext uri="{FF2B5EF4-FFF2-40B4-BE49-F238E27FC236}">
                <a16:creationId xmlns="" xmlns:a16="http://schemas.microsoft.com/office/drawing/2014/main" id="{B51C1B43-0B0B-434B-8B87-45278EB43300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Cube 88">
            <a:extLst>
              <a:ext uri="{FF2B5EF4-FFF2-40B4-BE49-F238E27FC236}">
                <a16:creationId xmlns="" xmlns:a16="http://schemas.microsoft.com/office/drawing/2014/main" id="{449B5FD7-2E7A-9646-83B9-7AB446656022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Cube 89">
            <a:extLst>
              <a:ext uri="{FF2B5EF4-FFF2-40B4-BE49-F238E27FC236}">
                <a16:creationId xmlns="" xmlns:a16="http://schemas.microsoft.com/office/drawing/2014/main" id="{9786C5D9-CEB7-D245-8402-8EFB6354B409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44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eleven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38764863-12AB-AD42-9D77-313702F17A92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="" xmlns:a16="http://schemas.microsoft.com/office/drawing/2014/main" id="{09B4FBE9-5047-E847-8FF9-9DDFAFB34B71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110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D7FDCA0C-8999-C940-B1AF-8BEE50A86455}"/>
              </a:ext>
            </a:extLst>
          </p:cNvPr>
          <p:cNvSpPr/>
          <p:nvPr/>
        </p:nvSpPr>
        <p:spPr>
          <a:xfrm>
            <a:off x="2928735" y="5017480"/>
            <a:ext cx="6158049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What is 1 x 11?</a:t>
            </a:r>
          </a:p>
        </p:txBody>
      </p:sp>
      <p:sp>
        <p:nvSpPr>
          <p:cNvPr id="56" name="Cube 55">
            <a:extLst>
              <a:ext uri="{FF2B5EF4-FFF2-40B4-BE49-F238E27FC236}">
                <a16:creationId xmlns="" xmlns:a16="http://schemas.microsoft.com/office/drawing/2014/main" id="{C84CBBAD-B882-F144-BAD4-3AE95D46B47F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ube 56">
            <a:extLst>
              <a:ext uri="{FF2B5EF4-FFF2-40B4-BE49-F238E27FC236}">
                <a16:creationId xmlns="" xmlns:a16="http://schemas.microsoft.com/office/drawing/2014/main" id="{CC144BE2-9C01-654F-A7AE-5209A8BFD7C7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ube 57">
            <a:extLst>
              <a:ext uri="{FF2B5EF4-FFF2-40B4-BE49-F238E27FC236}">
                <a16:creationId xmlns="" xmlns:a16="http://schemas.microsoft.com/office/drawing/2014/main" id="{34728886-A547-9E4C-B9EA-24C6A5DD3238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ube 58">
            <a:extLst>
              <a:ext uri="{FF2B5EF4-FFF2-40B4-BE49-F238E27FC236}">
                <a16:creationId xmlns="" xmlns:a16="http://schemas.microsoft.com/office/drawing/2014/main" id="{5C41BCA3-A270-3048-A471-883CBBCBF508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ube 59">
            <a:extLst>
              <a:ext uri="{FF2B5EF4-FFF2-40B4-BE49-F238E27FC236}">
                <a16:creationId xmlns="" xmlns:a16="http://schemas.microsoft.com/office/drawing/2014/main" id="{F51F3070-3A2A-C745-B148-9304A3DC9FF8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ube 60">
            <a:extLst>
              <a:ext uri="{FF2B5EF4-FFF2-40B4-BE49-F238E27FC236}">
                <a16:creationId xmlns="" xmlns:a16="http://schemas.microsoft.com/office/drawing/2014/main" id="{8EA115FB-2740-574E-8EA4-D488D26EE82D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ube 61">
            <a:extLst>
              <a:ext uri="{FF2B5EF4-FFF2-40B4-BE49-F238E27FC236}">
                <a16:creationId xmlns="" xmlns:a16="http://schemas.microsoft.com/office/drawing/2014/main" id="{622B0EB0-0357-0A49-868C-4A590755B0AB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ube 62">
            <a:extLst>
              <a:ext uri="{FF2B5EF4-FFF2-40B4-BE49-F238E27FC236}">
                <a16:creationId xmlns="" xmlns:a16="http://schemas.microsoft.com/office/drawing/2014/main" id="{6D5298C0-21DC-AB4C-9B61-4518977EB646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ube 63">
            <a:extLst>
              <a:ext uri="{FF2B5EF4-FFF2-40B4-BE49-F238E27FC236}">
                <a16:creationId xmlns="" xmlns:a16="http://schemas.microsoft.com/office/drawing/2014/main" id="{EA23176A-AD15-8D40-8FC0-6D656C58346A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ube 64">
            <a:extLst>
              <a:ext uri="{FF2B5EF4-FFF2-40B4-BE49-F238E27FC236}">
                <a16:creationId xmlns="" xmlns:a16="http://schemas.microsoft.com/office/drawing/2014/main" id="{E89FBF56-C945-B643-8BA3-83EE4807CF8F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84FD1512-1797-7E48-AAAC-4A286B388190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E0524A7A-9B49-B14D-9528-8B1A64E5A8DD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DC0514F7-B7AB-BB46-93F0-E90E762E831A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8CACB75F-1469-2C44-8C71-71CC2CCC7421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="" xmlns:a16="http://schemas.microsoft.com/office/drawing/2014/main" id="{A3AF8454-B4D2-284F-9D0B-E11378507358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="" xmlns:a16="http://schemas.microsoft.com/office/drawing/2014/main" id="{95482448-9546-0F47-8494-67372DC44810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3E02BAF3-E0A4-8347-A3AF-C639769A8653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="" xmlns:a16="http://schemas.microsoft.com/office/drawing/2014/main" id="{67D3AADE-D781-2F44-9664-BF25860E8313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2BE27BAC-B439-F640-8670-8C7AEEE5C3A0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0775FEB9-68E4-8746-9110-BC06578ED14A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="" xmlns:a16="http://schemas.microsoft.com/office/drawing/2014/main" id="{B58E0119-4473-6341-96A6-9CC6F5FFFE3E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94643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eleven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73AF9026-2A60-7148-A2BC-1D2DDB74F9CC}"/>
              </a:ext>
            </a:extLst>
          </p:cNvPr>
          <p:cNvSpPr/>
          <p:nvPr/>
        </p:nvSpPr>
        <p:spPr>
          <a:xfrm>
            <a:off x="2928735" y="5017480"/>
            <a:ext cx="6158049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What is 2 x 11?</a:t>
            </a:r>
          </a:p>
        </p:txBody>
      </p:sp>
      <p:sp>
        <p:nvSpPr>
          <p:cNvPr id="41" name="Cube 40">
            <a:extLst>
              <a:ext uri="{FF2B5EF4-FFF2-40B4-BE49-F238E27FC236}">
                <a16:creationId xmlns="" xmlns:a16="http://schemas.microsoft.com/office/drawing/2014/main" id="{107DD4BD-0453-4549-8BF5-B5390561EB93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>
            <a:extLst>
              <a:ext uri="{FF2B5EF4-FFF2-40B4-BE49-F238E27FC236}">
                <a16:creationId xmlns="" xmlns:a16="http://schemas.microsoft.com/office/drawing/2014/main" id="{7A561286-502A-D44F-9349-1EF0FAFB174E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>
            <a:extLst>
              <a:ext uri="{FF2B5EF4-FFF2-40B4-BE49-F238E27FC236}">
                <a16:creationId xmlns="" xmlns:a16="http://schemas.microsoft.com/office/drawing/2014/main" id="{1FA74D61-756D-9047-8935-EDBD71ABA49C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>
            <a:extLst>
              <a:ext uri="{FF2B5EF4-FFF2-40B4-BE49-F238E27FC236}">
                <a16:creationId xmlns="" xmlns:a16="http://schemas.microsoft.com/office/drawing/2014/main" id="{AC88C5BA-789E-A84F-BBF0-9AD510BD7FCA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>
            <a:extLst>
              <a:ext uri="{FF2B5EF4-FFF2-40B4-BE49-F238E27FC236}">
                <a16:creationId xmlns="" xmlns:a16="http://schemas.microsoft.com/office/drawing/2014/main" id="{5E86030D-3214-7A41-8C1C-1B83D85918C9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>
            <a:extLst>
              <a:ext uri="{FF2B5EF4-FFF2-40B4-BE49-F238E27FC236}">
                <a16:creationId xmlns="" xmlns:a16="http://schemas.microsoft.com/office/drawing/2014/main" id="{3205D8BF-801E-C549-953D-4B1B1991208E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>
            <a:extLst>
              <a:ext uri="{FF2B5EF4-FFF2-40B4-BE49-F238E27FC236}">
                <a16:creationId xmlns="" xmlns:a16="http://schemas.microsoft.com/office/drawing/2014/main" id="{8ED24413-3CF3-0344-8386-5FF685FF49A9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>
            <a:extLst>
              <a:ext uri="{FF2B5EF4-FFF2-40B4-BE49-F238E27FC236}">
                <a16:creationId xmlns="" xmlns:a16="http://schemas.microsoft.com/office/drawing/2014/main" id="{85CE1894-339C-8C43-BB0D-1FD36F6DC9C2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e 49">
            <a:extLst>
              <a:ext uri="{FF2B5EF4-FFF2-40B4-BE49-F238E27FC236}">
                <a16:creationId xmlns="" xmlns:a16="http://schemas.microsoft.com/office/drawing/2014/main" id="{3C844D30-1F43-5B47-86EC-88BB2D1C501D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>
            <a:extLst>
              <a:ext uri="{FF2B5EF4-FFF2-40B4-BE49-F238E27FC236}">
                <a16:creationId xmlns="" xmlns:a16="http://schemas.microsoft.com/office/drawing/2014/main" id="{5BB78483-B93E-5149-8454-F0E469214A95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2B95DE25-591F-6943-8E1C-5EF76D675C67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275143B0-984F-5049-B501-FBC2BE4A6312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FB97D0BB-D102-2B44-82DC-FA4132CDE11A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="" xmlns:a16="http://schemas.microsoft.com/office/drawing/2014/main" id="{AF6710F0-9F06-3444-A8D7-9CC6E982A2CB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="" xmlns:a16="http://schemas.microsoft.com/office/drawing/2014/main" id="{F6FAAA98-34A2-294D-AFA3-7943E4C9439D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CDC1C46A-0F20-8E4A-9550-E9C3EAE8E6C5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A390F7C5-EBA6-3A41-861B-EF22BF24B387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7D1C451F-ABE0-264B-8945-95173C965CE0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="" xmlns:a16="http://schemas.microsoft.com/office/drawing/2014/main" id="{C95AF01D-4B1E-B140-8D7B-A9A86F00442C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="" xmlns:a16="http://schemas.microsoft.com/office/drawing/2014/main" id="{9D46D3AE-DCDE-724B-8E47-8E40564B8C75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="" xmlns:a16="http://schemas.microsoft.com/office/drawing/2014/main" id="{9776C8F2-BA8A-5E4D-88F7-F1ABDDFEF658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="" xmlns:a16="http://schemas.microsoft.com/office/drawing/2014/main" id="{20617036-FBF1-AA4B-A6B1-D741C49A27D5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="" xmlns:a16="http://schemas.microsoft.com/office/drawing/2014/main" id="{2BC8B150-61CE-184B-81D0-CC71E92A685C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110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="" xmlns:a16="http://schemas.microsoft.com/office/drawing/2014/main" id="{66E8B3E2-C4B6-0943-9130-E7A1A914A173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113795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eleven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0402C08-4D5E-1144-9E82-FDEF5A4DE14A}"/>
              </a:ext>
            </a:extLst>
          </p:cNvPr>
          <p:cNvSpPr/>
          <p:nvPr/>
        </p:nvSpPr>
        <p:spPr>
          <a:xfrm>
            <a:off x="2786747" y="5017480"/>
            <a:ext cx="6535630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Should I put 33 in the 4 x 11 place?</a:t>
            </a:r>
          </a:p>
        </p:txBody>
      </p:sp>
      <p:sp>
        <p:nvSpPr>
          <p:cNvPr id="43" name="Cube 42">
            <a:extLst>
              <a:ext uri="{FF2B5EF4-FFF2-40B4-BE49-F238E27FC236}">
                <a16:creationId xmlns="" xmlns:a16="http://schemas.microsoft.com/office/drawing/2014/main" id="{FB632B05-A04D-0142-B2BB-F52659619534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>
            <a:extLst>
              <a:ext uri="{FF2B5EF4-FFF2-40B4-BE49-F238E27FC236}">
                <a16:creationId xmlns="" xmlns:a16="http://schemas.microsoft.com/office/drawing/2014/main" id="{6C60FF74-9337-A549-B9F9-68CE4908D76D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>
            <a:extLst>
              <a:ext uri="{FF2B5EF4-FFF2-40B4-BE49-F238E27FC236}">
                <a16:creationId xmlns="" xmlns:a16="http://schemas.microsoft.com/office/drawing/2014/main" id="{6F3FD2BD-9884-DF41-B085-ED8DAD99A341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>
            <a:extLst>
              <a:ext uri="{FF2B5EF4-FFF2-40B4-BE49-F238E27FC236}">
                <a16:creationId xmlns="" xmlns:a16="http://schemas.microsoft.com/office/drawing/2014/main" id="{5B2AD2F3-5D17-2F46-ABA5-535DD4B62490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>
            <a:extLst>
              <a:ext uri="{FF2B5EF4-FFF2-40B4-BE49-F238E27FC236}">
                <a16:creationId xmlns="" xmlns:a16="http://schemas.microsoft.com/office/drawing/2014/main" id="{968F430F-0AFA-7140-93D6-87D0E3DFC142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>
            <a:extLst>
              <a:ext uri="{FF2B5EF4-FFF2-40B4-BE49-F238E27FC236}">
                <a16:creationId xmlns="" xmlns:a16="http://schemas.microsoft.com/office/drawing/2014/main" id="{7C0BA6A5-83EF-9740-940B-9312E267C5D0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>
            <a:extLst>
              <a:ext uri="{FF2B5EF4-FFF2-40B4-BE49-F238E27FC236}">
                <a16:creationId xmlns="" xmlns:a16="http://schemas.microsoft.com/office/drawing/2014/main" id="{39B8C4BA-8BE4-9544-8E6C-A21200996B29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e 49">
            <a:extLst>
              <a:ext uri="{FF2B5EF4-FFF2-40B4-BE49-F238E27FC236}">
                <a16:creationId xmlns="" xmlns:a16="http://schemas.microsoft.com/office/drawing/2014/main" id="{DE56BB3D-5850-CE4A-A819-08869CD10AC6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>
            <a:extLst>
              <a:ext uri="{FF2B5EF4-FFF2-40B4-BE49-F238E27FC236}">
                <a16:creationId xmlns="" xmlns:a16="http://schemas.microsoft.com/office/drawing/2014/main" id="{E3A84E46-0FB7-A143-B71F-D3B0246D6AB4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ube 52">
            <a:extLst>
              <a:ext uri="{FF2B5EF4-FFF2-40B4-BE49-F238E27FC236}">
                <a16:creationId xmlns="" xmlns:a16="http://schemas.microsoft.com/office/drawing/2014/main" id="{DEF717A3-8292-9441-8604-F9A80AC0109D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9F9B4881-7CD9-464F-BB8D-3DCEFE119F86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3C4E918A-4FF5-A441-9682-93E6F0E261C4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="" xmlns:a16="http://schemas.microsoft.com/office/drawing/2014/main" id="{AA20E0DB-93E6-F74A-A531-44C39F53BC0A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="" xmlns:a16="http://schemas.microsoft.com/office/drawing/2014/main" id="{D1D133FB-8152-5A4F-9608-79CEF92C4DA2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92A97E98-CCC8-7148-9A21-DE7D4AE0F352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426EF40B-2F97-DF4C-922E-79B152D447B1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3D624AB6-FD43-4849-9BAF-1DD16C4EE9A3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="" xmlns:a16="http://schemas.microsoft.com/office/drawing/2014/main" id="{655903EE-8C68-C641-BE1C-2CD5DC39BFE1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="" xmlns:a16="http://schemas.microsoft.com/office/drawing/2014/main" id="{F866465C-7575-EF41-9119-1D1AD7288CE5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="" xmlns:a16="http://schemas.microsoft.com/office/drawing/2014/main" id="{8EA35D9C-E627-EF48-B140-D131E279448E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="" xmlns:a16="http://schemas.microsoft.com/office/drawing/2014/main" id="{78F4FBAB-7A4C-FB4B-ADD7-E1907ABFF710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="" xmlns:a16="http://schemas.microsoft.com/office/drawing/2014/main" id="{23C8D2D4-3B1F-614B-AF75-7C873D47A796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="" xmlns:a16="http://schemas.microsoft.com/office/drawing/2014/main" id="{7D783BEC-1683-DC4D-8B63-AF5FA812B260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110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="" xmlns:a16="http://schemas.microsoft.com/office/drawing/2014/main" id="{0EB7F21C-14CA-ED46-976C-E191EFAA4767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11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="" xmlns:a16="http://schemas.microsoft.com/office/drawing/2014/main" id="{3A966C43-EA2F-624E-985D-10E57E2326D8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526307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eleven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0402C08-4D5E-1144-9E82-FDEF5A4DE14A}"/>
              </a:ext>
            </a:extLst>
          </p:cNvPr>
          <p:cNvSpPr/>
          <p:nvPr/>
        </p:nvSpPr>
        <p:spPr>
          <a:xfrm>
            <a:off x="2481646" y="5016677"/>
            <a:ext cx="7009999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If 8 is double 4, how can we use that information to work out what 8 x 11 is?</a:t>
            </a:r>
          </a:p>
        </p:txBody>
      </p:sp>
      <p:sp>
        <p:nvSpPr>
          <p:cNvPr id="44" name="Cube 43">
            <a:extLst>
              <a:ext uri="{FF2B5EF4-FFF2-40B4-BE49-F238E27FC236}">
                <a16:creationId xmlns="" xmlns:a16="http://schemas.microsoft.com/office/drawing/2014/main" id="{80BD0615-08CE-4840-93D1-FF4B5E8DDBB6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>
            <a:extLst>
              <a:ext uri="{FF2B5EF4-FFF2-40B4-BE49-F238E27FC236}">
                <a16:creationId xmlns="" xmlns:a16="http://schemas.microsoft.com/office/drawing/2014/main" id="{C3F55F66-0054-3C4C-88F0-9226888A779E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>
            <a:extLst>
              <a:ext uri="{FF2B5EF4-FFF2-40B4-BE49-F238E27FC236}">
                <a16:creationId xmlns="" xmlns:a16="http://schemas.microsoft.com/office/drawing/2014/main" id="{BF4F72F5-5F48-2941-A52D-333D70AB840E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>
            <a:extLst>
              <a:ext uri="{FF2B5EF4-FFF2-40B4-BE49-F238E27FC236}">
                <a16:creationId xmlns="" xmlns:a16="http://schemas.microsoft.com/office/drawing/2014/main" id="{15EE25E9-E35F-B94F-9C15-27680DE0E19F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>
            <a:extLst>
              <a:ext uri="{FF2B5EF4-FFF2-40B4-BE49-F238E27FC236}">
                <a16:creationId xmlns="" xmlns:a16="http://schemas.microsoft.com/office/drawing/2014/main" id="{C2FF5F69-7B69-044A-BA5A-4514BD8A1589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>
            <a:extLst>
              <a:ext uri="{FF2B5EF4-FFF2-40B4-BE49-F238E27FC236}">
                <a16:creationId xmlns="" xmlns:a16="http://schemas.microsoft.com/office/drawing/2014/main" id="{1A4FE1B7-EF03-1645-9D41-F02E938B10F9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e 49">
            <a:extLst>
              <a:ext uri="{FF2B5EF4-FFF2-40B4-BE49-F238E27FC236}">
                <a16:creationId xmlns="" xmlns:a16="http://schemas.microsoft.com/office/drawing/2014/main" id="{82827F2F-45DD-0A48-8338-C979F3487D36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>
            <a:extLst>
              <a:ext uri="{FF2B5EF4-FFF2-40B4-BE49-F238E27FC236}">
                <a16:creationId xmlns="" xmlns:a16="http://schemas.microsoft.com/office/drawing/2014/main" id="{6A6891CB-9E70-1345-9C0C-35E276E9EC01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ube 52">
            <a:extLst>
              <a:ext uri="{FF2B5EF4-FFF2-40B4-BE49-F238E27FC236}">
                <a16:creationId xmlns="" xmlns:a16="http://schemas.microsoft.com/office/drawing/2014/main" id="{8F0E75AE-2E1B-1241-8FBE-568B227061D6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be 53">
            <a:extLst>
              <a:ext uri="{FF2B5EF4-FFF2-40B4-BE49-F238E27FC236}">
                <a16:creationId xmlns="" xmlns:a16="http://schemas.microsoft.com/office/drawing/2014/main" id="{955ABE30-2329-0E4D-A775-88A1030E3CBD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AA16CF0A-E613-6B4F-92C2-254191ABA2EA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="" xmlns:a16="http://schemas.microsoft.com/office/drawing/2014/main" id="{FCB32D64-F915-3644-9771-6D2C3396C0A3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="" xmlns:a16="http://schemas.microsoft.com/office/drawing/2014/main" id="{E3FF524A-8F77-C844-86CE-B4185D67FD2C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CED30BA2-971E-4842-B074-E0137FA54BD9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E726DCD9-77A3-8F4F-8D8A-D903EDCBA54E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2B060678-4393-AB4A-8750-E52C048E969F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="" xmlns:a16="http://schemas.microsoft.com/office/drawing/2014/main" id="{14E93EFE-EFC1-4A4B-AF40-8774AB1319E2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="" xmlns:a16="http://schemas.microsoft.com/office/drawing/2014/main" id="{6C041448-9E68-5F47-B173-7FC9DE8F06D7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="" xmlns:a16="http://schemas.microsoft.com/office/drawing/2014/main" id="{113CFE1D-95FF-1D47-A7BE-09E7D3F486B3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="" xmlns:a16="http://schemas.microsoft.com/office/drawing/2014/main" id="{FE416936-4DF5-4A4E-9BAD-41A62E4776D9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="" xmlns:a16="http://schemas.microsoft.com/office/drawing/2014/main" id="{B1042A58-6DB2-A141-88CC-009ABC1402A6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="" xmlns:a16="http://schemas.microsoft.com/office/drawing/2014/main" id="{DA2BA579-03CB-8940-8EFC-668129D3FE10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="" xmlns:a16="http://schemas.microsoft.com/office/drawing/2014/main" id="{768B1AC9-943A-3B43-B5BC-A33CEC510D48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110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="" xmlns:a16="http://schemas.microsoft.com/office/drawing/2014/main" id="{1CCAB6D2-B26F-F64F-9028-A0DFAA6C70E5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11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="" xmlns:a16="http://schemas.microsoft.com/office/drawing/2014/main" id="{158586DA-A7B8-7747-8AA1-B70932C2A561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22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="" xmlns:a16="http://schemas.microsoft.com/office/drawing/2014/main" id="{5738AAF7-FAAB-3841-A6BB-50E5E4D4AC14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3930013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eleven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40674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0402C08-4D5E-1144-9E82-FDEF5A4DE14A}"/>
              </a:ext>
            </a:extLst>
          </p:cNvPr>
          <p:cNvSpPr/>
          <p:nvPr/>
        </p:nvSpPr>
        <p:spPr>
          <a:xfrm>
            <a:off x="2236646" y="4995740"/>
            <a:ext cx="7542228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We know 2 x 1 and 4 x 11, what is 3 x 11?</a:t>
            </a:r>
          </a:p>
        </p:txBody>
      </p:sp>
      <p:sp>
        <p:nvSpPr>
          <p:cNvPr id="45" name="Cube 44">
            <a:extLst>
              <a:ext uri="{FF2B5EF4-FFF2-40B4-BE49-F238E27FC236}">
                <a16:creationId xmlns="" xmlns:a16="http://schemas.microsoft.com/office/drawing/2014/main" id="{911F71A8-1EC8-0548-8A1E-965F8CB84320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>
            <a:extLst>
              <a:ext uri="{FF2B5EF4-FFF2-40B4-BE49-F238E27FC236}">
                <a16:creationId xmlns="" xmlns:a16="http://schemas.microsoft.com/office/drawing/2014/main" id="{980104C1-EEE1-3C4A-8363-9559480C7EC5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>
            <a:extLst>
              <a:ext uri="{FF2B5EF4-FFF2-40B4-BE49-F238E27FC236}">
                <a16:creationId xmlns="" xmlns:a16="http://schemas.microsoft.com/office/drawing/2014/main" id="{B06AE7DB-3BB2-F94A-866C-EDFFEDA69C33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>
            <a:extLst>
              <a:ext uri="{FF2B5EF4-FFF2-40B4-BE49-F238E27FC236}">
                <a16:creationId xmlns="" xmlns:a16="http://schemas.microsoft.com/office/drawing/2014/main" id="{4D2E1592-B9DA-7B4D-8CEF-A46CCE9937E1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>
            <a:extLst>
              <a:ext uri="{FF2B5EF4-FFF2-40B4-BE49-F238E27FC236}">
                <a16:creationId xmlns="" xmlns:a16="http://schemas.microsoft.com/office/drawing/2014/main" id="{5E2CF01F-3689-0842-B4B8-A1D34CC464E5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e 49">
            <a:extLst>
              <a:ext uri="{FF2B5EF4-FFF2-40B4-BE49-F238E27FC236}">
                <a16:creationId xmlns="" xmlns:a16="http://schemas.microsoft.com/office/drawing/2014/main" id="{53DEF691-03A0-D64E-B1A1-E031D8C27689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>
            <a:extLst>
              <a:ext uri="{FF2B5EF4-FFF2-40B4-BE49-F238E27FC236}">
                <a16:creationId xmlns="" xmlns:a16="http://schemas.microsoft.com/office/drawing/2014/main" id="{E0ED61EB-0581-5F4C-8F6D-FA1D7213DCDC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ube 52">
            <a:extLst>
              <a:ext uri="{FF2B5EF4-FFF2-40B4-BE49-F238E27FC236}">
                <a16:creationId xmlns="" xmlns:a16="http://schemas.microsoft.com/office/drawing/2014/main" id="{0BAC08B1-38AB-064F-BB59-51114B334101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be 53">
            <a:extLst>
              <a:ext uri="{FF2B5EF4-FFF2-40B4-BE49-F238E27FC236}">
                <a16:creationId xmlns="" xmlns:a16="http://schemas.microsoft.com/office/drawing/2014/main" id="{BDB87013-7925-314E-9BCA-CCDAFE8144A2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ube 54">
            <a:extLst>
              <a:ext uri="{FF2B5EF4-FFF2-40B4-BE49-F238E27FC236}">
                <a16:creationId xmlns="" xmlns:a16="http://schemas.microsoft.com/office/drawing/2014/main" id="{F0A6C70F-148F-2444-BC92-E213E39977CD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>
            <a:extLst>
              <a:ext uri="{FF2B5EF4-FFF2-40B4-BE49-F238E27FC236}">
                <a16:creationId xmlns="" xmlns:a16="http://schemas.microsoft.com/office/drawing/2014/main" id="{F9D99B38-3602-024F-8268-E48B17C38B5B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="" xmlns:a16="http://schemas.microsoft.com/office/drawing/2014/main" id="{86FD5064-42B3-7745-863B-5244CB7D7660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7B7CD18F-EAF8-044A-AF7A-40DC5C630038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BAF05BB4-55E9-BF4F-9111-315559CD0915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EC85F04B-C0DE-744F-AFE3-831F86B09B76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="" xmlns:a16="http://schemas.microsoft.com/office/drawing/2014/main" id="{E5F67A47-EF72-024A-81B7-6C4C1E64858D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="" xmlns:a16="http://schemas.microsoft.com/office/drawing/2014/main" id="{A3F0030C-1B8F-D541-AAD0-DD364F20480B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="" xmlns:a16="http://schemas.microsoft.com/office/drawing/2014/main" id="{D9C3FBC6-6E33-E840-8E71-570460D6EB49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="" xmlns:a16="http://schemas.microsoft.com/office/drawing/2014/main" id="{EEAEB68C-20EC-7D4B-A300-EAC13E768A28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="" xmlns:a16="http://schemas.microsoft.com/office/drawing/2014/main" id="{CDF47147-AEB5-174E-B416-CC210EC2C8CD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="" xmlns:a16="http://schemas.microsoft.com/office/drawing/2014/main" id="{4700E159-F94F-AB4F-8468-200182D1CF14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="" xmlns:a16="http://schemas.microsoft.com/office/drawing/2014/main" id="{146C98DA-33CE-7D47-A1A2-6AEA4A63869B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="" xmlns:a16="http://schemas.microsoft.com/office/drawing/2014/main" id="{50A057F4-D5A4-514D-99F7-5DFDF4AED86D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110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="" xmlns:a16="http://schemas.microsoft.com/office/drawing/2014/main" id="{7CA2C7BE-1B8D-514C-9FAC-19A530DDF986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11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="" xmlns:a16="http://schemas.microsoft.com/office/drawing/2014/main" id="{3358E2A5-CF22-1041-B3BF-660A9EB61200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22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="" xmlns:a16="http://schemas.microsoft.com/office/drawing/2014/main" id="{9584E4F5-C514-A742-B28E-BD7A0B03DE47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44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="" xmlns:a16="http://schemas.microsoft.com/office/drawing/2014/main" id="{3EEF6682-94A9-B944-B6F3-EC22861A27DC}"/>
              </a:ext>
            </a:extLst>
          </p:cNvPr>
          <p:cNvSpPr/>
          <p:nvPr/>
        </p:nvSpPr>
        <p:spPr>
          <a:xfrm>
            <a:off x="7313945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88</a:t>
            </a:r>
          </a:p>
        </p:txBody>
      </p:sp>
    </p:spTree>
    <p:extLst>
      <p:ext uri="{BB962C8B-B14F-4D97-AF65-F5344CB8AC3E}">
        <p14:creationId xmlns:p14="http://schemas.microsoft.com/office/powerpoint/2010/main" val="3676637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eleven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46" name="Rounded Rectangle 45">
            <a:extLst>
              <a:ext uri="{FF2B5EF4-FFF2-40B4-BE49-F238E27FC236}">
                <a16:creationId xmlns="" xmlns:a16="http://schemas.microsoft.com/office/drawing/2014/main" id="{E6E2CE4F-3D8F-6C44-944A-0A0FCF2D92A3}"/>
              </a:ext>
            </a:extLst>
          </p:cNvPr>
          <p:cNvSpPr/>
          <p:nvPr/>
        </p:nvSpPr>
        <p:spPr>
          <a:xfrm>
            <a:off x="2481646" y="5016677"/>
            <a:ext cx="7009999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If 6 is double 3, how can we use that information to work out what 6 x 11 is?</a:t>
            </a:r>
          </a:p>
        </p:txBody>
      </p:sp>
      <p:sp>
        <p:nvSpPr>
          <p:cNvPr id="47" name="Cube 46">
            <a:extLst>
              <a:ext uri="{FF2B5EF4-FFF2-40B4-BE49-F238E27FC236}">
                <a16:creationId xmlns="" xmlns:a16="http://schemas.microsoft.com/office/drawing/2014/main" id="{8918052E-DDAE-674C-AA28-BC07C8C222FB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>
            <a:extLst>
              <a:ext uri="{FF2B5EF4-FFF2-40B4-BE49-F238E27FC236}">
                <a16:creationId xmlns="" xmlns:a16="http://schemas.microsoft.com/office/drawing/2014/main" id="{8766B80C-6C3F-D241-88E5-10764B34704A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>
            <a:extLst>
              <a:ext uri="{FF2B5EF4-FFF2-40B4-BE49-F238E27FC236}">
                <a16:creationId xmlns="" xmlns:a16="http://schemas.microsoft.com/office/drawing/2014/main" id="{8D88669B-4617-8F46-AEAF-B43E04F90EDD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e 49">
            <a:extLst>
              <a:ext uri="{FF2B5EF4-FFF2-40B4-BE49-F238E27FC236}">
                <a16:creationId xmlns="" xmlns:a16="http://schemas.microsoft.com/office/drawing/2014/main" id="{DC72AFB7-75DA-8142-87A8-710E0BDE3002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>
            <a:extLst>
              <a:ext uri="{FF2B5EF4-FFF2-40B4-BE49-F238E27FC236}">
                <a16:creationId xmlns="" xmlns:a16="http://schemas.microsoft.com/office/drawing/2014/main" id="{B6ADC027-3EEA-BB43-ADE5-055E3974B255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ube 52">
            <a:extLst>
              <a:ext uri="{FF2B5EF4-FFF2-40B4-BE49-F238E27FC236}">
                <a16:creationId xmlns="" xmlns:a16="http://schemas.microsoft.com/office/drawing/2014/main" id="{9A11288E-F278-1A42-9F66-C701118B4BE3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be 53">
            <a:extLst>
              <a:ext uri="{FF2B5EF4-FFF2-40B4-BE49-F238E27FC236}">
                <a16:creationId xmlns="" xmlns:a16="http://schemas.microsoft.com/office/drawing/2014/main" id="{38C1E6EE-3EA8-0747-A400-74422AD61F46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ube 54">
            <a:extLst>
              <a:ext uri="{FF2B5EF4-FFF2-40B4-BE49-F238E27FC236}">
                <a16:creationId xmlns="" xmlns:a16="http://schemas.microsoft.com/office/drawing/2014/main" id="{7A55AF19-18F9-E64E-B472-B4FA0B72F320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ube 55">
            <a:extLst>
              <a:ext uri="{FF2B5EF4-FFF2-40B4-BE49-F238E27FC236}">
                <a16:creationId xmlns="" xmlns:a16="http://schemas.microsoft.com/office/drawing/2014/main" id="{680E5B69-2BB0-604E-A271-418A86236272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ube 56">
            <a:extLst>
              <a:ext uri="{FF2B5EF4-FFF2-40B4-BE49-F238E27FC236}">
                <a16:creationId xmlns="" xmlns:a16="http://schemas.microsoft.com/office/drawing/2014/main" id="{BF7C7060-9A38-3E41-B1D4-9A174ABEF527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90BD87DE-F88A-FA4D-A8E7-F078CCD051F8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11262891-CAF7-6F42-BDD6-4F34BB6ADEF6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0043B393-239B-3941-A1B8-B04B0C578F2F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2535BBE9-CABD-464F-8566-8A218E1BB5DA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="" xmlns:a16="http://schemas.microsoft.com/office/drawing/2014/main" id="{2F4E02EE-B8C4-E04F-801C-89728B8E97E7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="" xmlns:a16="http://schemas.microsoft.com/office/drawing/2014/main" id="{8B115402-1F10-B84C-BDE9-CFA854698AB2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="" xmlns:a16="http://schemas.microsoft.com/office/drawing/2014/main" id="{F2A2D8D7-6F77-AC4E-B039-C68BEF0A49CE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="" xmlns:a16="http://schemas.microsoft.com/office/drawing/2014/main" id="{DB26ABA8-C8B8-4643-959E-E4E85BA03073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="" xmlns:a16="http://schemas.microsoft.com/office/drawing/2014/main" id="{106ACF1D-1B26-9945-86BB-7F1304A64E2C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="" xmlns:a16="http://schemas.microsoft.com/office/drawing/2014/main" id="{6F220F19-E65B-0743-A2BC-CBF6192F2B24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="" xmlns:a16="http://schemas.microsoft.com/office/drawing/2014/main" id="{B439B7D3-0DC0-394C-AF93-DB282FA06875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="" xmlns:a16="http://schemas.microsoft.com/office/drawing/2014/main" id="{9494BE32-C9D0-8F46-9E8D-24CEDB20068C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="" xmlns:a16="http://schemas.microsoft.com/office/drawing/2014/main" id="{CF17962E-5908-C242-B5D2-D0873CC659CD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110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="" xmlns:a16="http://schemas.microsoft.com/office/drawing/2014/main" id="{DE5D2369-D1D6-4A46-AABD-68848CC92C6F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11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="" xmlns:a16="http://schemas.microsoft.com/office/drawing/2014/main" id="{FCF65649-84E0-5741-931B-61FC58A7D610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22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="" xmlns:a16="http://schemas.microsoft.com/office/drawing/2014/main" id="{7795F868-A44F-2F46-9F50-74A035ADCD5A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44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="" xmlns:a16="http://schemas.microsoft.com/office/drawing/2014/main" id="{D577E7AD-03BC-1849-97A8-58D27407AF50}"/>
              </a:ext>
            </a:extLst>
          </p:cNvPr>
          <p:cNvSpPr/>
          <p:nvPr/>
        </p:nvSpPr>
        <p:spPr>
          <a:xfrm>
            <a:off x="7313945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88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="" xmlns:a16="http://schemas.microsoft.com/office/drawing/2014/main" id="{EA54F369-4AC3-CB46-B661-2342DB2D5E45}"/>
              </a:ext>
            </a:extLst>
          </p:cNvPr>
          <p:cNvSpPr/>
          <p:nvPr/>
        </p:nvSpPr>
        <p:spPr>
          <a:xfrm>
            <a:off x="320296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919046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my knowledge of the 1, 2 and 10 times tables to explore multiplication and division requiring the 11 and 12 times tables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my knowledge of the 1, 2 and 10 times tables to explore multiplication and division requiring the 11 and 12 times tables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4 - Spring Block 1 – Multiplication and Division - Lesson 1 – To be able to explore the 11 and 12 times tables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eleven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46" name="Rounded Rectangle 45">
            <a:extLst>
              <a:ext uri="{FF2B5EF4-FFF2-40B4-BE49-F238E27FC236}">
                <a16:creationId xmlns="" xmlns:a16="http://schemas.microsoft.com/office/drawing/2014/main" id="{E6E2CE4F-3D8F-6C44-944A-0A0FCF2D92A3}"/>
              </a:ext>
            </a:extLst>
          </p:cNvPr>
          <p:cNvSpPr/>
          <p:nvPr/>
        </p:nvSpPr>
        <p:spPr>
          <a:xfrm>
            <a:off x="2481646" y="5016677"/>
            <a:ext cx="7009999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Where should I place 55 on the stick?</a:t>
            </a:r>
          </a:p>
        </p:txBody>
      </p:sp>
      <p:sp>
        <p:nvSpPr>
          <p:cNvPr id="47" name="Cube 46">
            <a:extLst>
              <a:ext uri="{FF2B5EF4-FFF2-40B4-BE49-F238E27FC236}">
                <a16:creationId xmlns="" xmlns:a16="http://schemas.microsoft.com/office/drawing/2014/main" id="{0D0190DD-1988-FC41-8C62-87B987B9D5A8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>
            <a:extLst>
              <a:ext uri="{FF2B5EF4-FFF2-40B4-BE49-F238E27FC236}">
                <a16:creationId xmlns="" xmlns:a16="http://schemas.microsoft.com/office/drawing/2014/main" id="{29A05C2F-BC98-CE48-9EED-97906A9ACAE1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>
            <a:extLst>
              <a:ext uri="{FF2B5EF4-FFF2-40B4-BE49-F238E27FC236}">
                <a16:creationId xmlns="" xmlns:a16="http://schemas.microsoft.com/office/drawing/2014/main" id="{5AB9B1EE-F63A-354E-ADAE-98627FD40B6C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e 49">
            <a:extLst>
              <a:ext uri="{FF2B5EF4-FFF2-40B4-BE49-F238E27FC236}">
                <a16:creationId xmlns="" xmlns:a16="http://schemas.microsoft.com/office/drawing/2014/main" id="{2C9C9E6D-26D0-3A44-BD84-E30C8C2BF2E7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>
            <a:extLst>
              <a:ext uri="{FF2B5EF4-FFF2-40B4-BE49-F238E27FC236}">
                <a16:creationId xmlns="" xmlns:a16="http://schemas.microsoft.com/office/drawing/2014/main" id="{E18B6797-C5AF-EF45-86B4-8367ED8D116A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ube 52">
            <a:extLst>
              <a:ext uri="{FF2B5EF4-FFF2-40B4-BE49-F238E27FC236}">
                <a16:creationId xmlns="" xmlns:a16="http://schemas.microsoft.com/office/drawing/2014/main" id="{D41CD313-82B6-354B-8490-8497A013A31D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be 53">
            <a:extLst>
              <a:ext uri="{FF2B5EF4-FFF2-40B4-BE49-F238E27FC236}">
                <a16:creationId xmlns="" xmlns:a16="http://schemas.microsoft.com/office/drawing/2014/main" id="{1D712E46-AE01-2C43-9CAD-6D9EAAF002BD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ube 54">
            <a:extLst>
              <a:ext uri="{FF2B5EF4-FFF2-40B4-BE49-F238E27FC236}">
                <a16:creationId xmlns="" xmlns:a16="http://schemas.microsoft.com/office/drawing/2014/main" id="{D45011AE-6361-D641-9E62-ADD31C6B3483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ube 55">
            <a:extLst>
              <a:ext uri="{FF2B5EF4-FFF2-40B4-BE49-F238E27FC236}">
                <a16:creationId xmlns="" xmlns:a16="http://schemas.microsoft.com/office/drawing/2014/main" id="{637873C8-98CB-744D-8D64-3AD3AE6535B6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ube 56">
            <a:extLst>
              <a:ext uri="{FF2B5EF4-FFF2-40B4-BE49-F238E27FC236}">
                <a16:creationId xmlns="" xmlns:a16="http://schemas.microsoft.com/office/drawing/2014/main" id="{5CE99806-D016-4A4D-BB33-4236D20EF7F0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144EA37B-44EC-0143-98F0-AE0951C6CBF5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99DF1A81-90C8-8345-BF58-DFA58583EBC6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36BFAD91-1480-0247-9AA6-AB48D3AEFC29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="" xmlns:a16="http://schemas.microsoft.com/office/drawing/2014/main" id="{DBA9C62C-5D6C-4F4A-AE1B-F316D306D2BF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="" xmlns:a16="http://schemas.microsoft.com/office/drawing/2014/main" id="{E41A78E2-EF34-A442-8D24-4AF07C94C788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="" xmlns:a16="http://schemas.microsoft.com/office/drawing/2014/main" id="{C2F73ACE-4E0E-E34E-BD26-08758AC2E1ED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="" xmlns:a16="http://schemas.microsoft.com/office/drawing/2014/main" id="{84D294F0-D287-0F46-AAD8-A05EF52F449B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="" xmlns:a16="http://schemas.microsoft.com/office/drawing/2014/main" id="{0A8AC24A-BC05-8B4A-8565-58DF93A7A9B9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="" xmlns:a16="http://schemas.microsoft.com/office/drawing/2014/main" id="{4AB8EAED-B996-A74F-95AE-537C3169CB62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="" xmlns:a16="http://schemas.microsoft.com/office/drawing/2014/main" id="{B4DD6E8B-9271-F343-95EC-751D039B270C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="" xmlns:a16="http://schemas.microsoft.com/office/drawing/2014/main" id="{4232E023-98EF-074B-B554-15C92B38DE5C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="" xmlns:a16="http://schemas.microsoft.com/office/drawing/2014/main" id="{0DA8C44F-FBF6-9F45-A8B3-6A35E96D58D9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="" xmlns:a16="http://schemas.microsoft.com/office/drawing/2014/main" id="{AD7F1DE2-B22D-994B-94C4-84796DAFD24F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110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="" xmlns:a16="http://schemas.microsoft.com/office/drawing/2014/main" id="{F41BF4D6-8863-414C-9929-D2E27EDCF511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11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="" xmlns:a16="http://schemas.microsoft.com/office/drawing/2014/main" id="{BFF57E1A-12DD-0E40-924F-F6657D05AE7E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22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="" xmlns:a16="http://schemas.microsoft.com/office/drawing/2014/main" id="{AE7715BA-860D-134F-892C-AAEAE8C4E031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44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="" xmlns:a16="http://schemas.microsoft.com/office/drawing/2014/main" id="{965C9801-FEE6-CC4A-82D9-21BDD009CFDA}"/>
              </a:ext>
            </a:extLst>
          </p:cNvPr>
          <p:cNvSpPr/>
          <p:nvPr/>
        </p:nvSpPr>
        <p:spPr>
          <a:xfrm>
            <a:off x="7313945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88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="" xmlns:a16="http://schemas.microsoft.com/office/drawing/2014/main" id="{5F299D1E-41D9-AF46-85FB-60DFFC136B31}"/>
              </a:ext>
            </a:extLst>
          </p:cNvPr>
          <p:cNvSpPr/>
          <p:nvPr/>
        </p:nvSpPr>
        <p:spPr>
          <a:xfrm>
            <a:off x="320296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33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="" xmlns:a16="http://schemas.microsoft.com/office/drawing/2014/main" id="{5022FB1D-1CA3-314D-9B8E-B2576E1BF241}"/>
              </a:ext>
            </a:extLst>
          </p:cNvPr>
          <p:cNvSpPr/>
          <p:nvPr/>
        </p:nvSpPr>
        <p:spPr>
          <a:xfrm>
            <a:off x="5618666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66</a:t>
            </a:r>
          </a:p>
        </p:txBody>
      </p:sp>
    </p:spTree>
    <p:extLst>
      <p:ext uri="{BB962C8B-B14F-4D97-AF65-F5344CB8AC3E}">
        <p14:creationId xmlns:p14="http://schemas.microsoft.com/office/powerpoint/2010/main" val="2572107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eleven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46" name="Rounded Rectangle 45">
            <a:extLst>
              <a:ext uri="{FF2B5EF4-FFF2-40B4-BE49-F238E27FC236}">
                <a16:creationId xmlns="" xmlns:a16="http://schemas.microsoft.com/office/drawing/2014/main" id="{E6E2CE4F-3D8F-6C44-944A-0A0FCF2D92A3}"/>
              </a:ext>
            </a:extLst>
          </p:cNvPr>
          <p:cNvSpPr/>
          <p:nvPr/>
        </p:nvSpPr>
        <p:spPr>
          <a:xfrm>
            <a:off x="2481646" y="5016677"/>
            <a:ext cx="7009999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Where should I place 77 on the stick?</a:t>
            </a:r>
          </a:p>
        </p:txBody>
      </p:sp>
      <p:sp>
        <p:nvSpPr>
          <p:cNvPr id="48" name="Cube 47">
            <a:extLst>
              <a:ext uri="{FF2B5EF4-FFF2-40B4-BE49-F238E27FC236}">
                <a16:creationId xmlns="" xmlns:a16="http://schemas.microsoft.com/office/drawing/2014/main" id="{A7E4C8A4-EA2E-2447-A900-AD121403D3FB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>
            <a:extLst>
              <a:ext uri="{FF2B5EF4-FFF2-40B4-BE49-F238E27FC236}">
                <a16:creationId xmlns="" xmlns:a16="http://schemas.microsoft.com/office/drawing/2014/main" id="{94539AC8-39FE-B84C-BA9F-6AADFF5C41F2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e 49">
            <a:extLst>
              <a:ext uri="{FF2B5EF4-FFF2-40B4-BE49-F238E27FC236}">
                <a16:creationId xmlns="" xmlns:a16="http://schemas.microsoft.com/office/drawing/2014/main" id="{A0B7B028-C637-D34F-B6B0-4D5AB2D6FC0C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>
            <a:extLst>
              <a:ext uri="{FF2B5EF4-FFF2-40B4-BE49-F238E27FC236}">
                <a16:creationId xmlns="" xmlns:a16="http://schemas.microsoft.com/office/drawing/2014/main" id="{9A6FA041-7AA6-1F41-A373-2BEABAC55615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ube 52">
            <a:extLst>
              <a:ext uri="{FF2B5EF4-FFF2-40B4-BE49-F238E27FC236}">
                <a16:creationId xmlns="" xmlns:a16="http://schemas.microsoft.com/office/drawing/2014/main" id="{7A33B5ED-F42D-EF4C-B510-7E273D2ED18E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be 53">
            <a:extLst>
              <a:ext uri="{FF2B5EF4-FFF2-40B4-BE49-F238E27FC236}">
                <a16:creationId xmlns="" xmlns:a16="http://schemas.microsoft.com/office/drawing/2014/main" id="{5DEE5774-7135-E740-9E10-DE45982BC9EE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ube 54">
            <a:extLst>
              <a:ext uri="{FF2B5EF4-FFF2-40B4-BE49-F238E27FC236}">
                <a16:creationId xmlns="" xmlns:a16="http://schemas.microsoft.com/office/drawing/2014/main" id="{7E039A28-FB46-7A45-8C98-1EBA148E780A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ube 55">
            <a:extLst>
              <a:ext uri="{FF2B5EF4-FFF2-40B4-BE49-F238E27FC236}">
                <a16:creationId xmlns="" xmlns:a16="http://schemas.microsoft.com/office/drawing/2014/main" id="{AC2C7CEE-05D4-7745-A8C5-CD5F64EAB38C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ube 56">
            <a:extLst>
              <a:ext uri="{FF2B5EF4-FFF2-40B4-BE49-F238E27FC236}">
                <a16:creationId xmlns="" xmlns:a16="http://schemas.microsoft.com/office/drawing/2014/main" id="{B3C18D86-174F-BB4E-8589-750640268219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ube 57">
            <a:extLst>
              <a:ext uri="{FF2B5EF4-FFF2-40B4-BE49-F238E27FC236}">
                <a16:creationId xmlns="" xmlns:a16="http://schemas.microsoft.com/office/drawing/2014/main" id="{8176E512-096B-CA48-B0E0-A44F7A0EE91D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73315A14-93F6-FC44-8361-98E3C7076BBC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F456324B-AD55-DD4A-90E4-DEB40F4E421C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="" xmlns:a16="http://schemas.microsoft.com/office/drawing/2014/main" id="{F9A556D9-3ED9-8540-819F-92B18B467027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="" xmlns:a16="http://schemas.microsoft.com/office/drawing/2014/main" id="{AD5A66E9-425E-2146-8905-2E4F253043B5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="" xmlns:a16="http://schemas.microsoft.com/office/drawing/2014/main" id="{434A0871-1B07-AD4A-9DDA-99178A32DF25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="" xmlns:a16="http://schemas.microsoft.com/office/drawing/2014/main" id="{C754024F-1EA4-D541-94A8-0A1AE10BEB1C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="" xmlns:a16="http://schemas.microsoft.com/office/drawing/2014/main" id="{B2A4F948-667F-4447-89F8-F03CA81BA91A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="" xmlns:a16="http://schemas.microsoft.com/office/drawing/2014/main" id="{03CCB0DD-58FD-DC40-BBBE-022FDA766FDF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="" xmlns:a16="http://schemas.microsoft.com/office/drawing/2014/main" id="{359E90AF-613E-304E-8CF1-121EBD84B12E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="" xmlns:a16="http://schemas.microsoft.com/office/drawing/2014/main" id="{A313BBF1-B7D7-314D-A13A-F4660032FB3A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="" xmlns:a16="http://schemas.microsoft.com/office/drawing/2014/main" id="{72CCAF86-8AE2-4A41-A609-B189047D05C4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="" xmlns:a16="http://schemas.microsoft.com/office/drawing/2014/main" id="{23331933-54DE-BF4C-A8AF-B498D0CAD8AD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="" xmlns:a16="http://schemas.microsoft.com/office/drawing/2014/main" id="{068F8283-E1A8-944D-AF94-E974E9A93743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110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="" xmlns:a16="http://schemas.microsoft.com/office/drawing/2014/main" id="{E810F2FF-62FA-5C4E-B3A4-C88FA864A8B5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11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="" xmlns:a16="http://schemas.microsoft.com/office/drawing/2014/main" id="{A3BDD447-3B34-EE4B-BD57-1922FFE3E081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22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="" xmlns:a16="http://schemas.microsoft.com/office/drawing/2014/main" id="{D6E3EB9B-BC61-3147-8833-709CC1C6A3E7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44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="" xmlns:a16="http://schemas.microsoft.com/office/drawing/2014/main" id="{F8EED1E3-2A38-BA48-A62E-21C01E1AF456}"/>
              </a:ext>
            </a:extLst>
          </p:cNvPr>
          <p:cNvSpPr/>
          <p:nvPr/>
        </p:nvSpPr>
        <p:spPr>
          <a:xfrm>
            <a:off x="7313945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88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="" xmlns:a16="http://schemas.microsoft.com/office/drawing/2014/main" id="{02F140A1-64BD-5C49-B430-68999E41F256}"/>
              </a:ext>
            </a:extLst>
          </p:cNvPr>
          <p:cNvSpPr/>
          <p:nvPr/>
        </p:nvSpPr>
        <p:spPr>
          <a:xfrm>
            <a:off x="320296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33</a:t>
            </a:r>
          </a:p>
        </p:txBody>
      </p:sp>
      <p:sp>
        <p:nvSpPr>
          <p:cNvPr id="77" name="Rounded Rectangle 76">
            <a:extLst>
              <a:ext uri="{FF2B5EF4-FFF2-40B4-BE49-F238E27FC236}">
                <a16:creationId xmlns="" xmlns:a16="http://schemas.microsoft.com/office/drawing/2014/main" id="{D9A7601D-A626-C84F-87D6-4B166D8E39EF}"/>
              </a:ext>
            </a:extLst>
          </p:cNvPr>
          <p:cNvSpPr/>
          <p:nvPr/>
        </p:nvSpPr>
        <p:spPr>
          <a:xfrm>
            <a:off x="5618666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66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="" xmlns:a16="http://schemas.microsoft.com/office/drawing/2014/main" id="{FE378B36-21C5-EE46-8EBE-5BF4CE4AF07C}"/>
              </a:ext>
            </a:extLst>
          </p:cNvPr>
          <p:cNvSpPr/>
          <p:nvPr/>
        </p:nvSpPr>
        <p:spPr>
          <a:xfrm>
            <a:off x="481817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1181183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eleven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46" name="Rounded Rectangle 45">
            <a:extLst>
              <a:ext uri="{FF2B5EF4-FFF2-40B4-BE49-F238E27FC236}">
                <a16:creationId xmlns="" xmlns:a16="http://schemas.microsoft.com/office/drawing/2014/main" id="{E6E2CE4F-3D8F-6C44-944A-0A0FCF2D92A3}"/>
              </a:ext>
            </a:extLst>
          </p:cNvPr>
          <p:cNvSpPr/>
          <p:nvPr/>
        </p:nvSpPr>
        <p:spPr>
          <a:xfrm>
            <a:off x="2481646" y="5016677"/>
            <a:ext cx="7009999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What is 9 x 11?</a:t>
            </a:r>
            <a:b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How did you figure it out?</a:t>
            </a:r>
          </a:p>
        </p:txBody>
      </p:sp>
      <p:sp>
        <p:nvSpPr>
          <p:cNvPr id="60" name="Cube 59">
            <a:extLst>
              <a:ext uri="{FF2B5EF4-FFF2-40B4-BE49-F238E27FC236}">
                <a16:creationId xmlns="" xmlns:a16="http://schemas.microsoft.com/office/drawing/2014/main" id="{2DC15FDB-86D2-7349-8CC4-732EE6C7B31E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ube 60">
            <a:extLst>
              <a:ext uri="{FF2B5EF4-FFF2-40B4-BE49-F238E27FC236}">
                <a16:creationId xmlns="" xmlns:a16="http://schemas.microsoft.com/office/drawing/2014/main" id="{0CEC4A54-1B88-A34A-BB31-3132824DDCA5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ube 61">
            <a:extLst>
              <a:ext uri="{FF2B5EF4-FFF2-40B4-BE49-F238E27FC236}">
                <a16:creationId xmlns="" xmlns:a16="http://schemas.microsoft.com/office/drawing/2014/main" id="{E45B2735-DEFC-C94B-8A10-02961297BCD8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ube 62">
            <a:extLst>
              <a:ext uri="{FF2B5EF4-FFF2-40B4-BE49-F238E27FC236}">
                <a16:creationId xmlns="" xmlns:a16="http://schemas.microsoft.com/office/drawing/2014/main" id="{86D2DE2E-7693-BD46-969E-8A379FF72114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ube 63">
            <a:extLst>
              <a:ext uri="{FF2B5EF4-FFF2-40B4-BE49-F238E27FC236}">
                <a16:creationId xmlns="" xmlns:a16="http://schemas.microsoft.com/office/drawing/2014/main" id="{A8699564-C2E8-AE47-8144-16F3FF9BE61B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ube 64">
            <a:extLst>
              <a:ext uri="{FF2B5EF4-FFF2-40B4-BE49-F238E27FC236}">
                <a16:creationId xmlns="" xmlns:a16="http://schemas.microsoft.com/office/drawing/2014/main" id="{74EA1431-ADCC-0546-964A-B77E536C5AE9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ube 65">
            <a:extLst>
              <a:ext uri="{FF2B5EF4-FFF2-40B4-BE49-F238E27FC236}">
                <a16:creationId xmlns="" xmlns:a16="http://schemas.microsoft.com/office/drawing/2014/main" id="{67E225E8-E173-9042-8FFC-C717D1955F8E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ube 66">
            <a:extLst>
              <a:ext uri="{FF2B5EF4-FFF2-40B4-BE49-F238E27FC236}">
                <a16:creationId xmlns="" xmlns:a16="http://schemas.microsoft.com/office/drawing/2014/main" id="{CF06BBA2-82F3-A248-A4C9-4DDF764D6E40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ube 67">
            <a:extLst>
              <a:ext uri="{FF2B5EF4-FFF2-40B4-BE49-F238E27FC236}">
                <a16:creationId xmlns="" xmlns:a16="http://schemas.microsoft.com/office/drawing/2014/main" id="{969D1B31-4527-DC43-838E-F1EB54B7A689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ube 68">
            <a:extLst>
              <a:ext uri="{FF2B5EF4-FFF2-40B4-BE49-F238E27FC236}">
                <a16:creationId xmlns="" xmlns:a16="http://schemas.microsoft.com/office/drawing/2014/main" id="{6033B66C-7419-8144-AB02-6462E65757C2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5EF81AF5-ED7E-6B46-8E67-5D13C65A2D42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594A040C-525D-474E-B64D-73CBB3E82316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DEC3C2B5-D612-EF44-9A8A-FC0F3F3395F8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84D94D44-60FF-034A-AE59-09C31E98AD62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3DD272CF-67E8-C841-B9E1-9A865ECB6DFC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="" xmlns:a16="http://schemas.microsoft.com/office/drawing/2014/main" id="{C1F7A79B-15EA-CB40-9412-A4A23D68B32A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AD399E6A-972F-2443-82D3-92E658D42D9D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="" xmlns:a16="http://schemas.microsoft.com/office/drawing/2014/main" id="{E3B79B03-C6F3-4E4C-817F-BF1C0FE3B2FC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="" xmlns:a16="http://schemas.microsoft.com/office/drawing/2014/main" id="{3126B2A1-3600-364F-A229-BABB4B87BE2C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="" xmlns:a16="http://schemas.microsoft.com/office/drawing/2014/main" id="{772FA37F-BEA1-114D-B8CC-145C071AC6EE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="" xmlns:a16="http://schemas.microsoft.com/office/drawing/2014/main" id="{7168456C-9B80-CA45-9CEB-BD5ECAAEB94B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="" xmlns:a16="http://schemas.microsoft.com/office/drawing/2014/main" id="{D2C91E79-5FC7-5C41-9991-33EC031A0813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="" xmlns:a16="http://schemas.microsoft.com/office/drawing/2014/main" id="{2B95872A-38E2-5440-9F24-A02855075768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110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="" xmlns:a16="http://schemas.microsoft.com/office/drawing/2014/main" id="{C0FF581E-6ABE-4445-930A-9E60E4A971DE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11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="" xmlns:a16="http://schemas.microsoft.com/office/drawing/2014/main" id="{8061AFD3-7541-3446-9CC1-E659E203DB39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22</a:t>
            </a:r>
          </a:p>
        </p:txBody>
      </p:sp>
      <p:sp>
        <p:nvSpPr>
          <p:cNvPr id="77" name="Rounded Rectangle 76">
            <a:extLst>
              <a:ext uri="{FF2B5EF4-FFF2-40B4-BE49-F238E27FC236}">
                <a16:creationId xmlns="" xmlns:a16="http://schemas.microsoft.com/office/drawing/2014/main" id="{F68B2271-B4AC-AC47-80DA-D9FE07C0E018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44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="" xmlns:a16="http://schemas.microsoft.com/office/drawing/2014/main" id="{8AE3C968-47D1-374F-B489-AC659C45A891}"/>
              </a:ext>
            </a:extLst>
          </p:cNvPr>
          <p:cNvSpPr/>
          <p:nvPr/>
        </p:nvSpPr>
        <p:spPr>
          <a:xfrm>
            <a:off x="7313945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88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="" xmlns:a16="http://schemas.microsoft.com/office/drawing/2014/main" id="{6D701DC0-2EC0-A540-B2C8-3DC491DE5CD6}"/>
              </a:ext>
            </a:extLst>
          </p:cNvPr>
          <p:cNvSpPr/>
          <p:nvPr/>
        </p:nvSpPr>
        <p:spPr>
          <a:xfrm>
            <a:off x="320296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33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407532F4-D510-344D-9563-99332D611524}"/>
              </a:ext>
            </a:extLst>
          </p:cNvPr>
          <p:cNvSpPr/>
          <p:nvPr/>
        </p:nvSpPr>
        <p:spPr>
          <a:xfrm>
            <a:off x="5618666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66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="" xmlns:a16="http://schemas.microsoft.com/office/drawing/2014/main" id="{5886EA4E-2F5C-DE45-8565-3B6B56DD0D60}"/>
              </a:ext>
            </a:extLst>
          </p:cNvPr>
          <p:cNvSpPr/>
          <p:nvPr/>
        </p:nvSpPr>
        <p:spPr>
          <a:xfrm>
            <a:off x="481817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55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="" xmlns:a16="http://schemas.microsoft.com/office/drawing/2014/main" id="{EC01912B-9956-CC44-B626-7845641C4DCC}"/>
              </a:ext>
            </a:extLst>
          </p:cNvPr>
          <p:cNvSpPr/>
          <p:nvPr/>
        </p:nvSpPr>
        <p:spPr>
          <a:xfrm>
            <a:off x="647660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915645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eleven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6" name="Cube 5">
            <a:extLst>
              <a:ext uri="{FF2B5EF4-FFF2-40B4-BE49-F238E27FC236}">
                <a16:creationId xmlns="" xmlns:a16="http://schemas.microsoft.com/office/drawing/2014/main" id="{A2475EAC-D137-4D45-9D36-8A8FFDBF5E67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>
            <a:extLst>
              <a:ext uri="{FF2B5EF4-FFF2-40B4-BE49-F238E27FC236}">
                <a16:creationId xmlns="" xmlns:a16="http://schemas.microsoft.com/office/drawing/2014/main" id="{FEBAB156-B1F2-844E-A993-6696290001B4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>
            <a:extLst>
              <a:ext uri="{FF2B5EF4-FFF2-40B4-BE49-F238E27FC236}">
                <a16:creationId xmlns="" xmlns:a16="http://schemas.microsoft.com/office/drawing/2014/main" id="{68D0FF8B-C5F6-D440-AEEA-52F404804215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="" xmlns:a16="http://schemas.microsoft.com/office/drawing/2014/main" id="{3858216F-379E-184A-AB55-8EA08C10D294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>
            <a:extLst>
              <a:ext uri="{FF2B5EF4-FFF2-40B4-BE49-F238E27FC236}">
                <a16:creationId xmlns="" xmlns:a16="http://schemas.microsoft.com/office/drawing/2014/main" id="{EEB1DD93-AB4A-1047-BBB1-91EFD1C7CB98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="" xmlns:a16="http://schemas.microsoft.com/office/drawing/2014/main" id="{56AB7660-65E1-3846-9F20-F06BA7DCCB0A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>
            <a:extLst>
              <a:ext uri="{FF2B5EF4-FFF2-40B4-BE49-F238E27FC236}">
                <a16:creationId xmlns="" xmlns:a16="http://schemas.microsoft.com/office/drawing/2014/main" id="{11770EB1-0A6E-E140-B60B-D9D5EE262ACF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>
            <a:extLst>
              <a:ext uri="{FF2B5EF4-FFF2-40B4-BE49-F238E27FC236}">
                <a16:creationId xmlns="" xmlns:a16="http://schemas.microsoft.com/office/drawing/2014/main" id="{A5862CCD-AB1F-084A-A1C7-3FEB6D9CCB8F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>
            <a:extLst>
              <a:ext uri="{FF2B5EF4-FFF2-40B4-BE49-F238E27FC236}">
                <a16:creationId xmlns="" xmlns:a16="http://schemas.microsoft.com/office/drawing/2014/main" id="{2AB6D964-5F27-2443-88C2-513204AB37AF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>
            <a:extLst>
              <a:ext uri="{FF2B5EF4-FFF2-40B4-BE49-F238E27FC236}">
                <a16:creationId xmlns="" xmlns:a16="http://schemas.microsoft.com/office/drawing/2014/main" id="{85EE2700-E3FE-0B4F-BECF-8A118A5037F5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>
            <a:extLst>
              <a:ext uri="{FF2B5EF4-FFF2-40B4-BE49-F238E27FC236}">
                <a16:creationId xmlns="" xmlns:a16="http://schemas.microsoft.com/office/drawing/2014/main" id="{03C3166F-EC2F-3E45-983A-64D138AA2AAE}"/>
              </a:ext>
            </a:extLst>
          </p:cNvPr>
          <p:cNvSpPr/>
          <p:nvPr/>
        </p:nvSpPr>
        <p:spPr>
          <a:xfrm>
            <a:off x="8089374" y="3037965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99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4E625B1C-9E57-F745-8DFA-0E90359BEF8A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4DCC8C7E-D2FD-3F41-B264-0A7AF4BB0AB8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AA5F3971-DB44-2744-A9EB-DD95C333024A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="" xmlns:a16="http://schemas.microsoft.com/office/drawing/2014/main" id="{9EBDA7E1-4E5E-034E-B99A-3FDF86B37EE4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6422FF44-060D-E340-96A4-E78668BA0B77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DE81C91A-9ED2-9749-B444-ACA27A24925F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BE48E4B9-7BBA-424C-9662-75ACFA0954E9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="" xmlns:a16="http://schemas.microsoft.com/office/drawing/2014/main" id="{ABC21AC8-D8B1-0842-AAA5-CF8B3869072A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="" xmlns:a16="http://schemas.microsoft.com/office/drawing/2014/main" id="{3E2F7C89-4212-A042-A8D5-1FD63BA7A5E6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220D2D1A-2A4D-164C-A76D-93464900F37B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59CF8488-C518-EC48-8F62-759973402649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695F8394-F4FB-1749-8713-FB3445532C91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="" xmlns:a16="http://schemas.microsoft.com/office/drawing/2014/main" id="{89D6EEA6-4295-DD46-966B-E00A0EF6D2CD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="" xmlns:a16="http://schemas.microsoft.com/office/drawing/2014/main" id="{BE95009C-3315-6A4D-90D2-B0ECB7DE9BED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110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3D6400F1-6F6D-1D44-8A29-35066B1C770C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11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E221336F-9A0D-A04B-B006-500FF7A0F3BC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22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="" xmlns:a16="http://schemas.microsoft.com/office/drawing/2014/main" id="{07E12AC3-9D8A-6F40-AF00-C57B81369760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44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="" xmlns:a16="http://schemas.microsoft.com/office/drawing/2014/main" id="{A42B6B61-C33A-8F4E-8349-52FA68D0479D}"/>
              </a:ext>
            </a:extLst>
          </p:cNvPr>
          <p:cNvSpPr/>
          <p:nvPr/>
        </p:nvSpPr>
        <p:spPr>
          <a:xfrm>
            <a:off x="7313945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88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="" xmlns:a16="http://schemas.microsoft.com/office/drawing/2014/main" id="{C1D2365B-8707-2442-8AA4-D64D5DCDEE75}"/>
              </a:ext>
            </a:extLst>
          </p:cNvPr>
          <p:cNvSpPr/>
          <p:nvPr/>
        </p:nvSpPr>
        <p:spPr>
          <a:xfrm>
            <a:off x="320296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33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="" xmlns:a16="http://schemas.microsoft.com/office/drawing/2014/main" id="{CC65231F-5EDA-AE46-B600-CE0BBAA8DCC1}"/>
              </a:ext>
            </a:extLst>
          </p:cNvPr>
          <p:cNvSpPr/>
          <p:nvPr/>
        </p:nvSpPr>
        <p:spPr>
          <a:xfrm>
            <a:off x="5618666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66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="" xmlns:a16="http://schemas.microsoft.com/office/drawing/2014/main" id="{CC241A63-3B1E-6F43-9F6D-89EBBDF7DE09}"/>
              </a:ext>
            </a:extLst>
          </p:cNvPr>
          <p:cNvSpPr/>
          <p:nvPr/>
        </p:nvSpPr>
        <p:spPr>
          <a:xfrm>
            <a:off x="481817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55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="" xmlns:a16="http://schemas.microsoft.com/office/drawing/2014/main" id="{B59E521E-437E-574D-8148-AE7032ED87E4}"/>
              </a:ext>
            </a:extLst>
          </p:cNvPr>
          <p:cNvSpPr/>
          <p:nvPr/>
        </p:nvSpPr>
        <p:spPr>
          <a:xfrm>
            <a:off x="647660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3404108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twelve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2141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DCA6DCEE-5B1A-1549-9491-2C414F2F7413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676DE194-55DE-AF49-9583-D04ABA25F724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="" xmlns:a16="http://schemas.microsoft.com/office/drawing/2014/main" id="{592AC31B-3A95-844A-B806-DC07648B3AA4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="" xmlns:a16="http://schemas.microsoft.com/office/drawing/2014/main" id="{D9802B56-5A0F-9B48-89F4-B0EEA899B5B4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26A714EA-21AE-1E40-AA07-9F86F7C5C654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CBFD6186-8F14-F643-9EB0-BB2A28D7C297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254E35B6-5B61-B940-ABE8-BF97B04A70D0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="" xmlns:a16="http://schemas.microsoft.com/office/drawing/2014/main" id="{EF5889C4-7344-8F4A-BD5F-9107C2D48FCD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="" xmlns:a16="http://schemas.microsoft.com/office/drawing/2014/main" id="{E5967508-E48E-B54F-ADFA-38194A097063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="" xmlns:a16="http://schemas.microsoft.com/office/drawing/2014/main" id="{34EFBDB6-DD2D-9744-B6A5-A693CF43069F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="" xmlns:a16="http://schemas.microsoft.com/office/drawing/2014/main" id="{A3EE1678-8672-534F-BDB2-3725AD955826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AF7D94C7-AE98-FC41-91AA-9082D74EEF7B}"/>
              </a:ext>
            </a:extLst>
          </p:cNvPr>
          <p:cNvSpPr/>
          <p:nvPr/>
        </p:nvSpPr>
        <p:spPr>
          <a:xfrm>
            <a:off x="2928735" y="5017480"/>
            <a:ext cx="6158049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What are 0 x 12 and 10 x 12?</a:t>
            </a:r>
          </a:p>
        </p:txBody>
      </p:sp>
      <p:sp>
        <p:nvSpPr>
          <p:cNvPr id="81" name="Cube 80">
            <a:extLst>
              <a:ext uri="{FF2B5EF4-FFF2-40B4-BE49-F238E27FC236}">
                <a16:creationId xmlns="" xmlns:a16="http://schemas.microsoft.com/office/drawing/2014/main" id="{21C9BC5E-FD97-2840-AD7A-F59A0A27DD92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ube 81">
            <a:extLst>
              <a:ext uri="{FF2B5EF4-FFF2-40B4-BE49-F238E27FC236}">
                <a16:creationId xmlns="" xmlns:a16="http://schemas.microsoft.com/office/drawing/2014/main" id="{CAAB44C2-5D00-E64E-AB53-81B7D9C6A1A4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ube 82">
            <a:extLst>
              <a:ext uri="{FF2B5EF4-FFF2-40B4-BE49-F238E27FC236}">
                <a16:creationId xmlns="" xmlns:a16="http://schemas.microsoft.com/office/drawing/2014/main" id="{FA19AA69-60C2-724B-B36D-27637C664487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ube 83">
            <a:extLst>
              <a:ext uri="{FF2B5EF4-FFF2-40B4-BE49-F238E27FC236}">
                <a16:creationId xmlns="" xmlns:a16="http://schemas.microsoft.com/office/drawing/2014/main" id="{AE11D3EC-D8A2-8349-AF2E-8534892AD94B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Cube 84">
            <a:extLst>
              <a:ext uri="{FF2B5EF4-FFF2-40B4-BE49-F238E27FC236}">
                <a16:creationId xmlns="" xmlns:a16="http://schemas.microsoft.com/office/drawing/2014/main" id="{28B1FD80-02BE-D54C-9270-46FBF5928C31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Cube 85">
            <a:extLst>
              <a:ext uri="{FF2B5EF4-FFF2-40B4-BE49-F238E27FC236}">
                <a16:creationId xmlns="" xmlns:a16="http://schemas.microsoft.com/office/drawing/2014/main" id="{630EBA08-678C-A147-84FB-41E99B750DAE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Cube 86">
            <a:extLst>
              <a:ext uri="{FF2B5EF4-FFF2-40B4-BE49-F238E27FC236}">
                <a16:creationId xmlns="" xmlns:a16="http://schemas.microsoft.com/office/drawing/2014/main" id="{DE3B1820-ED1A-514C-B4B0-0869B44EF66E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Cube 87">
            <a:extLst>
              <a:ext uri="{FF2B5EF4-FFF2-40B4-BE49-F238E27FC236}">
                <a16:creationId xmlns="" xmlns:a16="http://schemas.microsoft.com/office/drawing/2014/main" id="{B51C1B43-0B0B-434B-8B87-45278EB43300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Cube 88">
            <a:extLst>
              <a:ext uri="{FF2B5EF4-FFF2-40B4-BE49-F238E27FC236}">
                <a16:creationId xmlns="" xmlns:a16="http://schemas.microsoft.com/office/drawing/2014/main" id="{449B5FD7-2E7A-9646-83B9-7AB446656022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Cube 89">
            <a:extLst>
              <a:ext uri="{FF2B5EF4-FFF2-40B4-BE49-F238E27FC236}">
                <a16:creationId xmlns="" xmlns:a16="http://schemas.microsoft.com/office/drawing/2014/main" id="{9786C5D9-CEB7-D245-8402-8EFB6354B409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48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twelve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38764863-12AB-AD42-9D77-313702F17A92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="" xmlns:a16="http://schemas.microsoft.com/office/drawing/2014/main" id="{09B4FBE9-5047-E847-8FF9-9DDFAFB34B71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120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D7FDCA0C-8999-C940-B1AF-8BEE50A86455}"/>
              </a:ext>
            </a:extLst>
          </p:cNvPr>
          <p:cNvSpPr/>
          <p:nvPr/>
        </p:nvSpPr>
        <p:spPr>
          <a:xfrm>
            <a:off x="2928735" y="5017480"/>
            <a:ext cx="6158049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What is 1 x 12?</a:t>
            </a:r>
          </a:p>
        </p:txBody>
      </p:sp>
      <p:sp>
        <p:nvSpPr>
          <p:cNvPr id="56" name="Cube 55">
            <a:extLst>
              <a:ext uri="{FF2B5EF4-FFF2-40B4-BE49-F238E27FC236}">
                <a16:creationId xmlns="" xmlns:a16="http://schemas.microsoft.com/office/drawing/2014/main" id="{C84CBBAD-B882-F144-BAD4-3AE95D46B47F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ube 56">
            <a:extLst>
              <a:ext uri="{FF2B5EF4-FFF2-40B4-BE49-F238E27FC236}">
                <a16:creationId xmlns="" xmlns:a16="http://schemas.microsoft.com/office/drawing/2014/main" id="{CC144BE2-9C01-654F-A7AE-5209A8BFD7C7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ube 57">
            <a:extLst>
              <a:ext uri="{FF2B5EF4-FFF2-40B4-BE49-F238E27FC236}">
                <a16:creationId xmlns="" xmlns:a16="http://schemas.microsoft.com/office/drawing/2014/main" id="{34728886-A547-9E4C-B9EA-24C6A5DD3238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ube 58">
            <a:extLst>
              <a:ext uri="{FF2B5EF4-FFF2-40B4-BE49-F238E27FC236}">
                <a16:creationId xmlns="" xmlns:a16="http://schemas.microsoft.com/office/drawing/2014/main" id="{5C41BCA3-A270-3048-A471-883CBBCBF508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ube 59">
            <a:extLst>
              <a:ext uri="{FF2B5EF4-FFF2-40B4-BE49-F238E27FC236}">
                <a16:creationId xmlns="" xmlns:a16="http://schemas.microsoft.com/office/drawing/2014/main" id="{F51F3070-3A2A-C745-B148-9304A3DC9FF8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ube 60">
            <a:extLst>
              <a:ext uri="{FF2B5EF4-FFF2-40B4-BE49-F238E27FC236}">
                <a16:creationId xmlns="" xmlns:a16="http://schemas.microsoft.com/office/drawing/2014/main" id="{8EA115FB-2740-574E-8EA4-D488D26EE82D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ube 61">
            <a:extLst>
              <a:ext uri="{FF2B5EF4-FFF2-40B4-BE49-F238E27FC236}">
                <a16:creationId xmlns="" xmlns:a16="http://schemas.microsoft.com/office/drawing/2014/main" id="{622B0EB0-0357-0A49-868C-4A590755B0AB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ube 62">
            <a:extLst>
              <a:ext uri="{FF2B5EF4-FFF2-40B4-BE49-F238E27FC236}">
                <a16:creationId xmlns="" xmlns:a16="http://schemas.microsoft.com/office/drawing/2014/main" id="{6D5298C0-21DC-AB4C-9B61-4518977EB646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ube 63">
            <a:extLst>
              <a:ext uri="{FF2B5EF4-FFF2-40B4-BE49-F238E27FC236}">
                <a16:creationId xmlns="" xmlns:a16="http://schemas.microsoft.com/office/drawing/2014/main" id="{EA23176A-AD15-8D40-8FC0-6D656C58346A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ube 64">
            <a:extLst>
              <a:ext uri="{FF2B5EF4-FFF2-40B4-BE49-F238E27FC236}">
                <a16:creationId xmlns="" xmlns:a16="http://schemas.microsoft.com/office/drawing/2014/main" id="{E89FBF56-C945-B643-8BA3-83EE4807CF8F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84FD1512-1797-7E48-AAAC-4A286B388190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E0524A7A-9B49-B14D-9528-8B1A64E5A8DD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DC0514F7-B7AB-BB46-93F0-E90E762E831A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8CACB75F-1469-2C44-8C71-71CC2CCC7421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="" xmlns:a16="http://schemas.microsoft.com/office/drawing/2014/main" id="{A3AF8454-B4D2-284F-9D0B-E11378507358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="" xmlns:a16="http://schemas.microsoft.com/office/drawing/2014/main" id="{95482448-9546-0F47-8494-67372DC44810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3E02BAF3-E0A4-8347-A3AF-C639769A8653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="" xmlns:a16="http://schemas.microsoft.com/office/drawing/2014/main" id="{67D3AADE-D781-2F44-9664-BF25860E8313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2BE27BAC-B439-F640-8670-8C7AEEE5C3A0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0775FEB9-68E4-8746-9110-BC06578ED14A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="" xmlns:a16="http://schemas.microsoft.com/office/drawing/2014/main" id="{B58E0119-4473-6341-96A6-9CC6F5FFFE3E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336021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twelve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73AF9026-2A60-7148-A2BC-1D2DDB74F9CC}"/>
              </a:ext>
            </a:extLst>
          </p:cNvPr>
          <p:cNvSpPr/>
          <p:nvPr/>
        </p:nvSpPr>
        <p:spPr>
          <a:xfrm>
            <a:off x="2928735" y="5017480"/>
            <a:ext cx="6158049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What is 2 x 12?</a:t>
            </a:r>
          </a:p>
        </p:txBody>
      </p:sp>
      <p:sp>
        <p:nvSpPr>
          <p:cNvPr id="41" name="Cube 40">
            <a:extLst>
              <a:ext uri="{FF2B5EF4-FFF2-40B4-BE49-F238E27FC236}">
                <a16:creationId xmlns="" xmlns:a16="http://schemas.microsoft.com/office/drawing/2014/main" id="{107DD4BD-0453-4549-8BF5-B5390561EB93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>
            <a:extLst>
              <a:ext uri="{FF2B5EF4-FFF2-40B4-BE49-F238E27FC236}">
                <a16:creationId xmlns="" xmlns:a16="http://schemas.microsoft.com/office/drawing/2014/main" id="{7A561286-502A-D44F-9349-1EF0FAFB174E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>
            <a:extLst>
              <a:ext uri="{FF2B5EF4-FFF2-40B4-BE49-F238E27FC236}">
                <a16:creationId xmlns="" xmlns:a16="http://schemas.microsoft.com/office/drawing/2014/main" id="{1FA74D61-756D-9047-8935-EDBD71ABA49C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>
            <a:extLst>
              <a:ext uri="{FF2B5EF4-FFF2-40B4-BE49-F238E27FC236}">
                <a16:creationId xmlns="" xmlns:a16="http://schemas.microsoft.com/office/drawing/2014/main" id="{AC88C5BA-789E-A84F-BBF0-9AD510BD7FCA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>
            <a:extLst>
              <a:ext uri="{FF2B5EF4-FFF2-40B4-BE49-F238E27FC236}">
                <a16:creationId xmlns="" xmlns:a16="http://schemas.microsoft.com/office/drawing/2014/main" id="{5E86030D-3214-7A41-8C1C-1B83D85918C9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>
            <a:extLst>
              <a:ext uri="{FF2B5EF4-FFF2-40B4-BE49-F238E27FC236}">
                <a16:creationId xmlns="" xmlns:a16="http://schemas.microsoft.com/office/drawing/2014/main" id="{3205D8BF-801E-C549-953D-4B1B1991208E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>
            <a:extLst>
              <a:ext uri="{FF2B5EF4-FFF2-40B4-BE49-F238E27FC236}">
                <a16:creationId xmlns="" xmlns:a16="http://schemas.microsoft.com/office/drawing/2014/main" id="{8ED24413-3CF3-0344-8386-5FF685FF49A9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>
            <a:extLst>
              <a:ext uri="{FF2B5EF4-FFF2-40B4-BE49-F238E27FC236}">
                <a16:creationId xmlns="" xmlns:a16="http://schemas.microsoft.com/office/drawing/2014/main" id="{85CE1894-339C-8C43-BB0D-1FD36F6DC9C2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e 49">
            <a:extLst>
              <a:ext uri="{FF2B5EF4-FFF2-40B4-BE49-F238E27FC236}">
                <a16:creationId xmlns="" xmlns:a16="http://schemas.microsoft.com/office/drawing/2014/main" id="{3C844D30-1F43-5B47-86EC-88BB2D1C501D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>
            <a:extLst>
              <a:ext uri="{FF2B5EF4-FFF2-40B4-BE49-F238E27FC236}">
                <a16:creationId xmlns="" xmlns:a16="http://schemas.microsoft.com/office/drawing/2014/main" id="{5BB78483-B93E-5149-8454-F0E469214A95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2B95DE25-591F-6943-8E1C-5EF76D675C67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275143B0-984F-5049-B501-FBC2BE4A6312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FB97D0BB-D102-2B44-82DC-FA4132CDE11A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="" xmlns:a16="http://schemas.microsoft.com/office/drawing/2014/main" id="{AF6710F0-9F06-3444-A8D7-9CC6E982A2CB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="" xmlns:a16="http://schemas.microsoft.com/office/drawing/2014/main" id="{F6FAAA98-34A2-294D-AFA3-7943E4C9439D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CDC1C46A-0F20-8E4A-9550-E9C3EAE8E6C5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A390F7C5-EBA6-3A41-861B-EF22BF24B387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7D1C451F-ABE0-264B-8945-95173C965CE0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="" xmlns:a16="http://schemas.microsoft.com/office/drawing/2014/main" id="{C95AF01D-4B1E-B140-8D7B-A9A86F00442C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="" xmlns:a16="http://schemas.microsoft.com/office/drawing/2014/main" id="{9D46D3AE-DCDE-724B-8E47-8E40564B8C75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="" xmlns:a16="http://schemas.microsoft.com/office/drawing/2014/main" id="{9776C8F2-BA8A-5E4D-88F7-F1ABDDFEF658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="" xmlns:a16="http://schemas.microsoft.com/office/drawing/2014/main" id="{20617036-FBF1-AA4B-A6B1-D741C49A27D5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="" xmlns:a16="http://schemas.microsoft.com/office/drawing/2014/main" id="{2BC8B150-61CE-184B-81D0-CC71E92A685C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120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="" xmlns:a16="http://schemas.microsoft.com/office/drawing/2014/main" id="{66E8B3E2-C4B6-0943-9130-E7A1A914A173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160304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twelve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0402C08-4D5E-1144-9E82-FDEF5A4DE14A}"/>
              </a:ext>
            </a:extLst>
          </p:cNvPr>
          <p:cNvSpPr/>
          <p:nvPr/>
        </p:nvSpPr>
        <p:spPr>
          <a:xfrm>
            <a:off x="2786747" y="5017480"/>
            <a:ext cx="6535630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Should I put 36 in the 4 x 12 place?</a:t>
            </a:r>
          </a:p>
        </p:txBody>
      </p:sp>
      <p:sp>
        <p:nvSpPr>
          <p:cNvPr id="43" name="Cube 42">
            <a:extLst>
              <a:ext uri="{FF2B5EF4-FFF2-40B4-BE49-F238E27FC236}">
                <a16:creationId xmlns="" xmlns:a16="http://schemas.microsoft.com/office/drawing/2014/main" id="{FB632B05-A04D-0142-B2BB-F52659619534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>
            <a:extLst>
              <a:ext uri="{FF2B5EF4-FFF2-40B4-BE49-F238E27FC236}">
                <a16:creationId xmlns="" xmlns:a16="http://schemas.microsoft.com/office/drawing/2014/main" id="{6C60FF74-9337-A549-B9F9-68CE4908D76D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>
            <a:extLst>
              <a:ext uri="{FF2B5EF4-FFF2-40B4-BE49-F238E27FC236}">
                <a16:creationId xmlns="" xmlns:a16="http://schemas.microsoft.com/office/drawing/2014/main" id="{6F3FD2BD-9884-DF41-B085-ED8DAD99A341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>
            <a:extLst>
              <a:ext uri="{FF2B5EF4-FFF2-40B4-BE49-F238E27FC236}">
                <a16:creationId xmlns="" xmlns:a16="http://schemas.microsoft.com/office/drawing/2014/main" id="{5B2AD2F3-5D17-2F46-ABA5-535DD4B62490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>
            <a:extLst>
              <a:ext uri="{FF2B5EF4-FFF2-40B4-BE49-F238E27FC236}">
                <a16:creationId xmlns="" xmlns:a16="http://schemas.microsoft.com/office/drawing/2014/main" id="{968F430F-0AFA-7140-93D6-87D0E3DFC142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>
            <a:extLst>
              <a:ext uri="{FF2B5EF4-FFF2-40B4-BE49-F238E27FC236}">
                <a16:creationId xmlns="" xmlns:a16="http://schemas.microsoft.com/office/drawing/2014/main" id="{7C0BA6A5-83EF-9740-940B-9312E267C5D0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>
            <a:extLst>
              <a:ext uri="{FF2B5EF4-FFF2-40B4-BE49-F238E27FC236}">
                <a16:creationId xmlns="" xmlns:a16="http://schemas.microsoft.com/office/drawing/2014/main" id="{39B8C4BA-8BE4-9544-8E6C-A21200996B29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e 49">
            <a:extLst>
              <a:ext uri="{FF2B5EF4-FFF2-40B4-BE49-F238E27FC236}">
                <a16:creationId xmlns="" xmlns:a16="http://schemas.microsoft.com/office/drawing/2014/main" id="{DE56BB3D-5850-CE4A-A819-08869CD10AC6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>
            <a:extLst>
              <a:ext uri="{FF2B5EF4-FFF2-40B4-BE49-F238E27FC236}">
                <a16:creationId xmlns="" xmlns:a16="http://schemas.microsoft.com/office/drawing/2014/main" id="{E3A84E46-0FB7-A143-B71F-D3B0246D6AB4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ube 52">
            <a:extLst>
              <a:ext uri="{FF2B5EF4-FFF2-40B4-BE49-F238E27FC236}">
                <a16:creationId xmlns="" xmlns:a16="http://schemas.microsoft.com/office/drawing/2014/main" id="{DEF717A3-8292-9441-8604-F9A80AC0109D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9F9B4881-7CD9-464F-BB8D-3DCEFE119F86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3C4E918A-4FF5-A441-9682-93E6F0E261C4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="" xmlns:a16="http://schemas.microsoft.com/office/drawing/2014/main" id="{AA20E0DB-93E6-F74A-A531-44C39F53BC0A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="" xmlns:a16="http://schemas.microsoft.com/office/drawing/2014/main" id="{D1D133FB-8152-5A4F-9608-79CEF92C4DA2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92A97E98-CCC8-7148-9A21-DE7D4AE0F352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426EF40B-2F97-DF4C-922E-79B152D447B1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3D624AB6-FD43-4849-9BAF-1DD16C4EE9A3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="" xmlns:a16="http://schemas.microsoft.com/office/drawing/2014/main" id="{655903EE-8C68-C641-BE1C-2CD5DC39BFE1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="" xmlns:a16="http://schemas.microsoft.com/office/drawing/2014/main" id="{F866465C-7575-EF41-9119-1D1AD7288CE5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="" xmlns:a16="http://schemas.microsoft.com/office/drawing/2014/main" id="{8EA35D9C-E627-EF48-B140-D131E279448E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="" xmlns:a16="http://schemas.microsoft.com/office/drawing/2014/main" id="{78F4FBAB-7A4C-FB4B-ADD7-E1907ABFF710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="" xmlns:a16="http://schemas.microsoft.com/office/drawing/2014/main" id="{23C8D2D4-3B1F-614B-AF75-7C873D47A796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="" xmlns:a16="http://schemas.microsoft.com/office/drawing/2014/main" id="{7D783BEC-1683-DC4D-8B63-AF5FA812B260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120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="" xmlns:a16="http://schemas.microsoft.com/office/drawing/2014/main" id="{0EB7F21C-14CA-ED46-976C-E191EFAA4767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="" xmlns:a16="http://schemas.microsoft.com/office/drawing/2014/main" id="{3A966C43-EA2F-624E-985D-10E57E2326D8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761476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twelve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0402C08-4D5E-1144-9E82-FDEF5A4DE14A}"/>
              </a:ext>
            </a:extLst>
          </p:cNvPr>
          <p:cNvSpPr/>
          <p:nvPr/>
        </p:nvSpPr>
        <p:spPr>
          <a:xfrm>
            <a:off x="2481646" y="5016677"/>
            <a:ext cx="7009999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If 8 is double 4, how can we use that information to work out what 8 x 12 is?</a:t>
            </a:r>
          </a:p>
        </p:txBody>
      </p:sp>
      <p:sp>
        <p:nvSpPr>
          <p:cNvPr id="44" name="Cube 43">
            <a:extLst>
              <a:ext uri="{FF2B5EF4-FFF2-40B4-BE49-F238E27FC236}">
                <a16:creationId xmlns="" xmlns:a16="http://schemas.microsoft.com/office/drawing/2014/main" id="{80BD0615-08CE-4840-93D1-FF4B5E8DDBB6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>
            <a:extLst>
              <a:ext uri="{FF2B5EF4-FFF2-40B4-BE49-F238E27FC236}">
                <a16:creationId xmlns="" xmlns:a16="http://schemas.microsoft.com/office/drawing/2014/main" id="{C3F55F66-0054-3C4C-88F0-9226888A779E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>
            <a:extLst>
              <a:ext uri="{FF2B5EF4-FFF2-40B4-BE49-F238E27FC236}">
                <a16:creationId xmlns="" xmlns:a16="http://schemas.microsoft.com/office/drawing/2014/main" id="{BF4F72F5-5F48-2941-A52D-333D70AB840E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>
            <a:extLst>
              <a:ext uri="{FF2B5EF4-FFF2-40B4-BE49-F238E27FC236}">
                <a16:creationId xmlns="" xmlns:a16="http://schemas.microsoft.com/office/drawing/2014/main" id="{15EE25E9-E35F-B94F-9C15-27680DE0E19F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>
            <a:extLst>
              <a:ext uri="{FF2B5EF4-FFF2-40B4-BE49-F238E27FC236}">
                <a16:creationId xmlns="" xmlns:a16="http://schemas.microsoft.com/office/drawing/2014/main" id="{C2FF5F69-7B69-044A-BA5A-4514BD8A1589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>
            <a:extLst>
              <a:ext uri="{FF2B5EF4-FFF2-40B4-BE49-F238E27FC236}">
                <a16:creationId xmlns="" xmlns:a16="http://schemas.microsoft.com/office/drawing/2014/main" id="{1A4FE1B7-EF03-1645-9D41-F02E938B10F9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e 49">
            <a:extLst>
              <a:ext uri="{FF2B5EF4-FFF2-40B4-BE49-F238E27FC236}">
                <a16:creationId xmlns="" xmlns:a16="http://schemas.microsoft.com/office/drawing/2014/main" id="{82827F2F-45DD-0A48-8338-C979F3487D36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>
            <a:extLst>
              <a:ext uri="{FF2B5EF4-FFF2-40B4-BE49-F238E27FC236}">
                <a16:creationId xmlns="" xmlns:a16="http://schemas.microsoft.com/office/drawing/2014/main" id="{6A6891CB-9E70-1345-9C0C-35E276E9EC01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ube 52">
            <a:extLst>
              <a:ext uri="{FF2B5EF4-FFF2-40B4-BE49-F238E27FC236}">
                <a16:creationId xmlns="" xmlns:a16="http://schemas.microsoft.com/office/drawing/2014/main" id="{8F0E75AE-2E1B-1241-8FBE-568B227061D6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be 53">
            <a:extLst>
              <a:ext uri="{FF2B5EF4-FFF2-40B4-BE49-F238E27FC236}">
                <a16:creationId xmlns="" xmlns:a16="http://schemas.microsoft.com/office/drawing/2014/main" id="{955ABE30-2329-0E4D-A775-88A1030E3CBD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AA16CF0A-E613-6B4F-92C2-254191ABA2EA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="" xmlns:a16="http://schemas.microsoft.com/office/drawing/2014/main" id="{FCB32D64-F915-3644-9771-6D2C3396C0A3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="" xmlns:a16="http://schemas.microsoft.com/office/drawing/2014/main" id="{E3FF524A-8F77-C844-86CE-B4185D67FD2C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CED30BA2-971E-4842-B074-E0137FA54BD9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E726DCD9-77A3-8F4F-8D8A-D903EDCBA54E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2B060678-4393-AB4A-8750-E52C048E969F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="" xmlns:a16="http://schemas.microsoft.com/office/drawing/2014/main" id="{14E93EFE-EFC1-4A4B-AF40-8774AB1319E2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="" xmlns:a16="http://schemas.microsoft.com/office/drawing/2014/main" id="{6C041448-9E68-5F47-B173-7FC9DE8F06D7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="" xmlns:a16="http://schemas.microsoft.com/office/drawing/2014/main" id="{113CFE1D-95FF-1D47-A7BE-09E7D3F486B3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="" xmlns:a16="http://schemas.microsoft.com/office/drawing/2014/main" id="{FE416936-4DF5-4A4E-9BAD-41A62E4776D9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="" xmlns:a16="http://schemas.microsoft.com/office/drawing/2014/main" id="{B1042A58-6DB2-A141-88CC-009ABC1402A6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="" xmlns:a16="http://schemas.microsoft.com/office/drawing/2014/main" id="{DA2BA579-03CB-8940-8EFC-668129D3FE10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="" xmlns:a16="http://schemas.microsoft.com/office/drawing/2014/main" id="{768B1AC9-943A-3B43-B5BC-A33CEC510D48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120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="" xmlns:a16="http://schemas.microsoft.com/office/drawing/2014/main" id="{1CCAB6D2-B26F-F64F-9028-A0DFAA6C70E5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="" xmlns:a16="http://schemas.microsoft.com/office/drawing/2014/main" id="{158586DA-A7B8-7747-8AA1-B70932C2A561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24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="" xmlns:a16="http://schemas.microsoft.com/office/drawing/2014/main" id="{5738AAF7-FAAB-3841-A6BB-50E5E4D4AC14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1073356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twelve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40674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0402C08-4D5E-1144-9E82-FDEF5A4DE14A}"/>
              </a:ext>
            </a:extLst>
          </p:cNvPr>
          <p:cNvSpPr/>
          <p:nvPr/>
        </p:nvSpPr>
        <p:spPr>
          <a:xfrm>
            <a:off x="2236646" y="4995740"/>
            <a:ext cx="7542228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We know 2 x 12 and 4 x 12, what is 3 x 12?</a:t>
            </a:r>
          </a:p>
        </p:txBody>
      </p:sp>
      <p:sp>
        <p:nvSpPr>
          <p:cNvPr id="45" name="Cube 44">
            <a:extLst>
              <a:ext uri="{FF2B5EF4-FFF2-40B4-BE49-F238E27FC236}">
                <a16:creationId xmlns="" xmlns:a16="http://schemas.microsoft.com/office/drawing/2014/main" id="{911F71A8-1EC8-0548-8A1E-965F8CB84320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>
            <a:extLst>
              <a:ext uri="{FF2B5EF4-FFF2-40B4-BE49-F238E27FC236}">
                <a16:creationId xmlns="" xmlns:a16="http://schemas.microsoft.com/office/drawing/2014/main" id="{980104C1-EEE1-3C4A-8363-9559480C7EC5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>
            <a:extLst>
              <a:ext uri="{FF2B5EF4-FFF2-40B4-BE49-F238E27FC236}">
                <a16:creationId xmlns="" xmlns:a16="http://schemas.microsoft.com/office/drawing/2014/main" id="{B06AE7DB-3BB2-F94A-866C-EDFFEDA69C33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>
            <a:extLst>
              <a:ext uri="{FF2B5EF4-FFF2-40B4-BE49-F238E27FC236}">
                <a16:creationId xmlns="" xmlns:a16="http://schemas.microsoft.com/office/drawing/2014/main" id="{4D2E1592-B9DA-7B4D-8CEF-A46CCE9937E1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>
            <a:extLst>
              <a:ext uri="{FF2B5EF4-FFF2-40B4-BE49-F238E27FC236}">
                <a16:creationId xmlns="" xmlns:a16="http://schemas.microsoft.com/office/drawing/2014/main" id="{5E2CF01F-3689-0842-B4B8-A1D34CC464E5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e 49">
            <a:extLst>
              <a:ext uri="{FF2B5EF4-FFF2-40B4-BE49-F238E27FC236}">
                <a16:creationId xmlns="" xmlns:a16="http://schemas.microsoft.com/office/drawing/2014/main" id="{53DEF691-03A0-D64E-B1A1-E031D8C27689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>
            <a:extLst>
              <a:ext uri="{FF2B5EF4-FFF2-40B4-BE49-F238E27FC236}">
                <a16:creationId xmlns="" xmlns:a16="http://schemas.microsoft.com/office/drawing/2014/main" id="{E0ED61EB-0581-5F4C-8F6D-FA1D7213DCDC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ube 52">
            <a:extLst>
              <a:ext uri="{FF2B5EF4-FFF2-40B4-BE49-F238E27FC236}">
                <a16:creationId xmlns="" xmlns:a16="http://schemas.microsoft.com/office/drawing/2014/main" id="{0BAC08B1-38AB-064F-BB59-51114B334101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be 53">
            <a:extLst>
              <a:ext uri="{FF2B5EF4-FFF2-40B4-BE49-F238E27FC236}">
                <a16:creationId xmlns="" xmlns:a16="http://schemas.microsoft.com/office/drawing/2014/main" id="{BDB87013-7925-314E-9BCA-CCDAFE8144A2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ube 54">
            <a:extLst>
              <a:ext uri="{FF2B5EF4-FFF2-40B4-BE49-F238E27FC236}">
                <a16:creationId xmlns="" xmlns:a16="http://schemas.microsoft.com/office/drawing/2014/main" id="{F0A6C70F-148F-2444-BC92-E213E39977CD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>
            <a:extLst>
              <a:ext uri="{FF2B5EF4-FFF2-40B4-BE49-F238E27FC236}">
                <a16:creationId xmlns="" xmlns:a16="http://schemas.microsoft.com/office/drawing/2014/main" id="{F9D99B38-3602-024F-8268-E48B17C38B5B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="" xmlns:a16="http://schemas.microsoft.com/office/drawing/2014/main" id="{86FD5064-42B3-7745-863B-5244CB7D7660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7B7CD18F-EAF8-044A-AF7A-40DC5C630038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BAF05BB4-55E9-BF4F-9111-315559CD0915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EC85F04B-C0DE-744F-AFE3-831F86B09B76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="" xmlns:a16="http://schemas.microsoft.com/office/drawing/2014/main" id="{E5F67A47-EF72-024A-81B7-6C4C1E64858D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="" xmlns:a16="http://schemas.microsoft.com/office/drawing/2014/main" id="{A3F0030C-1B8F-D541-AAD0-DD364F20480B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="" xmlns:a16="http://schemas.microsoft.com/office/drawing/2014/main" id="{D9C3FBC6-6E33-E840-8E71-570460D6EB49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="" xmlns:a16="http://schemas.microsoft.com/office/drawing/2014/main" id="{EEAEB68C-20EC-7D4B-A300-EAC13E768A28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="" xmlns:a16="http://schemas.microsoft.com/office/drawing/2014/main" id="{CDF47147-AEB5-174E-B416-CC210EC2C8CD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="" xmlns:a16="http://schemas.microsoft.com/office/drawing/2014/main" id="{4700E159-F94F-AB4F-8468-200182D1CF14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="" xmlns:a16="http://schemas.microsoft.com/office/drawing/2014/main" id="{146C98DA-33CE-7D47-A1A2-6AEA4A63869B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="" xmlns:a16="http://schemas.microsoft.com/office/drawing/2014/main" id="{50A057F4-D5A4-514D-99F7-5DFDF4AED86D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120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="" xmlns:a16="http://schemas.microsoft.com/office/drawing/2014/main" id="{7CA2C7BE-1B8D-514C-9FAC-19A530DDF986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="" xmlns:a16="http://schemas.microsoft.com/office/drawing/2014/main" id="{3358E2A5-CF22-1041-B3BF-660A9EB61200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24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="" xmlns:a16="http://schemas.microsoft.com/office/drawing/2014/main" id="{9584E4F5-C514-A742-B28E-BD7A0B03DE47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48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="" xmlns:a16="http://schemas.microsoft.com/office/drawing/2014/main" id="{3EEF6682-94A9-B944-B6F3-EC22861A27DC}"/>
              </a:ext>
            </a:extLst>
          </p:cNvPr>
          <p:cNvSpPr/>
          <p:nvPr/>
        </p:nvSpPr>
        <p:spPr>
          <a:xfrm>
            <a:off x="7313945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96</a:t>
            </a:r>
          </a:p>
        </p:txBody>
      </p:sp>
    </p:spTree>
    <p:extLst>
      <p:ext uri="{BB962C8B-B14F-4D97-AF65-F5344CB8AC3E}">
        <p14:creationId xmlns:p14="http://schemas.microsoft.com/office/powerpoint/2010/main" val="1135552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5577CC6-AFDA-7840-9361-F00BE0FAF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89000"/>
            <a:ext cx="2249353" cy="108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B1BE952-6964-1542-AF9A-35C20021E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394" y="2889000"/>
            <a:ext cx="2249353" cy="10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59C7FAF-88F7-E146-873C-02F77A8C0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952375"/>
            <a:ext cx="2249353" cy="10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C320CE-15CF-2049-A91E-17C2779E1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394" y="3952375"/>
            <a:ext cx="2249353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499D734-28B5-FD4F-99CC-A41523D3F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0448" y="3170496"/>
            <a:ext cx="947047" cy="19208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22FA719-64F4-6C47-ACD6-E118EA09B6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8434" y="2866783"/>
            <a:ext cx="384081" cy="3456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98F1627-CEE4-554A-B1DF-8F3B491F7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9009" y="3170496"/>
            <a:ext cx="947047" cy="19208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E3833FE-7CCC-6A4F-8FC2-E93509C219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6995" y="2866783"/>
            <a:ext cx="384081" cy="3456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DC13E60-7D5F-2C4E-BA9C-3C88860286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2537" y="3052375"/>
            <a:ext cx="870455" cy="90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C464892-0F5E-F94A-8DCA-758355FC7F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5293" y="3052375"/>
            <a:ext cx="884092" cy="90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6965BF9-60D7-374F-9FF6-985DEC8502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2537" y="3969000"/>
            <a:ext cx="870455" cy="90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F12710B-1A4A-2E42-B7E2-0EDB755202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5293" y="3969000"/>
            <a:ext cx="884092" cy="90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2B2F73-F233-8149-871E-9621986EFA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8582" y="3271407"/>
            <a:ext cx="4189435" cy="68096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B53BCDE3-78CF-D149-8DAF-B69366C13A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2605" y="3790449"/>
            <a:ext cx="4189435" cy="68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twelve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46" name="Rounded Rectangle 45">
            <a:extLst>
              <a:ext uri="{FF2B5EF4-FFF2-40B4-BE49-F238E27FC236}">
                <a16:creationId xmlns="" xmlns:a16="http://schemas.microsoft.com/office/drawing/2014/main" id="{E6E2CE4F-3D8F-6C44-944A-0A0FCF2D92A3}"/>
              </a:ext>
            </a:extLst>
          </p:cNvPr>
          <p:cNvSpPr/>
          <p:nvPr/>
        </p:nvSpPr>
        <p:spPr>
          <a:xfrm>
            <a:off x="2481646" y="5016677"/>
            <a:ext cx="7009999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If 6 is double 3, how can we use that information to work out what 6 x 12 is?</a:t>
            </a:r>
          </a:p>
        </p:txBody>
      </p:sp>
      <p:sp>
        <p:nvSpPr>
          <p:cNvPr id="47" name="Cube 46">
            <a:extLst>
              <a:ext uri="{FF2B5EF4-FFF2-40B4-BE49-F238E27FC236}">
                <a16:creationId xmlns="" xmlns:a16="http://schemas.microsoft.com/office/drawing/2014/main" id="{8918052E-DDAE-674C-AA28-BC07C8C222FB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>
            <a:extLst>
              <a:ext uri="{FF2B5EF4-FFF2-40B4-BE49-F238E27FC236}">
                <a16:creationId xmlns="" xmlns:a16="http://schemas.microsoft.com/office/drawing/2014/main" id="{8766B80C-6C3F-D241-88E5-10764B34704A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>
            <a:extLst>
              <a:ext uri="{FF2B5EF4-FFF2-40B4-BE49-F238E27FC236}">
                <a16:creationId xmlns="" xmlns:a16="http://schemas.microsoft.com/office/drawing/2014/main" id="{8D88669B-4617-8F46-AEAF-B43E04F90EDD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e 49">
            <a:extLst>
              <a:ext uri="{FF2B5EF4-FFF2-40B4-BE49-F238E27FC236}">
                <a16:creationId xmlns="" xmlns:a16="http://schemas.microsoft.com/office/drawing/2014/main" id="{DC72AFB7-75DA-8142-87A8-710E0BDE3002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>
            <a:extLst>
              <a:ext uri="{FF2B5EF4-FFF2-40B4-BE49-F238E27FC236}">
                <a16:creationId xmlns="" xmlns:a16="http://schemas.microsoft.com/office/drawing/2014/main" id="{B6ADC027-3EEA-BB43-ADE5-055E3974B255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ube 52">
            <a:extLst>
              <a:ext uri="{FF2B5EF4-FFF2-40B4-BE49-F238E27FC236}">
                <a16:creationId xmlns="" xmlns:a16="http://schemas.microsoft.com/office/drawing/2014/main" id="{9A11288E-F278-1A42-9F66-C701118B4BE3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be 53">
            <a:extLst>
              <a:ext uri="{FF2B5EF4-FFF2-40B4-BE49-F238E27FC236}">
                <a16:creationId xmlns="" xmlns:a16="http://schemas.microsoft.com/office/drawing/2014/main" id="{38C1E6EE-3EA8-0747-A400-74422AD61F46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ube 54">
            <a:extLst>
              <a:ext uri="{FF2B5EF4-FFF2-40B4-BE49-F238E27FC236}">
                <a16:creationId xmlns="" xmlns:a16="http://schemas.microsoft.com/office/drawing/2014/main" id="{7A55AF19-18F9-E64E-B472-B4FA0B72F320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ube 55">
            <a:extLst>
              <a:ext uri="{FF2B5EF4-FFF2-40B4-BE49-F238E27FC236}">
                <a16:creationId xmlns="" xmlns:a16="http://schemas.microsoft.com/office/drawing/2014/main" id="{680E5B69-2BB0-604E-A271-418A86236272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ube 56">
            <a:extLst>
              <a:ext uri="{FF2B5EF4-FFF2-40B4-BE49-F238E27FC236}">
                <a16:creationId xmlns="" xmlns:a16="http://schemas.microsoft.com/office/drawing/2014/main" id="{BF7C7060-9A38-3E41-B1D4-9A174ABEF527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90BD87DE-F88A-FA4D-A8E7-F078CCD051F8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11262891-CAF7-6F42-BDD6-4F34BB6ADEF6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0043B393-239B-3941-A1B8-B04B0C578F2F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2535BBE9-CABD-464F-8566-8A218E1BB5DA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="" xmlns:a16="http://schemas.microsoft.com/office/drawing/2014/main" id="{2F4E02EE-B8C4-E04F-801C-89728B8E97E7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="" xmlns:a16="http://schemas.microsoft.com/office/drawing/2014/main" id="{8B115402-1F10-B84C-BDE9-CFA854698AB2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="" xmlns:a16="http://schemas.microsoft.com/office/drawing/2014/main" id="{F2A2D8D7-6F77-AC4E-B039-C68BEF0A49CE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="" xmlns:a16="http://schemas.microsoft.com/office/drawing/2014/main" id="{DB26ABA8-C8B8-4643-959E-E4E85BA03073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="" xmlns:a16="http://schemas.microsoft.com/office/drawing/2014/main" id="{106ACF1D-1B26-9945-86BB-7F1304A64E2C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="" xmlns:a16="http://schemas.microsoft.com/office/drawing/2014/main" id="{6F220F19-E65B-0743-A2BC-CBF6192F2B24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="" xmlns:a16="http://schemas.microsoft.com/office/drawing/2014/main" id="{B439B7D3-0DC0-394C-AF93-DB282FA06875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="" xmlns:a16="http://schemas.microsoft.com/office/drawing/2014/main" id="{9494BE32-C9D0-8F46-9E8D-24CEDB20068C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="" xmlns:a16="http://schemas.microsoft.com/office/drawing/2014/main" id="{CF17962E-5908-C242-B5D2-D0873CC659CD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120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="" xmlns:a16="http://schemas.microsoft.com/office/drawing/2014/main" id="{DE5D2369-D1D6-4A46-AABD-68848CC92C6F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="" xmlns:a16="http://schemas.microsoft.com/office/drawing/2014/main" id="{FCF65649-84E0-5741-931B-61FC58A7D610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24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="" xmlns:a16="http://schemas.microsoft.com/office/drawing/2014/main" id="{7795F868-A44F-2F46-9F50-74A035ADCD5A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48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="" xmlns:a16="http://schemas.microsoft.com/office/drawing/2014/main" id="{D577E7AD-03BC-1849-97A8-58D27407AF50}"/>
              </a:ext>
            </a:extLst>
          </p:cNvPr>
          <p:cNvSpPr/>
          <p:nvPr/>
        </p:nvSpPr>
        <p:spPr>
          <a:xfrm>
            <a:off x="7313945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96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="" xmlns:a16="http://schemas.microsoft.com/office/drawing/2014/main" id="{EA54F369-4AC3-CB46-B661-2342DB2D5E45}"/>
              </a:ext>
            </a:extLst>
          </p:cNvPr>
          <p:cNvSpPr/>
          <p:nvPr/>
        </p:nvSpPr>
        <p:spPr>
          <a:xfrm>
            <a:off x="320296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4148247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twelve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46" name="Rounded Rectangle 45">
            <a:extLst>
              <a:ext uri="{FF2B5EF4-FFF2-40B4-BE49-F238E27FC236}">
                <a16:creationId xmlns="" xmlns:a16="http://schemas.microsoft.com/office/drawing/2014/main" id="{E6E2CE4F-3D8F-6C44-944A-0A0FCF2D92A3}"/>
              </a:ext>
            </a:extLst>
          </p:cNvPr>
          <p:cNvSpPr/>
          <p:nvPr/>
        </p:nvSpPr>
        <p:spPr>
          <a:xfrm>
            <a:off x="2481646" y="5016677"/>
            <a:ext cx="7009999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Where should I place 60 on the stick?</a:t>
            </a:r>
          </a:p>
        </p:txBody>
      </p:sp>
      <p:sp>
        <p:nvSpPr>
          <p:cNvPr id="47" name="Cube 46">
            <a:extLst>
              <a:ext uri="{FF2B5EF4-FFF2-40B4-BE49-F238E27FC236}">
                <a16:creationId xmlns="" xmlns:a16="http://schemas.microsoft.com/office/drawing/2014/main" id="{0D0190DD-1988-FC41-8C62-87B987B9D5A8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>
            <a:extLst>
              <a:ext uri="{FF2B5EF4-FFF2-40B4-BE49-F238E27FC236}">
                <a16:creationId xmlns="" xmlns:a16="http://schemas.microsoft.com/office/drawing/2014/main" id="{29A05C2F-BC98-CE48-9EED-97906A9ACAE1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>
            <a:extLst>
              <a:ext uri="{FF2B5EF4-FFF2-40B4-BE49-F238E27FC236}">
                <a16:creationId xmlns="" xmlns:a16="http://schemas.microsoft.com/office/drawing/2014/main" id="{5AB9B1EE-F63A-354E-ADAE-98627FD40B6C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e 49">
            <a:extLst>
              <a:ext uri="{FF2B5EF4-FFF2-40B4-BE49-F238E27FC236}">
                <a16:creationId xmlns="" xmlns:a16="http://schemas.microsoft.com/office/drawing/2014/main" id="{2C9C9E6D-26D0-3A44-BD84-E30C8C2BF2E7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>
            <a:extLst>
              <a:ext uri="{FF2B5EF4-FFF2-40B4-BE49-F238E27FC236}">
                <a16:creationId xmlns="" xmlns:a16="http://schemas.microsoft.com/office/drawing/2014/main" id="{E18B6797-C5AF-EF45-86B4-8367ED8D116A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ube 52">
            <a:extLst>
              <a:ext uri="{FF2B5EF4-FFF2-40B4-BE49-F238E27FC236}">
                <a16:creationId xmlns="" xmlns:a16="http://schemas.microsoft.com/office/drawing/2014/main" id="{D41CD313-82B6-354B-8490-8497A013A31D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be 53">
            <a:extLst>
              <a:ext uri="{FF2B5EF4-FFF2-40B4-BE49-F238E27FC236}">
                <a16:creationId xmlns="" xmlns:a16="http://schemas.microsoft.com/office/drawing/2014/main" id="{1D712E46-AE01-2C43-9CAD-6D9EAAF002BD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ube 54">
            <a:extLst>
              <a:ext uri="{FF2B5EF4-FFF2-40B4-BE49-F238E27FC236}">
                <a16:creationId xmlns="" xmlns:a16="http://schemas.microsoft.com/office/drawing/2014/main" id="{D45011AE-6361-D641-9E62-ADD31C6B3483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ube 55">
            <a:extLst>
              <a:ext uri="{FF2B5EF4-FFF2-40B4-BE49-F238E27FC236}">
                <a16:creationId xmlns="" xmlns:a16="http://schemas.microsoft.com/office/drawing/2014/main" id="{637873C8-98CB-744D-8D64-3AD3AE6535B6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ube 56">
            <a:extLst>
              <a:ext uri="{FF2B5EF4-FFF2-40B4-BE49-F238E27FC236}">
                <a16:creationId xmlns="" xmlns:a16="http://schemas.microsoft.com/office/drawing/2014/main" id="{5CE99806-D016-4A4D-BB33-4236D20EF7F0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144EA37B-44EC-0143-98F0-AE0951C6CBF5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99DF1A81-90C8-8345-BF58-DFA58583EBC6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36BFAD91-1480-0247-9AA6-AB48D3AEFC29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="" xmlns:a16="http://schemas.microsoft.com/office/drawing/2014/main" id="{DBA9C62C-5D6C-4F4A-AE1B-F316D306D2BF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="" xmlns:a16="http://schemas.microsoft.com/office/drawing/2014/main" id="{E41A78E2-EF34-A442-8D24-4AF07C94C788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="" xmlns:a16="http://schemas.microsoft.com/office/drawing/2014/main" id="{C2F73ACE-4E0E-E34E-BD26-08758AC2E1ED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="" xmlns:a16="http://schemas.microsoft.com/office/drawing/2014/main" id="{84D294F0-D287-0F46-AAD8-A05EF52F449B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="" xmlns:a16="http://schemas.microsoft.com/office/drawing/2014/main" id="{0A8AC24A-BC05-8B4A-8565-58DF93A7A9B9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="" xmlns:a16="http://schemas.microsoft.com/office/drawing/2014/main" id="{4AB8EAED-B996-A74F-95AE-537C3169CB62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="" xmlns:a16="http://schemas.microsoft.com/office/drawing/2014/main" id="{B4DD6E8B-9271-F343-95EC-751D039B270C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="" xmlns:a16="http://schemas.microsoft.com/office/drawing/2014/main" id="{4232E023-98EF-074B-B554-15C92B38DE5C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="" xmlns:a16="http://schemas.microsoft.com/office/drawing/2014/main" id="{0DA8C44F-FBF6-9F45-A8B3-6A35E96D58D9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="" xmlns:a16="http://schemas.microsoft.com/office/drawing/2014/main" id="{AD7F1DE2-B22D-994B-94C4-84796DAFD24F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120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="" xmlns:a16="http://schemas.microsoft.com/office/drawing/2014/main" id="{F41BF4D6-8863-414C-9929-D2E27EDCF511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="" xmlns:a16="http://schemas.microsoft.com/office/drawing/2014/main" id="{BFF57E1A-12DD-0E40-924F-F6657D05AE7E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24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="" xmlns:a16="http://schemas.microsoft.com/office/drawing/2014/main" id="{AE7715BA-860D-134F-892C-AAEAE8C4E031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48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="" xmlns:a16="http://schemas.microsoft.com/office/drawing/2014/main" id="{965C9801-FEE6-CC4A-82D9-21BDD009CFDA}"/>
              </a:ext>
            </a:extLst>
          </p:cNvPr>
          <p:cNvSpPr/>
          <p:nvPr/>
        </p:nvSpPr>
        <p:spPr>
          <a:xfrm>
            <a:off x="7313945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96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="" xmlns:a16="http://schemas.microsoft.com/office/drawing/2014/main" id="{5F299D1E-41D9-AF46-85FB-60DFFC136B31}"/>
              </a:ext>
            </a:extLst>
          </p:cNvPr>
          <p:cNvSpPr/>
          <p:nvPr/>
        </p:nvSpPr>
        <p:spPr>
          <a:xfrm>
            <a:off x="320296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36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="" xmlns:a16="http://schemas.microsoft.com/office/drawing/2014/main" id="{5022FB1D-1CA3-314D-9B8E-B2576E1BF241}"/>
              </a:ext>
            </a:extLst>
          </p:cNvPr>
          <p:cNvSpPr/>
          <p:nvPr/>
        </p:nvSpPr>
        <p:spPr>
          <a:xfrm>
            <a:off x="5618666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2151329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twelve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46" name="Rounded Rectangle 45">
            <a:extLst>
              <a:ext uri="{FF2B5EF4-FFF2-40B4-BE49-F238E27FC236}">
                <a16:creationId xmlns="" xmlns:a16="http://schemas.microsoft.com/office/drawing/2014/main" id="{E6E2CE4F-3D8F-6C44-944A-0A0FCF2D92A3}"/>
              </a:ext>
            </a:extLst>
          </p:cNvPr>
          <p:cNvSpPr/>
          <p:nvPr/>
        </p:nvSpPr>
        <p:spPr>
          <a:xfrm>
            <a:off x="2481646" y="5016677"/>
            <a:ext cx="7009999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Where should I place 84 on the stick?</a:t>
            </a:r>
          </a:p>
        </p:txBody>
      </p:sp>
      <p:sp>
        <p:nvSpPr>
          <p:cNvPr id="48" name="Cube 47">
            <a:extLst>
              <a:ext uri="{FF2B5EF4-FFF2-40B4-BE49-F238E27FC236}">
                <a16:creationId xmlns="" xmlns:a16="http://schemas.microsoft.com/office/drawing/2014/main" id="{A7E4C8A4-EA2E-2447-A900-AD121403D3FB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>
            <a:extLst>
              <a:ext uri="{FF2B5EF4-FFF2-40B4-BE49-F238E27FC236}">
                <a16:creationId xmlns="" xmlns:a16="http://schemas.microsoft.com/office/drawing/2014/main" id="{94539AC8-39FE-B84C-BA9F-6AADFF5C41F2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e 49">
            <a:extLst>
              <a:ext uri="{FF2B5EF4-FFF2-40B4-BE49-F238E27FC236}">
                <a16:creationId xmlns="" xmlns:a16="http://schemas.microsoft.com/office/drawing/2014/main" id="{A0B7B028-C637-D34F-B6B0-4D5AB2D6FC0C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>
            <a:extLst>
              <a:ext uri="{FF2B5EF4-FFF2-40B4-BE49-F238E27FC236}">
                <a16:creationId xmlns="" xmlns:a16="http://schemas.microsoft.com/office/drawing/2014/main" id="{9A6FA041-7AA6-1F41-A373-2BEABAC55615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ube 52">
            <a:extLst>
              <a:ext uri="{FF2B5EF4-FFF2-40B4-BE49-F238E27FC236}">
                <a16:creationId xmlns="" xmlns:a16="http://schemas.microsoft.com/office/drawing/2014/main" id="{7A33B5ED-F42D-EF4C-B510-7E273D2ED18E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be 53">
            <a:extLst>
              <a:ext uri="{FF2B5EF4-FFF2-40B4-BE49-F238E27FC236}">
                <a16:creationId xmlns="" xmlns:a16="http://schemas.microsoft.com/office/drawing/2014/main" id="{5DEE5774-7135-E740-9E10-DE45982BC9EE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ube 54">
            <a:extLst>
              <a:ext uri="{FF2B5EF4-FFF2-40B4-BE49-F238E27FC236}">
                <a16:creationId xmlns="" xmlns:a16="http://schemas.microsoft.com/office/drawing/2014/main" id="{7E039A28-FB46-7A45-8C98-1EBA148E780A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ube 55">
            <a:extLst>
              <a:ext uri="{FF2B5EF4-FFF2-40B4-BE49-F238E27FC236}">
                <a16:creationId xmlns="" xmlns:a16="http://schemas.microsoft.com/office/drawing/2014/main" id="{AC2C7CEE-05D4-7745-A8C5-CD5F64EAB38C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ube 56">
            <a:extLst>
              <a:ext uri="{FF2B5EF4-FFF2-40B4-BE49-F238E27FC236}">
                <a16:creationId xmlns="" xmlns:a16="http://schemas.microsoft.com/office/drawing/2014/main" id="{B3C18D86-174F-BB4E-8589-750640268219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ube 57">
            <a:extLst>
              <a:ext uri="{FF2B5EF4-FFF2-40B4-BE49-F238E27FC236}">
                <a16:creationId xmlns="" xmlns:a16="http://schemas.microsoft.com/office/drawing/2014/main" id="{8176E512-096B-CA48-B0E0-A44F7A0EE91D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73315A14-93F6-FC44-8361-98E3C7076BBC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F456324B-AD55-DD4A-90E4-DEB40F4E421C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="" xmlns:a16="http://schemas.microsoft.com/office/drawing/2014/main" id="{F9A556D9-3ED9-8540-819F-92B18B467027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="" xmlns:a16="http://schemas.microsoft.com/office/drawing/2014/main" id="{AD5A66E9-425E-2146-8905-2E4F253043B5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="" xmlns:a16="http://schemas.microsoft.com/office/drawing/2014/main" id="{434A0871-1B07-AD4A-9DDA-99178A32DF25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="" xmlns:a16="http://schemas.microsoft.com/office/drawing/2014/main" id="{C754024F-1EA4-D541-94A8-0A1AE10BEB1C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="" xmlns:a16="http://schemas.microsoft.com/office/drawing/2014/main" id="{B2A4F948-667F-4447-89F8-F03CA81BA91A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="" xmlns:a16="http://schemas.microsoft.com/office/drawing/2014/main" id="{03CCB0DD-58FD-DC40-BBBE-022FDA766FDF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="" xmlns:a16="http://schemas.microsoft.com/office/drawing/2014/main" id="{359E90AF-613E-304E-8CF1-121EBD84B12E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="" xmlns:a16="http://schemas.microsoft.com/office/drawing/2014/main" id="{A313BBF1-B7D7-314D-A13A-F4660032FB3A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="" xmlns:a16="http://schemas.microsoft.com/office/drawing/2014/main" id="{72CCAF86-8AE2-4A41-A609-B189047D05C4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="" xmlns:a16="http://schemas.microsoft.com/office/drawing/2014/main" id="{23331933-54DE-BF4C-A8AF-B498D0CAD8AD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="" xmlns:a16="http://schemas.microsoft.com/office/drawing/2014/main" id="{068F8283-E1A8-944D-AF94-E974E9A93743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120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="" xmlns:a16="http://schemas.microsoft.com/office/drawing/2014/main" id="{E810F2FF-62FA-5C4E-B3A4-C88FA864A8B5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="" xmlns:a16="http://schemas.microsoft.com/office/drawing/2014/main" id="{A3BDD447-3B34-EE4B-BD57-1922FFE3E081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24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="" xmlns:a16="http://schemas.microsoft.com/office/drawing/2014/main" id="{D6E3EB9B-BC61-3147-8833-709CC1C6A3E7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48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="" xmlns:a16="http://schemas.microsoft.com/office/drawing/2014/main" id="{F8EED1E3-2A38-BA48-A62E-21C01E1AF456}"/>
              </a:ext>
            </a:extLst>
          </p:cNvPr>
          <p:cNvSpPr/>
          <p:nvPr/>
        </p:nvSpPr>
        <p:spPr>
          <a:xfrm>
            <a:off x="7313945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96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="" xmlns:a16="http://schemas.microsoft.com/office/drawing/2014/main" id="{02F140A1-64BD-5C49-B430-68999E41F256}"/>
              </a:ext>
            </a:extLst>
          </p:cNvPr>
          <p:cNvSpPr/>
          <p:nvPr/>
        </p:nvSpPr>
        <p:spPr>
          <a:xfrm>
            <a:off x="320296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36</a:t>
            </a:r>
          </a:p>
        </p:txBody>
      </p:sp>
      <p:sp>
        <p:nvSpPr>
          <p:cNvPr id="77" name="Rounded Rectangle 76">
            <a:extLst>
              <a:ext uri="{FF2B5EF4-FFF2-40B4-BE49-F238E27FC236}">
                <a16:creationId xmlns="" xmlns:a16="http://schemas.microsoft.com/office/drawing/2014/main" id="{D9A7601D-A626-C84F-87D6-4B166D8E39EF}"/>
              </a:ext>
            </a:extLst>
          </p:cNvPr>
          <p:cNvSpPr/>
          <p:nvPr/>
        </p:nvSpPr>
        <p:spPr>
          <a:xfrm>
            <a:off x="5618666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72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="" xmlns:a16="http://schemas.microsoft.com/office/drawing/2014/main" id="{FE378B36-21C5-EE46-8EBE-5BF4CE4AF07C}"/>
              </a:ext>
            </a:extLst>
          </p:cNvPr>
          <p:cNvSpPr/>
          <p:nvPr/>
        </p:nvSpPr>
        <p:spPr>
          <a:xfrm>
            <a:off x="481817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292579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twelve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46" name="Rounded Rectangle 45">
            <a:extLst>
              <a:ext uri="{FF2B5EF4-FFF2-40B4-BE49-F238E27FC236}">
                <a16:creationId xmlns="" xmlns:a16="http://schemas.microsoft.com/office/drawing/2014/main" id="{E6E2CE4F-3D8F-6C44-944A-0A0FCF2D92A3}"/>
              </a:ext>
            </a:extLst>
          </p:cNvPr>
          <p:cNvSpPr/>
          <p:nvPr/>
        </p:nvSpPr>
        <p:spPr>
          <a:xfrm>
            <a:off x="2481646" y="5016677"/>
            <a:ext cx="7009999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What is 9 x 12?</a:t>
            </a:r>
            <a:b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How did you figure it out?</a:t>
            </a:r>
          </a:p>
        </p:txBody>
      </p:sp>
      <p:sp>
        <p:nvSpPr>
          <p:cNvPr id="60" name="Cube 59">
            <a:extLst>
              <a:ext uri="{FF2B5EF4-FFF2-40B4-BE49-F238E27FC236}">
                <a16:creationId xmlns="" xmlns:a16="http://schemas.microsoft.com/office/drawing/2014/main" id="{2DC15FDB-86D2-7349-8CC4-732EE6C7B31E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ube 60">
            <a:extLst>
              <a:ext uri="{FF2B5EF4-FFF2-40B4-BE49-F238E27FC236}">
                <a16:creationId xmlns="" xmlns:a16="http://schemas.microsoft.com/office/drawing/2014/main" id="{0CEC4A54-1B88-A34A-BB31-3132824DDCA5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ube 61">
            <a:extLst>
              <a:ext uri="{FF2B5EF4-FFF2-40B4-BE49-F238E27FC236}">
                <a16:creationId xmlns="" xmlns:a16="http://schemas.microsoft.com/office/drawing/2014/main" id="{E45B2735-DEFC-C94B-8A10-02961297BCD8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ube 62">
            <a:extLst>
              <a:ext uri="{FF2B5EF4-FFF2-40B4-BE49-F238E27FC236}">
                <a16:creationId xmlns="" xmlns:a16="http://schemas.microsoft.com/office/drawing/2014/main" id="{86D2DE2E-7693-BD46-969E-8A379FF72114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ube 63">
            <a:extLst>
              <a:ext uri="{FF2B5EF4-FFF2-40B4-BE49-F238E27FC236}">
                <a16:creationId xmlns="" xmlns:a16="http://schemas.microsoft.com/office/drawing/2014/main" id="{A8699564-C2E8-AE47-8144-16F3FF9BE61B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ube 64">
            <a:extLst>
              <a:ext uri="{FF2B5EF4-FFF2-40B4-BE49-F238E27FC236}">
                <a16:creationId xmlns="" xmlns:a16="http://schemas.microsoft.com/office/drawing/2014/main" id="{74EA1431-ADCC-0546-964A-B77E536C5AE9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ube 65">
            <a:extLst>
              <a:ext uri="{FF2B5EF4-FFF2-40B4-BE49-F238E27FC236}">
                <a16:creationId xmlns="" xmlns:a16="http://schemas.microsoft.com/office/drawing/2014/main" id="{67E225E8-E173-9042-8FFC-C717D1955F8E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ube 66">
            <a:extLst>
              <a:ext uri="{FF2B5EF4-FFF2-40B4-BE49-F238E27FC236}">
                <a16:creationId xmlns="" xmlns:a16="http://schemas.microsoft.com/office/drawing/2014/main" id="{CF06BBA2-82F3-A248-A4C9-4DDF764D6E40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ube 67">
            <a:extLst>
              <a:ext uri="{FF2B5EF4-FFF2-40B4-BE49-F238E27FC236}">
                <a16:creationId xmlns="" xmlns:a16="http://schemas.microsoft.com/office/drawing/2014/main" id="{969D1B31-4527-DC43-838E-F1EB54B7A689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ube 68">
            <a:extLst>
              <a:ext uri="{FF2B5EF4-FFF2-40B4-BE49-F238E27FC236}">
                <a16:creationId xmlns="" xmlns:a16="http://schemas.microsoft.com/office/drawing/2014/main" id="{6033B66C-7419-8144-AB02-6462E65757C2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5EF81AF5-ED7E-6B46-8E67-5D13C65A2D42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594A040C-525D-474E-B64D-73CBB3E82316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DEC3C2B5-D612-EF44-9A8A-FC0F3F3395F8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84D94D44-60FF-034A-AE59-09C31E98AD62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3DD272CF-67E8-C841-B9E1-9A865ECB6DFC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="" xmlns:a16="http://schemas.microsoft.com/office/drawing/2014/main" id="{C1F7A79B-15EA-CB40-9412-A4A23D68B32A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AD399E6A-972F-2443-82D3-92E658D42D9D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="" xmlns:a16="http://schemas.microsoft.com/office/drawing/2014/main" id="{E3B79B03-C6F3-4E4C-817F-BF1C0FE3B2FC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="" xmlns:a16="http://schemas.microsoft.com/office/drawing/2014/main" id="{3126B2A1-3600-364F-A229-BABB4B87BE2C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="" xmlns:a16="http://schemas.microsoft.com/office/drawing/2014/main" id="{772FA37F-BEA1-114D-B8CC-145C071AC6EE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="" xmlns:a16="http://schemas.microsoft.com/office/drawing/2014/main" id="{7168456C-9B80-CA45-9CEB-BD5ECAAEB94B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="" xmlns:a16="http://schemas.microsoft.com/office/drawing/2014/main" id="{D2C91E79-5FC7-5C41-9991-33EC031A0813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="" xmlns:a16="http://schemas.microsoft.com/office/drawing/2014/main" id="{2B95872A-38E2-5440-9F24-A02855075768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120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="" xmlns:a16="http://schemas.microsoft.com/office/drawing/2014/main" id="{C0FF581E-6ABE-4445-930A-9E60E4A971DE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="" xmlns:a16="http://schemas.microsoft.com/office/drawing/2014/main" id="{8061AFD3-7541-3446-9CC1-E659E203DB39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24</a:t>
            </a:r>
          </a:p>
        </p:txBody>
      </p:sp>
      <p:sp>
        <p:nvSpPr>
          <p:cNvPr id="77" name="Rounded Rectangle 76">
            <a:extLst>
              <a:ext uri="{FF2B5EF4-FFF2-40B4-BE49-F238E27FC236}">
                <a16:creationId xmlns="" xmlns:a16="http://schemas.microsoft.com/office/drawing/2014/main" id="{F68B2271-B4AC-AC47-80DA-D9FE07C0E018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48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="" xmlns:a16="http://schemas.microsoft.com/office/drawing/2014/main" id="{8AE3C968-47D1-374F-B489-AC659C45A891}"/>
              </a:ext>
            </a:extLst>
          </p:cNvPr>
          <p:cNvSpPr/>
          <p:nvPr/>
        </p:nvSpPr>
        <p:spPr>
          <a:xfrm>
            <a:off x="7313945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96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="" xmlns:a16="http://schemas.microsoft.com/office/drawing/2014/main" id="{6D701DC0-2EC0-A540-B2C8-3DC491DE5CD6}"/>
              </a:ext>
            </a:extLst>
          </p:cNvPr>
          <p:cNvSpPr/>
          <p:nvPr/>
        </p:nvSpPr>
        <p:spPr>
          <a:xfrm>
            <a:off x="320296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36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407532F4-D510-344D-9563-99332D611524}"/>
              </a:ext>
            </a:extLst>
          </p:cNvPr>
          <p:cNvSpPr/>
          <p:nvPr/>
        </p:nvSpPr>
        <p:spPr>
          <a:xfrm>
            <a:off x="5618666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72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="" xmlns:a16="http://schemas.microsoft.com/office/drawing/2014/main" id="{5886EA4E-2F5C-DE45-8565-3B6B56DD0D60}"/>
              </a:ext>
            </a:extLst>
          </p:cNvPr>
          <p:cNvSpPr/>
          <p:nvPr/>
        </p:nvSpPr>
        <p:spPr>
          <a:xfrm>
            <a:off x="481817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60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="" xmlns:a16="http://schemas.microsoft.com/office/drawing/2014/main" id="{EC01912B-9956-CC44-B626-7845641C4DCC}"/>
              </a:ext>
            </a:extLst>
          </p:cNvPr>
          <p:cNvSpPr/>
          <p:nvPr/>
        </p:nvSpPr>
        <p:spPr>
          <a:xfrm>
            <a:off x="647660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40517397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twelve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600" dirty="0"/>
          </a:p>
        </p:txBody>
      </p:sp>
      <p:sp>
        <p:nvSpPr>
          <p:cNvPr id="6" name="Cube 5">
            <a:extLst>
              <a:ext uri="{FF2B5EF4-FFF2-40B4-BE49-F238E27FC236}">
                <a16:creationId xmlns="" xmlns:a16="http://schemas.microsoft.com/office/drawing/2014/main" id="{A2475EAC-D137-4D45-9D36-8A8FFDBF5E67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>
            <a:extLst>
              <a:ext uri="{FF2B5EF4-FFF2-40B4-BE49-F238E27FC236}">
                <a16:creationId xmlns="" xmlns:a16="http://schemas.microsoft.com/office/drawing/2014/main" id="{FEBAB156-B1F2-844E-A993-6696290001B4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>
            <a:extLst>
              <a:ext uri="{FF2B5EF4-FFF2-40B4-BE49-F238E27FC236}">
                <a16:creationId xmlns="" xmlns:a16="http://schemas.microsoft.com/office/drawing/2014/main" id="{68D0FF8B-C5F6-D440-AEEA-52F404804215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="" xmlns:a16="http://schemas.microsoft.com/office/drawing/2014/main" id="{3858216F-379E-184A-AB55-8EA08C10D294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>
            <a:extLst>
              <a:ext uri="{FF2B5EF4-FFF2-40B4-BE49-F238E27FC236}">
                <a16:creationId xmlns="" xmlns:a16="http://schemas.microsoft.com/office/drawing/2014/main" id="{EEB1DD93-AB4A-1047-BBB1-91EFD1C7CB98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="" xmlns:a16="http://schemas.microsoft.com/office/drawing/2014/main" id="{56AB7660-65E1-3846-9F20-F06BA7DCCB0A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>
            <a:extLst>
              <a:ext uri="{FF2B5EF4-FFF2-40B4-BE49-F238E27FC236}">
                <a16:creationId xmlns="" xmlns:a16="http://schemas.microsoft.com/office/drawing/2014/main" id="{11770EB1-0A6E-E140-B60B-D9D5EE262ACF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>
            <a:extLst>
              <a:ext uri="{FF2B5EF4-FFF2-40B4-BE49-F238E27FC236}">
                <a16:creationId xmlns="" xmlns:a16="http://schemas.microsoft.com/office/drawing/2014/main" id="{A5862CCD-AB1F-084A-A1C7-3FEB6D9CCB8F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>
            <a:extLst>
              <a:ext uri="{FF2B5EF4-FFF2-40B4-BE49-F238E27FC236}">
                <a16:creationId xmlns="" xmlns:a16="http://schemas.microsoft.com/office/drawing/2014/main" id="{2AB6D964-5F27-2443-88C2-513204AB37AF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>
            <a:extLst>
              <a:ext uri="{FF2B5EF4-FFF2-40B4-BE49-F238E27FC236}">
                <a16:creationId xmlns="" xmlns:a16="http://schemas.microsoft.com/office/drawing/2014/main" id="{85EE2700-E3FE-0B4F-BECF-8A118A5037F5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>
            <a:extLst>
              <a:ext uri="{FF2B5EF4-FFF2-40B4-BE49-F238E27FC236}">
                <a16:creationId xmlns="" xmlns:a16="http://schemas.microsoft.com/office/drawing/2014/main" id="{03C3166F-EC2F-3E45-983A-64D138AA2AAE}"/>
              </a:ext>
            </a:extLst>
          </p:cNvPr>
          <p:cNvSpPr/>
          <p:nvPr/>
        </p:nvSpPr>
        <p:spPr>
          <a:xfrm>
            <a:off x="8089374" y="3037965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108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4E625B1C-9E57-F745-8DFA-0E90359BEF8A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120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4DCC8C7E-D2FD-3F41-B264-0A7AF4BB0AB8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AA5F3971-DB44-2744-A9EB-DD95C333024A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="" xmlns:a16="http://schemas.microsoft.com/office/drawing/2014/main" id="{9EBDA7E1-4E5E-034E-B99A-3FDF86B37EE4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6422FF44-060D-E340-96A4-E78668BA0B77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DE81C91A-9ED2-9749-B444-ACA27A24925F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BE48E4B9-7BBA-424C-9662-75ACFA0954E9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="" xmlns:a16="http://schemas.microsoft.com/office/drawing/2014/main" id="{ABC21AC8-D8B1-0842-AAA5-CF8B3869072A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="" xmlns:a16="http://schemas.microsoft.com/office/drawing/2014/main" id="{3E2F7C89-4212-A042-A8D5-1FD63BA7A5E6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220D2D1A-2A4D-164C-A76D-93464900F37B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59CF8488-C518-EC48-8F62-759973402649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695F8394-F4FB-1749-8713-FB3445532C91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="" xmlns:a16="http://schemas.microsoft.com/office/drawing/2014/main" id="{EAFD4BB9-5A44-F448-B901-70C9272EA186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2C09DAFD-B5C1-DD48-A00B-0E3D8CF4E41C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931073E3-616E-E04E-A8EA-1C4F6D1E327C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24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="" xmlns:a16="http://schemas.microsoft.com/office/drawing/2014/main" id="{BEE6A945-8720-9349-919B-253838C90E4F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48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="" xmlns:a16="http://schemas.microsoft.com/office/drawing/2014/main" id="{9340B0E0-1C1A-4D44-A506-09E7EB56AC82}"/>
              </a:ext>
            </a:extLst>
          </p:cNvPr>
          <p:cNvSpPr/>
          <p:nvPr/>
        </p:nvSpPr>
        <p:spPr>
          <a:xfrm>
            <a:off x="7313945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96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="" xmlns:a16="http://schemas.microsoft.com/office/drawing/2014/main" id="{B86DE82F-8418-7A40-8A85-1223E40D6004}"/>
              </a:ext>
            </a:extLst>
          </p:cNvPr>
          <p:cNvSpPr/>
          <p:nvPr/>
        </p:nvSpPr>
        <p:spPr>
          <a:xfrm>
            <a:off x="320296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36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="" xmlns:a16="http://schemas.microsoft.com/office/drawing/2014/main" id="{154E145E-904B-5E4D-880A-7B9BFE61F76E}"/>
              </a:ext>
            </a:extLst>
          </p:cNvPr>
          <p:cNvSpPr/>
          <p:nvPr/>
        </p:nvSpPr>
        <p:spPr>
          <a:xfrm>
            <a:off x="5618666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72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="" xmlns:a16="http://schemas.microsoft.com/office/drawing/2014/main" id="{4D5CE2EE-3C3D-8A42-AA58-DF0ED8616493}"/>
              </a:ext>
            </a:extLst>
          </p:cNvPr>
          <p:cNvSpPr/>
          <p:nvPr/>
        </p:nvSpPr>
        <p:spPr>
          <a:xfrm>
            <a:off x="481817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60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="" xmlns:a16="http://schemas.microsoft.com/office/drawing/2014/main" id="{E06D5361-E0D8-974A-8E9D-0A932F322612}"/>
              </a:ext>
            </a:extLst>
          </p:cNvPr>
          <p:cNvSpPr/>
          <p:nvPr/>
        </p:nvSpPr>
        <p:spPr>
          <a:xfrm>
            <a:off x="647660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28058816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04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mathematical equipment to represent the 11 times table, then complete: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C8820ED6-72E8-5142-879D-EC5963DD25D2}"/>
              </a:ext>
            </a:extLst>
          </p:cNvPr>
          <p:cNvSpPr/>
          <p:nvPr/>
        </p:nvSpPr>
        <p:spPr>
          <a:xfrm>
            <a:off x="318658" y="3700492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11 x 3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endParaRPr lang="en-US" sz="2400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5DC76D60-F86B-5C4C-A11B-172D1C4C42F8}"/>
              </a:ext>
            </a:extLst>
          </p:cNvPr>
          <p:cNvSpPr/>
          <p:nvPr/>
        </p:nvSpPr>
        <p:spPr>
          <a:xfrm>
            <a:off x="318658" y="4817501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11 x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= 66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47848B8E-FDA0-0D4C-93A9-07AA899B8C8B}"/>
              </a:ext>
            </a:extLst>
          </p:cNvPr>
          <p:cNvSpPr/>
          <p:nvPr/>
        </p:nvSpPr>
        <p:spPr>
          <a:xfrm>
            <a:off x="4519714" y="3700492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x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= 33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993E42E-24F6-1043-8839-B17B2BA7E47D}"/>
              </a:ext>
            </a:extLst>
          </p:cNvPr>
          <p:cNvSpPr/>
          <p:nvPr/>
        </p:nvSpPr>
        <p:spPr>
          <a:xfrm>
            <a:off x="4519714" y="4817501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x 11 = 110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D2AFF8F1-AB38-3C40-A62B-4F712E87F716}"/>
              </a:ext>
            </a:extLst>
          </p:cNvPr>
          <p:cNvSpPr/>
          <p:nvPr/>
        </p:nvSpPr>
        <p:spPr>
          <a:xfrm>
            <a:off x="8720777" y="3700492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x 11 = 77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579188A-12DA-5344-B926-15F2C9FACA7F}"/>
              </a:ext>
            </a:extLst>
          </p:cNvPr>
          <p:cNvSpPr/>
          <p:nvPr/>
        </p:nvSpPr>
        <p:spPr>
          <a:xfrm>
            <a:off x="8720777" y="4817501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x 11 = 132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F80ACE86-26D4-824C-9AE9-B866C8147D17}"/>
              </a:ext>
            </a:extLst>
          </p:cNvPr>
          <p:cNvSpPr/>
          <p:nvPr/>
        </p:nvSpPr>
        <p:spPr>
          <a:xfrm>
            <a:off x="318656" y="5950386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÷ 11 = 9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5191084-4ED2-7B4D-A8D2-1B7FA8861FD4}"/>
              </a:ext>
            </a:extLst>
          </p:cNvPr>
          <p:cNvSpPr/>
          <p:nvPr/>
        </p:nvSpPr>
        <p:spPr>
          <a:xfrm>
            <a:off x="4519712" y="5950386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÷ 8 = 11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8475EFCB-6FEF-7B49-9D51-E0952CECCEB2}"/>
              </a:ext>
            </a:extLst>
          </p:cNvPr>
          <p:cNvSpPr/>
          <p:nvPr/>
        </p:nvSpPr>
        <p:spPr>
          <a:xfrm>
            <a:off x="8720775" y="5950386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÷ 11 = 11</a:t>
            </a:r>
            <a:endParaRPr lang="en-US" sz="2400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344FDC2-4E00-9A49-A197-CF831D5B7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757" y="2464744"/>
            <a:ext cx="4310774" cy="123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983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04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mathematical equipment to represent the 11 times table, then complete: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C8820ED6-72E8-5142-879D-EC5963DD25D2}"/>
              </a:ext>
            </a:extLst>
          </p:cNvPr>
          <p:cNvSpPr/>
          <p:nvPr/>
        </p:nvSpPr>
        <p:spPr>
          <a:xfrm>
            <a:off x="318658" y="3700492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11 x 3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44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5DC76D60-F86B-5C4C-A11B-172D1C4C42F8}"/>
              </a:ext>
            </a:extLst>
          </p:cNvPr>
          <p:cNvSpPr/>
          <p:nvPr/>
        </p:nvSpPr>
        <p:spPr>
          <a:xfrm>
            <a:off x="318658" y="4817501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11 x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= 66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47848B8E-FDA0-0D4C-93A9-07AA899B8C8B}"/>
              </a:ext>
            </a:extLst>
          </p:cNvPr>
          <p:cNvSpPr/>
          <p:nvPr/>
        </p:nvSpPr>
        <p:spPr>
          <a:xfrm>
            <a:off x="4519714" y="3700492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x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11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= 33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993E42E-24F6-1043-8839-B17B2BA7E47D}"/>
              </a:ext>
            </a:extLst>
          </p:cNvPr>
          <p:cNvSpPr/>
          <p:nvPr/>
        </p:nvSpPr>
        <p:spPr>
          <a:xfrm>
            <a:off x="4519714" y="4817501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x 11 = 110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D2AFF8F1-AB38-3C40-A62B-4F712E87F716}"/>
              </a:ext>
            </a:extLst>
          </p:cNvPr>
          <p:cNvSpPr/>
          <p:nvPr/>
        </p:nvSpPr>
        <p:spPr>
          <a:xfrm>
            <a:off x="8720777" y="3700492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7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x 11 = 77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579188A-12DA-5344-B926-15F2C9FACA7F}"/>
              </a:ext>
            </a:extLst>
          </p:cNvPr>
          <p:cNvSpPr/>
          <p:nvPr/>
        </p:nvSpPr>
        <p:spPr>
          <a:xfrm>
            <a:off x="8720777" y="4817501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12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x 11 = 132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F80ACE86-26D4-824C-9AE9-B866C8147D17}"/>
              </a:ext>
            </a:extLst>
          </p:cNvPr>
          <p:cNvSpPr/>
          <p:nvPr/>
        </p:nvSpPr>
        <p:spPr>
          <a:xfrm>
            <a:off x="318656" y="5950386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99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÷ 11 = 9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5191084-4ED2-7B4D-A8D2-1B7FA8861FD4}"/>
              </a:ext>
            </a:extLst>
          </p:cNvPr>
          <p:cNvSpPr/>
          <p:nvPr/>
        </p:nvSpPr>
        <p:spPr>
          <a:xfrm>
            <a:off x="4519712" y="5950386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88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÷ 8 = 11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8475EFCB-6FEF-7B49-9D51-E0952CECCEB2}"/>
              </a:ext>
            </a:extLst>
          </p:cNvPr>
          <p:cNvSpPr/>
          <p:nvPr/>
        </p:nvSpPr>
        <p:spPr>
          <a:xfrm>
            <a:off x="8720775" y="5950386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121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÷ 11 = 11</a:t>
            </a:r>
            <a:endParaRPr lang="en-US" sz="2400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344FDC2-4E00-9A49-A197-CF831D5B7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757" y="2464744"/>
            <a:ext cx="4310774" cy="123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78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04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mathematical equipment to represent the 12 times table, then complete: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C8820ED6-72E8-5142-879D-EC5963DD25D2}"/>
              </a:ext>
            </a:extLst>
          </p:cNvPr>
          <p:cNvSpPr/>
          <p:nvPr/>
        </p:nvSpPr>
        <p:spPr>
          <a:xfrm>
            <a:off x="318658" y="3700492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12 x 4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5DC76D60-F86B-5C4C-A11B-172D1C4C42F8}"/>
              </a:ext>
            </a:extLst>
          </p:cNvPr>
          <p:cNvSpPr/>
          <p:nvPr/>
        </p:nvSpPr>
        <p:spPr>
          <a:xfrm>
            <a:off x="318658" y="4817501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12 x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= 60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47848B8E-FDA0-0D4C-93A9-07AA899B8C8B}"/>
              </a:ext>
            </a:extLst>
          </p:cNvPr>
          <p:cNvSpPr/>
          <p:nvPr/>
        </p:nvSpPr>
        <p:spPr>
          <a:xfrm>
            <a:off x="4519714" y="3700492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x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= 48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993E42E-24F6-1043-8839-B17B2BA7E47D}"/>
              </a:ext>
            </a:extLst>
          </p:cNvPr>
          <p:cNvSpPr/>
          <p:nvPr/>
        </p:nvSpPr>
        <p:spPr>
          <a:xfrm>
            <a:off x="4519714" y="4817501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x 12 = 144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D2AFF8F1-AB38-3C40-A62B-4F712E87F716}"/>
              </a:ext>
            </a:extLst>
          </p:cNvPr>
          <p:cNvSpPr/>
          <p:nvPr/>
        </p:nvSpPr>
        <p:spPr>
          <a:xfrm>
            <a:off x="8720777" y="3700492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x 12 = 72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579188A-12DA-5344-B926-15F2C9FACA7F}"/>
              </a:ext>
            </a:extLst>
          </p:cNvPr>
          <p:cNvSpPr/>
          <p:nvPr/>
        </p:nvSpPr>
        <p:spPr>
          <a:xfrm>
            <a:off x="8720777" y="4817501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x 12 = 120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F80ACE86-26D4-824C-9AE9-B866C8147D17}"/>
              </a:ext>
            </a:extLst>
          </p:cNvPr>
          <p:cNvSpPr/>
          <p:nvPr/>
        </p:nvSpPr>
        <p:spPr>
          <a:xfrm>
            <a:off x="318656" y="5950386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÷ 12 = 8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5191084-4ED2-7B4D-A8D2-1B7FA8861FD4}"/>
              </a:ext>
            </a:extLst>
          </p:cNvPr>
          <p:cNvSpPr/>
          <p:nvPr/>
        </p:nvSpPr>
        <p:spPr>
          <a:xfrm>
            <a:off x="4519712" y="5950386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÷ 7 = 12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8475EFCB-6FEF-7B49-9D51-E0952CECCEB2}"/>
              </a:ext>
            </a:extLst>
          </p:cNvPr>
          <p:cNvSpPr/>
          <p:nvPr/>
        </p:nvSpPr>
        <p:spPr>
          <a:xfrm>
            <a:off x="8720775" y="5950386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÷ 11 = 12</a:t>
            </a:r>
            <a:endParaRPr lang="en-US" sz="2400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712A561-7E4A-FE44-839D-9A75957B5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768" y="2461655"/>
            <a:ext cx="5468007" cy="11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07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04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mathematical equipment to represent the 12 times table, then complete: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C8820ED6-72E8-5142-879D-EC5963DD25D2}"/>
              </a:ext>
            </a:extLst>
          </p:cNvPr>
          <p:cNvSpPr/>
          <p:nvPr/>
        </p:nvSpPr>
        <p:spPr>
          <a:xfrm>
            <a:off x="318658" y="3700492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12 x 4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48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5DC76D60-F86B-5C4C-A11B-172D1C4C42F8}"/>
              </a:ext>
            </a:extLst>
          </p:cNvPr>
          <p:cNvSpPr/>
          <p:nvPr/>
        </p:nvSpPr>
        <p:spPr>
          <a:xfrm>
            <a:off x="318658" y="4817501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12 x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= 60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47848B8E-FDA0-0D4C-93A9-07AA899B8C8B}"/>
              </a:ext>
            </a:extLst>
          </p:cNvPr>
          <p:cNvSpPr/>
          <p:nvPr/>
        </p:nvSpPr>
        <p:spPr>
          <a:xfrm>
            <a:off x="4519714" y="3700492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x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12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= 48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993E42E-24F6-1043-8839-B17B2BA7E47D}"/>
              </a:ext>
            </a:extLst>
          </p:cNvPr>
          <p:cNvSpPr/>
          <p:nvPr/>
        </p:nvSpPr>
        <p:spPr>
          <a:xfrm>
            <a:off x="4519714" y="4817501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12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x 12 = 144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D2AFF8F1-AB38-3C40-A62B-4F712E87F716}"/>
              </a:ext>
            </a:extLst>
          </p:cNvPr>
          <p:cNvSpPr/>
          <p:nvPr/>
        </p:nvSpPr>
        <p:spPr>
          <a:xfrm>
            <a:off x="8720777" y="3700492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x 12 = 72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579188A-12DA-5344-B926-15F2C9FACA7F}"/>
              </a:ext>
            </a:extLst>
          </p:cNvPr>
          <p:cNvSpPr/>
          <p:nvPr/>
        </p:nvSpPr>
        <p:spPr>
          <a:xfrm>
            <a:off x="8720777" y="4817501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x 12 = 120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F80ACE86-26D4-824C-9AE9-B866C8147D17}"/>
              </a:ext>
            </a:extLst>
          </p:cNvPr>
          <p:cNvSpPr/>
          <p:nvPr/>
        </p:nvSpPr>
        <p:spPr>
          <a:xfrm>
            <a:off x="318656" y="5950386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96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÷ 12 = 8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5191084-4ED2-7B4D-A8D2-1B7FA8861FD4}"/>
              </a:ext>
            </a:extLst>
          </p:cNvPr>
          <p:cNvSpPr/>
          <p:nvPr/>
        </p:nvSpPr>
        <p:spPr>
          <a:xfrm>
            <a:off x="4519712" y="5950386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84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÷ 7 = 12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8475EFCB-6FEF-7B49-9D51-E0952CECCEB2}"/>
              </a:ext>
            </a:extLst>
          </p:cNvPr>
          <p:cNvSpPr/>
          <p:nvPr/>
        </p:nvSpPr>
        <p:spPr>
          <a:xfrm>
            <a:off x="8720775" y="5950386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132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÷ 11 = 12</a:t>
            </a:r>
            <a:endParaRPr lang="en-US" sz="2400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712A561-7E4A-FE44-839D-9A75957B5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768" y="2461655"/>
            <a:ext cx="5468007" cy="11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491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04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Five teams are taking place in a swimming competition. </a:t>
            </a:r>
            <a:br>
              <a:rPr lang="en-GB" sz="2200" dirty="0"/>
            </a:br>
            <a:r>
              <a:rPr lang="en-GB" sz="2200" dirty="0"/>
              <a:t>There are eleven simmers in each team.</a:t>
            </a:r>
            <a:br>
              <a:rPr lang="en-GB" sz="2200" dirty="0"/>
            </a:br>
            <a:r>
              <a:rPr lang="en-GB" sz="2200" dirty="0"/>
              <a:t>How many swimmers are competing altogether?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There are twelve cupcakes in a box. </a:t>
            </a:r>
            <a:br>
              <a:rPr lang="en-GB" sz="2200" dirty="0"/>
            </a:br>
            <a:r>
              <a:rPr lang="en-GB" sz="2200" dirty="0"/>
              <a:t>Yasmin bought nine boxes of cupcakes for a party. </a:t>
            </a:r>
            <a:br>
              <a:rPr lang="en-GB" sz="2200" dirty="0"/>
            </a:br>
            <a:r>
              <a:rPr lang="en-GB" sz="2200" dirty="0"/>
              <a:t>How many cupcakes did Yasmin buy in total?</a:t>
            </a:r>
          </a:p>
        </p:txBody>
      </p:sp>
    </p:spTree>
    <p:extLst>
      <p:ext uri="{BB962C8B-B14F-4D97-AF65-F5344CB8AC3E}">
        <p14:creationId xmlns:p14="http://schemas.microsoft.com/office/powerpoint/2010/main" val="2669825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Numicon shape representation doesn’t belong as it shows two lots of 12 or 2 x 12 = 24, whereas the Base 10 piece, place value counters and number bead strings show two lots of 11 or 2 x 11 = 22.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5577CC6-AFDA-7840-9361-F00BE0FAF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89000"/>
            <a:ext cx="2249353" cy="108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B1BE952-6964-1542-AF9A-35C20021E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394" y="2889000"/>
            <a:ext cx="2249353" cy="10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59C7FAF-88F7-E146-873C-02F77A8C0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952375"/>
            <a:ext cx="2249353" cy="10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C320CE-15CF-2049-A91E-17C2779E1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394" y="3952375"/>
            <a:ext cx="2249353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499D734-28B5-FD4F-99CC-A41523D3F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0448" y="3170496"/>
            <a:ext cx="947047" cy="19208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22FA719-64F4-6C47-ACD6-E118EA09B6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8434" y="2866783"/>
            <a:ext cx="384081" cy="3456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98F1627-CEE4-554A-B1DF-8F3B491F7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9009" y="3170496"/>
            <a:ext cx="947047" cy="19208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E3833FE-7CCC-6A4F-8FC2-E93509C219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6995" y="2866783"/>
            <a:ext cx="384081" cy="3456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DC13E60-7D5F-2C4E-BA9C-3C88860286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2537" y="3052375"/>
            <a:ext cx="870455" cy="90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C464892-0F5E-F94A-8DCA-758355FC7F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5293" y="3052375"/>
            <a:ext cx="884092" cy="90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6965BF9-60D7-374F-9FF6-985DEC8502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2537" y="3969000"/>
            <a:ext cx="870455" cy="90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F12710B-1A4A-2E42-B7E2-0EDB755202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5293" y="3969000"/>
            <a:ext cx="884092" cy="90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2B2F73-F233-8149-871E-9621986EFA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8582" y="3271407"/>
            <a:ext cx="4189435" cy="68096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B53BCDE3-78CF-D149-8DAF-B69366C13A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2605" y="3790449"/>
            <a:ext cx="4189435" cy="68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803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04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Five teams are taking place in a swimming competition. </a:t>
            </a:r>
            <a:br>
              <a:rPr lang="en-GB" sz="2200" dirty="0"/>
            </a:br>
            <a:r>
              <a:rPr lang="en-GB" sz="2200" dirty="0"/>
              <a:t>There are eleven simmers in each team.</a:t>
            </a:r>
            <a:br>
              <a:rPr lang="en-GB" sz="2200" dirty="0"/>
            </a:br>
            <a:r>
              <a:rPr lang="en-GB" sz="2200" dirty="0"/>
              <a:t>How many swimmers are competing altogether?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There are twelve cupcakes in a box. </a:t>
            </a:r>
            <a:br>
              <a:rPr lang="en-GB" sz="2200" dirty="0"/>
            </a:br>
            <a:r>
              <a:rPr lang="en-GB" sz="2200" dirty="0"/>
              <a:t>Yasmin bought nine boxes of cupcakes for a party. </a:t>
            </a:r>
            <a:br>
              <a:rPr lang="en-GB" sz="2200" dirty="0"/>
            </a:br>
            <a:r>
              <a:rPr lang="en-GB" sz="2200" dirty="0"/>
              <a:t>How many cupcakes did Yasmin buy in total?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D2AFF8F1-AB38-3C40-A62B-4F712E87F716}"/>
              </a:ext>
            </a:extLst>
          </p:cNvPr>
          <p:cNvSpPr/>
          <p:nvPr/>
        </p:nvSpPr>
        <p:spPr>
          <a:xfrm>
            <a:off x="1342515" y="3952740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 x 11 = 55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9EA9629B-5D3E-7149-8F88-A36DFA037485}"/>
              </a:ext>
            </a:extLst>
          </p:cNvPr>
          <p:cNvSpPr/>
          <p:nvPr/>
        </p:nvSpPr>
        <p:spPr>
          <a:xfrm>
            <a:off x="1342514" y="5894315"/>
            <a:ext cx="3152571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9 x 12 = 108</a:t>
            </a:r>
          </a:p>
        </p:txBody>
      </p:sp>
    </p:spTree>
    <p:extLst>
      <p:ext uri="{BB962C8B-B14F-4D97-AF65-F5344CB8AC3E}">
        <p14:creationId xmlns:p14="http://schemas.microsoft.com/office/powerpoint/2010/main" val="925668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04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Here is a selection box of assorted doughnuts from Berlin Bakery.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Berlin Bakery bake 12 assorted boxes of doughnuts, how many donuts have they baked in total?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In each box of assorted doughnuts there are six vanilla doughnuts, three chocolate doughnuts, two strawberry doughnuts and one apple doughnut. </a:t>
            </a:r>
            <a:br>
              <a:rPr lang="en-GB" sz="2200" dirty="0"/>
            </a:br>
            <a:r>
              <a:rPr lang="en-GB" sz="2200" dirty="0"/>
              <a:t>How many of each type of doughnut are there in the twelve boxes?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Berlin Bakery sell seven assorted boxes of doughnuts, how many doughnuts do they have left in their remaining assorted doughnut boxes?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96C4580-1291-7A4D-95E4-2CFC090B5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0" y="2268865"/>
            <a:ext cx="32512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487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048"/>
            <a:ext cx="1033955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Here is a selection box of assorted doughnuts from Berlin Bakery.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rgbClr val="FF3860"/>
                </a:solidFill>
              </a:rPr>
              <a:t>If Berlin Bakery bake 12 assorted boxes of doughnuts, they will have baked 144 doughnuts in total as 12 x 12 = 144.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rgbClr val="FF3860"/>
                </a:solidFill>
              </a:rPr>
              <a:t>There are 72 vanilla doughnuts (6 x 12 – 72), 36 chocolate doughnuts (3 x 12 = 36), 24 strawberry doughnuts (2 x 12 = 24) and 12 apple doughnuts (1 x 12 = 12).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rgbClr val="FF3860"/>
                </a:solidFill>
              </a:rPr>
              <a:t>Berlin Bakery will have 60 donuts left if they sell seven assorted boxes as 12 x 12 = 144, 7 x 12 = 84 and 144 – 84 = 60. Alternatively, we can simply multiply 12 by 5 as we know there are 5 lots of 12 left… 5 x 12 = 60.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96C4580-1291-7A4D-95E4-2CFC090B5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0" y="2268865"/>
            <a:ext cx="32512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084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04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“I have used a bar model to represent 7 x 11 = 77.”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you agree with James’ representation?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35E45B29-81F3-ED4E-B01F-B38E1142C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12080"/>
              </p:ext>
            </p:extLst>
          </p:nvPr>
        </p:nvGraphicFramePr>
        <p:xfrm>
          <a:off x="2031999" y="2860317"/>
          <a:ext cx="8128001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="" xmlns:a16="http://schemas.microsoft.com/office/drawing/2014/main" val="491555770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449702350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3622590717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3424639419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478089878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897025488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3321225316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5690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312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9268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04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“I have used a bar model to represent 7 x 11 = 77.”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 – I don’t agree with James’ representation. His bar model shows 7 lots of 7, which make 49 as 7 x 7 = 49. James should have either placed 11s in each of the seven parts or created a bar model with eleven parts with each part holding the digit 7: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35E45B29-81F3-ED4E-B01F-B38E1142C070}"/>
              </a:ext>
            </a:extLst>
          </p:cNvPr>
          <p:cNvGraphicFramePr>
            <a:graphicFrameLocks noGrp="1"/>
          </p:cNvGraphicFramePr>
          <p:nvPr/>
        </p:nvGraphicFramePr>
        <p:xfrm>
          <a:off x="2031999" y="2860317"/>
          <a:ext cx="8128001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="" xmlns:a16="http://schemas.microsoft.com/office/drawing/2014/main" val="491555770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449702350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3622590717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3424639419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478089878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897025488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3321225316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5690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312001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213FB50F-62CD-3F4A-9007-D465DB192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801069"/>
              </p:ext>
            </p:extLst>
          </p:nvPr>
        </p:nvGraphicFramePr>
        <p:xfrm>
          <a:off x="838200" y="5666620"/>
          <a:ext cx="5073866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4838">
                  <a:extLst>
                    <a:ext uri="{9D8B030D-6E8A-4147-A177-3AD203B41FA5}">
                      <a16:colId xmlns="" xmlns:a16="http://schemas.microsoft.com/office/drawing/2014/main" val="491555770"/>
                    </a:ext>
                  </a:extLst>
                </a:gridCol>
                <a:gridCol w="724838">
                  <a:extLst>
                    <a:ext uri="{9D8B030D-6E8A-4147-A177-3AD203B41FA5}">
                      <a16:colId xmlns="" xmlns:a16="http://schemas.microsoft.com/office/drawing/2014/main" val="2449702350"/>
                    </a:ext>
                  </a:extLst>
                </a:gridCol>
                <a:gridCol w="724838">
                  <a:extLst>
                    <a:ext uri="{9D8B030D-6E8A-4147-A177-3AD203B41FA5}">
                      <a16:colId xmlns="" xmlns:a16="http://schemas.microsoft.com/office/drawing/2014/main" val="3622590717"/>
                    </a:ext>
                  </a:extLst>
                </a:gridCol>
                <a:gridCol w="724838">
                  <a:extLst>
                    <a:ext uri="{9D8B030D-6E8A-4147-A177-3AD203B41FA5}">
                      <a16:colId xmlns="" xmlns:a16="http://schemas.microsoft.com/office/drawing/2014/main" val="3424639419"/>
                    </a:ext>
                  </a:extLst>
                </a:gridCol>
                <a:gridCol w="724838">
                  <a:extLst>
                    <a:ext uri="{9D8B030D-6E8A-4147-A177-3AD203B41FA5}">
                      <a16:colId xmlns="" xmlns:a16="http://schemas.microsoft.com/office/drawing/2014/main" val="478089878"/>
                    </a:ext>
                  </a:extLst>
                </a:gridCol>
                <a:gridCol w="724838">
                  <a:extLst>
                    <a:ext uri="{9D8B030D-6E8A-4147-A177-3AD203B41FA5}">
                      <a16:colId xmlns="" xmlns:a16="http://schemas.microsoft.com/office/drawing/2014/main" val="897025488"/>
                    </a:ext>
                  </a:extLst>
                </a:gridCol>
                <a:gridCol w="724838">
                  <a:extLst>
                    <a:ext uri="{9D8B030D-6E8A-4147-A177-3AD203B41FA5}">
                      <a16:colId xmlns="" xmlns:a16="http://schemas.microsoft.com/office/drawing/2014/main" val="3321225316"/>
                    </a:ext>
                  </a:extLst>
                </a:gridCol>
              </a:tblGrid>
              <a:tr h="0">
                <a:tc gridSpan="7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5690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312001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EFE30CC2-22D6-924B-B059-4A8C7084B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291313"/>
              </p:ext>
            </p:extLst>
          </p:nvPr>
        </p:nvGraphicFramePr>
        <p:xfrm>
          <a:off x="6463868" y="5666620"/>
          <a:ext cx="5073871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261">
                  <a:extLst>
                    <a:ext uri="{9D8B030D-6E8A-4147-A177-3AD203B41FA5}">
                      <a16:colId xmlns="" xmlns:a16="http://schemas.microsoft.com/office/drawing/2014/main" val="491555770"/>
                    </a:ext>
                  </a:extLst>
                </a:gridCol>
                <a:gridCol w="461261">
                  <a:extLst>
                    <a:ext uri="{9D8B030D-6E8A-4147-A177-3AD203B41FA5}">
                      <a16:colId xmlns="" xmlns:a16="http://schemas.microsoft.com/office/drawing/2014/main" val="2449702350"/>
                    </a:ext>
                  </a:extLst>
                </a:gridCol>
                <a:gridCol w="461261">
                  <a:extLst>
                    <a:ext uri="{9D8B030D-6E8A-4147-A177-3AD203B41FA5}">
                      <a16:colId xmlns="" xmlns:a16="http://schemas.microsoft.com/office/drawing/2014/main" val="3622590717"/>
                    </a:ext>
                  </a:extLst>
                </a:gridCol>
                <a:gridCol w="461261">
                  <a:extLst>
                    <a:ext uri="{9D8B030D-6E8A-4147-A177-3AD203B41FA5}">
                      <a16:colId xmlns="" xmlns:a16="http://schemas.microsoft.com/office/drawing/2014/main" val="3424639419"/>
                    </a:ext>
                  </a:extLst>
                </a:gridCol>
                <a:gridCol w="461261">
                  <a:extLst>
                    <a:ext uri="{9D8B030D-6E8A-4147-A177-3AD203B41FA5}">
                      <a16:colId xmlns="" xmlns:a16="http://schemas.microsoft.com/office/drawing/2014/main" val="478089878"/>
                    </a:ext>
                  </a:extLst>
                </a:gridCol>
                <a:gridCol w="461261">
                  <a:extLst>
                    <a:ext uri="{9D8B030D-6E8A-4147-A177-3AD203B41FA5}">
                      <a16:colId xmlns="" xmlns:a16="http://schemas.microsoft.com/office/drawing/2014/main" val="897025488"/>
                    </a:ext>
                  </a:extLst>
                </a:gridCol>
                <a:gridCol w="461261">
                  <a:extLst>
                    <a:ext uri="{9D8B030D-6E8A-4147-A177-3AD203B41FA5}">
                      <a16:colId xmlns="" xmlns:a16="http://schemas.microsoft.com/office/drawing/2014/main" val="3321225316"/>
                    </a:ext>
                  </a:extLst>
                </a:gridCol>
                <a:gridCol w="461261">
                  <a:extLst>
                    <a:ext uri="{9D8B030D-6E8A-4147-A177-3AD203B41FA5}">
                      <a16:colId xmlns="" xmlns:a16="http://schemas.microsoft.com/office/drawing/2014/main" val="1335693405"/>
                    </a:ext>
                  </a:extLst>
                </a:gridCol>
                <a:gridCol w="461261">
                  <a:extLst>
                    <a:ext uri="{9D8B030D-6E8A-4147-A177-3AD203B41FA5}">
                      <a16:colId xmlns="" xmlns:a16="http://schemas.microsoft.com/office/drawing/2014/main" val="1876276565"/>
                    </a:ext>
                  </a:extLst>
                </a:gridCol>
                <a:gridCol w="461261">
                  <a:extLst>
                    <a:ext uri="{9D8B030D-6E8A-4147-A177-3AD203B41FA5}">
                      <a16:colId xmlns="" xmlns:a16="http://schemas.microsoft.com/office/drawing/2014/main" val="518897495"/>
                    </a:ext>
                  </a:extLst>
                </a:gridCol>
                <a:gridCol w="461261">
                  <a:extLst>
                    <a:ext uri="{9D8B030D-6E8A-4147-A177-3AD203B41FA5}">
                      <a16:colId xmlns="" xmlns:a16="http://schemas.microsoft.com/office/drawing/2014/main" val="3572194352"/>
                    </a:ext>
                  </a:extLst>
                </a:gridCol>
              </a:tblGrid>
              <a:tr h="0">
                <a:tc gridSpan="11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5690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312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4968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71448" y="2143827"/>
            <a:ext cx="30526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you multiply a whole number by 12 you are more likely to get an odd number than if you multiply a whole number by 11.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false. All numbers multiplied by 12 result in an even-numbered product. For example, 2 x 12 = 24, 5 x 12 = 60 and 7 x 12 = 84; however, if you multiply an odd number by 11, the product is an odd number. For example, 3 x 11 = 33, 5 x 11 = 55 and 9 x 11 = 99.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71448" y="2143827"/>
            <a:ext cx="30526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you multiply a whole number by 12 you are more likely to get an odd number than if you multiply a whole number by 11.</a:t>
            </a:r>
          </a:p>
        </p:txBody>
      </p:sp>
    </p:spTree>
    <p:extLst>
      <p:ext uri="{BB962C8B-B14F-4D97-AF65-F5344CB8AC3E}">
        <p14:creationId xmlns:p14="http://schemas.microsoft.com/office/powerpoint/2010/main" val="16216093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my knowledge of the 1, 2 and 10 times tables to explore multiplication and division requiring the 11 and 12 times tables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my knowledge of the 1, 2 and 10 times tables to explore multiplication and division requiring the 11 and 12 times tables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4 - Spring Block 1 – Multiplication and Division - Lesson 1 – To be able to explore the 11 and 12 times tables</a:t>
            </a:r>
          </a:p>
        </p:txBody>
      </p:sp>
    </p:spTree>
    <p:extLst>
      <p:ext uri="{BB962C8B-B14F-4D97-AF65-F5344CB8AC3E}">
        <p14:creationId xmlns:p14="http://schemas.microsoft.com/office/powerpoint/2010/main" val="2215945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mathematical equipment, complete the sentences below: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A3415AE7-A5FB-3F4F-8A3E-F2B65F46F25C}"/>
              </a:ext>
            </a:extLst>
          </p:cNvPr>
          <p:cNvSpPr/>
          <p:nvPr/>
        </p:nvSpPr>
        <p:spPr>
          <a:xfrm>
            <a:off x="838200" y="4307114"/>
            <a:ext cx="10515600" cy="237129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x 10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				2 x 1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lots of 10 cubes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		2 lots of 1 cube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endParaRPr lang="en-US" sz="2400" u="sng" dirty="0">
              <a:solidFill>
                <a:srgbClr val="FF3860"/>
              </a:solidFill>
              <a:latin typeface="OpenDyslexicAlta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lots of 11 cubes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endParaRPr lang="en-US" sz="2400" u="sng" dirty="0">
              <a:solidFill>
                <a:srgbClr val="FF3860"/>
              </a:solidFill>
              <a:latin typeface="OpenDyslexicAlta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x 10 + 2 x 1 = 2 x 11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endParaRPr lang="en-US" sz="2400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70DDA13-982C-D04F-AF72-9EC0D8C4B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70" y="2409918"/>
            <a:ext cx="522581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C3C79D8-C30F-E246-97BD-D2EDC6FD6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225" y="3489918"/>
            <a:ext cx="523825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E362E10-7E34-B545-9273-333EACFE5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320" y="2409918"/>
            <a:ext cx="522581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7DEDA60-DC68-4C47-A166-75F5FC6BB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075" y="3489918"/>
            <a:ext cx="523825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EEDDE8C-3CF6-1645-8B46-5FAFE7632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170" y="2409918"/>
            <a:ext cx="522581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06A0E112-3A72-9743-8B94-9D79514FD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925" y="3489918"/>
            <a:ext cx="523825" cy="54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F4E57B4-4F96-F54D-90A7-A8F31513A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020" y="2409918"/>
            <a:ext cx="522581" cy="54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C1345521-B58F-4F43-9B90-E09F38917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1775" y="3489918"/>
            <a:ext cx="523825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41B04E7D-A6D9-9F49-A53B-730B857FE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870" y="2409918"/>
            <a:ext cx="522581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7CA9BBE3-E913-F94B-ACA2-1C14DB949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625" y="3489918"/>
            <a:ext cx="523825" cy="5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7B18012-3BB5-0D46-9429-70D86F895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720" y="2409918"/>
            <a:ext cx="522581" cy="5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79AF8F41-9FA9-5A47-8F60-894D27F1C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475" y="3489918"/>
            <a:ext cx="523825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E4A525B0-4E83-F34A-B767-2502CD427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570" y="2409918"/>
            <a:ext cx="522581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11E270D3-4484-6443-A8FB-D9DD75205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325" y="3489918"/>
            <a:ext cx="523825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C7554FC5-81FB-E74E-AA46-7DF99EAD7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420" y="2409918"/>
            <a:ext cx="522581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BF538C8D-A682-4F4A-8DB5-F12F63AAE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175" y="3489918"/>
            <a:ext cx="523825" cy="54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6065E678-AD43-184B-BD2D-415215BFA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280" y="2409918"/>
            <a:ext cx="522581" cy="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158B7454-8BDC-7347-A035-A1868283A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035" y="3489918"/>
            <a:ext cx="523825" cy="54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3D167EDF-D74C-6B41-A35E-CA52E5DD8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130" y="2409918"/>
            <a:ext cx="522581" cy="54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DEACFC37-47E9-2340-809E-BB5D78EEB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885" y="3489918"/>
            <a:ext cx="523825" cy="54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355262BF-68D4-2548-A081-1D81653A0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980" y="2409918"/>
            <a:ext cx="522581" cy="54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C16AAB87-0900-F54D-A6B2-BF60AB8BC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735" y="3489918"/>
            <a:ext cx="523825" cy="5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4017815-C115-8849-A628-3A8801749C34}"/>
              </a:ext>
            </a:extLst>
          </p:cNvPr>
          <p:cNvSpPr/>
          <p:nvPr/>
        </p:nvSpPr>
        <p:spPr>
          <a:xfrm flipH="1">
            <a:off x="7212253" y="2390624"/>
            <a:ext cx="45719" cy="1698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27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mathematical equipment, complete the sentences below: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A3415AE7-A5FB-3F4F-8A3E-F2B65F46F25C}"/>
              </a:ext>
            </a:extLst>
          </p:cNvPr>
          <p:cNvSpPr/>
          <p:nvPr/>
        </p:nvSpPr>
        <p:spPr>
          <a:xfrm>
            <a:off x="838200" y="4307114"/>
            <a:ext cx="10515600" cy="237129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x 10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20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				2 x 1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lots of 10 cubes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20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		2 lots of 1 cube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lots of 11 cubes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22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x 10 + 2 x 1 = 2 x 11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22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70DDA13-982C-D04F-AF72-9EC0D8C4B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70" y="2409918"/>
            <a:ext cx="522581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C3C79D8-C30F-E246-97BD-D2EDC6FD6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225" y="3489918"/>
            <a:ext cx="523825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E362E10-7E34-B545-9273-333EACFE5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320" y="2409918"/>
            <a:ext cx="522581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7DEDA60-DC68-4C47-A166-75F5FC6BB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075" y="3489918"/>
            <a:ext cx="523825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EEDDE8C-3CF6-1645-8B46-5FAFE7632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170" y="2409918"/>
            <a:ext cx="522581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06A0E112-3A72-9743-8B94-9D79514FD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925" y="3489918"/>
            <a:ext cx="523825" cy="54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F4E57B4-4F96-F54D-90A7-A8F31513A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020" y="2409918"/>
            <a:ext cx="522581" cy="54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C1345521-B58F-4F43-9B90-E09F38917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1775" y="3489918"/>
            <a:ext cx="523825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41B04E7D-A6D9-9F49-A53B-730B857FE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870" y="2409918"/>
            <a:ext cx="522581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7CA9BBE3-E913-F94B-ACA2-1C14DB949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625" y="3489918"/>
            <a:ext cx="523825" cy="5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7B18012-3BB5-0D46-9429-70D86F895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720" y="2409918"/>
            <a:ext cx="522581" cy="5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79AF8F41-9FA9-5A47-8F60-894D27F1C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475" y="3489918"/>
            <a:ext cx="523825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E4A525B0-4E83-F34A-B767-2502CD427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570" y="2409918"/>
            <a:ext cx="522581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11E270D3-4484-6443-A8FB-D9DD75205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325" y="3489918"/>
            <a:ext cx="523825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C7554FC5-81FB-E74E-AA46-7DF99EAD7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420" y="2409918"/>
            <a:ext cx="522581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BF538C8D-A682-4F4A-8DB5-F12F63AAE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175" y="3489918"/>
            <a:ext cx="523825" cy="54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6065E678-AD43-184B-BD2D-415215BFA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280" y="2409918"/>
            <a:ext cx="522581" cy="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158B7454-8BDC-7347-A035-A1868283A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035" y="3489918"/>
            <a:ext cx="523825" cy="54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3D167EDF-D74C-6B41-A35E-CA52E5DD8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130" y="2409918"/>
            <a:ext cx="522581" cy="54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DEACFC37-47E9-2340-809E-BB5D78EEB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885" y="3489918"/>
            <a:ext cx="523825" cy="54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355262BF-68D4-2548-A081-1D81653A0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980" y="2409918"/>
            <a:ext cx="522581" cy="54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C16AAB87-0900-F54D-A6B2-BF60AB8BC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735" y="3489918"/>
            <a:ext cx="523825" cy="5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4017815-C115-8849-A628-3A8801749C34}"/>
              </a:ext>
            </a:extLst>
          </p:cNvPr>
          <p:cNvSpPr/>
          <p:nvPr/>
        </p:nvSpPr>
        <p:spPr>
          <a:xfrm flipH="1">
            <a:off x="7212253" y="2390624"/>
            <a:ext cx="45719" cy="1698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67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mathematical equipment, complete the sentences below: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A3415AE7-A5FB-3F4F-8A3E-F2B65F46F25C}"/>
              </a:ext>
            </a:extLst>
          </p:cNvPr>
          <p:cNvSpPr/>
          <p:nvPr/>
        </p:nvSpPr>
        <p:spPr>
          <a:xfrm>
            <a:off x="838200" y="4307114"/>
            <a:ext cx="10515600" cy="237129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x 10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				2 x 2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lots of 10 cubes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		2 lots of 2 cubes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endParaRPr lang="en-US" sz="2400" u="sng" dirty="0">
              <a:solidFill>
                <a:srgbClr val="FF3860"/>
              </a:solidFill>
              <a:latin typeface="OpenDyslexicAlta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lots of 12 cubes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endParaRPr lang="en-US" sz="2400" u="sng" dirty="0">
              <a:solidFill>
                <a:srgbClr val="FF3860"/>
              </a:solidFill>
              <a:latin typeface="OpenDyslexicAlta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x 10 + 2 x 2 = 2 x 12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endParaRPr lang="en-US" sz="2400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70DDA13-982C-D04F-AF72-9EC0D8C4B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70" y="2409918"/>
            <a:ext cx="522581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C3C79D8-C30F-E246-97BD-D2EDC6FD6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225" y="3489918"/>
            <a:ext cx="523825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E362E10-7E34-B545-9273-333EACFE5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320" y="2409918"/>
            <a:ext cx="522581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7DEDA60-DC68-4C47-A166-75F5FC6BB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075" y="3489918"/>
            <a:ext cx="523825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EEDDE8C-3CF6-1645-8B46-5FAFE7632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170" y="2409918"/>
            <a:ext cx="522581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06A0E112-3A72-9743-8B94-9D79514FD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925" y="3489918"/>
            <a:ext cx="523825" cy="54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F4E57B4-4F96-F54D-90A7-A8F31513A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020" y="2409918"/>
            <a:ext cx="522581" cy="54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C1345521-B58F-4F43-9B90-E09F38917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1775" y="3489918"/>
            <a:ext cx="523825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41B04E7D-A6D9-9F49-A53B-730B857FE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870" y="2409918"/>
            <a:ext cx="522581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7CA9BBE3-E913-F94B-ACA2-1C14DB949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625" y="3489918"/>
            <a:ext cx="523825" cy="5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7B18012-3BB5-0D46-9429-70D86F895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720" y="2409918"/>
            <a:ext cx="522581" cy="5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79AF8F41-9FA9-5A47-8F60-894D27F1C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475" y="3489918"/>
            <a:ext cx="523825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E4A525B0-4E83-F34A-B767-2502CD427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570" y="2409918"/>
            <a:ext cx="522581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11E270D3-4484-6443-A8FB-D9DD75205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325" y="3489918"/>
            <a:ext cx="523825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C7554FC5-81FB-E74E-AA46-7DF99EAD7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420" y="2409918"/>
            <a:ext cx="522581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BF538C8D-A682-4F4A-8DB5-F12F63AAE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175" y="3489918"/>
            <a:ext cx="523825" cy="54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6065E678-AD43-184B-BD2D-415215BFA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280" y="2409918"/>
            <a:ext cx="522581" cy="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158B7454-8BDC-7347-A035-A1868283A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035" y="3489918"/>
            <a:ext cx="523825" cy="54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3D167EDF-D74C-6B41-A35E-CA52E5DD8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130" y="2409918"/>
            <a:ext cx="522581" cy="54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DEACFC37-47E9-2340-809E-BB5D78EEB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885" y="3489918"/>
            <a:ext cx="523825" cy="54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355262BF-68D4-2548-A081-1D81653A0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980" y="2409918"/>
            <a:ext cx="522581" cy="54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C16AAB87-0900-F54D-A6B2-BF60AB8BC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735" y="3489918"/>
            <a:ext cx="523825" cy="54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D98DF945-D47B-F94D-BA72-5E935E7B3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830" y="2409918"/>
            <a:ext cx="522581" cy="54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FAA98156-4C2C-7643-B217-D40AFE47C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585" y="3489918"/>
            <a:ext cx="523825" cy="5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4017815-C115-8849-A628-3A8801749C34}"/>
              </a:ext>
            </a:extLst>
          </p:cNvPr>
          <p:cNvSpPr/>
          <p:nvPr/>
        </p:nvSpPr>
        <p:spPr>
          <a:xfrm flipH="1">
            <a:off x="7212253" y="2390624"/>
            <a:ext cx="45719" cy="1698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89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mathematical equipment, complete the sentences below: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A3415AE7-A5FB-3F4F-8A3E-F2B65F46F25C}"/>
              </a:ext>
            </a:extLst>
          </p:cNvPr>
          <p:cNvSpPr/>
          <p:nvPr/>
        </p:nvSpPr>
        <p:spPr>
          <a:xfrm>
            <a:off x="838200" y="4307114"/>
            <a:ext cx="10515600" cy="237129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x 10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20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				2 x 2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lots of 10 cubes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20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		2 lots of 2 cubes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lots of 12 cubes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24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x 10 + 2 x 2 = 2 x 12 =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24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70DDA13-982C-D04F-AF72-9EC0D8C4B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70" y="2409918"/>
            <a:ext cx="522581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C3C79D8-C30F-E246-97BD-D2EDC6FD6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225" y="3489918"/>
            <a:ext cx="523825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E362E10-7E34-B545-9273-333EACFE5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320" y="2409918"/>
            <a:ext cx="522581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7DEDA60-DC68-4C47-A166-75F5FC6BB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075" y="3489918"/>
            <a:ext cx="523825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EEDDE8C-3CF6-1645-8B46-5FAFE7632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170" y="2409918"/>
            <a:ext cx="522581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06A0E112-3A72-9743-8B94-9D79514FD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925" y="3489918"/>
            <a:ext cx="523825" cy="54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F4E57B4-4F96-F54D-90A7-A8F31513A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020" y="2409918"/>
            <a:ext cx="522581" cy="54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C1345521-B58F-4F43-9B90-E09F38917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1775" y="3489918"/>
            <a:ext cx="523825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41B04E7D-A6D9-9F49-A53B-730B857FE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870" y="2409918"/>
            <a:ext cx="522581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7CA9BBE3-E913-F94B-ACA2-1C14DB949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625" y="3489918"/>
            <a:ext cx="523825" cy="5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7B18012-3BB5-0D46-9429-70D86F895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720" y="2409918"/>
            <a:ext cx="522581" cy="5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79AF8F41-9FA9-5A47-8F60-894D27F1C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475" y="3489918"/>
            <a:ext cx="523825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E4A525B0-4E83-F34A-B767-2502CD427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570" y="2409918"/>
            <a:ext cx="522581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11E270D3-4484-6443-A8FB-D9DD75205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325" y="3489918"/>
            <a:ext cx="523825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C7554FC5-81FB-E74E-AA46-7DF99EAD7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420" y="2409918"/>
            <a:ext cx="522581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BF538C8D-A682-4F4A-8DB5-F12F63AAE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175" y="3489918"/>
            <a:ext cx="523825" cy="54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6065E678-AD43-184B-BD2D-415215BFA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280" y="2409918"/>
            <a:ext cx="522581" cy="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158B7454-8BDC-7347-A035-A1868283A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035" y="3489918"/>
            <a:ext cx="523825" cy="54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3D167EDF-D74C-6B41-A35E-CA52E5DD8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130" y="2409918"/>
            <a:ext cx="522581" cy="54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DEACFC37-47E9-2340-809E-BB5D78EEB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885" y="3489918"/>
            <a:ext cx="523825" cy="54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355262BF-68D4-2548-A081-1D81653A0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980" y="2409918"/>
            <a:ext cx="522581" cy="54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C16AAB87-0900-F54D-A6B2-BF60AB8BC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735" y="3489918"/>
            <a:ext cx="523825" cy="54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D98DF945-D47B-F94D-BA72-5E935E7B3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830" y="2409918"/>
            <a:ext cx="522581" cy="54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FAA98156-4C2C-7643-B217-D40AFE47C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585" y="3489918"/>
            <a:ext cx="523825" cy="5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4017815-C115-8849-A628-3A8801749C34}"/>
              </a:ext>
            </a:extLst>
          </p:cNvPr>
          <p:cNvSpPr/>
          <p:nvPr/>
        </p:nvSpPr>
        <p:spPr>
          <a:xfrm flipH="1">
            <a:off x="7212253" y="2390624"/>
            <a:ext cx="45719" cy="1698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06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the 11 and 12 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mathematical equipment, complete the sentences below: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A3415AE7-A5FB-3F4F-8A3E-F2B65F46F25C}"/>
              </a:ext>
            </a:extLst>
          </p:cNvPr>
          <p:cNvSpPr/>
          <p:nvPr/>
        </p:nvSpPr>
        <p:spPr>
          <a:xfrm>
            <a:off x="838200" y="4307114"/>
            <a:ext cx="10515600" cy="237129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x 10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				3 x 1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lots of 10 cubes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		3 lots of 1 cube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endParaRPr lang="en-US" sz="2400" u="sng" dirty="0">
              <a:solidFill>
                <a:srgbClr val="FF3860"/>
              </a:solidFill>
              <a:latin typeface="OpenDyslexicAlta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lots of 11 cubes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endParaRPr lang="en-US" sz="2400" u="sng" dirty="0">
              <a:solidFill>
                <a:srgbClr val="FF3860"/>
              </a:solidFill>
              <a:latin typeface="OpenDyslexicAlta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x 10 + 3 x 1 = 3 x 11 =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endParaRPr lang="en-US" sz="2400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0EF9E55-6170-BE40-9C03-C668A9658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69" y="2949918"/>
            <a:ext cx="522581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70DDA13-982C-D04F-AF72-9EC0D8C4B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470" y="2409918"/>
            <a:ext cx="522581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C3C79D8-C30F-E246-97BD-D2EDC6FD61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225" y="3489918"/>
            <a:ext cx="523825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55D7BA8F-BFD0-A64D-AF69-2641356E8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319" y="2949918"/>
            <a:ext cx="522581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E362E10-7E34-B545-9273-333EACFE5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320" y="2409918"/>
            <a:ext cx="522581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7DEDA60-DC68-4C47-A166-75F5FC6BB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075" y="3489918"/>
            <a:ext cx="523825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E43ABDC-71AB-5147-8085-320608469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169" y="2949918"/>
            <a:ext cx="522581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EEDDE8C-3CF6-1645-8B46-5FAFE7632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170" y="2409918"/>
            <a:ext cx="522581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06A0E112-3A72-9743-8B94-9D79514FD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925" y="3489918"/>
            <a:ext cx="523825" cy="5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9E51172D-20E9-934D-BAAE-4B50054DF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019" y="2949918"/>
            <a:ext cx="522581" cy="54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F4E57B4-4F96-F54D-90A7-A8F31513A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020" y="2409918"/>
            <a:ext cx="522581" cy="54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C1345521-B58F-4F43-9B90-E09F389175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775" y="3489918"/>
            <a:ext cx="523825" cy="54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C39F639-501C-4E4E-A85D-A187DA685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869" y="2949918"/>
            <a:ext cx="522581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41B04E7D-A6D9-9F49-A53B-730B857FE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870" y="2409918"/>
            <a:ext cx="522581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7CA9BBE3-E913-F94B-ACA2-1C14DB9493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625" y="3489918"/>
            <a:ext cx="523825" cy="54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0E9B5D67-756B-714A-905A-759A91FEA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719" y="2949918"/>
            <a:ext cx="522581" cy="5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7B18012-3BB5-0D46-9429-70D86F895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720" y="2409918"/>
            <a:ext cx="522581" cy="5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79AF8F41-9FA9-5A47-8F60-894D27F1C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5475" y="3489918"/>
            <a:ext cx="523825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202D2597-43DB-0A41-9172-3D7F31199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569" y="2949918"/>
            <a:ext cx="522581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E4A525B0-4E83-F34A-B767-2502CD427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570" y="2409918"/>
            <a:ext cx="522581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11E270D3-4484-6443-A8FB-D9DD75205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325" y="3489918"/>
            <a:ext cx="523825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8C501589-2C88-C84B-95F1-E4C180BB1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419" y="2949918"/>
            <a:ext cx="522581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C7554FC5-81FB-E74E-AA46-7DF99EAD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420" y="2409918"/>
            <a:ext cx="522581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BF538C8D-A682-4F4A-8DB5-F12F63AAE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9175" y="3489918"/>
            <a:ext cx="523825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A1E73746-4C69-754F-9622-2D17C968B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279" y="2949918"/>
            <a:ext cx="522581" cy="54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6065E678-AD43-184B-BD2D-415215BFA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280" y="2409918"/>
            <a:ext cx="522581" cy="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158B7454-8BDC-7347-A035-A1868283A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8035" y="3489918"/>
            <a:ext cx="523825" cy="54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CBF4FD43-0BE4-A447-AA22-61867E0CE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129" y="2949918"/>
            <a:ext cx="522581" cy="54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3D167EDF-D74C-6B41-A35E-CA52E5DD8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130" y="2409918"/>
            <a:ext cx="522581" cy="54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DEACFC37-47E9-2340-809E-BB5D78EEB9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4885" y="3489918"/>
            <a:ext cx="523825" cy="54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F0DDD75B-CECF-3841-962D-964EE1DC5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979" y="2949918"/>
            <a:ext cx="522581" cy="54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355262BF-68D4-2548-A081-1D81653A0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2980" y="2409918"/>
            <a:ext cx="522581" cy="54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C16AAB87-0900-F54D-A6B2-BF60AB8BC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1735" y="3489918"/>
            <a:ext cx="523825" cy="54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4017815-C115-8849-A628-3A8801749C34}"/>
              </a:ext>
            </a:extLst>
          </p:cNvPr>
          <p:cNvSpPr/>
          <p:nvPr/>
        </p:nvSpPr>
        <p:spPr>
          <a:xfrm flipH="1">
            <a:off x="7212253" y="2390624"/>
            <a:ext cx="45719" cy="1698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36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13092</TotalTime>
  <Words>2997</Words>
  <Application>Microsoft Office PowerPoint</Application>
  <PresentationFormat>Custom</PresentationFormat>
  <Paragraphs>876</Paragraphs>
  <Slides>47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Lato Light</vt:lpstr>
      <vt:lpstr>OpenDyslexic</vt:lpstr>
      <vt:lpstr>OpenDyslexicAlta</vt:lpstr>
      <vt:lpstr>Wingdings</vt:lpstr>
      <vt:lpstr>Calibri</vt:lpstr>
      <vt:lpstr>Muli</vt:lpstr>
      <vt:lpstr>Lato</vt:lpstr>
      <vt:lpstr>Office Theme</vt:lpstr>
      <vt:lpstr>PowerPoint Presentation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  <vt:lpstr>To be able to explore the 11 and 12 times tables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620</cp:revision>
  <cp:lastPrinted>2019-06-17T16:19:05Z</cp:lastPrinted>
  <dcterms:created xsi:type="dcterms:W3CDTF">2018-08-06T08:16:18Z</dcterms:created>
  <dcterms:modified xsi:type="dcterms:W3CDTF">2021-01-08T09:18:58Z</dcterms:modified>
</cp:coreProperties>
</file>