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72" r:id="rId4"/>
    <p:sldId id="373" r:id="rId5"/>
    <p:sldId id="374" r:id="rId6"/>
    <p:sldId id="379" r:id="rId7"/>
    <p:sldId id="378" r:id="rId8"/>
    <p:sldId id="377" r:id="rId9"/>
    <p:sldId id="376" r:id="rId10"/>
    <p:sldId id="380" r:id="rId11"/>
    <p:sldId id="385" r:id="rId12"/>
    <p:sldId id="384" r:id="rId13"/>
    <p:sldId id="383" r:id="rId14"/>
    <p:sldId id="382" r:id="rId15"/>
    <p:sldId id="381" r:id="rId16"/>
    <p:sldId id="386" r:id="rId17"/>
    <p:sldId id="387" r:id="rId18"/>
    <p:sldId id="389" r:id="rId19"/>
    <p:sldId id="388" r:id="rId20"/>
    <p:sldId id="390" r:id="rId21"/>
    <p:sldId id="394" r:id="rId22"/>
    <p:sldId id="393" r:id="rId23"/>
    <p:sldId id="392" r:id="rId24"/>
    <p:sldId id="395" r:id="rId25"/>
    <p:sldId id="599" r:id="rId26"/>
    <p:sldId id="600" r:id="rId27"/>
    <p:sldId id="595" r:id="rId28"/>
    <p:sldId id="598" r:id="rId29"/>
    <p:sldId id="597" r:id="rId30"/>
    <p:sldId id="596" r:id="rId31"/>
    <p:sldId id="602" r:id="rId32"/>
    <p:sldId id="605" r:id="rId33"/>
    <p:sldId id="604" r:id="rId34"/>
    <p:sldId id="603" r:id="rId35"/>
    <p:sldId id="606" r:id="rId36"/>
    <p:sldId id="609" r:id="rId37"/>
    <p:sldId id="608" r:id="rId38"/>
    <p:sldId id="607" r:id="rId39"/>
    <p:sldId id="616" r:id="rId40"/>
    <p:sldId id="619" r:id="rId41"/>
    <p:sldId id="618" r:id="rId42"/>
    <p:sldId id="617" r:id="rId43"/>
    <p:sldId id="611" r:id="rId44"/>
    <p:sldId id="613" r:id="rId45"/>
    <p:sldId id="621" r:id="rId46"/>
    <p:sldId id="620" r:id="rId47"/>
    <p:sldId id="612" r:id="rId48"/>
    <p:sldId id="614" r:id="rId49"/>
    <p:sldId id="370" r:id="rId50"/>
    <p:sldId id="610" r:id="rId51"/>
    <p:sldId id="615" r:id="rId52"/>
  </p:sldIdLst>
  <p:sldSz cx="12192000" cy="6858000"/>
  <p:notesSz cx="6858000" cy="9144000"/>
  <p:embeddedFontLst>
    <p:embeddedFont>
      <p:font typeface="OpenDyslexic" panose="00000500000000000000" pitchFamily="2" charset="0"/>
      <p:regular r:id="rId55"/>
      <p:bold r:id="rId56"/>
      <p:italic r:id="rId57"/>
      <p:boldItalic r:id="rId58"/>
    </p:embeddedFont>
    <p:embeddedFont>
      <p:font typeface="OpenDyslexicAlta" panose="00000500000000000000" pitchFamily="2" charset="0"/>
      <p:regular r:id="rId59"/>
      <p:bold r:id="rId60"/>
      <p:italic r:id="rId61"/>
      <p:boldItalic r:id="rId62"/>
    </p:embeddedFont>
    <p:embeddedFont>
      <p:font typeface="Lato" panose="020F0502020204030203" pitchFamily="34" charset="0"/>
      <p:regular r:id="rId63"/>
      <p:bold r:id="rId64"/>
    </p:embeddedFont>
    <p:embeddedFont>
      <p:font typeface="Calibri" panose="020F0502020204030204" pitchFamily="34" charset="0"/>
      <p:regular r:id="rId65"/>
      <p:bold r:id="rId66"/>
      <p:italic r:id="rId67"/>
      <p:boldItalic r:id="rId68"/>
    </p:embeddedFont>
    <p:embeddedFont>
      <p:font typeface="Muli" panose="020B0604020202020204" charset="0"/>
      <p:regular r:id="rId69"/>
      <p:bold r:id="rId70"/>
      <p:italic r:id="rId71"/>
      <p:boldItalic r:id="rId72"/>
    </p:embeddedFont>
    <p:embeddedFont>
      <p:font typeface="Lato Light" panose="020F0302020204030203" pitchFamily="34"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0" autoAdjust="0"/>
    <p:restoredTop sz="87959" autoAdjust="0"/>
  </p:normalViewPr>
  <p:slideViewPr>
    <p:cSldViewPr snapToGrid="0" snapToObjects="1">
      <p:cViewPr varScale="1">
        <p:scale>
          <a:sx n="60" d="100"/>
          <a:sy n="60" d="100"/>
        </p:scale>
        <p:origin x="-702" y="-180"/>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6833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400836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95552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1744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49482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4017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88280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665735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27223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53078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74942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8537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02755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607231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190165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587832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87338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10904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60744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1069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9269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3678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49889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72004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774746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35634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270183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731481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001154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38567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28981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305317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36321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9755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642868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70586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497214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264859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61414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91033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53644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892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378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43849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0002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29781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07/01/2021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3 </a:t>
            </a:r>
            <a:br>
              <a:rPr lang="en-GB" dirty="0"/>
            </a:br>
            <a:r>
              <a:rPr lang="en-GB" dirty="0"/>
              <a:t>Spring Block 1: Multiplication and Division</a:t>
            </a:r>
          </a:p>
          <a:p>
            <a:r>
              <a:rPr lang="en-GB" dirty="0"/>
              <a:t>Lesson 1: To be able to compare statements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QURWPVI</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42510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71775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133308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262268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10</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8185" y="3545657"/>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3088" y="3545657"/>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7991" y="3545657"/>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2894" y="3545657"/>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7797" y="3545657"/>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2846" y="4506750"/>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7749" y="4506750"/>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652" y="4506750"/>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7555" y="4506750"/>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22458" y="4506750"/>
            <a:ext cx="884903" cy="914400"/>
          </a:xfrm>
          <a:prstGeom prst="rect">
            <a:avLst/>
          </a:prstGeom>
        </p:spPr>
      </p:pic>
    </p:spTree>
    <p:extLst>
      <p:ext uri="{BB962C8B-B14F-4D97-AF65-F5344CB8AC3E}">
        <p14:creationId xmlns:p14="http://schemas.microsoft.com/office/powerpoint/2010/main" val="34693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5</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15</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 xmlns:a16="http://schemas.microsoft.com/office/drawing/2014/main"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 xmlns:a16="http://schemas.microsoft.com/office/drawing/2014/main"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 xmlns:a16="http://schemas.microsoft.com/office/drawing/2014/main"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 xmlns:a16="http://schemas.microsoft.com/office/drawing/2014/main"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 xmlns:a16="http://schemas.microsoft.com/office/drawing/2014/main"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84434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1:</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5</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3</a:t>
            </a:r>
          </a:p>
        </p:txBody>
      </p:sp>
      <p:pic>
        <p:nvPicPr>
          <p:cNvPr id="46" name="Picture 45">
            <a:extLst>
              <a:ext uri="{FF2B5EF4-FFF2-40B4-BE49-F238E27FC236}">
                <a16:creationId xmlns="" xmlns:a16="http://schemas.microsoft.com/office/drawing/2014/main" id="{D11A9364-51D6-544C-94FD-30D4665EF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786" y="3153761"/>
            <a:ext cx="884903" cy="914400"/>
          </a:xfrm>
          <a:prstGeom prst="rect">
            <a:avLst/>
          </a:prstGeom>
        </p:spPr>
      </p:pic>
      <p:pic>
        <p:nvPicPr>
          <p:cNvPr id="47" name="Picture 46">
            <a:extLst>
              <a:ext uri="{FF2B5EF4-FFF2-40B4-BE49-F238E27FC236}">
                <a16:creationId xmlns="" xmlns:a16="http://schemas.microsoft.com/office/drawing/2014/main" id="{6B05F59B-BF57-B149-B65E-7CDDD22F2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689" y="3153761"/>
            <a:ext cx="884903" cy="914400"/>
          </a:xfrm>
          <a:prstGeom prst="rect">
            <a:avLst/>
          </a:prstGeom>
        </p:spPr>
      </p:pic>
      <p:pic>
        <p:nvPicPr>
          <p:cNvPr id="48" name="Picture 47">
            <a:extLst>
              <a:ext uri="{FF2B5EF4-FFF2-40B4-BE49-F238E27FC236}">
                <a16:creationId xmlns="" xmlns:a16="http://schemas.microsoft.com/office/drawing/2014/main" id="{21C526B8-65AC-B348-9916-73EF532EA2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0592" y="3153761"/>
            <a:ext cx="884903" cy="914400"/>
          </a:xfrm>
          <a:prstGeom prst="rect">
            <a:avLst/>
          </a:prstGeom>
        </p:spPr>
      </p:pic>
      <p:pic>
        <p:nvPicPr>
          <p:cNvPr id="49" name="Picture 48">
            <a:extLst>
              <a:ext uri="{FF2B5EF4-FFF2-40B4-BE49-F238E27FC236}">
                <a16:creationId xmlns="" xmlns:a16="http://schemas.microsoft.com/office/drawing/2014/main" id="{6D8559E5-392F-9440-83B2-85D1BC231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495" y="3153761"/>
            <a:ext cx="884903" cy="914400"/>
          </a:xfrm>
          <a:prstGeom prst="rect">
            <a:avLst/>
          </a:prstGeom>
        </p:spPr>
      </p:pic>
      <p:pic>
        <p:nvPicPr>
          <p:cNvPr id="50" name="Picture 49">
            <a:extLst>
              <a:ext uri="{FF2B5EF4-FFF2-40B4-BE49-F238E27FC236}">
                <a16:creationId xmlns="" xmlns:a16="http://schemas.microsoft.com/office/drawing/2014/main" id="{584F8F21-88E8-2B41-89EE-4FD7E2847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0398" y="3153761"/>
            <a:ext cx="884903" cy="914400"/>
          </a:xfrm>
          <a:prstGeom prst="rect">
            <a:avLst/>
          </a:prstGeom>
        </p:spPr>
      </p:pic>
      <p:pic>
        <p:nvPicPr>
          <p:cNvPr id="52" name="Picture 51">
            <a:extLst>
              <a:ext uri="{FF2B5EF4-FFF2-40B4-BE49-F238E27FC236}">
                <a16:creationId xmlns="" xmlns:a16="http://schemas.microsoft.com/office/drawing/2014/main" id="{890B4EA8-3DCE-9246-8085-9249B92F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5447" y="4114854"/>
            <a:ext cx="884903" cy="914400"/>
          </a:xfrm>
          <a:prstGeom prst="rect">
            <a:avLst/>
          </a:prstGeom>
        </p:spPr>
      </p:pic>
      <p:pic>
        <p:nvPicPr>
          <p:cNvPr id="53" name="Picture 52">
            <a:extLst>
              <a:ext uri="{FF2B5EF4-FFF2-40B4-BE49-F238E27FC236}">
                <a16:creationId xmlns="" xmlns:a16="http://schemas.microsoft.com/office/drawing/2014/main" id="{5E28624B-0774-A845-9362-C5006742B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0350" y="4114854"/>
            <a:ext cx="884903" cy="914400"/>
          </a:xfrm>
          <a:prstGeom prst="rect">
            <a:avLst/>
          </a:prstGeom>
        </p:spPr>
      </p:pic>
      <p:pic>
        <p:nvPicPr>
          <p:cNvPr id="54" name="Picture 53">
            <a:extLst>
              <a:ext uri="{FF2B5EF4-FFF2-40B4-BE49-F238E27FC236}">
                <a16:creationId xmlns="" xmlns:a16="http://schemas.microsoft.com/office/drawing/2014/main" id="{BCAD5D9C-3C42-5547-BC4D-71251CD2D0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253" y="4114854"/>
            <a:ext cx="884903" cy="914400"/>
          </a:xfrm>
          <a:prstGeom prst="rect">
            <a:avLst/>
          </a:prstGeom>
        </p:spPr>
      </p:pic>
      <p:pic>
        <p:nvPicPr>
          <p:cNvPr id="55" name="Picture 54">
            <a:extLst>
              <a:ext uri="{FF2B5EF4-FFF2-40B4-BE49-F238E27FC236}">
                <a16:creationId xmlns="" xmlns:a16="http://schemas.microsoft.com/office/drawing/2014/main" id="{711803DC-D451-4047-B90B-CC18DB877D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156" y="4114854"/>
            <a:ext cx="884903" cy="914400"/>
          </a:xfrm>
          <a:prstGeom prst="rect">
            <a:avLst/>
          </a:prstGeom>
        </p:spPr>
      </p:pic>
      <p:pic>
        <p:nvPicPr>
          <p:cNvPr id="56" name="Picture 55">
            <a:extLst>
              <a:ext uri="{FF2B5EF4-FFF2-40B4-BE49-F238E27FC236}">
                <a16:creationId xmlns="" xmlns:a16="http://schemas.microsoft.com/office/drawing/2014/main" id="{27BAEA95-6355-C94A-ACAC-45A29C0D0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5059" y="4114854"/>
            <a:ext cx="884903" cy="914400"/>
          </a:xfrm>
          <a:prstGeom prst="rect">
            <a:avLst/>
          </a:prstGeom>
        </p:spPr>
      </p:pic>
      <p:pic>
        <p:nvPicPr>
          <p:cNvPr id="51" name="Picture 50">
            <a:extLst>
              <a:ext uri="{FF2B5EF4-FFF2-40B4-BE49-F238E27FC236}">
                <a16:creationId xmlns="" xmlns:a16="http://schemas.microsoft.com/office/drawing/2014/main" id="{5F71F41F-742A-B04C-ABCF-C8007DE8C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665" y="5029254"/>
            <a:ext cx="884903" cy="914400"/>
          </a:xfrm>
          <a:prstGeom prst="rect">
            <a:avLst/>
          </a:prstGeom>
        </p:spPr>
      </p:pic>
      <p:pic>
        <p:nvPicPr>
          <p:cNvPr id="57" name="Picture 56">
            <a:extLst>
              <a:ext uri="{FF2B5EF4-FFF2-40B4-BE49-F238E27FC236}">
                <a16:creationId xmlns="" xmlns:a16="http://schemas.microsoft.com/office/drawing/2014/main" id="{13C6B78D-D98A-A340-90C2-045B8E20E0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2568" y="5029254"/>
            <a:ext cx="884903" cy="914400"/>
          </a:xfrm>
          <a:prstGeom prst="rect">
            <a:avLst/>
          </a:prstGeom>
        </p:spPr>
      </p:pic>
      <p:pic>
        <p:nvPicPr>
          <p:cNvPr id="58" name="Picture 57">
            <a:extLst>
              <a:ext uri="{FF2B5EF4-FFF2-40B4-BE49-F238E27FC236}">
                <a16:creationId xmlns="" xmlns:a16="http://schemas.microsoft.com/office/drawing/2014/main" id="{641B0E1C-0036-584A-8015-AF0C4204D3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471" y="5029254"/>
            <a:ext cx="884903" cy="914400"/>
          </a:xfrm>
          <a:prstGeom prst="rect">
            <a:avLst/>
          </a:prstGeom>
        </p:spPr>
      </p:pic>
      <p:pic>
        <p:nvPicPr>
          <p:cNvPr id="59" name="Picture 58">
            <a:extLst>
              <a:ext uri="{FF2B5EF4-FFF2-40B4-BE49-F238E27FC236}">
                <a16:creationId xmlns="" xmlns:a16="http://schemas.microsoft.com/office/drawing/2014/main" id="{4E7C847E-391E-7D4C-B353-C59A83524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74" y="5029254"/>
            <a:ext cx="884903" cy="914400"/>
          </a:xfrm>
          <a:prstGeom prst="rect">
            <a:avLst/>
          </a:prstGeom>
        </p:spPr>
      </p:pic>
      <p:pic>
        <p:nvPicPr>
          <p:cNvPr id="60" name="Picture 59">
            <a:extLst>
              <a:ext uri="{FF2B5EF4-FFF2-40B4-BE49-F238E27FC236}">
                <a16:creationId xmlns="" xmlns:a16="http://schemas.microsoft.com/office/drawing/2014/main" id="{02CAFAD5-F447-734C-9CAB-80885F3E6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7277" y="5029254"/>
            <a:ext cx="884903" cy="914400"/>
          </a:xfrm>
          <a:prstGeom prst="rect">
            <a:avLst/>
          </a:prstGeom>
        </p:spPr>
      </p:pic>
    </p:spTree>
    <p:extLst>
      <p:ext uri="{BB962C8B-B14F-4D97-AF65-F5344CB8AC3E}">
        <p14:creationId xmlns:p14="http://schemas.microsoft.com/office/powerpoint/2010/main" val="427422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72" name="Picture 71">
            <a:extLst>
              <a:ext uri="{FF2B5EF4-FFF2-40B4-BE49-F238E27FC236}">
                <a16:creationId xmlns="" xmlns:a16="http://schemas.microsoft.com/office/drawing/2014/main" id="{25B64DD6-31DA-A649-BFC8-17F8AC4170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24652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 xmlns:a16="http://schemas.microsoft.com/office/drawing/2014/main" id="{8B5606E4-9B18-1B43-9872-76FA7CD717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149133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Tree>
    <p:extLst>
      <p:ext uri="{BB962C8B-B14F-4D97-AF65-F5344CB8AC3E}">
        <p14:creationId xmlns:p14="http://schemas.microsoft.com/office/powerpoint/2010/main" val="4671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3 - Spring Block 1 – Multiplication and Division - Lesson 1 – To be able to compare statements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pic>
        <p:nvPicPr>
          <p:cNvPr id="63" name="Picture 62">
            <a:extLst>
              <a:ext uri="{FF2B5EF4-FFF2-40B4-BE49-F238E27FC236}">
                <a16:creationId xmlns="" xmlns:a16="http://schemas.microsoft.com/office/drawing/2014/main" id="{FEC04107-5D95-3543-9CEC-414D1F39220A}"/>
              </a:ext>
            </a:extLst>
          </p:cNvPr>
          <p:cNvPicPr>
            <a:picLocks noChangeAspect="1"/>
          </p:cNvPicPr>
          <p:nvPr/>
        </p:nvPicPr>
        <p:blipFill>
          <a:blip r:embed="rId3"/>
          <a:stretch>
            <a:fillRect/>
          </a:stretch>
        </p:blipFill>
        <p:spPr>
          <a:xfrm>
            <a:off x="1232356" y="3214589"/>
            <a:ext cx="2425449" cy="1273361"/>
          </a:xfrm>
          <a:prstGeom prst="rect">
            <a:avLst/>
          </a:prstGeom>
        </p:spPr>
      </p:pic>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4"/>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Tree>
    <p:extLst>
      <p:ext uri="{BB962C8B-B14F-4D97-AF65-F5344CB8AC3E}">
        <p14:creationId xmlns:p14="http://schemas.microsoft.com/office/powerpoint/2010/main" val="310054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 xmlns:a16="http://schemas.microsoft.com/office/drawing/2014/main" id="{8190E379-ABC8-4EF7-95E5-6755CDF46393}"/>
              </a:ext>
            </a:extLst>
          </p:cNvPr>
          <p:cNvPicPr>
            <a:picLocks noChangeAspect="1"/>
          </p:cNvPicPr>
          <p:nvPr/>
        </p:nvPicPr>
        <p:blipFill>
          <a:blip r:embed="rId5"/>
          <a:stretch>
            <a:fillRect/>
          </a:stretch>
        </p:blipFill>
        <p:spPr>
          <a:xfrm>
            <a:off x="1041438" y="3166859"/>
            <a:ext cx="3666551" cy="1236777"/>
          </a:xfrm>
          <a:prstGeom prst="rect">
            <a:avLst/>
          </a:prstGeom>
        </p:spPr>
      </p:pic>
    </p:spTree>
    <p:extLst>
      <p:ext uri="{BB962C8B-B14F-4D97-AF65-F5344CB8AC3E}">
        <p14:creationId xmlns:p14="http://schemas.microsoft.com/office/powerpoint/2010/main" val="42703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pic>
        <p:nvPicPr>
          <p:cNvPr id="18" name="Picture 17">
            <a:extLst>
              <a:ext uri="{FF2B5EF4-FFF2-40B4-BE49-F238E27FC236}">
                <a16:creationId xmlns="" xmlns:a16="http://schemas.microsoft.com/office/drawing/2014/main" id="{1145FB99-BE9C-4F3B-8D55-932B50EBE71C}"/>
              </a:ext>
            </a:extLst>
          </p:cNvPr>
          <p:cNvPicPr>
            <a:picLocks noChangeAspect="1"/>
          </p:cNvPicPr>
          <p:nvPr/>
        </p:nvPicPr>
        <p:blipFill>
          <a:blip r:embed="rId5"/>
          <a:stretch>
            <a:fillRect/>
          </a:stretch>
        </p:blipFill>
        <p:spPr>
          <a:xfrm>
            <a:off x="1069005" y="3209300"/>
            <a:ext cx="3666551" cy="1236777"/>
          </a:xfrm>
          <a:prstGeom prst="rect">
            <a:avLst/>
          </a:prstGeom>
        </p:spPr>
      </p:pic>
    </p:spTree>
    <p:extLst>
      <p:ext uri="{BB962C8B-B14F-4D97-AF65-F5344CB8AC3E}">
        <p14:creationId xmlns:p14="http://schemas.microsoft.com/office/powerpoint/2010/main" val="115895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17" name="Picture 16">
            <a:extLst>
              <a:ext uri="{FF2B5EF4-FFF2-40B4-BE49-F238E27FC236}">
                <a16:creationId xmlns="" xmlns:a16="http://schemas.microsoft.com/office/drawing/2014/main" id="{E99FF046-0F2A-4772-B999-0F04A5F58CF7}"/>
              </a:ext>
            </a:extLst>
          </p:cNvPr>
          <p:cNvPicPr>
            <a:picLocks noChangeAspect="1"/>
          </p:cNvPicPr>
          <p:nvPr/>
        </p:nvPicPr>
        <p:blipFill>
          <a:blip r:embed="rId5"/>
          <a:stretch>
            <a:fillRect/>
          </a:stretch>
        </p:blipFill>
        <p:spPr>
          <a:xfrm>
            <a:off x="1112309" y="3237706"/>
            <a:ext cx="3666551" cy="1236777"/>
          </a:xfrm>
          <a:prstGeom prst="rect">
            <a:avLst/>
          </a:prstGeom>
        </p:spPr>
      </p:pic>
    </p:spTree>
    <p:extLst>
      <p:ext uri="{BB962C8B-B14F-4D97-AF65-F5344CB8AC3E}">
        <p14:creationId xmlns:p14="http://schemas.microsoft.com/office/powerpoint/2010/main" val="285861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64" name="Picture 63">
            <a:extLst>
              <a:ext uri="{FF2B5EF4-FFF2-40B4-BE49-F238E27FC236}">
                <a16:creationId xmlns="" xmlns:a16="http://schemas.microsoft.com/office/drawing/2014/main" id="{5996C1E1-9A9B-904F-A114-9D0286713082}"/>
              </a:ext>
            </a:extLst>
          </p:cNvPr>
          <p:cNvPicPr>
            <a:picLocks noChangeAspect="1"/>
          </p:cNvPicPr>
          <p:nvPr/>
        </p:nvPicPr>
        <p:blipFill>
          <a:blip r:embed="rId3"/>
          <a:stretch>
            <a:fillRect/>
          </a:stretch>
        </p:blipFill>
        <p:spPr>
          <a:xfrm>
            <a:off x="8719521" y="2607454"/>
            <a:ext cx="1798983" cy="2445324"/>
          </a:xfrm>
          <a:prstGeom prst="rect">
            <a:avLst/>
          </a:prstGeom>
        </p:spPr>
      </p:pic>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pic>
        <p:nvPicPr>
          <p:cNvPr id="18" name="Picture 17">
            <a:extLst>
              <a:ext uri="{FF2B5EF4-FFF2-40B4-BE49-F238E27FC236}">
                <a16:creationId xmlns="" xmlns:a16="http://schemas.microsoft.com/office/drawing/2014/main" id="{57E891BC-7C38-4ECA-B888-C856D203EF36}"/>
              </a:ext>
            </a:extLst>
          </p:cNvPr>
          <p:cNvPicPr>
            <a:picLocks noChangeAspect="1"/>
          </p:cNvPicPr>
          <p:nvPr/>
        </p:nvPicPr>
        <p:blipFill>
          <a:blip r:embed="rId5"/>
          <a:stretch>
            <a:fillRect/>
          </a:stretch>
        </p:blipFill>
        <p:spPr>
          <a:xfrm>
            <a:off x="963322" y="3209300"/>
            <a:ext cx="3666551" cy="1236777"/>
          </a:xfrm>
          <a:prstGeom prst="rect">
            <a:avLst/>
          </a:prstGeom>
        </p:spPr>
      </p:pic>
    </p:spTree>
    <p:extLst>
      <p:ext uri="{BB962C8B-B14F-4D97-AF65-F5344CB8AC3E}">
        <p14:creationId xmlns:p14="http://schemas.microsoft.com/office/powerpoint/2010/main" val="299850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3860"/>
              </a:solidFill>
              <a:latin typeface="OpenDyslexicAlta" pitchFamily="2" charset="77"/>
            </a:endParaRP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pic>
        <p:nvPicPr>
          <p:cNvPr id="4" name="Picture 3">
            <a:extLst>
              <a:ext uri="{FF2B5EF4-FFF2-40B4-BE49-F238E27FC236}">
                <a16:creationId xmlns="" xmlns:a16="http://schemas.microsoft.com/office/drawing/2014/main"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7" name="Picture 16">
            <a:extLst>
              <a:ext uri="{FF2B5EF4-FFF2-40B4-BE49-F238E27FC236}">
                <a16:creationId xmlns="" xmlns:a16="http://schemas.microsoft.com/office/drawing/2014/main" id="{F25C26CF-14F1-4A2A-997B-B274320B13DD}"/>
              </a:ext>
            </a:extLst>
          </p:cNvPr>
          <p:cNvPicPr>
            <a:picLocks noChangeAspect="1"/>
          </p:cNvPicPr>
          <p:nvPr/>
        </p:nvPicPr>
        <p:blipFill>
          <a:blip r:embed="rId5"/>
          <a:stretch>
            <a:fillRect/>
          </a:stretch>
        </p:blipFill>
        <p:spPr>
          <a:xfrm>
            <a:off x="1069005" y="3237706"/>
            <a:ext cx="3666551" cy="1236777"/>
          </a:xfrm>
          <a:prstGeom prst="rect">
            <a:avLst/>
          </a:prstGeom>
        </p:spPr>
      </p:pic>
    </p:spTree>
    <p:extLst>
      <p:ext uri="{BB962C8B-B14F-4D97-AF65-F5344CB8AC3E}">
        <p14:creationId xmlns:p14="http://schemas.microsoft.com/office/powerpoint/2010/main" val="199453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Activity 2:</a:t>
            </a:r>
          </a:p>
          <a:p>
            <a:pPr marL="0" indent="0">
              <a:buClr>
                <a:srgbClr val="23D160"/>
              </a:buClr>
              <a:buSzPct val="85000"/>
              <a:buNone/>
            </a:pPr>
            <a:r>
              <a:rPr lang="en-GB" sz="2200" dirty="0"/>
              <a:t>Use the comparison symbols (&lt;, &gt; or =) to compare: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8" name="Rounded Rectangle 57">
            <a:extLst>
              <a:ext uri="{FF2B5EF4-FFF2-40B4-BE49-F238E27FC236}">
                <a16:creationId xmlns="" xmlns:a16="http://schemas.microsoft.com/office/drawing/2014/main" id="{6886C37F-0BC4-7540-A821-8D8B667BD654}"/>
              </a:ext>
            </a:extLst>
          </p:cNvPr>
          <p:cNvSpPr/>
          <p:nvPr/>
        </p:nvSpPr>
        <p:spPr>
          <a:xfrm>
            <a:off x="4384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59" name="Rounded Rectangle 58">
            <a:extLst>
              <a:ext uri="{FF2B5EF4-FFF2-40B4-BE49-F238E27FC236}">
                <a16:creationId xmlns="" xmlns:a16="http://schemas.microsoft.com/office/drawing/2014/main" id="{3BD57E04-C717-5247-BF99-91A8AD5C1FBA}"/>
              </a:ext>
            </a:extLst>
          </p:cNvPr>
          <p:cNvSpPr/>
          <p:nvPr/>
        </p:nvSpPr>
        <p:spPr>
          <a:xfrm>
            <a:off x="14417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0" name="Rounded Rectangle 59">
            <a:extLst>
              <a:ext uri="{FF2B5EF4-FFF2-40B4-BE49-F238E27FC236}">
                <a16:creationId xmlns="" xmlns:a16="http://schemas.microsoft.com/office/drawing/2014/main" id="{637826DE-2BDD-6E46-AB6E-C0F599D40B54}"/>
              </a:ext>
            </a:extLst>
          </p:cNvPr>
          <p:cNvSpPr/>
          <p:nvPr/>
        </p:nvSpPr>
        <p:spPr>
          <a:xfrm>
            <a:off x="24450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6</a:t>
            </a:r>
          </a:p>
        </p:txBody>
      </p:sp>
      <p:sp>
        <p:nvSpPr>
          <p:cNvPr id="61" name="Rounded Rectangle 60">
            <a:extLst>
              <a:ext uri="{FF2B5EF4-FFF2-40B4-BE49-F238E27FC236}">
                <a16:creationId xmlns="" xmlns:a16="http://schemas.microsoft.com/office/drawing/2014/main" id="{FD9CB35C-AEA8-E541-AC99-33685DBAD45A}"/>
              </a:ext>
            </a:extLst>
          </p:cNvPr>
          <p:cNvSpPr/>
          <p:nvPr/>
        </p:nvSpPr>
        <p:spPr>
          <a:xfrm>
            <a:off x="34483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2" name="Rounded Rectangle 61">
            <a:extLst>
              <a:ext uri="{FF2B5EF4-FFF2-40B4-BE49-F238E27FC236}">
                <a16:creationId xmlns="" xmlns:a16="http://schemas.microsoft.com/office/drawing/2014/main" id="{04B19E0E-DB73-164B-95AC-6AC078C33ACD}"/>
              </a:ext>
            </a:extLst>
          </p:cNvPr>
          <p:cNvSpPr/>
          <p:nvPr/>
        </p:nvSpPr>
        <p:spPr>
          <a:xfrm>
            <a:off x="4451681"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12</a:t>
            </a:r>
          </a:p>
        </p:txBody>
      </p:sp>
      <p:sp>
        <p:nvSpPr>
          <p:cNvPr id="65" name="Rounded Rectangle 64">
            <a:extLst>
              <a:ext uri="{FF2B5EF4-FFF2-40B4-BE49-F238E27FC236}">
                <a16:creationId xmlns="" xmlns:a16="http://schemas.microsoft.com/office/drawing/2014/main" id="{8F58B7DF-78E3-B242-9E5E-0FEDB3DB6768}"/>
              </a:ext>
            </a:extLst>
          </p:cNvPr>
          <p:cNvSpPr/>
          <p:nvPr/>
        </p:nvSpPr>
        <p:spPr>
          <a:xfrm>
            <a:off x="68259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3</a:t>
            </a:r>
          </a:p>
        </p:txBody>
      </p:sp>
      <p:sp>
        <p:nvSpPr>
          <p:cNvPr id="66" name="Rounded Rectangle 65">
            <a:extLst>
              <a:ext uri="{FF2B5EF4-FFF2-40B4-BE49-F238E27FC236}">
                <a16:creationId xmlns="" xmlns:a16="http://schemas.microsoft.com/office/drawing/2014/main" id="{051C8499-AD7C-8F43-B008-42027A3828C3}"/>
              </a:ext>
            </a:extLst>
          </p:cNvPr>
          <p:cNvSpPr/>
          <p:nvPr/>
        </p:nvSpPr>
        <p:spPr>
          <a:xfrm>
            <a:off x="78292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67" name="Rounded Rectangle 66">
            <a:extLst>
              <a:ext uri="{FF2B5EF4-FFF2-40B4-BE49-F238E27FC236}">
                <a16:creationId xmlns="" xmlns:a16="http://schemas.microsoft.com/office/drawing/2014/main" id="{37FE9BEE-2489-3F4C-880B-9B6691517B0F}"/>
              </a:ext>
            </a:extLst>
          </p:cNvPr>
          <p:cNvSpPr/>
          <p:nvPr/>
        </p:nvSpPr>
        <p:spPr>
          <a:xfrm>
            <a:off x="88325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5</a:t>
            </a:r>
          </a:p>
        </p:txBody>
      </p:sp>
      <p:sp>
        <p:nvSpPr>
          <p:cNvPr id="68" name="Rounded Rectangle 67">
            <a:extLst>
              <a:ext uri="{FF2B5EF4-FFF2-40B4-BE49-F238E27FC236}">
                <a16:creationId xmlns="" xmlns:a16="http://schemas.microsoft.com/office/drawing/2014/main" id="{8E23667F-56E4-A54E-9D48-F9AA5DED4D48}"/>
              </a:ext>
            </a:extLst>
          </p:cNvPr>
          <p:cNvSpPr/>
          <p:nvPr/>
        </p:nvSpPr>
        <p:spPr>
          <a:xfrm>
            <a:off x="98358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69" name="Rounded Rectangle 68">
            <a:extLst>
              <a:ext uri="{FF2B5EF4-FFF2-40B4-BE49-F238E27FC236}">
                <a16:creationId xmlns="" xmlns:a16="http://schemas.microsoft.com/office/drawing/2014/main" id="{FA4B00BC-AC1A-9648-A864-09E531929FFE}"/>
              </a:ext>
            </a:extLst>
          </p:cNvPr>
          <p:cNvSpPr/>
          <p:nvPr/>
        </p:nvSpPr>
        <p:spPr>
          <a:xfrm>
            <a:off x="10839119" y="551234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15</a:t>
            </a:r>
          </a:p>
        </p:txBody>
      </p:sp>
      <p:pic>
        <p:nvPicPr>
          <p:cNvPr id="16" name="Picture 15">
            <a:extLst>
              <a:ext uri="{FF2B5EF4-FFF2-40B4-BE49-F238E27FC236}">
                <a16:creationId xmlns="" xmlns:a16="http://schemas.microsoft.com/office/drawing/2014/main" id="{DED20A98-BB32-3142-B9E3-F54CFDBB68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3285" y="3287689"/>
            <a:ext cx="1060909" cy="1080000"/>
          </a:xfrm>
          <a:prstGeom prst="rect">
            <a:avLst/>
          </a:prstGeom>
        </p:spPr>
      </p:pic>
      <p:sp>
        <p:nvSpPr>
          <p:cNvPr id="17" name="Rectangle 16">
            <a:extLst>
              <a:ext uri="{FF2B5EF4-FFF2-40B4-BE49-F238E27FC236}">
                <a16:creationId xmlns="" xmlns:a16="http://schemas.microsoft.com/office/drawing/2014/main" id="{17C0A2D9-1959-B54B-9497-A82677C362A1}"/>
              </a:ext>
            </a:extLst>
          </p:cNvPr>
          <p:cNvSpPr/>
          <p:nvPr/>
        </p:nvSpPr>
        <p:spPr>
          <a:xfrm>
            <a:off x="5658208" y="3287621"/>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pic>
        <p:nvPicPr>
          <p:cNvPr id="4" name="Picture 3">
            <a:extLst>
              <a:ext uri="{FF2B5EF4-FFF2-40B4-BE49-F238E27FC236}">
                <a16:creationId xmlns="" xmlns:a16="http://schemas.microsoft.com/office/drawing/2014/main" id="{08187B70-410C-6E44-96EE-369D7B685341}"/>
              </a:ext>
            </a:extLst>
          </p:cNvPr>
          <p:cNvPicPr>
            <a:picLocks noChangeAspect="1"/>
          </p:cNvPicPr>
          <p:nvPr/>
        </p:nvPicPr>
        <p:blipFill>
          <a:blip r:embed="rId4"/>
          <a:stretch>
            <a:fillRect/>
          </a:stretch>
        </p:blipFill>
        <p:spPr>
          <a:xfrm>
            <a:off x="7740319" y="2929852"/>
            <a:ext cx="3149652" cy="1968533"/>
          </a:xfrm>
          <a:prstGeom prst="rect">
            <a:avLst/>
          </a:prstGeom>
        </p:spPr>
      </p:pic>
      <p:pic>
        <p:nvPicPr>
          <p:cNvPr id="18" name="Picture 17">
            <a:extLst>
              <a:ext uri="{FF2B5EF4-FFF2-40B4-BE49-F238E27FC236}">
                <a16:creationId xmlns="" xmlns:a16="http://schemas.microsoft.com/office/drawing/2014/main" id="{61D0825B-BBCE-490D-9CF6-530B0C889E5C}"/>
              </a:ext>
            </a:extLst>
          </p:cNvPr>
          <p:cNvPicPr>
            <a:picLocks noChangeAspect="1"/>
          </p:cNvPicPr>
          <p:nvPr/>
        </p:nvPicPr>
        <p:blipFill>
          <a:blip r:embed="rId5"/>
          <a:stretch>
            <a:fillRect/>
          </a:stretch>
        </p:blipFill>
        <p:spPr>
          <a:xfrm>
            <a:off x="1069005" y="3130912"/>
            <a:ext cx="3666551" cy="1236777"/>
          </a:xfrm>
          <a:prstGeom prst="rect">
            <a:avLst/>
          </a:prstGeom>
        </p:spPr>
      </p:pic>
    </p:spTree>
    <p:extLst>
      <p:ext uri="{BB962C8B-B14F-4D97-AF65-F5344CB8AC3E}">
        <p14:creationId xmlns:p14="http://schemas.microsoft.com/office/powerpoint/2010/main" val="229870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95967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42400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37070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 xmlns:a16="http://schemas.microsoft.com/office/drawing/2014/main"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 xmlns:a16="http://schemas.microsoft.com/office/drawing/2014/main"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10 x 7</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9 x 5</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92471" y="4564984"/>
            <a:ext cx="1747594" cy="646331"/>
          </a:xfrm>
          <a:prstGeom prst="rect">
            <a:avLst/>
          </a:prstGeom>
        </p:spPr>
        <p:txBody>
          <a:bodyPr wrap="none">
            <a:spAutoFit/>
          </a:bodyPr>
          <a:lstStyle/>
          <a:p>
            <a:pPr algn="ctr"/>
            <a:r>
              <a:rPr lang="en-US" sz="3600" dirty="0">
                <a:latin typeface="OpenDyslexicAlta" pitchFamily="2" charset="77"/>
              </a:rPr>
              <a:t>10 x 2</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4 x 5</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418546" y="5829809"/>
            <a:ext cx="2095445" cy="646331"/>
          </a:xfrm>
          <a:prstGeom prst="rect">
            <a:avLst/>
          </a:prstGeom>
        </p:spPr>
        <p:txBody>
          <a:bodyPr wrap="none">
            <a:spAutoFit/>
          </a:bodyPr>
          <a:lstStyle/>
          <a:p>
            <a:pPr algn="ctr"/>
            <a:r>
              <a:rPr lang="en-US" sz="3600" dirty="0">
                <a:latin typeface="OpenDyslexicAlta" pitchFamily="2" charset="77"/>
              </a:rPr>
              <a:t>40 ÷ 10</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45724" y="5790645"/>
            <a:ext cx="1778051" cy="646331"/>
          </a:xfrm>
          <a:prstGeom prst="rect">
            <a:avLst/>
          </a:prstGeom>
        </p:spPr>
        <p:txBody>
          <a:bodyPr wrap="none">
            <a:spAutoFit/>
          </a:bodyPr>
          <a:lstStyle/>
          <a:p>
            <a:pPr algn="ctr"/>
            <a:r>
              <a:rPr lang="en-US" sz="3600" dirty="0">
                <a:latin typeface="OpenDyslexicAlta" pitchFamily="2" charset="77"/>
              </a:rPr>
              <a:t>35 ÷ 5</a:t>
            </a:r>
          </a:p>
        </p:txBody>
      </p:sp>
    </p:spTree>
    <p:extLst>
      <p:ext uri="{BB962C8B-B14F-4D97-AF65-F5344CB8AC3E}">
        <p14:creationId xmlns:p14="http://schemas.microsoft.com/office/powerpoint/2010/main" val="142695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384144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26112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1095977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92472" y="3144998"/>
            <a:ext cx="1747594" cy="646331"/>
          </a:xfrm>
          <a:prstGeom prst="rect">
            <a:avLst/>
          </a:prstGeom>
        </p:spPr>
        <p:txBody>
          <a:bodyPr wrap="none">
            <a:spAutoFit/>
          </a:bodyPr>
          <a:lstStyle/>
          <a:p>
            <a:pPr algn="ctr"/>
            <a:r>
              <a:rPr lang="en-US" sz="3600" dirty="0">
                <a:latin typeface="OpenDyslexicAlta" pitchFamily="2" charset="77"/>
              </a:rPr>
              <a:t>4 x 10</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774578" y="3105834"/>
            <a:ext cx="1720344" cy="646331"/>
          </a:xfrm>
          <a:prstGeom prst="rect">
            <a:avLst/>
          </a:prstGeom>
        </p:spPr>
        <p:txBody>
          <a:bodyPr wrap="none">
            <a:spAutoFit/>
          </a:bodyPr>
          <a:lstStyle/>
          <a:p>
            <a:pPr algn="ctr"/>
            <a:r>
              <a:rPr lang="en-US" sz="3600" dirty="0">
                <a:latin typeface="OpenDyslexicAlta" pitchFamily="2" charset="77"/>
              </a:rPr>
              <a:t>10 x 9</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22314" y="4564984"/>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902017" y="4525820"/>
            <a:ext cx="1465465" cy="646331"/>
          </a:xfrm>
          <a:prstGeom prst="rect">
            <a:avLst/>
          </a:prstGeom>
        </p:spPr>
        <p:txBody>
          <a:bodyPr wrap="none">
            <a:spAutoFit/>
          </a:bodyPr>
          <a:lstStyle/>
          <a:p>
            <a:pPr algn="ctr"/>
            <a:r>
              <a:rPr lang="en-US" sz="3600" dirty="0">
                <a:latin typeface="OpenDyslexicAlta" pitchFamily="2" charset="77"/>
              </a:rPr>
              <a:t>3 x 6</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80449" y="5829809"/>
            <a:ext cx="1771639" cy="646331"/>
          </a:xfrm>
          <a:prstGeom prst="rect">
            <a:avLst/>
          </a:prstGeom>
        </p:spPr>
        <p:txBody>
          <a:bodyPr wrap="none">
            <a:spAutoFit/>
          </a:bodyPr>
          <a:lstStyle/>
          <a:p>
            <a:pPr algn="ctr"/>
            <a:r>
              <a:rPr lang="en-US" sz="3600" dirty="0">
                <a:latin typeface="OpenDyslexicAlta" pitchFamily="2" charset="77"/>
              </a:rPr>
              <a:t>18 ÷ 2</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35305" y="5790645"/>
            <a:ext cx="1798890" cy="646331"/>
          </a:xfrm>
          <a:prstGeom prst="rect">
            <a:avLst/>
          </a:prstGeom>
        </p:spPr>
        <p:txBody>
          <a:bodyPr wrap="none">
            <a:spAutoFit/>
          </a:bodyPr>
          <a:lstStyle/>
          <a:p>
            <a:pPr algn="ctr"/>
            <a:r>
              <a:rPr lang="en-US" sz="3600" dirty="0">
                <a:latin typeface="OpenDyslexicAlta" pitchFamily="2" charset="77"/>
              </a:rPr>
              <a:t>45 ÷ 5</a:t>
            </a:r>
          </a:p>
        </p:txBody>
      </p:sp>
    </p:spTree>
    <p:extLst>
      <p:ext uri="{BB962C8B-B14F-4D97-AF65-F5344CB8AC3E}">
        <p14:creationId xmlns:p14="http://schemas.microsoft.com/office/powerpoint/2010/main" val="63262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955400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45952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184731" cy="200055"/>
          </a:xfrm>
          <a:prstGeom prst="rect">
            <a:avLst/>
          </a:prstGeom>
        </p:spPr>
        <p:txBody>
          <a:bodyPr wrap="none">
            <a:spAutoFit/>
          </a:bodyPr>
          <a:lstStyle/>
          <a:p>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423942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Use the comparison symbols &lt;, &gt; and = to complete the following statements.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solidFill>
                  <a:srgbClr val="FF3860"/>
                </a:solidFill>
                <a:latin typeface="OpenDyslexicAlta" pitchFamily="2" charset="77"/>
              </a:rPr>
              <a:t>&lt;</a:t>
            </a:r>
            <a:endParaRPr lang="en-US" sz="700" dirty="0">
              <a:solidFill>
                <a:srgbClr val="FF3860"/>
              </a:solidFill>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solidFill>
                  <a:srgbClr val="FF3860"/>
                </a:solidFill>
                <a:latin typeface="OpenDyslexicAlta" pitchFamily="2" charset="77"/>
              </a:rPr>
              <a:t>=</a:t>
            </a:r>
            <a:endParaRPr lang="en-US" sz="700" dirty="0">
              <a:solidFill>
                <a:srgbClr val="FF3860"/>
              </a:solidFill>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solidFill>
                  <a:srgbClr val="FF3860"/>
                </a:solidFill>
                <a:latin typeface="OpenDyslexicAlta" pitchFamily="2" charset="77"/>
              </a:rPr>
              <a:t>&gt;</a:t>
            </a:r>
            <a:endParaRPr lang="en-US" sz="7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726323" y="3144998"/>
            <a:ext cx="1479893" cy="646331"/>
          </a:xfrm>
          <a:prstGeom prst="rect">
            <a:avLst/>
          </a:prstGeom>
        </p:spPr>
        <p:txBody>
          <a:bodyPr wrap="none">
            <a:spAutoFit/>
          </a:bodyPr>
          <a:lstStyle/>
          <a:p>
            <a:pPr algn="ctr"/>
            <a:r>
              <a:rPr lang="en-US" sz="3600" dirty="0">
                <a:latin typeface="OpenDyslexicAlta" pitchFamily="2" charset="77"/>
              </a:rPr>
              <a:t>4 x 6</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8429" y="3105834"/>
            <a:ext cx="1452641" cy="646331"/>
          </a:xfrm>
          <a:prstGeom prst="rect">
            <a:avLst/>
          </a:prstGeom>
        </p:spPr>
        <p:txBody>
          <a:bodyPr wrap="none">
            <a:spAutoFit/>
          </a:bodyPr>
          <a:lstStyle/>
          <a:p>
            <a:pPr algn="ctr"/>
            <a:r>
              <a:rPr lang="en-US" sz="3600" dirty="0">
                <a:latin typeface="OpenDyslexicAlta" pitchFamily="2" charset="77"/>
              </a:rPr>
              <a:t>3 x 8</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739947" y="4564984"/>
            <a:ext cx="1452642" cy="646331"/>
          </a:xfrm>
          <a:prstGeom prst="rect">
            <a:avLst/>
          </a:prstGeom>
        </p:spPr>
        <p:txBody>
          <a:bodyPr wrap="none">
            <a:spAutoFit/>
          </a:bodyPr>
          <a:lstStyle/>
          <a:p>
            <a:pPr algn="ctr"/>
            <a:r>
              <a:rPr lang="en-US" sz="3600" dirty="0">
                <a:latin typeface="OpenDyslexicAlta" pitchFamily="2" charset="77"/>
              </a:rPr>
              <a:t>5 x 6</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2890796" y="4525820"/>
            <a:ext cx="1487908" cy="646331"/>
          </a:xfrm>
          <a:prstGeom prst="rect">
            <a:avLst/>
          </a:prstGeom>
        </p:spPr>
        <p:txBody>
          <a:bodyPr wrap="none">
            <a:spAutoFit/>
          </a:bodyPr>
          <a:lstStyle/>
          <a:p>
            <a:pPr algn="ctr"/>
            <a:r>
              <a:rPr lang="en-US" sz="3600" dirty="0">
                <a:latin typeface="OpenDyslexicAlta" pitchFamily="2" charset="77"/>
              </a:rPr>
              <a:t>4 x 8</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541977" y="5829809"/>
            <a:ext cx="1848583" cy="646331"/>
          </a:xfrm>
          <a:prstGeom prst="rect">
            <a:avLst/>
          </a:prstGeom>
        </p:spPr>
        <p:txBody>
          <a:bodyPr wrap="none">
            <a:spAutoFit/>
          </a:bodyPr>
          <a:lstStyle/>
          <a:p>
            <a:pPr algn="ctr"/>
            <a:r>
              <a:rPr lang="en-US" sz="3600" dirty="0">
                <a:latin typeface="OpenDyslexicAlta" pitchFamily="2" charset="77"/>
              </a:rPr>
              <a:t>48 ÷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12863" y="5790645"/>
            <a:ext cx="1843774" cy="646331"/>
          </a:xfrm>
          <a:prstGeom prst="rect">
            <a:avLst/>
          </a:prstGeom>
        </p:spPr>
        <p:txBody>
          <a:bodyPr wrap="none">
            <a:spAutoFit/>
          </a:bodyPr>
          <a:lstStyle/>
          <a:p>
            <a:pPr algn="ctr"/>
            <a:r>
              <a:rPr lang="en-US" sz="3600" dirty="0">
                <a:latin typeface="OpenDyslexicAlta" pitchFamily="2" charset="77"/>
              </a:rPr>
              <a:t>48 ÷ 8</a:t>
            </a:r>
          </a:p>
        </p:txBody>
      </p:sp>
    </p:spTree>
    <p:extLst>
      <p:ext uri="{BB962C8B-B14F-4D97-AF65-F5344CB8AC3E}">
        <p14:creationId xmlns:p14="http://schemas.microsoft.com/office/powerpoint/2010/main" val="1065814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Tree>
    <p:extLst>
      <p:ext uri="{BB962C8B-B14F-4D97-AF65-F5344CB8AC3E}">
        <p14:creationId xmlns:p14="http://schemas.microsoft.com/office/powerpoint/2010/main" val="22794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64735"/>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More than one possible response. Either the purple cubes do not belong as there are only 10 cubes, whereas the orange and green cubes both have totals of 12. Alternatively, the orange cubes do not belong as the array as 3 x 4, whereas the other arrays both have two rows.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452A171A-AF46-6243-89FC-8B7B2A6BFD75}"/>
              </a:ext>
            </a:extLst>
          </p:cNvPr>
          <p:cNvPicPr>
            <a:picLocks noChangeAspect="1"/>
          </p:cNvPicPr>
          <p:nvPr/>
        </p:nvPicPr>
        <p:blipFill>
          <a:blip r:embed="rId3"/>
          <a:stretch>
            <a:fillRect/>
          </a:stretch>
        </p:blipFill>
        <p:spPr>
          <a:xfrm>
            <a:off x="1119367" y="2778632"/>
            <a:ext cx="1798983" cy="2445324"/>
          </a:xfrm>
          <a:prstGeom prst="rect">
            <a:avLst/>
          </a:prstGeom>
        </p:spPr>
      </p:pic>
      <p:pic>
        <p:nvPicPr>
          <p:cNvPr id="5" name="Picture 4">
            <a:extLst>
              <a:ext uri="{FF2B5EF4-FFF2-40B4-BE49-F238E27FC236}">
                <a16:creationId xmlns="" xmlns:a16="http://schemas.microsoft.com/office/drawing/2014/main" id="{418D985A-77BE-B342-BD47-6FB3C7580583}"/>
              </a:ext>
            </a:extLst>
          </p:cNvPr>
          <p:cNvPicPr>
            <a:picLocks noChangeAspect="1"/>
          </p:cNvPicPr>
          <p:nvPr/>
        </p:nvPicPr>
        <p:blipFill>
          <a:blip r:embed="rId4"/>
          <a:stretch>
            <a:fillRect/>
          </a:stretch>
        </p:blipFill>
        <p:spPr>
          <a:xfrm>
            <a:off x="3844043" y="3282974"/>
            <a:ext cx="3016000" cy="1236777"/>
          </a:xfrm>
          <a:prstGeom prst="rect">
            <a:avLst/>
          </a:prstGeom>
        </p:spPr>
      </p:pic>
      <p:pic>
        <p:nvPicPr>
          <p:cNvPr id="6" name="Picture 5">
            <a:extLst>
              <a:ext uri="{FF2B5EF4-FFF2-40B4-BE49-F238E27FC236}">
                <a16:creationId xmlns="" xmlns:a16="http://schemas.microsoft.com/office/drawing/2014/main" id="{7B04C62E-5F69-D246-B070-AEFE939AC9B8}"/>
              </a:ext>
            </a:extLst>
          </p:cNvPr>
          <p:cNvPicPr>
            <a:picLocks noChangeAspect="1"/>
          </p:cNvPicPr>
          <p:nvPr/>
        </p:nvPicPr>
        <p:blipFill>
          <a:blip r:embed="rId5"/>
          <a:stretch>
            <a:fillRect/>
          </a:stretch>
        </p:blipFill>
        <p:spPr>
          <a:xfrm>
            <a:off x="7785737" y="3282974"/>
            <a:ext cx="3666551" cy="1236777"/>
          </a:xfrm>
          <a:prstGeom prst="rect">
            <a:avLst/>
          </a:prstGeom>
        </p:spPr>
      </p:pic>
    </p:spTree>
    <p:extLst>
      <p:ext uri="{BB962C8B-B14F-4D97-AF65-F5344CB8AC3E}">
        <p14:creationId xmlns:p14="http://schemas.microsoft.com/office/powerpoint/2010/main" val="42580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706260" y="4525818"/>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3222190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706260" y="5829809"/>
            <a:ext cx="184731"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413604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2 x 3 + 2 x 3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2 x 3</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7587" y="4525819"/>
            <a:ext cx="1468672" cy="646331"/>
          </a:xfrm>
          <a:prstGeom prst="rect">
            <a:avLst/>
          </a:prstGeom>
        </p:spPr>
        <p:txBody>
          <a:bodyPr wrap="none">
            <a:spAutoFit/>
          </a:bodyPr>
          <a:lstStyle/>
          <a:p>
            <a:pPr algn="ctr"/>
            <a:r>
              <a:rPr lang="en-US" sz="3600" dirty="0">
                <a:latin typeface="OpenDyslexicAlta" pitchFamily="2" charset="77"/>
              </a:rPr>
              <a:t>3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1264232" y="4525818"/>
            <a:ext cx="3649485" cy="646331"/>
          </a:xfrm>
          <a:prstGeom prst="rect">
            <a:avLst/>
          </a:prstGeom>
        </p:spPr>
        <p:txBody>
          <a:bodyPr wrap="square">
            <a:spAutoFit/>
          </a:bodyPr>
          <a:lstStyle/>
          <a:p>
            <a:pPr algn="ctr"/>
            <a:r>
              <a:rPr lang="en-US" sz="3600" dirty="0">
                <a:latin typeface="OpenDyslexicAlta" pitchFamily="2" charset="77"/>
              </a:rPr>
              <a:t>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19911" y="5829809"/>
            <a:ext cx="1492716" cy="646331"/>
          </a:xfrm>
          <a:prstGeom prst="rect">
            <a:avLst/>
          </a:prstGeom>
        </p:spPr>
        <p:txBody>
          <a:bodyPr wrap="none">
            <a:spAutoFit/>
          </a:bodyPr>
          <a:lstStyle/>
          <a:p>
            <a:pPr algn="ctr"/>
            <a:r>
              <a:rPr lang="en-US" sz="3600" dirty="0">
                <a:latin typeface="OpenDyslexicAlta" pitchFamily="2" charset="77"/>
              </a:rPr>
              <a:t>4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9311" y="5796262"/>
            <a:ext cx="2459328" cy="646331"/>
          </a:xfrm>
          <a:prstGeom prst="rect">
            <a:avLst/>
          </a:prstGeom>
        </p:spPr>
        <p:txBody>
          <a:bodyPr wrap="none">
            <a:spAutoFit/>
          </a:bodyPr>
          <a:lstStyle/>
          <a:p>
            <a:pPr algn="ctr"/>
            <a:r>
              <a:rPr lang="en-US" sz="3600" dirty="0">
                <a:latin typeface="OpenDyslexicAlta" pitchFamily="2" charset="77"/>
              </a:rPr>
              <a:t>4 x 2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443480" y="3105833"/>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192530" y="4525818"/>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026849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773707"/>
          </a:xfrm>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308050"/>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a:p>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Tree>
    <p:extLst>
      <p:ext uri="{BB962C8B-B14F-4D97-AF65-F5344CB8AC3E}">
        <p14:creationId xmlns:p14="http://schemas.microsoft.com/office/powerpoint/2010/main" val="820066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63839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706260" y="5829809"/>
            <a:ext cx="184730" cy="646331"/>
          </a:xfrm>
          <a:prstGeom prst="rect">
            <a:avLst/>
          </a:prstGeom>
        </p:spPr>
        <p:txBody>
          <a:bodyPr wrap="none">
            <a:spAutoFit/>
          </a:bodyPr>
          <a:lstStyle/>
          <a:p>
            <a:pPr algn="ctr"/>
            <a:endParaRPr lang="en-US" sz="3600" dirty="0">
              <a:solidFill>
                <a:srgbClr val="FF3860"/>
              </a:solidFill>
              <a:latin typeface="OpenDyslexicAlta" pitchFamily="2" charset="77"/>
            </a:endParaRPr>
          </a:p>
        </p:txBody>
      </p:sp>
    </p:spTree>
    <p:extLst>
      <p:ext uri="{BB962C8B-B14F-4D97-AF65-F5344CB8AC3E}">
        <p14:creationId xmlns:p14="http://schemas.microsoft.com/office/powerpoint/2010/main" val="1115627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Are the following statements true or false?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5" name="Picture 4">
            <a:extLst>
              <a:ext uri="{FF2B5EF4-FFF2-40B4-BE49-F238E27FC236}">
                <a16:creationId xmlns="" xmlns:a16="http://schemas.microsoft.com/office/drawing/2014/main" id="{E4F231AD-3AE6-DA40-A67E-19260039D3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33" y="422371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5" name="Rectangle 14">
            <a:extLst>
              <a:ext uri="{FF2B5EF4-FFF2-40B4-BE49-F238E27FC236}">
                <a16:creationId xmlns="" xmlns:a16="http://schemas.microsoft.com/office/drawing/2014/main" id="{333703B3-225F-2347-BD54-E874792A2FFB}"/>
              </a:ext>
            </a:extLst>
          </p:cNvPr>
          <p:cNvSpPr/>
          <p:nvPr/>
        </p:nvSpPr>
        <p:spPr>
          <a:xfrm>
            <a:off x="5631939" y="4183219"/>
            <a:ext cx="922047" cy="1200329"/>
          </a:xfrm>
          <a:prstGeom prst="rect">
            <a:avLst/>
          </a:prstGeom>
        </p:spPr>
        <p:txBody>
          <a:bodyPr wrap="none">
            <a:spAutoFit/>
          </a:bodyPr>
          <a:lstStyle/>
          <a:p>
            <a:r>
              <a:rPr lang="en-US" sz="7200" dirty="0">
                <a:latin typeface="OpenDyslexicAlta" pitchFamily="2" charset="77"/>
              </a:rPr>
              <a:t>&gt;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41977" y="3105834"/>
            <a:ext cx="3581430" cy="646331"/>
          </a:xfrm>
          <a:prstGeom prst="rect">
            <a:avLst/>
          </a:prstGeom>
        </p:spPr>
        <p:txBody>
          <a:bodyPr wrap="none">
            <a:spAutoFit/>
          </a:bodyPr>
          <a:lstStyle/>
          <a:p>
            <a:pPr algn="ctr"/>
            <a:r>
              <a:rPr lang="en-US" sz="3600" dirty="0">
                <a:latin typeface="OpenDyslexicAlta" pitchFamily="2" charset="77"/>
              </a:rPr>
              <a:t>5 x 2 + 5 x 2 </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02017" y="3105834"/>
            <a:ext cx="1465466" cy="646331"/>
          </a:xfrm>
          <a:prstGeom prst="rect">
            <a:avLst/>
          </a:prstGeom>
        </p:spPr>
        <p:txBody>
          <a:bodyPr wrap="none">
            <a:spAutoFit/>
          </a:bodyPr>
          <a:lstStyle/>
          <a:p>
            <a:pPr algn="ctr"/>
            <a:r>
              <a:rPr lang="en-US" sz="3600" dirty="0">
                <a:latin typeface="OpenDyslexicAlta" pitchFamily="2" charset="77"/>
              </a:rPr>
              <a:t>5 x 4</a:t>
            </a:r>
          </a:p>
        </p:txBody>
      </p:sp>
      <p:sp>
        <p:nvSpPr>
          <p:cNvPr id="23" name="Rectangle 22">
            <a:extLst>
              <a:ext uri="{FF2B5EF4-FFF2-40B4-BE49-F238E27FC236}">
                <a16:creationId xmlns="" xmlns:a16="http://schemas.microsoft.com/office/drawing/2014/main" id="{2347F8E0-B888-EB49-8A9F-6C34D66014B6}"/>
              </a:ext>
            </a:extLst>
          </p:cNvPr>
          <p:cNvSpPr/>
          <p:nvPr/>
        </p:nvSpPr>
        <p:spPr>
          <a:xfrm>
            <a:off x="7541977" y="4525819"/>
            <a:ext cx="1479892" cy="646331"/>
          </a:xfrm>
          <a:prstGeom prst="rect">
            <a:avLst/>
          </a:prstGeom>
        </p:spPr>
        <p:txBody>
          <a:bodyPr wrap="none">
            <a:spAutoFit/>
          </a:bodyPr>
          <a:lstStyle/>
          <a:p>
            <a:pPr algn="ctr"/>
            <a:r>
              <a:rPr lang="en-US" sz="3600" dirty="0">
                <a:latin typeface="OpenDyslexicAlta" pitchFamily="2" charset="77"/>
              </a:rPr>
              <a:t>6 x 4</a:t>
            </a:r>
          </a:p>
        </p:txBody>
      </p:sp>
      <p:sp>
        <p:nvSpPr>
          <p:cNvPr id="24" name="Rectangle 23">
            <a:extLst>
              <a:ext uri="{FF2B5EF4-FFF2-40B4-BE49-F238E27FC236}">
                <a16:creationId xmlns="" xmlns:a16="http://schemas.microsoft.com/office/drawing/2014/main" id="{4F42498C-69A9-8947-9AD6-3BE851181FA3}"/>
              </a:ext>
            </a:extLst>
          </p:cNvPr>
          <p:cNvSpPr/>
          <p:nvPr/>
        </p:nvSpPr>
        <p:spPr>
          <a:xfrm>
            <a:off x="729219" y="4525820"/>
            <a:ext cx="3649485" cy="646331"/>
          </a:xfrm>
          <a:prstGeom prst="rect">
            <a:avLst/>
          </a:prstGeom>
        </p:spPr>
        <p:txBody>
          <a:bodyPr wrap="square">
            <a:spAutoFit/>
          </a:bodyPr>
          <a:lstStyle/>
          <a:p>
            <a:pPr algn="ctr"/>
            <a:r>
              <a:rPr lang="en-US" sz="3600" dirty="0">
                <a:latin typeface="OpenDyslexicAlta" pitchFamily="2" charset="77"/>
              </a:rPr>
              <a:t>4 + 4 + 4 + 4</a:t>
            </a:r>
          </a:p>
        </p:txBody>
      </p:sp>
      <p:sp>
        <p:nvSpPr>
          <p:cNvPr id="25" name="Rectangle 24">
            <a:extLst>
              <a:ext uri="{FF2B5EF4-FFF2-40B4-BE49-F238E27FC236}">
                <a16:creationId xmlns="" xmlns:a16="http://schemas.microsoft.com/office/drawing/2014/main" id="{9FB363BF-C130-5243-B498-17D9A00CA13A}"/>
              </a:ext>
            </a:extLst>
          </p:cNvPr>
          <p:cNvSpPr/>
          <p:nvPr/>
        </p:nvSpPr>
        <p:spPr>
          <a:xfrm>
            <a:off x="7735139" y="5829809"/>
            <a:ext cx="1462260" cy="646331"/>
          </a:xfrm>
          <a:prstGeom prst="rect">
            <a:avLst/>
          </a:prstGeom>
        </p:spPr>
        <p:txBody>
          <a:bodyPr wrap="none">
            <a:spAutoFit/>
          </a:bodyPr>
          <a:lstStyle/>
          <a:p>
            <a:pPr algn="ctr"/>
            <a:r>
              <a:rPr lang="en-US" sz="3600" dirty="0">
                <a:latin typeface="OpenDyslexicAlta" pitchFamily="2" charset="77"/>
              </a:rPr>
              <a:t>7 x 4</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1855304" y="5796262"/>
            <a:ext cx="2467343" cy="646331"/>
          </a:xfrm>
          <a:prstGeom prst="rect">
            <a:avLst/>
          </a:prstGeom>
        </p:spPr>
        <p:txBody>
          <a:bodyPr wrap="none">
            <a:spAutoFit/>
          </a:bodyPr>
          <a:lstStyle/>
          <a:p>
            <a:pPr algn="ctr"/>
            <a:r>
              <a:rPr lang="en-US" sz="3600" dirty="0">
                <a:latin typeface="OpenDyslexicAlta" pitchFamily="2" charset="77"/>
              </a:rPr>
              <a:t>4 x 3 + 2</a:t>
            </a:r>
          </a:p>
        </p:txBody>
      </p:sp>
      <p:sp>
        <p:nvSpPr>
          <p:cNvPr id="16" name="Rectangle 15">
            <a:extLst>
              <a:ext uri="{FF2B5EF4-FFF2-40B4-BE49-F238E27FC236}">
                <a16:creationId xmlns="" xmlns:a16="http://schemas.microsoft.com/office/drawing/2014/main" id="{6EF66A0E-C705-C34E-9781-1615DC38A685}"/>
              </a:ext>
            </a:extLst>
          </p:cNvPr>
          <p:cNvSpPr/>
          <p:nvPr/>
        </p:nvSpPr>
        <p:spPr>
          <a:xfrm>
            <a:off x="537255" y="3105833"/>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
        <p:nvSpPr>
          <p:cNvPr id="17" name="Rectangle 16">
            <a:extLst>
              <a:ext uri="{FF2B5EF4-FFF2-40B4-BE49-F238E27FC236}">
                <a16:creationId xmlns="" xmlns:a16="http://schemas.microsoft.com/office/drawing/2014/main" id="{25C2B43C-30A9-3146-A507-2B1B6934C142}"/>
              </a:ext>
            </a:extLst>
          </p:cNvPr>
          <p:cNvSpPr/>
          <p:nvPr/>
        </p:nvSpPr>
        <p:spPr>
          <a:xfrm>
            <a:off x="10098754" y="4525818"/>
            <a:ext cx="1399742" cy="646331"/>
          </a:xfrm>
          <a:prstGeom prst="rect">
            <a:avLst/>
          </a:prstGeom>
        </p:spPr>
        <p:txBody>
          <a:bodyPr wrap="none">
            <a:spAutoFit/>
          </a:bodyPr>
          <a:lstStyle/>
          <a:p>
            <a:pPr algn="ctr"/>
            <a:r>
              <a:rPr lang="en-US" sz="3600" dirty="0">
                <a:solidFill>
                  <a:srgbClr val="FF3860"/>
                </a:solidFill>
                <a:latin typeface="OpenDyslexicAlta" pitchFamily="2" charset="77"/>
              </a:rPr>
              <a:t>false</a:t>
            </a:r>
          </a:p>
        </p:txBody>
      </p:sp>
      <p:sp>
        <p:nvSpPr>
          <p:cNvPr id="19" name="Rectangle 18">
            <a:extLst>
              <a:ext uri="{FF2B5EF4-FFF2-40B4-BE49-F238E27FC236}">
                <a16:creationId xmlns="" xmlns:a16="http://schemas.microsoft.com/office/drawing/2014/main" id="{795B2464-C9BD-1448-824B-158FDDCA286A}"/>
              </a:ext>
            </a:extLst>
          </p:cNvPr>
          <p:cNvSpPr/>
          <p:nvPr/>
        </p:nvSpPr>
        <p:spPr>
          <a:xfrm>
            <a:off x="10192530" y="5829809"/>
            <a:ext cx="1212191" cy="646331"/>
          </a:xfrm>
          <a:prstGeom prst="rect">
            <a:avLst/>
          </a:prstGeom>
        </p:spPr>
        <p:txBody>
          <a:bodyPr wrap="none">
            <a:spAutoFit/>
          </a:bodyPr>
          <a:lstStyle/>
          <a:p>
            <a:pPr algn="ctr"/>
            <a:r>
              <a:rPr lang="en-US" sz="3600" dirty="0">
                <a:solidFill>
                  <a:srgbClr val="FF3860"/>
                </a:solidFill>
                <a:latin typeface="OpenDyslexicAlta" pitchFamily="2" charset="77"/>
              </a:rPr>
              <a:t>true</a:t>
            </a:r>
          </a:p>
        </p:txBody>
      </p:sp>
    </p:spTree>
    <p:extLst>
      <p:ext uri="{BB962C8B-B14F-4D97-AF65-F5344CB8AC3E}">
        <p14:creationId xmlns:p14="http://schemas.microsoft.com/office/powerpoint/2010/main" val="2299066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 xmlns:a16="http://schemas.microsoft.com/office/drawing/2014/main"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Tree>
    <p:extLst>
      <p:ext uri="{BB962C8B-B14F-4D97-AF65-F5344CB8AC3E}">
        <p14:creationId xmlns:p14="http://schemas.microsoft.com/office/powerpoint/2010/main" val="2301325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How many ways can you complete the sentences below?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A3A6C1A-60EB-C74F-BDDD-3A743BBF02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4" y="2928164"/>
            <a:ext cx="1060909" cy="1080000"/>
          </a:xfrm>
          <a:prstGeom prst="rect">
            <a:avLst/>
          </a:prstGeom>
        </p:spPr>
      </p:pic>
      <p:pic>
        <p:nvPicPr>
          <p:cNvPr id="6" name="Picture 5">
            <a:extLst>
              <a:ext uri="{FF2B5EF4-FFF2-40B4-BE49-F238E27FC236}">
                <a16:creationId xmlns="" xmlns:a16="http://schemas.microsoft.com/office/drawing/2014/main" id="{9C727044-CF3E-7948-BCEA-51A40215AC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053" y="5519332"/>
            <a:ext cx="1060909" cy="1080000"/>
          </a:xfrm>
          <a:prstGeom prst="rect">
            <a:avLst/>
          </a:prstGeom>
        </p:spPr>
      </p:pic>
      <p:sp>
        <p:nvSpPr>
          <p:cNvPr id="13" name="Rectangle 12">
            <a:extLst>
              <a:ext uri="{FF2B5EF4-FFF2-40B4-BE49-F238E27FC236}">
                <a16:creationId xmlns="" xmlns:a16="http://schemas.microsoft.com/office/drawing/2014/main" id="{30F79F30-32AD-7547-97A0-4239DECA8F4F}"/>
              </a:ext>
            </a:extLst>
          </p:cNvPr>
          <p:cNvSpPr/>
          <p:nvPr/>
        </p:nvSpPr>
        <p:spPr>
          <a:xfrm>
            <a:off x="5634976" y="5519264"/>
            <a:ext cx="922047" cy="1200329"/>
          </a:xfrm>
          <a:prstGeom prst="rect">
            <a:avLst/>
          </a:prstGeom>
        </p:spPr>
        <p:txBody>
          <a:bodyPr wrap="none">
            <a:spAutoFit/>
          </a:bodyPr>
          <a:lstStyle/>
          <a:p>
            <a:r>
              <a:rPr lang="en-US" sz="7200" dirty="0">
                <a:latin typeface="OpenDyslexicAlta" pitchFamily="2" charset="77"/>
              </a:rPr>
              <a:t>=</a:t>
            </a:r>
            <a:endParaRPr lang="en-US" sz="700" dirty="0">
              <a:latin typeface="OpenDyslexicAlta" pitchFamily="2" charset="77"/>
            </a:endParaRPr>
          </a:p>
        </p:txBody>
      </p:sp>
      <p:sp>
        <p:nvSpPr>
          <p:cNvPr id="14" name="Rectangle 13">
            <a:extLst>
              <a:ext uri="{FF2B5EF4-FFF2-40B4-BE49-F238E27FC236}">
                <a16:creationId xmlns="" xmlns:a16="http://schemas.microsoft.com/office/drawing/2014/main" id="{19F7CADE-F12D-9340-B38B-9D251C1DA30C}"/>
              </a:ext>
            </a:extLst>
          </p:cNvPr>
          <p:cNvSpPr/>
          <p:nvPr/>
        </p:nvSpPr>
        <p:spPr>
          <a:xfrm>
            <a:off x="5631939" y="2911595"/>
            <a:ext cx="922047" cy="1200329"/>
          </a:xfrm>
          <a:prstGeom prst="rect">
            <a:avLst/>
          </a:prstGeom>
        </p:spPr>
        <p:txBody>
          <a:bodyPr wrap="none">
            <a:spAutoFit/>
          </a:bodyPr>
          <a:lstStyle/>
          <a:p>
            <a:r>
              <a:rPr lang="en-US" sz="7200" dirty="0">
                <a:latin typeface="OpenDyslexicAlta" pitchFamily="2" charset="77"/>
              </a:rPr>
              <a:t>&lt;</a:t>
            </a:r>
            <a:endParaRPr lang="en-US" sz="700" dirty="0">
              <a:latin typeface="OpenDyslexicAlta" pitchFamily="2" charset="77"/>
            </a:endParaRPr>
          </a:p>
        </p:txBody>
      </p:sp>
      <p:sp>
        <p:nvSpPr>
          <p:cNvPr id="18" name="Rectangle 17">
            <a:extLst>
              <a:ext uri="{FF2B5EF4-FFF2-40B4-BE49-F238E27FC236}">
                <a16:creationId xmlns="" xmlns:a16="http://schemas.microsoft.com/office/drawing/2014/main" id="{4F49E5AF-72F4-6E4F-96CB-1F4CD08E2C4A}"/>
              </a:ext>
            </a:extLst>
          </p:cNvPr>
          <p:cNvSpPr/>
          <p:nvPr/>
        </p:nvSpPr>
        <p:spPr>
          <a:xfrm>
            <a:off x="7571635" y="3144998"/>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22" name="Rectangle 21">
            <a:extLst>
              <a:ext uri="{FF2B5EF4-FFF2-40B4-BE49-F238E27FC236}">
                <a16:creationId xmlns="" xmlns:a16="http://schemas.microsoft.com/office/drawing/2014/main" id="{A8160992-A403-2543-8E7F-86089CE5F64C}"/>
              </a:ext>
            </a:extLst>
          </p:cNvPr>
          <p:cNvSpPr/>
          <p:nvPr/>
        </p:nvSpPr>
        <p:spPr>
          <a:xfrm>
            <a:off x="2915642" y="3105834"/>
            <a:ext cx="1438214" cy="646331"/>
          </a:xfrm>
          <a:prstGeom prst="rect">
            <a:avLst/>
          </a:prstGeom>
        </p:spPr>
        <p:txBody>
          <a:bodyPr wrap="none">
            <a:spAutoFit/>
          </a:bodyPr>
          <a:lstStyle/>
          <a:p>
            <a:pPr algn="ctr"/>
            <a:r>
              <a:rPr lang="en-US" sz="3600" dirty="0">
                <a:latin typeface="OpenDyslexicAlta" pitchFamily="2" charset="77"/>
              </a:rPr>
              <a:t>7 x 3</a:t>
            </a:r>
          </a:p>
        </p:txBody>
      </p:sp>
      <p:sp>
        <p:nvSpPr>
          <p:cNvPr id="26" name="Rectangle 25">
            <a:extLst>
              <a:ext uri="{FF2B5EF4-FFF2-40B4-BE49-F238E27FC236}">
                <a16:creationId xmlns="" xmlns:a16="http://schemas.microsoft.com/office/drawing/2014/main" id="{7E8CD95E-3E5E-8B42-B15A-EB74DD9DC2CF}"/>
              </a:ext>
            </a:extLst>
          </p:cNvPr>
          <p:cNvSpPr/>
          <p:nvPr/>
        </p:nvSpPr>
        <p:spPr>
          <a:xfrm>
            <a:off x="2728893" y="5790645"/>
            <a:ext cx="1811714" cy="646331"/>
          </a:xfrm>
          <a:prstGeom prst="rect">
            <a:avLst/>
          </a:prstGeom>
        </p:spPr>
        <p:txBody>
          <a:bodyPr wrap="none">
            <a:spAutoFit/>
          </a:bodyPr>
          <a:lstStyle/>
          <a:p>
            <a:pPr algn="ctr"/>
            <a:r>
              <a:rPr lang="en-US" sz="3600" dirty="0">
                <a:latin typeface="OpenDyslexicAlta" pitchFamily="2" charset="77"/>
              </a:rPr>
              <a:t>36 ÷ 6</a:t>
            </a:r>
          </a:p>
        </p:txBody>
      </p:sp>
      <p:sp>
        <p:nvSpPr>
          <p:cNvPr id="17" name="Rectangle 16">
            <a:extLst>
              <a:ext uri="{FF2B5EF4-FFF2-40B4-BE49-F238E27FC236}">
                <a16:creationId xmlns="" xmlns:a16="http://schemas.microsoft.com/office/drawing/2014/main" id="{29BECF2E-FCA5-C148-8E5C-F07487DCC681}"/>
              </a:ext>
            </a:extLst>
          </p:cNvPr>
          <p:cNvSpPr/>
          <p:nvPr/>
        </p:nvSpPr>
        <p:spPr>
          <a:xfrm>
            <a:off x="7571635" y="5853797"/>
            <a:ext cx="1789272" cy="646331"/>
          </a:xfrm>
          <a:prstGeom prst="rect">
            <a:avLst/>
          </a:prstGeom>
        </p:spPr>
        <p:txBody>
          <a:bodyPr wrap="none">
            <a:spAutoFit/>
          </a:bodyPr>
          <a:lstStyle/>
          <a:p>
            <a:pPr algn="ctr"/>
            <a:r>
              <a:rPr lang="en-US" sz="3600" dirty="0">
                <a:latin typeface="Calibri" panose="020F0502020204030204" pitchFamily="34" charset="0"/>
                <a:cs typeface="Calibri" panose="020F0502020204030204" pitchFamily="34" charset="0"/>
              </a:rPr>
              <a:t>_______</a:t>
            </a:r>
          </a:p>
        </p:txBody>
      </p:sp>
      <p:sp>
        <p:nvSpPr>
          <p:cNvPr id="12" name="Rectangle 11">
            <a:extLst>
              <a:ext uri="{FF2B5EF4-FFF2-40B4-BE49-F238E27FC236}">
                <a16:creationId xmlns="" xmlns:a16="http://schemas.microsoft.com/office/drawing/2014/main" id="{BFC7C97A-7ED7-6C43-98D7-46CE4F34A64B}"/>
              </a:ext>
            </a:extLst>
          </p:cNvPr>
          <p:cNvSpPr/>
          <p:nvPr/>
        </p:nvSpPr>
        <p:spPr>
          <a:xfrm>
            <a:off x="411436" y="4111924"/>
            <a:ext cx="11085086" cy="954107"/>
          </a:xfrm>
          <a:prstGeom prst="rect">
            <a:avLst/>
          </a:prstGeom>
        </p:spPr>
        <p:txBody>
          <a:bodyPr wrap="none">
            <a:spAutoFit/>
          </a:bodyPr>
          <a:lstStyle/>
          <a:p>
            <a:r>
              <a:rPr lang="en-US" sz="2800" b="1" u="sng" dirty="0">
                <a:solidFill>
                  <a:srgbClr val="FF3860"/>
                </a:solidFill>
                <a:latin typeface="OpenDyslexicAlta" pitchFamily="2" charset="77"/>
              </a:rPr>
              <a:t>Teacher / peer assessment</a:t>
            </a:r>
            <a:r>
              <a:rPr lang="en-US" sz="2800" dirty="0">
                <a:solidFill>
                  <a:srgbClr val="FF3860"/>
                </a:solidFill>
                <a:latin typeface="OpenDyslexicAlta" pitchFamily="2" charset="77"/>
              </a:rPr>
              <a:t>:</a:t>
            </a:r>
          </a:p>
          <a:p>
            <a:r>
              <a:rPr lang="en-US" sz="2800" dirty="0">
                <a:solidFill>
                  <a:srgbClr val="FF3860"/>
                </a:solidFill>
                <a:latin typeface="OpenDyslexicAlta" pitchFamily="2" charset="77"/>
              </a:rPr>
              <a:t>A range of multiplication and division number sentences.</a:t>
            </a:r>
          </a:p>
        </p:txBody>
      </p:sp>
    </p:spTree>
    <p:extLst>
      <p:ext uri="{BB962C8B-B14F-4D97-AF65-F5344CB8AC3E}">
        <p14:creationId xmlns:p14="http://schemas.microsoft.com/office/powerpoint/2010/main" val="696233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true or false?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spTree>
    <p:extLst>
      <p:ext uri="{BB962C8B-B14F-4D97-AF65-F5344CB8AC3E}">
        <p14:creationId xmlns:p14="http://schemas.microsoft.com/office/powerpoint/2010/main" val="27100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177185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false – 10 x 5 = 50 and 5 x 5 = 25 and 2 x 25 = 50. </a:t>
            </a:r>
            <a:br>
              <a:rPr lang="en-GB" sz="2200" dirty="0">
                <a:solidFill>
                  <a:srgbClr val="FF3860"/>
                </a:solidFill>
              </a:rPr>
            </a:br>
            <a:r>
              <a:rPr lang="en-GB" sz="2200" dirty="0">
                <a:solidFill>
                  <a:srgbClr val="FF3860"/>
                </a:solidFill>
              </a:rPr>
              <a:t>So, 10 x 5 = 5 x 5 x 2. Demonstrated by the arrays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12948" y="2860219"/>
            <a:ext cx="3169615" cy="1015663"/>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10 x 5 has a product that is less than two lots of 5 x 5.</a:t>
            </a:r>
          </a:p>
        </p:txBody>
      </p:sp>
      <p:pic>
        <p:nvPicPr>
          <p:cNvPr id="9" name="Picture 8">
            <a:extLst>
              <a:ext uri="{FF2B5EF4-FFF2-40B4-BE49-F238E27FC236}">
                <a16:creationId xmlns="" xmlns:a16="http://schemas.microsoft.com/office/drawing/2014/main" id="{C9F055CC-5F78-384B-8E9C-D3980C915BC7}"/>
              </a:ext>
            </a:extLst>
          </p:cNvPr>
          <p:cNvPicPr>
            <a:picLocks noChangeAspect="1"/>
          </p:cNvPicPr>
          <p:nvPr/>
        </p:nvPicPr>
        <p:blipFill>
          <a:blip r:embed="rId5"/>
          <a:stretch>
            <a:fillRect/>
          </a:stretch>
        </p:blipFill>
        <p:spPr>
          <a:xfrm>
            <a:off x="6498947" y="1690688"/>
            <a:ext cx="5192512" cy="3295052"/>
          </a:xfrm>
          <a:prstGeom prst="rect">
            <a:avLst/>
          </a:prstGeom>
        </p:spPr>
      </p:pic>
    </p:spTree>
    <p:extLst>
      <p:ext uri="{BB962C8B-B14F-4D97-AF65-F5344CB8AC3E}">
        <p14:creationId xmlns:p14="http://schemas.microsoft.com/office/powerpoint/2010/main" val="15461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multiplication and division facts to compare statements using the comparison symbols (&lt;, &gt; and =)</a:t>
            </a:r>
          </a:p>
          <a:p>
            <a:pPr>
              <a:buClr>
                <a:srgbClr val="23D160"/>
              </a:buClr>
              <a:buSzPct val="85000"/>
              <a:buFont typeface="Wingdings" pitchFamily="2" charset="2"/>
              <a:buChar char="ü"/>
            </a:pPr>
            <a:r>
              <a:rPr lang="en-GB" sz="2200" dirty="0"/>
              <a:t>I can explain my reasoning when using my knowledge of multiplication and division facts to compare statements using the comparison symbols (&lt;, &gt; and =)</a:t>
            </a:r>
          </a:p>
          <a:p>
            <a:pPr marL="0" lvl="0" indent="0">
              <a:buClr>
                <a:srgbClr val="23D160"/>
              </a:buClr>
              <a:buSzPct val="85000"/>
              <a:buNone/>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3 - Spring Block 1 – Multiplication and Division - Lesson 1 – To be able to compare statements</a:t>
            </a:r>
          </a:p>
        </p:txBody>
      </p:sp>
    </p:spTree>
    <p:extLst>
      <p:ext uri="{BB962C8B-B14F-4D97-AF65-F5344CB8AC3E}">
        <p14:creationId xmlns:p14="http://schemas.microsoft.com/office/powerpoint/2010/main" val="37786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247727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4</a:t>
            </a:r>
          </a:p>
        </p:txBody>
      </p:sp>
    </p:spTree>
    <p:extLst>
      <p:ext uri="{BB962C8B-B14F-4D97-AF65-F5344CB8AC3E}">
        <p14:creationId xmlns:p14="http://schemas.microsoft.com/office/powerpoint/2010/main" val="392532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9830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compare statements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70164"/>
            <a:ext cx="10515600" cy="4351338"/>
          </a:xfrm>
        </p:spPr>
        <p:txBody>
          <a:bodyPr/>
          <a:lstStyle/>
          <a:p>
            <a:pPr marL="0" indent="0">
              <a:buNone/>
            </a:pPr>
            <a:r>
              <a:rPr lang="en-GB" dirty="0"/>
              <a:t>Talking Time:</a:t>
            </a:r>
          </a:p>
          <a:p>
            <a:pPr marL="0" indent="0">
              <a:buClr>
                <a:srgbClr val="23D160"/>
              </a:buClr>
              <a:buSzPct val="85000"/>
              <a:buNone/>
            </a:pPr>
            <a:r>
              <a:rPr lang="en-GB" sz="2200" dirty="0"/>
              <a:t>Looking at the array, complete the number sentences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7" name="Picture 6">
            <a:extLst>
              <a:ext uri="{FF2B5EF4-FFF2-40B4-BE49-F238E27FC236}">
                <a16:creationId xmlns="" xmlns:a16="http://schemas.microsoft.com/office/drawing/2014/main" id="{380F5603-01DA-474B-AE4A-74013A67D889}"/>
              </a:ext>
            </a:extLst>
          </p:cNvPr>
          <p:cNvPicPr>
            <a:picLocks noChangeAspect="1"/>
          </p:cNvPicPr>
          <p:nvPr/>
        </p:nvPicPr>
        <p:blipFill>
          <a:blip r:embed="rId3"/>
          <a:stretch>
            <a:fillRect/>
          </a:stretch>
        </p:blipFill>
        <p:spPr>
          <a:xfrm>
            <a:off x="8259721" y="3067844"/>
            <a:ext cx="3556000" cy="1866900"/>
          </a:xfrm>
          <a:prstGeom prst="rect">
            <a:avLst/>
          </a:prstGeom>
        </p:spPr>
      </p:pic>
      <p:sp>
        <p:nvSpPr>
          <p:cNvPr id="26" name="Rounded Rectangle 25">
            <a:extLst>
              <a:ext uri="{FF2B5EF4-FFF2-40B4-BE49-F238E27FC236}">
                <a16:creationId xmlns="" xmlns:a16="http://schemas.microsoft.com/office/drawing/2014/main" id="{4F6673A9-7767-D148-8091-234C8D1A20A1}"/>
              </a:ext>
            </a:extLst>
          </p:cNvPr>
          <p:cNvSpPr/>
          <p:nvPr/>
        </p:nvSpPr>
        <p:spPr>
          <a:xfrm>
            <a:off x="8382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27" name="Rounded Rectangle 26">
            <a:extLst>
              <a:ext uri="{FF2B5EF4-FFF2-40B4-BE49-F238E27FC236}">
                <a16:creationId xmlns="" xmlns:a16="http://schemas.microsoft.com/office/drawing/2014/main" id="{AF1E8E81-F4D0-7E4C-BDDB-8FCD019A6BF2}"/>
              </a:ext>
            </a:extLst>
          </p:cNvPr>
          <p:cNvSpPr/>
          <p:nvPr/>
        </p:nvSpPr>
        <p:spPr>
          <a:xfrm>
            <a:off x="18415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28" name="Rounded Rectangle 27">
            <a:extLst>
              <a:ext uri="{FF2B5EF4-FFF2-40B4-BE49-F238E27FC236}">
                <a16:creationId xmlns="" xmlns:a16="http://schemas.microsoft.com/office/drawing/2014/main" id="{18C10CB2-01F7-8A46-BCB2-0A6C263DF8ED}"/>
              </a:ext>
            </a:extLst>
          </p:cNvPr>
          <p:cNvSpPr/>
          <p:nvPr/>
        </p:nvSpPr>
        <p:spPr>
          <a:xfrm>
            <a:off x="28448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29" name="Rounded Rectangle 28">
            <a:extLst>
              <a:ext uri="{FF2B5EF4-FFF2-40B4-BE49-F238E27FC236}">
                <a16:creationId xmlns="" xmlns:a16="http://schemas.microsoft.com/office/drawing/2014/main" id="{286EEE3B-5476-784E-AC35-C3CFB8C4C4B6}"/>
              </a:ext>
            </a:extLst>
          </p:cNvPr>
          <p:cNvSpPr/>
          <p:nvPr/>
        </p:nvSpPr>
        <p:spPr>
          <a:xfrm>
            <a:off x="38481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0" name="Rounded Rectangle 29">
            <a:extLst>
              <a:ext uri="{FF2B5EF4-FFF2-40B4-BE49-F238E27FC236}">
                <a16:creationId xmlns="" xmlns:a16="http://schemas.microsoft.com/office/drawing/2014/main" id="{97771D20-3817-FF47-B0CA-86BDB7C7F540}"/>
              </a:ext>
            </a:extLst>
          </p:cNvPr>
          <p:cNvSpPr/>
          <p:nvPr/>
        </p:nvSpPr>
        <p:spPr>
          <a:xfrm>
            <a:off x="4851400" y="2631257"/>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1" name="Rounded Rectangle 30">
            <a:extLst>
              <a:ext uri="{FF2B5EF4-FFF2-40B4-BE49-F238E27FC236}">
                <a16:creationId xmlns="" xmlns:a16="http://schemas.microsoft.com/office/drawing/2014/main" id="{162AD066-E8C8-FB45-93C9-15E1BE0D6A0C}"/>
              </a:ext>
            </a:extLst>
          </p:cNvPr>
          <p:cNvSpPr/>
          <p:nvPr/>
        </p:nvSpPr>
        <p:spPr>
          <a:xfrm>
            <a:off x="8382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32" name="Rounded Rectangle 31">
            <a:extLst>
              <a:ext uri="{FF2B5EF4-FFF2-40B4-BE49-F238E27FC236}">
                <a16:creationId xmlns="" xmlns:a16="http://schemas.microsoft.com/office/drawing/2014/main" id="{F0DB2B26-7E2B-0342-BFBA-B5E3461F1DB9}"/>
              </a:ext>
            </a:extLst>
          </p:cNvPr>
          <p:cNvSpPr/>
          <p:nvPr/>
        </p:nvSpPr>
        <p:spPr>
          <a:xfrm>
            <a:off x="18415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3" name="Rounded Rectangle 32">
            <a:extLst>
              <a:ext uri="{FF2B5EF4-FFF2-40B4-BE49-F238E27FC236}">
                <a16:creationId xmlns="" xmlns:a16="http://schemas.microsoft.com/office/drawing/2014/main" id="{DE53F863-6904-6642-8EC0-E26DE000E197}"/>
              </a:ext>
            </a:extLst>
          </p:cNvPr>
          <p:cNvSpPr/>
          <p:nvPr/>
        </p:nvSpPr>
        <p:spPr>
          <a:xfrm>
            <a:off x="28448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4" name="Rounded Rectangle 33">
            <a:extLst>
              <a:ext uri="{FF2B5EF4-FFF2-40B4-BE49-F238E27FC236}">
                <a16:creationId xmlns="" xmlns:a16="http://schemas.microsoft.com/office/drawing/2014/main" id="{6D189346-45BD-2D4A-95F6-47565E1B801A}"/>
              </a:ext>
            </a:extLst>
          </p:cNvPr>
          <p:cNvSpPr/>
          <p:nvPr/>
        </p:nvSpPr>
        <p:spPr>
          <a:xfrm>
            <a:off x="38481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35" name="Rounded Rectangle 34">
            <a:extLst>
              <a:ext uri="{FF2B5EF4-FFF2-40B4-BE49-F238E27FC236}">
                <a16:creationId xmlns="" xmlns:a16="http://schemas.microsoft.com/office/drawing/2014/main" id="{6E73EE5F-52C6-AE44-98C7-CDCD1D528AFA}"/>
              </a:ext>
            </a:extLst>
          </p:cNvPr>
          <p:cNvSpPr/>
          <p:nvPr/>
        </p:nvSpPr>
        <p:spPr>
          <a:xfrm>
            <a:off x="4851400" y="5697440"/>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2</a:t>
            </a:r>
          </a:p>
        </p:txBody>
      </p:sp>
      <p:sp>
        <p:nvSpPr>
          <p:cNvPr id="36" name="Rounded Rectangle 35">
            <a:extLst>
              <a:ext uri="{FF2B5EF4-FFF2-40B4-BE49-F238E27FC236}">
                <a16:creationId xmlns="" xmlns:a16="http://schemas.microsoft.com/office/drawing/2014/main" id="{B9FCD2AF-3C1F-3A42-B64C-BBC6A95A8F1C}"/>
              </a:ext>
            </a:extLst>
          </p:cNvPr>
          <p:cNvSpPr/>
          <p:nvPr/>
        </p:nvSpPr>
        <p:spPr>
          <a:xfrm>
            <a:off x="8382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4</a:t>
            </a:r>
          </a:p>
        </p:txBody>
      </p:sp>
      <p:sp>
        <p:nvSpPr>
          <p:cNvPr id="37" name="Rounded Rectangle 36">
            <a:extLst>
              <a:ext uri="{FF2B5EF4-FFF2-40B4-BE49-F238E27FC236}">
                <a16:creationId xmlns="" xmlns:a16="http://schemas.microsoft.com/office/drawing/2014/main" id="{2A3E63F5-0BEC-D443-ADE5-2782A553E76C}"/>
              </a:ext>
            </a:extLst>
          </p:cNvPr>
          <p:cNvSpPr/>
          <p:nvPr/>
        </p:nvSpPr>
        <p:spPr>
          <a:xfrm>
            <a:off x="18415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x</a:t>
            </a:r>
          </a:p>
        </p:txBody>
      </p:sp>
      <p:sp>
        <p:nvSpPr>
          <p:cNvPr id="38" name="Rounded Rectangle 37">
            <a:extLst>
              <a:ext uri="{FF2B5EF4-FFF2-40B4-BE49-F238E27FC236}">
                <a16:creationId xmlns="" xmlns:a16="http://schemas.microsoft.com/office/drawing/2014/main" id="{F304EEB1-B26A-134A-AE7A-C3D3E4CD67A7}"/>
              </a:ext>
            </a:extLst>
          </p:cNvPr>
          <p:cNvSpPr/>
          <p:nvPr/>
        </p:nvSpPr>
        <p:spPr>
          <a:xfrm>
            <a:off x="28448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39" name="Rounded Rectangle 38">
            <a:extLst>
              <a:ext uri="{FF2B5EF4-FFF2-40B4-BE49-F238E27FC236}">
                <a16:creationId xmlns="" xmlns:a16="http://schemas.microsoft.com/office/drawing/2014/main" id="{2FE4D01C-0CD3-4647-827F-1FB44AAE7EC9}"/>
              </a:ext>
            </a:extLst>
          </p:cNvPr>
          <p:cNvSpPr/>
          <p:nvPr/>
        </p:nvSpPr>
        <p:spPr>
          <a:xfrm>
            <a:off x="38481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0" name="Rounded Rectangle 39">
            <a:extLst>
              <a:ext uri="{FF2B5EF4-FFF2-40B4-BE49-F238E27FC236}">
                <a16:creationId xmlns="" xmlns:a16="http://schemas.microsoft.com/office/drawing/2014/main" id="{7B8EE115-BE10-D94E-B6FB-02B867663F62}"/>
              </a:ext>
            </a:extLst>
          </p:cNvPr>
          <p:cNvSpPr/>
          <p:nvPr/>
        </p:nvSpPr>
        <p:spPr>
          <a:xfrm>
            <a:off x="4851400" y="365765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1" name="Rounded Rectangle 40">
            <a:extLst>
              <a:ext uri="{FF2B5EF4-FFF2-40B4-BE49-F238E27FC236}">
                <a16:creationId xmlns="" xmlns:a16="http://schemas.microsoft.com/office/drawing/2014/main" id="{930E0F76-75EA-F944-B779-33AB4354731B}"/>
              </a:ext>
            </a:extLst>
          </p:cNvPr>
          <p:cNvSpPr/>
          <p:nvPr/>
        </p:nvSpPr>
        <p:spPr>
          <a:xfrm>
            <a:off x="8382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8</a:t>
            </a:r>
          </a:p>
        </p:txBody>
      </p:sp>
      <p:sp>
        <p:nvSpPr>
          <p:cNvPr id="42" name="Rounded Rectangle 41">
            <a:extLst>
              <a:ext uri="{FF2B5EF4-FFF2-40B4-BE49-F238E27FC236}">
                <a16:creationId xmlns="" xmlns:a16="http://schemas.microsoft.com/office/drawing/2014/main" id="{49977B96-D60B-9348-B4F4-7DD2AE6E7BBD}"/>
              </a:ext>
            </a:extLst>
          </p:cNvPr>
          <p:cNvSpPr/>
          <p:nvPr/>
        </p:nvSpPr>
        <p:spPr>
          <a:xfrm>
            <a:off x="18415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3" name="Rounded Rectangle 42">
            <a:extLst>
              <a:ext uri="{FF2B5EF4-FFF2-40B4-BE49-F238E27FC236}">
                <a16:creationId xmlns="" xmlns:a16="http://schemas.microsoft.com/office/drawing/2014/main" id="{8514A89C-1550-4548-A309-2005A69F7A30}"/>
              </a:ext>
            </a:extLst>
          </p:cNvPr>
          <p:cNvSpPr/>
          <p:nvPr/>
        </p:nvSpPr>
        <p:spPr>
          <a:xfrm>
            <a:off x="28448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2</a:t>
            </a:r>
          </a:p>
        </p:txBody>
      </p:sp>
      <p:sp>
        <p:nvSpPr>
          <p:cNvPr id="44" name="Rounded Rectangle 43">
            <a:extLst>
              <a:ext uri="{FF2B5EF4-FFF2-40B4-BE49-F238E27FC236}">
                <a16:creationId xmlns="" xmlns:a16="http://schemas.microsoft.com/office/drawing/2014/main" id="{B8A191D5-2962-9245-A550-910328D3E072}"/>
              </a:ext>
            </a:extLst>
          </p:cNvPr>
          <p:cNvSpPr/>
          <p:nvPr/>
        </p:nvSpPr>
        <p:spPr>
          <a:xfrm>
            <a:off x="38481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a:t>
            </a:r>
          </a:p>
        </p:txBody>
      </p:sp>
      <p:sp>
        <p:nvSpPr>
          <p:cNvPr id="45" name="Rounded Rectangle 44">
            <a:extLst>
              <a:ext uri="{FF2B5EF4-FFF2-40B4-BE49-F238E27FC236}">
                <a16:creationId xmlns="" xmlns:a16="http://schemas.microsoft.com/office/drawing/2014/main" id="{E9D1157D-8C41-7149-BC46-2D688F6CBC7F}"/>
              </a:ext>
            </a:extLst>
          </p:cNvPr>
          <p:cNvSpPr/>
          <p:nvPr/>
        </p:nvSpPr>
        <p:spPr>
          <a:xfrm>
            <a:off x="4851400" y="4678704"/>
            <a:ext cx="914400"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4</a:t>
            </a:r>
          </a:p>
        </p:txBody>
      </p:sp>
    </p:spTree>
    <p:extLst>
      <p:ext uri="{BB962C8B-B14F-4D97-AF65-F5344CB8AC3E}">
        <p14:creationId xmlns:p14="http://schemas.microsoft.com/office/powerpoint/2010/main" val="2990863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12999</TotalTime>
  <Words>2365</Words>
  <Application>Microsoft Office PowerPoint</Application>
  <PresentationFormat>Custom</PresentationFormat>
  <Paragraphs>900</Paragraphs>
  <Slides>51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OpenDyslexic</vt:lpstr>
      <vt:lpstr>OpenDyslexicAlta</vt:lpstr>
      <vt:lpstr>Wingdings</vt:lpstr>
      <vt:lpstr>Lato</vt:lpstr>
      <vt:lpstr>Calibri</vt:lpstr>
      <vt:lpstr>Muli</vt:lpstr>
      <vt:lpstr>Lato Light</vt:lpstr>
      <vt:lpstr>Office Theme</vt:lpstr>
      <vt:lpstr>PowerPoint Presentation</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lpstr>To be able to compare statements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605</cp:revision>
  <cp:lastPrinted>2019-06-17T16:19:05Z</cp:lastPrinted>
  <dcterms:created xsi:type="dcterms:W3CDTF">2018-08-06T08:16:18Z</dcterms:created>
  <dcterms:modified xsi:type="dcterms:W3CDTF">2021-01-07T15:48:23Z</dcterms:modified>
</cp:coreProperties>
</file>