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taskpanes.xml" ContentType="application/vnd.ms-office.webextensiontaskpanes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320" r:id="rId2"/>
    <p:sldId id="346" r:id="rId3"/>
    <p:sldId id="639" r:id="rId4"/>
    <p:sldId id="643" r:id="rId5"/>
    <p:sldId id="644" r:id="rId6"/>
    <p:sldId id="645" r:id="rId7"/>
    <p:sldId id="646" r:id="rId8"/>
    <p:sldId id="647" r:id="rId9"/>
    <p:sldId id="664" r:id="rId10"/>
    <p:sldId id="665" r:id="rId11"/>
    <p:sldId id="648" r:id="rId12"/>
    <p:sldId id="649" r:id="rId13"/>
    <p:sldId id="642" r:id="rId14"/>
    <p:sldId id="640" r:id="rId15"/>
    <p:sldId id="632" r:id="rId16"/>
    <p:sldId id="631" r:id="rId17"/>
    <p:sldId id="657" r:id="rId18"/>
    <p:sldId id="658" r:id="rId19"/>
    <p:sldId id="654" r:id="rId20"/>
    <p:sldId id="659" r:id="rId21"/>
    <p:sldId id="656" r:id="rId22"/>
    <p:sldId id="660" r:id="rId23"/>
    <p:sldId id="653" r:id="rId24"/>
    <p:sldId id="661" r:id="rId25"/>
    <p:sldId id="655" r:id="rId26"/>
    <p:sldId id="662" r:id="rId27"/>
    <p:sldId id="698" r:id="rId28"/>
    <p:sldId id="680" r:id="rId29"/>
    <p:sldId id="681" r:id="rId30"/>
    <p:sldId id="674" r:id="rId31"/>
    <p:sldId id="675" r:id="rId32"/>
    <p:sldId id="668" r:id="rId33"/>
    <p:sldId id="669" r:id="rId34"/>
    <p:sldId id="677" r:id="rId35"/>
    <p:sldId id="678" r:id="rId36"/>
    <p:sldId id="671" r:id="rId37"/>
    <p:sldId id="672" r:id="rId38"/>
    <p:sldId id="692" r:id="rId39"/>
    <p:sldId id="693" r:id="rId40"/>
    <p:sldId id="695" r:id="rId41"/>
    <p:sldId id="696" r:id="rId42"/>
    <p:sldId id="688" r:id="rId43"/>
    <p:sldId id="689" r:id="rId44"/>
    <p:sldId id="690" r:id="rId45"/>
    <p:sldId id="683" r:id="rId46"/>
    <p:sldId id="684" r:id="rId47"/>
    <p:sldId id="686" r:id="rId48"/>
    <p:sldId id="687" r:id="rId49"/>
    <p:sldId id="706" r:id="rId50"/>
    <p:sldId id="707" r:id="rId51"/>
    <p:sldId id="709" r:id="rId52"/>
    <p:sldId id="710" r:id="rId53"/>
    <p:sldId id="703" r:id="rId54"/>
    <p:sldId id="704" r:id="rId55"/>
    <p:sldId id="700" r:id="rId56"/>
    <p:sldId id="701" r:id="rId57"/>
    <p:sldId id="697" r:id="rId58"/>
  </p:sldIdLst>
  <p:sldSz cx="12192000" cy="6858000"/>
  <p:notesSz cx="6858000" cy="9144000"/>
  <p:embeddedFontLst>
    <p:embeddedFont>
      <p:font typeface="Muli" panose="020B0604020202020204" charset="0"/>
      <p:regular r:id="rId61"/>
      <p:bold r:id="rId62"/>
      <p:italic r:id="rId63"/>
      <p:boldItalic r:id="rId64"/>
    </p:embeddedFon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OpenDyslexicAlta" panose="00000500000000000000" pitchFamily="2" charset="0"/>
      <p:regular r:id="rId69"/>
      <p:bold r:id="rId70"/>
      <p:italic r:id="rId71"/>
      <p:boldItalic r:id="rId72"/>
    </p:embeddedFont>
    <p:embeddedFont>
      <p:font typeface="Lato" panose="020F0502020204030203" pitchFamily="34" charset="0"/>
      <p:regular r:id="rId73"/>
      <p:bold r:id="rId74"/>
    </p:embeddedFont>
    <p:embeddedFont>
      <p:font typeface="Lato Light" panose="020F0302020204030203" pitchFamily="34" charset="0"/>
      <p:regular r:id="rId7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60"/>
    <a:srgbClr val="FFDD57"/>
    <a:srgbClr val="F337C7"/>
    <a:srgbClr val="3273DC"/>
    <a:srgbClr val="7957D5"/>
    <a:srgbClr val="23D160"/>
    <a:srgbClr val="209CEE"/>
    <a:srgbClr val="000000"/>
    <a:srgbClr val="121212"/>
    <a:srgbClr val="44A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69" autoAdjust="0"/>
    <p:restoredTop sz="67347" autoAdjust="0"/>
  </p:normalViewPr>
  <p:slideViewPr>
    <p:cSldViewPr snapToGrid="0" snapToObjects="1">
      <p:cViewPr varScale="1">
        <p:scale>
          <a:sx n="70" d="100"/>
          <a:sy n="70" d="100"/>
        </p:scale>
        <p:origin x="-690" y="-1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384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6.fntdata"/><Relationship Id="rId74" Type="http://schemas.openxmlformats.org/officeDocument/2006/relationships/font" Target="fonts/font14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1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C86F298-EB3E-D446-A729-C248AB8A5D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37BEABC-4AC1-4C4F-BDDB-0B8FF7D20C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7DF2A76-21C6-4F49-AC41-288B2976B3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0984667-866C-EF45-A262-122686295C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7A863-B317-0C4D-8D45-833380E639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35931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C66A0-413B-D942-BD25-075929779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30955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305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514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102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079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673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750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there are no more monkeys jumping on the bed, how many monkeys are on the bed?</a:t>
            </a:r>
          </a:p>
          <a:p>
            <a:r>
              <a:rPr lang="en-US" i="1" dirty="0"/>
              <a:t>zero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774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4081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9978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874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287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4107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5563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0894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7236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2482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2994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8581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0425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5078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93076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015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9244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6880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9469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6725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2360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7152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0880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2003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9310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1150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31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6443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579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8427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1133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12229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8859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79625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1830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2537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3284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704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19900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71950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1294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7471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8596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71512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1084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24397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846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757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46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75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432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B2F3C88D-BF6E-6D4C-9A25-CACB03AA2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44985"/>
            <a:ext cx="3369375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1D45BA0-7B16-364F-96FA-7CCD74809633}"/>
              </a:ext>
            </a:extLst>
          </p:cNvPr>
          <p:cNvSpPr txBox="1"/>
          <p:nvPr userDrawn="1"/>
        </p:nvSpPr>
        <p:spPr>
          <a:xfrm>
            <a:off x="3283162" y="6261027"/>
            <a:ext cx="71742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Unit: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="" xmlns:a16="http://schemas.microsoft.com/office/drawing/2014/main" id="{204E8ED3-ED92-2F44-AA0C-C35009739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01412" y="6244985"/>
            <a:ext cx="641969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43EE4B3-C0E4-AE42-921D-72A75F2D0332}"/>
              </a:ext>
            </a:extLst>
          </p:cNvPr>
          <p:cNvSpPr txBox="1"/>
          <p:nvPr userDrawn="1"/>
        </p:nvSpPr>
        <p:spPr>
          <a:xfrm>
            <a:off x="10038030" y="6261027"/>
            <a:ext cx="963382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Lesson: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555FC76-808A-0046-94B4-D7D729C67DD3}"/>
              </a:ext>
            </a:extLst>
          </p:cNvPr>
          <p:cNvSpPr txBox="1"/>
          <p:nvPr userDrawn="1"/>
        </p:nvSpPr>
        <p:spPr>
          <a:xfrm>
            <a:off x="236893" y="6261027"/>
            <a:ext cx="78723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Term: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5F8ED0D7-1D3B-EA40-89A6-FE5BFCF679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5020" y="6247672"/>
            <a:ext cx="2213630" cy="366645"/>
          </a:xfr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Muli" pitchFamily="2" charset="77"/>
              </a:defRPr>
            </a:lvl1pPr>
            <a:lvl2pPr>
              <a:defRPr sz="1800">
                <a:solidFill>
                  <a:schemeClr val="bg1"/>
                </a:solidFill>
                <a:latin typeface="Muli" pitchFamily="2" charset="77"/>
              </a:defRPr>
            </a:lvl2pPr>
            <a:lvl3pPr>
              <a:defRPr sz="1800">
                <a:solidFill>
                  <a:schemeClr val="bg1"/>
                </a:solidFill>
                <a:latin typeface="Muli" pitchFamily="2" charset="77"/>
              </a:defRPr>
            </a:lvl3pPr>
            <a:lvl4pPr>
              <a:defRPr sz="1800">
                <a:solidFill>
                  <a:schemeClr val="bg1"/>
                </a:solidFill>
                <a:latin typeface="Muli" pitchFamily="2" charset="77"/>
              </a:defRPr>
            </a:lvl4pPr>
            <a:lvl5pPr>
              <a:defRPr sz="1800">
                <a:solidFill>
                  <a:schemeClr val="bg1"/>
                </a:solidFill>
                <a:latin typeface="Muli" pitchFamily="2" charset="77"/>
              </a:defRPr>
            </a:lvl5pPr>
          </a:lstStyle>
          <a:p>
            <a:pPr lvl="0"/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961826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764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809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044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75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42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926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1396605"/>
              </p:ext>
            </p:extLst>
          </p:nvPr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56297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77034169"/>
              </p:ext>
            </p:extLst>
          </p:nvPr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87758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10/07/2019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99014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10/07/2019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0140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3974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32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53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33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59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0" r:id="rId4"/>
    <p:sldLayoutId id="2147483664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Reception</a:t>
            </a:r>
            <a:br>
              <a:rPr lang="en-GB" dirty="0"/>
            </a:br>
            <a:r>
              <a:rPr lang="en-GB" dirty="0"/>
              <a:t>Spring: Addition and Subtraction</a:t>
            </a:r>
            <a:br>
              <a:rPr lang="en-GB" dirty="0"/>
            </a:br>
            <a:r>
              <a:rPr lang="en-GB" dirty="0"/>
              <a:t>Lesson 1: Introducing zero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6096D93-4A8A-F349-8E04-EC67E07A6F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21692"/>
            <a:ext cx="3369375" cy="369332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Block -  Addition and Subtraction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BE0A8668-F4BF-FD46-97FE-DF79A2E59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0C74A61-CF8A-0745-B69B-DD1646654F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Spring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874800" y="331200"/>
            <a:ext cx="1964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chemeClr val="bg1"/>
                </a:solidFill>
              </a:rPr>
              <a:t>Quiz</a:t>
            </a:r>
            <a:r>
              <a:rPr lang="en-GB" sz="2000" smtClean="0">
                <a:solidFill>
                  <a:schemeClr val="bg1"/>
                </a:solidFill>
              </a:rPr>
              <a:t>: </a:t>
            </a:r>
            <a:r>
              <a:rPr lang="en-GB" sz="2000" b="1" smtClean="0">
                <a:solidFill>
                  <a:schemeClr val="bg1"/>
                </a:solidFill>
              </a:rPr>
              <a:t>QMCJIEY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285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How many yellow counters are in the five frame below?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rgbClr val="FF3860"/>
                </a:solidFill>
              </a:rPr>
              <a:t>0 or zero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DDF1A72-718D-0F4F-82A6-E96481D9BE20}"/>
              </a:ext>
            </a:extLst>
          </p:cNvPr>
          <p:cNvSpPr/>
          <p:nvPr/>
        </p:nvSpPr>
        <p:spPr>
          <a:xfrm>
            <a:off x="4657725" y="2447925"/>
            <a:ext cx="2876550" cy="28765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5853DA1-1461-7643-B9FF-C3FDE7BDC9C7}"/>
              </a:ext>
            </a:extLst>
          </p:cNvPr>
          <p:cNvSpPr/>
          <p:nvPr/>
        </p:nvSpPr>
        <p:spPr>
          <a:xfrm>
            <a:off x="5638800" y="3429000"/>
            <a:ext cx="914400" cy="9144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9039169A-8765-0F42-A288-9620EAF1FB48}"/>
              </a:ext>
            </a:extLst>
          </p:cNvPr>
          <p:cNvSpPr/>
          <p:nvPr/>
        </p:nvSpPr>
        <p:spPr>
          <a:xfrm>
            <a:off x="6553200" y="4281488"/>
            <a:ext cx="914400" cy="9144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78D7F525-4916-234B-A29F-5F708AA689C9}"/>
              </a:ext>
            </a:extLst>
          </p:cNvPr>
          <p:cNvSpPr/>
          <p:nvPr/>
        </p:nvSpPr>
        <p:spPr>
          <a:xfrm>
            <a:off x="4724400" y="4281488"/>
            <a:ext cx="914400" cy="9144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960810D4-AC2C-CD4A-B51E-B364D287734D}"/>
              </a:ext>
            </a:extLst>
          </p:cNvPr>
          <p:cNvSpPr/>
          <p:nvPr/>
        </p:nvSpPr>
        <p:spPr>
          <a:xfrm>
            <a:off x="4724400" y="2563019"/>
            <a:ext cx="914400" cy="9144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EF70377B-DD74-BA45-A145-ACA5F7EDDFAE}"/>
              </a:ext>
            </a:extLst>
          </p:cNvPr>
          <p:cNvSpPr/>
          <p:nvPr/>
        </p:nvSpPr>
        <p:spPr>
          <a:xfrm>
            <a:off x="6553200" y="2558257"/>
            <a:ext cx="914400" cy="9144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683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What is shown by the number card below?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4A149FA-E6F0-1D42-B4F0-BA62DDCBB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436" y="2764689"/>
            <a:ext cx="2399128" cy="24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29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What is shown by the number card below?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rgbClr val="FF3860"/>
                </a:solidFill>
              </a:rPr>
              <a:t>0 or zero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4A149FA-E6F0-1D42-B4F0-BA62DDCBB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436" y="2764689"/>
            <a:ext cx="2399128" cy="24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75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Use a counting stick to count down from 5 to 0.</a:t>
            </a:r>
          </a:p>
        </p:txBody>
      </p:sp>
      <p:sp>
        <p:nvSpPr>
          <p:cNvPr id="7" name="Cube 6">
            <a:extLst>
              <a:ext uri="{FF2B5EF4-FFF2-40B4-BE49-F238E27FC236}">
                <a16:creationId xmlns="" xmlns:a16="http://schemas.microsoft.com/office/drawing/2014/main" id="{DBC7DECD-15FB-9749-8A4D-8269A4668B61}"/>
              </a:ext>
            </a:extLst>
          </p:cNvPr>
          <p:cNvSpPr/>
          <p:nvPr/>
        </p:nvSpPr>
        <p:spPr>
          <a:xfrm>
            <a:off x="4024947" y="3711698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>
            <a:extLst>
              <a:ext uri="{FF2B5EF4-FFF2-40B4-BE49-F238E27FC236}">
                <a16:creationId xmlns="" xmlns:a16="http://schemas.microsoft.com/office/drawing/2014/main" id="{1FEA2E1C-4075-5C4E-A695-8A3133C8136B}"/>
              </a:ext>
            </a:extLst>
          </p:cNvPr>
          <p:cNvSpPr/>
          <p:nvPr/>
        </p:nvSpPr>
        <p:spPr>
          <a:xfrm>
            <a:off x="4828511" y="3711698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="" xmlns:a16="http://schemas.microsoft.com/office/drawing/2014/main" id="{6595FA57-E577-3044-90DB-B5F5CF189F23}"/>
              </a:ext>
            </a:extLst>
          </p:cNvPr>
          <p:cNvSpPr/>
          <p:nvPr/>
        </p:nvSpPr>
        <p:spPr>
          <a:xfrm>
            <a:off x="5635454" y="3711698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="" xmlns:a16="http://schemas.microsoft.com/office/drawing/2014/main" id="{896A63DA-64B6-8345-B00C-4EB6E5A83E5D}"/>
              </a:ext>
            </a:extLst>
          </p:cNvPr>
          <p:cNvSpPr/>
          <p:nvPr/>
        </p:nvSpPr>
        <p:spPr>
          <a:xfrm>
            <a:off x="6439018" y="3711698"/>
            <a:ext cx="900546" cy="357170"/>
          </a:xfrm>
          <a:prstGeom prst="cube">
            <a:avLst/>
          </a:prstGeom>
          <a:solidFill>
            <a:srgbClr val="FF38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>
            <a:extLst>
              <a:ext uri="{FF2B5EF4-FFF2-40B4-BE49-F238E27FC236}">
                <a16:creationId xmlns="" xmlns:a16="http://schemas.microsoft.com/office/drawing/2014/main" id="{A28478EC-23A8-374C-A9D0-5F139E225272}"/>
              </a:ext>
            </a:extLst>
          </p:cNvPr>
          <p:cNvSpPr/>
          <p:nvPr/>
        </p:nvSpPr>
        <p:spPr>
          <a:xfrm>
            <a:off x="7245961" y="3711698"/>
            <a:ext cx="900546" cy="357170"/>
          </a:xfrm>
          <a:prstGeom prst="cube">
            <a:avLst/>
          </a:prstGeom>
          <a:solidFill>
            <a:srgbClr val="FFDD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20591327-4D5F-9942-BC5D-1A05CB62672A}"/>
              </a:ext>
            </a:extLst>
          </p:cNvPr>
          <p:cNvSpPr/>
          <p:nvPr/>
        </p:nvSpPr>
        <p:spPr>
          <a:xfrm>
            <a:off x="3623081" y="4066809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0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731365CB-8D29-174B-B8AD-E433189327AE}"/>
              </a:ext>
            </a:extLst>
          </p:cNvPr>
          <p:cNvSpPr/>
          <p:nvPr/>
        </p:nvSpPr>
        <p:spPr>
          <a:xfrm>
            <a:off x="4412416" y="4066809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1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A554BABF-C534-F34A-AA28-D4F395A3900E}"/>
              </a:ext>
            </a:extLst>
          </p:cNvPr>
          <p:cNvSpPr/>
          <p:nvPr/>
        </p:nvSpPr>
        <p:spPr>
          <a:xfrm>
            <a:off x="5212910" y="4066809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="" xmlns:a16="http://schemas.microsoft.com/office/drawing/2014/main" id="{25D37F64-F92D-A746-800B-11FAED7D37DA}"/>
              </a:ext>
            </a:extLst>
          </p:cNvPr>
          <p:cNvSpPr/>
          <p:nvPr/>
        </p:nvSpPr>
        <p:spPr>
          <a:xfrm>
            <a:off x="6002245" y="4066809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3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="" xmlns:a16="http://schemas.microsoft.com/office/drawing/2014/main" id="{18B0F756-81D4-BF40-99B3-0FDE5A19FF91}"/>
              </a:ext>
            </a:extLst>
          </p:cNvPr>
          <p:cNvSpPr/>
          <p:nvPr/>
        </p:nvSpPr>
        <p:spPr>
          <a:xfrm>
            <a:off x="6828115" y="4066809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="" xmlns:a16="http://schemas.microsoft.com/office/drawing/2014/main" id="{9BDF3FC4-EE89-ED4E-B784-DF9B1BA4EB60}"/>
              </a:ext>
            </a:extLst>
          </p:cNvPr>
          <p:cNvSpPr/>
          <p:nvPr/>
        </p:nvSpPr>
        <p:spPr>
          <a:xfrm>
            <a:off x="7617450" y="4066809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9579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Use a counting stick to count down from five to zero.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20591327-4D5F-9942-BC5D-1A05CB62672A}"/>
              </a:ext>
            </a:extLst>
          </p:cNvPr>
          <p:cNvSpPr/>
          <p:nvPr/>
        </p:nvSpPr>
        <p:spPr>
          <a:xfrm>
            <a:off x="1959339" y="4069864"/>
            <a:ext cx="1029526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zero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731365CB-8D29-174B-B8AD-E433189327AE}"/>
              </a:ext>
            </a:extLst>
          </p:cNvPr>
          <p:cNvSpPr/>
          <p:nvPr/>
        </p:nvSpPr>
        <p:spPr>
          <a:xfrm>
            <a:off x="3325025" y="4069865"/>
            <a:ext cx="834821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one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A554BABF-C534-F34A-AA28-D4F395A3900E}"/>
              </a:ext>
            </a:extLst>
          </p:cNvPr>
          <p:cNvSpPr/>
          <p:nvPr/>
        </p:nvSpPr>
        <p:spPr>
          <a:xfrm>
            <a:off x="4767747" y="4069865"/>
            <a:ext cx="1029526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two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="" xmlns:a16="http://schemas.microsoft.com/office/drawing/2014/main" id="{25D37F64-F92D-A746-800B-11FAED7D37DA}"/>
              </a:ext>
            </a:extLst>
          </p:cNvPr>
          <p:cNvSpPr/>
          <p:nvPr/>
        </p:nvSpPr>
        <p:spPr>
          <a:xfrm>
            <a:off x="6123661" y="4069865"/>
            <a:ext cx="1216584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three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="" xmlns:a16="http://schemas.microsoft.com/office/drawing/2014/main" id="{18B0F756-81D4-BF40-99B3-0FDE5A19FF91}"/>
              </a:ext>
            </a:extLst>
          </p:cNvPr>
          <p:cNvSpPr/>
          <p:nvPr/>
        </p:nvSpPr>
        <p:spPr>
          <a:xfrm>
            <a:off x="7556179" y="4069865"/>
            <a:ext cx="1029526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four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="" xmlns:a16="http://schemas.microsoft.com/office/drawing/2014/main" id="{9BDF3FC4-EE89-ED4E-B784-DF9B1BA4EB60}"/>
              </a:ext>
            </a:extLst>
          </p:cNvPr>
          <p:cNvSpPr/>
          <p:nvPr/>
        </p:nvSpPr>
        <p:spPr>
          <a:xfrm>
            <a:off x="8860277" y="4069865"/>
            <a:ext cx="1216584" cy="4928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five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B4DF732-8DC7-894F-97B1-90EA56D09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264" y="3228337"/>
            <a:ext cx="7517471" cy="83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1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Singalong:</a:t>
            </a:r>
          </a:p>
          <a:p>
            <a:pPr marL="0" indent="0">
              <a:buNone/>
            </a:pPr>
            <a:r>
              <a:rPr lang="en-GB" sz="2200" dirty="0"/>
              <a:t>The best song to sing to count down </a:t>
            </a:r>
            <a:r>
              <a:rPr lang="en-GB" sz="2200"/>
              <a:t>to zero: </a:t>
            </a:r>
            <a:endParaRPr lang="en-GB" sz="2200" dirty="0"/>
          </a:p>
          <a:p>
            <a:r>
              <a:rPr lang="en-GB" sz="2200" dirty="0"/>
              <a:t>Five Little Monkeys Jumping on the Bed. </a:t>
            </a:r>
          </a:p>
          <a:p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5BE4E52-B435-D442-92E7-2BF4733F2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037" y="3563937"/>
            <a:ext cx="5495925" cy="27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18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Activity:</a:t>
            </a:r>
          </a:p>
          <a:p>
            <a:pPr marL="0" indent="0">
              <a:buNone/>
            </a:pPr>
            <a:r>
              <a:rPr lang="en-GB" sz="2200" dirty="0"/>
              <a:t>Give the children soft toys to act out the song </a:t>
            </a:r>
            <a:br>
              <a:rPr lang="en-GB" sz="2200" dirty="0"/>
            </a:br>
            <a:r>
              <a:rPr lang="en-GB" sz="2200" i="1" dirty="0"/>
              <a:t>Five Little Monkeys Jumping on the Bed</a:t>
            </a:r>
            <a:r>
              <a:rPr lang="en-GB" sz="2200" dirty="0"/>
              <a:t>.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Provide a five frame for support / aid visualisation, leaving the frame empty to show zero.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E4036FB-2962-9944-9B65-D2BEC9C95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191855"/>
            <a:ext cx="3970216" cy="1985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336B50E-C813-5446-A71A-4C183B786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475" y="4191854"/>
            <a:ext cx="3970217" cy="1985109"/>
          </a:xfrm>
          <a:prstGeom prst="rect">
            <a:avLst/>
          </a:prstGeom>
        </p:spPr>
      </p:pic>
      <p:sp>
        <p:nvSpPr>
          <p:cNvPr id="9" name="Notched Right Arrow 8">
            <a:extLst>
              <a:ext uri="{FF2B5EF4-FFF2-40B4-BE49-F238E27FC236}">
                <a16:creationId xmlns="" xmlns:a16="http://schemas.microsoft.com/office/drawing/2014/main" id="{39016EF6-4F84-564F-BF3E-F4795B4A52B2}"/>
              </a:ext>
            </a:extLst>
          </p:cNvPr>
          <p:cNvSpPr/>
          <p:nvPr/>
        </p:nvSpPr>
        <p:spPr>
          <a:xfrm>
            <a:off x="5606796" y="4942092"/>
            <a:ext cx="978408" cy="484632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80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How many apples are on the tree? On the grass?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 descr="A picture containing room&#10;&#10;Description automatically generated">
            <a:extLst>
              <a:ext uri="{FF2B5EF4-FFF2-40B4-BE49-F238E27FC236}">
                <a16:creationId xmlns="" xmlns:a16="http://schemas.microsoft.com/office/drawing/2014/main" id="{B18D3F36-8183-9F47-A41F-9178A6E84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190" y="2457314"/>
            <a:ext cx="5415620" cy="270781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FFE273D-A084-B241-8A6C-0296D76D6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190" y="2457314"/>
            <a:ext cx="5415620" cy="270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85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How many apples are on the tree? On the grass?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rgbClr val="FF3860"/>
                </a:solidFill>
              </a:rPr>
              <a:t>There are two apples on the grass. </a:t>
            </a:r>
            <a:br>
              <a:rPr lang="en-GB" dirty="0">
                <a:solidFill>
                  <a:srgbClr val="FF3860"/>
                </a:solidFill>
              </a:rPr>
            </a:br>
            <a:r>
              <a:rPr lang="en-GB" dirty="0">
                <a:solidFill>
                  <a:srgbClr val="FF3860"/>
                </a:solidFill>
              </a:rPr>
              <a:t>There are zero apples on the tree.</a:t>
            </a:r>
          </a:p>
        </p:txBody>
      </p:sp>
      <p:pic>
        <p:nvPicPr>
          <p:cNvPr id="7" name="Picture 6" descr="A picture containing room&#10;&#10;Description automatically generated">
            <a:extLst>
              <a:ext uri="{FF2B5EF4-FFF2-40B4-BE49-F238E27FC236}">
                <a16:creationId xmlns="" xmlns:a16="http://schemas.microsoft.com/office/drawing/2014/main" id="{B18D3F36-8183-9F47-A41F-9178A6E84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190" y="2457314"/>
            <a:ext cx="5415620" cy="270781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FFE273D-A084-B241-8A6C-0296D76D6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190" y="2457314"/>
            <a:ext cx="5415620" cy="270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80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How many apples are on the tree? On the grass?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 descr="A picture containing room&#10;&#10;Description automatically generated">
            <a:extLst>
              <a:ext uri="{FF2B5EF4-FFF2-40B4-BE49-F238E27FC236}">
                <a16:creationId xmlns="" xmlns:a16="http://schemas.microsoft.com/office/drawing/2014/main" id="{B18D3F36-8183-9F47-A41F-9178A6E84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190" y="2457314"/>
            <a:ext cx="5415620" cy="270781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FFE273D-A084-B241-8A6C-0296D76D6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190" y="2457314"/>
            <a:ext cx="5415620" cy="2707810"/>
          </a:xfrm>
          <a:prstGeom prst="rect">
            <a:avLst/>
          </a:prstGeom>
        </p:spPr>
      </p:pic>
      <p:pic>
        <p:nvPicPr>
          <p:cNvPr id="11" name="Picture 10" descr="A picture containing room&#10;&#10;Description automatically generated">
            <a:extLst>
              <a:ext uri="{FF2B5EF4-FFF2-40B4-BE49-F238E27FC236}">
                <a16:creationId xmlns="" xmlns:a16="http://schemas.microsoft.com/office/drawing/2014/main" id="{BDA83452-27F5-C142-BF82-FE85BE619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190" y="2457314"/>
            <a:ext cx="5415620" cy="2707810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11D55E7-D297-364B-B70D-F6D2817175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8190" y="2457314"/>
            <a:ext cx="5415620" cy="2707810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E2BD4186-ADB7-2E41-A492-7839DE40CD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8190" y="2457314"/>
            <a:ext cx="5415620" cy="270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6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Note to adults: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 activities within this presentation are designed to accompany or act as guidance for concrete tasks for the children to experience using mathematics equipment and other real-world objects in the classroom.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We hope it helps!</a:t>
            </a:r>
          </a:p>
        </p:txBody>
      </p:sp>
    </p:spTree>
    <p:extLst>
      <p:ext uri="{BB962C8B-B14F-4D97-AF65-F5344CB8AC3E}">
        <p14:creationId xmlns:p14="http://schemas.microsoft.com/office/powerpoint/2010/main" val="2769467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How many apples are on the tree? On the grass?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rgbClr val="FF3860"/>
                </a:solidFill>
              </a:rPr>
              <a:t>There are five apples on the grass. </a:t>
            </a:r>
            <a:br>
              <a:rPr lang="en-GB" dirty="0">
                <a:solidFill>
                  <a:srgbClr val="FF3860"/>
                </a:solidFill>
              </a:rPr>
            </a:br>
            <a:r>
              <a:rPr lang="en-GB" dirty="0">
                <a:solidFill>
                  <a:srgbClr val="FF3860"/>
                </a:solidFill>
              </a:rPr>
              <a:t>There are zero apples on the tree.</a:t>
            </a:r>
          </a:p>
        </p:txBody>
      </p:sp>
      <p:pic>
        <p:nvPicPr>
          <p:cNvPr id="7" name="Picture 6" descr="A picture containing room&#10;&#10;Description automatically generated">
            <a:extLst>
              <a:ext uri="{FF2B5EF4-FFF2-40B4-BE49-F238E27FC236}">
                <a16:creationId xmlns="" xmlns:a16="http://schemas.microsoft.com/office/drawing/2014/main" id="{B18D3F36-8183-9F47-A41F-9178A6E84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190" y="2457314"/>
            <a:ext cx="5415620" cy="270781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FFE273D-A084-B241-8A6C-0296D76D6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190" y="2457314"/>
            <a:ext cx="5415620" cy="2707810"/>
          </a:xfrm>
          <a:prstGeom prst="rect">
            <a:avLst/>
          </a:prstGeom>
        </p:spPr>
      </p:pic>
      <p:pic>
        <p:nvPicPr>
          <p:cNvPr id="11" name="Picture 10" descr="A picture containing room&#10;&#10;Description automatically generated">
            <a:extLst>
              <a:ext uri="{FF2B5EF4-FFF2-40B4-BE49-F238E27FC236}">
                <a16:creationId xmlns="" xmlns:a16="http://schemas.microsoft.com/office/drawing/2014/main" id="{BDA83452-27F5-C142-BF82-FE85BE619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190" y="2457314"/>
            <a:ext cx="5415620" cy="2707810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11D55E7-D297-364B-B70D-F6D2817175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8190" y="2457314"/>
            <a:ext cx="5415620" cy="2707810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E2BD4186-ADB7-2E41-A492-7839DE40CD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8190" y="2457314"/>
            <a:ext cx="5415620" cy="270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07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How many apples are on the tree? On the grass?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 descr="A picture containing room&#10;&#10;Description automatically generated">
            <a:extLst>
              <a:ext uri="{FF2B5EF4-FFF2-40B4-BE49-F238E27FC236}">
                <a16:creationId xmlns="" xmlns:a16="http://schemas.microsoft.com/office/drawing/2014/main" id="{B18D3F36-8183-9F47-A41F-9178A6E84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190" y="2457314"/>
            <a:ext cx="5415620" cy="270781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FFE273D-A084-B241-8A6C-0296D76D6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190" y="2457314"/>
            <a:ext cx="5415620" cy="2707810"/>
          </a:xfrm>
          <a:prstGeom prst="rect">
            <a:avLst/>
          </a:prstGeom>
        </p:spPr>
      </p:pic>
      <p:pic>
        <p:nvPicPr>
          <p:cNvPr id="11" name="Picture 10" descr="A picture containing room&#10;&#10;Description automatically generated">
            <a:extLst>
              <a:ext uri="{FF2B5EF4-FFF2-40B4-BE49-F238E27FC236}">
                <a16:creationId xmlns="" xmlns:a16="http://schemas.microsoft.com/office/drawing/2014/main" id="{BDA83452-27F5-C142-BF82-FE85BE619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190" y="2457314"/>
            <a:ext cx="5415620" cy="270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89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How many apples are on the tree? On the grass?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rgbClr val="FF3860"/>
                </a:solidFill>
              </a:rPr>
              <a:t>There are three apples on the grass. </a:t>
            </a:r>
            <a:br>
              <a:rPr lang="en-GB" dirty="0">
                <a:solidFill>
                  <a:srgbClr val="FF3860"/>
                </a:solidFill>
              </a:rPr>
            </a:br>
            <a:r>
              <a:rPr lang="en-GB" dirty="0">
                <a:solidFill>
                  <a:srgbClr val="FF3860"/>
                </a:solidFill>
              </a:rPr>
              <a:t>There are zero apples on the tree.</a:t>
            </a:r>
          </a:p>
        </p:txBody>
      </p:sp>
      <p:pic>
        <p:nvPicPr>
          <p:cNvPr id="7" name="Picture 6" descr="A picture containing room&#10;&#10;Description automatically generated">
            <a:extLst>
              <a:ext uri="{FF2B5EF4-FFF2-40B4-BE49-F238E27FC236}">
                <a16:creationId xmlns="" xmlns:a16="http://schemas.microsoft.com/office/drawing/2014/main" id="{B18D3F36-8183-9F47-A41F-9178A6E84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190" y="2457314"/>
            <a:ext cx="5415620" cy="270781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FFE273D-A084-B241-8A6C-0296D76D6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190" y="2457314"/>
            <a:ext cx="5415620" cy="2707810"/>
          </a:xfrm>
          <a:prstGeom prst="rect">
            <a:avLst/>
          </a:prstGeom>
        </p:spPr>
      </p:pic>
      <p:pic>
        <p:nvPicPr>
          <p:cNvPr id="11" name="Picture 10" descr="A picture containing room&#10;&#10;Description automatically generated">
            <a:extLst>
              <a:ext uri="{FF2B5EF4-FFF2-40B4-BE49-F238E27FC236}">
                <a16:creationId xmlns="" xmlns:a16="http://schemas.microsoft.com/office/drawing/2014/main" id="{BDA83452-27F5-C142-BF82-FE85BE619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190" y="2457314"/>
            <a:ext cx="5415620" cy="270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84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How many apples are on the tree? On the grass?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 descr="A picture containing room&#10;&#10;Description automatically generated">
            <a:extLst>
              <a:ext uri="{FF2B5EF4-FFF2-40B4-BE49-F238E27FC236}">
                <a16:creationId xmlns="" xmlns:a16="http://schemas.microsoft.com/office/drawing/2014/main" id="{B18D3F36-8183-9F47-A41F-9178A6E84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190" y="2457314"/>
            <a:ext cx="5415620" cy="270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86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How many apples are on the tree? On the grass?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rgbClr val="FF3860"/>
                </a:solidFill>
              </a:rPr>
              <a:t>There is one apple on the grass. </a:t>
            </a:r>
            <a:br>
              <a:rPr lang="en-GB" dirty="0">
                <a:solidFill>
                  <a:srgbClr val="FF3860"/>
                </a:solidFill>
              </a:rPr>
            </a:br>
            <a:r>
              <a:rPr lang="en-GB" dirty="0">
                <a:solidFill>
                  <a:srgbClr val="FF3860"/>
                </a:solidFill>
              </a:rPr>
              <a:t>There are zero apples on the tree.</a:t>
            </a:r>
          </a:p>
        </p:txBody>
      </p:sp>
      <p:pic>
        <p:nvPicPr>
          <p:cNvPr id="7" name="Picture 6" descr="A picture containing room&#10;&#10;Description automatically generated">
            <a:extLst>
              <a:ext uri="{FF2B5EF4-FFF2-40B4-BE49-F238E27FC236}">
                <a16:creationId xmlns="" xmlns:a16="http://schemas.microsoft.com/office/drawing/2014/main" id="{B18D3F36-8183-9F47-A41F-9178A6E84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190" y="2457314"/>
            <a:ext cx="5415620" cy="270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29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How many apples are on the tree? On the grass?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 descr="A picture containing room&#10;&#10;Description automatically generated">
            <a:extLst>
              <a:ext uri="{FF2B5EF4-FFF2-40B4-BE49-F238E27FC236}">
                <a16:creationId xmlns="" xmlns:a16="http://schemas.microsoft.com/office/drawing/2014/main" id="{B18D3F36-8183-9F47-A41F-9178A6E84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190" y="2457314"/>
            <a:ext cx="5415620" cy="270781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FFE273D-A084-B241-8A6C-0296D76D6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190" y="2457314"/>
            <a:ext cx="5415620" cy="2707810"/>
          </a:xfrm>
          <a:prstGeom prst="rect">
            <a:avLst/>
          </a:prstGeom>
        </p:spPr>
      </p:pic>
      <p:pic>
        <p:nvPicPr>
          <p:cNvPr id="11" name="Picture 10" descr="A picture containing room&#10;&#10;Description automatically generated">
            <a:extLst>
              <a:ext uri="{FF2B5EF4-FFF2-40B4-BE49-F238E27FC236}">
                <a16:creationId xmlns="" xmlns:a16="http://schemas.microsoft.com/office/drawing/2014/main" id="{BDA83452-27F5-C142-BF82-FE85BE619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190" y="2457314"/>
            <a:ext cx="5415620" cy="2707810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11D55E7-D297-364B-B70D-F6D2817175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8190" y="2457314"/>
            <a:ext cx="5415620" cy="270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64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How many apples are on the tree? On the grass?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rgbClr val="FF3860"/>
                </a:solidFill>
              </a:rPr>
              <a:t>There are four apples on the grass. </a:t>
            </a:r>
            <a:br>
              <a:rPr lang="en-GB" dirty="0">
                <a:solidFill>
                  <a:srgbClr val="FF3860"/>
                </a:solidFill>
              </a:rPr>
            </a:br>
            <a:r>
              <a:rPr lang="en-GB" dirty="0">
                <a:solidFill>
                  <a:srgbClr val="FF3860"/>
                </a:solidFill>
              </a:rPr>
              <a:t>There are zero apples on the tree.</a:t>
            </a:r>
          </a:p>
        </p:txBody>
      </p:sp>
      <p:pic>
        <p:nvPicPr>
          <p:cNvPr id="7" name="Picture 6" descr="A picture containing room&#10;&#10;Description automatically generated">
            <a:extLst>
              <a:ext uri="{FF2B5EF4-FFF2-40B4-BE49-F238E27FC236}">
                <a16:creationId xmlns="" xmlns:a16="http://schemas.microsoft.com/office/drawing/2014/main" id="{B18D3F36-8183-9F47-A41F-9178A6E84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190" y="2457314"/>
            <a:ext cx="5415620" cy="270781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FFE273D-A084-B241-8A6C-0296D76D6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190" y="2457314"/>
            <a:ext cx="5415620" cy="2707810"/>
          </a:xfrm>
          <a:prstGeom prst="rect">
            <a:avLst/>
          </a:prstGeom>
        </p:spPr>
      </p:pic>
      <p:pic>
        <p:nvPicPr>
          <p:cNvPr id="11" name="Picture 10" descr="A picture containing room&#10;&#10;Description automatically generated">
            <a:extLst>
              <a:ext uri="{FF2B5EF4-FFF2-40B4-BE49-F238E27FC236}">
                <a16:creationId xmlns="" xmlns:a16="http://schemas.microsoft.com/office/drawing/2014/main" id="{BDA83452-27F5-C142-BF82-FE85BE619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190" y="2457314"/>
            <a:ext cx="5415620" cy="2707810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11D55E7-D297-364B-B70D-F6D2817175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8190" y="2457314"/>
            <a:ext cx="5415620" cy="270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2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Activity:</a:t>
            </a:r>
          </a:p>
          <a:p>
            <a:pPr marL="0" indent="0">
              <a:buNone/>
            </a:pPr>
            <a:r>
              <a:rPr lang="en-GB" sz="2200" dirty="0"/>
              <a:t>How many in the pond? How many out of the pond?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Using toy fish or ducks, ask children questions that encourage finding zero. </a:t>
            </a:r>
          </a:p>
          <a:p>
            <a:pPr marL="0" indent="0">
              <a:buNone/>
            </a:pPr>
            <a:r>
              <a:rPr lang="en-GB" sz="2200" i="1" dirty="0"/>
              <a:t>If I remove three fish from the pond, how many will be left?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C4239D4-8E9B-6D4A-8DD3-9678942E9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869" y="1626914"/>
            <a:ext cx="3604172" cy="360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43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If </a:t>
            </a:r>
            <a:r>
              <a:rPr lang="en-GB" dirty="0" err="1"/>
              <a:t>Astrobee</a:t>
            </a:r>
            <a:r>
              <a:rPr lang="en-GB" dirty="0"/>
              <a:t> zaps one planet, how many planets will be left?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16C835B-84F9-5B45-BD81-1DBB83D0F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4575984"/>
            <a:ext cx="2172757" cy="16009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F0517D0-A0C1-E748-8610-FF97A85EF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323" y="2590780"/>
            <a:ext cx="1315208" cy="141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1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If </a:t>
            </a:r>
            <a:r>
              <a:rPr lang="en-GB" dirty="0" err="1"/>
              <a:t>Astrobee</a:t>
            </a:r>
            <a:r>
              <a:rPr lang="en-GB" dirty="0"/>
              <a:t> zaps one planet, how many planets will be left?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16C835B-84F9-5B45-BD81-1DBB83D0F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4575984"/>
            <a:ext cx="2172757" cy="16009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F963DB9-3CB6-664B-8B96-BEDADFC00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436" y="2764689"/>
            <a:ext cx="2399128" cy="24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95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How many fingers are being shown by the hand below?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619D184-EF9C-D54A-A94E-BAD64E7AA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000" y="2349000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676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If </a:t>
            </a:r>
            <a:r>
              <a:rPr lang="en-GB" dirty="0" err="1"/>
              <a:t>Astrobee</a:t>
            </a:r>
            <a:r>
              <a:rPr lang="en-GB" dirty="0"/>
              <a:t> zaps three planets, how many planets will be left?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16C835B-84F9-5B45-BD81-1DBB83D0F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4575984"/>
            <a:ext cx="2172757" cy="16009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F0517D0-A0C1-E748-8610-FF97A85EF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323" y="2590780"/>
            <a:ext cx="1315208" cy="1410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A72E348-2764-D54E-BF69-D9D72FC81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2721" y="3737507"/>
            <a:ext cx="1315208" cy="14105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EB32768-4523-0141-810C-A778E4C0C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8889" y="2590781"/>
            <a:ext cx="1315208" cy="141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0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If </a:t>
            </a:r>
            <a:r>
              <a:rPr lang="en-GB" dirty="0" err="1"/>
              <a:t>Astrobee</a:t>
            </a:r>
            <a:r>
              <a:rPr lang="en-GB" dirty="0"/>
              <a:t> zaps three planets, how many planets will be left?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16C835B-84F9-5B45-BD81-1DBB83D0F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4575984"/>
            <a:ext cx="2172757" cy="16009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7DD536D-1A3F-1440-AA25-B7CAB4267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436" y="2764689"/>
            <a:ext cx="2399128" cy="24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26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If </a:t>
            </a:r>
            <a:r>
              <a:rPr lang="en-GB" dirty="0" err="1"/>
              <a:t>Astrobee</a:t>
            </a:r>
            <a:r>
              <a:rPr lang="en-GB" dirty="0"/>
              <a:t> zaps five planets, how many planets will be left?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16C835B-84F9-5B45-BD81-1DBB83D0F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4575984"/>
            <a:ext cx="2172757" cy="16009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F0517D0-A0C1-E748-8610-FF97A85EF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323" y="2590780"/>
            <a:ext cx="1315208" cy="1410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A72E348-2764-D54E-BF69-D9D72FC81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2721" y="3737507"/>
            <a:ext cx="1315208" cy="14105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EB32768-4523-0141-810C-A778E4C0C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8889" y="2590781"/>
            <a:ext cx="1315208" cy="14105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3715998-ACBF-054E-92F0-A6FD81863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8075" y="3709960"/>
            <a:ext cx="1315208" cy="14105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2B8F118-2163-1842-961A-62AE0E83F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2993" y="2590781"/>
            <a:ext cx="1315208" cy="141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2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If </a:t>
            </a:r>
            <a:r>
              <a:rPr lang="en-GB" dirty="0" err="1"/>
              <a:t>Astrobee</a:t>
            </a:r>
            <a:r>
              <a:rPr lang="en-GB" dirty="0"/>
              <a:t> zaps five planets, how many planets will be left?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16C835B-84F9-5B45-BD81-1DBB83D0F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4575984"/>
            <a:ext cx="2172757" cy="16009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BEAD2E3-99C0-2140-8DB3-D49D73DE5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436" y="2764689"/>
            <a:ext cx="2399128" cy="24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160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If </a:t>
            </a:r>
            <a:r>
              <a:rPr lang="en-GB" dirty="0" err="1"/>
              <a:t>Astrobee</a:t>
            </a:r>
            <a:r>
              <a:rPr lang="en-GB" dirty="0"/>
              <a:t> zaps two planets, how many planets will be left?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16C835B-84F9-5B45-BD81-1DBB83D0F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4575984"/>
            <a:ext cx="2172757" cy="16009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F0517D0-A0C1-E748-8610-FF97A85EF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323" y="2590780"/>
            <a:ext cx="1315208" cy="1410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A72E348-2764-D54E-BF69-D9D72FC81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2721" y="3737507"/>
            <a:ext cx="1315208" cy="141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7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If </a:t>
            </a:r>
            <a:r>
              <a:rPr lang="en-GB" dirty="0" err="1"/>
              <a:t>Astrobee</a:t>
            </a:r>
            <a:r>
              <a:rPr lang="en-GB" dirty="0"/>
              <a:t> zaps two planets, how many planets will be left?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16C835B-84F9-5B45-BD81-1DBB83D0F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4575984"/>
            <a:ext cx="2172757" cy="16009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75DBD6D-28B0-6E4F-A96E-A3D3FAF16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436" y="2764689"/>
            <a:ext cx="2399128" cy="24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795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If </a:t>
            </a:r>
            <a:r>
              <a:rPr lang="en-GB" dirty="0" err="1"/>
              <a:t>Astrobee</a:t>
            </a:r>
            <a:r>
              <a:rPr lang="en-GB" dirty="0"/>
              <a:t> zaps four planets, how many planets will be left?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16C835B-84F9-5B45-BD81-1DBB83D0F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4575984"/>
            <a:ext cx="2172757" cy="16009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F0517D0-A0C1-E748-8610-FF97A85EF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323" y="2590780"/>
            <a:ext cx="1315208" cy="1410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A72E348-2764-D54E-BF69-D9D72FC81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2721" y="3737507"/>
            <a:ext cx="1315208" cy="14105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EB32768-4523-0141-810C-A778E4C0C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8889" y="2590781"/>
            <a:ext cx="1315208" cy="14105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3715998-ACBF-054E-92F0-A6FD81863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8075" y="3709960"/>
            <a:ext cx="1315208" cy="141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64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If </a:t>
            </a:r>
            <a:r>
              <a:rPr lang="en-GB" dirty="0" err="1"/>
              <a:t>Astrobee</a:t>
            </a:r>
            <a:r>
              <a:rPr lang="en-GB" dirty="0"/>
              <a:t> zaps four planets, how many planets will be left?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16C835B-84F9-5B45-BD81-1DBB83D0F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4575984"/>
            <a:ext cx="2172757" cy="16009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7FC1D91-69B5-8B4A-A736-46F179C74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436" y="2764689"/>
            <a:ext cx="2399128" cy="24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138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If </a:t>
            </a:r>
            <a:r>
              <a:rPr lang="en-GB" dirty="0" err="1"/>
              <a:t>Astrobee</a:t>
            </a:r>
            <a:r>
              <a:rPr lang="en-GB" dirty="0"/>
              <a:t> eats two cookies, how many cookies will be left?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16C835B-84F9-5B45-BD81-1DBB83D0F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4575984"/>
            <a:ext cx="2172757" cy="16009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B84AC7B-F7CA-404C-ADEE-248CB595C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531" y="2526862"/>
            <a:ext cx="1804276" cy="18042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E7B9DBC-05CA-084A-B4E5-EF1B880E3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924" y="4130237"/>
            <a:ext cx="1804276" cy="180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7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If </a:t>
            </a:r>
            <a:r>
              <a:rPr lang="en-GB" dirty="0" err="1"/>
              <a:t>Astrobee</a:t>
            </a:r>
            <a:r>
              <a:rPr lang="en-GB" dirty="0"/>
              <a:t> eats two cookies, how many cookies will be left?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16C835B-84F9-5B45-BD81-1DBB83D0F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4575984"/>
            <a:ext cx="2172757" cy="16009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2C106C7-52A0-384C-855B-3950A8EB4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436" y="2764689"/>
            <a:ext cx="2399128" cy="24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62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How many fingers are being shown by the hand below?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rgbClr val="FF3860"/>
                </a:solidFill>
              </a:rPr>
              <a:t>0 or zero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619D184-EF9C-D54A-A94E-BAD64E7AA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000" y="2349000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874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If </a:t>
            </a:r>
            <a:r>
              <a:rPr lang="en-GB" dirty="0" err="1"/>
              <a:t>Astrobee</a:t>
            </a:r>
            <a:r>
              <a:rPr lang="en-GB" dirty="0"/>
              <a:t> eats one cookie, how many cookies will be left?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16C835B-84F9-5B45-BD81-1DBB83D0F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4575984"/>
            <a:ext cx="2172757" cy="16009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B84AC7B-F7CA-404C-ADEE-248CB595C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531" y="2526862"/>
            <a:ext cx="1804276" cy="180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9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If </a:t>
            </a:r>
            <a:r>
              <a:rPr lang="en-GB" dirty="0" err="1"/>
              <a:t>Astrobee</a:t>
            </a:r>
            <a:r>
              <a:rPr lang="en-GB" dirty="0"/>
              <a:t> eats one cookie, how many cookies will be left?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16C835B-84F9-5B45-BD81-1DBB83D0F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4575984"/>
            <a:ext cx="2172757" cy="16009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2C106C7-52A0-384C-855B-3950A8EB4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436" y="2764689"/>
            <a:ext cx="2399128" cy="24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909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If </a:t>
            </a:r>
            <a:r>
              <a:rPr lang="en-GB" dirty="0" err="1"/>
              <a:t>Astrobee</a:t>
            </a:r>
            <a:r>
              <a:rPr lang="en-GB" dirty="0"/>
              <a:t> eats three cookies, how many cookies will be left?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16C835B-84F9-5B45-BD81-1DBB83D0F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4575984"/>
            <a:ext cx="2172757" cy="16009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B84AC7B-F7CA-404C-ADEE-248CB595C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531" y="2526862"/>
            <a:ext cx="1804276" cy="18042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0AA5E40-35E7-5A44-BA11-EDCA23088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057" y="2526862"/>
            <a:ext cx="1804276" cy="18042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E7B9DBC-05CA-084A-B4E5-EF1B880E3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924" y="4130237"/>
            <a:ext cx="1804276" cy="180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666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If </a:t>
            </a:r>
            <a:r>
              <a:rPr lang="en-GB" dirty="0" err="1"/>
              <a:t>Astrobee</a:t>
            </a:r>
            <a:r>
              <a:rPr lang="en-GB" dirty="0"/>
              <a:t> eats three cookies, how many cookies will be left?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16C835B-84F9-5B45-BD81-1DBB83D0F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4575984"/>
            <a:ext cx="2172757" cy="16009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B84AC7B-F7CA-404C-ADEE-248CB595C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531" y="2526862"/>
            <a:ext cx="1804276" cy="18042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0AA5E40-35E7-5A44-BA11-EDCA23088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057" y="2526862"/>
            <a:ext cx="1804276" cy="18042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E7B9DBC-05CA-084A-B4E5-EF1B880E3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924" y="4130237"/>
            <a:ext cx="1804276" cy="180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6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If </a:t>
            </a:r>
            <a:r>
              <a:rPr lang="en-GB" dirty="0" err="1"/>
              <a:t>Astrobee</a:t>
            </a:r>
            <a:r>
              <a:rPr lang="en-GB" dirty="0"/>
              <a:t> eats three cookies, how many cookies will be left?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16C835B-84F9-5B45-BD81-1DBB83D0F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4575984"/>
            <a:ext cx="2172757" cy="16009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2C106C7-52A0-384C-855B-3950A8EB4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436" y="2764689"/>
            <a:ext cx="2399128" cy="24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809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If </a:t>
            </a:r>
            <a:r>
              <a:rPr lang="en-GB" dirty="0" err="1"/>
              <a:t>Astrobee</a:t>
            </a:r>
            <a:r>
              <a:rPr lang="en-GB" dirty="0"/>
              <a:t> eats five cookies, how many cookies will be left?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16C835B-84F9-5B45-BD81-1DBB83D0F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4575984"/>
            <a:ext cx="2172757" cy="16009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B84AC7B-F7CA-404C-ADEE-248CB595C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531" y="2526862"/>
            <a:ext cx="1804276" cy="18042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0AA5E40-35E7-5A44-BA11-EDCA23088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057" y="2526862"/>
            <a:ext cx="1804276" cy="18042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25992006-6150-0D48-AFF2-B601C7230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139" y="2526862"/>
            <a:ext cx="1804276" cy="18042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E7B9DBC-05CA-084A-B4E5-EF1B880E3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924" y="4130237"/>
            <a:ext cx="1804276" cy="18042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2911161-E739-D945-B769-2ABE8CEDE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450" y="4130237"/>
            <a:ext cx="1804276" cy="180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0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If </a:t>
            </a:r>
            <a:r>
              <a:rPr lang="en-GB" dirty="0" err="1"/>
              <a:t>Astrobee</a:t>
            </a:r>
            <a:r>
              <a:rPr lang="en-GB" dirty="0"/>
              <a:t> eats five cookies, how many cookies will be left?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16C835B-84F9-5B45-BD81-1DBB83D0F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4575984"/>
            <a:ext cx="2172757" cy="16009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2C106C7-52A0-384C-855B-3950A8EB4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436" y="2764689"/>
            <a:ext cx="2399128" cy="24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533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If </a:t>
            </a:r>
            <a:r>
              <a:rPr lang="en-GB" dirty="0" err="1"/>
              <a:t>Astrobee</a:t>
            </a:r>
            <a:r>
              <a:rPr lang="en-GB" dirty="0"/>
              <a:t> eats four cookies, how many cookies will be left?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16C835B-84F9-5B45-BD81-1DBB83D0F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4575984"/>
            <a:ext cx="2172757" cy="16009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B84AC7B-F7CA-404C-ADEE-248CB595C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531" y="2526862"/>
            <a:ext cx="1804276" cy="18042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0AA5E40-35E7-5A44-BA11-EDCA23088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057" y="2526862"/>
            <a:ext cx="1804276" cy="18042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E7B9DBC-05CA-084A-B4E5-EF1B880E3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924" y="4130237"/>
            <a:ext cx="1804276" cy="18042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2911161-E739-D945-B769-2ABE8CEDE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450" y="4130237"/>
            <a:ext cx="1804276" cy="180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0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If </a:t>
            </a:r>
            <a:r>
              <a:rPr lang="en-GB" dirty="0" err="1"/>
              <a:t>Astrobee</a:t>
            </a:r>
            <a:r>
              <a:rPr lang="en-GB" dirty="0"/>
              <a:t> eats four cookies, how many cookies will be left?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16C835B-84F9-5B45-BD81-1DBB83D0F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4575984"/>
            <a:ext cx="2172757" cy="16009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2C106C7-52A0-384C-855B-3950A8EB4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436" y="2764689"/>
            <a:ext cx="2399128" cy="24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839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2F7AD31-C135-7642-A796-4AB72D1E5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0" y="889000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None/>
            </a:pPr>
            <a:r>
              <a:rPr lang="en-GB" sz="2200" dirty="0"/>
              <a:t>Finding zero practice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If I remove two cubes from the plate, how many will be left on the plate?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2005F9A-5F14-A745-A71C-EF948688F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7392" y="2746353"/>
            <a:ext cx="718608" cy="7425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0C52C50-3001-BE4D-8374-A43E77644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7392" y="3451090"/>
            <a:ext cx="718608" cy="74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5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How many number beads are on the number bead string?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9869EEF-9916-8843-A540-8CC20A8F4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99" y="3429000"/>
            <a:ext cx="11353802" cy="115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206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2F7AD31-C135-7642-A796-4AB72D1E5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0" y="889000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None/>
            </a:pPr>
            <a:r>
              <a:rPr lang="en-GB" sz="2200" dirty="0"/>
              <a:t>Finding zero practice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If I remove two cubes from the plate, how many will be left on the plate?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F853E76-30F8-DD46-9034-7448F62C3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436" y="2261861"/>
            <a:ext cx="2399128" cy="24732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B23632A-5EEC-1D4C-9BAC-52D82325CA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7438" y="2746353"/>
            <a:ext cx="718608" cy="7425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802C76A-1427-6B46-9E32-C81F87AFAF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7438" y="3451090"/>
            <a:ext cx="718608" cy="74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579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2F7AD31-C135-7642-A796-4AB72D1E5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0" y="889000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None/>
            </a:pPr>
            <a:r>
              <a:rPr lang="en-GB" sz="2200" dirty="0"/>
              <a:t>Finding zero practice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If I remove one cube from the plate, how many will be left on the plate?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0C52C50-3001-BE4D-8374-A43E77644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7392" y="3451090"/>
            <a:ext cx="718608" cy="74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2F7AD31-C135-7642-A796-4AB72D1E5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0" y="889000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None/>
            </a:pPr>
            <a:r>
              <a:rPr lang="en-GB" sz="2200" dirty="0"/>
              <a:t>Finding zero practice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If I remove one cube from the plate, how many will be left on the plate?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F853E76-30F8-DD46-9034-7448F62C3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436" y="2261861"/>
            <a:ext cx="2399128" cy="24732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802C76A-1427-6B46-9E32-C81F87AFAF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7438" y="3451090"/>
            <a:ext cx="718608" cy="74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184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2F7AD31-C135-7642-A796-4AB72D1E5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0" y="889000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None/>
            </a:pPr>
            <a:r>
              <a:rPr lang="en-GB" sz="2200" dirty="0"/>
              <a:t>Finding zero practice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If I remove three cubes from the plate, how many will be left on the plate?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2005F9A-5F14-A745-A71C-EF948688F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7392" y="2746353"/>
            <a:ext cx="718608" cy="7425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0C52C50-3001-BE4D-8374-A43E77644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7392" y="3451090"/>
            <a:ext cx="718608" cy="7425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317E32F-5EFC-7949-B151-69910CDC0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514152"/>
            <a:ext cx="718608" cy="74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6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2F7AD31-C135-7642-A796-4AB72D1E5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0" y="889000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None/>
            </a:pPr>
            <a:r>
              <a:rPr lang="en-GB" sz="2200" dirty="0"/>
              <a:t>Finding zero practice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If I remove three cubes from the plate, how many will be left on the plate?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F853E76-30F8-DD46-9034-7448F62C3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436" y="2261861"/>
            <a:ext cx="2399128" cy="24732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B23632A-5EEC-1D4C-9BAC-52D82325CA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7438" y="2746353"/>
            <a:ext cx="718608" cy="7425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802C76A-1427-6B46-9E32-C81F87AFAF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7438" y="3451090"/>
            <a:ext cx="718608" cy="7425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9CB82CB-3D75-6F4D-BC47-EC327E76D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6046" y="3514152"/>
            <a:ext cx="718608" cy="74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113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2F7AD31-C135-7642-A796-4AB72D1E5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0" y="889000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None/>
            </a:pPr>
            <a:r>
              <a:rPr lang="en-GB" sz="2200" dirty="0"/>
              <a:t>Finding zero practice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If I remove four cubes from the plate, how many will be left on the plate?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2005F9A-5F14-A745-A71C-EF948688F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7392" y="2746353"/>
            <a:ext cx="718608" cy="7425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C0F8F6B-7708-A440-B568-C426C40C1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202" y="2774737"/>
            <a:ext cx="718608" cy="7425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0C52C50-3001-BE4D-8374-A43E77644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7392" y="3451090"/>
            <a:ext cx="718608" cy="7425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317E32F-5EFC-7949-B151-69910CDC0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514152"/>
            <a:ext cx="718608" cy="74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5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2F7AD31-C135-7642-A796-4AB72D1E5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0" y="889000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None/>
            </a:pPr>
            <a:r>
              <a:rPr lang="en-GB" sz="2200" dirty="0"/>
              <a:t>Finding zero practice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If I remove four cubes from the plate, how many will be left on the plate?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F853E76-30F8-DD46-9034-7448F62C3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436" y="2261861"/>
            <a:ext cx="2399128" cy="24732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B23632A-5EEC-1D4C-9BAC-52D82325CA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7438" y="2746353"/>
            <a:ext cx="718608" cy="7425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3655A78-42B9-CF48-974D-4A0E943E0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8248" y="2774737"/>
            <a:ext cx="718608" cy="7425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802C76A-1427-6B46-9E32-C81F87AFAF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7438" y="3451090"/>
            <a:ext cx="718608" cy="7425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9CB82CB-3D75-6F4D-BC47-EC327E76D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6046" y="3514152"/>
            <a:ext cx="718608" cy="74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249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Activity:</a:t>
            </a:r>
          </a:p>
          <a:p>
            <a:pPr marL="0" indent="0">
              <a:buNone/>
            </a:pPr>
            <a:r>
              <a:rPr lang="en-GB" sz="2200" dirty="0"/>
              <a:t>Finding zero practice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Using cubes and plates, ask children questions that encourage finding zero. </a:t>
            </a:r>
          </a:p>
          <a:p>
            <a:pPr marL="0" indent="0">
              <a:buNone/>
            </a:pPr>
            <a:r>
              <a:rPr lang="en-GB" sz="2200" i="1" dirty="0"/>
              <a:t>If I remove four cubes from the plate, how many will be left?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55BF1144-EE68-3841-AE5B-5D09B169F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375" y="2561014"/>
            <a:ext cx="6445250" cy="288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04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How many number beads are on the number bead string?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rgbClr val="FF3860"/>
                </a:solidFill>
              </a:rPr>
              <a:t>0 or zero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9869EEF-9916-8843-A540-8CC20A8F4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99" y="3429000"/>
            <a:ext cx="11353802" cy="115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40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How many counters are in the five frame below?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37B841C-D73D-B24B-AB1F-2C2ED7F87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5423" y="342900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9E46467-0B66-FC44-B06B-C6EA8AAD8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6148" y="342900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977CA8F-4698-2B44-8B9D-BB691E166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5285" y="342900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9AB494B-0E97-6F4F-82C0-BC8A7B7500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6010" y="342900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28DE6CE-FCFE-734E-A4FE-CC60E71F1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6735" y="342900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71740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How many counters are in the five frame below?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rgbClr val="FF3860"/>
                </a:solidFill>
              </a:rPr>
              <a:t>0 or zero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37B841C-D73D-B24B-AB1F-2C2ED7F87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5423" y="342900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9E46467-0B66-FC44-B06B-C6EA8AAD8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6148" y="342900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977CA8F-4698-2B44-8B9D-BB691E166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5285" y="342900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9AB494B-0E97-6F4F-82C0-BC8A7B7500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6010" y="342900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28DE6CE-FCFE-734E-A4FE-CC60E71F1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6735" y="342900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97695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How many yellow counters are in the five frame below?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DDF1A72-718D-0F4F-82A6-E96481D9BE20}"/>
              </a:ext>
            </a:extLst>
          </p:cNvPr>
          <p:cNvSpPr/>
          <p:nvPr/>
        </p:nvSpPr>
        <p:spPr>
          <a:xfrm>
            <a:off x="4657725" y="2447925"/>
            <a:ext cx="2876550" cy="28765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5853DA1-1461-7643-B9FF-C3FDE7BDC9C7}"/>
              </a:ext>
            </a:extLst>
          </p:cNvPr>
          <p:cNvSpPr/>
          <p:nvPr/>
        </p:nvSpPr>
        <p:spPr>
          <a:xfrm>
            <a:off x="5638800" y="3429000"/>
            <a:ext cx="914400" cy="9144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9039169A-8765-0F42-A288-9620EAF1FB48}"/>
              </a:ext>
            </a:extLst>
          </p:cNvPr>
          <p:cNvSpPr/>
          <p:nvPr/>
        </p:nvSpPr>
        <p:spPr>
          <a:xfrm>
            <a:off x="6553200" y="4281488"/>
            <a:ext cx="914400" cy="9144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78D7F525-4916-234B-A29F-5F708AA689C9}"/>
              </a:ext>
            </a:extLst>
          </p:cNvPr>
          <p:cNvSpPr/>
          <p:nvPr/>
        </p:nvSpPr>
        <p:spPr>
          <a:xfrm>
            <a:off x="4724400" y="4281488"/>
            <a:ext cx="914400" cy="9144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960810D4-AC2C-CD4A-B51E-B364D287734D}"/>
              </a:ext>
            </a:extLst>
          </p:cNvPr>
          <p:cNvSpPr/>
          <p:nvPr/>
        </p:nvSpPr>
        <p:spPr>
          <a:xfrm>
            <a:off x="4724400" y="2563019"/>
            <a:ext cx="914400" cy="9144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EF70377B-DD74-BA45-A145-ACA5F7EDDFAE}"/>
              </a:ext>
            </a:extLst>
          </p:cNvPr>
          <p:cNvSpPr/>
          <p:nvPr/>
        </p:nvSpPr>
        <p:spPr>
          <a:xfrm>
            <a:off x="6553200" y="2558257"/>
            <a:ext cx="914400" cy="9144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00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ths Shed" id="{5DF74AD8-8BDD-4844-8C46-FFB9DBA0E41D}" vid="{0802D904-F1CF-8847-94FE-D7F26B26A3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0FFBD23-49EF-F148-9BF8-7DB3477A79E2}">
  <we:reference id="wa104380121" version="2.0.0.0" store="en-GB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10615</TotalTime>
  <Words>1416</Words>
  <Application>Microsoft Office PowerPoint</Application>
  <PresentationFormat>Custom</PresentationFormat>
  <Paragraphs>492</Paragraphs>
  <Slides>57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Arial</vt:lpstr>
      <vt:lpstr>Muli</vt:lpstr>
      <vt:lpstr>Calibri</vt:lpstr>
      <vt:lpstr>OpenDyslexicAlta</vt:lpstr>
      <vt:lpstr>Lato</vt:lpstr>
      <vt:lpstr>Lato Light</vt:lpstr>
      <vt:lpstr>Office Theme</vt:lpstr>
      <vt:lpstr>PowerPoint Presentation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  <vt:lpstr>Introducing zero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Spelling Shed 🐝</dc:title>
  <dc:creator>Rob Smith</dc:creator>
  <cp:lastModifiedBy>Susan</cp:lastModifiedBy>
  <cp:revision>353</cp:revision>
  <cp:lastPrinted>2019-06-17T16:19:05Z</cp:lastPrinted>
  <dcterms:created xsi:type="dcterms:W3CDTF">2018-08-06T08:16:18Z</dcterms:created>
  <dcterms:modified xsi:type="dcterms:W3CDTF">2021-01-09T15:22:48Z</dcterms:modified>
</cp:coreProperties>
</file>