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1"/>
  </p:notesMasterIdLst>
  <p:handoutMasterIdLst>
    <p:handoutMasterId r:id="rId42"/>
  </p:handoutMasterIdLst>
  <p:sldIdLst>
    <p:sldId id="320" r:id="rId2"/>
    <p:sldId id="321" r:id="rId3"/>
    <p:sldId id="372" r:id="rId4"/>
    <p:sldId id="408" r:id="rId5"/>
    <p:sldId id="379" r:id="rId6"/>
    <p:sldId id="380" r:id="rId7"/>
    <p:sldId id="377" r:id="rId8"/>
    <p:sldId id="378" r:id="rId9"/>
    <p:sldId id="373" r:id="rId10"/>
    <p:sldId id="376" r:id="rId11"/>
    <p:sldId id="381" r:id="rId12"/>
    <p:sldId id="382" r:id="rId13"/>
    <p:sldId id="383" r:id="rId14"/>
    <p:sldId id="375" r:id="rId15"/>
    <p:sldId id="384" r:id="rId16"/>
    <p:sldId id="385" r:id="rId17"/>
    <p:sldId id="387" r:id="rId18"/>
    <p:sldId id="386" r:id="rId19"/>
    <p:sldId id="374" r:id="rId20"/>
    <p:sldId id="388" r:id="rId21"/>
    <p:sldId id="389" r:id="rId22"/>
    <p:sldId id="390" r:id="rId23"/>
    <p:sldId id="391" r:id="rId24"/>
    <p:sldId id="392" r:id="rId25"/>
    <p:sldId id="393" r:id="rId26"/>
    <p:sldId id="394" r:id="rId27"/>
    <p:sldId id="395" r:id="rId28"/>
    <p:sldId id="396" r:id="rId29"/>
    <p:sldId id="397" r:id="rId30"/>
    <p:sldId id="400" r:id="rId31"/>
    <p:sldId id="399" r:id="rId32"/>
    <p:sldId id="398" r:id="rId33"/>
    <p:sldId id="403" r:id="rId34"/>
    <p:sldId id="404" r:id="rId35"/>
    <p:sldId id="405" r:id="rId36"/>
    <p:sldId id="406" r:id="rId37"/>
    <p:sldId id="370" r:id="rId38"/>
    <p:sldId id="401" r:id="rId39"/>
    <p:sldId id="407" r:id="rId40"/>
  </p:sldIdLst>
  <p:sldSz cx="12192000" cy="6858000"/>
  <p:notesSz cx="6858000" cy="9144000"/>
  <p:embeddedFontLst>
    <p:embeddedFont>
      <p:font typeface="OpenDyslexicAlta" panose="00000500000000000000" pitchFamily="2" charset="0"/>
      <p:regular r:id="rId43"/>
      <p:bold r:id="rId44"/>
      <p:italic r:id="rId45"/>
      <p:boldItalic r:id="rId46"/>
    </p:embeddedFont>
    <p:embeddedFont>
      <p:font typeface="Lato Light" panose="020F0302020204030203" pitchFamily="34" charset="0"/>
      <p:regular r:id="rId47"/>
    </p:embeddedFont>
    <p:embeddedFont>
      <p:font typeface="Lato" panose="020F0502020204030203" pitchFamily="34" charset="0"/>
      <p:regular r:id="rId48"/>
      <p:bold r:id="rId49"/>
    </p:embeddedFont>
    <p:embeddedFont>
      <p:font typeface="OpenDyslexic" panose="00000500000000000000" pitchFamily="2"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Muli" panose="020B0604020202020204"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7957D5"/>
    <a:srgbClr val="F337C7"/>
    <a:srgbClr val="3273DC"/>
    <a:srgbClr val="23D160"/>
    <a:srgbClr val="FFDD57"/>
    <a:srgbClr val="EB9E30"/>
    <a:srgbClr val="209CEE"/>
    <a:srgbClr val="000000"/>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0" autoAdjust="0"/>
    <p:restoredTop sz="87959" autoAdjust="0"/>
  </p:normalViewPr>
  <p:slideViewPr>
    <p:cSldViewPr snapToGrid="0" snapToObjects="1">
      <p:cViewPr varScale="1">
        <p:scale>
          <a:sx n="60" d="100"/>
          <a:sy n="60" d="100"/>
        </p:scale>
        <p:origin x="-1194" y="-180"/>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2860896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79176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665072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2438188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1112406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2173655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858354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307866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64267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61900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634029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805079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614596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1361342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887717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989959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701248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18725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122799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2657743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120871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879842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1193107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3776471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768121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3260143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3172819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4026176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68546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4196123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50343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6706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63097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683138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08/01/2021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85000" lnSpcReduction="20000"/>
          </a:bodyPr>
          <a:lstStyle/>
          <a:p>
            <a:r>
              <a:rPr lang="en-GB" dirty="0" smtClean="0"/>
              <a:t>Stage </a:t>
            </a:r>
            <a:r>
              <a:rPr lang="en-GB" dirty="0"/>
              <a:t>6 </a:t>
            </a:r>
            <a:br>
              <a:rPr lang="en-GB" dirty="0"/>
            </a:br>
            <a:r>
              <a:rPr lang="en-GB" dirty="0"/>
              <a:t>Spring Block 1: Decimals</a:t>
            </a:r>
          </a:p>
          <a:p>
            <a:r>
              <a:rPr lang="en-GB" dirty="0"/>
              <a:t>Lesson 1: To be able to revise numbers with three decimal places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1 – Decimals</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4" name="TextBox 13"/>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 </a:t>
            </a:r>
            <a:r>
              <a:rPr lang="en-GB" sz="2000" b="1" dirty="0" smtClean="0">
                <a:solidFill>
                  <a:schemeClr val="bg1"/>
                </a:solidFill>
              </a:rPr>
              <a:t>QAZGJKZ</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4" name="Picture 13">
            <a:extLst>
              <a:ext uri="{FF2B5EF4-FFF2-40B4-BE49-F238E27FC236}">
                <a16:creationId xmlns="" xmlns:a16="http://schemas.microsoft.com/office/drawing/2014/main" id="{7C4CB8E5-A9AB-0F4A-AC1F-AC320258F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9549" y="2979000"/>
            <a:ext cx="865910" cy="900000"/>
          </a:xfrm>
          <a:prstGeom prst="rect">
            <a:avLst/>
          </a:prstGeom>
        </p:spPr>
      </p:pic>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19" name="Picture 18">
            <a:extLst>
              <a:ext uri="{FF2B5EF4-FFF2-40B4-BE49-F238E27FC236}">
                <a16:creationId xmlns="" xmlns:a16="http://schemas.microsoft.com/office/drawing/2014/main" id="{26C8CBA3-2A74-4F4E-BF65-19D5A109B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2719" y="2979000"/>
            <a:ext cx="865910" cy="900000"/>
          </a:xfrm>
          <a:prstGeom prst="rect">
            <a:avLst/>
          </a:prstGeom>
        </p:spPr>
      </p:pic>
      <p:pic>
        <p:nvPicPr>
          <p:cNvPr id="20" name="Picture 19">
            <a:extLst>
              <a:ext uri="{FF2B5EF4-FFF2-40B4-BE49-F238E27FC236}">
                <a16:creationId xmlns="" xmlns:a16="http://schemas.microsoft.com/office/drawing/2014/main" id="{6740FD63-8CE4-C74E-B810-65CBA17D43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7929" y="2979000"/>
            <a:ext cx="876746"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7923" y="3604414"/>
            <a:ext cx="865910" cy="900000"/>
          </a:xfrm>
          <a:prstGeom prst="rect">
            <a:avLst/>
          </a:prstGeom>
        </p:spPr>
      </p:pic>
      <p:pic>
        <p:nvPicPr>
          <p:cNvPr id="23" name="Picture 22">
            <a:extLst>
              <a:ext uri="{FF2B5EF4-FFF2-40B4-BE49-F238E27FC236}">
                <a16:creationId xmlns="" xmlns:a16="http://schemas.microsoft.com/office/drawing/2014/main" id="{D42E2CF6-EE06-BC45-9D86-9E7D85180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6174" y="2979000"/>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8629" y="3604414"/>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69645"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5602" y="2979000"/>
            <a:ext cx="876746" cy="900000"/>
          </a:xfrm>
          <a:prstGeom prst="rect">
            <a:avLst/>
          </a:prstGeom>
        </p:spPr>
      </p:pic>
      <p:pic>
        <p:nvPicPr>
          <p:cNvPr id="27" name="Picture 26">
            <a:extLst>
              <a:ext uri="{FF2B5EF4-FFF2-40B4-BE49-F238E27FC236}">
                <a16:creationId xmlns="" xmlns:a16="http://schemas.microsoft.com/office/drawing/2014/main" id="{738EC212-63D1-F543-B43D-A1066757D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7318" y="3604414"/>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ones,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tenths,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hundredths and </a:t>
            </a:r>
            <a:r>
              <a:rPr lang="en-US" sz="2400" u="sng" dirty="0">
                <a:solidFill>
                  <a:srgbClr val="FF3860"/>
                </a:solidFill>
                <a:latin typeface="OpenDyslexicAlta" pitchFamily="2" charset="77"/>
              </a:rPr>
              <a:t>4</a:t>
            </a:r>
            <a:r>
              <a:rPr lang="en-US" sz="2400" dirty="0">
                <a:solidFill>
                  <a:schemeClr val="tx1"/>
                </a:solidFill>
                <a:latin typeface="OpenDyslexicAlta" pitchFamily="2" charset="77"/>
              </a:rPr>
              <a:t> thousandths.</a:t>
            </a:r>
          </a:p>
          <a:p>
            <a:pPr>
              <a:lnSpc>
                <a:spcPct val="150000"/>
              </a:lnSpc>
            </a:pPr>
            <a:r>
              <a:rPr lang="en-US" sz="2400" dirty="0">
                <a:solidFill>
                  <a:schemeClr val="tx1"/>
                </a:solidFill>
                <a:latin typeface="OpenDyslexicAlta" pitchFamily="2" charset="77"/>
              </a:rPr>
              <a:t>The number in numeral form is </a:t>
            </a:r>
            <a:r>
              <a:rPr lang="en-US" sz="2400" u="sng" dirty="0">
                <a:solidFill>
                  <a:srgbClr val="FF3860"/>
                </a:solidFill>
                <a:latin typeface="OpenDyslexicAlta" pitchFamily="2" charset="77"/>
              </a:rPr>
              <a:t>2.324</a:t>
            </a:r>
            <a:endParaRPr lang="en-US" sz="2400" dirty="0">
              <a:solidFill>
                <a:schemeClr val="tx1"/>
              </a:solidFill>
              <a:latin typeface="OpenDyslexicAlta" pitchFamily="2" charset="77"/>
            </a:endParaRPr>
          </a:p>
        </p:txBody>
      </p:sp>
    </p:spTree>
    <p:extLst>
      <p:ext uri="{BB962C8B-B14F-4D97-AF65-F5344CB8AC3E}">
        <p14:creationId xmlns:p14="http://schemas.microsoft.com/office/powerpoint/2010/main" val="1805610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1:</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4" name="Picture 13">
            <a:extLst>
              <a:ext uri="{FF2B5EF4-FFF2-40B4-BE49-F238E27FC236}">
                <a16:creationId xmlns="" xmlns:a16="http://schemas.microsoft.com/office/drawing/2014/main" id="{7C4CB8E5-A9AB-0F4A-AC1F-AC320258F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0013" y="2979000"/>
            <a:ext cx="865910" cy="900000"/>
          </a:xfrm>
          <a:prstGeom prst="rect">
            <a:avLst/>
          </a:prstGeom>
        </p:spPr>
      </p:pic>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769" y="2993695"/>
            <a:ext cx="870454" cy="900000"/>
          </a:xfrm>
          <a:prstGeom prst="rect">
            <a:avLst/>
          </a:prstGeom>
        </p:spPr>
      </p:pic>
      <p:pic>
        <p:nvPicPr>
          <p:cNvPr id="19" name="Picture 18">
            <a:extLst>
              <a:ext uri="{FF2B5EF4-FFF2-40B4-BE49-F238E27FC236}">
                <a16:creationId xmlns="" xmlns:a16="http://schemas.microsoft.com/office/drawing/2014/main" id="{26C8CBA3-2A74-4F4E-BF65-19D5A109B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5049" y="2979000"/>
            <a:ext cx="865910"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8387" y="3604414"/>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587" y="3604414"/>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74916"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90873" y="2979000"/>
            <a:ext cx="876746" cy="900000"/>
          </a:xfrm>
          <a:prstGeom prst="rect">
            <a:avLst/>
          </a:prstGeom>
        </p:spPr>
      </p:pic>
      <p:pic>
        <p:nvPicPr>
          <p:cNvPr id="27" name="Picture 26">
            <a:extLst>
              <a:ext uri="{FF2B5EF4-FFF2-40B4-BE49-F238E27FC236}">
                <a16:creationId xmlns="" xmlns:a16="http://schemas.microsoft.com/office/drawing/2014/main" id="{738EC212-63D1-F543-B43D-A1066757D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42589" y="3604414"/>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_ ones, _ tenths, _ hundredths and _ thousandths.</a:t>
            </a:r>
          </a:p>
          <a:p>
            <a:pPr>
              <a:lnSpc>
                <a:spcPct val="150000"/>
              </a:lnSpc>
            </a:pPr>
            <a:r>
              <a:rPr lang="en-US" sz="2400" dirty="0">
                <a:solidFill>
                  <a:schemeClr val="tx1"/>
                </a:solidFill>
                <a:latin typeface="OpenDyslexicAlta" pitchFamily="2" charset="77"/>
              </a:rPr>
              <a:t>The number in numeral form is …</a:t>
            </a:r>
          </a:p>
        </p:txBody>
      </p:sp>
      <p:pic>
        <p:nvPicPr>
          <p:cNvPr id="17" name="Picture 16">
            <a:extLst>
              <a:ext uri="{FF2B5EF4-FFF2-40B4-BE49-F238E27FC236}">
                <a16:creationId xmlns="" xmlns:a16="http://schemas.microsoft.com/office/drawing/2014/main" id="{D8245B54-5349-2A49-8033-568AD6AF5D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8686" y="2979000"/>
            <a:ext cx="870454" cy="900000"/>
          </a:xfrm>
          <a:prstGeom prst="rect">
            <a:avLst/>
          </a:prstGeom>
        </p:spPr>
      </p:pic>
      <p:pic>
        <p:nvPicPr>
          <p:cNvPr id="18" name="Picture 17">
            <a:extLst>
              <a:ext uri="{FF2B5EF4-FFF2-40B4-BE49-F238E27FC236}">
                <a16:creationId xmlns="" xmlns:a16="http://schemas.microsoft.com/office/drawing/2014/main" id="{D6E014A6-CF5E-324E-8303-835B15978C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44558" y="3611902"/>
            <a:ext cx="870454" cy="900000"/>
          </a:xfrm>
          <a:prstGeom prst="rect">
            <a:avLst/>
          </a:prstGeom>
        </p:spPr>
      </p:pic>
      <p:pic>
        <p:nvPicPr>
          <p:cNvPr id="29" name="Picture 28">
            <a:extLst>
              <a:ext uri="{FF2B5EF4-FFF2-40B4-BE49-F238E27FC236}">
                <a16:creationId xmlns="" xmlns:a16="http://schemas.microsoft.com/office/drawing/2014/main" id="{B3B3D57B-FD74-AF4C-9638-E8A095FD67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8236" y="2980774"/>
            <a:ext cx="865910" cy="900000"/>
          </a:xfrm>
          <a:prstGeom prst="rect">
            <a:avLst/>
          </a:prstGeom>
        </p:spPr>
      </p:pic>
      <p:pic>
        <p:nvPicPr>
          <p:cNvPr id="30" name="Picture 29">
            <a:extLst>
              <a:ext uri="{FF2B5EF4-FFF2-40B4-BE49-F238E27FC236}">
                <a16:creationId xmlns="" xmlns:a16="http://schemas.microsoft.com/office/drawing/2014/main" id="{D3A4C930-B3A7-F640-8C2C-87EE45DCAB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8845" y="3606500"/>
            <a:ext cx="865910" cy="900000"/>
          </a:xfrm>
          <a:prstGeom prst="rect">
            <a:avLst/>
          </a:prstGeom>
        </p:spPr>
      </p:pic>
      <p:pic>
        <p:nvPicPr>
          <p:cNvPr id="31" name="Picture 30">
            <a:extLst>
              <a:ext uri="{FF2B5EF4-FFF2-40B4-BE49-F238E27FC236}">
                <a16:creationId xmlns="" xmlns:a16="http://schemas.microsoft.com/office/drawing/2014/main" id="{C118C6FB-0933-1649-8680-7C8650E34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8420" y="2979000"/>
            <a:ext cx="865910" cy="900000"/>
          </a:xfrm>
          <a:prstGeom prst="rect">
            <a:avLst/>
          </a:prstGeom>
        </p:spPr>
      </p:pic>
    </p:spTree>
    <p:extLst>
      <p:ext uri="{BB962C8B-B14F-4D97-AF65-F5344CB8AC3E}">
        <p14:creationId xmlns:p14="http://schemas.microsoft.com/office/powerpoint/2010/main" val="1643334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1:</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4" name="Picture 13">
            <a:extLst>
              <a:ext uri="{FF2B5EF4-FFF2-40B4-BE49-F238E27FC236}">
                <a16:creationId xmlns="" xmlns:a16="http://schemas.microsoft.com/office/drawing/2014/main" id="{7C4CB8E5-A9AB-0F4A-AC1F-AC320258F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0013" y="2979000"/>
            <a:ext cx="865910" cy="900000"/>
          </a:xfrm>
          <a:prstGeom prst="rect">
            <a:avLst/>
          </a:prstGeom>
        </p:spPr>
      </p:pic>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769" y="2993695"/>
            <a:ext cx="870454" cy="900000"/>
          </a:xfrm>
          <a:prstGeom prst="rect">
            <a:avLst/>
          </a:prstGeom>
        </p:spPr>
      </p:pic>
      <p:pic>
        <p:nvPicPr>
          <p:cNvPr id="19" name="Picture 18">
            <a:extLst>
              <a:ext uri="{FF2B5EF4-FFF2-40B4-BE49-F238E27FC236}">
                <a16:creationId xmlns="" xmlns:a16="http://schemas.microsoft.com/office/drawing/2014/main" id="{26C8CBA3-2A74-4F4E-BF65-19D5A109B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5049" y="2979000"/>
            <a:ext cx="865910"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8387" y="3604414"/>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587" y="3604414"/>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74916"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90873" y="2979000"/>
            <a:ext cx="876746" cy="900000"/>
          </a:xfrm>
          <a:prstGeom prst="rect">
            <a:avLst/>
          </a:prstGeom>
        </p:spPr>
      </p:pic>
      <p:pic>
        <p:nvPicPr>
          <p:cNvPr id="27" name="Picture 26">
            <a:extLst>
              <a:ext uri="{FF2B5EF4-FFF2-40B4-BE49-F238E27FC236}">
                <a16:creationId xmlns="" xmlns:a16="http://schemas.microsoft.com/office/drawing/2014/main" id="{738EC212-63D1-F543-B43D-A1066757D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42589" y="3604414"/>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a:t>
            </a:r>
            <a:r>
              <a:rPr lang="en-US" sz="2400" u="sng" dirty="0">
                <a:solidFill>
                  <a:srgbClr val="FF3860"/>
                </a:solidFill>
                <a:latin typeface="OpenDyslexicAlta" pitchFamily="2" charset="77"/>
              </a:rPr>
              <a:t>4</a:t>
            </a:r>
            <a:r>
              <a:rPr lang="en-US" sz="2400" dirty="0">
                <a:solidFill>
                  <a:schemeClr val="tx1"/>
                </a:solidFill>
                <a:latin typeface="OpenDyslexicAlta" pitchFamily="2" charset="77"/>
              </a:rPr>
              <a:t> ones,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tenths, </a:t>
            </a:r>
            <a:r>
              <a:rPr lang="en-US" sz="2400" u="sng" dirty="0">
                <a:solidFill>
                  <a:srgbClr val="FF3860"/>
                </a:solidFill>
                <a:latin typeface="OpenDyslexicAlta" pitchFamily="2" charset="77"/>
              </a:rPr>
              <a:t>5</a:t>
            </a:r>
            <a:r>
              <a:rPr lang="en-US" sz="2400" dirty="0">
                <a:solidFill>
                  <a:schemeClr val="tx1"/>
                </a:solidFill>
                <a:latin typeface="OpenDyslexicAlta" pitchFamily="2" charset="77"/>
              </a:rPr>
              <a:t> hundredths and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thousandths.</a:t>
            </a:r>
          </a:p>
          <a:p>
            <a:pPr>
              <a:lnSpc>
                <a:spcPct val="150000"/>
              </a:lnSpc>
            </a:pPr>
            <a:r>
              <a:rPr lang="en-US" sz="2400" dirty="0">
                <a:solidFill>
                  <a:schemeClr val="tx1"/>
                </a:solidFill>
                <a:latin typeface="OpenDyslexicAlta" pitchFamily="2" charset="77"/>
              </a:rPr>
              <a:t>The number in numeral form is </a:t>
            </a:r>
            <a:r>
              <a:rPr lang="en-US" sz="2400" u="sng" dirty="0">
                <a:solidFill>
                  <a:srgbClr val="FF3860"/>
                </a:solidFill>
                <a:latin typeface="OpenDyslexicAlta" pitchFamily="2" charset="77"/>
              </a:rPr>
              <a:t>4.253</a:t>
            </a:r>
            <a:endParaRPr lang="en-US" sz="2400" dirty="0">
              <a:solidFill>
                <a:schemeClr val="tx1"/>
              </a:solidFill>
              <a:latin typeface="OpenDyslexicAlta" pitchFamily="2" charset="77"/>
            </a:endParaRPr>
          </a:p>
        </p:txBody>
      </p:sp>
      <p:pic>
        <p:nvPicPr>
          <p:cNvPr id="17" name="Picture 16">
            <a:extLst>
              <a:ext uri="{FF2B5EF4-FFF2-40B4-BE49-F238E27FC236}">
                <a16:creationId xmlns="" xmlns:a16="http://schemas.microsoft.com/office/drawing/2014/main" id="{D8245B54-5349-2A49-8033-568AD6AF5D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8686" y="2979000"/>
            <a:ext cx="870454" cy="900000"/>
          </a:xfrm>
          <a:prstGeom prst="rect">
            <a:avLst/>
          </a:prstGeom>
        </p:spPr>
      </p:pic>
      <p:pic>
        <p:nvPicPr>
          <p:cNvPr id="18" name="Picture 17">
            <a:extLst>
              <a:ext uri="{FF2B5EF4-FFF2-40B4-BE49-F238E27FC236}">
                <a16:creationId xmlns="" xmlns:a16="http://schemas.microsoft.com/office/drawing/2014/main" id="{D6E014A6-CF5E-324E-8303-835B15978C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44558" y="3611902"/>
            <a:ext cx="870454" cy="900000"/>
          </a:xfrm>
          <a:prstGeom prst="rect">
            <a:avLst/>
          </a:prstGeom>
        </p:spPr>
      </p:pic>
      <p:pic>
        <p:nvPicPr>
          <p:cNvPr id="29" name="Picture 28">
            <a:extLst>
              <a:ext uri="{FF2B5EF4-FFF2-40B4-BE49-F238E27FC236}">
                <a16:creationId xmlns="" xmlns:a16="http://schemas.microsoft.com/office/drawing/2014/main" id="{B3B3D57B-FD74-AF4C-9638-E8A095FD67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8236" y="2980774"/>
            <a:ext cx="865910" cy="900000"/>
          </a:xfrm>
          <a:prstGeom prst="rect">
            <a:avLst/>
          </a:prstGeom>
        </p:spPr>
      </p:pic>
      <p:pic>
        <p:nvPicPr>
          <p:cNvPr id="30" name="Picture 29">
            <a:extLst>
              <a:ext uri="{FF2B5EF4-FFF2-40B4-BE49-F238E27FC236}">
                <a16:creationId xmlns="" xmlns:a16="http://schemas.microsoft.com/office/drawing/2014/main" id="{D3A4C930-B3A7-F640-8C2C-87EE45DCAB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8845" y="3606500"/>
            <a:ext cx="865910" cy="900000"/>
          </a:xfrm>
          <a:prstGeom prst="rect">
            <a:avLst/>
          </a:prstGeom>
        </p:spPr>
      </p:pic>
      <p:pic>
        <p:nvPicPr>
          <p:cNvPr id="31" name="Picture 30">
            <a:extLst>
              <a:ext uri="{FF2B5EF4-FFF2-40B4-BE49-F238E27FC236}">
                <a16:creationId xmlns="" xmlns:a16="http://schemas.microsoft.com/office/drawing/2014/main" id="{C118C6FB-0933-1649-8680-7C8650E34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8420" y="2979000"/>
            <a:ext cx="865910" cy="900000"/>
          </a:xfrm>
          <a:prstGeom prst="rect">
            <a:avLst/>
          </a:prstGeom>
        </p:spPr>
      </p:pic>
    </p:spTree>
    <p:extLst>
      <p:ext uri="{BB962C8B-B14F-4D97-AF65-F5344CB8AC3E}">
        <p14:creationId xmlns:p14="http://schemas.microsoft.com/office/powerpoint/2010/main" val="74671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4" name="Picture 13">
            <a:extLst>
              <a:ext uri="{FF2B5EF4-FFF2-40B4-BE49-F238E27FC236}">
                <a16:creationId xmlns="" xmlns:a16="http://schemas.microsoft.com/office/drawing/2014/main" id="{7C4CB8E5-A9AB-0F4A-AC1F-AC320258F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9549" y="2979000"/>
            <a:ext cx="865910" cy="900000"/>
          </a:xfrm>
          <a:prstGeom prst="rect">
            <a:avLst/>
          </a:prstGeom>
        </p:spPr>
      </p:pic>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19" name="Picture 18">
            <a:extLst>
              <a:ext uri="{FF2B5EF4-FFF2-40B4-BE49-F238E27FC236}">
                <a16:creationId xmlns="" xmlns:a16="http://schemas.microsoft.com/office/drawing/2014/main" id="{26C8CBA3-2A74-4F4E-BF65-19D5A109B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2719" y="2979000"/>
            <a:ext cx="865910" cy="900000"/>
          </a:xfrm>
          <a:prstGeom prst="rect">
            <a:avLst/>
          </a:prstGeom>
        </p:spPr>
      </p:pic>
      <p:pic>
        <p:nvPicPr>
          <p:cNvPr id="20" name="Picture 19">
            <a:extLst>
              <a:ext uri="{FF2B5EF4-FFF2-40B4-BE49-F238E27FC236}">
                <a16:creationId xmlns="" xmlns:a16="http://schemas.microsoft.com/office/drawing/2014/main" id="{6740FD63-8CE4-C74E-B810-65CBA17D43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7929" y="2979000"/>
            <a:ext cx="876746"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7923" y="3604414"/>
            <a:ext cx="865910" cy="900000"/>
          </a:xfrm>
          <a:prstGeom prst="rect">
            <a:avLst/>
          </a:prstGeom>
        </p:spPr>
      </p:pic>
      <p:pic>
        <p:nvPicPr>
          <p:cNvPr id="23" name="Picture 22">
            <a:extLst>
              <a:ext uri="{FF2B5EF4-FFF2-40B4-BE49-F238E27FC236}">
                <a16:creationId xmlns="" xmlns:a16="http://schemas.microsoft.com/office/drawing/2014/main" id="{D42E2CF6-EE06-BC45-9D86-9E7D85180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6174" y="2979000"/>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8629" y="3604414"/>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69645"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5602" y="2979000"/>
            <a:ext cx="876746" cy="900000"/>
          </a:xfrm>
          <a:prstGeom prst="rect">
            <a:avLst/>
          </a:prstGeom>
        </p:spPr>
      </p:pic>
      <p:pic>
        <p:nvPicPr>
          <p:cNvPr id="27" name="Picture 26">
            <a:extLst>
              <a:ext uri="{FF2B5EF4-FFF2-40B4-BE49-F238E27FC236}">
                <a16:creationId xmlns="" xmlns:a16="http://schemas.microsoft.com/office/drawing/2014/main" id="{738EC212-63D1-F543-B43D-A1066757D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7318" y="3604414"/>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ones,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tenths,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hundredths and </a:t>
            </a:r>
            <a:r>
              <a:rPr lang="en-US" sz="2400" u="sng" dirty="0">
                <a:solidFill>
                  <a:srgbClr val="FF3860"/>
                </a:solidFill>
                <a:latin typeface="OpenDyslexicAlta" pitchFamily="2" charset="77"/>
              </a:rPr>
              <a:t>4</a:t>
            </a:r>
            <a:r>
              <a:rPr lang="en-US" sz="2400" dirty="0">
                <a:solidFill>
                  <a:schemeClr val="tx1"/>
                </a:solidFill>
                <a:latin typeface="OpenDyslexicAlta" pitchFamily="2" charset="77"/>
              </a:rPr>
              <a:t> thousandths.</a:t>
            </a:r>
          </a:p>
          <a:p>
            <a:pPr>
              <a:lnSpc>
                <a:spcPct val="150000"/>
              </a:lnSpc>
            </a:pPr>
            <a:r>
              <a:rPr lang="en-US" sz="2400" dirty="0">
                <a:solidFill>
                  <a:schemeClr val="tx1"/>
                </a:solidFill>
                <a:latin typeface="OpenDyslexicAlta" pitchFamily="2" charset="77"/>
              </a:rPr>
              <a:t>The number in numeral form is </a:t>
            </a:r>
            <a:r>
              <a:rPr lang="en-US" sz="2400" u="sng" dirty="0">
                <a:solidFill>
                  <a:srgbClr val="FF3860"/>
                </a:solidFill>
                <a:latin typeface="OpenDyslexicAlta" pitchFamily="2" charset="77"/>
              </a:rPr>
              <a:t>2.324</a:t>
            </a:r>
            <a:endParaRPr lang="en-US" sz="2400" dirty="0">
              <a:solidFill>
                <a:schemeClr val="tx1"/>
              </a:solidFill>
              <a:latin typeface="OpenDyslexicAlta" pitchFamily="2" charset="77"/>
            </a:endParaRPr>
          </a:p>
        </p:txBody>
      </p:sp>
    </p:spTree>
    <p:extLst>
      <p:ext uri="{BB962C8B-B14F-4D97-AF65-F5344CB8AC3E}">
        <p14:creationId xmlns:p14="http://schemas.microsoft.com/office/powerpoint/2010/main" val="331283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Use a place value chart and counters to make 3.245</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08D5C65B-CFAF-D149-B037-3BAB383AF4FF}"/>
              </a:ext>
            </a:extLst>
          </p:cNvPr>
          <p:cNvPicPr>
            <a:picLocks noChangeAspect="1"/>
          </p:cNvPicPr>
          <p:nvPr/>
        </p:nvPicPr>
        <p:blipFill>
          <a:blip r:embed="rId3"/>
          <a:stretch>
            <a:fillRect/>
          </a:stretch>
        </p:blipFill>
        <p:spPr>
          <a:xfrm>
            <a:off x="990600" y="3282975"/>
            <a:ext cx="10210800" cy="1612900"/>
          </a:xfrm>
          <a:prstGeom prst="rect">
            <a:avLst/>
          </a:prstGeom>
        </p:spPr>
      </p:pic>
      <p:pic>
        <p:nvPicPr>
          <p:cNvPr id="22" name="Picture 21">
            <a:extLst>
              <a:ext uri="{FF2B5EF4-FFF2-40B4-BE49-F238E27FC236}">
                <a16:creationId xmlns="" xmlns:a16="http://schemas.microsoft.com/office/drawing/2014/main" id="{84BE1F81-993A-394C-8837-49138B524F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7065" y="3785294"/>
            <a:ext cx="424364" cy="432000"/>
          </a:xfrm>
          <a:prstGeom prst="rect">
            <a:avLst/>
          </a:prstGeom>
        </p:spPr>
      </p:pic>
      <p:pic>
        <p:nvPicPr>
          <p:cNvPr id="23" name="Picture 22">
            <a:extLst>
              <a:ext uri="{FF2B5EF4-FFF2-40B4-BE49-F238E27FC236}">
                <a16:creationId xmlns="" xmlns:a16="http://schemas.microsoft.com/office/drawing/2014/main" id="{FB43731F-0979-664F-A114-49C6B4DEC3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6424" y="4089425"/>
            <a:ext cx="424364" cy="432000"/>
          </a:xfrm>
          <a:prstGeom prst="rect">
            <a:avLst/>
          </a:prstGeom>
        </p:spPr>
      </p:pic>
      <p:pic>
        <p:nvPicPr>
          <p:cNvPr id="24" name="Picture 23">
            <a:extLst>
              <a:ext uri="{FF2B5EF4-FFF2-40B4-BE49-F238E27FC236}">
                <a16:creationId xmlns="" xmlns:a16="http://schemas.microsoft.com/office/drawing/2014/main" id="{C2A4E819-DAA9-4843-A9C2-BB17D0EDC3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3262" y="4419450"/>
            <a:ext cx="424364" cy="432000"/>
          </a:xfrm>
          <a:prstGeom prst="rect">
            <a:avLst/>
          </a:prstGeom>
        </p:spPr>
      </p:pic>
      <p:pic>
        <p:nvPicPr>
          <p:cNvPr id="25" name="Picture 24">
            <a:extLst>
              <a:ext uri="{FF2B5EF4-FFF2-40B4-BE49-F238E27FC236}">
                <a16:creationId xmlns="" xmlns:a16="http://schemas.microsoft.com/office/drawing/2014/main" id="{43D48E09-23F0-B04F-BAF0-C3ECA2EF37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9032" y="3987450"/>
            <a:ext cx="424364" cy="432000"/>
          </a:xfrm>
          <a:prstGeom prst="rect">
            <a:avLst/>
          </a:prstGeom>
        </p:spPr>
      </p:pic>
      <p:pic>
        <p:nvPicPr>
          <p:cNvPr id="26" name="Picture 25">
            <a:extLst>
              <a:ext uri="{FF2B5EF4-FFF2-40B4-BE49-F238E27FC236}">
                <a16:creationId xmlns="" xmlns:a16="http://schemas.microsoft.com/office/drawing/2014/main" id="{C3124BBE-5849-C347-9C78-3141A9757B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8391" y="4291581"/>
            <a:ext cx="424364" cy="432000"/>
          </a:xfrm>
          <a:prstGeom prst="rect">
            <a:avLst/>
          </a:prstGeom>
        </p:spPr>
      </p:pic>
      <p:pic>
        <p:nvPicPr>
          <p:cNvPr id="27" name="Picture 26">
            <a:extLst>
              <a:ext uri="{FF2B5EF4-FFF2-40B4-BE49-F238E27FC236}">
                <a16:creationId xmlns="" xmlns:a16="http://schemas.microsoft.com/office/drawing/2014/main" id="{DF63871B-371A-BB4E-B81F-61FC5AFBAD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1498" y="4001294"/>
            <a:ext cx="424364" cy="432000"/>
          </a:xfrm>
          <a:prstGeom prst="rect">
            <a:avLst/>
          </a:prstGeom>
        </p:spPr>
      </p:pic>
      <p:pic>
        <p:nvPicPr>
          <p:cNvPr id="28" name="Picture 27">
            <a:extLst>
              <a:ext uri="{FF2B5EF4-FFF2-40B4-BE49-F238E27FC236}">
                <a16:creationId xmlns="" xmlns:a16="http://schemas.microsoft.com/office/drawing/2014/main" id="{A7A72BED-5247-1E41-BE23-EFB9B7D15A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0857" y="4305425"/>
            <a:ext cx="424364" cy="432000"/>
          </a:xfrm>
          <a:prstGeom prst="rect">
            <a:avLst/>
          </a:prstGeom>
        </p:spPr>
      </p:pic>
      <p:pic>
        <p:nvPicPr>
          <p:cNvPr id="29" name="Picture 28">
            <a:extLst>
              <a:ext uri="{FF2B5EF4-FFF2-40B4-BE49-F238E27FC236}">
                <a16:creationId xmlns="" xmlns:a16="http://schemas.microsoft.com/office/drawing/2014/main" id="{3CD6D5C7-754C-EF4E-B985-482761F3EE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08262" y="3728938"/>
            <a:ext cx="424364" cy="432000"/>
          </a:xfrm>
          <a:prstGeom prst="rect">
            <a:avLst/>
          </a:prstGeom>
        </p:spPr>
      </p:pic>
      <p:pic>
        <p:nvPicPr>
          <p:cNvPr id="30" name="Picture 29">
            <a:extLst>
              <a:ext uri="{FF2B5EF4-FFF2-40B4-BE49-F238E27FC236}">
                <a16:creationId xmlns="" xmlns:a16="http://schemas.microsoft.com/office/drawing/2014/main" id="{15116429-A11C-3145-8670-65E9DAE4BE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7621" y="4033069"/>
            <a:ext cx="424364" cy="432000"/>
          </a:xfrm>
          <a:prstGeom prst="rect">
            <a:avLst/>
          </a:prstGeom>
        </p:spPr>
      </p:pic>
      <p:pic>
        <p:nvPicPr>
          <p:cNvPr id="31" name="Picture 30">
            <a:extLst>
              <a:ext uri="{FF2B5EF4-FFF2-40B4-BE49-F238E27FC236}">
                <a16:creationId xmlns="" xmlns:a16="http://schemas.microsoft.com/office/drawing/2014/main" id="{C413742F-E16B-9D4C-97A1-769A3941B9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11923" y="3748632"/>
            <a:ext cx="424364" cy="432000"/>
          </a:xfrm>
          <a:prstGeom prst="rect">
            <a:avLst/>
          </a:prstGeom>
        </p:spPr>
      </p:pic>
      <p:pic>
        <p:nvPicPr>
          <p:cNvPr id="32" name="Picture 31">
            <a:extLst>
              <a:ext uri="{FF2B5EF4-FFF2-40B4-BE49-F238E27FC236}">
                <a16:creationId xmlns="" xmlns:a16="http://schemas.microsoft.com/office/drawing/2014/main" id="{98190E7A-4E7A-D44A-B8B8-70A9A0D5B2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054" y="4407644"/>
            <a:ext cx="424364" cy="432000"/>
          </a:xfrm>
          <a:prstGeom prst="rect">
            <a:avLst/>
          </a:prstGeom>
        </p:spPr>
      </p:pic>
      <p:pic>
        <p:nvPicPr>
          <p:cNvPr id="33" name="Picture 32">
            <a:extLst>
              <a:ext uri="{FF2B5EF4-FFF2-40B4-BE49-F238E27FC236}">
                <a16:creationId xmlns="" xmlns:a16="http://schemas.microsoft.com/office/drawing/2014/main" id="{3CAC0C8A-10EB-3D4C-A7A3-8280566376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054" y="3728938"/>
            <a:ext cx="424364" cy="432000"/>
          </a:xfrm>
          <a:prstGeom prst="rect">
            <a:avLst/>
          </a:prstGeom>
        </p:spPr>
      </p:pic>
      <p:pic>
        <p:nvPicPr>
          <p:cNvPr id="34" name="Picture 33">
            <a:extLst>
              <a:ext uri="{FF2B5EF4-FFF2-40B4-BE49-F238E27FC236}">
                <a16:creationId xmlns="" xmlns:a16="http://schemas.microsoft.com/office/drawing/2014/main" id="{071DC89F-C639-6D42-B132-7913EF0B1D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11923" y="4407644"/>
            <a:ext cx="424364" cy="432000"/>
          </a:xfrm>
          <a:prstGeom prst="rect">
            <a:avLst/>
          </a:prstGeom>
        </p:spPr>
      </p:pic>
      <p:pic>
        <p:nvPicPr>
          <p:cNvPr id="35" name="Picture 34">
            <a:extLst>
              <a:ext uri="{FF2B5EF4-FFF2-40B4-BE49-F238E27FC236}">
                <a16:creationId xmlns="" xmlns:a16="http://schemas.microsoft.com/office/drawing/2014/main" id="{503D200E-C9A9-CC4A-BCEE-51D51C268F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6488" y="4034013"/>
            <a:ext cx="424364" cy="432000"/>
          </a:xfrm>
          <a:prstGeom prst="rect">
            <a:avLst/>
          </a:prstGeom>
        </p:spPr>
      </p:pic>
    </p:spTree>
    <p:extLst>
      <p:ext uri="{BB962C8B-B14F-4D97-AF65-F5344CB8AC3E}">
        <p14:creationId xmlns:p14="http://schemas.microsoft.com/office/powerpoint/2010/main" val="396548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ppt_x"/>
                                          </p:val>
                                        </p:tav>
                                        <p:tav tm="100000">
                                          <p:val>
                                            <p:strVal val="#ppt_x"/>
                                          </p:val>
                                        </p:tav>
                                      </p:tavLst>
                                    </p:anim>
                                    <p:anim calcmode="lin" valueType="num">
                                      <p:cBhvr additive="base">
                                        <p:cTn id="6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Use a place value chart and counters to make 21.053</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08D5C65B-CFAF-D149-B037-3BAB383AF4FF}"/>
              </a:ext>
            </a:extLst>
          </p:cNvPr>
          <p:cNvPicPr>
            <a:picLocks noChangeAspect="1"/>
          </p:cNvPicPr>
          <p:nvPr/>
        </p:nvPicPr>
        <p:blipFill>
          <a:blip r:embed="rId3"/>
          <a:stretch>
            <a:fillRect/>
          </a:stretch>
        </p:blipFill>
        <p:spPr>
          <a:xfrm>
            <a:off x="990600" y="3282975"/>
            <a:ext cx="10210800" cy="1612900"/>
          </a:xfrm>
          <a:prstGeom prst="rect">
            <a:avLst/>
          </a:prstGeom>
        </p:spPr>
      </p:pic>
      <p:pic>
        <p:nvPicPr>
          <p:cNvPr id="22" name="Picture 21">
            <a:extLst>
              <a:ext uri="{FF2B5EF4-FFF2-40B4-BE49-F238E27FC236}">
                <a16:creationId xmlns="" xmlns:a16="http://schemas.microsoft.com/office/drawing/2014/main" id="{84BE1F81-993A-394C-8837-49138B524F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9198" y="3899319"/>
            <a:ext cx="424364" cy="432000"/>
          </a:xfrm>
          <a:prstGeom prst="rect">
            <a:avLst/>
          </a:prstGeom>
        </p:spPr>
      </p:pic>
      <p:pic>
        <p:nvPicPr>
          <p:cNvPr id="23" name="Picture 22">
            <a:extLst>
              <a:ext uri="{FF2B5EF4-FFF2-40B4-BE49-F238E27FC236}">
                <a16:creationId xmlns="" xmlns:a16="http://schemas.microsoft.com/office/drawing/2014/main" id="{FB43731F-0979-664F-A114-49C6B4DEC3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8557" y="4203450"/>
            <a:ext cx="424364" cy="432000"/>
          </a:xfrm>
          <a:prstGeom prst="rect">
            <a:avLst/>
          </a:prstGeom>
        </p:spPr>
      </p:pic>
      <p:pic>
        <p:nvPicPr>
          <p:cNvPr id="25" name="Picture 24">
            <a:extLst>
              <a:ext uri="{FF2B5EF4-FFF2-40B4-BE49-F238E27FC236}">
                <a16:creationId xmlns="" xmlns:a16="http://schemas.microsoft.com/office/drawing/2014/main" id="{43D48E09-23F0-B04F-BAF0-C3ECA2EF37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1428" y="4038400"/>
            <a:ext cx="424364" cy="432000"/>
          </a:xfrm>
          <a:prstGeom prst="rect">
            <a:avLst/>
          </a:prstGeom>
        </p:spPr>
      </p:pic>
      <p:pic>
        <p:nvPicPr>
          <p:cNvPr id="27" name="Picture 26">
            <a:extLst>
              <a:ext uri="{FF2B5EF4-FFF2-40B4-BE49-F238E27FC236}">
                <a16:creationId xmlns="" xmlns:a16="http://schemas.microsoft.com/office/drawing/2014/main" id="{DF63871B-371A-BB4E-B81F-61FC5AFBAD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2524" y="4081001"/>
            <a:ext cx="424364" cy="432000"/>
          </a:xfrm>
          <a:prstGeom prst="rect">
            <a:avLst/>
          </a:prstGeom>
        </p:spPr>
      </p:pic>
      <p:pic>
        <p:nvPicPr>
          <p:cNvPr id="28" name="Picture 27">
            <a:extLst>
              <a:ext uri="{FF2B5EF4-FFF2-40B4-BE49-F238E27FC236}">
                <a16:creationId xmlns="" xmlns:a16="http://schemas.microsoft.com/office/drawing/2014/main" id="{A7A72BED-5247-1E41-BE23-EFB9B7D15A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61883" y="4385132"/>
            <a:ext cx="424364" cy="432000"/>
          </a:xfrm>
          <a:prstGeom prst="rect">
            <a:avLst/>
          </a:prstGeom>
        </p:spPr>
      </p:pic>
      <p:pic>
        <p:nvPicPr>
          <p:cNvPr id="29" name="Picture 28">
            <a:extLst>
              <a:ext uri="{FF2B5EF4-FFF2-40B4-BE49-F238E27FC236}">
                <a16:creationId xmlns="" xmlns:a16="http://schemas.microsoft.com/office/drawing/2014/main" id="{3CD6D5C7-754C-EF4E-B985-482761F3EE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69288" y="3808645"/>
            <a:ext cx="424364" cy="432000"/>
          </a:xfrm>
          <a:prstGeom prst="rect">
            <a:avLst/>
          </a:prstGeom>
        </p:spPr>
      </p:pic>
      <p:pic>
        <p:nvPicPr>
          <p:cNvPr id="31" name="Picture 30">
            <a:extLst>
              <a:ext uri="{FF2B5EF4-FFF2-40B4-BE49-F238E27FC236}">
                <a16:creationId xmlns="" xmlns:a16="http://schemas.microsoft.com/office/drawing/2014/main" id="{C413742F-E16B-9D4C-97A1-769A3941B9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0294" y="3726120"/>
            <a:ext cx="424364" cy="432000"/>
          </a:xfrm>
          <a:prstGeom prst="rect">
            <a:avLst/>
          </a:prstGeom>
        </p:spPr>
      </p:pic>
      <p:pic>
        <p:nvPicPr>
          <p:cNvPr id="32" name="Picture 31">
            <a:extLst>
              <a:ext uri="{FF2B5EF4-FFF2-40B4-BE49-F238E27FC236}">
                <a16:creationId xmlns="" xmlns:a16="http://schemas.microsoft.com/office/drawing/2014/main" id="{98190E7A-4E7A-D44A-B8B8-70A9A0D5B2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9425" y="4385132"/>
            <a:ext cx="424364" cy="432000"/>
          </a:xfrm>
          <a:prstGeom prst="rect">
            <a:avLst/>
          </a:prstGeom>
        </p:spPr>
      </p:pic>
      <p:pic>
        <p:nvPicPr>
          <p:cNvPr id="33" name="Picture 32">
            <a:extLst>
              <a:ext uri="{FF2B5EF4-FFF2-40B4-BE49-F238E27FC236}">
                <a16:creationId xmlns="" xmlns:a16="http://schemas.microsoft.com/office/drawing/2014/main" id="{3CAC0C8A-10EB-3D4C-A7A3-8280566376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9425" y="3706426"/>
            <a:ext cx="424364" cy="432000"/>
          </a:xfrm>
          <a:prstGeom prst="rect">
            <a:avLst/>
          </a:prstGeom>
        </p:spPr>
      </p:pic>
      <p:pic>
        <p:nvPicPr>
          <p:cNvPr id="34" name="Picture 33">
            <a:extLst>
              <a:ext uri="{FF2B5EF4-FFF2-40B4-BE49-F238E27FC236}">
                <a16:creationId xmlns="" xmlns:a16="http://schemas.microsoft.com/office/drawing/2014/main" id="{071DC89F-C639-6D42-B132-7913EF0B1D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0294" y="4385132"/>
            <a:ext cx="424364" cy="432000"/>
          </a:xfrm>
          <a:prstGeom prst="rect">
            <a:avLst/>
          </a:prstGeom>
        </p:spPr>
      </p:pic>
      <p:pic>
        <p:nvPicPr>
          <p:cNvPr id="35" name="Picture 34">
            <a:extLst>
              <a:ext uri="{FF2B5EF4-FFF2-40B4-BE49-F238E27FC236}">
                <a16:creationId xmlns="" xmlns:a16="http://schemas.microsoft.com/office/drawing/2014/main" id="{503D200E-C9A9-CC4A-BCEE-51D51C268F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4859" y="4011501"/>
            <a:ext cx="424364" cy="432000"/>
          </a:xfrm>
          <a:prstGeom prst="rect">
            <a:avLst/>
          </a:prstGeom>
        </p:spPr>
      </p:pic>
    </p:spTree>
    <p:extLst>
      <p:ext uri="{BB962C8B-B14F-4D97-AF65-F5344CB8AC3E}">
        <p14:creationId xmlns:p14="http://schemas.microsoft.com/office/powerpoint/2010/main" val="136937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Use a place value chart and counters to make 390.241</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08D5C65B-CFAF-D149-B037-3BAB383AF4FF}"/>
              </a:ext>
            </a:extLst>
          </p:cNvPr>
          <p:cNvPicPr>
            <a:picLocks noChangeAspect="1"/>
          </p:cNvPicPr>
          <p:nvPr/>
        </p:nvPicPr>
        <p:blipFill>
          <a:blip r:embed="rId3"/>
          <a:stretch>
            <a:fillRect/>
          </a:stretch>
        </p:blipFill>
        <p:spPr>
          <a:xfrm>
            <a:off x="990600" y="3282975"/>
            <a:ext cx="10210800" cy="1612900"/>
          </a:xfrm>
          <a:prstGeom prst="rect">
            <a:avLst/>
          </a:prstGeom>
        </p:spPr>
      </p:pic>
      <p:pic>
        <p:nvPicPr>
          <p:cNvPr id="22" name="Picture 21">
            <a:extLst>
              <a:ext uri="{FF2B5EF4-FFF2-40B4-BE49-F238E27FC236}">
                <a16:creationId xmlns="" xmlns:a16="http://schemas.microsoft.com/office/drawing/2014/main" id="{84BE1F81-993A-394C-8837-49138B524F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6258" y="3693651"/>
            <a:ext cx="424364" cy="432000"/>
          </a:xfrm>
          <a:prstGeom prst="rect">
            <a:avLst/>
          </a:prstGeom>
        </p:spPr>
      </p:pic>
      <p:pic>
        <p:nvPicPr>
          <p:cNvPr id="23" name="Picture 22">
            <a:extLst>
              <a:ext uri="{FF2B5EF4-FFF2-40B4-BE49-F238E27FC236}">
                <a16:creationId xmlns="" xmlns:a16="http://schemas.microsoft.com/office/drawing/2014/main" id="{FB43731F-0979-664F-A114-49C6B4DEC3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5516" y="4081126"/>
            <a:ext cx="424364" cy="432000"/>
          </a:xfrm>
          <a:prstGeom prst="rect">
            <a:avLst/>
          </a:prstGeom>
        </p:spPr>
      </p:pic>
      <p:pic>
        <p:nvPicPr>
          <p:cNvPr id="28" name="Picture 27">
            <a:extLst>
              <a:ext uri="{FF2B5EF4-FFF2-40B4-BE49-F238E27FC236}">
                <a16:creationId xmlns="" xmlns:a16="http://schemas.microsoft.com/office/drawing/2014/main" id="{A7A72BED-5247-1E41-BE23-EFB9B7D15A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8133" y="4125651"/>
            <a:ext cx="424364" cy="432000"/>
          </a:xfrm>
          <a:prstGeom prst="rect">
            <a:avLst/>
          </a:prstGeom>
        </p:spPr>
      </p:pic>
      <p:pic>
        <p:nvPicPr>
          <p:cNvPr id="31" name="Picture 30">
            <a:extLst>
              <a:ext uri="{FF2B5EF4-FFF2-40B4-BE49-F238E27FC236}">
                <a16:creationId xmlns="" xmlns:a16="http://schemas.microsoft.com/office/drawing/2014/main" id="{C413742F-E16B-9D4C-97A1-769A3941B9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9034" y="3726120"/>
            <a:ext cx="424364" cy="432000"/>
          </a:xfrm>
          <a:prstGeom prst="rect">
            <a:avLst/>
          </a:prstGeom>
        </p:spPr>
      </p:pic>
      <p:pic>
        <p:nvPicPr>
          <p:cNvPr id="32" name="Picture 31">
            <a:extLst>
              <a:ext uri="{FF2B5EF4-FFF2-40B4-BE49-F238E27FC236}">
                <a16:creationId xmlns="" xmlns:a16="http://schemas.microsoft.com/office/drawing/2014/main" id="{98190E7A-4E7A-D44A-B8B8-70A9A0D5B2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8165" y="4385132"/>
            <a:ext cx="424364" cy="432000"/>
          </a:xfrm>
          <a:prstGeom prst="rect">
            <a:avLst/>
          </a:prstGeom>
        </p:spPr>
      </p:pic>
      <p:pic>
        <p:nvPicPr>
          <p:cNvPr id="33" name="Picture 32">
            <a:extLst>
              <a:ext uri="{FF2B5EF4-FFF2-40B4-BE49-F238E27FC236}">
                <a16:creationId xmlns="" xmlns:a16="http://schemas.microsoft.com/office/drawing/2014/main" id="{3CAC0C8A-10EB-3D4C-A7A3-8280566376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9425" y="3706426"/>
            <a:ext cx="424364" cy="432000"/>
          </a:xfrm>
          <a:prstGeom prst="rect">
            <a:avLst/>
          </a:prstGeom>
        </p:spPr>
      </p:pic>
      <p:pic>
        <p:nvPicPr>
          <p:cNvPr id="34" name="Picture 33">
            <a:extLst>
              <a:ext uri="{FF2B5EF4-FFF2-40B4-BE49-F238E27FC236}">
                <a16:creationId xmlns="" xmlns:a16="http://schemas.microsoft.com/office/drawing/2014/main" id="{071DC89F-C639-6D42-B132-7913EF0B1D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71697" y="4385132"/>
            <a:ext cx="424364" cy="432000"/>
          </a:xfrm>
          <a:prstGeom prst="rect">
            <a:avLst/>
          </a:prstGeom>
        </p:spPr>
      </p:pic>
      <p:pic>
        <p:nvPicPr>
          <p:cNvPr id="35" name="Picture 34">
            <a:extLst>
              <a:ext uri="{FF2B5EF4-FFF2-40B4-BE49-F238E27FC236}">
                <a16:creationId xmlns="" xmlns:a16="http://schemas.microsoft.com/office/drawing/2014/main" id="{503D200E-C9A9-CC4A-BCEE-51D51C268F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9653" y="3726120"/>
            <a:ext cx="424364" cy="432000"/>
          </a:xfrm>
          <a:prstGeom prst="rect">
            <a:avLst/>
          </a:prstGeom>
        </p:spPr>
      </p:pic>
      <p:pic>
        <p:nvPicPr>
          <p:cNvPr id="17" name="Picture 16">
            <a:extLst>
              <a:ext uri="{FF2B5EF4-FFF2-40B4-BE49-F238E27FC236}">
                <a16:creationId xmlns="" xmlns:a16="http://schemas.microsoft.com/office/drawing/2014/main" id="{D21D60C5-3E30-2A48-90F1-0EAA2B6B5A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4566" y="4460033"/>
            <a:ext cx="424364" cy="432000"/>
          </a:xfrm>
          <a:prstGeom prst="rect">
            <a:avLst/>
          </a:prstGeom>
        </p:spPr>
      </p:pic>
      <p:pic>
        <p:nvPicPr>
          <p:cNvPr id="18" name="Picture 17">
            <a:extLst>
              <a:ext uri="{FF2B5EF4-FFF2-40B4-BE49-F238E27FC236}">
                <a16:creationId xmlns="" xmlns:a16="http://schemas.microsoft.com/office/drawing/2014/main" id="{290B325E-6765-E34F-BE2D-65D796BEE3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4714" y="3693651"/>
            <a:ext cx="424364" cy="432000"/>
          </a:xfrm>
          <a:prstGeom prst="rect">
            <a:avLst/>
          </a:prstGeom>
        </p:spPr>
      </p:pic>
      <p:pic>
        <p:nvPicPr>
          <p:cNvPr id="19" name="Picture 18">
            <a:extLst>
              <a:ext uri="{FF2B5EF4-FFF2-40B4-BE49-F238E27FC236}">
                <a16:creationId xmlns="" xmlns:a16="http://schemas.microsoft.com/office/drawing/2014/main" id="{579F995E-C051-5743-917F-4C61A75AE0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03972" y="4081126"/>
            <a:ext cx="424364" cy="432000"/>
          </a:xfrm>
          <a:prstGeom prst="rect">
            <a:avLst/>
          </a:prstGeom>
        </p:spPr>
      </p:pic>
      <p:pic>
        <p:nvPicPr>
          <p:cNvPr id="20" name="Picture 19">
            <a:extLst>
              <a:ext uri="{FF2B5EF4-FFF2-40B4-BE49-F238E27FC236}">
                <a16:creationId xmlns="" xmlns:a16="http://schemas.microsoft.com/office/drawing/2014/main" id="{7DDE8DE8-D13D-0D46-8D24-0644DF7517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3022" y="4460033"/>
            <a:ext cx="424364" cy="432000"/>
          </a:xfrm>
          <a:prstGeom prst="rect">
            <a:avLst/>
          </a:prstGeom>
        </p:spPr>
      </p:pic>
      <p:pic>
        <p:nvPicPr>
          <p:cNvPr id="21" name="Picture 20">
            <a:extLst>
              <a:ext uri="{FF2B5EF4-FFF2-40B4-BE49-F238E27FC236}">
                <a16:creationId xmlns="" xmlns:a16="http://schemas.microsoft.com/office/drawing/2014/main" id="{39628530-A3E6-5F41-95A9-FD6D2CD939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250" y="3693651"/>
            <a:ext cx="424364" cy="432000"/>
          </a:xfrm>
          <a:prstGeom prst="rect">
            <a:avLst/>
          </a:prstGeom>
        </p:spPr>
      </p:pic>
      <p:pic>
        <p:nvPicPr>
          <p:cNvPr id="24" name="Picture 23">
            <a:extLst>
              <a:ext uri="{FF2B5EF4-FFF2-40B4-BE49-F238E27FC236}">
                <a16:creationId xmlns="" xmlns:a16="http://schemas.microsoft.com/office/drawing/2014/main" id="{095EE36D-D8F6-E849-9E48-187635333A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0508" y="4081126"/>
            <a:ext cx="424364" cy="432000"/>
          </a:xfrm>
          <a:prstGeom prst="rect">
            <a:avLst/>
          </a:prstGeom>
        </p:spPr>
      </p:pic>
      <p:pic>
        <p:nvPicPr>
          <p:cNvPr id="26" name="Picture 25">
            <a:extLst>
              <a:ext uri="{FF2B5EF4-FFF2-40B4-BE49-F238E27FC236}">
                <a16:creationId xmlns="" xmlns:a16="http://schemas.microsoft.com/office/drawing/2014/main" id="{C31CF2D1-D226-AE47-BC1F-7BBA5A6D9B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9558" y="4460033"/>
            <a:ext cx="424364" cy="432000"/>
          </a:xfrm>
          <a:prstGeom prst="rect">
            <a:avLst/>
          </a:prstGeom>
        </p:spPr>
      </p:pic>
      <p:pic>
        <p:nvPicPr>
          <p:cNvPr id="30" name="Picture 29">
            <a:extLst>
              <a:ext uri="{FF2B5EF4-FFF2-40B4-BE49-F238E27FC236}">
                <a16:creationId xmlns="" xmlns:a16="http://schemas.microsoft.com/office/drawing/2014/main" id="{C791DC38-14B2-A243-8216-5CC093C26E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154" y="3693651"/>
            <a:ext cx="424364" cy="432000"/>
          </a:xfrm>
          <a:prstGeom prst="rect">
            <a:avLst/>
          </a:prstGeom>
        </p:spPr>
      </p:pic>
      <p:pic>
        <p:nvPicPr>
          <p:cNvPr id="36" name="Picture 35">
            <a:extLst>
              <a:ext uri="{FF2B5EF4-FFF2-40B4-BE49-F238E27FC236}">
                <a16:creationId xmlns="" xmlns:a16="http://schemas.microsoft.com/office/drawing/2014/main" id="{4EC02FB9-ECC9-E743-A47A-13DEA42E54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70818" y="4081126"/>
            <a:ext cx="424364" cy="432000"/>
          </a:xfrm>
          <a:prstGeom prst="rect">
            <a:avLst/>
          </a:prstGeom>
        </p:spPr>
      </p:pic>
      <p:pic>
        <p:nvPicPr>
          <p:cNvPr id="37" name="Picture 36">
            <a:extLst>
              <a:ext uri="{FF2B5EF4-FFF2-40B4-BE49-F238E27FC236}">
                <a16:creationId xmlns="" xmlns:a16="http://schemas.microsoft.com/office/drawing/2014/main" id="{A2CB6D3B-6DD6-1242-ABE4-8A8488737C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26404" y="4440983"/>
            <a:ext cx="424364" cy="432000"/>
          </a:xfrm>
          <a:prstGeom prst="rect">
            <a:avLst/>
          </a:prstGeom>
        </p:spPr>
      </p:pic>
      <p:pic>
        <p:nvPicPr>
          <p:cNvPr id="38" name="Picture 37">
            <a:extLst>
              <a:ext uri="{FF2B5EF4-FFF2-40B4-BE49-F238E27FC236}">
                <a16:creationId xmlns="" xmlns:a16="http://schemas.microsoft.com/office/drawing/2014/main" id="{FDC299EF-9EF6-334E-B0D1-1CC075769E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39456" y="4389708"/>
            <a:ext cx="424364" cy="432000"/>
          </a:xfrm>
          <a:prstGeom prst="rect">
            <a:avLst/>
          </a:prstGeom>
        </p:spPr>
      </p:pic>
    </p:spTree>
    <p:extLst>
      <p:ext uri="{BB962C8B-B14F-4D97-AF65-F5344CB8AC3E}">
        <p14:creationId xmlns:p14="http://schemas.microsoft.com/office/powerpoint/2010/main" val="398791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ppt_x"/>
                                          </p:val>
                                        </p:tav>
                                        <p:tav tm="100000">
                                          <p:val>
                                            <p:strVal val="#ppt_x"/>
                                          </p:val>
                                        </p:tav>
                                      </p:tavLst>
                                    </p:anim>
                                    <p:anim calcmode="lin" valueType="num">
                                      <p:cBhvr additive="base">
                                        <p:cTn id="60" dur="500" fill="hold"/>
                                        <p:tgtEl>
                                          <p:spTgt spid="3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ppt_x"/>
                                          </p:val>
                                        </p:tav>
                                        <p:tav tm="100000">
                                          <p:val>
                                            <p:strVal val="#ppt_x"/>
                                          </p:val>
                                        </p:tav>
                                      </p:tavLst>
                                    </p:anim>
                                    <p:anim calcmode="lin" valueType="num">
                                      <p:cBhvr additive="base">
                                        <p:cTn id="70" dur="500" fill="hold"/>
                                        <p:tgtEl>
                                          <p:spTgt spid="3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ppt_x"/>
                                          </p:val>
                                        </p:tav>
                                        <p:tav tm="100000">
                                          <p:val>
                                            <p:strVal val="#ppt_x"/>
                                          </p:val>
                                        </p:tav>
                                      </p:tavLst>
                                    </p:anim>
                                    <p:anim calcmode="lin" valueType="num">
                                      <p:cBhvr additive="base">
                                        <p:cTn id="8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2:</a:t>
            </a:r>
          </a:p>
          <a:p>
            <a:pPr marL="0" indent="0">
              <a:buClr>
                <a:srgbClr val="23D160"/>
              </a:buClr>
              <a:buSzPct val="85000"/>
              <a:buNone/>
            </a:pPr>
            <a:r>
              <a:rPr lang="en-GB" sz="2200" dirty="0"/>
              <a:t>Use a place value chart and counters to make 43.257</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Use a place value chart and counters to make 407.532</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08D5C65B-CFAF-D149-B037-3BAB383AF4FF}"/>
              </a:ext>
            </a:extLst>
          </p:cNvPr>
          <p:cNvPicPr>
            <a:picLocks noChangeAspect="1"/>
          </p:cNvPicPr>
          <p:nvPr/>
        </p:nvPicPr>
        <p:blipFill>
          <a:blip r:embed="rId3"/>
          <a:stretch>
            <a:fillRect/>
          </a:stretch>
        </p:blipFill>
        <p:spPr>
          <a:xfrm>
            <a:off x="954088" y="2768576"/>
            <a:ext cx="10210800" cy="1612900"/>
          </a:xfrm>
          <a:prstGeom prst="rect">
            <a:avLst/>
          </a:prstGeom>
        </p:spPr>
      </p:pic>
      <p:pic>
        <p:nvPicPr>
          <p:cNvPr id="25" name="Picture 24">
            <a:extLst>
              <a:ext uri="{FF2B5EF4-FFF2-40B4-BE49-F238E27FC236}">
                <a16:creationId xmlns="" xmlns:a16="http://schemas.microsoft.com/office/drawing/2014/main" id="{F024CE95-1CDF-7543-83A8-D044D4C26621}"/>
              </a:ext>
            </a:extLst>
          </p:cNvPr>
          <p:cNvPicPr>
            <a:picLocks noChangeAspect="1"/>
          </p:cNvPicPr>
          <p:nvPr/>
        </p:nvPicPr>
        <p:blipFill>
          <a:blip r:embed="rId3"/>
          <a:stretch>
            <a:fillRect/>
          </a:stretch>
        </p:blipFill>
        <p:spPr>
          <a:xfrm>
            <a:off x="990600" y="4942788"/>
            <a:ext cx="10210800" cy="1612900"/>
          </a:xfrm>
          <a:prstGeom prst="rect">
            <a:avLst/>
          </a:prstGeom>
        </p:spPr>
      </p:pic>
    </p:spTree>
    <p:extLst>
      <p:ext uri="{BB962C8B-B14F-4D97-AF65-F5344CB8AC3E}">
        <p14:creationId xmlns:p14="http://schemas.microsoft.com/office/powerpoint/2010/main" val="303498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2:</a:t>
            </a:r>
          </a:p>
          <a:p>
            <a:pPr marL="0" indent="0">
              <a:buClr>
                <a:srgbClr val="23D160"/>
              </a:buClr>
              <a:buSzPct val="85000"/>
              <a:buNone/>
            </a:pPr>
            <a:r>
              <a:rPr lang="en-GB" sz="2200" dirty="0"/>
              <a:t>Use a place value chart and counters to make 43.257</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Use a place value chart and counters to make 407.532</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08D5C65B-CFAF-D149-B037-3BAB383AF4FF}"/>
              </a:ext>
            </a:extLst>
          </p:cNvPr>
          <p:cNvPicPr>
            <a:picLocks noChangeAspect="1"/>
          </p:cNvPicPr>
          <p:nvPr/>
        </p:nvPicPr>
        <p:blipFill>
          <a:blip r:embed="rId3"/>
          <a:stretch>
            <a:fillRect/>
          </a:stretch>
        </p:blipFill>
        <p:spPr>
          <a:xfrm>
            <a:off x="954088" y="2768576"/>
            <a:ext cx="10210800" cy="1612900"/>
          </a:xfrm>
          <a:prstGeom prst="rect">
            <a:avLst/>
          </a:prstGeom>
        </p:spPr>
      </p:pic>
      <p:pic>
        <p:nvPicPr>
          <p:cNvPr id="22" name="Picture 21">
            <a:extLst>
              <a:ext uri="{FF2B5EF4-FFF2-40B4-BE49-F238E27FC236}">
                <a16:creationId xmlns="" xmlns:a16="http://schemas.microsoft.com/office/drawing/2014/main" id="{84BE1F81-993A-394C-8837-49138B524F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6938" y="3213000"/>
            <a:ext cx="424364" cy="432000"/>
          </a:xfrm>
          <a:prstGeom prst="rect">
            <a:avLst/>
          </a:prstGeom>
        </p:spPr>
      </p:pic>
      <p:pic>
        <p:nvPicPr>
          <p:cNvPr id="28" name="Picture 27">
            <a:extLst>
              <a:ext uri="{FF2B5EF4-FFF2-40B4-BE49-F238E27FC236}">
                <a16:creationId xmlns="" xmlns:a16="http://schemas.microsoft.com/office/drawing/2014/main" id="{A7A72BED-5247-1E41-BE23-EFB9B7D15A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52417" y="3192027"/>
            <a:ext cx="424364" cy="432000"/>
          </a:xfrm>
          <a:prstGeom prst="rect">
            <a:avLst/>
          </a:prstGeom>
        </p:spPr>
      </p:pic>
      <p:pic>
        <p:nvPicPr>
          <p:cNvPr id="31" name="Picture 30">
            <a:extLst>
              <a:ext uri="{FF2B5EF4-FFF2-40B4-BE49-F238E27FC236}">
                <a16:creationId xmlns="" xmlns:a16="http://schemas.microsoft.com/office/drawing/2014/main" id="{C413742F-E16B-9D4C-97A1-769A3941B9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2522" y="3211721"/>
            <a:ext cx="424364" cy="432000"/>
          </a:xfrm>
          <a:prstGeom prst="rect">
            <a:avLst/>
          </a:prstGeom>
        </p:spPr>
      </p:pic>
      <p:pic>
        <p:nvPicPr>
          <p:cNvPr id="32" name="Picture 31">
            <a:extLst>
              <a:ext uri="{FF2B5EF4-FFF2-40B4-BE49-F238E27FC236}">
                <a16:creationId xmlns="" xmlns:a16="http://schemas.microsoft.com/office/drawing/2014/main" id="{98190E7A-4E7A-D44A-B8B8-70A9A0D5B2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71653" y="3870733"/>
            <a:ext cx="424364" cy="432000"/>
          </a:xfrm>
          <a:prstGeom prst="rect">
            <a:avLst/>
          </a:prstGeom>
        </p:spPr>
      </p:pic>
      <p:pic>
        <p:nvPicPr>
          <p:cNvPr id="33" name="Picture 32">
            <a:extLst>
              <a:ext uri="{FF2B5EF4-FFF2-40B4-BE49-F238E27FC236}">
                <a16:creationId xmlns="" xmlns:a16="http://schemas.microsoft.com/office/drawing/2014/main" id="{3CAC0C8A-10EB-3D4C-A7A3-8280566376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2913" y="3192027"/>
            <a:ext cx="424364" cy="432000"/>
          </a:xfrm>
          <a:prstGeom prst="rect">
            <a:avLst/>
          </a:prstGeom>
        </p:spPr>
      </p:pic>
      <p:pic>
        <p:nvPicPr>
          <p:cNvPr id="34" name="Picture 33">
            <a:extLst>
              <a:ext uri="{FF2B5EF4-FFF2-40B4-BE49-F238E27FC236}">
                <a16:creationId xmlns="" xmlns:a16="http://schemas.microsoft.com/office/drawing/2014/main" id="{071DC89F-C639-6D42-B132-7913EF0B1D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5185" y="3870733"/>
            <a:ext cx="424364" cy="432000"/>
          </a:xfrm>
          <a:prstGeom prst="rect">
            <a:avLst/>
          </a:prstGeom>
        </p:spPr>
      </p:pic>
      <p:pic>
        <p:nvPicPr>
          <p:cNvPr id="35" name="Picture 34">
            <a:extLst>
              <a:ext uri="{FF2B5EF4-FFF2-40B4-BE49-F238E27FC236}">
                <a16:creationId xmlns="" xmlns:a16="http://schemas.microsoft.com/office/drawing/2014/main" id="{503D200E-C9A9-CC4A-BCEE-51D51C268F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141" y="3211721"/>
            <a:ext cx="424364" cy="432000"/>
          </a:xfrm>
          <a:prstGeom prst="rect">
            <a:avLst/>
          </a:prstGeom>
        </p:spPr>
      </p:pic>
      <p:pic>
        <p:nvPicPr>
          <p:cNvPr id="17" name="Picture 16">
            <a:extLst>
              <a:ext uri="{FF2B5EF4-FFF2-40B4-BE49-F238E27FC236}">
                <a16:creationId xmlns="" xmlns:a16="http://schemas.microsoft.com/office/drawing/2014/main" id="{D21D60C5-3E30-2A48-90F1-0EAA2B6B5A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1267" y="3856174"/>
            <a:ext cx="424364" cy="432000"/>
          </a:xfrm>
          <a:prstGeom prst="rect">
            <a:avLst/>
          </a:prstGeom>
        </p:spPr>
      </p:pic>
      <p:pic>
        <p:nvPicPr>
          <p:cNvPr id="21" name="Picture 20">
            <a:extLst>
              <a:ext uri="{FF2B5EF4-FFF2-40B4-BE49-F238E27FC236}">
                <a16:creationId xmlns="" xmlns:a16="http://schemas.microsoft.com/office/drawing/2014/main" id="{39628530-A3E6-5F41-95A9-FD6D2CD939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0646" y="3213000"/>
            <a:ext cx="424364" cy="432000"/>
          </a:xfrm>
          <a:prstGeom prst="rect">
            <a:avLst/>
          </a:prstGeom>
        </p:spPr>
      </p:pic>
      <p:pic>
        <p:nvPicPr>
          <p:cNvPr id="26" name="Picture 25">
            <a:extLst>
              <a:ext uri="{FF2B5EF4-FFF2-40B4-BE49-F238E27FC236}">
                <a16:creationId xmlns="" xmlns:a16="http://schemas.microsoft.com/office/drawing/2014/main" id="{C31CF2D1-D226-AE47-BC1F-7BBA5A6D9B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6817" y="3856174"/>
            <a:ext cx="424364" cy="432000"/>
          </a:xfrm>
          <a:prstGeom prst="rect">
            <a:avLst/>
          </a:prstGeom>
        </p:spPr>
      </p:pic>
      <p:pic>
        <p:nvPicPr>
          <p:cNvPr id="30" name="Picture 29">
            <a:extLst>
              <a:ext uri="{FF2B5EF4-FFF2-40B4-BE49-F238E27FC236}">
                <a16:creationId xmlns="" xmlns:a16="http://schemas.microsoft.com/office/drawing/2014/main" id="{C791DC38-14B2-A243-8216-5CC093C26E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5993" y="3198302"/>
            <a:ext cx="424364" cy="432000"/>
          </a:xfrm>
          <a:prstGeom prst="rect">
            <a:avLst/>
          </a:prstGeom>
        </p:spPr>
      </p:pic>
      <p:pic>
        <p:nvPicPr>
          <p:cNvPr id="36" name="Picture 35">
            <a:extLst>
              <a:ext uri="{FF2B5EF4-FFF2-40B4-BE49-F238E27FC236}">
                <a16:creationId xmlns="" xmlns:a16="http://schemas.microsoft.com/office/drawing/2014/main" id="{4EC02FB9-ECC9-E743-A47A-13DEA42E54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4657" y="3585777"/>
            <a:ext cx="424364" cy="432000"/>
          </a:xfrm>
          <a:prstGeom prst="rect">
            <a:avLst/>
          </a:prstGeom>
        </p:spPr>
      </p:pic>
      <p:pic>
        <p:nvPicPr>
          <p:cNvPr id="37" name="Picture 36">
            <a:extLst>
              <a:ext uri="{FF2B5EF4-FFF2-40B4-BE49-F238E27FC236}">
                <a16:creationId xmlns="" xmlns:a16="http://schemas.microsoft.com/office/drawing/2014/main" id="{A2CB6D3B-6DD6-1242-ABE4-8A8488737C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0243" y="3945634"/>
            <a:ext cx="424364" cy="432000"/>
          </a:xfrm>
          <a:prstGeom prst="rect">
            <a:avLst/>
          </a:prstGeom>
        </p:spPr>
      </p:pic>
      <p:pic>
        <p:nvPicPr>
          <p:cNvPr id="38" name="Picture 37">
            <a:extLst>
              <a:ext uri="{FF2B5EF4-FFF2-40B4-BE49-F238E27FC236}">
                <a16:creationId xmlns="" xmlns:a16="http://schemas.microsoft.com/office/drawing/2014/main" id="{FDC299EF-9EF6-334E-B0D1-1CC075769E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2944" y="3875309"/>
            <a:ext cx="424364" cy="432000"/>
          </a:xfrm>
          <a:prstGeom prst="rect">
            <a:avLst/>
          </a:prstGeom>
        </p:spPr>
      </p:pic>
      <p:pic>
        <p:nvPicPr>
          <p:cNvPr id="25" name="Picture 24">
            <a:extLst>
              <a:ext uri="{FF2B5EF4-FFF2-40B4-BE49-F238E27FC236}">
                <a16:creationId xmlns="" xmlns:a16="http://schemas.microsoft.com/office/drawing/2014/main" id="{F024CE95-1CDF-7543-83A8-D044D4C26621}"/>
              </a:ext>
            </a:extLst>
          </p:cNvPr>
          <p:cNvPicPr>
            <a:picLocks noChangeAspect="1"/>
          </p:cNvPicPr>
          <p:nvPr/>
        </p:nvPicPr>
        <p:blipFill>
          <a:blip r:embed="rId3"/>
          <a:stretch>
            <a:fillRect/>
          </a:stretch>
        </p:blipFill>
        <p:spPr>
          <a:xfrm>
            <a:off x="990600" y="4942788"/>
            <a:ext cx="10210800" cy="1612900"/>
          </a:xfrm>
          <a:prstGeom prst="rect">
            <a:avLst/>
          </a:prstGeom>
        </p:spPr>
      </p:pic>
      <p:pic>
        <p:nvPicPr>
          <p:cNvPr id="27" name="Picture 26">
            <a:extLst>
              <a:ext uri="{FF2B5EF4-FFF2-40B4-BE49-F238E27FC236}">
                <a16:creationId xmlns="" xmlns:a16="http://schemas.microsoft.com/office/drawing/2014/main" id="{36866A98-EC34-0745-A2FD-5159BD65E2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0636" y="3552528"/>
            <a:ext cx="424364" cy="432000"/>
          </a:xfrm>
          <a:prstGeom prst="rect">
            <a:avLst/>
          </a:prstGeom>
        </p:spPr>
      </p:pic>
      <p:pic>
        <p:nvPicPr>
          <p:cNvPr id="29" name="Picture 28">
            <a:extLst>
              <a:ext uri="{FF2B5EF4-FFF2-40B4-BE49-F238E27FC236}">
                <a16:creationId xmlns="" xmlns:a16="http://schemas.microsoft.com/office/drawing/2014/main" id="{A8F4FF8F-AC78-8846-B963-6BEEDF4D75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8694" y="3192027"/>
            <a:ext cx="424364" cy="432000"/>
          </a:xfrm>
          <a:prstGeom prst="rect">
            <a:avLst/>
          </a:prstGeom>
        </p:spPr>
      </p:pic>
      <p:pic>
        <p:nvPicPr>
          <p:cNvPr id="39" name="Picture 38">
            <a:extLst>
              <a:ext uri="{FF2B5EF4-FFF2-40B4-BE49-F238E27FC236}">
                <a16:creationId xmlns="" xmlns:a16="http://schemas.microsoft.com/office/drawing/2014/main" id="{29925A0D-B6AF-B940-B79E-B9440D1668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2669" y="3211721"/>
            <a:ext cx="424364" cy="432000"/>
          </a:xfrm>
          <a:prstGeom prst="rect">
            <a:avLst/>
          </a:prstGeom>
        </p:spPr>
      </p:pic>
      <p:pic>
        <p:nvPicPr>
          <p:cNvPr id="40" name="Picture 39">
            <a:extLst>
              <a:ext uri="{FF2B5EF4-FFF2-40B4-BE49-F238E27FC236}">
                <a16:creationId xmlns="" xmlns:a16="http://schemas.microsoft.com/office/drawing/2014/main" id="{36DDA496-05D8-EA4A-9139-4E9DBBB28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9727" y="3575026"/>
            <a:ext cx="424364" cy="432000"/>
          </a:xfrm>
          <a:prstGeom prst="rect">
            <a:avLst/>
          </a:prstGeom>
        </p:spPr>
      </p:pic>
      <p:pic>
        <p:nvPicPr>
          <p:cNvPr id="41" name="Picture 40">
            <a:extLst>
              <a:ext uri="{FF2B5EF4-FFF2-40B4-BE49-F238E27FC236}">
                <a16:creationId xmlns="" xmlns:a16="http://schemas.microsoft.com/office/drawing/2014/main" id="{AD2BD1BA-0892-0348-BCE8-9373969CDD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4981" y="3552528"/>
            <a:ext cx="424364" cy="432000"/>
          </a:xfrm>
          <a:prstGeom prst="rect">
            <a:avLst/>
          </a:prstGeom>
        </p:spPr>
      </p:pic>
      <p:pic>
        <p:nvPicPr>
          <p:cNvPr id="42" name="Picture 41">
            <a:extLst>
              <a:ext uri="{FF2B5EF4-FFF2-40B4-BE49-F238E27FC236}">
                <a16:creationId xmlns="" xmlns:a16="http://schemas.microsoft.com/office/drawing/2014/main" id="{9E19FA1B-5872-9B47-A946-DFA2FBF0B9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0456" y="3918152"/>
            <a:ext cx="424364" cy="432000"/>
          </a:xfrm>
          <a:prstGeom prst="rect">
            <a:avLst/>
          </a:prstGeom>
        </p:spPr>
      </p:pic>
      <p:pic>
        <p:nvPicPr>
          <p:cNvPr id="43" name="Picture 42">
            <a:extLst>
              <a:ext uri="{FF2B5EF4-FFF2-40B4-BE49-F238E27FC236}">
                <a16:creationId xmlns="" xmlns:a16="http://schemas.microsoft.com/office/drawing/2014/main" id="{82077AED-6F0F-0A40-9AC5-6BF4430CDA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8601" y="3913029"/>
            <a:ext cx="424364" cy="432000"/>
          </a:xfrm>
          <a:prstGeom prst="rect">
            <a:avLst/>
          </a:prstGeom>
        </p:spPr>
      </p:pic>
      <p:pic>
        <p:nvPicPr>
          <p:cNvPr id="44" name="Picture 43">
            <a:extLst>
              <a:ext uri="{FF2B5EF4-FFF2-40B4-BE49-F238E27FC236}">
                <a16:creationId xmlns="" xmlns:a16="http://schemas.microsoft.com/office/drawing/2014/main" id="{52D7ED7A-C987-244A-9485-A2533CD87B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87085" y="5369775"/>
            <a:ext cx="424364" cy="432000"/>
          </a:xfrm>
          <a:prstGeom prst="rect">
            <a:avLst/>
          </a:prstGeom>
        </p:spPr>
      </p:pic>
      <p:pic>
        <p:nvPicPr>
          <p:cNvPr id="45" name="Picture 44">
            <a:extLst>
              <a:ext uri="{FF2B5EF4-FFF2-40B4-BE49-F238E27FC236}">
                <a16:creationId xmlns="" xmlns:a16="http://schemas.microsoft.com/office/drawing/2014/main" id="{FF362A2C-516C-5E41-9E4E-15776FF186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3362" y="5369775"/>
            <a:ext cx="424364" cy="432000"/>
          </a:xfrm>
          <a:prstGeom prst="rect">
            <a:avLst/>
          </a:prstGeom>
        </p:spPr>
      </p:pic>
      <p:pic>
        <p:nvPicPr>
          <p:cNvPr id="46" name="Picture 45">
            <a:extLst>
              <a:ext uri="{FF2B5EF4-FFF2-40B4-BE49-F238E27FC236}">
                <a16:creationId xmlns="" xmlns:a16="http://schemas.microsoft.com/office/drawing/2014/main" id="{045ECD59-483C-1241-81C3-18E5555CA4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7337" y="5389469"/>
            <a:ext cx="424364" cy="432000"/>
          </a:xfrm>
          <a:prstGeom prst="rect">
            <a:avLst/>
          </a:prstGeom>
        </p:spPr>
      </p:pic>
      <p:pic>
        <p:nvPicPr>
          <p:cNvPr id="47" name="Picture 46">
            <a:extLst>
              <a:ext uri="{FF2B5EF4-FFF2-40B4-BE49-F238E27FC236}">
                <a16:creationId xmlns="" xmlns:a16="http://schemas.microsoft.com/office/drawing/2014/main" id="{3A62D935-6540-FF4C-BCD4-D09781391F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4395" y="5752774"/>
            <a:ext cx="424364" cy="432000"/>
          </a:xfrm>
          <a:prstGeom prst="rect">
            <a:avLst/>
          </a:prstGeom>
        </p:spPr>
      </p:pic>
      <p:pic>
        <p:nvPicPr>
          <p:cNvPr id="48" name="Picture 47">
            <a:extLst>
              <a:ext uri="{FF2B5EF4-FFF2-40B4-BE49-F238E27FC236}">
                <a16:creationId xmlns="" xmlns:a16="http://schemas.microsoft.com/office/drawing/2014/main" id="{C08A6806-C7FC-2F42-B26F-98AC7893A6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9649" y="5730276"/>
            <a:ext cx="424364" cy="432000"/>
          </a:xfrm>
          <a:prstGeom prst="rect">
            <a:avLst/>
          </a:prstGeom>
        </p:spPr>
      </p:pic>
      <p:pic>
        <p:nvPicPr>
          <p:cNvPr id="49" name="Picture 48">
            <a:extLst>
              <a:ext uri="{FF2B5EF4-FFF2-40B4-BE49-F238E27FC236}">
                <a16:creationId xmlns="" xmlns:a16="http://schemas.microsoft.com/office/drawing/2014/main" id="{62F2C775-0330-924C-BE5F-1745D1F077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5124" y="6095900"/>
            <a:ext cx="424364" cy="432000"/>
          </a:xfrm>
          <a:prstGeom prst="rect">
            <a:avLst/>
          </a:prstGeom>
        </p:spPr>
      </p:pic>
      <p:pic>
        <p:nvPicPr>
          <p:cNvPr id="50" name="Picture 49">
            <a:extLst>
              <a:ext uri="{FF2B5EF4-FFF2-40B4-BE49-F238E27FC236}">
                <a16:creationId xmlns="" xmlns:a16="http://schemas.microsoft.com/office/drawing/2014/main" id="{CC846B81-D183-7E4B-AC69-2D2735A40E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3269" y="6090777"/>
            <a:ext cx="424364" cy="432000"/>
          </a:xfrm>
          <a:prstGeom prst="rect">
            <a:avLst/>
          </a:prstGeom>
        </p:spPr>
      </p:pic>
      <p:pic>
        <p:nvPicPr>
          <p:cNvPr id="51" name="Picture 50">
            <a:extLst>
              <a:ext uri="{FF2B5EF4-FFF2-40B4-BE49-F238E27FC236}">
                <a16:creationId xmlns="" xmlns:a16="http://schemas.microsoft.com/office/drawing/2014/main" id="{928E9A85-D2DA-B54D-BCA7-8A17019E46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6795" y="5410443"/>
            <a:ext cx="424364" cy="432000"/>
          </a:xfrm>
          <a:prstGeom prst="rect">
            <a:avLst/>
          </a:prstGeom>
        </p:spPr>
      </p:pic>
      <p:pic>
        <p:nvPicPr>
          <p:cNvPr id="52" name="Picture 51">
            <a:extLst>
              <a:ext uri="{FF2B5EF4-FFF2-40B4-BE49-F238E27FC236}">
                <a16:creationId xmlns="" xmlns:a16="http://schemas.microsoft.com/office/drawing/2014/main" id="{9FD9DC70-30B7-A443-B5C7-A4E9884CF5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1124" y="6053617"/>
            <a:ext cx="424364" cy="432000"/>
          </a:xfrm>
          <a:prstGeom prst="rect">
            <a:avLst/>
          </a:prstGeom>
        </p:spPr>
      </p:pic>
      <p:pic>
        <p:nvPicPr>
          <p:cNvPr id="53" name="Picture 52">
            <a:extLst>
              <a:ext uri="{FF2B5EF4-FFF2-40B4-BE49-F238E27FC236}">
                <a16:creationId xmlns="" xmlns:a16="http://schemas.microsoft.com/office/drawing/2014/main" id="{8A2519C8-CBFB-F946-B586-D706469BF5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0503" y="5410443"/>
            <a:ext cx="424364" cy="432000"/>
          </a:xfrm>
          <a:prstGeom prst="rect">
            <a:avLst/>
          </a:prstGeom>
        </p:spPr>
      </p:pic>
      <p:pic>
        <p:nvPicPr>
          <p:cNvPr id="54" name="Picture 53">
            <a:extLst>
              <a:ext uri="{FF2B5EF4-FFF2-40B4-BE49-F238E27FC236}">
                <a16:creationId xmlns="" xmlns:a16="http://schemas.microsoft.com/office/drawing/2014/main" id="{6F73BD44-3F40-E245-A97E-DDDCD5C13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6674" y="6053617"/>
            <a:ext cx="424364" cy="432000"/>
          </a:xfrm>
          <a:prstGeom prst="rect">
            <a:avLst/>
          </a:prstGeom>
        </p:spPr>
      </p:pic>
      <p:pic>
        <p:nvPicPr>
          <p:cNvPr id="55" name="Picture 54">
            <a:extLst>
              <a:ext uri="{FF2B5EF4-FFF2-40B4-BE49-F238E27FC236}">
                <a16:creationId xmlns="" xmlns:a16="http://schemas.microsoft.com/office/drawing/2014/main" id="{B815B199-5B91-774C-B50B-6925C9F767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7893" y="5367245"/>
            <a:ext cx="424364" cy="432000"/>
          </a:xfrm>
          <a:prstGeom prst="rect">
            <a:avLst/>
          </a:prstGeom>
        </p:spPr>
      </p:pic>
      <p:pic>
        <p:nvPicPr>
          <p:cNvPr id="56" name="Picture 55">
            <a:extLst>
              <a:ext uri="{FF2B5EF4-FFF2-40B4-BE49-F238E27FC236}">
                <a16:creationId xmlns="" xmlns:a16="http://schemas.microsoft.com/office/drawing/2014/main" id="{C941112D-113F-FA48-A3D5-50EC89DFB5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0165" y="6045951"/>
            <a:ext cx="424364" cy="432000"/>
          </a:xfrm>
          <a:prstGeom prst="rect">
            <a:avLst/>
          </a:prstGeom>
        </p:spPr>
      </p:pic>
      <p:pic>
        <p:nvPicPr>
          <p:cNvPr id="57" name="Picture 56">
            <a:extLst>
              <a:ext uri="{FF2B5EF4-FFF2-40B4-BE49-F238E27FC236}">
                <a16:creationId xmlns="" xmlns:a16="http://schemas.microsoft.com/office/drawing/2014/main" id="{3202FC29-7222-3E46-B8DB-D68CA266E7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8121" y="5386939"/>
            <a:ext cx="424364" cy="432000"/>
          </a:xfrm>
          <a:prstGeom prst="rect">
            <a:avLst/>
          </a:prstGeom>
        </p:spPr>
      </p:pic>
      <p:pic>
        <p:nvPicPr>
          <p:cNvPr id="58" name="Picture 57">
            <a:extLst>
              <a:ext uri="{FF2B5EF4-FFF2-40B4-BE49-F238E27FC236}">
                <a16:creationId xmlns="" xmlns:a16="http://schemas.microsoft.com/office/drawing/2014/main" id="{D387D22B-0AEF-1F4B-8BF1-40222766F2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7924" y="6050527"/>
            <a:ext cx="424364" cy="432000"/>
          </a:xfrm>
          <a:prstGeom prst="rect">
            <a:avLst/>
          </a:prstGeom>
        </p:spPr>
      </p:pic>
      <p:pic>
        <p:nvPicPr>
          <p:cNvPr id="59" name="Picture 58">
            <a:extLst>
              <a:ext uri="{FF2B5EF4-FFF2-40B4-BE49-F238E27FC236}">
                <a16:creationId xmlns="" xmlns:a16="http://schemas.microsoft.com/office/drawing/2014/main" id="{596CFD12-A758-9E4A-8486-3285353D89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65616" y="5727746"/>
            <a:ext cx="424364" cy="432000"/>
          </a:xfrm>
          <a:prstGeom prst="rect">
            <a:avLst/>
          </a:prstGeom>
        </p:spPr>
      </p:pic>
      <p:pic>
        <p:nvPicPr>
          <p:cNvPr id="60" name="Picture 59">
            <a:extLst>
              <a:ext uri="{FF2B5EF4-FFF2-40B4-BE49-F238E27FC236}">
                <a16:creationId xmlns="" xmlns:a16="http://schemas.microsoft.com/office/drawing/2014/main" id="{67776F8C-560A-884D-B87E-50B30870DE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3842" y="5348568"/>
            <a:ext cx="424364" cy="432000"/>
          </a:xfrm>
          <a:prstGeom prst="rect">
            <a:avLst/>
          </a:prstGeom>
        </p:spPr>
      </p:pic>
      <p:pic>
        <p:nvPicPr>
          <p:cNvPr id="61" name="Picture 60">
            <a:extLst>
              <a:ext uri="{FF2B5EF4-FFF2-40B4-BE49-F238E27FC236}">
                <a16:creationId xmlns="" xmlns:a16="http://schemas.microsoft.com/office/drawing/2014/main" id="{09A6C8DE-B165-C549-B13F-A4B073A7FA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72506" y="5736043"/>
            <a:ext cx="424364" cy="432000"/>
          </a:xfrm>
          <a:prstGeom prst="rect">
            <a:avLst/>
          </a:prstGeom>
        </p:spPr>
      </p:pic>
      <p:pic>
        <p:nvPicPr>
          <p:cNvPr id="62" name="Picture 61">
            <a:extLst>
              <a:ext uri="{FF2B5EF4-FFF2-40B4-BE49-F238E27FC236}">
                <a16:creationId xmlns="" xmlns:a16="http://schemas.microsoft.com/office/drawing/2014/main" id="{E5DE3565-1B6D-C44F-8772-F7A1705665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28092" y="6095900"/>
            <a:ext cx="424364" cy="432000"/>
          </a:xfrm>
          <a:prstGeom prst="rect">
            <a:avLst/>
          </a:prstGeom>
        </p:spPr>
      </p:pic>
      <p:pic>
        <p:nvPicPr>
          <p:cNvPr id="63" name="Picture 62">
            <a:extLst>
              <a:ext uri="{FF2B5EF4-FFF2-40B4-BE49-F238E27FC236}">
                <a16:creationId xmlns="" xmlns:a16="http://schemas.microsoft.com/office/drawing/2014/main" id="{E2A22E0D-8B34-BA44-9A6A-07C9B93536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2036" y="5556271"/>
            <a:ext cx="424364" cy="432000"/>
          </a:xfrm>
          <a:prstGeom prst="rect">
            <a:avLst/>
          </a:prstGeom>
        </p:spPr>
      </p:pic>
      <p:pic>
        <p:nvPicPr>
          <p:cNvPr id="64" name="Picture 63">
            <a:extLst>
              <a:ext uri="{FF2B5EF4-FFF2-40B4-BE49-F238E27FC236}">
                <a16:creationId xmlns="" xmlns:a16="http://schemas.microsoft.com/office/drawing/2014/main" id="{E852E2F9-6C75-E340-BDAB-380555F61F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90700" y="5943746"/>
            <a:ext cx="424364" cy="432000"/>
          </a:xfrm>
          <a:prstGeom prst="rect">
            <a:avLst/>
          </a:prstGeom>
        </p:spPr>
      </p:pic>
    </p:spTree>
    <p:extLst>
      <p:ext uri="{BB962C8B-B14F-4D97-AF65-F5344CB8AC3E}">
        <p14:creationId xmlns:p14="http://schemas.microsoft.com/office/powerpoint/2010/main" val="208186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ppt_x"/>
                                          </p:val>
                                        </p:tav>
                                        <p:tav tm="100000">
                                          <p:val>
                                            <p:strVal val="#ppt_x"/>
                                          </p:val>
                                        </p:tav>
                                      </p:tavLst>
                                    </p:anim>
                                    <p:anim calcmode="lin" valueType="num">
                                      <p:cBhvr additive="base">
                                        <p:cTn id="6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fill="hold"/>
                                        <p:tgtEl>
                                          <p:spTgt spid="40"/>
                                        </p:tgtEl>
                                        <p:attrNameLst>
                                          <p:attrName>ppt_x</p:attrName>
                                        </p:attrNameLst>
                                      </p:cBhvr>
                                      <p:tavLst>
                                        <p:tav tm="0">
                                          <p:val>
                                            <p:strVal val="#ppt_x"/>
                                          </p:val>
                                        </p:tav>
                                        <p:tav tm="100000">
                                          <p:val>
                                            <p:strVal val="#ppt_x"/>
                                          </p:val>
                                        </p:tav>
                                      </p:tavLst>
                                    </p:anim>
                                    <p:anim calcmode="lin" valueType="num">
                                      <p:cBhvr additive="base">
                                        <p:cTn id="84" dur="500" fill="hold"/>
                                        <p:tgtEl>
                                          <p:spTgt spid="4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additive="base">
                                        <p:cTn id="87" dur="500" fill="hold"/>
                                        <p:tgtEl>
                                          <p:spTgt spid="41"/>
                                        </p:tgtEl>
                                        <p:attrNameLst>
                                          <p:attrName>ppt_x</p:attrName>
                                        </p:attrNameLst>
                                      </p:cBhvr>
                                      <p:tavLst>
                                        <p:tav tm="0">
                                          <p:val>
                                            <p:strVal val="#ppt_x"/>
                                          </p:val>
                                        </p:tav>
                                        <p:tav tm="100000">
                                          <p:val>
                                            <p:strVal val="#ppt_x"/>
                                          </p:val>
                                        </p:tav>
                                      </p:tavLst>
                                    </p:anim>
                                    <p:anim calcmode="lin" valueType="num">
                                      <p:cBhvr additive="base">
                                        <p:cTn id="88" dur="500" fill="hold"/>
                                        <p:tgtEl>
                                          <p:spTgt spid="41"/>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500" fill="hold"/>
                                        <p:tgtEl>
                                          <p:spTgt spid="43"/>
                                        </p:tgtEl>
                                        <p:attrNameLst>
                                          <p:attrName>ppt_x</p:attrName>
                                        </p:attrNameLst>
                                      </p:cBhvr>
                                      <p:tavLst>
                                        <p:tav tm="0">
                                          <p:val>
                                            <p:strVal val="#ppt_x"/>
                                          </p:val>
                                        </p:tav>
                                        <p:tav tm="100000">
                                          <p:val>
                                            <p:strVal val="#ppt_x"/>
                                          </p:val>
                                        </p:tav>
                                      </p:tavLst>
                                    </p:anim>
                                    <p:anim calcmode="lin" valueType="num">
                                      <p:cBhvr additive="base">
                                        <p:cTn id="9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500" fill="hold"/>
                                        <p:tgtEl>
                                          <p:spTgt spid="51"/>
                                        </p:tgtEl>
                                        <p:attrNameLst>
                                          <p:attrName>ppt_x</p:attrName>
                                        </p:attrNameLst>
                                      </p:cBhvr>
                                      <p:tavLst>
                                        <p:tav tm="0">
                                          <p:val>
                                            <p:strVal val="#ppt_x"/>
                                          </p:val>
                                        </p:tav>
                                        <p:tav tm="100000">
                                          <p:val>
                                            <p:strVal val="#ppt_x"/>
                                          </p:val>
                                        </p:tav>
                                      </p:tavLst>
                                    </p:anim>
                                    <p:anim calcmode="lin" valueType="num">
                                      <p:cBhvr additive="base">
                                        <p:cTn id="102" dur="500" fill="hold"/>
                                        <p:tgtEl>
                                          <p:spTgt spid="51"/>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anim calcmode="lin" valueType="num">
                                      <p:cBhvr additive="base">
                                        <p:cTn id="105" dur="500" fill="hold"/>
                                        <p:tgtEl>
                                          <p:spTgt spid="52"/>
                                        </p:tgtEl>
                                        <p:attrNameLst>
                                          <p:attrName>ppt_x</p:attrName>
                                        </p:attrNameLst>
                                      </p:cBhvr>
                                      <p:tavLst>
                                        <p:tav tm="0">
                                          <p:val>
                                            <p:strVal val="#ppt_x"/>
                                          </p:val>
                                        </p:tav>
                                        <p:tav tm="100000">
                                          <p:val>
                                            <p:strVal val="#ppt_x"/>
                                          </p:val>
                                        </p:tav>
                                      </p:tavLst>
                                    </p:anim>
                                    <p:anim calcmode="lin" valueType="num">
                                      <p:cBhvr additive="base">
                                        <p:cTn id="106" dur="500" fill="hold"/>
                                        <p:tgtEl>
                                          <p:spTgt spid="52"/>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53"/>
                                        </p:tgtEl>
                                        <p:attrNameLst>
                                          <p:attrName>style.visibility</p:attrName>
                                        </p:attrNameLst>
                                      </p:cBhvr>
                                      <p:to>
                                        <p:strVal val="visible"/>
                                      </p:to>
                                    </p:set>
                                    <p:anim calcmode="lin" valueType="num">
                                      <p:cBhvr additive="base">
                                        <p:cTn id="109" dur="500" fill="hold"/>
                                        <p:tgtEl>
                                          <p:spTgt spid="53"/>
                                        </p:tgtEl>
                                        <p:attrNameLst>
                                          <p:attrName>ppt_x</p:attrName>
                                        </p:attrNameLst>
                                      </p:cBhvr>
                                      <p:tavLst>
                                        <p:tav tm="0">
                                          <p:val>
                                            <p:strVal val="#ppt_x"/>
                                          </p:val>
                                        </p:tav>
                                        <p:tav tm="100000">
                                          <p:val>
                                            <p:strVal val="#ppt_x"/>
                                          </p:val>
                                        </p:tav>
                                      </p:tavLst>
                                    </p:anim>
                                    <p:anim calcmode="lin" valueType="num">
                                      <p:cBhvr additive="base">
                                        <p:cTn id="110" dur="500" fill="hold"/>
                                        <p:tgtEl>
                                          <p:spTgt spid="53"/>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54"/>
                                        </p:tgtEl>
                                        <p:attrNameLst>
                                          <p:attrName>style.visibility</p:attrName>
                                        </p:attrNameLst>
                                      </p:cBhvr>
                                      <p:to>
                                        <p:strVal val="visible"/>
                                      </p:to>
                                    </p:set>
                                    <p:anim calcmode="lin" valueType="num">
                                      <p:cBhvr additive="base">
                                        <p:cTn id="113" dur="500" fill="hold"/>
                                        <p:tgtEl>
                                          <p:spTgt spid="54"/>
                                        </p:tgtEl>
                                        <p:attrNameLst>
                                          <p:attrName>ppt_x</p:attrName>
                                        </p:attrNameLst>
                                      </p:cBhvr>
                                      <p:tavLst>
                                        <p:tav tm="0">
                                          <p:val>
                                            <p:strVal val="#ppt_x"/>
                                          </p:val>
                                        </p:tav>
                                        <p:tav tm="100000">
                                          <p:val>
                                            <p:strVal val="#ppt_x"/>
                                          </p:val>
                                        </p:tav>
                                      </p:tavLst>
                                    </p:anim>
                                    <p:anim calcmode="lin" valueType="num">
                                      <p:cBhvr additive="base">
                                        <p:cTn id="1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additive="base">
                                        <p:cTn id="119" dur="500" fill="hold"/>
                                        <p:tgtEl>
                                          <p:spTgt spid="44"/>
                                        </p:tgtEl>
                                        <p:attrNameLst>
                                          <p:attrName>ppt_x</p:attrName>
                                        </p:attrNameLst>
                                      </p:cBhvr>
                                      <p:tavLst>
                                        <p:tav tm="0">
                                          <p:val>
                                            <p:strVal val="#ppt_x"/>
                                          </p:val>
                                        </p:tav>
                                        <p:tav tm="100000">
                                          <p:val>
                                            <p:strVal val="#ppt_x"/>
                                          </p:val>
                                        </p:tav>
                                      </p:tavLst>
                                    </p:anim>
                                    <p:anim calcmode="lin" valueType="num">
                                      <p:cBhvr additive="base">
                                        <p:cTn id="120" dur="500" fill="hold"/>
                                        <p:tgtEl>
                                          <p:spTgt spid="44"/>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additive="base">
                                        <p:cTn id="123" dur="500" fill="hold"/>
                                        <p:tgtEl>
                                          <p:spTgt spid="45"/>
                                        </p:tgtEl>
                                        <p:attrNameLst>
                                          <p:attrName>ppt_x</p:attrName>
                                        </p:attrNameLst>
                                      </p:cBhvr>
                                      <p:tavLst>
                                        <p:tav tm="0">
                                          <p:val>
                                            <p:strVal val="#ppt_x"/>
                                          </p:val>
                                        </p:tav>
                                        <p:tav tm="100000">
                                          <p:val>
                                            <p:strVal val="#ppt_x"/>
                                          </p:val>
                                        </p:tav>
                                      </p:tavLst>
                                    </p:anim>
                                    <p:anim calcmode="lin" valueType="num">
                                      <p:cBhvr additive="base">
                                        <p:cTn id="124" dur="500" fill="hold"/>
                                        <p:tgtEl>
                                          <p:spTgt spid="45"/>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additive="base">
                                        <p:cTn id="127" dur="500" fill="hold"/>
                                        <p:tgtEl>
                                          <p:spTgt spid="46"/>
                                        </p:tgtEl>
                                        <p:attrNameLst>
                                          <p:attrName>ppt_x</p:attrName>
                                        </p:attrNameLst>
                                      </p:cBhvr>
                                      <p:tavLst>
                                        <p:tav tm="0">
                                          <p:val>
                                            <p:strVal val="#ppt_x"/>
                                          </p:val>
                                        </p:tav>
                                        <p:tav tm="100000">
                                          <p:val>
                                            <p:strVal val="#ppt_x"/>
                                          </p:val>
                                        </p:tav>
                                      </p:tavLst>
                                    </p:anim>
                                    <p:anim calcmode="lin" valueType="num">
                                      <p:cBhvr additive="base">
                                        <p:cTn id="128" dur="500" fill="hold"/>
                                        <p:tgtEl>
                                          <p:spTgt spid="46"/>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 calcmode="lin" valueType="num">
                                      <p:cBhvr additive="base">
                                        <p:cTn id="131" dur="500" fill="hold"/>
                                        <p:tgtEl>
                                          <p:spTgt spid="47"/>
                                        </p:tgtEl>
                                        <p:attrNameLst>
                                          <p:attrName>ppt_x</p:attrName>
                                        </p:attrNameLst>
                                      </p:cBhvr>
                                      <p:tavLst>
                                        <p:tav tm="0">
                                          <p:val>
                                            <p:strVal val="#ppt_x"/>
                                          </p:val>
                                        </p:tav>
                                        <p:tav tm="100000">
                                          <p:val>
                                            <p:strVal val="#ppt_x"/>
                                          </p:val>
                                        </p:tav>
                                      </p:tavLst>
                                    </p:anim>
                                    <p:anim calcmode="lin" valueType="num">
                                      <p:cBhvr additive="base">
                                        <p:cTn id="132" dur="500" fill="hold"/>
                                        <p:tgtEl>
                                          <p:spTgt spid="47"/>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48"/>
                                        </p:tgtEl>
                                        <p:attrNameLst>
                                          <p:attrName>style.visibility</p:attrName>
                                        </p:attrNameLst>
                                      </p:cBhvr>
                                      <p:to>
                                        <p:strVal val="visible"/>
                                      </p:to>
                                    </p:set>
                                    <p:anim calcmode="lin" valueType="num">
                                      <p:cBhvr additive="base">
                                        <p:cTn id="135" dur="500" fill="hold"/>
                                        <p:tgtEl>
                                          <p:spTgt spid="48"/>
                                        </p:tgtEl>
                                        <p:attrNameLst>
                                          <p:attrName>ppt_x</p:attrName>
                                        </p:attrNameLst>
                                      </p:cBhvr>
                                      <p:tavLst>
                                        <p:tav tm="0">
                                          <p:val>
                                            <p:strVal val="#ppt_x"/>
                                          </p:val>
                                        </p:tav>
                                        <p:tav tm="100000">
                                          <p:val>
                                            <p:strVal val="#ppt_x"/>
                                          </p:val>
                                        </p:tav>
                                      </p:tavLst>
                                    </p:anim>
                                    <p:anim calcmode="lin" valueType="num">
                                      <p:cBhvr additive="base">
                                        <p:cTn id="136" dur="500" fill="hold"/>
                                        <p:tgtEl>
                                          <p:spTgt spid="48"/>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additive="base">
                                        <p:cTn id="139" dur="500" fill="hold"/>
                                        <p:tgtEl>
                                          <p:spTgt spid="49"/>
                                        </p:tgtEl>
                                        <p:attrNameLst>
                                          <p:attrName>ppt_x</p:attrName>
                                        </p:attrNameLst>
                                      </p:cBhvr>
                                      <p:tavLst>
                                        <p:tav tm="0">
                                          <p:val>
                                            <p:strVal val="#ppt_x"/>
                                          </p:val>
                                        </p:tav>
                                        <p:tav tm="100000">
                                          <p:val>
                                            <p:strVal val="#ppt_x"/>
                                          </p:val>
                                        </p:tav>
                                      </p:tavLst>
                                    </p:anim>
                                    <p:anim calcmode="lin" valueType="num">
                                      <p:cBhvr additive="base">
                                        <p:cTn id="140" dur="500" fill="hold"/>
                                        <p:tgtEl>
                                          <p:spTgt spid="49"/>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50"/>
                                        </p:tgtEl>
                                        <p:attrNameLst>
                                          <p:attrName>style.visibility</p:attrName>
                                        </p:attrNameLst>
                                      </p:cBhvr>
                                      <p:to>
                                        <p:strVal val="visible"/>
                                      </p:to>
                                    </p:set>
                                    <p:anim calcmode="lin" valueType="num">
                                      <p:cBhvr additive="base">
                                        <p:cTn id="143" dur="500" fill="hold"/>
                                        <p:tgtEl>
                                          <p:spTgt spid="50"/>
                                        </p:tgtEl>
                                        <p:attrNameLst>
                                          <p:attrName>ppt_x</p:attrName>
                                        </p:attrNameLst>
                                      </p:cBhvr>
                                      <p:tavLst>
                                        <p:tav tm="0">
                                          <p:val>
                                            <p:strVal val="#ppt_x"/>
                                          </p:val>
                                        </p:tav>
                                        <p:tav tm="100000">
                                          <p:val>
                                            <p:strVal val="#ppt_x"/>
                                          </p:val>
                                        </p:tav>
                                      </p:tavLst>
                                    </p:anim>
                                    <p:anim calcmode="lin" valueType="num">
                                      <p:cBhvr additive="base">
                                        <p:cTn id="14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55"/>
                                        </p:tgtEl>
                                        <p:attrNameLst>
                                          <p:attrName>style.visibility</p:attrName>
                                        </p:attrNameLst>
                                      </p:cBhvr>
                                      <p:to>
                                        <p:strVal val="visible"/>
                                      </p:to>
                                    </p:set>
                                    <p:anim calcmode="lin" valueType="num">
                                      <p:cBhvr additive="base">
                                        <p:cTn id="149" dur="500" fill="hold"/>
                                        <p:tgtEl>
                                          <p:spTgt spid="55"/>
                                        </p:tgtEl>
                                        <p:attrNameLst>
                                          <p:attrName>ppt_x</p:attrName>
                                        </p:attrNameLst>
                                      </p:cBhvr>
                                      <p:tavLst>
                                        <p:tav tm="0">
                                          <p:val>
                                            <p:strVal val="#ppt_x"/>
                                          </p:val>
                                        </p:tav>
                                        <p:tav tm="100000">
                                          <p:val>
                                            <p:strVal val="#ppt_x"/>
                                          </p:val>
                                        </p:tav>
                                      </p:tavLst>
                                    </p:anim>
                                    <p:anim calcmode="lin" valueType="num">
                                      <p:cBhvr additive="base">
                                        <p:cTn id="150" dur="500" fill="hold"/>
                                        <p:tgtEl>
                                          <p:spTgt spid="55"/>
                                        </p:tgtEl>
                                        <p:attrNameLst>
                                          <p:attrName>ppt_y</p:attrName>
                                        </p:attrNameLst>
                                      </p:cBhvr>
                                      <p:tavLst>
                                        <p:tav tm="0">
                                          <p:val>
                                            <p:strVal val="1+#ppt_h/2"/>
                                          </p:val>
                                        </p:tav>
                                        <p:tav tm="100000">
                                          <p:val>
                                            <p:strVal val="#ppt_y"/>
                                          </p:val>
                                        </p:tav>
                                      </p:tavLst>
                                    </p:anim>
                                  </p:childTnLst>
                                </p:cTn>
                              </p:par>
                              <p:par>
                                <p:cTn id="151" presetID="2" presetClass="entr" presetSubtype="4" fill="hold" nodeType="withEffect">
                                  <p:stCondLst>
                                    <p:cond delay="0"/>
                                  </p:stCondLst>
                                  <p:childTnLst>
                                    <p:set>
                                      <p:cBhvr>
                                        <p:cTn id="152" dur="1" fill="hold">
                                          <p:stCondLst>
                                            <p:cond delay="0"/>
                                          </p:stCondLst>
                                        </p:cTn>
                                        <p:tgtEl>
                                          <p:spTgt spid="56"/>
                                        </p:tgtEl>
                                        <p:attrNameLst>
                                          <p:attrName>style.visibility</p:attrName>
                                        </p:attrNameLst>
                                      </p:cBhvr>
                                      <p:to>
                                        <p:strVal val="visible"/>
                                      </p:to>
                                    </p:set>
                                    <p:anim calcmode="lin" valueType="num">
                                      <p:cBhvr additive="base">
                                        <p:cTn id="153" dur="500" fill="hold"/>
                                        <p:tgtEl>
                                          <p:spTgt spid="56"/>
                                        </p:tgtEl>
                                        <p:attrNameLst>
                                          <p:attrName>ppt_x</p:attrName>
                                        </p:attrNameLst>
                                      </p:cBhvr>
                                      <p:tavLst>
                                        <p:tav tm="0">
                                          <p:val>
                                            <p:strVal val="#ppt_x"/>
                                          </p:val>
                                        </p:tav>
                                        <p:tav tm="100000">
                                          <p:val>
                                            <p:strVal val="#ppt_x"/>
                                          </p:val>
                                        </p:tav>
                                      </p:tavLst>
                                    </p:anim>
                                    <p:anim calcmode="lin" valueType="num">
                                      <p:cBhvr additive="base">
                                        <p:cTn id="154" dur="500" fill="hold"/>
                                        <p:tgtEl>
                                          <p:spTgt spid="56"/>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57"/>
                                        </p:tgtEl>
                                        <p:attrNameLst>
                                          <p:attrName>style.visibility</p:attrName>
                                        </p:attrNameLst>
                                      </p:cBhvr>
                                      <p:to>
                                        <p:strVal val="visible"/>
                                      </p:to>
                                    </p:set>
                                    <p:anim calcmode="lin" valueType="num">
                                      <p:cBhvr additive="base">
                                        <p:cTn id="157" dur="500" fill="hold"/>
                                        <p:tgtEl>
                                          <p:spTgt spid="57"/>
                                        </p:tgtEl>
                                        <p:attrNameLst>
                                          <p:attrName>ppt_x</p:attrName>
                                        </p:attrNameLst>
                                      </p:cBhvr>
                                      <p:tavLst>
                                        <p:tav tm="0">
                                          <p:val>
                                            <p:strVal val="#ppt_x"/>
                                          </p:val>
                                        </p:tav>
                                        <p:tav tm="100000">
                                          <p:val>
                                            <p:strVal val="#ppt_x"/>
                                          </p:val>
                                        </p:tav>
                                      </p:tavLst>
                                    </p:anim>
                                    <p:anim calcmode="lin" valueType="num">
                                      <p:cBhvr additive="base">
                                        <p:cTn id="158" dur="500" fill="hold"/>
                                        <p:tgtEl>
                                          <p:spTgt spid="57"/>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58"/>
                                        </p:tgtEl>
                                        <p:attrNameLst>
                                          <p:attrName>style.visibility</p:attrName>
                                        </p:attrNameLst>
                                      </p:cBhvr>
                                      <p:to>
                                        <p:strVal val="visible"/>
                                      </p:to>
                                    </p:set>
                                    <p:anim calcmode="lin" valueType="num">
                                      <p:cBhvr additive="base">
                                        <p:cTn id="161" dur="500" fill="hold"/>
                                        <p:tgtEl>
                                          <p:spTgt spid="58"/>
                                        </p:tgtEl>
                                        <p:attrNameLst>
                                          <p:attrName>ppt_x</p:attrName>
                                        </p:attrNameLst>
                                      </p:cBhvr>
                                      <p:tavLst>
                                        <p:tav tm="0">
                                          <p:val>
                                            <p:strVal val="#ppt_x"/>
                                          </p:val>
                                        </p:tav>
                                        <p:tav tm="100000">
                                          <p:val>
                                            <p:strVal val="#ppt_x"/>
                                          </p:val>
                                        </p:tav>
                                      </p:tavLst>
                                    </p:anim>
                                    <p:anim calcmode="lin" valueType="num">
                                      <p:cBhvr additive="base">
                                        <p:cTn id="162" dur="500" fill="hold"/>
                                        <p:tgtEl>
                                          <p:spTgt spid="58"/>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59"/>
                                        </p:tgtEl>
                                        <p:attrNameLst>
                                          <p:attrName>style.visibility</p:attrName>
                                        </p:attrNameLst>
                                      </p:cBhvr>
                                      <p:to>
                                        <p:strVal val="visible"/>
                                      </p:to>
                                    </p:set>
                                    <p:anim calcmode="lin" valueType="num">
                                      <p:cBhvr additive="base">
                                        <p:cTn id="165" dur="500" fill="hold"/>
                                        <p:tgtEl>
                                          <p:spTgt spid="59"/>
                                        </p:tgtEl>
                                        <p:attrNameLst>
                                          <p:attrName>ppt_x</p:attrName>
                                        </p:attrNameLst>
                                      </p:cBhvr>
                                      <p:tavLst>
                                        <p:tav tm="0">
                                          <p:val>
                                            <p:strVal val="#ppt_x"/>
                                          </p:val>
                                        </p:tav>
                                        <p:tav tm="100000">
                                          <p:val>
                                            <p:strVal val="#ppt_x"/>
                                          </p:val>
                                        </p:tav>
                                      </p:tavLst>
                                    </p:anim>
                                    <p:anim calcmode="lin" valueType="num">
                                      <p:cBhvr additive="base">
                                        <p:cTn id="16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nodeType="clickEffect">
                                  <p:stCondLst>
                                    <p:cond delay="0"/>
                                  </p:stCondLst>
                                  <p:childTnLst>
                                    <p:set>
                                      <p:cBhvr>
                                        <p:cTn id="170" dur="1" fill="hold">
                                          <p:stCondLst>
                                            <p:cond delay="0"/>
                                          </p:stCondLst>
                                        </p:cTn>
                                        <p:tgtEl>
                                          <p:spTgt spid="60"/>
                                        </p:tgtEl>
                                        <p:attrNameLst>
                                          <p:attrName>style.visibility</p:attrName>
                                        </p:attrNameLst>
                                      </p:cBhvr>
                                      <p:to>
                                        <p:strVal val="visible"/>
                                      </p:to>
                                    </p:set>
                                    <p:anim calcmode="lin" valueType="num">
                                      <p:cBhvr additive="base">
                                        <p:cTn id="171" dur="500" fill="hold"/>
                                        <p:tgtEl>
                                          <p:spTgt spid="60"/>
                                        </p:tgtEl>
                                        <p:attrNameLst>
                                          <p:attrName>ppt_x</p:attrName>
                                        </p:attrNameLst>
                                      </p:cBhvr>
                                      <p:tavLst>
                                        <p:tav tm="0">
                                          <p:val>
                                            <p:strVal val="#ppt_x"/>
                                          </p:val>
                                        </p:tav>
                                        <p:tav tm="100000">
                                          <p:val>
                                            <p:strVal val="#ppt_x"/>
                                          </p:val>
                                        </p:tav>
                                      </p:tavLst>
                                    </p:anim>
                                    <p:anim calcmode="lin" valueType="num">
                                      <p:cBhvr additive="base">
                                        <p:cTn id="172" dur="500" fill="hold"/>
                                        <p:tgtEl>
                                          <p:spTgt spid="60"/>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61"/>
                                        </p:tgtEl>
                                        <p:attrNameLst>
                                          <p:attrName>style.visibility</p:attrName>
                                        </p:attrNameLst>
                                      </p:cBhvr>
                                      <p:to>
                                        <p:strVal val="visible"/>
                                      </p:to>
                                    </p:set>
                                    <p:anim calcmode="lin" valueType="num">
                                      <p:cBhvr additive="base">
                                        <p:cTn id="175" dur="500" fill="hold"/>
                                        <p:tgtEl>
                                          <p:spTgt spid="61"/>
                                        </p:tgtEl>
                                        <p:attrNameLst>
                                          <p:attrName>ppt_x</p:attrName>
                                        </p:attrNameLst>
                                      </p:cBhvr>
                                      <p:tavLst>
                                        <p:tav tm="0">
                                          <p:val>
                                            <p:strVal val="#ppt_x"/>
                                          </p:val>
                                        </p:tav>
                                        <p:tav tm="100000">
                                          <p:val>
                                            <p:strVal val="#ppt_x"/>
                                          </p:val>
                                        </p:tav>
                                      </p:tavLst>
                                    </p:anim>
                                    <p:anim calcmode="lin" valueType="num">
                                      <p:cBhvr additive="base">
                                        <p:cTn id="176" dur="500" fill="hold"/>
                                        <p:tgtEl>
                                          <p:spTgt spid="61"/>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62"/>
                                        </p:tgtEl>
                                        <p:attrNameLst>
                                          <p:attrName>style.visibility</p:attrName>
                                        </p:attrNameLst>
                                      </p:cBhvr>
                                      <p:to>
                                        <p:strVal val="visible"/>
                                      </p:to>
                                    </p:set>
                                    <p:anim calcmode="lin" valueType="num">
                                      <p:cBhvr additive="base">
                                        <p:cTn id="179" dur="500" fill="hold"/>
                                        <p:tgtEl>
                                          <p:spTgt spid="62"/>
                                        </p:tgtEl>
                                        <p:attrNameLst>
                                          <p:attrName>ppt_x</p:attrName>
                                        </p:attrNameLst>
                                      </p:cBhvr>
                                      <p:tavLst>
                                        <p:tav tm="0">
                                          <p:val>
                                            <p:strVal val="#ppt_x"/>
                                          </p:val>
                                        </p:tav>
                                        <p:tav tm="100000">
                                          <p:val>
                                            <p:strVal val="#ppt_x"/>
                                          </p:val>
                                        </p:tav>
                                      </p:tavLst>
                                    </p:anim>
                                    <p:anim calcmode="lin" valueType="num">
                                      <p:cBhvr additive="base">
                                        <p:cTn id="18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63"/>
                                        </p:tgtEl>
                                        <p:attrNameLst>
                                          <p:attrName>style.visibility</p:attrName>
                                        </p:attrNameLst>
                                      </p:cBhvr>
                                      <p:to>
                                        <p:strVal val="visible"/>
                                      </p:to>
                                    </p:set>
                                    <p:anim calcmode="lin" valueType="num">
                                      <p:cBhvr additive="base">
                                        <p:cTn id="185" dur="500" fill="hold"/>
                                        <p:tgtEl>
                                          <p:spTgt spid="63"/>
                                        </p:tgtEl>
                                        <p:attrNameLst>
                                          <p:attrName>ppt_x</p:attrName>
                                        </p:attrNameLst>
                                      </p:cBhvr>
                                      <p:tavLst>
                                        <p:tav tm="0">
                                          <p:val>
                                            <p:strVal val="#ppt_x"/>
                                          </p:val>
                                        </p:tav>
                                        <p:tav tm="100000">
                                          <p:val>
                                            <p:strVal val="#ppt_x"/>
                                          </p:val>
                                        </p:tav>
                                      </p:tavLst>
                                    </p:anim>
                                    <p:anim calcmode="lin" valueType="num">
                                      <p:cBhvr additive="base">
                                        <p:cTn id="186" dur="500" fill="hold"/>
                                        <p:tgtEl>
                                          <p:spTgt spid="63"/>
                                        </p:tgtEl>
                                        <p:attrNameLst>
                                          <p:attrName>ppt_y</p:attrName>
                                        </p:attrNameLst>
                                      </p:cBhvr>
                                      <p:tavLst>
                                        <p:tav tm="0">
                                          <p:val>
                                            <p:strVal val="1+#ppt_h/2"/>
                                          </p:val>
                                        </p:tav>
                                        <p:tav tm="100000">
                                          <p:val>
                                            <p:strVal val="#ppt_y"/>
                                          </p:val>
                                        </p:tav>
                                      </p:tavLst>
                                    </p:anim>
                                  </p:childTnLst>
                                </p:cTn>
                              </p:par>
                              <p:par>
                                <p:cTn id="187" presetID="2" presetClass="entr" presetSubtype="4" fill="hold" nodeType="withEffect">
                                  <p:stCondLst>
                                    <p:cond delay="0"/>
                                  </p:stCondLst>
                                  <p:childTnLst>
                                    <p:set>
                                      <p:cBhvr>
                                        <p:cTn id="188" dur="1" fill="hold">
                                          <p:stCondLst>
                                            <p:cond delay="0"/>
                                          </p:stCondLst>
                                        </p:cTn>
                                        <p:tgtEl>
                                          <p:spTgt spid="64"/>
                                        </p:tgtEl>
                                        <p:attrNameLst>
                                          <p:attrName>style.visibility</p:attrName>
                                        </p:attrNameLst>
                                      </p:cBhvr>
                                      <p:to>
                                        <p:strVal val="visible"/>
                                      </p:to>
                                    </p:set>
                                    <p:anim calcmode="lin" valueType="num">
                                      <p:cBhvr additive="base">
                                        <p:cTn id="189" dur="500" fill="hold"/>
                                        <p:tgtEl>
                                          <p:spTgt spid="64"/>
                                        </p:tgtEl>
                                        <p:attrNameLst>
                                          <p:attrName>ppt_x</p:attrName>
                                        </p:attrNameLst>
                                      </p:cBhvr>
                                      <p:tavLst>
                                        <p:tav tm="0">
                                          <p:val>
                                            <p:strVal val="#ppt_x"/>
                                          </p:val>
                                        </p:tav>
                                        <p:tav tm="100000">
                                          <p:val>
                                            <p:strVal val="#ppt_x"/>
                                          </p:val>
                                        </p:tav>
                                      </p:tavLst>
                                    </p:anim>
                                    <p:anim calcmode="lin" valueType="num">
                                      <p:cBhvr additive="base">
                                        <p:cTn id="19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1</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3.456</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chemeClr val="bg1"/>
                </a:solidFill>
                <a:latin typeface="OpenDyslexicAlta" pitchFamily="2" charset="77"/>
              </a:rPr>
              <a:t>20 or 2 tens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239561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to support my understanding of the value of numbers with up to three decimal places and the value of digits within numbers with up to three decimal places</a:t>
            </a:r>
          </a:p>
          <a:p>
            <a:pPr>
              <a:buClr>
                <a:srgbClr val="23D160"/>
              </a:buClr>
              <a:buSzPct val="85000"/>
              <a:buFont typeface="Wingdings" pitchFamily="2" charset="2"/>
              <a:buChar char="ü"/>
            </a:pPr>
            <a:r>
              <a:rPr lang="en-GB" sz="2200" dirty="0"/>
              <a:t>I can explain my reasoning when using mathematical equipment to support my understanding of the value of numbers with up to three decimal places and the value of digits within numbers with up to three decimal places</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6 - Spring Block 1 – Decimals - Lesson 1 – To be able to revise numbers with three decimal places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1</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3.456</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rgbClr val="FF3860"/>
                </a:solidFill>
                <a:latin typeface="OpenDyslexicAlta" pitchFamily="2" charset="77"/>
              </a:rPr>
              <a:t>20 or 2 tens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2555052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531.</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07</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chemeClr val="bg1"/>
                </a:solidFill>
                <a:latin typeface="OpenDyslexicAlta" pitchFamily="2" charset="77"/>
              </a:rPr>
              <a:t>0.2 or 2 tenths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20839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531.</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07</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rgbClr val="FF3860"/>
                </a:solidFill>
                <a:latin typeface="OpenDyslexicAlta" pitchFamily="2" charset="77"/>
              </a:rPr>
              <a:t>0.2 or 2 tenths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3194225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934.7</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8</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chemeClr val="bg1"/>
                </a:solidFill>
                <a:latin typeface="OpenDyslexicAlta" pitchFamily="2" charset="77"/>
              </a:rPr>
              <a:t>0.02 or 2 hundredths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1642400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934.7</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8</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rgbClr val="FF3860"/>
                </a:solidFill>
                <a:latin typeface="OpenDyslexicAlta" pitchFamily="2" charset="77"/>
              </a:rPr>
              <a:t>0.02 or 2 hundredths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3633680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7957D5"/>
                </a:solidFill>
                <a:latin typeface="OpenDyslexicAlta" pitchFamily="2" charset="77"/>
              </a:rPr>
              <a:t>2</a:t>
            </a:r>
            <a:r>
              <a:rPr lang="en-US" sz="4400" dirty="0">
                <a:solidFill>
                  <a:schemeClr val="tx1"/>
                </a:solidFill>
                <a:latin typeface="OpenDyslexicAlta" pitchFamily="2" charset="77"/>
              </a:rPr>
              <a:t>53.981</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chemeClr val="bg1"/>
                </a:solidFill>
                <a:latin typeface="OpenDyslexicAlta" pitchFamily="2" charset="77"/>
              </a:rPr>
              <a:t>200 or 2 hundreds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1994659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7957D5"/>
                </a:solidFill>
                <a:latin typeface="OpenDyslexicAlta" pitchFamily="2" charset="77"/>
              </a:rPr>
              <a:t>2</a:t>
            </a:r>
            <a:r>
              <a:rPr lang="en-US" sz="4400" dirty="0">
                <a:solidFill>
                  <a:schemeClr val="tx1"/>
                </a:solidFill>
                <a:latin typeface="OpenDyslexicAlta" pitchFamily="2" charset="77"/>
              </a:rPr>
              <a:t>53.981</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rgbClr val="FF3860"/>
                </a:solidFill>
                <a:latin typeface="OpenDyslexicAlta" pitchFamily="2" charset="77"/>
              </a:rPr>
              <a:t>200 or 2 hundreds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1483779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513.49</a:t>
            </a:r>
            <a:r>
              <a:rPr lang="en-US" sz="4400" dirty="0">
                <a:solidFill>
                  <a:srgbClr val="7957D5"/>
                </a:solidFill>
                <a:latin typeface="OpenDyslexicAlta" pitchFamily="2" charset="77"/>
              </a:rPr>
              <a:t>2</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a:solidFill>
                  <a:schemeClr val="tx1"/>
                </a:solidFill>
                <a:latin typeface="OpenDyslexicAlta" pitchFamily="2" charset="77"/>
              </a:rPr>
              <a:t>The digit 2 has the value </a:t>
            </a:r>
            <a:r>
              <a:rPr lang="en-US" sz="3100" dirty="0">
                <a:solidFill>
                  <a:schemeClr val="bg1"/>
                </a:solidFill>
                <a:latin typeface="OpenDyslexicAlta" pitchFamily="2" charset="77"/>
              </a:rPr>
              <a:t>0.02 or 2 thousandths</a:t>
            </a:r>
            <a:r>
              <a:rPr lang="en-US" sz="3100" dirty="0">
                <a:solidFill>
                  <a:schemeClr val="tx1"/>
                </a:solidFill>
                <a:latin typeface="OpenDyslexicAlta" pitchFamily="2" charset="77"/>
              </a:rPr>
              <a:t>.</a:t>
            </a:r>
          </a:p>
        </p:txBody>
      </p:sp>
    </p:spTree>
    <p:extLst>
      <p:ext uri="{BB962C8B-B14F-4D97-AF65-F5344CB8AC3E}">
        <p14:creationId xmlns:p14="http://schemas.microsoft.com/office/powerpoint/2010/main" val="1446349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513.49</a:t>
            </a:r>
            <a:r>
              <a:rPr lang="en-US" sz="4400" dirty="0">
                <a:solidFill>
                  <a:srgbClr val="7957D5"/>
                </a:solidFill>
                <a:latin typeface="OpenDyslexicAlta" pitchFamily="2" charset="77"/>
              </a:rPr>
              <a:t>2</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a:solidFill>
                  <a:schemeClr val="tx1"/>
                </a:solidFill>
                <a:latin typeface="OpenDyslexicAlta" pitchFamily="2" charset="77"/>
              </a:rPr>
              <a:t>The digit 2 has the value </a:t>
            </a:r>
            <a:r>
              <a:rPr lang="en-US" sz="2800" dirty="0">
                <a:solidFill>
                  <a:srgbClr val="FF3860"/>
                </a:solidFill>
                <a:latin typeface="OpenDyslexicAlta" pitchFamily="2" charset="77"/>
              </a:rPr>
              <a:t>0.002 or 2 thousandths</a:t>
            </a:r>
            <a:r>
              <a:rPr lang="en-US" sz="3100" dirty="0">
                <a:solidFill>
                  <a:schemeClr val="tx1"/>
                </a:solidFill>
                <a:latin typeface="OpenDyslexicAlta" pitchFamily="2" charset="77"/>
              </a:rPr>
              <a:t>.</a:t>
            </a:r>
          </a:p>
        </p:txBody>
      </p:sp>
    </p:spTree>
    <p:extLst>
      <p:ext uri="{BB962C8B-B14F-4D97-AF65-F5344CB8AC3E}">
        <p14:creationId xmlns:p14="http://schemas.microsoft.com/office/powerpoint/2010/main" val="1966988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a:t>What is the value of the digit 5 in the numbers below?</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1301747" y="3084802"/>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0.3</a:t>
            </a:r>
            <a:r>
              <a:rPr lang="en-US" sz="2400" dirty="0">
                <a:solidFill>
                  <a:srgbClr val="7957D5"/>
                </a:solidFill>
                <a:latin typeface="OpenDyslexicAlta" pitchFamily="2" charset="77"/>
              </a:rPr>
              <a:t>5</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3530597" y="3084803"/>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0.05 or 5 hundredths.</a:t>
            </a:r>
          </a:p>
        </p:txBody>
      </p:sp>
      <p:sp>
        <p:nvSpPr>
          <p:cNvPr id="7" name="Rounded Rectangle 6">
            <a:extLst>
              <a:ext uri="{FF2B5EF4-FFF2-40B4-BE49-F238E27FC236}">
                <a16:creationId xmlns="" xmlns:a16="http://schemas.microsoft.com/office/drawing/2014/main" id="{E1A6BA91-5EDA-2C48-B467-41AB41447209}"/>
              </a:ext>
            </a:extLst>
          </p:cNvPr>
          <p:cNvSpPr/>
          <p:nvPr/>
        </p:nvSpPr>
        <p:spPr>
          <a:xfrm>
            <a:off x="1301747" y="4343979"/>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957D5"/>
                </a:solidFill>
                <a:latin typeface="OpenDyslexicAlta" pitchFamily="2" charset="77"/>
              </a:rPr>
              <a:t>5</a:t>
            </a:r>
            <a:r>
              <a:rPr lang="en-US" sz="2400" dirty="0">
                <a:solidFill>
                  <a:schemeClr val="tx1"/>
                </a:solidFill>
                <a:latin typeface="OpenDyslexicAlta" pitchFamily="2" charset="77"/>
              </a:rPr>
              <a:t>63.794</a:t>
            </a:r>
          </a:p>
        </p:txBody>
      </p:sp>
      <p:sp>
        <p:nvSpPr>
          <p:cNvPr id="9" name="Rounded Rectangle 8">
            <a:extLst>
              <a:ext uri="{FF2B5EF4-FFF2-40B4-BE49-F238E27FC236}">
                <a16:creationId xmlns="" xmlns:a16="http://schemas.microsoft.com/office/drawing/2014/main" id="{E6C6376E-5F17-EC45-A1DA-EB012A0B57EF}"/>
              </a:ext>
            </a:extLst>
          </p:cNvPr>
          <p:cNvSpPr/>
          <p:nvPr/>
        </p:nvSpPr>
        <p:spPr>
          <a:xfrm>
            <a:off x="3530597" y="4343980"/>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500 or 5 hundreds.</a:t>
            </a:r>
          </a:p>
        </p:txBody>
      </p:sp>
      <p:sp>
        <p:nvSpPr>
          <p:cNvPr id="10" name="Rounded Rectangle 9">
            <a:extLst>
              <a:ext uri="{FF2B5EF4-FFF2-40B4-BE49-F238E27FC236}">
                <a16:creationId xmlns="" xmlns:a16="http://schemas.microsoft.com/office/drawing/2014/main" id="{515AD461-7D36-4C40-A617-03FC8C4B9014}"/>
              </a:ext>
            </a:extLst>
          </p:cNvPr>
          <p:cNvSpPr/>
          <p:nvPr/>
        </p:nvSpPr>
        <p:spPr>
          <a:xfrm>
            <a:off x="1301747" y="5571431"/>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427.09</a:t>
            </a:r>
            <a:r>
              <a:rPr lang="en-US" sz="2400" dirty="0">
                <a:solidFill>
                  <a:srgbClr val="7957D5"/>
                </a:solidFill>
                <a:latin typeface="OpenDyslexicAlta" pitchFamily="2" charset="77"/>
              </a:rPr>
              <a:t>5</a:t>
            </a:r>
          </a:p>
        </p:txBody>
      </p:sp>
      <p:sp>
        <p:nvSpPr>
          <p:cNvPr id="11" name="Rounded Rectangle 10">
            <a:extLst>
              <a:ext uri="{FF2B5EF4-FFF2-40B4-BE49-F238E27FC236}">
                <a16:creationId xmlns="" xmlns:a16="http://schemas.microsoft.com/office/drawing/2014/main" id="{8939F990-0522-784F-BDE4-E555D68213E6}"/>
              </a:ext>
            </a:extLst>
          </p:cNvPr>
          <p:cNvSpPr/>
          <p:nvPr/>
        </p:nvSpPr>
        <p:spPr>
          <a:xfrm>
            <a:off x="3530597" y="5571432"/>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0.005 or 5 thousandths.</a:t>
            </a:r>
          </a:p>
        </p:txBody>
      </p:sp>
    </p:spTree>
    <p:extLst>
      <p:ext uri="{BB962C8B-B14F-4D97-AF65-F5344CB8AC3E}">
        <p14:creationId xmlns:p14="http://schemas.microsoft.com/office/powerpoint/2010/main" val="387765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35" name="Picture 34">
            <a:extLst>
              <a:ext uri="{FF2B5EF4-FFF2-40B4-BE49-F238E27FC236}">
                <a16:creationId xmlns="" xmlns:a16="http://schemas.microsoft.com/office/drawing/2014/main" id="{8A623474-60AC-D040-866F-AD9F99CED7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4279" y="3357255"/>
            <a:ext cx="521451" cy="1057647"/>
          </a:xfrm>
          <a:prstGeom prst="rect">
            <a:avLst/>
          </a:prstGeom>
        </p:spPr>
      </p:pic>
      <p:pic>
        <p:nvPicPr>
          <p:cNvPr id="36" name="Picture 35">
            <a:extLst>
              <a:ext uri="{FF2B5EF4-FFF2-40B4-BE49-F238E27FC236}">
                <a16:creationId xmlns="" xmlns:a16="http://schemas.microsoft.com/office/drawing/2014/main" id="{126657D7-7790-3740-9EA8-A37C9DA22D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0358" y="3561155"/>
            <a:ext cx="211478" cy="190330"/>
          </a:xfrm>
          <a:prstGeom prst="rect">
            <a:avLst/>
          </a:prstGeom>
        </p:spPr>
      </p:pic>
      <p:pic>
        <p:nvPicPr>
          <p:cNvPr id="40" name="Picture 39">
            <a:extLst>
              <a:ext uri="{FF2B5EF4-FFF2-40B4-BE49-F238E27FC236}">
                <a16:creationId xmlns="" xmlns:a16="http://schemas.microsoft.com/office/drawing/2014/main" id="{0376A714-2647-F546-87EB-3EF0959C9B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0358" y="3886079"/>
            <a:ext cx="211478" cy="190330"/>
          </a:xfrm>
          <a:prstGeom prst="rect">
            <a:avLst/>
          </a:prstGeom>
        </p:spPr>
      </p:pic>
      <p:pic>
        <p:nvPicPr>
          <p:cNvPr id="41" name="Picture 40">
            <a:extLst>
              <a:ext uri="{FF2B5EF4-FFF2-40B4-BE49-F238E27FC236}">
                <a16:creationId xmlns="" xmlns:a16="http://schemas.microsoft.com/office/drawing/2014/main" id="{DAC5A3A4-B05C-434D-8E38-44A7C6AB0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853" y="2828432"/>
            <a:ext cx="1328426" cy="1057647"/>
          </a:xfrm>
          <a:prstGeom prst="rect">
            <a:avLst/>
          </a:prstGeom>
        </p:spPr>
      </p:pic>
      <p:pic>
        <p:nvPicPr>
          <p:cNvPr id="13" name="Picture 12">
            <a:extLst>
              <a:ext uri="{FF2B5EF4-FFF2-40B4-BE49-F238E27FC236}">
                <a16:creationId xmlns="" xmlns:a16="http://schemas.microsoft.com/office/drawing/2014/main" id="{1D655889-7423-744B-BA80-EB0D94628B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853" y="3863896"/>
            <a:ext cx="1328426" cy="1057647"/>
          </a:xfrm>
          <a:prstGeom prst="rect">
            <a:avLst/>
          </a:prstGeom>
        </p:spPr>
      </p:pic>
      <p:pic>
        <p:nvPicPr>
          <p:cNvPr id="14" name="Picture 13">
            <a:extLst>
              <a:ext uri="{FF2B5EF4-FFF2-40B4-BE49-F238E27FC236}">
                <a16:creationId xmlns="" xmlns:a16="http://schemas.microsoft.com/office/drawing/2014/main" id="{8258BBD4-0246-D146-879D-8E5D397AC2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5004" y="3361525"/>
            <a:ext cx="521451" cy="1057647"/>
          </a:xfrm>
          <a:prstGeom prst="rect">
            <a:avLst/>
          </a:prstGeom>
        </p:spPr>
      </p:pic>
      <p:pic>
        <p:nvPicPr>
          <p:cNvPr id="15" name="Picture 14">
            <a:extLst>
              <a:ext uri="{FF2B5EF4-FFF2-40B4-BE49-F238E27FC236}">
                <a16:creationId xmlns="" xmlns:a16="http://schemas.microsoft.com/office/drawing/2014/main" id="{A5E54A88-C058-B740-B21A-0C7C45FD30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9688" y="3357255"/>
            <a:ext cx="521451" cy="1057647"/>
          </a:xfrm>
          <a:prstGeom prst="rect">
            <a:avLst/>
          </a:prstGeom>
        </p:spPr>
      </p:pic>
      <p:pic>
        <p:nvPicPr>
          <p:cNvPr id="17" name="Picture 16">
            <a:extLst>
              <a:ext uri="{FF2B5EF4-FFF2-40B4-BE49-F238E27FC236}">
                <a16:creationId xmlns="" xmlns:a16="http://schemas.microsoft.com/office/drawing/2014/main" id="{3A1B0979-E2A9-BD44-80D8-5A447A9E8D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070" y="3561155"/>
            <a:ext cx="211478" cy="190330"/>
          </a:xfrm>
          <a:prstGeom prst="rect">
            <a:avLst/>
          </a:prstGeom>
        </p:spPr>
      </p:pic>
      <p:pic>
        <p:nvPicPr>
          <p:cNvPr id="19" name="Picture 18">
            <a:extLst>
              <a:ext uri="{FF2B5EF4-FFF2-40B4-BE49-F238E27FC236}">
                <a16:creationId xmlns="" xmlns:a16="http://schemas.microsoft.com/office/drawing/2014/main" id="{8E45DA51-100A-654A-AB78-878D6B83B1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070" y="3886079"/>
            <a:ext cx="211478" cy="190330"/>
          </a:xfrm>
          <a:prstGeom prst="rect">
            <a:avLst/>
          </a:prstGeom>
        </p:spPr>
      </p:pic>
      <p:pic>
        <p:nvPicPr>
          <p:cNvPr id="20" name="Picture 19">
            <a:extLst>
              <a:ext uri="{FF2B5EF4-FFF2-40B4-BE49-F238E27FC236}">
                <a16:creationId xmlns="" xmlns:a16="http://schemas.microsoft.com/office/drawing/2014/main" id="{7EF6AF1F-B809-CC4B-B5E5-592C4809FD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5034" y="3561155"/>
            <a:ext cx="211478" cy="190330"/>
          </a:xfrm>
          <a:prstGeom prst="rect">
            <a:avLst/>
          </a:prstGeom>
        </p:spPr>
      </p:pic>
      <p:pic>
        <p:nvPicPr>
          <p:cNvPr id="21" name="Picture 20">
            <a:extLst>
              <a:ext uri="{FF2B5EF4-FFF2-40B4-BE49-F238E27FC236}">
                <a16:creationId xmlns="" xmlns:a16="http://schemas.microsoft.com/office/drawing/2014/main" id="{7E6498E7-33D4-0243-9742-6F7B1712B4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5034" y="3886079"/>
            <a:ext cx="211478" cy="190330"/>
          </a:xfrm>
          <a:prstGeom prst="rect">
            <a:avLst/>
          </a:prstGeom>
        </p:spPr>
      </p:pic>
      <p:pic>
        <p:nvPicPr>
          <p:cNvPr id="22" name="Picture 21">
            <a:extLst>
              <a:ext uri="{FF2B5EF4-FFF2-40B4-BE49-F238E27FC236}">
                <a16:creationId xmlns="" xmlns:a16="http://schemas.microsoft.com/office/drawing/2014/main" id="{53E3671C-85EE-CA47-BFFF-141BC52AF6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14588" y="3081166"/>
            <a:ext cx="870454" cy="900000"/>
          </a:xfrm>
          <a:prstGeom prst="rect">
            <a:avLst/>
          </a:prstGeom>
        </p:spPr>
      </p:pic>
      <p:pic>
        <p:nvPicPr>
          <p:cNvPr id="23" name="Picture 22">
            <a:extLst>
              <a:ext uri="{FF2B5EF4-FFF2-40B4-BE49-F238E27FC236}">
                <a16:creationId xmlns="" xmlns:a16="http://schemas.microsoft.com/office/drawing/2014/main" id="{FC61C999-4426-BE41-9AD2-1563D558F3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40675" y="3730026"/>
            <a:ext cx="870454" cy="900000"/>
          </a:xfrm>
          <a:prstGeom prst="rect">
            <a:avLst/>
          </a:prstGeom>
        </p:spPr>
      </p:pic>
      <p:pic>
        <p:nvPicPr>
          <p:cNvPr id="24" name="Picture 23">
            <a:extLst>
              <a:ext uri="{FF2B5EF4-FFF2-40B4-BE49-F238E27FC236}">
                <a16:creationId xmlns="" xmlns:a16="http://schemas.microsoft.com/office/drawing/2014/main" id="{20CBDCFB-9AAE-204E-A76D-2DB90AAAD7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46857" y="3730026"/>
            <a:ext cx="865910" cy="900000"/>
          </a:xfrm>
          <a:prstGeom prst="rect">
            <a:avLst/>
          </a:prstGeom>
        </p:spPr>
      </p:pic>
      <p:pic>
        <p:nvPicPr>
          <p:cNvPr id="25" name="Picture 24">
            <a:extLst>
              <a:ext uri="{FF2B5EF4-FFF2-40B4-BE49-F238E27FC236}">
                <a16:creationId xmlns="" xmlns:a16="http://schemas.microsoft.com/office/drawing/2014/main" id="{8F4A4A7B-8513-C84D-AC26-7ED648BADE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77413" y="3104612"/>
            <a:ext cx="865910" cy="900000"/>
          </a:xfrm>
          <a:prstGeom prst="rect">
            <a:avLst/>
          </a:prstGeom>
        </p:spPr>
      </p:pic>
      <p:pic>
        <p:nvPicPr>
          <p:cNvPr id="26" name="Picture 25">
            <a:extLst>
              <a:ext uri="{FF2B5EF4-FFF2-40B4-BE49-F238E27FC236}">
                <a16:creationId xmlns="" xmlns:a16="http://schemas.microsoft.com/office/drawing/2014/main" id="{256466F8-55FB-DE4E-A8E2-2F5298A57A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12736" y="3029848"/>
            <a:ext cx="865910" cy="900000"/>
          </a:xfrm>
          <a:prstGeom prst="rect">
            <a:avLst/>
          </a:prstGeom>
        </p:spPr>
      </p:pic>
      <p:pic>
        <p:nvPicPr>
          <p:cNvPr id="27" name="Picture 26">
            <a:extLst>
              <a:ext uri="{FF2B5EF4-FFF2-40B4-BE49-F238E27FC236}">
                <a16:creationId xmlns="" xmlns:a16="http://schemas.microsoft.com/office/drawing/2014/main" id="{73AA5C24-299D-9141-802F-A86E50AA97E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07969" y="3730026"/>
            <a:ext cx="865910" cy="900000"/>
          </a:xfrm>
          <a:prstGeom prst="rect">
            <a:avLst/>
          </a:prstGeom>
        </p:spPr>
      </p:pic>
      <p:pic>
        <p:nvPicPr>
          <p:cNvPr id="28" name="Picture 27">
            <a:extLst>
              <a:ext uri="{FF2B5EF4-FFF2-40B4-BE49-F238E27FC236}">
                <a16:creationId xmlns="" xmlns:a16="http://schemas.microsoft.com/office/drawing/2014/main" id="{98A061A4-D814-3C45-93C7-0D828CAF67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85233" y="3751485"/>
            <a:ext cx="865910" cy="900000"/>
          </a:xfrm>
          <a:prstGeom prst="rect">
            <a:avLst/>
          </a:prstGeom>
        </p:spPr>
      </p:pic>
      <p:pic>
        <p:nvPicPr>
          <p:cNvPr id="29" name="Picture 28">
            <a:extLst>
              <a:ext uri="{FF2B5EF4-FFF2-40B4-BE49-F238E27FC236}">
                <a16:creationId xmlns="" xmlns:a16="http://schemas.microsoft.com/office/drawing/2014/main" id="{8778F12B-CE94-F84F-8091-E768EE3D8C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17158" y="3036030"/>
            <a:ext cx="865910" cy="900000"/>
          </a:xfrm>
          <a:prstGeom prst="rect">
            <a:avLst/>
          </a:prstGeom>
        </p:spPr>
      </p:pic>
      <p:pic>
        <p:nvPicPr>
          <p:cNvPr id="30" name="Picture 29">
            <a:extLst>
              <a:ext uri="{FF2B5EF4-FFF2-40B4-BE49-F238E27FC236}">
                <a16:creationId xmlns="" xmlns:a16="http://schemas.microsoft.com/office/drawing/2014/main" id="{D49F8687-235B-0640-8ED7-DA23B6E3BF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89655" y="3757667"/>
            <a:ext cx="865910" cy="900000"/>
          </a:xfrm>
          <a:prstGeom prst="rect">
            <a:avLst/>
          </a:prstGeom>
        </p:spPr>
      </p:pic>
      <p:pic>
        <p:nvPicPr>
          <p:cNvPr id="31" name="Picture 30">
            <a:extLst>
              <a:ext uri="{FF2B5EF4-FFF2-40B4-BE49-F238E27FC236}">
                <a16:creationId xmlns="" xmlns:a16="http://schemas.microsoft.com/office/drawing/2014/main" id="{0FF36B0D-DA17-A448-8A45-FDA87D8BE3D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14013" y="3029848"/>
            <a:ext cx="865910" cy="900000"/>
          </a:xfrm>
          <a:prstGeom prst="rect">
            <a:avLst/>
          </a:prstGeom>
        </p:spPr>
      </p:pic>
      <p:pic>
        <p:nvPicPr>
          <p:cNvPr id="32" name="Picture 31">
            <a:extLst>
              <a:ext uri="{FF2B5EF4-FFF2-40B4-BE49-F238E27FC236}">
                <a16:creationId xmlns="" xmlns:a16="http://schemas.microsoft.com/office/drawing/2014/main" id="{0AEDF65E-9C23-7E4E-9E13-623963D3546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86510" y="3751485"/>
            <a:ext cx="865910" cy="900000"/>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a:t>What is the value of the digit 5 in the numbers below?</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1301747" y="3084802"/>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0.3</a:t>
            </a:r>
            <a:r>
              <a:rPr lang="en-US" sz="2400" dirty="0">
                <a:solidFill>
                  <a:srgbClr val="7957D5"/>
                </a:solidFill>
                <a:latin typeface="OpenDyslexicAlta" pitchFamily="2" charset="77"/>
              </a:rPr>
              <a:t>5</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3530597" y="3084803"/>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0.05 or 5 hundredths</a:t>
            </a:r>
            <a:r>
              <a:rPr lang="en-US" sz="2400" dirty="0">
                <a:solidFill>
                  <a:schemeClr val="tx1"/>
                </a:solidFill>
                <a:latin typeface="OpenDyslexicAlta" pitchFamily="2" charset="77"/>
              </a:rPr>
              <a:t>.</a:t>
            </a:r>
          </a:p>
        </p:txBody>
      </p:sp>
      <p:sp>
        <p:nvSpPr>
          <p:cNvPr id="7" name="Rounded Rectangle 6">
            <a:extLst>
              <a:ext uri="{FF2B5EF4-FFF2-40B4-BE49-F238E27FC236}">
                <a16:creationId xmlns="" xmlns:a16="http://schemas.microsoft.com/office/drawing/2014/main" id="{E1A6BA91-5EDA-2C48-B467-41AB41447209}"/>
              </a:ext>
            </a:extLst>
          </p:cNvPr>
          <p:cNvSpPr/>
          <p:nvPr/>
        </p:nvSpPr>
        <p:spPr>
          <a:xfrm>
            <a:off x="1301747" y="4343979"/>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957D5"/>
                </a:solidFill>
                <a:latin typeface="OpenDyslexicAlta" pitchFamily="2" charset="77"/>
              </a:rPr>
              <a:t>5</a:t>
            </a:r>
            <a:r>
              <a:rPr lang="en-US" sz="2400" dirty="0">
                <a:solidFill>
                  <a:schemeClr val="tx1"/>
                </a:solidFill>
                <a:latin typeface="OpenDyslexicAlta" pitchFamily="2" charset="77"/>
              </a:rPr>
              <a:t>63.794</a:t>
            </a:r>
          </a:p>
        </p:txBody>
      </p:sp>
      <p:sp>
        <p:nvSpPr>
          <p:cNvPr id="9" name="Rounded Rectangle 8">
            <a:extLst>
              <a:ext uri="{FF2B5EF4-FFF2-40B4-BE49-F238E27FC236}">
                <a16:creationId xmlns="" xmlns:a16="http://schemas.microsoft.com/office/drawing/2014/main" id="{E6C6376E-5F17-EC45-A1DA-EB012A0B57EF}"/>
              </a:ext>
            </a:extLst>
          </p:cNvPr>
          <p:cNvSpPr/>
          <p:nvPr/>
        </p:nvSpPr>
        <p:spPr>
          <a:xfrm>
            <a:off x="3530597" y="4343980"/>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500 or 5 hundreds.</a:t>
            </a:r>
          </a:p>
        </p:txBody>
      </p:sp>
      <p:sp>
        <p:nvSpPr>
          <p:cNvPr id="10" name="Rounded Rectangle 9">
            <a:extLst>
              <a:ext uri="{FF2B5EF4-FFF2-40B4-BE49-F238E27FC236}">
                <a16:creationId xmlns="" xmlns:a16="http://schemas.microsoft.com/office/drawing/2014/main" id="{515AD461-7D36-4C40-A617-03FC8C4B9014}"/>
              </a:ext>
            </a:extLst>
          </p:cNvPr>
          <p:cNvSpPr/>
          <p:nvPr/>
        </p:nvSpPr>
        <p:spPr>
          <a:xfrm>
            <a:off x="1301747" y="5571431"/>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427.09</a:t>
            </a:r>
            <a:r>
              <a:rPr lang="en-US" sz="2400" dirty="0">
                <a:solidFill>
                  <a:srgbClr val="7957D5"/>
                </a:solidFill>
                <a:latin typeface="OpenDyslexicAlta" pitchFamily="2" charset="77"/>
              </a:rPr>
              <a:t>5</a:t>
            </a:r>
          </a:p>
        </p:txBody>
      </p:sp>
      <p:sp>
        <p:nvSpPr>
          <p:cNvPr id="11" name="Rounded Rectangle 10">
            <a:extLst>
              <a:ext uri="{FF2B5EF4-FFF2-40B4-BE49-F238E27FC236}">
                <a16:creationId xmlns="" xmlns:a16="http://schemas.microsoft.com/office/drawing/2014/main" id="{8939F990-0522-784F-BDE4-E555D68213E6}"/>
              </a:ext>
            </a:extLst>
          </p:cNvPr>
          <p:cNvSpPr/>
          <p:nvPr/>
        </p:nvSpPr>
        <p:spPr>
          <a:xfrm>
            <a:off x="3530597" y="5571432"/>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0.005 or 5 thousandths.</a:t>
            </a:r>
          </a:p>
        </p:txBody>
      </p:sp>
    </p:spTree>
    <p:extLst>
      <p:ext uri="{BB962C8B-B14F-4D97-AF65-F5344CB8AC3E}">
        <p14:creationId xmlns:p14="http://schemas.microsoft.com/office/powerpoint/2010/main" val="1320637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a:t>What is the value of the digit 5 in the numbers below?</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1301747" y="3084802"/>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0.3</a:t>
            </a:r>
            <a:r>
              <a:rPr lang="en-US" sz="2400" dirty="0">
                <a:solidFill>
                  <a:srgbClr val="7957D5"/>
                </a:solidFill>
                <a:latin typeface="OpenDyslexicAlta" pitchFamily="2" charset="77"/>
              </a:rPr>
              <a:t>5</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3530597" y="3084803"/>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0.05 or 5 hundredths</a:t>
            </a:r>
            <a:r>
              <a:rPr lang="en-US" sz="2400" dirty="0">
                <a:solidFill>
                  <a:schemeClr val="tx1"/>
                </a:solidFill>
                <a:latin typeface="OpenDyslexicAlta" pitchFamily="2" charset="77"/>
              </a:rPr>
              <a:t>.</a:t>
            </a:r>
          </a:p>
        </p:txBody>
      </p:sp>
      <p:sp>
        <p:nvSpPr>
          <p:cNvPr id="7" name="Rounded Rectangle 6">
            <a:extLst>
              <a:ext uri="{FF2B5EF4-FFF2-40B4-BE49-F238E27FC236}">
                <a16:creationId xmlns="" xmlns:a16="http://schemas.microsoft.com/office/drawing/2014/main" id="{E1A6BA91-5EDA-2C48-B467-41AB41447209}"/>
              </a:ext>
            </a:extLst>
          </p:cNvPr>
          <p:cNvSpPr/>
          <p:nvPr/>
        </p:nvSpPr>
        <p:spPr>
          <a:xfrm>
            <a:off x="1301747" y="4343979"/>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957D5"/>
                </a:solidFill>
                <a:latin typeface="OpenDyslexicAlta" pitchFamily="2" charset="77"/>
              </a:rPr>
              <a:t>5</a:t>
            </a:r>
            <a:r>
              <a:rPr lang="en-US" sz="2400" dirty="0">
                <a:solidFill>
                  <a:schemeClr val="tx1"/>
                </a:solidFill>
                <a:latin typeface="OpenDyslexicAlta" pitchFamily="2" charset="77"/>
              </a:rPr>
              <a:t>63.794</a:t>
            </a:r>
          </a:p>
        </p:txBody>
      </p:sp>
      <p:sp>
        <p:nvSpPr>
          <p:cNvPr id="9" name="Rounded Rectangle 8">
            <a:extLst>
              <a:ext uri="{FF2B5EF4-FFF2-40B4-BE49-F238E27FC236}">
                <a16:creationId xmlns="" xmlns:a16="http://schemas.microsoft.com/office/drawing/2014/main" id="{E6C6376E-5F17-EC45-A1DA-EB012A0B57EF}"/>
              </a:ext>
            </a:extLst>
          </p:cNvPr>
          <p:cNvSpPr/>
          <p:nvPr/>
        </p:nvSpPr>
        <p:spPr>
          <a:xfrm>
            <a:off x="3530597" y="4343980"/>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500 or 5 hundreds</a:t>
            </a:r>
            <a:r>
              <a:rPr lang="en-US" sz="2400" dirty="0">
                <a:solidFill>
                  <a:schemeClr val="tx1"/>
                </a:solidFill>
                <a:latin typeface="OpenDyslexicAlta" pitchFamily="2" charset="77"/>
              </a:rPr>
              <a:t>.</a:t>
            </a:r>
          </a:p>
        </p:txBody>
      </p:sp>
      <p:sp>
        <p:nvSpPr>
          <p:cNvPr id="10" name="Rounded Rectangle 9">
            <a:extLst>
              <a:ext uri="{FF2B5EF4-FFF2-40B4-BE49-F238E27FC236}">
                <a16:creationId xmlns="" xmlns:a16="http://schemas.microsoft.com/office/drawing/2014/main" id="{515AD461-7D36-4C40-A617-03FC8C4B9014}"/>
              </a:ext>
            </a:extLst>
          </p:cNvPr>
          <p:cNvSpPr/>
          <p:nvPr/>
        </p:nvSpPr>
        <p:spPr>
          <a:xfrm>
            <a:off x="1301747" y="5571431"/>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427.09</a:t>
            </a:r>
            <a:r>
              <a:rPr lang="en-US" sz="2400" dirty="0">
                <a:solidFill>
                  <a:srgbClr val="7957D5"/>
                </a:solidFill>
                <a:latin typeface="OpenDyslexicAlta" pitchFamily="2" charset="77"/>
              </a:rPr>
              <a:t>5</a:t>
            </a:r>
          </a:p>
        </p:txBody>
      </p:sp>
      <p:sp>
        <p:nvSpPr>
          <p:cNvPr id="11" name="Rounded Rectangle 10">
            <a:extLst>
              <a:ext uri="{FF2B5EF4-FFF2-40B4-BE49-F238E27FC236}">
                <a16:creationId xmlns="" xmlns:a16="http://schemas.microsoft.com/office/drawing/2014/main" id="{8939F990-0522-784F-BDE4-E555D68213E6}"/>
              </a:ext>
            </a:extLst>
          </p:cNvPr>
          <p:cNvSpPr/>
          <p:nvPr/>
        </p:nvSpPr>
        <p:spPr>
          <a:xfrm>
            <a:off x="3530597" y="5571432"/>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0.005 or 5 thousandths.</a:t>
            </a:r>
          </a:p>
        </p:txBody>
      </p:sp>
    </p:spTree>
    <p:extLst>
      <p:ext uri="{BB962C8B-B14F-4D97-AF65-F5344CB8AC3E}">
        <p14:creationId xmlns:p14="http://schemas.microsoft.com/office/powerpoint/2010/main" val="3331220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a:t>What is the value of the digit 5 in the numbers below?</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1301747" y="3084802"/>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0.3</a:t>
            </a:r>
            <a:r>
              <a:rPr lang="en-US" sz="2400" dirty="0">
                <a:solidFill>
                  <a:srgbClr val="7957D5"/>
                </a:solidFill>
                <a:latin typeface="OpenDyslexicAlta" pitchFamily="2" charset="77"/>
              </a:rPr>
              <a:t>5</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3530597" y="3084803"/>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0.05 or 5 hundredths</a:t>
            </a:r>
            <a:r>
              <a:rPr lang="en-US" sz="2400" dirty="0">
                <a:solidFill>
                  <a:schemeClr val="tx1"/>
                </a:solidFill>
                <a:latin typeface="OpenDyslexicAlta" pitchFamily="2" charset="77"/>
              </a:rPr>
              <a:t>.</a:t>
            </a:r>
          </a:p>
        </p:txBody>
      </p:sp>
      <p:sp>
        <p:nvSpPr>
          <p:cNvPr id="7" name="Rounded Rectangle 6">
            <a:extLst>
              <a:ext uri="{FF2B5EF4-FFF2-40B4-BE49-F238E27FC236}">
                <a16:creationId xmlns="" xmlns:a16="http://schemas.microsoft.com/office/drawing/2014/main" id="{E1A6BA91-5EDA-2C48-B467-41AB41447209}"/>
              </a:ext>
            </a:extLst>
          </p:cNvPr>
          <p:cNvSpPr/>
          <p:nvPr/>
        </p:nvSpPr>
        <p:spPr>
          <a:xfrm>
            <a:off x="1301747" y="4343979"/>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957D5"/>
                </a:solidFill>
                <a:latin typeface="OpenDyslexicAlta" pitchFamily="2" charset="77"/>
              </a:rPr>
              <a:t>5</a:t>
            </a:r>
            <a:r>
              <a:rPr lang="en-US" sz="2400" dirty="0">
                <a:solidFill>
                  <a:schemeClr val="tx1"/>
                </a:solidFill>
                <a:latin typeface="OpenDyslexicAlta" pitchFamily="2" charset="77"/>
              </a:rPr>
              <a:t>63.794</a:t>
            </a:r>
          </a:p>
        </p:txBody>
      </p:sp>
      <p:sp>
        <p:nvSpPr>
          <p:cNvPr id="9" name="Rounded Rectangle 8">
            <a:extLst>
              <a:ext uri="{FF2B5EF4-FFF2-40B4-BE49-F238E27FC236}">
                <a16:creationId xmlns="" xmlns:a16="http://schemas.microsoft.com/office/drawing/2014/main" id="{E6C6376E-5F17-EC45-A1DA-EB012A0B57EF}"/>
              </a:ext>
            </a:extLst>
          </p:cNvPr>
          <p:cNvSpPr/>
          <p:nvPr/>
        </p:nvSpPr>
        <p:spPr>
          <a:xfrm>
            <a:off x="3530597" y="4343980"/>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500 or 5 hundreds</a:t>
            </a:r>
            <a:r>
              <a:rPr lang="en-US" sz="2400" dirty="0">
                <a:solidFill>
                  <a:schemeClr val="tx1"/>
                </a:solidFill>
                <a:latin typeface="OpenDyslexicAlta" pitchFamily="2" charset="77"/>
              </a:rPr>
              <a:t>.</a:t>
            </a:r>
          </a:p>
        </p:txBody>
      </p:sp>
      <p:sp>
        <p:nvSpPr>
          <p:cNvPr id="10" name="Rounded Rectangle 9">
            <a:extLst>
              <a:ext uri="{FF2B5EF4-FFF2-40B4-BE49-F238E27FC236}">
                <a16:creationId xmlns="" xmlns:a16="http://schemas.microsoft.com/office/drawing/2014/main" id="{515AD461-7D36-4C40-A617-03FC8C4B9014}"/>
              </a:ext>
            </a:extLst>
          </p:cNvPr>
          <p:cNvSpPr/>
          <p:nvPr/>
        </p:nvSpPr>
        <p:spPr>
          <a:xfrm>
            <a:off x="1301747" y="5571431"/>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427.09</a:t>
            </a:r>
            <a:r>
              <a:rPr lang="en-US" sz="2400" dirty="0">
                <a:solidFill>
                  <a:srgbClr val="7957D5"/>
                </a:solidFill>
                <a:latin typeface="OpenDyslexicAlta" pitchFamily="2" charset="77"/>
              </a:rPr>
              <a:t>5</a:t>
            </a:r>
          </a:p>
        </p:txBody>
      </p:sp>
      <p:sp>
        <p:nvSpPr>
          <p:cNvPr id="11" name="Rounded Rectangle 10">
            <a:extLst>
              <a:ext uri="{FF2B5EF4-FFF2-40B4-BE49-F238E27FC236}">
                <a16:creationId xmlns="" xmlns:a16="http://schemas.microsoft.com/office/drawing/2014/main" id="{8939F990-0522-784F-BDE4-E555D68213E6}"/>
              </a:ext>
            </a:extLst>
          </p:cNvPr>
          <p:cNvSpPr/>
          <p:nvPr/>
        </p:nvSpPr>
        <p:spPr>
          <a:xfrm>
            <a:off x="3530597" y="5571432"/>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0.005 or 5 thousandths</a:t>
            </a:r>
            <a:r>
              <a:rPr lang="en-US" sz="2400" dirty="0">
                <a:solidFill>
                  <a:schemeClr val="tx1"/>
                </a:solidFill>
                <a:latin typeface="OpenDyslexicAlta" pitchFamily="2" charset="77"/>
              </a:rPr>
              <a:t>.</a:t>
            </a:r>
          </a:p>
        </p:txBody>
      </p:sp>
    </p:spTree>
    <p:extLst>
      <p:ext uri="{BB962C8B-B14F-4D97-AF65-F5344CB8AC3E}">
        <p14:creationId xmlns:p14="http://schemas.microsoft.com/office/powerpoint/2010/main" val="3540341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53750" cy="4351338"/>
          </a:xfrm>
        </p:spPr>
        <p:txBody>
          <a:bodyPr>
            <a:noAutofit/>
          </a:bodyPr>
          <a:lstStyle/>
          <a:p>
            <a:pPr marL="0" indent="0">
              <a:buNone/>
            </a:pPr>
            <a:r>
              <a:rPr lang="en-GB" dirty="0"/>
              <a:t>Activity 4:</a:t>
            </a:r>
          </a:p>
          <a:p>
            <a:pPr marL="0" indent="0">
              <a:buClr>
                <a:srgbClr val="23D160"/>
              </a:buClr>
              <a:buSzPct val="85000"/>
              <a:buNone/>
            </a:pPr>
            <a:r>
              <a:rPr lang="en-GB" sz="2200" dirty="0"/>
              <a:t>Four friends are describing the different numbers they are thinking of…</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Ruth says, “My number has five hundredths.”</a:t>
            </a:r>
          </a:p>
          <a:p>
            <a:pPr marL="0" indent="0">
              <a:buClr>
                <a:srgbClr val="23D160"/>
              </a:buClr>
              <a:buSzPct val="85000"/>
              <a:buNone/>
            </a:pPr>
            <a:r>
              <a:rPr lang="en-GB" sz="2200" dirty="0"/>
              <a:t>Jamal says, “My hundredths digit is worth one more than my tenths digit and my thousandths digit is worth one more than my hundredths digit.”</a:t>
            </a:r>
          </a:p>
          <a:p>
            <a:pPr marL="0" indent="0">
              <a:buClr>
                <a:srgbClr val="23D160"/>
              </a:buClr>
              <a:buSzPct val="85000"/>
              <a:buNone/>
            </a:pPr>
            <a:r>
              <a:rPr lang="en-GB" sz="2200" dirty="0"/>
              <a:t>Yasmin says, “My number has one decimal place.”</a:t>
            </a:r>
          </a:p>
          <a:p>
            <a:pPr marL="0" indent="0">
              <a:buClr>
                <a:srgbClr val="23D160"/>
              </a:buClr>
              <a:buSzPct val="85000"/>
              <a:buNone/>
            </a:pPr>
            <a:r>
              <a:rPr lang="en-GB" sz="2200" dirty="0"/>
              <a:t>Ahmed says, “Both of my decimal digits are even-numbered digits.”</a:t>
            </a:r>
          </a:p>
          <a:p>
            <a:pPr marL="0" indent="0">
              <a:buClr>
                <a:srgbClr val="23D160"/>
              </a:buClr>
              <a:buSzPct val="85000"/>
              <a:buNone/>
            </a:pPr>
            <a:r>
              <a:rPr lang="en-GB" sz="2200" dirty="0"/>
              <a:t>Who has which number?</a:t>
            </a:r>
          </a:p>
          <a:p>
            <a:pPr marL="0" indent="0">
              <a:buClr>
                <a:srgbClr val="23D160"/>
              </a:buClr>
              <a:buSzPct val="85000"/>
              <a:buNone/>
            </a:pPr>
            <a:r>
              <a:rPr lang="en-GB" sz="2200" dirty="0"/>
              <a:t>Explain your answers.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058F810A-57F6-4E4F-9866-0EEA28861490}"/>
              </a:ext>
            </a:extLst>
          </p:cNvPr>
          <p:cNvSpPr/>
          <p:nvPr/>
        </p:nvSpPr>
        <p:spPr>
          <a:xfrm>
            <a:off x="381634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84.567</a:t>
            </a:r>
            <a:endParaRPr lang="en-US" sz="2400" dirty="0">
              <a:solidFill>
                <a:srgbClr val="7957D5"/>
              </a:solidFill>
              <a:latin typeface="OpenDyslexicAlta" pitchFamily="2" charset="77"/>
            </a:endParaRPr>
          </a:p>
        </p:txBody>
      </p:sp>
      <p:sp>
        <p:nvSpPr>
          <p:cNvPr id="13" name="Rounded Rectangle 12">
            <a:extLst>
              <a:ext uri="{FF2B5EF4-FFF2-40B4-BE49-F238E27FC236}">
                <a16:creationId xmlns="" xmlns:a16="http://schemas.microsoft.com/office/drawing/2014/main" id="{EAE07C27-B091-E149-BA9F-0D05F365B290}"/>
              </a:ext>
            </a:extLst>
          </p:cNvPr>
          <p:cNvSpPr/>
          <p:nvPr/>
        </p:nvSpPr>
        <p:spPr>
          <a:xfrm>
            <a:off x="641040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8.756</a:t>
            </a:r>
            <a:endParaRPr lang="en-US" sz="2400" dirty="0">
              <a:solidFill>
                <a:srgbClr val="7957D5"/>
              </a:solidFill>
              <a:latin typeface="OpenDyslexicAlta" pitchFamily="2" charset="77"/>
            </a:endParaRPr>
          </a:p>
        </p:txBody>
      </p:sp>
      <p:sp>
        <p:nvSpPr>
          <p:cNvPr id="14" name="Rounded Rectangle 13">
            <a:extLst>
              <a:ext uri="{FF2B5EF4-FFF2-40B4-BE49-F238E27FC236}">
                <a16:creationId xmlns="" xmlns:a16="http://schemas.microsoft.com/office/drawing/2014/main" id="{FA550F57-899C-C44C-AB45-AE967DB30B7A}"/>
              </a:ext>
            </a:extLst>
          </p:cNvPr>
          <p:cNvSpPr/>
          <p:nvPr/>
        </p:nvSpPr>
        <p:spPr>
          <a:xfrm>
            <a:off x="900446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465.7</a:t>
            </a:r>
            <a:endParaRPr lang="en-US" sz="2400" dirty="0">
              <a:solidFill>
                <a:srgbClr val="7957D5"/>
              </a:solidFill>
              <a:latin typeface="OpenDyslexicAlta" pitchFamily="2" charset="77"/>
            </a:endParaRPr>
          </a:p>
        </p:txBody>
      </p:sp>
      <p:sp>
        <p:nvSpPr>
          <p:cNvPr id="15" name="Rounded Rectangle 14">
            <a:extLst>
              <a:ext uri="{FF2B5EF4-FFF2-40B4-BE49-F238E27FC236}">
                <a16:creationId xmlns="" xmlns:a16="http://schemas.microsoft.com/office/drawing/2014/main" id="{E43ED02A-667E-854C-B493-898CF9284D8D}"/>
              </a:ext>
            </a:extLst>
          </p:cNvPr>
          <p:cNvSpPr/>
          <p:nvPr/>
        </p:nvSpPr>
        <p:spPr>
          <a:xfrm>
            <a:off x="1344650"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57.68</a:t>
            </a:r>
            <a:endParaRPr lang="en-US" sz="2400" dirty="0">
              <a:solidFill>
                <a:srgbClr val="7957D5"/>
              </a:solidFill>
              <a:latin typeface="OpenDyslexicAlta" pitchFamily="2" charset="77"/>
            </a:endParaRPr>
          </a:p>
        </p:txBody>
      </p:sp>
    </p:spTree>
    <p:extLst>
      <p:ext uri="{BB962C8B-B14F-4D97-AF65-F5344CB8AC3E}">
        <p14:creationId xmlns:p14="http://schemas.microsoft.com/office/powerpoint/2010/main" val="207814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4"/>
            <a:ext cx="10953750" cy="4819015"/>
          </a:xfrm>
        </p:spPr>
        <p:txBody>
          <a:bodyPr>
            <a:noAutofit/>
          </a:bodyPr>
          <a:lstStyle/>
          <a:p>
            <a:pPr marL="0" indent="0">
              <a:buNone/>
            </a:pPr>
            <a:r>
              <a:rPr lang="en-GB" dirty="0"/>
              <a:t>Activity 4:</a:t>
            </a:r>
          </a:p>
          <a:p>
            <a:pPr marL="0" indent="0">
              <a:buClr>
                <a:srgbClr val="23D160"/>
              </a:buClr>
              <a:buSzPct val="85000"/>
              <a:buNone/>
            </a:pPr>
            <a:r>
              <a:rPr lang="en-GB" sz="2200" dirty="0"/>
              <a:t>Four friends are describing the different numbers they are thinking of…</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Ruth says, “My number has five hundredths.”</a:t>
            </a:r>
          </a:p>
          <a:p>
            <a:pPr marL="0" indent="0">
              <a:buClr>
                <a:srgbClr val="23D160"/>
              </a:buClr>
              <a:buSzPct val="85000"/>
              <a:buNone/>
            </a:pPr>
            <a:r>
              <a:rPr lang="en-GB" sz="2200" dirty="0"/>
              <a:t>Jamal says, “My hundredths digit is worth one more than my tenths digit and my thousandths digit is worth one more than my hundredths digit.”</a:t>
            </a:r>
          </a:p>
          <a:p>
            <a:pPr marL="0" indent="0">
              <a:buClr>
                <a:srgbClr val="23D160"/>
              </a:buClr>
              <a:buSzPct val="85000"/>
              <a:buNone/>
            </a:pPr>
            <a:r>
              <a:rPr lang="en-GB" sz="2200" dirty="0"/>
              <a:t>Yasmin says, “My number has one decimal place.”</a:t>
            </a:r>
          </a:p>
          <a:p>
            <a:pPr marL="0" indent="0">
              <a:buClr>
                <a:srgbClr val="23D160"/>
              </a:buClr>
              <a:buSzPct val="85000"/>
              <a:buNone/>
            </a:pPr>
            <a:r>
              <a:rPr lang="en-GB" sz="2200" dirty="0"/>
              <a:t>Ahmed says, “Both of my decimal digits are even-numbered digits.”</a:t>
            </a:r>
          </a:p>
          <a:p>
            <a:pPr marL="0" indent="0">
              <a:buClr>
                <a:srgbClr val="23D160"/>
              </a:buClr>
              <a:buSzPct val="85000"/>
              <a:buNone/>
            </a:pPr>
            <a:r>
              <a:rPr lang="en-GB" sz="2200" dirty="0">
                <a:solidFill>
                  <a:srgbClr val="FF3860"/>
                </a:solidFill>
              </a:rPr>
              <a:t>Ruth has 8.756 as it’s the only number that has five hundredths. Jamal has 84.567 as the decimal digits are in ascending order from left to right. Yasmin has 465.7 as it has one decimal place. Ahmed has 57.68 as both decimal digits are even.</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058F810A-57F6-4E4F-9866-0EEA28861490}"/>
              </a:ext>
            </a:extLst>
          </p:cNvPr>
          <p:cNvSpPr/>
          <p:nvPr/>
        </p:nvSpPr>
        <p:spPr>
          <a:xfrm>
            <a:off x="381634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84.567</a:t>
            </a:r>
            <a:endParaRPr lang="en-US" sz="2400" dirty="0">
              <a:solidFill>
                <a:srgbClr val="7957D5"/>
              </a:solidFill>
              <a:latin typeface="OpenDyslexicAlta" pitchFamily="2" charset="77"/>
            </a:endParaRPr>
          </a:p>
        </p:txBody>
      </p:sp>
      <p:sp>
        <p:nvSpPr>
          <p:cNvPr id="13" name="Rounded Rectangle 12">
            <a:extLst>
              <a:ext uri="{FF2B5EF4-FFF2-40B4-BE49-F238E27FC236}">
                <a16:creationId xmlns="" xmlns:a16="http://schemas.microsoft.com/office/drawing/2014/main" id="{EAE07C27-B091-E149-BA9F-0D05F365B290}"/>
              </a:ext>
            </a:extLst>
          </p:cNvPr>
          <p:cNvSpPr/>
          <p:nvPr/>
        </p:nvSpPr>
        <p:spPr>
          <a:xfrm>
            <a:off x="641040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8.756</a:t>
            </a:r>
            <a:endParaRPr lang="en-US" sz="2400" dirty="0">
              <a:solidFill>
                <a:srgbClr val="7957D5"/>
              </a:solidFill>
              <a:latin typeface="OpenDyslexicAlta" pitchFamily="2" charset="77"/>
            </a:endParaRPr>
          </a:p>
        </p:txBody>
      </p:sp>
      <p:sp>
        <p:nvSpPr>
          <p:cNvPr id="14" name="Rounded Rectangle 13">
            <a:extLst>
              <a:ext uri="{FF2B5EF4-FFF2-40B4-BE49-F238E27FC236}">
                <a16:creationId xmlns="" xmlns:a16="http://schemas.microsoft.com/office/drawing/2014/main" id="{FA550F57-899C-C44C-AB45-AE967DB30B7A}"/>
              </a:ext>
            </a:extLst>
          </p:cNvPr>
          <p:cNvSpPr/>
          <p:nvPr/>
        </p:nvSpPr>
        <p:spPr>
          <a:xfrm>
            <a:off x="900446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465.7</a:t>
            </a:r>
            <a:endParaRPr lang="en-US" sz="2400" dirty="0">
              <a:solidFill>
                <a:srgbClr val="7957D5"/>
              </a:solidFill>
              <a:latin typeface="OpenDyslexicAlta" pitchFamily="2" charset="77"/>
            </a:endParaRPr>
          </a:p>
        </p:txBody>
      </p:sp>
      <p:sp>
        <p:nvSpPr>
          <p:cNvPr id="15" name="Rounded Rectangle 14">
            <a:extLst>
              <a:ext uri="{FF2B5EF4-FFF2-40B4-BE49-F238E27FC236}">
                <a16:creationId xmlns="" xmlns:a16="http://schemas.microsoft.com/office/drawing/2014/main" id="{E43ED02A-667E-854C-B493-898CF9284D8D}"/>
              </a:ext>
            </a:extLst>
          </p:cNvPr>
          <p:cNvSpPr/>
          <p:nvPr/>
        </p:nvSpPr>
        <p:spPr>
          <a:xfrm>
            <a:off x="1344650"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57.68</a:t>
            </a:r>
            <a:endParaRPr lang="en-US" sz="2400" dirty="0">
              <a:solidFill>
                <a:srgbClr val="7957D5"/>
              </a:solidFill>
              <a:latin typeface="OpenDyslexicAlta" pitchFamily="2" charset="77"/>
            </a:endParaRPr>
          </a:p>
        </p:txBody>
      </p:sp>
    </p:spTree>
    <p:extLst>
      <p:ext uri="{BB962C8B-B14F-4D97-AF65-F5344CB8AC3E}">
        <p14:creationId xmlns:p14="http://schemas.microsoft.com/office/powerpoint/2010/main" val="1913937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53750" cy="4351338"/>
          </a:xfrm>
        </p:spPr>
        <p:txBody>
          <a:bodyPr>
            <a:noAutofit/>
          </a:bodyPr>
          <a:lstStyle/>
          <a:p>
            <a:pPr marL="0" indent="0">
              <a:buNone/>
            </a:pPr>
            <a:r>
              <a:rPr lang="en-GB" dirty="0"/>
              <a:t>Activity 5:</a:t>
            </a:r>
          </a:p>
          <a:p>
            <a:pPr marL="0" indent="0">
              <a:buClr>
                <a:srgbClr val="23D160"/>
              </a:buClr>
              <a:buSzPct val="85000"/>
              <a:buNone/>
            </a:pPr>
            <a:r>
              <a:rPr lang="en-GB" sz="2200" dirty="0"/>
              <a:t>James says, “4.35 can be written as 3 ones, 14 tenths and 5 hundredths.”</a:t>
            </a:r>
          </a:p>
          <a:p>
            <a:pPr marL="0" indent="0">
              <a:buClr>
                <a:srgbClr val="23D160"/>
              </a:buClr>
              <a:buSzPct val="85000"/>
              <a:buNone/>
            </a:pPr>
            <a:endParaRPr lang="en-GB" sz="2200" dirty="0"/>
          </a:p>
          <a:p>
            <a:pPr marL="0" indent="0">
              <a:buClr>
                <a:srgbClr val="23D160"/>
              </a:buClr>
              <a:buSzPct val="85000"/>
              <a:buNone/>
            </a:pPr>
            <a:r>
              <a:rPr lang="en-GB" sz="2200" dirty="0"/>
              <a:t>Do you agree?</a:t>
            </a:r>
          </a:p>
          <a:p>
            <a:pPr marL="0" indent="0">
              <a:buClr>
                <a:srgbClr val="23D160"/>
              </a:buClr>
              <a:buSzPct val="85000"/>
              <a:buNone/>
            </a:pPr>
            <a:r>
              <a:rPr lang="en-GB" sz="2200" dirty="0"/>
              <a:t>How else can 4.35 be partitioned? </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75379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53750" cy="4351338"/>
          </a:xfrm>
        </p:spPr>
        <p:txBody>
          <a:bodyPr>
            <a:noAutofit/>
          </a:bodyPr>
          <a:lstStyle/>
          <a:p>
            <a:pPr marL="0" indent="0">
              <a:buNone/>
            </a:pPr>
            <a:r>
              <a:rPr lang="en-GB" dirty="0"/>
              <a:t>Activity 5:</a:t>
            </a:r>
          </a:p>
          <a:p>
            <a:pPr marL="0" indent="0">
              <a:buClr>
                <a:srgbClr val="23D160"/>
              </a:buClr>
              <a:buSzPct val="85000"/>
              <a:buNone/>
            </a:pPr>
            <a:r>
              <a:rPr lang="en-GB" sz="2200" dirty="0"/>
              <a:t>James says, “4.35 can be written as 3 ones, 14 tenths and 5 hundredths.”</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No, I do not agree, 3 ones, 14 tenths and 5 hundredths would make the number 4.45. You would partition 4.35 as 3 ones, 13 tenths and 5 hundredths.</a:t>
            </a:r>
          </a:p>
          <a:p>
            <a:pPr marL="0" indent="0">
              <a:buClr>
                <a:srgbClr val="23D160"/>
              </a:buClr>
              <a:buSzPct val="85000"/>
              <a:buNone/>
            </a:pPr>
            <a:r>
              <a:rPr lang="en-GB" sz="2200" dirty="0">
                <a:solidFill>
                  <a:srgbClr val="FF3860"/>
                </a:solidFill>
              </a:rPr>
              <a:t>Alternatively, 4.35 can be partitioned as:</a:t>
            </a:r>
          </a:p>
          <a:p>
            <a:pPr marL="0" indent="0">
              <a:buClr>
                <a:srgbClr val="23D160"/>
              </a:buClr>
              <a:buSzPct val="85000"/>
              <a:buNone/>
            </a:pPr>
            <a:r>
              <a:rPr lang="en-GB" sz="2200" dirty="0">
                <a:solidFill>
                  <a:srgbClr val="FF3860"/>
                </a:solidFill>
              </a:rPr>
              <a:t>4 ones, 3 tenths and 5 hundredths</a:t>
            </a:r>
          </a:p>
          <a:p>
            <a:pPr marL="0" indent="0">
              <a:buClr>
                <a:srgbClr val="23D160"/>
              </a:buClr>
              <a:buSzPct val="85000"/>
              <a:buNone/>
            </a:pPr>
            <a:r>
              <a:rPr lang="en-GB" sz="2200" dirty="0">
                <a:solidFill>
                  <a:srgbClr val="FF3860"/>
                </a:solidFill>
              </a:rPr>
              <a:t>2 ones, 23 tenths and 5 hundredths</a:t>
            </a:r>
          </a:p>
          <a:p>
            <a:pPr marL="0" indent="0">
              <a:buClr>
                <a:srgbClr val="23D160"/>
              </a:buClr>
              <a:buSzPct val="85000"/>
              <a:buNone/>
            </a:pPr>
            <a:r>
              <a:rPr lang="en-GB" sz="2200" dirty="0">
                <a:solidFill>
                  <a:srgbClr val="FF3860"/>
                </a:solidFill>
              </a:rPr>
              <a:t>43 tenths and 5 hundredths</a:t>
            </a:r>
          </a:p>
          <a:p>
            <a:pPr marL="0" indent="0">
              <a:buClr>
                <a:srgbClr val="23D160"/>
              </a:buClr>
              <a:buSzPct val="85000"/>
              <a:buNone/>
            </a:pPr>
            <a:r>
              <a:rPr lang="en-GB" sz="2200" dirty="0">
                <a:solidFill>
                  <a:srgbClr val="FF3860"/>
                </a:solidFill>
              </a:rPr>
              <a:t>435 hundredths…</a:t>
            </a:r>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17896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71448" y="2427356"/>
            <a:ext cx="3052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one number has more decimal places than another number, then it is the smaller number.</a:t>
            </a:r>
          </a:p>
        </p:txBody>
      </p:sp>
    </p:spTree>
    <p:extLst>
      <p:ext uri="{BB962C8B-B14F-4D97-AF65-F5344CB8AC3E}">
        <p14:creationId xmlns:p14="http://schemas.microsoft.com/office/powerpoint/2010/main" val="2710030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sometimes true. For example 1.324 has more decimal places and is smaller than 27.4. However, 549.237 has more decimal places and is a greater number than 234,19.</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71448" y="2427356"/>
            <a:ext cx="3052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one number has more decimal places than another number, then it is the smaller number.</a:t>
            </a:r>
          </a:p>
        </p:txBody>
      </p:sp>
    </p:spTree>
    <p:extLst>
      <p:ext uri="{BB962C8B-B14F-4D97-AF65-F5344CB8AC3E}">
        <p14:creationId xmlns:p14="http://schemas.microsoft.com/office/powerpoint/2010/main" val="2737120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to support my understanding of the value of numbers with up to three decimal places and the value of digits within numbers with up to three decimal places</a:t>
            </a:r>
          </a:p>
          <a:p>
            <a:pPr>
              <a:buClr>
                <a:srgbClr val="23D160"/>
              </a:buClr>
              <a:buSzPct val="85000"/>
              <a:buFont typeface="Wingdings" pitchFamily="2" charset="2"/>
              <a:buChar char="ü"/>
            </a:pPr>
            <a:r>
              <a:rPr lang="en-GB" sz="2200" dirty="0"/>
              <a:t>I can explain my reasoning when using mathematical equipment to support my understanding of the value of numbers with up to three decimal places and the value of digits within numbers with up to three decimal places</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6 - Spring Block 1 – Decimals - Lesson 1 – To be able to revise numbers with three decimal places</a:t>
            </a:r>
          </a:p>
        </p:txBody>
      </p:sp>
    </p:spTree>
    <p:extLst>
      <p:ext uri="{BB962C8B-B14F-4D97-AF65-F5344CB8AC3E}">
        <p14:creationId xmlns:p14="http://schemas.microsoft.com/office/powerpoint/2010/main" val="383686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554480"/>
            <a:ext cx="10515600" cy="4622483"/>
          </a:xfrm>
        </p:spPr>
        <p:txBody>
          <a:bodyPr>
            <a:normAutofit lnSpcReduction="10000"/>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r>
              <a:rPr lang="en-GB" sz="2200" dirty="0"/>
              <a:t>Look closely at the two numbers represented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Both numbers share the same digits 2, 3 and 6. However, the Base 10 pieces represent 236, whereas the place value counters represent the number 2.36.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35" name="Picture 34">
            <a:extLst>
              <a:ext uri="{FF2B5EF4-FFF2-40B4-BE49-F238E27FC236}">
                <a16:creationId xmlns="" xmlns:a16="http://schemas.microsoft.com/office/drawing/2014/main" id="{8A623474-60AC-D040-866F-AD9F99CED7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4279" y="3357255"/>
            <a:ext cx="521451" cy="1057647"/>
          </a:xfrm>
          <a:prstGeom prst="rect">
            <a:avLst/>
          </a:prstGeom>
        </p:spPr>
      </p:pic>
      <p:pic>
        <p:nvPicPr>
          <p:cNvPr id="36" name="Picture 35">
            <a:extLst>
              <a:ext uri="{FF2B5EF4-FFF2-40B4-BE49-F238E27FC236}">
                <a16:creationId xmlns="" xmlns:a16="http://schemas.microsoft.com/office/drawing/2014/main" id="{126657D7-7790-3740-9EA8-A37C9DA22D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0358" y="3561155"/>
            <a:ext cx="211478" cy="190330"/>
          </a:xfrm>
          <a:prstGeom prst="rect">
            <a:avLst/>
          </a:prstGeom>
        </p:spPr>
      </p:pic>
      <p:pic>
        <p:nvPicPr>
          <p:cNvPr id="40" name="Picture 39">
            <a:extLst>
              <a:ext uri="{FF2B5EF4-FFF2-40B4-BE49-F238E27FC236}">
                <a16:creationId xmlns="" xmlns:a16="http://schemas.microsoft.com/office/drawing/2014/main" id="{0376A714-2647-F546-87EB-3EF0959C9B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0358" y="3886079"/>
            <a:ext cx="211478" cy="190330"/>
          </a:xfrm>
          <a:prstGeom prst="rect">
            <a:avLst/>
          </a:prstGeom>
        </p:spPr>
      </p:pic>
      <p:pic>
        <p:nvPicPr>
          <p:cNvPr id="41" name="Picture 40">
            <a:extLst>
              <a:ext uri="{FF2B5EF4-FFF2-40B4-BE49-F238E27FC236}">
                <a16:creationId xmlns="" xmlns:a16="http://schemas.microsoft.com/office/drawing/2014/main" id="{DAC5A3A4-B05C-434D-8E38-44A7C6AB0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853" y="2828432"/>
            <a:ext cx="1328426" cy="1057647"/>
          </a:xfrm>
          <a:prstGeom prst="rect">
            <a:avLst/>
          </a:prstGeom>
        </p:spPr>
      </p:pic>
      <p:pic>
        <p:nvPicPr>
          <p:cNvPr id="13" name="Picture 12">
            <a:extLst>
              <a:ext uri="{FF2B5EF4-FFF2-40B4-BE49-F238E27FC236}">
                <a16:creationId xmlns="" xmlns:a16="http://schemas.microsoft.com/office/drawing/2014/main" id="{1D655889-7423-744B-BA80-EB0D94628B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853" y="3863896"/>
            <a:ext cx="1328426" cy="1057647"/>
          </a:xfrm>
          <a:prstGeom prst="rect">
            <a:avLst/>
          </a:prstGeom>
        </p:spPr>
      </p:pic>
      <p:pic>
        <p:nvPicPr>
          <p:cNvPr id="14" name="Picture 13">
            <a:extLst>
              <a:ext uri="{FF2B5EF4-FFF2-40B4-BE49-F238E27FC236}">
                <a16:creationId xmlns="" xmlns:a16="http://schemas.microsoft.com/office/drawing/2014/main" id="{8258BBD4-0246-D146-879D-8E5D397AC2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5004" y="3361525"/>
            <a:ext cx="521451" cy="1057647"/>
          </a:xfrm>
          <a:prstGeom prst="rect">
            <a:avLst/>
          </a:prstGeom>
        </p:spPr>
      </p:pic>
      <p:pic>
        <p:nvPicPr>
          <p:cNvPr id="15" name="Picture 14">
            <a:extLst>
              <a:ext uri="{FF2B5EF4-FFF2-40B4-BE49-F238E27FC236}">
                <a16:creationId xmlns="" xmlns:a16="http://schemas.microsoft.com/office/drawing/2014/main" id="{A5E54A88-C058-B740-B21A-0C7C45FD30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9688" y="3357255"/>
            <a:ext cx="521451" cy="1057647"/>
          </a:xfrm>
          <a:prstGeom prst="rect">
            <a:avLst/>
          </a:prstGeom>
        </p:spPr>
      </p:pic>
      <p:pic>
        <p:nvPicPr>
          <p:cNvPr id="17" name="Picture 16">
            <a:extLst>
              <a:ext uri="{FF2B5EF4-FFF2-40B4-BE49-F238E27FC236}">
                <a16:creationId xmlns="" xmlns:a16="http://schemas.microsoft.com/office/drawing/2014/main" id="{3A1B0979-E2A9-BD44-80D8-5A447A9E8D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070" y="3561155"/>
            <a:ext cx="211478" cy="190330"/>
          </a:xfrm>
          <a:prstGeom prst="rect">
            <a:avLst/>
          </a:prstGeom>
        </p:spPr>
      </p:pic>
      <p:pic>
        <p:nvPicPr>
          <p:cNvPr id="19" name="Picture 18">
            <a:extLst>
              <a:ext uri="{FF2B5EF4-FFF2-40B4-BE49-F238E27FC236}">
                <a16:creationId xmlns="" xmlns:a16="http://schemas.microsoft.com/office/drawing/2014/main" id="{8E45DA51-100A-654A-AB78-878D6B83B1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070" y="3886079"/>
            <a:ext cx="211478" cy="190330"/>
          </a:xfrm>
          <a:prstGeom prst="rect">
            <a:avLst/>
          </a:prstGeom>
        </p:spPr>
      </p:pic>
      <p:pic>
        <p:nvPicPr>
          <p:cNvPr id="20" name="Picture 19">
            <a:extLst>
              <a:ext uri="{FF2B5EF4-FFF2-40B4-BE49-F238E27FC236}">
                <a16:creationId xmlns="" xmlns:a16="http://schemas.microsoft.com/office/drawing/2014/main" id="{7EF6AF1F-B809-CC4B-B5E5-592C4809FD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5034" y="3561155"/>
            <a:ext cx="211478" cy="190330"/>
          </a:xfrm>
          <a:prstGeom prst="rect">
            <a:avLst/>
          </a:prstGeom>
        </p:spPr>
      </p:pic>
      <p:pic>
        <p:nvPicPr>
          <p:cNvPr id="21" name="Picture 20">
            <a:extLst>
              <a:ext uri="{FF2B5EF4-FFF2-40B4-BE49-F238E27FC236}">
                <a16:creationId xmlns="" xmlns:a16="http://schemas.microsoft.com/office/drawing/2014/main" id="{7E6498E7-33D4-0243-9742-6F7B1712B4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5034" y="3886079"/>
            <a:ext cx="211478" cy="190330"/>
          </a:xfrm>
          <a:prstGeom prst="rect">
            <a:avLst/>
          </a:prstGeom>
        </p:spPr>
      </p:pic>
      <p:pic>
        <p:nvPicPr>
          <p:cNvPr id="22" name="Picture 21">
            <a:extLst>
              <a:ext uri="{FF2B5EF4-FFF2-40B4-BE49-F238E27FC236}">
                <a16:creationId xmlns="" xmlns:a16="http://schemas.microsoft.com/office/drawing/2014/main" id="{53E3671C-85EE-CA47-BFFF-141BC52AF6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14588" y="3081166"/>
            <a:ext cx="870454" cy="900000"/>
          </a:xfrm>
          <a:prstGeom prst="rect">
            <a:avLst/>
          </a:prstGeom>
        </p:spPr>
      </p:pic>
      <p:pic>
        <p:nvPicPr>
          <p:cNvPr id="23" name="Picture 22">
            <a:extLst>
              <a:ext uri="{FF2B5EF4-FFF2-40B4-BE49-F238E27FC236}">
                <a16:creationId xmlns="" xmlns:a16="http://schemas.microsoft.com/office/drawing/2014/main" id="{FC61C999-4426-BE41-9AD2-1563D558F3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40675" y="3730026"/>
            <a:ext cx="870454" cy="900000"/>
          </a:xfrm>
          <a:prstGeom prst="rect">
            <a:avLst/>
          </a:prstGeom>
        </p:spPr>
      </p:pic>
      <p:pic>
        <p:nvPicPr>
          <p:cNvPr id="24" name="Picture 23">
            <a:extLst>
              <a:ext uri="{FF2B5EF4-FFF2-40B4-BE49-F238E27FC236}">
                <a16:creationId xmlns="" xmlns:a16="http://schemas.microsoft.com/office/drawing/2014/main" id="{20CBDCFB-9AAE-204E-A76D-2DB90AAAD7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46857" y="3730026"/>
            <a:ext cx="865910" cy="900000"/>
          </a:xfrm>
          <a:prstGeom prst="rect">
            <a:avLst/>
          </a:prstGeom>
        </p:spPr>
      </p:pic>
      <p:pic>
        <p:nvPicPr>
          <p:cNvPr id="25" name="Picture 24">
            <a:extLst>
              <a:ext uri="{FF2B5EF4-FFF2-40B4-BE49-F238E27FC236}">
                <a16:creationId xmlns="" xmlns:a16="http://schemas.microsoft.com/office/drawing/2014/main" id="{8F4A4A7B-8513-C84D-AC26-7ED648BADE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77413" y="3104612"/>
            <a:ext cx="865910" cy="900000"/>
          </a:xfrm>
          <a:prstGeom prst="rect">
            <a:avLst/>
          </a:prstGeom>
        </p:spPr>
      </p:pic>
      <p:pic>
        <p:nvPicPr>
          <p:cNvPr id="26" name="Picture 25">
            <a:extLst>
              <a:ext uri="{FF2B5EF4-FFF2-40B4-BE49-F238E27FC236}">
                <a16:creationId xmlns="" xmlns:a16="http://schemas.microsoft.com/office/drawing/2014/main" id="{256466F8-55FB-DE4E-A8E2-2F5298A57A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12736" y="3029848"/>
            <a:ext cx="865910" cy="900000"/>
          </a:xfrm>
          <a:prstGeom prst="rect">
            <a:avLst/>
          </a:prstGeom>
        </p:spPr>
      </p:pic>
      <p:pic>
        <p:nvPicPr>
          <p:cNvPr id="27" name="Picture 26">
            <a:extLst>
              <a:ext uri="{FF2B5EF4-FFF2-40B4-BE49-F238E27FC236}">
                <a16:creationId xmlns="" xmlns:a16="http://schemas.microsoft.com/office/drawing/2014/main" id="{73AA5C24-299D-9141-802F-A86E50AA97E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07969" y="3730026"/>
            <a:ext cx="865910" cy="900000"/>
          </a:xfrm>
          <a:prstGeom prst="rect">
            <a:avLst/>
          </a:prstGeom>
        </p:spPr>
      </p:pic>
      <p:pic>
        <p:nvPicPr>
          <p:cNvPr id="28" name="Picture 27">
            <a:extLst>
              <a:ext uri="{FF2B5EF4-FFF2-40B4-BE49-F238E27FC236}">
                <a16:creationId xmlns="" xmlns:a16="http://schemas.microsoft.com/office/drawing/2014/main" id="{98A061A4-D814-3C45-93C7-0D828CAF67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85233" y="3751485"/>
            <a:ext cx="865910" cy="900000"/>
          </a:xfrm>
          <a:prstGeom prst="rect">
            <a:avLst/>
          </a:prstGeom>
        </p:spPr>
      </p:pic>
      <p:pic>
        <p:nvPicPr>
          <p:cNvPr id="29" name="Picture 28">
            <a:extLst>
              <a:ext uri="{FF2B5EF4-FFF2-40B4-BE49-F238E27FC236}">
                <a16:creationId xmlns="" xmlns:a16="http://schemas.microsoft.com/office/drawing/2014/main" id="{8778F12B-CE94-F84F-8091-E768EE3D8C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17158" y="3036030"/>
            <a:ext cx="865910" cy="900000"/>
          </a:xfrm>
          <a:prstGeom prst="rect">
            <a:avLst/>
          </a:prstGeom>
        </p:spPr>
      </p:pic>
      <p:pic>
        <p:nvPicPr>
          <p:cNvPr id="30" name="Picture 29">
            <a:extLst>
              <a:ext uri="{FF2B5EF4-FFF2-40B4-BE49-F238E27FC236}">
                <a16:creationId xmlns="" xmlns:a16="http://schemas.microsoft.com/office/drawing/2014/main" id="{D49F8687-235B-0640-8ED7-DA23B6E3BF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89655" y="3757667"/>
            <a:ext cx="865910" cy="900000"/>
          </a:xfrm>
          <a:prstGeom prst="rect">
            <a:avLst/>
          </a:prstGeom>
        </p:spPr>
      </p:pic>
      <p:pic>
        <p:nvPicPr>
          <p:cNvPr id="31" name="Picture 30">
            <a:extLst>
              <a:ext uri="{FF2B5EF4-FFF2-40B4-BE49-F238E27FC236}">
                <a16:creationId xmlns="" xmlns:a16="http://schemas.microsoft.com/office/drawing/2014/main" id="{0FF36B0D-DA17-A448-8A45-FDA87D8BE3D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14013" y="3029848"/>
            <a:ext cx="865910" cy="900000"/>
          </a:xfrm>
          <a:prstGeom prst="rect">
            <a:avLst/>
          </a:prstGeom>
        </p:spPr>
      </p:pic>
      <p:pic>
        <p:nvPicPr>
          <p:cNvPr id="32" name="Picture 31">
            <a:extLst>
              <a:ext uri="{FF2B5EF4-FFF2-40B4-BE49-F238E27FC236}">
                <a16:creationId xmlns="" xmlns:a16="http://schemas.microsoft.com/office/drawing/2014/main" id="{0AEDF65E-9C23-7E4E-9E13-623963D3546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86510" y="3751485"/>
            <a:ext cx="865910" cy="900000"/>
          </a:xfrm>
          <a:prstGeom prst="rect">
            <a:avLst/>
          </a:prstGeom>
        </p:spPr>
      </p:pic>
    </p:spTree>
    <p:extLst>
      <p:ext uri="{BB962C8B-B14F-4D97-AF65-F5344CB8AC3E}">
        <p14:creationId xmlns:p14="http://schemas.microsoft.com/office/powerpoint/2010/main" val="368511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8857052"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20" name="Picture 19">
            <a:extLst>
              <a:ext uri="{FF2B5EF4-FFF2-40B4-BE49-F238E27FC236}">
                <a16:creationId xmlns="" xmlns:a16="http://schemas.microsoft.com/office/drawing/2014/main" id="{6740FD63-8CE4-C74E-B810-65CBA17D43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3374" y="2979000"/>
            <a:ext cx="876746"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2212" y="3604414"/>
            <a:ext cx="865910" cy="900000"/>
          </a:xfrm>
          <a:prstGeom prst="rect">
            <a:avLst/>
          </a:prstGeom>
        </p:spPr>
      </p:pic>
      <p:pic>
        <p:nvPicPr>
          <p:cNvPr id="23" name="Picture 22">
            <a:extLst>
              <a:ext uri="{FF2B5EF4-FFF2-40B4-BE49-F238E27FC236}">
                <a16:creationId xmlns="" xmlns:a16="http://schemas.microsoft.com/office/drawing/2014/main" id="{D42E2CF6-EE06-BC45-9D86-9E7D851806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50463" y="2979000"/>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3372" y="3321385"/>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090"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1047" y="2979000"/>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_ ones, _ tenths, _ hundredths and _ thousandths.</a:t>
            </a:r>
          </a:p>
          <a:p>
            <a:pPr>
              <a:lnSpc>
                <a:spcPct val="150000"/>
              </a:lnSpc>
            </a:pPr>
            <a:r>
              <a:rPr lang="en-US" sz="2400" dirty="0">
                <a:solidFill>
                  <a:schemeClr val="tx1"/>
                </a:solidFill>
                <a:latin typeface="OpenDyslexicAlta" pitchFamily="2" charset="77"/>
              </a:rPr>
              <a:t>The number in numeral form is …</a:t>
            </a:r>
          </a:p>
        </p:txBody>
      </p:sp>
      <p:pic>
        <p:nvPicPr>
          <p:cNvPr id="30" name="Picture 29">
            <a:extLst>
              <a:ext uri="{FF2B5EF4-FFF2-40B4-BE49-F238E27FC236}">
                <a16:creationId xmlns="" xmlns:a16="http://schemas.microsoft.com/office/drawing/2014/main" id="{1B6BC81D-1DF7-964A-8FF4-F502951F04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5371" y="3625873"/>
            <a:ext cx="865910" cy="900000"/>
          </a:xfrm>
          <a:prstGeom prst="rect">
            <a:avLst/>
          </a:prstGeom>
        </p:spPr>
      </p:pic>
      <p:pic>
        <p:nvPicPr>
          <p:cNvPr id="31" name="Picture 30">
            <a:extLst>
              <a:ext uri="{FF2B5EF4-FFF2-40B4-BE49-F238E27FC236}">
                <a16:creationId xmlns="" xmlns:a16="http://schemas.microsoft.com/office/drawing/2014/main" id="{2CD07B12-0AB9-E24E-992D-5C87ABA694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622" y="3000459"/>
            <a:ext cx="865910" cy="900000"/>
          </a:xfrm>
          <a:prstGeom prst="rect">
            <a:avLst/>
          </a:prstGeom>
        </p:spPr>
      </p:pic>
    </p:spTree>
    <p:extLst>
      <p:ext uri="{BB962C8B-B14F-4D97-AF65-F5344CB8AC3E}">
        <p14:creationId xmlns:p14="http://schemas.microsoft.com/office/powerpoint/2010/main" val="175061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8857052"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20" name="Picture 19">
            <a:extLst>
              <a:ext uri="{FF2B5EF4-FFF2-40B4-BE49-F238E27FC236}">
                <a16:creationId xmlns="" xmlns:a16="http://schemas.microsoft.com/office/drawing/2014/main" id="{6740FD63-8CE4-C74E-B810-65CBA17D43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3374" y="2979000"/>
            <a:ext cx="876746"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2212" y="3604414"/>
            <a:ext cx="865910" cy="900000"/>
          </a:xfrm>
          <a:prstGeom prst="rect">
            <a:avLst/>
          </a:prstGeom>
        </p:spPr>
      </p:pic>
      <p:pic>
        <p:nvPicPr>
          <p:cNvPr id="23" name="Picture 22">
            <a:extLst>
              <a:ext uri="{FF2B5EF4-FFF2-40B4-BE49-F238E27FC236}">
                <a16:creationId xmlns="" xmlns:a16="http://schemas.microsoft.com/office/drawing/2014/main" id="{D42E2CF6-EE06-BC45-9D86-9E7D851806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50463" y="2979000"/>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3372" y="3321385"/>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090"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1047" y="2979000"/>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ones, </a:t>
            </a:r>
            <a:r>
              <a:rPr lang="en-US" sz="2400" u="sng" dirty="0">
                <a:solidFill>
                  <a:srgbClr val="FF3860"/>
                </a:solidFill>
                <a:latin typeface="OpenDyslexicAlta" pitchFamily="2" charset="77"/>
              </a:rPr>
              <a:t>4</a:t>
            </a:r>
            <a:r>
              <a:rPr lang="en-US" sz="2400" dirty="0">
                <a:solidFill>
                  <a:schemeClr val="tx1"/>
                </a:solidFill>
                <a:latin typeface="OpenDyslexicAlta" pitchFamily="2" charset="77"/>
              </a:rPr>
              <a:t> tenths, </a:t>
            </a:r>
            <a:r>
              <a:rPr lang="en-US" sz="2400" u="sng" dirty="0">
                <a:solidFill>
                  <a:srgbClr val="FF3860"/>
                </a:solidFill>
                <a:latin typeface="OpenDyslexicAlta" pitchFamily="2" charset="77"/>
              </a:rPr>
              <a:t>1</a:t>
            </a:r>
            <a:r>
              <a:rPr lang="en-US" sz="2400" dirty="0">
                <a:solidFill>
                  <a:schemeClr val="tx1"/>
                </a:solidFill>
                <a:latin typeface="OpenDyslexicAlta" pitchFamily="2" charset="77"/>
              </a:rPr>
              <a:t> hundredth and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thousandths.</a:t>
            </a:r>
          </a:p>
          <a:p>
            <a:pPr>
              <a:lnSpc>
                <a:spcPct val="150000"/>
              </a:lnSpc>
            </a:pPr>
            <a:r>
              <a:rPr lang="en-US" sz="2400" dirty="0">
                <a:solidFill>
                  <a:schemeClr val="tx1"/>
                </a:solidFill>
                <a:latin typeface="OpenDyslexicAlta" pitchFamily="2" charset="77"/>
              </a:rPr>
              <a:t>The number in numeral form is </a:t>
            </a:r>
            <a:r>
              <a:rPr lang="en-US" sz="2400" u="sng" dirty="0">
                <a:solidFill>
                  <a:srgbClr val="FF3860"/>
                </a:solidFill>
                <a:latin typeface="OpenDyslexicAlta" pitchFamily="2" charset="77"/>
              </a:rPr>
              <a:t>2.413</a:t>
            </a:r>
            <a:endParaRPr lang="en-US" sz="2400" dirty="0">
              <a:solidFill>
                <a:schemeClr val="tx1"/>
              </a:solidFill>
              <a:latin typeface="OpenDyslexicAlta" pitchFamily="2" charset="77"/>
            </a:endParaRPr>
          </a:p>
        </p:txBody>
      </p:sp>
      <p:pic>
        <p:nvPicPr>
          <p:cNvPr id="30" name="Picture 29">
            <a:extLst>
              <a:ext uri="{FF2B5EF4-FFF2-40B4-BE49-F238E27FC236}">
                <a16:creationId xmlns="" xmlns:a16="http://schemas.microsoft.com/office/drawing/2014/main" id="{1B6BC81D-1DF7-964A-8FF4-F502951F04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5371" y="3625873"/>
            <a:ext cx="865910" cy="900000"/>
          </a:xfrm>
          <a:prstGeom prst="rect">
            <a:avLst/>
          </a:prstGeom>
        </p:spPr>
      </p:pic>
      <p:pic>
        <p:nvPicPr>
          <p:cNvPr id="31" name="Picture 30">
            <a:extLst>
              <a:ext uri="{FF2B5EF4-FFF2-40B4-BE49-F238E27FC236}">
                <a16:creationId xmlns="" xmlns:a16="http://schemas.microsoft.com/office/drawing/2014/main" id="{2CD07B12-0AB9-E24E-992D-5C87ABA694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622" y="3000459"/>
            <a:ext cx="865910" cy="900000"/>
          </a:xfrm>
          <a:prstGeom prst="rect">
            <a:avLst/>
          </a:prstGeom>
        </p:spPr>
      </p:pic>
    </p:spTree>
    <p:extLst>
      <p:ext uri="{BB962C8B-B14F-4D97-AF65-F5344CB8AC3E}">
        <p14:creationId xmlns:p14="http://schemas.microsoft.com/office/powerpoint/2010/main" val="83310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73412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19" name="Picture 18">
            <a:extLst>
              <a:ext uri="{FF2B5EF4-FFF2-40B4-BE49-F238E27FC236}">
                <a16:creationId xmlns="" xmlns:a16="http://schemas.microsoft.com/office/drawing/2014/main" id="{26C8CBA3-2A74-4F4E-BF65-19D5A109B8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2719" y="2979000"/>
            <a:ext cx="865910" cy="900000"/>
          </a:xfrm>
          <a:prstGeom prst="rect">
            <a:avLst/>
          </a:prstGeom>
        </p:spPr>
      </p:pic>
      <p:pic>
        <p:nvPicPr>
          <p:cNvPr id="20" name="Picture 19">
            <a:extLst>
              <a:ext uri="{FF2B5EF4-FFF2-40B4-BE49-F238E27FC236}">
                <a16:creationId xmlns="" xmlns:a16="http://schemas.microsoft.com/office/drawing/2014/main" id="{6740FD63-8CE4-C74E-B810-65CBA17D43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0449" y="2979000"/>
            <a:ext cx="876746"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7923" y="3604414"/>
            <a:ext cx="865910" cy="900000"/>
          </a:xfrm>
          <a:prstGeom prst="rect">
            <a:avLst/>
          </a:prstGeom>
        </p:spPr>
      </p:pic>
      <p:pic>
        <p:nvPicPr>
          <p:cNvPr id="23" name="Picture 22">
            <a:extLst>
              <a:ext uri="{FF2B5EF4-FFF2-40B4-BE49-F238E27FC236}">
                <a16:creationId xmlns="" xmlns:a16="http://schemas.microsoft.com/office/drawing/2014/main" id="{D42E2CF6-EE06-BC45-9D86-9E7D851806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6174" y="2979000"/>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8629" y="3604414"/>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2165"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8122" y="2979000"/>
            <a:ext cx="876746" cy="900000"/>
          </a:xfrm>
          <a:prstGeom prst="rect">
            <a:avLst/>
          </a:prstGeom>
        </p:spPr>
      </p:pic>
      <p:pic>
        <p:nvPicPr>
          <p:cNvPr id="27" name="Picture 26">
            <a:extLst>
              <a:ext uri="{FF2B5EF4-FFF2-40B4-BE49-F238E27FC236}">
                <a16:creationId xmlns="" xmlns:a16="http://schemas.microsoft.com/office/drawing/2014/main" id="{738EC212-63D1-F543-B43D-A1066757D9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39838" y="3604414"/>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_ ones, _ tenths, _ hundredths and _ thousandths.</a:t>
            </a:r>
          </a:p>
          <a:p>
            <a:pPr>
              <a:lnSpc>
                <a:spcPct val="150000"/>
              </a:lnSpc>
            </a:pPr>
            <a:r>
              <a:rPr lang="en-US" sz="2400" dirty="0">
                <a:solidFill>
                  <a:schemeClr val="tx1"/>
                </a:solidFill>
                <a:latin typeface="OpenDyslexicAlta" pitchFamily="2" charset="77"/>
              </a:rPr>
              <a:t>The number in numeral form is …</a:t>
            </a:r>
          </a:p>
        </p:txBody>
      </p:sp>
      <p:pic>
        <p:nvPicPr>
          <p:cNvPr id="17" name="Picture 16">
            <a:extLst>
              <a:ext uri="{FF2B5EF4-FFF2-40B4-BE49-F238E27FC236}">
                <a16:creationId xmlns="" xmlns:a16="http://schemas.microsoft.com/office/drawing/2014/main" id="{FC554A78-C74C-7F4A-A2AD-D4BF3A3ADF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0600" y="2979000"/>
            <a:ext cx="870454" cy="900000"/>
          </a:xfrm>
          <a:prstGeom prst="rect">
            <a:avLst/>
          </a:prstGeom>
        </p:spPr>
      </p:pic>
      <p:pic>
        <p:nvPicPr>
          <p:cNvPr id="18" name="Picture 17">
            <a:extLst>
              <a:ext uri="{FF2B5EF4-FFF2-40B4-BE49-F238E27FC236}">
                <a16:creationId xmlns="" xmlns:a16="http://schemas.microsoft.com/office/drawing/2014/main" id="{3951E799-0B31-8A4B-92F9-6F60622F5D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9877" y="2979000"/>
            <a:ext cx="865910" cy="900000"/>
          </a:xfrm>
          <a:prstGeom prst="rect">
            <a:avLst/>
          </a:prstGeom>
        </p:spPr>
      </p:pic>
      <p:pic>
        <p:nvPicPr>
          <p:cNvPr id="29" name="Picture 28">
            <a:extLst>
              <a:ext uri="{FF2B5EF4-FFF2-40B4-BE49-F238E27FC236}">
                <a16:creationId xmlns="" xmlns:a16="http://schemas.microsoft.com/office/drawing/2014/main" id="{186CE1BA-0796-CB43-9CD9-6B4D0A6667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04067" y="2979000"/>
            <a:ext cx="876746" cy="900000"/>
          </a:xfrm>
          <a:prstGeom prst="rect">
            <a:avLst/>
          </a:prstGeom>
        </p:spPr>
      </p:pic>
    </p:spTree>
    <p:extLst>
      <p:ext uri="{BB962C8B-B14F-4D97-AF65-F5344CB8AC3E}">
        <p14:creationId xmlns:p14="http://schemas.microsoft.com/office/powerpoint/2010/main" val="39249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73412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19" name="Picture 18">
            <a:extLst>
              <a:ext uri="{FF2B5EF4-FFF2-40B4-BE49-F238E27FC236}">
                <a16:creationId xmlns="" xmlns:a16="http://schemas.microsoft.com/office/drawing/2014/main" id="{26C8CBA3-2A74-4F4E-BF65-19D5A109B8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2719" y="2979000"/>
            <a:ext cx="865910" cy="900000"/>
          </a:xfrm>
          <a:prstGeom prst="rect">
            <a:avLst/>
          </a:prstGeom>
        </p:spPr>
      </p:pic>
      <p:pic>
        <p:nvPicPr>
          <p:cNvPr id="20" name="Picture 19">
            <a:extLst>
              <a:ext uri="{FF2B5EF4-FFF2-40B4-BE49-F238E27FC236}">
                <a16:creationId xmlns="" xmlns:a16="http://schemas.microsoft.com/office/drawing/2014/main" id="{6740FD63-8CE4-C74E-B810-65CBA17D43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0449" y="2979000"/>
            <a:ext cx="876746"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7923" y="3604414"/>
            <a:ext cx="865910" cy="900000"/>
          </a:xfrm>
          <a:prstGeom prst="rect">
            <a:avLst/>
          </a:prstGeom>
        </p:spPr>
      </p:pic>
      <p:pic>
        <p:nvPicPr>
          <p:cNvPr id="23" name="Picture 22">
            <a:extLst>
              <a:ext uri="{FF2B5EF4-FFF2-40B4-BE49-F238E27FC236}">
                <a16:creationId xmlns="" xmlns:a16="http://schemas.microsoft.com/office/drawing/2014/main" id="{D42E2CF6-EE06-BC45-9D86-9E7D851806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6174" y="2979000"/>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8629" y="3604414"/>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2165"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8122" y="2979000"/>
            <a:ext cx="876746" cy="900000"/>
          </a:xfrm>
          <a:prstGeom prst="rect">
            <a:avLst/>
          </a:prstGeom>
        </p:spPr>
      </p:pic>
      <p:pic>
        <p:nvPicPr>
          <p:cNvPr id="27" name="Picture 26">
            <a:extLst>
              <a:ext uri="{FF2B5EF4-FFF2-40B4-BE49-F238E27FC236}">
                <a16:creationId xmlns="" xmlns:a16="http://schemas.microsoft.com/office/drawing/2014/main" id="{738EC212-63D1-F543-B43D-A1066757D9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39838" y="3604414"/>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ones,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tenths,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hundredths and </a:t>
            </a:r>
            <a:r>
              <a:rPr lang="en-US" sz="2400" u="sng" dirty="0">
                <a:solidFill>
                  <a:srgbClr val="FF3860"/>
                </a:solidFill>
                <a:latin typeface="OpenDyslexicAlta" pitchFamily="2" charset="77"/>
              </a:rPr>
              <a:t>5</a:t>
            </a:r>
            <a:r>
              <a:rPr lang="en-US" sz="2400" dirty="0">
                <a:solidFill>
                  <a:schemeClr val="tx1"/>
                </a:solidFill>
                <a:latin typeface="OpenDyslexicAlta" pitchFamily="2" charset="77"/>
              </a:rPr>
              <a:t> thousandths.</a:t>
            </a:r>
          </a:p>
          <a:p>
            <a:pPr>
              <a:lnSpc>
                <a:spcPct val="150000"/>
              </a:lnSpc>
            </a:pPr>
            <a:r>
              <a:rPr lang="en-US" sz="2400" dirty="0">
                <a:solidFill>
                  <a:schemeClr val="tx1"/>
                </a:solidFill>
                <a:latin typeface="OpenDyslexicAlta" pitchFamily="2" charset="77"/>
              </a:rPr>
              <a:t>The number in numeral form is </a:t>
            </a:r>
            <a:r>
              <a:rPr lang="en-US" sz="2400" u="sng" dirty="0">
                <a:solidFill>
                  <a:srgbClr val="FF3860"/>
                </a:solidFill>
                <a:latin typeface="OpenDyslexicAlta" pitchFamily="2" charset="77"/>
              </a:rPr>
              <a:t>3.235</a:t>
            </a:r>
            <a:endParaRPr lang="en-US" sz="2400" dirty="0">
              <a:solidFill>
                <a:schemeClr val="tx1"/>
              </a:solidFill>
              <a:latin typeface="OpenDyslexicAlta" pitchFamily="2" charset="77"/>
            </a:endParaRPr>
          </a:p>
        </p:txBody>
      </p:sp>
      <p:pic>
        <p:nvPicPr>
          <p:cNvPr id="17" name="Picture 16">
            <a:extLst>
              <a:ext uri="{FF2B5EF4-FFF2-40B4-BE49-F238E27FC236}">
                <a16:creationId xmlns="" xmlns:a16="http://schemas.microsoft.com/office/drawing/2014/main" id="{FC554A78-C74C-7F4A-A2AD-D4BF3A3ADF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0600" y="2979000"/>
            <a:ext cx="870454" cy="900000"/>
          </a:xfrm>
          <a:prstGeom prst="rect">
            <a:avLst/>
          </a:prstGeom>
        </p:spPr>
      </p:pic>
      <p:pic>
        <p:nvPicPr>
          <p:cNvPr id="18" name="Picture 17">
            <a:extLst>
              <a:ext uri="{FF2B5EF4-FFF2-40B4-BE49-F238E27FC236}">
                <a16:creationId xmlns="" xmlns:a16="http://schemas.microsoft.com/office/drawing/2014/main" id="{3951E799-0B31-8A4B-92F9-6F60622F5D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9877" y="2979000"/>
            <a:ext cx="865910" cy="900000"/>
          </a:xfrm>
          <a:prstGeom prst="rect">
            <a:avLst/>
          </a:prstGeom>
        </p:spPr>
      </p:pic>
      <p:pic>
        <p:nvPicPr>
          <p:cNvPr id="29" name="Picture 28">
            <a:extLst>
              <a:ext uri="{FF2B5EF4-FFF2-40B4-BE49-F238E27FC236}">
                <a16:creationId xmlns="" xmlns:a16="http://schemas.microsoft.com/office/drawing/2014/main" id="{186CE1BA-0796-CB43-9CD9-6B4D0A6667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04067" y="2979000"/>
            <a:ext cx="876746" cy="900000"/>
          </a:xfrm>
          <a:prstGeom prst="rect">
            <a:avLst/>
          </a:prstGeom>
        </p:spPr>
      </p:pic>
    </p:spTree>
    <p:extLst>
      <p:ext uri="{BB962C8B-B14F-4D97-AF65-F5344CB8AC3E}">
        <p14:creationId xmlns:p14="http://schemas.microsoft.com/office/powerpoint/2010/main" val="170525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4" name="Picture 13">
            <a:extLst>
              <a:ext uri="{FF2B5EF4-FFF2-40B4-BE49-F238E27FC236}">
                <a16:creationId xmlns="" xmlns:a16="http://schemas.microsoft.com/office/drawing/2014/main" id="{7C4CB8E5-A9AB-0F4A-AC1F-AC320258F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9549" y="2979000"/>
            <a:ext cx="865910" cy="900000"/>
          </a:xfrm>
          <a:prstGeom prst="rect">
            <a:avLst/>
          </a:prstGeom>
        </p:spPr>
      </p:pic>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19" name="Picture 18">
            <a:extLst>
              <a:ext uri="{FF2B5EF4-FFF2-40B4-BE49-F238E27FC236}">
                <a16:creationId xmlns="" xmlns:a16="http://schemas.microsoft.com/office/drawing/2014/main" id="{26C8CBA3-2A74-4F4E-BF65-19D5A109B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2719" y="2979000"/>
            <a:ext cx="865910" cy="900000"/>
          </a:xfrm>
          <a:prstGeom prst="rect">
            <a:avLst/>
          </a:prstGeom>
        </p:spPr>
      </p:pic>
      <p:pic>
        <p:nvPicPr>
          <p:cNvPr id="20" name="Picture 19">
            <a:extLst>
              <a:ext uri="{FF2B5EF4-FFF2-40B4-BE49-F238E27FC236}">
                <a16:creationId xmlns="" xmlns:a16="http://schemas.microsoft.com/office/drawing/2014/main" id="{6740FD63-8CE4-C74E-B810-65CBA17D43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7929" y="2979000"/>
            <a:ext cx="876746"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7923" y="3604414"/>
            <a:ext cx="865910" cy="900000"/>
          </a:xfrm>
          <a:prstGeom prst="rect">
            <a:avLst/>
          </a:prstGeom>
        </p:spPr>
      </p:pic>
      <p:pic>
        <p:nvPicPr>
          <p:cNvPr id="23" name="Picture 22">
            <a:extLst>
              <a:ext uri="{FF2B5EF4-FFF2-40B4-BE49-F238E27FC236}">
                <a16:creationId xmlns="" xmlns:a16="http://schemas.microsoft.com/office/drawing/2014/main" id="{D42E2CF6-EE06-BC45-9D86-9E7D85180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6174" y="2979000"/>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8629" y="3604414"/>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69645"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5602" y="2979000"/>
            <a:ext cx="876746" cy="900000"/>
          </a:xfrm>
          <a:prstGeom prst="rect">
            <a:avLst/>
          </a:prstGeom>
        </p:spPr>
      </p:pic>
      <p:pic>
        <p:nvPicPr>
          <p:cNvPr id="27" name="Picture 26">
            <a:extLst>
              <a:ext uri="{FF2B5EF4-FFF2-40B4-BE49-F238E27FC236}">
                <a16:creationId xmlns="" xmlns:a16="http://schemas.microsoft.com/office/drawing/2014/main" id="{738EC212-63D1-F543-B43D-A1066757D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7318" y="3604414"/>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_ ones, _ tenths, _ hundredths and _ thousandths.</a:t>
            </a:r>
          </a:p>
          <a:p>
            <a:pPr>
              <a:lnSpc>
                <a:spcPct val="150000"/>
              </a:lnSpc>
            </a:pPr>
            <a:r>
              <a:rPr lang="en-US" sz="2400" dirty="0">
                <a:solidFill>
                  <a:schemeClr val="tx1"/>
                </a:solidFill>
                <a:latin typeface="OpenDyslexicAlta" pitchFamily="2" charset="77"/>
              </a:rPr>
              <a:t>The number in numeral form is …</a:t>
            </a:r>
          </a:p>
        </p:txBody>
      </p:sp>
    </p:spTree>
    <p:extLst>
      <p:ext uri="{BB962C8B-B14F-4D97-AF65-F5344CB8AC3E}">
        <p14:creationId xmlns:p14="http://schemas.microsoft.com/office/powerpoint/2010/main" val="3548655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13341</TotalTime>
  <Words>2137</Words>
  <Application>Microsoft Office PowerPoint</Application>
  <PresentationFormat>Custom</PresentationFormat>
  <Paragraphs>512</Paragraphs>
  <Slides>39</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OpenDyslexicAlta</vt:lpstr>
      <vt:lpstr>Lato Light</vt:lpstr>
      <vt:lpstr>Lato</vt:lpstr>
      <vt:lpstr>Wingdings</vt:lpstr>
      <vt:lpstr>OpenDyslexic</vt:lpstr>
      <vt:lpstr>Calibri</vt:lpstr>
      <vt:lpstr>Muli</vt:lpstr>
      <vt:lpstr>Office Theme</vt:lpstr>
      <vt:lpstr>PowerPoint Presentation</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653</cp:revision>
  <cp:lastPrinted>2019-06-17T16:19:05Z</cp:lastPrinted>
  <dcterms:created xsi:type="dcterms:W3CDTF">2018-08-06T08:16:18Z</dcterms:created>
  <dcterms:modified xsi:type="dcterms:W3CDTF">2021-01-08T16:02:27Z</dcterms:modified>
</cp:coreProperties>
</file>