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0" r:id="rId2"/>
    <p:sldId id="321" r:id="rId3"/>
    <p:sldId id="349" r:id="rId4"/>
    <p:sldId id="415" r:id="rId5"/>
    <p:sldId id="373" r:id="rId6"/>
    <p:sldId id="414" r:id="rId7"/>
    <p:sldId id="413" r:id="rId8"/>
    <p:sldId id="412" r:id="rId9"/>
    <p:sldId id="411" r:id="rId10"/>
    <p:sldId id="410" r:id="rId11"/>
    <p:sldId id="409" r:id="rId12"/>
    <p:sldId id="408" r:id="rId13"/>
    <p:sldId id="407" r:id="rId14"/>
    <p:sldId id="406" r:id="rId15"/>
    <p:sldId id="382" r:id="rId16"/>
    <p:sldId id="391" r:id="rId17"/>
    <p:sldId id="390" r:id="rId18"/>
    <p:sldId id="389" r:id="rId19"/>
    <p:sldId id="388" r:id="rId20"/>
    <p:sldId id="387" r:id="rId21"/>
    <p:sldId id="386" r:id="rId22"/>
    <p:sldId id="385" r:id="rId23"/>
    <p:sldId id="384" r:id="rId24"/>
    <p:sldId id="383" r:id="rId25"/>
    <p:sldId id="392" r:id="rId26"/>
    <p:sldId id="395" r:id="rId27"/>
    <p:sldId id="394" r:id="rId28"/>
    <p:sldId id="396" r:id="rId29"/>
    <p:sldId id="397" r:id="rId30"/>
    <p:sldId id="416" r:id="rId31"/>
    <p:sldId id="417" r:id="rId32"/>
    <p:sldId id="418" r:id="rId33"/>
    <p:sldId id="401" r:id="rId34"/>
    <p:sldId id="420" r:id="rId35"/>
    <p:sldId id="370" r:id="rId36"/>
    <p:sldId id="421" r:id="rId37"/>
    <p:sldId id="419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Dyslexic" panose="00000500000000000000" pitchFamily="2" charset="0"/>
      <p:regular r:id="rId45"/>
      <p:bold r:id="rId46"/>
      <p:italic r:id="rId47"/>
      <p:boldItalic r:id="rId48"/>
    </p:embeddedFont>
    <p:embeddedFont>
      <p:font typeface="Lato Light" panose="020F0302020204030203" pitchFamily="34" charset="0"/>
      <p:regular r:id="rId49"/>
    </p:embeddedFont>
    <p:embeddedFont>
      <p:font typeface="OpenDyslexicAlta" panose="00000500000000000000" pitchFamily="2" charset="0"/>
      <p:regular r:id="rId50"/>
      <p:bold r:id="rId51"/>
      <p:italic r:id="rId52"/>
      <p:boldItalic r:id="rId53"/>
    </p:embeddedFont>
    <p:embeddedFont>
      <p:font typeface="Lato" panose="020F0502020204030203" pitchFamily="34" charset="0"/>
      <p:regular r:id="rId54"/>
      <p:bold r:id="rId55"/>
    </p:embeddedFont>
    <p:embeddedFont>
      <p:font typeface="Muli" panose="020B060402020202020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5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594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4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3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4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1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0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22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4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2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4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41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84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25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7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31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83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89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8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13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24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9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62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48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0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should provide explanations for choosing the number story.</a:t>
            </a:r>
            <a:br>
              <a:rPr lang="en-US" dirty="0"/>
            </a:br>
            <a:r>
              <a:rPr lang="en-US" dirty="0"/>
              <a:t>For example, the number story should be:</a:t>
            </a:r>
            <a:br>
              <a:rPr lang="en-US" dirty="0"/>
            </a:br>
            <a:r>
              <a:rPr lang="en-US" dirty="0"/>
              <a:t>There are 15 birds  in a tree, then 9 fly away…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64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2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1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2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9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6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04/01/2021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6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2 </a:t>
            </a:r>
            <a:br>
              <a:rPr lang="en-GB" dirty="0"/>
            </a:br>
            <a:r>
              <a:rPr lang="en-GB" dirty="0"/>
              <a:t>Autumn Block 2: Addition and Subtraction</a:t>
            </a:r>
          </a:p>
          <a:p>
            <a:r>
              <a:rPr lang="en-GB" dirty="0"/>
              <a:t>Lesson 1: To be able to find links between addition and subtraction facts (within number bonds to 20)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2 – Addition 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="" xmlns:a16="http://schemas.microsoft.com/office/drawing/2014/main" id="{C39906FC-2888-FC4E-AD40-30DEAE3F720B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="" xmlns:a16="http://schemas.microsoft.com/office/drawing/2014/main" id="{2450F0E9-3A0D-764E-BD22-E09DBA9FBF25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3" name="Rounded Rectangle 172">
            <a:extLst>
              <a:ext uri="{FF2B5EF4-FFF2-40B4-BE49-F238E27FC236}">
                <a16:creationId xmlns="" xmlns:a16="http://schemas.microsoft.com/office/drawing/2014/main" id="{F62DD25F-0679-774F-BE19-D99E22CC67FA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6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find links between addition and subtraction facts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equipment, sketching, part-whole and bar models to find links between addition and subtraction facts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Autumn Block 2 – Addition and Subtraction - Lesson 1 – To be able to find links between addition and subtraction facts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6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5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="" xmlns:a16="http://schemas.microsoft.com/office/drawing/2014/main" id="{56FB3BA2-09F0-7F47-A195-4C3E2524DBF8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="" xmlns:a16="http://schemas.microsoft.com/office/drawing/2014/main" id="{4D69AD2F-8B63-634E-85DF-28C3CB963177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8447D0CB-659C-D14D-B217-A13D606B9268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1F44A3F7-B89C-824D-B3BB-ECDA960C993B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="" xmlns:a16="http://schemas.microsoft.com/office/drawing/2014/main" id="{8E5C7B17-E005-A74B-B1D7-0ED1BF697C31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E4D99AFC-7CD6-B14D-9C30-DCB00C30B991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82EBC036-6BA7-AE41-9A83-1A2DACD50FA4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E814C6CA-5153-CD40-89F6-6F1A94707AC9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="" xmlns:a16="http://schemas.microsoft.com/office/drawing/2014/main" id="{18061631-4871-944F-9619-128900FE80E5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="" xmlns:a16="http://schemas.microsoft.com/office/drawing/2014/main" id="{0F5D23D4-2E1A-3F42-B9CD-7611866E81A2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C19DDE87-4957-674E-9174-C7C6DE58934E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="" xmlns:a16="http://schemas.microsoft.com/office/drawing/2014/main" id="{53A71A12-CBCD-2D4B-AF38-1548BCC86D65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="" xmlns:a16="http://schemas.microsoft.com/office/drawing/2014/main" id="{C39906FC-2888-FC4E-AD40-30DEAE3F720B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="" xmlns:a16="http://schemas.microsoft.com/office/drawing/2014/main" id="{2450F0E9-3A0D-764E-BD22-E09DBA9FBF25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7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3" name="Rounded Rectangle 172">
            <a:extLst>
              <a:ext uri="{FF2B5EF4-FFF2-40B4-BE49-F238E27FC236}">
                <a16:creationId xmlns="" xmlns:a16="http://schemas.microsoft.com/office/drawing/2014/main" id="{F62DD25F-0679-774F-BE19-D99E22CC67FA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565DAA-7401-4046-93C2-7F2A59BDD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4" y="2793095"/>
            <a:ext cx="5245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you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DD268C9-BC3A-DA4E-B0FB-5EB7C45DE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413346F-C4B5-8F4D-8B12-C2FA324E8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4E04EC-8030-754D-AB84-7C50E205E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71" y="3024063"/>
            <a:ext cx="530455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49A148-4679-D645-AABE-E3CB56457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281" y="3034220"/>
            <a:ext cx="530455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ADDE2D-3B41-2C40-9FF2-852697874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826" y="3024063"/>
            <a:ext cx="530455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4D5302-C635-F845-92FB-0665D89FF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736" y="3037624"/>
            <a:ext cx="530455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2338A1-6314-4C41-B2C7-DFA4BB7F1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646" y="3047781"/>
            <a:ext cx="530455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07A14AF-11D7-364A-AFCF-950D3F32F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191" y="3037624"/>
            <a:ext cx="530455" cy="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0C8076-CFC0-0042-908B-F4E3ABF4E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022" y="3034220"/>
            <a:ext cx="530455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30FEBB-22A4-B944-8F7F-835BF0871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932" y="3044377"/>
            <a:ext cx="530455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C749384-195C-184C-89C0-623714089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477" y="3034220"/>
            <a:ext cx="53045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79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you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328373-3E9F-8744-BCDD-6D81FAFC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B535A9-AC4C-D943-8024-23720EAE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D5E6014-B79D-7243-9438-467C5B0DED79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011219FA-48DB-1642-9029-50398B5CB448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60DD972-7194-C149-A8B7-5977DF7E09E4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A365B6D-89F9-F24D-98C7-E151CA03C0C0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F4317E1-A0F9-4E41-9126-D6E11F6C2FE8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2F8CD7F5-6E6A-4F46-BA07-498923F6B459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288A67A-5D80-AD4D-B6B8-B9E3007ACD39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702F89E-31EC-984C-8853-C0294353D6B1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A23EF7-3E71-1043-84F4-EA75CC8B44D9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92F99FF7-05BF-654B-9E33-E4CF6EF63597}"/>
              </a:ext>
            </a:extLst>
          </p:cNvPr>
          <p:cNvSpPr/>
          <p:nvPr/>
        </p:nvSpPr>
        <p:spPr>
          <a:xfrm>
            <a:off x="6040777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EAEB44F-9B1F-F840-89BA-7E81DD36D30A}"/>
              </a:ext>
            </a:extLst>
          </p:cNvPr>
          <p:cNvSpPr/>
          <p:nvPr/>
        </p:nvSpPr>
        <p:spPr>
          <a:xfrm>
            <a:off x="6948939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B9F9A5BD-40F2-8144-96A3-AE2FC66B0C10}"/>
              </a:ext>
            </a:extLst>
          </p:cNvPr>
          <p:cNvSpPr/>
          <p:nvPr/>
        </p:nvSpPr>
        <p:spPr>
          <a:xfrm>
            <a:off x="7809552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FEC06558-55F9-154A-AA7C-A1B627B0EB3D}"/>
              </a:ext>
            </a:extLst>
          </p:cNvPr>
          <p:cNvSpPr/>
          <p:nvPr/>
        </p:nvSpPr>
        <p:spPr>
          <a:xfrm>
            <a:off x="9307300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689C755-795D-0D43-9BE6-455C6EE0400E}"/>
              </a:ext>
            </a:extLst>
          </p:cNvPr>
          <p:cNvSpPr/>
          <p:nvPr/>
        </p:nvSpPr>
        <p:spPr>
          <a:xfrm>
            <a:off x="10215462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817FD8F0-876E-404D-B605-B72E3F77EA73}"/>
              </a:ext>
            </a:extLst>
          </p:cNvPr>
          <p:cNvSpPr/>
          <p:nvPr/>
        </p:nvSpPr>
        <p:spPr>
          <a:xfrm>
            <a:off x="11076075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575D83D1-2361-484D-A8CB-D388633AFA83}"/>
              </a:ext>
            </a:extLst>
          </p:cNvPr>
          <p:cNvSpPr/>
          <p:nvPr/>
        </p:nvSpPr>
        <p:spPr>
          <a:xfrm>
            <a:off x="9301841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8B28E767-AF44-674D-8FD6-7ADACB83F788}"/>
              </a:ext>
            </a:extLst>
          </p:cNvPr>
          <p:cNvSpPr/>
          <p:nvPr/>
        </p:nvSpPr>
        <p:spPr>
          <a:xfrm>
            <a:off x="10210003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436DE2A-6423-D347-8A69-8F6E2545A260}"/>
              </a:ext>
            </a:extLst>
          </p:cNvPr>
          <p:cNvSpPr/>
          <p:nvPr/>
        </p:nvSpPr>
        <p:spPr>
          <a:xfrm>
            <a:off x="11070616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90F673D2-9CFF-194E-8443-710E6BF229FC}"/>
              </a:ext>
            </a:extLst>
          </p:cNvPr>
          <p:cNvSpPr/>
          <p:nvPr/>
        </p:nvSpPr>
        <p:spPr>
          <a:xfrm>
            <a:off x="9307300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76AEEB78-5AAB-D74F-949F-62C649C813E7}"/>
              </a:ext>
            </a:extLst>
          </p:cNvPr>
          <p:cNvSpPr/>
          <p:nvPr/>
        </p:nvSpPr>
        <p:spPr>
          <a:xfrm>
            <a:off x="10215462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705D218C-9296-FF43-A3B9-EF58CEAEC114}"/>
              </a:ext>
            </a:extLst>
          </p:cNvPr>
          <p:cNvSpPr/>
          <p:nvPr/>
        </p:nvSpPr>
        <p:spPr>
          <a:xfrm>
            <a:off x="11076075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0C6AD57D-C5CE-CB4E-BA15-417886EC41EA}"/>
              </a:ext>
            </a:extLst>
          </p:cNvPr>
          <p:cNvSpPr/>
          <p:nvPr/>
        </p:nvSpPr>
        <p:spPr>
          <a:xfrm>
            <a:off x="9301841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1BADFD7F-7536-7448-AC6C-C246A45C00F7}"/>
              </a:ext>
            </a:extLst>
          </p:cNvPr>
          <p:cNvSpPr/>
          <p:nvPr/>
        </p:nvSpPr>
        <p:spPr>
          <a:xfrm>
            <a:off x="10210003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3A19AB4-A00A-F84C-932B-3A1025E39B31}"/>
              </a:ext>
            </a:extLst>
          </p:cNvPr>
          <p:cNvSpPr/>
          <p:nvPr/>
        </p:nvSpPr>
        <p:spPr>
          <a:xfrm>
            <a:off x="11070616" y="572276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92EA768A-6F17-A040-A703-B4381D0C0B78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9EB9C226-73AD-5344-AF59-2EDAC2C229B2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17BA96FA-76CA-C14C-BFFA-309FF46DCCD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E1C6481-79C4-ED4B-B6AA-0C4669B37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71" y="3024063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CF417DA-79FC-8D4A-B60E-8FDBCE94B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281" y="3034220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EC3F7A7-232D-6C45-AEF3-8457BD570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826" y="3024063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44B9AF2-8475-AE45-83EB-4B0C42444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736" y="3037624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1912107-61EE-124C-88B6-C6D98557C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646" y="3047781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C5E1323-EA6A-A043-A991-4724CFF9D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191" y="3037624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85A615E-10FC-2A42-8CA0-B4E372F25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022" y="3034220"/>
            <a:ext cx="530455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23DAA13-CF4F-A045-BE06-AB06A2BAF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932" y="3044377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0C6A04A-D312-444D-BF33-AC790950D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477" y="3034220"/>
            <a:ext cx="53045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6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67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7 more number sentences that match the part-whole model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5D6DEB3-E6F4-7C46-AAB2-FE310F12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013DAE-B4AE-3946-8C5B-309CDFC61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954ABF59-1781-7149-9DBC-46C2DA011D80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FC13E2F-7B5B-5647-B21C-86DD6422FF21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4B89809-289C-DE4E-ADEC-636FF346BB55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89515F0-CC6A-7844-87C2-9E0F41840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73900" y="3122285"/>
            <a:ext cx="3100477" cy="28829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BB03137-F184-0A4E-87D8-C7CCC9C1F76C}"/>
              </a:ext>
            </a:extLst>
          </p:cNvPr>
          <p:cNvSpPr/>
          <p:nvPr/>
        </p:nvSpPr>
        <p:spPr>
          <a:xfrm>
            <a:off x="1842854" y="3289979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C3E829D3-6ACB-7341-9F6F-231BC814F5AB}"/>
              </a:ext>
            </a:extLst>
          </p:cNvPr>
          <p:cNvSpPr/>
          <p:nvPr/>
        </p:nvSpPr>
        <p:spPr>
          <a:xfrm>
            <a:off x="1095649" y="4899046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DAE51E0-A366-044C-B132-D872296C1BE0}"/>
              </a:ext>
            </a:extLst>
          </p:cNvPr>
          <p:cNvSpPr/>
          <p:nvPr/>
        </p:nvSpPr>
        <p:spPr>
          <a:xfrm>
            <a:off x="3047061" y="486602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54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479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7 more number sentences that match the part-whole model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73900" y="3122285"/>
            <a:ext cx="3100477" cy="2882900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D1F8F4D5-210F-DB47-8085-8E84E6045415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5F3B5290-0A2C-4E4B-BE4B-8998A3BDD2A3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A1C3B496-49D1-254C-BD5B-A9B745921B09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3B16B41A-ED5F-3C45-9374-8401B0CA5CA3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350570DB-564D-1D4F-B50F-759F741F1C1B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058F790C-3380-394B-AB15-6F6C56840654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E205AE70-5B6D-FA46-B54F-AFB03DBF07E1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579AAE36-2C7B-8D44-85EE-E92AB676DB0C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48EC1AEF-9745-1340-811E-2457D1103E11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13D53490-C508-E049-A358-AC5756F8C74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36FE4D23-C871-7D43-94AE-4F7229C60210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B36FC963-A2FD-4A45-8303-F587EFB86FB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5B4CC7A-1C00-DD4E-8792-72C1C45C96DA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E497C958-C927-E247-9698-D8F20D278767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2ED1C3B9-4956-8541-80AE-999ED1F7F830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F3C2A141-C7EF-BF40-8FA4-3CAE11609B2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4D5DBE72-C980-1644-A035-E4A1A8CE5E7A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0E5ACC37-BB9A-E24E-9378-9B45B7301D6A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CC0C4F9E-4868-7D49-A137-10232BC6B4A7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="" xmlns:a16="http://schemas.microsoft.com/office/drawing/2014/main" id="{52CFDF30-676D-434B-8C03-0DCA16526D1C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C41D2FD4-EF06-9641-BFEC-DE4168229018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3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7A8A402A-5D2D-8142-8109-27794A41896E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17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A275225B-B9FC-AB47-9996-73B002510F77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="" xmlns:a16="http://schemas.microsoft.com/office/drawing/2014/main" id="{2FCF1F8E-20EE-E246-B35D-BD01BA6137E3}"/>
              </a:ext>
            </a:extLst>
          </p:cNvPr>
          <p:cNvSpPr/>
          <p:nvPr/>
        </p:nvSpPr>
        <p:spPr>
          <a:xfrm>
            <a:off x="1842854" y="3289979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="" xmlns:a16="http://schemas.microsoft.com/office/drawing/2014/main" id="{E425C4A2-8875-4C47-89CA-105A41B89CA0}"/>
              </a:ext>
            </a:extLst>
          </p:cNvPr>
          <p:cNvSpPr/>
          <p:nvPr/>
        </p:nvSpPr>
        <p:spPr>
          <a:xfrm>
            <a:off x="1095649" y="4899046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="" xmlns:a16="http://schemas.microsoft.com/office/drawing/2014/main" id="{6416B7B4-8AA2-1B4C-8141-57258B34ADFB}"/>
              </a:ext>
            </a:extLst>
          </p:cNvPr>
          <p:cNvSpPr/>
          <p:nvPr/>
        </p:nvSpPr>
        <p:spPr>
          <a:xfrm>
            <a:off x="3047061" y="486602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390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bar model below, write the 8 number sentences to match it.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26968A-BA10-EB4F-9C37-D51B3438E36A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F9D6F74-2FBF-644B-8F07-9F9CB82B7BA9}"/>
              </a:ext>
            </a:extLst>
          </p:cNvPr>
          <p:cNvSpPr/>
          <p:nvPr/>
        </p:nvSpPr>
        <p:spPr>
          <a:xfrm>
            <a:off x="1101072" y="4098477"/>
            <a:ext cx="2695724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580C1D4-4746-7C43-AE0A-2607B3A15551}"/>
              </a:ext>
            </a:extLst>
          </p:cNvPr>
          <p:cNvSpPr/>
          <p:nvPr/>
        </p:nvSpPr>
        <p:spPr>
          <a:xfrm>
            <a:off x="3787612" y="4098477"/>
            <a:ext cx="919298" cy="670029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43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part-whole model to help you find similarities and differences between the two number sentences above.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BE100E-C91E-744F-9097-C74202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774" y="2183433"/>
            <a:ext cx="3100477" cy="2882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9A2A1FA-6972-4C48-BF31-A8F68B168548}"/>
              </a:ext>
            </a:extLst>
          </p:cNvPr>
          <p:cNvSpPr/>
          <p:nvPr/>
        </p:nvSpPr>
        <p:spPr>
          <a:xfrm>
            <a:off x="1031547" y="417669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1945BD8-92A3-3E48-AD8F-FF95DB37EA68}"/>
              </a:ext>
            </a:extLst>
          </p:cNvPr>
          <p:cNvSpPr/>
          <p:nvPr/>
        </p:nvSpPr>
        <p:spPr>
          <a:xfrm>
            <a:off x="2395741" y="417669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4F58841-BA28-A946-AECD-CEDF6DB77F88}"/>
              </a:ext>
            </a:extLst>
          </p:cNvPr>
          <p:cNvSpPr/>
          <p:nvPr/>
        </p:nvSpPr>
        <p:spPr>
          <a:xfrm>
            <a:off x="3759935" y="417669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3D6AAB-4100-404A-AB9E-BD3D93108B68}"/>
              </a:ext>
            </a:extLst>
          </p:cNvPr>
          <p:cNvSpPr/>
          <p:nvPr/>
        </p:nvSpPr>
        <p:spPr>
          <a:xfrm>
            <a:off x="1876397" y="428030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0EC971-B2DF-5446-94E3-F62C2A79CD49}"/>
              </a:ext>
            </a:extLst>
          </p:cNvPr>
          <p:cNvSpPr/>
          <p:nvPr/>
        </p:nvSpPr>
        <p:spPr>
          <a:xfrm>
            <a:off x="3344000" y="428030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ED6161E-0274-0E48-BB6B-0C1E6D0ACDD2}"/>
              </a:ext>
            </a:extLst>
          </p:cNvPr>
          <p:cNvSpPr/>
          <p:nvPr/>
        </p:nvSpPr>
        <p:spPr>
          <a:xfrm>
            <a:off x="3749060" y="417668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10454DC-1BEC-8941-89CA-46B2180E48BD}"/>
              </a:ext>
            </a:extLst>
          </p:cNvPr>
          <p:cNvSpPr/>
          <p:nvPr/>
        </p:nvSpPr>
        <p:spPr>
          <a:xfrm>
            <a:off x="1022749" y="293492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11F5DAB-C00F-014F-9AEB-C5CE972782E1}"/>
              </a:ext>
            </a:extLst>
          </p:cNvPr>
          <p:cNvSpPr/>
          <p:nvPr/>
        </p:nvSpPr>
        <p:spPr>
          <a:xfrm>
            <a:off x="2386943" y="293492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2513852-DC03-6B46-A3AF-CDCB21D1021E}"/>
              </a:ext>
            </a:extLst>
          </p:cNvPr>
          <p:cNvSpPr/>
          <p:nvPr/>
        </p:nvSpPr>
        <p:spPr>
          <a:xfrm>
            <a:off x="3751137" y="293492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EEF6A14-694C-7F4B-9FB3-BB100E186997}"/>
              </a:ext>
            </a:extLst>
          </p:cNvPr>
          <p:cNvSpPr/>
          <p:nvPr/>
        </p:nvSpPr>
        <p:spPr>
          <a:xfrm>
            <a:off x="186759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BD1CEC-8FDC-2A48-BC08-6BFEBDA8F7A6}"/>
              </a:ext>
            </a:extLst>
          </p:cNvPr>
          <p:cNvSpPr/>
          <p:nvPr/>
        </p:nvSpPr>
        <p:spPr>
          <a:xfrm>
            <a:off x="324302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77C20D9-DBC6-2946-BC97-5B46BBDDA17E}"/>
              </a:ext>
            </a:extLst>
          </p:cNvPr>
          <p:cNvSpPr/>
          <p:nvPr/>
        </p:nvSpPr>
        <p:spPr>
          <a:xfrm>
            <a:off x="3740262" y="293492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bar model below, write the 8 number sentences to match it.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0C50449-511D-CD4D-9358-850DCABD8E9F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8BA38A0-F8E3-2446-A279-E4CBDB86E72C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30033B8-F29E-A748-9BB8-D22EA2AEEF40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6076B41-FD87-5D49-BED7-0E70FAAE6503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1E364C3-71EB-5C46-8299-1F39DF135C84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0A41A62-0CF4-D544-9EE8-0FE8B7A5FA75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2DA1294E-0A32-3741-A5C1-D07C27FE18ED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9355DE6-3775-B843-BD32-7F5E4AE5C7C8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243DB9B9-404E-2645-9301-DAE268824584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77FBC4AA-2BB2-2F42-AA9A-D01879F8E142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F1056DB-EB8F-AE4D-AD9B-9DB9FBC7753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3040D0C-D38A-314D-89A9-DA6792FA8725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379F0592-74ED-5C46-A2C4-0302B4912FD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B594E3E-2903-A446-8C5F-4075D3447E17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A02A6F5-A2C4-DD4D-B222-473E24AEF9F8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B74BF27-E253-3D4E-AA72-CD2DD45B4785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4166A0A-5008-E74A-9025-C16190CE585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DC9C7ED-CBFF-2D4A-88B2-D3091E269D0C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EF5405A-477C-8E4A-BD9A-6750F6080310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83FDB46-F80F-3741-AD27-17D7FCE6F3F6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28759F4-6FF2-6444-8B26-BE9D4F217EB5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8ACDDA4-954D-E84A-852B-39DCC081E1B0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E1A57A2E-8EC8-364A-B6EF-E9141C7102F7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420B7824-3DE7-3A47-9D00-53223FF66425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725ED4-BEE9-284C-B24F-30EDD6378E2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0266E8B-8EF0-8E47-ADEE-8ADA36A8538D}"/>
              </a:ext>
            </a:extLst>
          </p:cNvPr>
          <p:cNvSpPr/>
          <p:nvPr/>
        </p:nvSpPr>
        <p:spPr>
          <a:xfrm>
            <a:off x="1101072" y="4098477"/>
            <a:ext cx="2695724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31F9C74-6B1C-2C42-8DCF-36AC32BED74B}"/>
              </a:ext>
            </a:extLst>
          </p:cNvPr>
          <p:cNvSpPr/>
          <p:nvPr/>
        </p:nvSpPr>
        <p:spPr>
          <a:xfrm>
            <a:off x="3788046" y="4098477"/>
            <a:ext cx="919298" cy="670029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048F30-A3C3-9646-8558-32BE6ED364C9}"/>
              </a:ext>
            </a:extLst>
          </p:cNvPr>
          <p:cNvSpPr txBox="1"/>
          <p:nvPr/>
        </p:nvSpPr>
        <p:spPr>
          <a:xfrm>
            <a:off x="1689315" y="526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7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incomplete bar model below. It has a total of 20. </a:t>
            </a:r>
            <a:br>
              <a:rPr lang="en-GB" sz="2200" dirty="0"/>
            </a:br>
            <a:r>
              <a:rPr lang="en-GB" sz="2200" dirty="0"/>
              <a:t>Then complete the matching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E05BD0D-BAF4-8848-8938-1C320348108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D450A2C-903B-404C-BC0C-B907B1278B1C}"/>
              </a:ext>
            </a:extLst>
          </p:cNvPr>
          <p:cNvSpPr/>
          <p:nvPr/>
        </p:nvSpPr>
        <p:spPr>
          <a:xfrm>
            <a:off x="1101072" y="4098477"/>
            <a:ext cx="2234572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4AAE4C0-35D2-1C43-86C4-F255BE04CE57}"/>
              </a:ext>
            </a:extLst>
          </p:cNvPr>
          <p:cNvSpPr/>
          <p:nvPr/>
        </p:nvSpPr>
        <p:spPr>
          <a:xfrm>
            <a:off x="3326894" y="4098476"/>
            <a:ext cx="1380450" cy="67002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penDyslexic" pitchFamily="2" charset="77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DED6264-86E8-CC4D-B236-28A13404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6E4A4EF-5CB5-6942-A6D1-0253D2D38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07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incomplete bar model below. It has a total of 20. </a:t>
            </a:r>
            <a:br>
              <a:rPr lang="en-GB" sz="2200" dirty="0"/>
            </a:br>
            <a:r>
              <a:rPr lang="en-GB" sz="2200" dirty="0"/>
              <a:t>Then complete the matching number sentences.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0096D23-D5C6-214D-AF76-F2E569D2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BCF5BAB-E153-4543-B1AE-78C0BDC9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0C50449-511D-CD4D-9358-850DCABD8E9F}"/>
              </a:ext>
            </a:extLst>
          </p:cNvPr>
          <p:cNvSpPr/>
          <p:nvPr/>
        </p:nvSpPr>
        <p:spPr>
          <a:xfrm>
            <a:off x="6035318" y="36217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8BA38A0-F8E3-2446-A279-E4CBDB86E72C}"/>
              </a:ext>
            </a:extLst>
          </p:cNvPr>
          <p:cNvSpPr/>
          <p:nvPr/>
        </p:nvSpPr>
        <p:spPr>
          <a:xfrm>
            <a:off x="781279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30033B8-F29E-A748-9BB8-D22EA2AEEF40}"/>
              </a:ext>
            </a:extLst>
          </p:cNvPr>
          <p:cNvSpPr/>
          <p:nvPr/>
        </p:nvSpPr>
        <p:spPr>
          <a:xfrm>
            <a:off x="6924057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6076B41-FD87-5D49-BED7-0E70FAAE6503}"/>
              </a:ext>
            </a:extLst>
          </p:cNvPr>
          <p:cNvSpPr/>
          <p:nvPr/>
        </p:nvSpPr>
        <p:spPr>
          <a:xfrm>
            <a:off x="6017516" y="43766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1E364C3-71EB-5C46-8299-1F39DF135C84}"/>
              </a:ext>
            </a:extLst>
          </p:cNvPr>
          <p:cNvSpPr/>
          <p:nvPr/>
        </p:nvSpPr>
        <p:spPr>
          <a:xfrm>
            <a:off x="779499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0A41A62-0CF4-D544-9EE8-0FE8B7A5FA75}"/>
              </a:ext>
            </a:extLst>
          </p:cNvPr>
          <p:cNvSpPr/>
          <p:nvPr/>
        </p:nvSpPr>
        <p:spPr>
          <a:xfrm>
            <a:off x="6906255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2DA1294E-0A32-3741-A5C1-D07C27FE18ED}"/>
              </a:ext>
            </a:extLst>
          </p:cNvPr>
          <p:cNvSpPr/>
          <p:nvPr/>
        </p:nvSpPr>
        <p:spPr>
          <a:xfrm>
            <a:off x="6017516" y="51315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9355DE6-3775-B843-BD32-7F5E4AE5C7C8}"/>
              </a:ext>
            </a:extLst>
          </p:cNvPr>
          <p:cNvSpPr/>
          <p:nvPr/>
        </p:nvSpPr>
        <p:spPr>
          <a:xfrm>
            <a:off x="779499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243DB9B9-404E-2645-9301-DAE268824584}"/>
              </a:ext>
            </a:extLst>
          </p:cNvPr>
          <p:cNvSpPr/>
          <p:nvPr/>
        </p:nvSpPr>
        <p:spPr>
          <a:xfrm>
            <a:off x="6906255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77FBC4AA-2BB2-2F42-AA9A-D01879F8E142}"/>
              </a:ext>
            </a:extLst>
          </p:cNvPr>
          <p:cNvSpPr/>
          <p:nvPr/>
        </p:nvSpPr>
        <p:spPr>
          <a:xfrm>
            <a:off x="6039470" y="58466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F1056DB-EB8F-AE4D-AD9B-9DB9FBC7753F}"/>
              </a:ext>
            </a:extLst>
          </p:cNvPr>
          <p:cNvSpPr/>
          <p:nvPr/>
        </p:nvSpPr>
        <p:spPr>
          <a:xfrm>
            <a:off x="781694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3040D0C-D38A-314D-89A9-DA6792FA8725}"/>
              </a:ext>
            </a:extLst>
          </p:cNvPr>
          <p:cNvSpPr/>
          <p:nvPr/>
        </p:nvSpPr>
        <p:spPr>
          <a:xfrm>
            <a:off x="6928209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379F0592-74ED-5C46-A2C4-0302B4912FDC}"/>
              </a:ext>
            </a:extLst>
          </p:cNvPr>
          <p:cNvSpPr/>
          <p:nvPr/>
        </p:nvSpPr>
        <p:spPr>
          <a:xfrm>
            <a:off x="9294444" y="359544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B594E3E-2903-A446-8C5F-4075D3447E17}"/>
              </a:ext>
            </a:extLst>
          </p:cNvPr>
          <p:cNvSpPr/>
          <p:nvPr/>
        </p:nvSpPr>
        <p:spPr>
          <a:xfrm>
            <a:off x="1107192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A02A6F5-A2C4-DD4D-B222-473E24AEF9F8}"/>
              </a:ext>
            </a:extLst>
          </p:cNvPr>
          <p:cNvSpPr/>
          <p:nvPr/>
        </p:nvSpPr>
        <p:spPr>
          <a:xfrm>
            <a:off x="10183183" y="356909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B74BF27-E253-3D4E-AA72-CD2DD45B4785}"/>
              </a:ext>
            </a:extLst>
          </p:cNvPr>
          <p:cNvSpPr/>
          <p:nvPr/>
        </p:nvSpPr>
        <p:spPr>
          <a:xfrm>
            <a:off x="9276642" y="435032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4166A0A-5008-E74A-9025-C16190CE5852}"/>
              </a:ext>
            </a:extLst>
          </p:cNvPr>
          <p:cNvSpPr/>
          <p:nvPr/>
        </p:nvSpPr>
        <p:spPr>
          <a:xfrm>
            <a:off x="1105412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DC9C7ED-CBFF-2D4A-88B2-D3091E269D0C}"/>
              </a:ext>
            </a:extLst>
          </p:cNvPr>
          <p:cNvSpPr/>
          <p:nvPr/>
        </p:nvSpPr>
        <p:spPr>
          <a:xfrm>
            <a:off x="10165381" y="4323973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EF5405A-477C-8E4A-BD9A-6750F6080310}"/>
              </a:ext>
            </a:extLst>
          </p:cNvPr>
          <p:cNvSpPr/>
          <p:nvPr/>
        </p:nvSpPr>
        <p:spPr>
          <a:xfrm>
            <a:off x="9276642" y="510520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883FDB46-F80F-3741-AD27-17D7FCE6F3F6}"/>
              </a:ext>
            </a:extLst>
          </p:cNvPr>
          <p:cNvSpPr/>
          <p:nvPr/>
        </p:nvSpPr>
        <p:spPr>
          <a:xfrm>
            <a:off x="1105412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28759F4-6FF2-6444-8B26-BE9D4F217EB5}"/>
              </a:ext>
            </a:extLst>
          </p:cNvPr>
          <p:cNvSpPr/>
          <p:nvPr/>
        </p:nvSpPr>
        <p:spPr>
          <a:xfrm>
            <a:off x="10165381" y="5078850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8ACDDA4-954D-E84A-852B-39DCC081E1B0}"/>
              </a:ext>
            </a:extLst>
          </p:cNvPr>
          <p:cNvSpPr/>
          <p:nvPr/>
        </p:nvSpPr>
        <p:spPr>
          <a:xfrm>
            <a:off x="9298596" y="582032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E1A57A2E-8EC8-364A-B6EF-E9141C7102F7}"/>
              </a:ext>
            </a:extLst>
          </p:cNvPr>
          <p:cNvSpPr/>
          <p:nvPr/>
        </p:nvSpPr>
        <p:spPr>
          <a:xfrm>
            <a:off x="1107607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11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420B7824-3DE7-3A47-9D00-53223FF66425}"/>
              </a:ext>
            </a:extLst>
          </p:cNvPr>
          <p:cNvSpPr/>
          <p:nvPr/>
        </p:nvSpPr>
        <p:spPr>
          <a:xfrm>
            <a:off x="10187335" y="579397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20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725ED4-BEE9-284C-B24F-30EDD6378E21}"/>
              </a:ext>
            </a:extLst>
          </p:cNvPr>
          <p:cNvSpPr/>
          <p:nvPr/>
        </p:nvSpPr>
        <p:spPr>
          <a:xfrm>
            <a:off x="1101974" y="3429000"/>
            <a:ext cx="3605370" cy="670029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0266E8B-8EF0-8E47-ADEE-8ADA36A8538D}"/>
              </a:ext>
            </a:extLst>
          </p:cNvPr>
          <p:cNvSpPr/>
          <p:nvPr/>
        </p:nvSpPr>
        <p:spPr>
          <a:xfrm>
            <a:off x="1101072" y="4098477"/>
            <a:ext cx="2234572" cy="670029"/>
          </a:xfrm>
          <a:prstGeom prst="rect">
            <a:avLst/>
          </a:prstGeom>
          <a:solidFill>
            <a:srgbClr val="3273D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31F9C74-6B1C-2C42-8DCF-36AC32BED74B}"/>
              </a:ext>
            </a:extLst>
          </p:cNvPr>
          <p:cNvSpPr/>
          <p:nvPr/>
        </p:nvSpPr>
        <p:spPr>
          <a:xfrm>
            <a:off x="3326894" y="4098477"/>
            <a:ext cx="1380450" cy="670029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700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of the representations below doesn’t match the bar model? Explain.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CD5E0B11-A7AC-B84F-891E-69B2AEC4CA50}"/>
              </a:ext>
            </a:extLst>
          </p:cNvPr>
          <p:cNvSpPr/>
          <p:nvPr/>
        </p:nvSpPr>
        <p:spPr>
          <a:xfrm>
            <a:off x="2073965" y="5966847"/>
            <a:ext cx="8044070" cy="5260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There are 9 birds in a tree, then 6 fly away.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F0D5E4-3E64-C745-84D4-0E537DFAB85F}"/>
              </a:ext>
            </a:extLst>
          </p:cNvPr>
          <p:cNvSpPr/>
          <p:nvPr/>
        </p:nvSpPr>
        <p:spPr>
          <a:xfrm>
            <a:off x="4256803" y="2891468"/>
            <a:ext cx="3605370" cy="670029"/>
          </a:xfrm>
          <a:prstGeom prst="rect">
            <a:avLst/>
          </a:prstGeom>
          <a:solidFill>
            <a:srgbClr val="23D16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911968-1B17-3842-BA85-0A3559B78CBB}"/>
              </a:ext>
            </a:extLst>
          </p:cNvPr>
          <p:cNvSpPr/>
          <p:nvPr/>
        </p:nvSpPr>
        <p:spPr>
          <a:xfrm>
            <a:off x="6481723" y="3563684"/>
            <a:ext cx="1380450" cy="670029"/>
          </a:xfrm>
          <a:prstGeom prst="rect">
            <a:avLst/>
          </a:prstGeom>
          <a:solidFill>
            <a:srgbClr val="7957D5">
              <a:alpha val="7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26FFFB-1F26-5F48-8CBF-1A1ACF9E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6124" y="2789524"/>
            <a:ext cx="3100477" cy="28829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033F2DA-2896-8E47-9B79-7108A60062CA}"/>
              </a:ext>
            </a:extLst>
          </p:cNvPr>
          <p:cNvSpPr/>
          <p:nvPr/>
        </p:nvSpPr>
        <p:spPr>
          <a:xfrm>
            <a:off x="1605078" y="2957218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305A0C8-3F0D-9841-9473-0B339420585A}"/>
              </a:ext>
            </a:extLst>
          </p:cNvPr>
          <p:cNvSpPr/>
          <p:nvPr/>
        </p:nvSpPr>
        <p:spPr>
          <a:xfrm>
            <a:off x="857873" y="4566285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DD6AC670-8CF5-3645-985D-81762C65E457}"/>
              </a:ext>
            </a:extLst>
          </p:cNvPr>
          <p:cNvSpPr/>
          <p:nvPr/>
        </p:nvSpPr>
        <p:spPr>
          <a:xfrm>
            <a:off x="2809285" y="4533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C4FD0D3-BC15-134E-8585-96DC495B338B}"/>
              </a:ext>
            </a:extLst>
          </p:cNvPr>
          <p:cNvSpPr/>
          <p:nvPr/>
        </p:nvSpPr>
        <p:spPr>
          <a:xfrm>
            <a:off x="8211701" y="455762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6E516184-2B8A-1740-9881-7A0F83996273}"/>
              </a:ext>
            </a:extLst>
          </p:cNvPr>
          <p:cNvSpPr/>
          <p:nvPr/>
        </p:nvSpPr>
        <p:spPr>
          <a:xfrm>
            <a:off x="9575895" y="455762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33F8CA79-F25D-9540-B62F-F98B3DF35517}"/>
              </a:ext>
            </a:extLst>
          </p:cNvPr>
          <p:cNvSpPr/>
          <p:nvPr/>
        </p:nvSpPr>
        <p:spPr>
          <a:xfrm>
            <a:off x="10940089" y="455762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1BCAD53-94FD-2F45-856F-1388229EFB50}"/>
              </a:ext>
            </a:extLst>
          </p:cNvPr>
          <p:cNvSpPr/>
          <p:nvPr/>
        </p:nvSpPr>
        <p:spPr>
          <a:xfrm>
            <a:off x="9056551" y="466123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CB5A5D-02C0-3749-8B36-2E83027DE339}"/>
              </a:ext>
            </a:extLst>
          </p:cNvPr>
          <p:cNvSpPr/>
          <p:nvPr/>
        </p:nvSpPr>
        <p:spPr>
          <a:xfrm>
            <a:off x="10524154" y="466123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ADCC85EC-48F1-4342-BF58-2261C68F4AFB}"/>
              </a:ext>
            </a:extLst>
          </p:cNvPr>
          <p:cNvSpPr/>
          <p:nvPr/>
        </p:nvSpPr>
        <p:spPr>
          <a:xfrm>
            <a:off x="10929214" y="455761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3FFE8260-79C7-CE42-ABFD-9CA6D9F0B296}"/>
              </a:ext>
            </a:extLst>
          </p:cNvPr>
          <p:cNvSpPr/>
          <p:nvPr/>
        </p:nvSpPr>
        <p:spPr>
          <a:xfrm>
            <a:off x="8202903" y="331585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07D1626-1095-E14D-A161-636668007B3E}"/>
              </a:ext>
            </a:extLst>
          </p:cNvPr>
          <p:cNvSpPr/>
          <p:nvPr/>
        </p:nvSpPr>
        <p:spPr>
          <a:xfrm>
            <a:off x="9567097" y="331585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AB7A69F-5D64-1D42-AD2E-435E76ABC731}"/>
              </a:ext>
            </a:extLst>
          </p:cNvPr>
          <p:cNvSpPr/>
          <p:nvPr/>
        </p:nvSpPr>
        <p:spPr>
          <a:xfrm>
            <a:off x="10931291" y="331585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047C2B3-B267-4847-AAA4-72C95C3F1408}"/>
              </a:ext>
            </a:extLst>
          </p:cNvPr>
          <p:cNvSpPr/>
          <p:nvPr/>
        </p:nvSpPr>
        <p:spPr>
          <a:xfrm>
            <a:off x="904775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42B70C6-C944-064B-A850-EF644915D953}"/>
              </a:ext>
            </a:extLst>
          </p:cNvPr>
          <p:cNvSpPr/>
          <p:nvPr/>
        </p:nvSpPr>
        <p:spPr>
          <a:xfrm>
            <a:off x="1042318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C499D2D9-438E-CA48-B600-55AAE9ECA43F}"/>
              </a:ext>
            </a:extLst>
          </p:cNvPr>
          <p:cNvSpPr/>
          <p:nvPr/>
        </p:nvSpPr>
        <p:spPr>
          <a:xfrm>
            <a:off x="10920416" y="33158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BB477D-E2FB-E347-A9AD-229768A7987C}"/>
              </a:ext>
            </a:extLst>
          </p:cNvPr>
          <p:cNvSpPr/>
          <p:nvPr/>
        </p:nvSpPr>
        <p:spPr>
          <a:xfrm>
            <a:off x="10874760" y="3367350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C8672F-D65B-F841-8BB1-8E15A71F0093}"/>
              </a:ext>
            </a:extLst>
          </p:cNvPr>
          <p:cNvSpPr/>
          <p:nvPr/>
        </p:nvSpPr>
        <p:spPr>
          <a:xfrm>
            <a:off x="9543913" y="4621464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1D0D3EE-9BAD-0340-965E-1E645CB7D5A5}"/>
              </a:ext>
            </a:extLst>
          </p:cNvPr>
          <p:cNvSpPr/>
          <p:nvPr/>
        </p:nvSpPr>
        <p:spPr>
          <a:xfrm>
            <a:off x="4255901" y="3560945"/>
            <a:ext cx="2234572" cy="670029"/>
          </a:xfrm>
          <a:prstGeom prst="rect">
            <a:avLst/>
          </a:prstGeom>
          <a:solidFill>
            <a:srgbClr val="3273DC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3327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of the representations below doesn’t match the bar model? Explain.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CD5E0B11-A7AC-B84F-891E-69B2AEC4CA50}"/>
              </a:ext>
            </a:extLst>
          </p:cNvPr>
          <p:cNvSpPr/>
          <p:nvPr/>
        </p:nvSpPr>
        <p:spPr>
          <a:xfrm>
            <a:off x="2073965" y="5966847"/>
            <a:ext cx="8044070" cy="5260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There are 9 birds in a tree, then 6 fly away.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F0D5E4-3E64-C745-84D4-0E537DFAB85F}"/>
              </a:ext>
            </a:extLst>
          </p:cNvPr>
          <p:cNvSpPr/>
          <p:nvPr/>
        </p:nvSpPr>
        <p:spPr>
          <a:xfrm>
            <a:off x="4256803" y="2891468"/>
            <a:ext cx="3605370" cy="670029"/>
          </a:xfrm>
          <a:prstGeom prst="rect">
            <a:avLst/>
          </a:prstGeom>
          <a:solidFill>
            <a:srgbClr val="23D16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B29A3E-AF68-9642-90E3-F75C9FB7BF47}"/>
              </a:ext>
            </a:extLst>
          </p:cNvPr>
          <p:cNvSpPr/>
          <p:nvPr/>
        </p:nvSpPr>
        <p:spPr>
          <a:xfrm>
            <a:off x="4255901" y="3560945"/>
            <a:ext cx="2234572" cy="670029"/>
          </a:xfrm>
          <a:prstGeom prst="rect">
            <a:avLst/>
          </a:prstGeom>
          <a:solidFill>
            <a:srgbClr val="3273DC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911968-1B17-3842-BA85-0A3559B78CBB}"/>
              </a:ext>
            </a:extLst>
          </p:cNvPr>
          <p:cNvSpPr/>
          <p:nvPr/>
        </p:nvSpPr>
        <p:spPr>
          <a:xfrm>
            <a:off x="6485323" y="3560945"/>
            <a:ext cx="1380450" cy="670029"/>
          </a:xfrm>
          <a:prstGeom prst="rect">
            <a:avLst/>
          </a:prstGeom>
          <a:solidFill>
            <a:srgbClr val="7957D5">
              <a:alpha val="7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26FFFB-1F26-5F48-8CBF-1A1ACF9E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6124" y="2789524"/>
            <a:ext cx="3100477" cy="28829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033F2DA-2896-8E47-9B79-7108A60062CA}"/>
              </a:ext>
            </a:extLst>
          </p:cNvPr>
          <p:cNvSpPr/>
          <p:nvPr/>
        </p:nvSpPr>
        <p:spPr>
          <a:xfrm>
            <a:off x="1605078" y="2957218"/>
            <a:ext cx="1497495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305A0C8-3F0D-9841-9473-0B339420585A}"/>
              </a:ext>
            </a:extLst>
          </p:cNvPr>
          <p:cNvSpPr/>
          <p:nvPr/>
        </p:nvSpPr>
        <p:spPr>
          <a:xfrm>
            <a:off x="857873" y="4566285"/>
            <a:ext cx="120547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DD6AC670-8CF5-3645-985D-81762C65E457}"/>
              </a:ext>
            </a:extLst>
          </p:cNvPr>
          <p:cNvSpPr/>
          <p:nvPr/>
        </p:nvSpPr>
        <p:spPr>
          <a:xfrm>
            <a:off x="2809285" y="4533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C4FD0D3-BC15-134E-8585-96DC495B338B}"/>
              </a:ext>
            </a:extLst>
          </p:cNvPr>
          <p:cNvSpPr/>
          <p:nvPr/>
        </p:nvSpPr>
        <p:spPr>
          <a:xfrm>
            <a:off x="8211701" y="455762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6E516184-2B8A-1740-9881-7A0F83996273}"/>
              </a:ext>
            </a:extLst>
          </p:cNvPr>
          <p:cNvSpPr/>
          <p:nvPr/>
        </p:nvSpPr>
        <p:spPr>
          <a:xfrm>
            <a:off x="9575895" y="455762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33F8CA79-F25D-9540-B62F-F98B3DF35517}"/>
              </a:ext>
            </a:extLst>
          </p:cNvPr>
          <p:cNvSpPr/>
          <p:nvPr/>
        </p:nvSpPr>
        <p:spPr>
          <a:xfrm>
            <a:off x="10940089" y="455762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1BCAD53-94FD-2F45-856F-1388229EFB50}"/>
              </a:ext>
            </a:extLst>
          </p:cNvPr>
          <p:cNvSpPr/>
          <p:nvPr/>
        </p:nvSpPr>
        <p:spPr>
          <a:xfrm>
            <a:off x="9056551" y="466123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CB5A5D-02C0-3749-8B36-2E83027DE339}"/>
              </a:ext>
            </a:extLst>
          </p:cNvPr>
          <p:cNvSpPr/>
          <p:nvPr/>
        </p:nvSpPr>
        <p:spPr>
          <a:xfrm>
            <a:off x="10524154" y="466123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ADCC85EC-48F1-4342-BF58-2261C68F4AFB}"/>
              </a:ext>
            </a:extLst>
          </p:cNvPr>
          <p:cNvSpPr/>
          <p:nvPr/>
        </p:nvSpPr>
        <p:spPr>
          <a:xfrm>
            <a:off x="10929214" y="455761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3FFE8260-79C7-CE42-ABFD-9CA6D9F0B296}"/>
              </a:ext>
            </a:extLst>
          </p:cNvPr>
          <p:cNvSpPr/>
          <p:nvPr/>
        </p:nvSpPr>
        <p:spPr>
          <a:xfrm>
            <a:off x="8202903" y="331585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07D1626-1095-E14D-A161-636668007B3E}"/>
              </a:ext>
            </a:extLst>
          </p:cNvPr>
          <p:cNvSpPr/>
          <p:nvPr/>
        </p:nvSpPr>
        <p:spPr>
          <a:xfrm>
            <a:off x="9567097" y="331585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AB7A69F-5D64-1D42-AD2E-435E76ABC731}"/>
              </a:ext>
            </a:extLst>
          </p:cNvPr>
          <p:cNvSpPr/>
          <p:nvPr/>
        </p:nvSpPr>
        <p:spPr>
          <a:xfrm>
            <a:off x="10931291" y="331585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047C2B3-B267-4847-AAA4-72C95C3F1408}"/>
              </a:ext>
            </a:extLst>
          </p:cNvPr>
          <p:cNvSpPr/>
          <p:nvPr/>
        </p:nvSpPr>
        <p:spPr>
          <a:xfrm>
            <a:off x="904775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42B70C6-C944-064B-A850-EF644915D953}"/>
              </a:ext>
            </a:extLst>
          </p:cNvPr>
          <p:cNvSpPr/>
          <p:nvPr/>
        </p:nvSpPr>
        <p:spPr>
          <a:xfrm>
            <a:off x="10423183" y="341947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C499D2D9-438E-CA48-B600-55AAE9ECA43F}"/>
              </a:ext>
            </a:extLst>
          </p:cNvPr>
          <p:cNvSpPr/>
          <p:nvPr/>
        </p:nvSpPr>
        <p:spPr>
          <a:xfrm>
            <a:off x="10920416" y="33158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BB477D-E2FB-E347-A9AD-229768A7987C}"/>
              </a:ext>
            </a:extLst>
          </p:cNvPr>
          <p:cNvSpPr/>
          <p:nvPr/>
        </p:nvSpPr>
        <p:spPr>
          <a:xfrm>
            <a:off x="10874760" y="3367350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C8672F-D65B-F841-8BB1-8E15A71F0093}"/>
              </a:ext>
            </a:extLst>
          </p:cNvPr>
          <p:cNvSpPr/>
          <p:nvPr/>
        </p:nvSpPr>
        <p:spPr>
          <a:xfrm>
            <a:off x="9543913" y="4621464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OpenDyslexic" pitchFamily="2" charset="77"/>
              </a:rPr>
              <a:t>15</a:t>
            </a:r>
            <a:endParaRPr lang="en-US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1241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made some mistakes – have you spotted them?</a:t>
            </a:r>
            <a:br>
              <a:rPr lang="en-GB" sz="2200" dirty="0">
                <a:solidFill>
                  <a:srgbClr val="3273DC"/>
                </a:solidFill>
              </a:rPr>
            </a:br>
            <a:r>
              <a:rPr lang="en-GB" sz="2200" dirty="0">
                <a:solidFill>
                  <a:srgbClr val="3273DC"/>
                </a:solidFill>
              </a:rPr>
              <a:t>Explain what needs to be done to correct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mistakes.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1722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made number sentences using the numbers 14, 5 and 9.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8DE9A12B-AF4D-6A41-A944-D8F62DCAC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9" y="2041782"/>
            <a:ext cx="2455674" cy="2960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87900FA8-EFA8-3647-8D1D-E11E04F8B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627" y="2041782"/>
            <a:ext cx="2455674" cy="2960038"/>
          </a:xfrm>
          <a:prstGeom prst="rect">
            <a:avLst/>
          </a:prstGeom>
        </p:spPr>
      </p:pic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4F4739A9-5D46-FE42-9FAA-5DCD4DB6DF08}"/>
              </a:ext>
            </a:extLst>
          </p:cNvPr>
          <p:cNvSpPr/>
          <p:nvPr/>
        </p:nvSpPr>
        <p:spPr>
          <a:xfrm>
            <a:off x="6303217" y="21307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F2B74C07-4360-DD42-9707-7158A6ED76DB}"/>
              </a:ext>
            </a:extLst>
          </p:cNvPr>
          <p:cNvSpPr/>
          <p:nvPr/>
        </p:nvSpPr>
        <p:spPr>
          <a:xfrm>
            <a:off x="808069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5DCB43FF-6C51-444E-B4EC-D3319121EB1F}"/>
              </a:ext>
            </a:extLst>
          </p:cNvPr>
          <p:cNvSpPr/>
          <p:nvPr/>
        </p:nvSpPr>
        <p:spPr>
          <a:xfrm>
            <a:off x="719195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076C5FF4-2F0D-9142-BD2A-D272117A49FD}"/>
              </a:ext>
            </a:extLst>
          </p:cNvPr>
          <p:cNvSpPr/>
          <p:nvPr/>
        </p:nvSpPr>
        <p:spPr>
          <a:xfrm>
            <a:off x="6285415" y="28856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FE19C1B-1902-9F43-AE9C-53C76850C230}"/>
              </a:ext>
            </a:extLst>
          </p:cNvPr>
          <p:cNvSpPr/>
          <p:nvPr/>
        </p:nvSpPr>
        <p:spPr>
          <a:xfrm>
            <a:off x="806289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5F1CBBEE-35EA-FB48-AF70-E5AF79185A05}"/>
              </a:ext>
            </a:extLst>
          </p:cNvPr>
          <p:cNvSpPr/>
          <p:nvPr/>
        </p:nvSpPr>
        <p:spPr>
          <a:xfrm>
            <a:off x="717415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1D7B02D8-88B4-974E-B012-B9305F370644}"/>
              </a:ext>
            </a:extLst>
          </p:cNvPr>
          <p:cNvSpPr/>
          <p:nvPr/>
        </p:nvSpPr>
        <p:spPr>
          <a:xfrm>
            <a:off x="6285415" y="36404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25CFFE4A-5C71-9A45-A22D-FE06360C0E00}"/>
              </a:ext>
            </a:extLst>
          </p:cNvPr>
          <p:cNvSpPr/>
          <p:nvPr/>
        </p:nvSpPr>
        <p:spPr>
          <a:xfrm>
            <a:off x="806289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80339B25-7029-2845-AB05-7D613E18D158}"/>
              </a:ext>
            </a:extLst>
          </p:cNvPr>
          <p:cNvSpPr/>
          <p:nvPr/>
        </p:nvSpPr>
        <p:spPr>
          <a:xfrm>
            <a:off x="717415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4106C54-3ABC-2441-A67F-012B91D95C97}"/>
              </a:ext>
            </a:extLst>
          </p:cNvPr>
          <p:cNvSpPr/>
          <p:nvPr/>
        </p:nvSpPr>
        <p:spPr>
          <a:xfrm>
            <a:off x="6307369" y="43556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0A076596-257B-1E4F-BB29-810B20C5890C}"/>
              </a:ext>
            </a:extLst>
          </p:cNvPr>
          <p:cNvSpPr/>
          <p:nvPr/>
        </p:nvSpPr>
        <p:spPr>
          <a:xfrm>
            <a:off x="808484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9DBD0BCC-2E5A-AC4B-A84D-0943C04CF2E9}"/>
              </a:ext>
            </a:extLst>
          </p:cNvPr>
          <p:cNvSpPr/>
          <p:nvPr/>
        </p:nvSpPr>
        <p:spPr>
          <a:xfrm>
            <a:off x="719610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953EE071-2D86-734B-B4A4-DB767DF77172}"/>
              </a:ext>
            </a:extLst>
          </p:cNvPr>
          <p:cNvSpPr/>
          <p:nvPr/>
        </p:nvSpPr>
        <p:spPr>
          <a:xfrm>
            <a:off x="9367793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8A1A08C-1AD1-6B4B-8629-741C2D79D725}"/>
              </a:ext>
            </a:extLst>
          </p:cNvPr>
          <p:cNvSpPr/>
          <p:nvPr/>
        </p:nvSpPr>
        <p:spPr>
          <a:xfrm>
            <a:off x="1114527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C449D50-E6A3-6E4D-BF05-4B24DC3C68F9}"/>
              </a:ext>
            </a:extLst>
          </p:cNvPr>
          <p:cNvSpPr/>
          <p:nvPr/>
        </p:nvSpPr>
        <p:spPr>
          <a:xfrm>
            <a:off x="1025653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="" xmlns:a16="http://schemas.microsoft.com/office/drawing/2014/main" id="{31D75E9D-79EC-A248-A213-FEC3C8403225}"/>
              </a:ext>
            </a:extLst>
          </p:cNvPr>
          <p:cNvSpPr/>
          <p:nvPr/>
        </p:nvSpPr>
        <p:spPr>
          <a:xfrm>
            <a:off x="9349991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="" xmlns:a16="http://schemas.microsoft.com/office/drawing/2014/main" id="{40076BD2-BB38-E841-8E81-0B378F2C73B6}"/>
              </a:ext>
            </a:extLst>
          </p:cNvPr>
          <p:cNvSpPr/>
          <p:nvPr/>
        </p:nvSpPr>
        <p:spPr>
          <a:xfrm>
            <a:off x="1112747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0A43FD61-BCD1-204C-B536-A2C084859258}"/>
              </a:ext>
            </a:extLst>
          </p:cNvPr>
          <p:cNvSpPr/>
          <p:nvPr/>
        </p:nvSpPr>
        <p:spPr>
          <a:xfrm>
            <a:off x="1023873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38A67194-A8D5-3F49-AEEB-414181E6E577}"/>
              </a:ext>
            </a:extLst>
          </p:cNvPr>
          <p:cNvSpPr/>
          <p:nvPr/>
        </p:nvSpPr>
        <p:spPr>
          <a:xfrm>
            <a:off x="9349991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25E07517-A114-7046-AD2A-C249937C68E6}"/>
              </a:ext>
            </a:extLst>
          </p:cNvPr>
          <p:cNvSpPr/>
          <p:nvPr/>
        </p:nvSpPr>
        <p:spPr>
          <a:xfrm>
            <a:off x="1112747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="" xmlns:a16="http://schemas.microsoft.com/office/drawing/2014/main" id="{D07B29CD-DD70-9F4A-BE90-409529FCF42A}"/>
              </a:ext>
            </a:extLst>
          </p:cNvPr>
          <p:cNvSpPr/>
          <p:nvPr/>
        </p:nvSpPr>
        <p:spPr>
          <a:xfrm>
            <a:off x="1023873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00643851-BB04-D049-9DF1-04ED51D3C2CA}"/>
              </a:ext>
            </a:extLst>
          </p:cNvPr>
          <p:cNvSpPr/>
          <p:nvPr/>
        </p:nvSpPr>
        <p:spPr>
          <a:xfrm>
            <a:off x="9371945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="" xmlns:a16="http://schemas.microsoft.com/office/drawing/2014/main" id="{2339F092-4228-3543-98CB-1ABFCACBAF57}"/>
              </a:ext>
            </a:extLst>
          </p:cNvPr>
          <p:cNvSpPr/>
          <p:nvPr/>
        </p:nvSpPr>
        <p:spPr>
          <a:xfrm>
            <a:off x="1114942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="" xmlns:a16="http://schemas.microsoft.com/office/drawing/2014/main" id="{8A4413F8-BEC8-9847-A242-8626DF7D6591}"/>
              </a:ext>
            </a:extLst>
          </p:cNvPr>
          <p:cNvSpPr/>
          <p:nvPr/>
        </p:nvSpPr>
        <p:spPr>
          <a:xfrm>
            <a:off x="1026068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14 + 5 = 19, not 9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(14 – 5 = 9 though…)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19 – 14 = 5, not 15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15 = 19 - 4, not 5 = 19 – 4 as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19 – 14 = 5…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written the numbers in an incorrect order. 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1722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made number sentences using the numbers 14, 5 and 9.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8DE9A12B-AF4D-6A41-A944-D8F62DCAC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9" y="2041782"/>
            <a:ext cx="2455674" cy="29600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87900FA8-EFA8-3647-8D1D-E11E04F8B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627" y="2041782"/>
            <a:ext cx="2455674" cy="2960038"/>
          </a:xfrm>
          <a:prstGeom prst="rect">
            <a:avLst/>
          </a:prstGeom>
        </p:spPr>
      </p:pic>
      <p:sp>
        <p:nvSpPr>
          <p:cNvPr id="72" name="Rounded Rectangle 71">
            <a:extLst>
              <a:ext uri="{FF2B5EF4-FFF2-40B4-BE49-F238E27FC236}">
                <a16:creationId xmlns="" xmlns:a16="http://schemas.microsoft.com/office/drawing/2014/main" id="{4F4739A9-5D46-FE42-9FAA-5DCD4DB6DF08}"/>
              </a:ext>
            </a:extLst>
          </p:cNvPr>
          <p:cNvSpPr/>
          <p:nvPr/>
        </p:nvSpPr>
        <p:spPr>
          <a:xfrm>
            <a:off x="6303217" y="21307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="" xmlns:a16="http://schemas.microsoft.com/office/drawing/2014/main" id="{F2B74C07-4360-DD42-9707-7158A6ED76DB}"/>
              </a:ext>
            </a:extLst>
          </p:cNvPr>
          <p:cNvSpPr/>
          <p:nvPr/>
        </p:nvSpPr>
        <p:spPr>
          <a:xfrm>
            <a:off x="808069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="" xmlns:a16="http://schemas.microsoft.com/office/drawing/2014/main" id="{5DCB43FF-6C51-444E-B4EC-D3319121EB1F}"/>
              </a:ext>
            </a:extLst>
          </p:cNvPr>
          <p:cNvSpPr/>
          <p:nvPr/>
        </p:nvSpPr>
        <p:spPr>
          <a:xfrm>
            <a:off x="7191956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="" xmlns:a16="http://schemas.microsoft.com/office/drawing/2014/main" id="{076C5FF4-2F0D-9142-BD2A-D272117A49FD}"/>
              </a:ext>
            </a:extLst>
          </p:cNvPr>
          <p:cNvSpPr/>
          <p:nvPr/>
        </p:nvSpPr>
        <p:spPr>
          <a:xfrm>
            <a:off x="6285415" y="28856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="" xmlns:a16="http://schemas.microsoft.com/office/drawing/2014/main" id="{8FE19C1B-1902-9F43-AE9C-53C76850C230}"/>
              </a:ext>
            </a:extLst>
          </p:cNvPr>
          <p:cNvSpPr/>
          <p:nvPr/>
        </p:nvSpPr>
        <p:spPr>
          <a:xfrm>
            <a:off x="806289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5F1CBBEE-35EA-FB48-AF70-E5AF79185A05}"/>
              </a:ext>
            </a:extLst>
          </p:cNvPr>
          <p:cNvSpPr/>
          <p:nvPr/>
        </p:nvSpPr>
        <p:spPr>
          <a:xfrm>
            <a:off x="7174154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="" xmlns:a16="http://schemas.microsoft.com/office/drawing/2014/main" id="{1D7B02D8-88B4-974E-B012-B9305F370644}"/>
              </a:ext>
            </a:extLst>
          </p:cNvPr>
          <p:cNvSpPr/>
          <p:nvPr/>
        </p:nvSpPr>
        <p:spPr>
          <a:xfrm>
            <a:off x="6285415" y="36404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="" xmlns:a16="http://schemas.microsoft.com/office/drawing/2014/main" id="{25CFFE4A-5C71-9A45-A22D-FE06360C0E00}"/>
              </a:ext>
            </a:extLst>
          </p:cNvPr>
          <p:cNvSpPr/>
          <p:nvPr/>
        </p:nvSpPr>
        <p:spPr>
          <a:xfrm>
            <a:off x="806289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80339B25-7029-2845-AB05-7D613E18D158}"/>
              </a:ext>
            </a:extLst>
          </p:cNvPr>
          <p:cNvSpPr/>
          <p:nvPr/>
        </p:nvSpPr>
        <p:spPr>
          <a:xfrm>
            <a:off x="7174154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="" xmlns:a16="http://schemas.microsoft.com/office/drawing/2014/main" id="{54106C54-3ABC-2441-A67F-012B91D95C97}"/>
              </a:ext>
            </a:extLst>
          </p:cNvPr>
          <p:cNvSpPr/>
          <p:nvPr/>
        </p:nvSpPr>
        <p:spPr>
          <a:xfrm>
            <a:off x="6307369" y="43556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0A076596-257B-1E4F-BB29-810B20C5890C}"/>
              </a:ext>
            </a:extLst>
          </p:cNvPr>
          <p:cNvSpPr/>
          <p:nvPr/>
        </p:nvSpPr>
        <p:spPr>
          <a:xfrm>
            <a:off x="808484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9DBD0BCC-2E5A-AC4B-A84D-0943C04CF2E9}"/>
              </a:ext>
            </a:extLst>
          </p:cNvPr>
          <p:cNvSpPr/>
          <p:nvPr/>
        </p:nvSpPr>
        <p:spPr>
          <a:xfrm>
            <a:off x="7196108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953EE071-2D86-734B-B4A4-DB767DF77172}"/>
              </a:ext>
            </a:extLst>
          </p:cNvPr>
          <p:cNvSpPr/>
          <p:nvPr/>
        </p:nvSpPr>
        <p:spPr>
          <a:xfrm>
            <a:off x="9367793" y="210439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8A1A08C-1AD1-6B4B-8629-741C2D79D725}"/>
              </a:ext>
            </a:extLst>
          </p:cNvPr>
          <p:cNvSpPr/>
          <p:nvPr/>
        </p:nvSpPr>
        <p:spPr>
          <a:xfrm>
            <a:off x="1114527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C449D50-E6A3-6E4D-BF05-4B24DC3C68F9}"/>
              </a:ext>
            </a:extLst>
          </p:cNvPr>
          <p:cNvSpPr/>
          <p:nvPr/>
        </p:nvSpPr>
        <p:spPr>
          <a:xfrm>
            <a:off x="10256532" y="2078041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="" xmlns:a16="http://schemas.microsoft.com/office/drawing/2014/main" id="{31D75E9D-79EC-A248-A213-FEC3C8403225}"/>
              </a:ext>
            </a:extLst>
          </p:cNvPr>
          <p:cNvSpPr/>
          <p:nvPr/>
        </p:nvSpPr>
        <p:spPr>
          <a:xfrm>
            <a:off x="9349991" y="28592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="" xmlns:a16="http://schemas.microsoft.com/office/drawing/2014/main" id="{40076BD2-BB38-E841-8E81-0B378F2C73B6}"/>
              </a:ext>
            </a:extLst>
          </p:cNvPr>
          <p:cNvSpPr/>
          <p:nvPr/>
        </p:nvSpPr>
        <p:spPr>
          <a:xfrm>
            <a:off x="1112747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0A43FD61-BCD1-204C-B536-A2C084859258}"/>
              </a:ext>
            </a:extLst>
          </p:cNvPr>
          <p:cNvSpPr/>
          <p:nvPr/>
        </p:nvSpPr>
        <p:spPr>
          <a:xfrm>
            <a:off x="10238730" y="283291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38A67194-A8D5-3F49-AEEB-414181E6E577}"/>
              </a:ext>
            </a:extLst>
          </p:cNvPr>
          <p:cNvSpPr/>
          <p:nvPr/>
        </p:nvSpPr>
        <p:spPr>
          <a:xfrm>
            <a:off x="9349991" y="361414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25E07517-A114-7046-AD2A-C249937C68E6}"/>
              </a:ext>
            </a:extLst>
          </p:cNvPr>
          <p:cNvSpPr/>
          <p:nvPr/>
        </p:nvSpPr>
        <p:spPr>
          <a:xfrm>
            <a:off x="1112747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="" xmlns:a16="http://schemas.microsoft.com/office/drawing/2014/main" id="{D07B29CD-DD70-9F4A-BE90-409529FCF42A}"/>
              </a:ext>
            </a:extLst>
          </p:cNvPr>
          <p:cNvSpPr/>
          <p:nvPr/>
        </p:nvSpPr>
        <p:spPr>
          <a:xfrm>
            <a:off x="10238730" y="3587795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" pitchFamily="2" charset="77"/>
              </a:rPr>
              <a:t>19</a:t>
            </a:r>
            <a:endParaRPr lang="en-US" sz="36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00643851-BB04-D049-9DF1-04ED51D3C2CA}"/>
              </a:ext>
            </a:extLst>
          </p:cNvPr>
          <p:cNvSpPr/>
          <p:nvPr/>
        </p:nvSpPr>
        <p:spPr>
          <a:xfrm>
            <a:off x="9371945" y="432926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5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="" xmlns:a16="http://schemas.microsoft.com/office/drawing/2014/main" id="{2339F092-4228-3543-98CB-1ABFCACBAF57}"/>
              </a:ext>
            </a:extLst>
          </p:cNvPr>
          <p:cNvSpPr/>
          <p:nvPr/>
        </p:nvSpPr>
        <p:spPr>
          <a:xfrm>
            <a:off x="1114942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9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="" xmlns:a16="http://schemas.microsoft.com/office/drawing/2014/main" id="{8A4413F8-BEC8-9847-A242-8626DF7D6591}"/>
              </a:ext>
            </a:extLst>
          </p:cNvPr>
          <p:cNvSpPr/>
          <p:nvPr/>
        </p:nvSpPr>
        <p:spPr>
          <a:xfrm>
            <a:off x="10260684" y="4302916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rgbClr val="3273DC"/>
                </a:solidFill>
                <a:latin typeface="OpenDyslexic" pitchFamily="2" charset="77"/>
              </a:rPr>
              <a:t>14</a:t>
            </a:r>
            <a:endParaRPr lang="en-US" sz="3600" dirty="0">
              <a:solidFill>
                <a:srgbClr val="3273DC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3953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find links between addition and subtraction facts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equipment, sketching, part-whole and bar models to find links between addition and subtraction facts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Autumn Block 2 – Addition and Subtraction - Lesson 1 – To be able to find links between addition and subtraction facts</a:t>
            </a:r>
          </a:p>
        </p:txBody>
      </p:sp>
    </p:spTree>
    <p:extLst>
      <p:ext uri="{BB962C8B-B14F-4D97-AF65-F5344CB8AC3E}">
        <p14:creationId xmlns:p14="http://schemas.microsoft.com/office/powerpoint/2010/main" val="185634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11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we make part-whole models for the calculations, they will be the same. Two parts showing 4 and 5, and a whole showing 9. It means the same numbers are used, but the top calculation is addition and the bottom calculation is subtraction.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BE100E-C91E-744F-9097-C74202AE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774" y="2183433"/>
            <a:ext cx="3100477" cy="2882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9A2A1FA-6972-4C48-BF31-A8F68B168548}"/>
              </a:ext>
            </a:extLst>
          </p:cNvPr>
          <p:cNvSpPr/>
          <p:nvPr/>
        </p:nvSpPr>
        <p:spPr>
          <a:xfrm>
            <a:off x="1031547" y="4176692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1945BD8-92A3-3E48-AD8F-FF95DB37EA68}"/>
              </a:ext>
            </a:extLst>
          </p:cNvPr>
          <p:cNvSpPr/>
          <p:nvPr/>
        </p:nvSpPr>
        <p:spPr>
          <a:xfrm>
            <a:off x="2395741" y="4176691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4F58841-BA28-A946-AECD-CEDF6DB77F88}"/>
              </a:ext>
            </a:extLst>
          </p:cNvPr>
          <p:cNvSpPr/>
          <p:nvPr/>
        </p:nvSpPr>
        <p:spPr>
          <a:xfrm>
            <a:off x="3759935" y="4176690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3D6AAB-4100-404A-AB9E-BD3D93108B68}"/>
              </a:ext>
            </a:extLst>
          </p:cNvPr>
          <p:cNvSpPr/>
          <p:nvPr/>
        </p:nvSpPr>
        <p:spPr>
          <a:xfrm>
            <a:off x="1876397" y="4280306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0EC971-B2DF-5446-94E3-F62C2A79CD49}"/>
              </a:ext>
            </a:extLst>
          </p:cNvPr>
          <p:cNvSpPr/>
          <p:nvPr/>
        </p:nvSpPr>
        <p:spPr>
          <a:xfrm>
            <a:off x="3344000" y="4280306"/>
            <a:ext cx="39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-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ED6161E-0274-0E48-BB6B-0C1E6D0ACDD2}"/>
              </a:ext>
            </a:extLst>
          </p:cNvPr>
          <p:cNvSpPr/>
          <p:nvPr/>
        </p:nvSpPr>
        <p:spPr>
          <a:xfrm>
            <a:off x="3749060" y="417668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10454DC-1BEC-8941-89CA-46B2180E48BD}"/>
              </a:ext>
            </a:extLst>
          </p:cNvPr>
          <p:cNvSpPr/>
          <p:nvPr/>
        </p:nvSpPr>
        <p:spPr>
          <a:xfrm>
            <a:off x="1022749" y="2934928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11F5DAB-C00F-014F-9AEB-C5CE972782E1}"/>
              </a:ext>
            </a:extLst>
          </p:cNvPr>
          <p:cNvSpPr/>
          <p:nvPr/>
        </p:nvSpPr>
        <p:spPr>
          <a:xfrm>
            <a:off x="2386943" y="2934927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2513852-DC03-6B46-A3AF-CDCB21D1021E}"/>
              </a:ext>
            </a:extLst>
          </p:cNvPr>
          <p:cNvSpPr/>
          <p:nvPr/>
        </p:nvSpPr>
        <p:spPr>
          <a:xfrm>
            <a:off x="3751137" y="2934926"/>
            <a:ext cx="906114" cy="9151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EEF6A14-694C-7F4B-9FB3-BB100E186997}"/>
              </a:ext>
            </a:extLst>
          </p:cNvPr>
          <p:cNvSpPr/>
          <p:nvPr/>
        </p:nvSpPr>
        <p:spPr>
          <a:xfrm>
            <a:off x="186759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BD1CEC-8FDC-2A48-BC08-6BFEBDA8F7A6}"/>
              </a:ext>
            </a:extLst>
          </p:cNvPr>
          <p:cNvSpPr/>
          <p:nvPr/>
        </p:nvSpPr>
        <p:spPr>
          <a:xfrm>
            <a:off x="3243029" y="3038542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OpenDyslexic" pitchFamily="2" charset="77"/>
              </a:rPr>
              <a:t>=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77C20D9-DBC6-2946-BC97-5B46BBDDA17E}"/>
              </a:ext>
            </a:extLst>
          </p:cNvPr>
          <p:cNvSpPr/>
          <p:nvPr/>
        </p:nvSpPr>
        <p:spPr>
          <a:xfrm>
            <a:off x="3740262" y="293492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17D22B0-A0C4-4141-8730-CBF993C243F4}"/>
              </a:ext>
            </a:extLst>
          </p:cNvPr>
          <p:cNvSpPr/>
          <p:nvPr/>
        </p:nvSpPr>
        <p:spPr>
          <a:xfrm>
            <a:off x="9131607" y="2336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5CAC978C-1110-AB4B-B759-A320A09C063D}"/>
              </a:ext>
            </a:extLst>
          </p:cNvPr>
          <p:cNvSpPr/>
          <p:nvPr/>
        </p:nvSpPr>
        <p:spPr>
          <a:xfrm>
            <a:off x="8248363" y="39121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D27F8FEB-1FAB-534B-A83F-F4EB6D9E02EE}"/>
              </a:ext>
            </a:extLst>
          </p:cNvPr>
          <p:cNvSpPr/>
          <p:nvPr/>
        </p:nvSpPr>
        <p:spPr>
          <a:xfrm>
            <a:off x="10072082" y="39121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624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1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links between addition and subtraction facts (within number bonds to 20)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mathematics equipment below, how many number sentences can we write?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FB7912B4-9DC0-D845-9722-FE4D5507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837"/>
            <a:ext cx="2455674" cy="296003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53088306-B6E0-0746-85A1-82CA40D8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278" y="3532837"/>
            <a:ext cx="2455674" cy="2960038"/>
          </a:xfrm>
          <a:prstGeom prst="rect">
            <a:avLst/>
          </a:prstGeom>
        </p:spPr>
      </p:pic>
      <p:sp>
        <p:nvSpPr>
          <p:cNvPr id="137" name="Rounded Rectangle 136">
            <a:extLst>
              <a:ext uri="{FF2B5EF4-FFF2-40B4-BE49-F238E27FC236}">
                <a16:creationId xmlns="" xmlns:a16="http://schemas.microsoft.com/office/drawing/2014/main" id="{9A298D66-B548-B441-99D2-A24C74B0BE3B}"/>
              </a:ext>
            </a:extLst>
          </p:cNvPr>
          <p:cNvSpPr/>
          <p:nvPr/>
        </p:nvSpPr>
        <p:spPr>
          <a:xfrm>
            <a:off x="6046236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="" xmlns:a16="http://schemas.microsoft.com/office/drawing/2014/main" id="{0AF2F3B9-5965-564E-BBBD-CA93C5B60DFB}"/>
              </a:ext>
            </a:extLst>
          </p:cNvPr>
          <p:cNvSpPr/>
          <p:nvPr/>
        </p:nvSpPr>
        <p:spPr>
          <a:xfrm>
            <a:off x="6954398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="" xmlns:a16="http://schemas.microsoft.com/office/drawing/2014/main" id="{C1525AB1-6BA7-504A-8772-CA786C0AF6A3}"/>
              </a:ext>
            </a:extLst>
          </p:cNvPr>
          <p:cNvSpPr/>
          <p:nvPr/>
        </p:nvSpPr>
        <p:spPr>
          <a:xfrm>
            <a:off x="7815011" y="3489768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="" xmlns:a16="http://schemas.microsoft.com/office/drawing/2014/main" id="{15EA9F65-364A-1241-BACE-646A2806B2C5}"/>
              </a:ext>
            </a:extLst>
          </p:cNvPr>
          <p:cNvSpPr/>
          <p:nvPr/>
        </p:nvSpPr>
        <p:spPr>
          <a:xfrm>
            <a:off x="6040777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="" xmlns:a16="http://schemas.microsoft.com/office/drawing/2014/main" id="{39575E36-44C0-844E-8523-FAEB9A58910E}"/>
              </a:ext>
            </a:extLst>
          </p:cNvPr>
          <p:cNvSpPr/>
          <p:nvPr/>
        </p:nvSpPr>
        <p:spPr>
          <a:xfrm>
            <a:off x="6948939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="" xmlns:a16="http://schemas.microsoft.com/office/drawing/2014/main" id="{A38C98B2-CDE9-B945-BBBC-E2B206302083}"/>
              </a:ext>
            </a:extLst>
          </p:cNvPr>
          <p:cNvSpPr/>
          <p:nvPr/>
        </p:nvSpPr>
        <p:spPr>
          <a:xfrm>
            <a:off x="7809552" y="4221952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="" xmlns:a16="http://schemas.microsoft.com/office/drawing/2014/main" id="{4C93E1D9-1036-FE4E-A93E-A7CF57B14D17}"/>
              </a:ext>
            </a:extLst>
          </p:cNvPr>
          <p:cNvSpPr/>
          <p:nvPr/>
        </p:nvSpPr>
        <p:spPr>
          <a:xfrm>
            <a:off x="6046236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2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="" xmlns:a16="http://schemas.microsoft.com/office/drawing/2014/main" id="{71C3BFD0-99B7-D046-B0A6-E64FD385ABF5}"/>
              </a:ext>
            </a:extLst>
          </p:cNvPr>
          <p:cNvSpPr/>
          <p:nvPr/>
        </p:nvSpPr>
        <p:spPr>
          <a:xfrm>
            <a:off x="6954398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4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="" xmlns:a16="http://schemas.microsoft.com/office/drawing/2014/main" id="{D3A62D50-34E4-0842-AD7B-4C3B0CCCCF74}"/>
              </a:ext>
            </a:extLst>
          </p:cNvPr>
          <p:cNvSpPr/>
          <p:nvPr/>
        </p:nvSpPr>
        <p:spPr>
          <a:xfrm>
            <a:off x="7815011" y="4990579"/>
            <a:ext cx="738877" cy="811696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>
                <a:solidFill>
                  <a:srgbClr val="FF3860"/>
                </a:solidFill>
                <a:latin typeface="OpenDyslexic" pitchFamily="2" charset="77"/>
              </a:rPr>
              <a:t>6</a:t>
            </a:r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F372CB2-D07C-E94D-88A3-B60907B0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09" y="2916979"/>
            <a:ext cx="908272" cy="936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305CE-3A1A-5743-84EE-4F533375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94" y="2925310"/>
            <a:ext cx="906115" cy="936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57C42F-C7F2-4F4A-8191-842B3FE8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196" y="2912249"/>
            <a:ext cx="908272" cy="936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860BC15-0D61-794E-9C1F-5B9D1319C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081" y="2920580"/>
            <a:ext cx="906115" cy="936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799E26E-577B-6E45-A96A-E0E7BBE1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714" y="2912249"/>
            <a:ext cx="906115" cy="936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09E3D8-5444-4045-A5F6-B26FF9D1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46594" y="3848568"/>
            <a:ext cx="3100477" cy="28829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F0CE6E35-5DE4-4C4E-9574-F67DBEC64612}"/>
              </a:ext>
            </a:extLst>
          </p:cNvPr>
          <p:cNvSpPr/>
          <p:nvPr/>
        </p:nvSpPr>
        <p:spPr>
          <a:xfrm>
            <a:off x="2076797" y="4016263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F534BF5-B800-924C-89B4-893241D33117}"/>
              </a:ext>
            </a:extLst>
          </p:cNvPr>
          <p:cNvSpPr/>
          <p:nvPr/>
        </p:nvSpPr>
        <p:spPr>
          <a:xfrm>
            <a:off x="1193553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3C6926FB-417D-5E4F-B48A-7A0305302A34}"/>
              </a:ext>
            </a:extLst>
          </p:cNvPr>
          <p:cNvSpPr/>
          <p:nvPr/>
        </p:nvSpPr>
        <p:spPr>
          <a:xfrm>
            <a:off x="3017272" y="559230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D482E7-E57C-D846-A0FF-66C77AFC3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46" y="2912248"/>
            <a:ext cx="906115" cy="9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12253</TotalTime>
  <Words>2208</Words>
  <Application>Microsoft Office PowerPoint</Application>
  <PresentationFormat>Custom</PresentationFormat>
  <Paragraphs>864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OpenDyslexic</vt:lpstr>
      <vt:lpstr>Lato Light</vt:lpstr>
      <vt:lpstr>OpenDyslexicAlta</vt:lpstr>
      <vt:lpstr>Lato</vt:lpstr>
      <vt:lpstr>Muli</vt:lpstr>
      <vt:lpstr>Wingdings</vt:lpstr>
      <vt:lpstr>Office Theme</vt:lpstr>
      <vt:lpstr>PowerPoint Presentation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  <vt:lpstr>To be able to find links between addition and subtraction facts (within number bonds to 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524</cp:revision>
  <cp:lastPrinted>2019-06-17T16:19:05Z</cp:lastPrinted>
  <dcterms:created xsi:type="dcterms:W3CDTF">2018-08-06T08:16:18Z</dcterms:created>
  <dcterms:modified xsi:type="dcterms:W3CDTF">2021-01-04T10:58:28Z</dcterms:modified>
</cp:coreProperties>
</file>