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92" r:id="rId18"/>
    <p:sldId id="393" r:id="rId19"/>
    <p:sldId id="390" r:id="rId20"/>
    <p:sldId id="391" r:id="rId21"/>
    <p:sldId id="386" r:id="rId22"/>
    <p:sldId id="387" r:id="rId23"/>
    <p:sldId id="388" r:id="rId24"/>
    <p:sldId id="389" r:id="rId25"/>
    <p:sldId id="395" r:id="rId26"/>
    <p:sldId id="394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7" r:id="rId46"/>
    <p:sldId id="418" r:id="rId47"/>
    <p:sldId id="419" r:id="rId48"/>
    <p:sldId id="420" r:id="rId49"/>
    <p:sldId id="370" r:id="rId50"/>
    <p:sldId id="414" r:id="rId51"/>
    <p:sldId id="415" r:id="rId52"/>
  </p:sldIdLst>
  <p:sldSz cx="12192000" cy="6858000"/>
  <p:notesSz cx="6858000" cy="9144000"/>
  <p:embeddedFontLst>
    <p:embeddedFont>
      <p:font typeface="OpenDyslexicAlta" panose="00000500000000000000" pitchFamily="2" charset="0"/>
      <p:regular r:id="rId55"/>
      <p:bold r:id="rId56"/>
      <p:italic r:id="rId57"/>
      <p:boldItalic r:id="rId58"/>
    </p:embeddedFont>
    <p:embeddedFont>
      <p:font typeface="Muli" panose="020B0604020202020204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Lato Light" panose="020F0302020204030203" pitchFamily="34" charset="0"/>
      <p:regular r:id="rId67"/>
    </p:embeddedFont>
    <p:embeddedFont>
      <p:font typeface="OpenDyslexic" panose="00000500000000000000" pitchFamily="2" charset="0"/>
      <p:regular r:id="rId68"/>
      <p:bold r:id="rId69"/>
      <p:italic r:id="rId70"/>
      <p:boldItalic r:id="rId71"/>
    </p:embeddedFont>
    <p:embeddedFont>
      <p:font typeface="Lato" panose="020F0502020204030203" pitchFamily="34" charset="0"/>
      <p:regular r:id="rId72"/>
      <p:bold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4" autoAdjust="0"/>
    <p:restoredTop sz="82109" autoAdjust="0"/>
  </p:normalViewPr>
  <p:slideViewPr>
    <p:cSldViewPr snapToGrid="0" snapToObjects="1">
      <p:cViewPr varScale="1">
        <p:scale>
          <a:sx n="70" d="100"/>
          <a:sy n="70" d="100"/>
        </p:scale>
        <p:origin x="-306" y="-19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01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85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6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49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6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7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97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5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50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2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Extension</a:t>
            </a:r>
            <a:r>
              <a:rPr lang="en-US" dirty="0"/>
              <a:t>: Ask children to plot another point that does belong and another point that doesn’t belong.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32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13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03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6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6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9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93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91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59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0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8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29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596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98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0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92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27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2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074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47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80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86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993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7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2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3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3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07/01/2021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5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52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Autumn Block 4: Position and Direction</a:t>
            </a:r>
          </a:p>
          <a:p>
            <a:r>
              <a:rPr lang="en-GB" dirty="0"/>
              <a:t>Lesson 1: To be able to read and plot co-ordinates in the first quadrant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4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QYLFANH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557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942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795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6546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0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7421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021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703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66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545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value, also plotting the missing co-ordinate to complete a shape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 and when plotting the missing co-ordinate to complete a shape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Autumn Block 4 – Position and Direction - Lesson 1 – To be able to read and plot co-ordinates in the first quadrant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17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259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535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772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29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co-ordinates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2120172" y="52102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1575886" y="45651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2214584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3970210" y="399834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3423876" y="488798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3970210" y="581314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6117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co-ordinates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2120172" y="52102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2359724" y="497937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471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a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co-ordinate that is an even number.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odd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1575886" y="45651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1AB7E7-0A3D-2E47-9A2B-F679A9DC2CFA}"/>
              </a:ext>
            </a:extLst>
          </p:cNvPr>
          <p:cNvSpPr/>
          <p:nvPr/>
        </p:nvSpPr>
        <p:spPr>
          <a:xfrm>
            <a:off x="1815438" y="4334267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2214584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223008-1028-8B4F-96DF-D35DF8EDCA0A}"/>
              </a:ext>
            </a:extLst>
          </p:cNvPr>
          <p:cNvSpPr/>
          <p:nvPr/>
        </p:nvSpPr>
        <p:spPr>
          <a:xfrm>
            <a:off x="2454136" y="314890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3970210" y="399834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956CCD-ED17-DF49-8C4B-B040B068717C}"/>
              </a:ext>
            </a:extLst>
          </p:cNvPr>
          <p:cNvSpPr/>
          <p:nvPr/>
        </p:nvSpPr>
        <p:spPr>
          <a:xfrm>
            <a:off x="4209762" y="376751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3423876" y="488798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BC016C-A9C3-C745-845B-92D83157F0F3}"/>
              </a:ext>
            </a:extLst>
          </p:cNvPr>
          <p:cNvSpPr/>
          <p:nvPr/>
        </p:nvSpPr>
        <p:spPr>
          <a:xfrm>
            <a:off x="3663428" y="465715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3970210" y="581314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6A5E039-4836-9145-9D98-3A96B57EBC54}"/>
              </a:ext>
            </a:extLst>
          </p:cNvPr>
          <p:cNvSpPr/>
          <p:nvPr/>
        </p:nvSpPr>
        <p:spPr>
          <a:xfrm>
            <a:off x="4209762" y="558231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071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239508" y="54988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618529" y="55040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49238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5386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239508" y="49238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479060" y="4693004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(6,4)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239508" y="54988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618529" y="55040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49238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361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500765" y="45844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879786" y="45896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879786" y="40094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1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500765" y="40094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740317" y="377860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500765" y="45844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879786" y="45896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879786" y="40094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468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179948" y="551334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179948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299214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7632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99214" y="551334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530481" y="565130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(3,2)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179948" y="551334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179948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299214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6005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647557" y="42962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528291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47557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525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528291" y="4296200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828390" y="443214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647557" y="42962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528291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47557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651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949223" y="4867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328244" y="487270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28244" y="369012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4104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49223" y="3690124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88775" y="3488319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949223" y="4867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328244" y="487270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28244" y="369012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723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499263" y="523378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499263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8337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8529" y="523378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849796" y="5371740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499263" y="523378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499263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0684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15691" y="457472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D738F4-8E46-BC4F-9679-3B2D187F5E35}"/>
              </a:ext>
            </a:extLst>
          </p:cNvPr>
          <p:cNvSpPr/>
          <p:nvPr/>
        </p:nvSpPr>
        <p:spPr>
          <a:xfrm>
            <a:off x="6531850" y="516061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4FC5564-29CA-4443-9834-4B4C158A9863}"/>
              </a:ext>
            </a:extLst>
          </p:cNvPr>
          <p:cNvSpPr/>
          <p:nvPr/>
        </p:nvSpPr>
        <p:spPr>
          <a:xfrm>
            <a:off x="5315691" y="5161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08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22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531850" y="457472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851610" y="435052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531850" y="516061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315691" y="5161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15691" y="457472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019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final points to complete the rectangles below.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720605" y="3095036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D738F4-8E46-BC4F-9679-3B2D187F5E35}"/>
              </a:ext>
            </a:extLst>
          </p:cNvPr>
          <p:cNvSpPr/>
          <p:nvPr/>
        </p:nvSpPr>
        <p:spPr>
          <a:xfrm>
            <a:off x="5936764" y="3680927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4FC5564-29CA-4443-9834-4B4C158A9863}"/>
              </a:ext>
            </a:extLst>
          </p:cNvPr>
          <p:cNvSpPr/>
          <p:nvPr/>
        </p:nvSpPr>
        <p:spPr>
          <a:xfrm>
            <a:off x="4720605" y="3681778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EE69F74-2452-7F4C-8B64-E924909809BC}"/>
              </a:ext>
            </a:extLst>
          </p:cNvPr>
          <p:cNvSpPr/>
          <p:nvPr/>
        </p:nvSpPr>
        <p:spPr>
          <a:xfrm>
            <a:off x="7153909" y="577969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44F5D6B-C63E-E247-AFAE-C6CFF59FBB6E}"/>
              </a:ext>
            </a:extLst>
          </p:cNvPr>
          <p:cNvSpPr/>
          <p:nvPr/>
        </p:nvSpPr>
        <p:spPr>
          <a:xfrm>
            <a:off x="6532930" y="57849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0A63B3A-AFA8-484C-B1B4-92C8F1DC1087}"/>
              </a:ext>
            </a:extLst>
          </p:cNvPr>
          <p:cNvSpPr/>
          <p:nvPr/>
        </p:nvSpPr>
        <p:spPr>
          <a:xfrm>
            <a:off x="6532930" y="460235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DE7B1AD-493D-194C-B1FF-C4E9CCAECF33}"/>
              </a:ext>
            </a:extLst>
          </p:cNvPr>
          <p:cNvSpPr/>
          <p:nvPr/>
        </p:nvSpPr>
        <p:spPr>
          <a:xfrm>
            <a:off x="4698769" y="518587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B23B388-0F5A-8A4C-BEE8-C391566347D6}"/>
              </a:ext>
            </a:extLst>
          </p:cNvPr>
          <p:cNvSpPr/>
          <p:nvPr/>
        </p:nvSpPr>
        <p:spPr>
          <a:xfrm>
            <a:off x="5319748" y="611366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4AA6596-28E6-8445-8594-1F367533DB50}"/>
              </a:ext>
            </a:extLst>
          </p:cNvPr>
          <p:cNvSpPr/>
          <p:nvPr/>
        </p:nvSpPr>
        <p:spPr>
          <a:xfrm>
            <a:off x="4698769" y="6118907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4861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final points to complete the rectangles below.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720605" y="3095036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D738F4-8E46-BC4F-9679-3B2D187F5E35}"/>
              </a:ext>
            </a:extLst>
          </p:cNvPr>
          <p:cNvSpPr/>
          <p:nvPr/>
        </p:nvSpPr>
        <p:spPr>
          <a:xfrm>
            <a:off x="5936764" y="3680927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4FC5564-29CA-4443-9834-4B4C158A9863}"/>
              </a:ext>
            </a:extLst>
          </p:cNvPr>
          <p:cNvSpPr/>
          <p:nvPr/>
        </p:nvSpPr>
        <p:spPr>
          <a:xfrm>
            <a:off x="4720605" y="3681778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738CFCB-4488-C248-95E4-3AEC947A0209}"/>
              </a:ext>
            </a:extLst>
          </p:cNvPr>
          <p:cNvSpPr/>
          <p:nvPr/>
        </p:nvSpPr>
        <p:spPr>
          <a:xfrm>
            <a:off x="7153909" y="460235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F21343-361D-6C4F-98B2-7FF09154AC7C}"/>
              </a:ext>
            </a:extLst>
          </p:cNvPr>
          <p:cNvSpPr/>
          <p:nvPr/>
        </p:nvSpPr>
        <p:spPr>
          <a:xfrm>
            <a:off x="7393461" y="4400554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EE69F74-2452-7F4C-8B64-E924909809BC}"/>
              </a:ext>
            </a:extLst>
          </p:cNvPr>
          <p:cNvSpPr/>
          <p:nvPr/>
        </p:nvSpPr>
        <p:spPr>
          <a:xfrm>
            <a:off x="7153909" y="577969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44F5D6B-C63E-E247-AFAE-C6CFF59FBB6E}"/>
              </a:ext>
            </a:extLst>
          </p:cNvPr>
          <p:cNvSpPr/>
          <p:nvPr/>
        </p:nvSpPr>
        <p:spPr>
          <a:xfrm>
            <a:off x="6532930" y="57849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0A63B3A-AFA8-484C-B1B4-92C8F1DC1087}"/>
              </a:ext>
            </a:extLst>
          </p:cNvPr>
          <p:cNvSpPr/>
          <p:nvPr/>
        </p:nvSpPr>
        <p:spPr>
          <a:xfrm>
            <a:off x="6532930" y="460235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A6EB8E7-0E07-8548-B532-7A0190FE0C12}"/>
              </a:ext>
            </a:extLst>
          </p:cNvPr>
          <p:cNvSpPr/>
          <p:nvPr/>
        </p:nvSpPr>
        <p:spPr>
          <a:xfrm>
            <a:off x="5957628" y="303411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277F9-B2B1-D64F-B9F7-728764628D2A}"/>
              </a:ext>
            </a:extLst>
          </p:cNvPr>
          <p:cNvSpPr/>
          <p:nvPr/>
        </p:nvSpPr>
        <p:spPr>
          <a:xfrm>
            <a:off x="6197180" y="283230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B1399D6-39A9-7D43-BEAD-F2A8CD40786A}"/>
              </a:ext>
            </a:extLst>
          </p:cNvPr>
          <p:cNvSpPr/>
          <p:nvPr/>
        </p:nvSpPr>
        <p:spPr>
          <a:xfrm>
            <a:off x="5319748" y="518587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8F976C-B4D8-9348-88E5-FEA0789C96FC}"/>
              </a:ext>
            </a:extLst>
          </p:cNvPr>
          <p:cNvSpPr/>
          <p:nvPr/>
        </p:nvSpPr>
        <p:spPr>
          <a:xfrm>
            <a:off x="5559300" y="4955039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CC5D7AE-5CFD-F842-B037-603900B73C38}"/>
              </a:ext>
            </a:extLst>
          </p:cNvPr>
          <p:cNvSpPr/>
          <p:nvPr/>
        </p:nvSpPr>
        <p:spPr>
          <a:xfrm>
            <a:off x="5319748" y="611366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540B0EB2-96F5-624D-BB3E-C8F3C6C11B29}"/>
              </a:ext>
            </a:extLst>
          </p:cNvPr>
          <p:cNvSpPr/>
          <p:nvPr/>
        </p:nvSpPr>
        <p:spPr>
          <a:xfrm>
            <a:off x="4698769" y="6118907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DE7B1AD-493D-194C-B1FF-C4E9CCAECF33}"/>
              </a:ext>
            </a:extLst>
          </p:cNvPr>
          <p:cNvSpPr/>
          <p:nvPr/>
        </p:nvSpPr>
        <p:spPr>
          <a:xfrm>
            <a:off x="4698769" y="518587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097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(7,2), (9,2) and (7,6).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(1,3), (2,5), (5,3) and (6,5).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5481"/>
            <a:ext cx="5053363" cy="5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7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(7,2), (9,2) and (7,6).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right-angled triangle.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(1,3), (2,5), (5,3) and (6,5).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parallelogram.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1D9591-68C0-6C49-99A7-17323D76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5481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was asked to plot the following </a:t>
            </a:r>
            <a:br>
              <a:rPr lang="en-GB" sz="2200" dirty="0"/>
            </a:br>
            <a:r>
              <a:rPr lang="en-GB" sz="2200" dirty="0"/>
              <a:t>co-ordinates: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(2,7)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(4,4)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(9,5)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(3,8)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He’s made some errors.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Re-plot the incorrect co-ordinates.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Why could he not make the same error when plotting the point for b)?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95A29F-93CB-7A4E-9751-657F021F8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2373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6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was asked to plot the following </a:t>
            </a:r>
            <a:br>
              <a:rPr lang="en-GB" sz="2200" dirty="0"/>
            </a:br>
            <a:r>
              <a:rPr lang="en-GB" sz="2200" dirty="0"/>
              <a:t>co-ordinates: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(2,7)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(4,4)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(9,5)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(3,8)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James has plotted his co-ordinates in the wrong order, reading the </a:t>
            </a:r>
            <a:r>
              <a:rPr lang="en-GB" sz="2200" i="1" dirty="0">
                <a:solidFill>
                  <a:srgbClr val="FF3860"/>
                </a:solidFill>
              </a:rPr>
              <a:t>x</a:t>
            </a:r>
            <a:r>
              <a:rPr lang="en-GB" sz="2200" dirty="0">
                <a:solidFill>
                  <a:srgbClr val="FF3860"/>
                </a:solidFill>
              </a:rPr>
              <a:t> co-ordinate as the </a:t>
            </a:r>
            <a:r>
              <a:rPr lang="en-GB" sz="2200" i="1" dirty="0">
                <a:solidFill>
                  <a:srgbClr val="FF3860"/>
                </a:solidFill>
              </a:rPr>
              <a:t>y </a:t>
            </a:r>
            <a:r>
              <a:rPr lang="en-GB" sz="2200" dirty="0">
                <a:solidFill>
                  <a:srgbClr val="FF3860"/>
                </a:solidFill>
              </a:rPr>
              <a:t>co-ordinate and vice versa, as b) has the same value for both co-ordinates it isn’t possible to make the same error.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F8B703-968E-984C-988C-C0D670A4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2373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7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wants to draw the following shape: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plots the following co-ordinates: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(4,9), (9,9), (6,5) and (8,6).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Can she draw the shape she intended to?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FA1704-8E84-5649-81A1-6D2B78B9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  <p:sp>
        <p:nvSpPr>
          <p:cNvPr id="8" name="Trapezium 7">
            <a:extLst>
              <a:ext uri="{FF2B5EF4-FFF2-40B4-BE49-F238E27FC236}">
                <a16:creationId xmlns="" xmlns:a16="http://schemas.microsoft.com/office/drawing/2014/main" id="{403474FD-7A7A-AB42-A1B6-F5D52C9B468E}"/>
              </a:ext>
            </a:extLst>
          </p:cNvPr>
          <p:cNvSpPr/>
          <p:nvPr/>
        </p:nvSpPr>
        <p:spPr>
          <a:xfrm flipV="1">
            <a:off x="2469034" y="2769701"/>
            <a:ext cx="1857801" cy="1093305"/>
          </a:xfrm>
          <a:prstGeom prst="trapezoid">
            <a:avLst>
              <a:gd name="adj" fmla="val 35909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3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7691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wants to draw the following shape: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plots the following co-ordinates: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(4,9), (9,9), (6,5) and (8,6).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 order to draw an isosceles trapezium, Ruth needs to plot (5,6) instead of (6,5).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She has confused the </a:t>
            </a:r>
            <a:r>
              <a:rPr lang="en-GB" sz="2200" i="1" dirty="0">
                <a:solidFill>
                  <a:srgbClr val="FF3860"/>
                </a:solidFill>
              </a:rPr>
              <a:t>x</a:t>
            </a:r>
            <a:r>
              <a:rPr lang="en-GB" sz="2200" dirty="0">
                <a:solidFill>
                  <a:srgbClr val="FF3860"/>
                </a:solidFill>
              </a:rPr>
              <a:t> and </a:t>
            </a:r>
            <a:r>
              <a:rPr lang="en-GB" sz="2200" i="1" dirty="0">
                <a:solidFill>
                  <a:srgbClr val="FF3860"/>
                </a:solidFill>
              </a:rPr>
              <a:t>y</a:t>
            </a:r>
            <a:r>
              <a:rPr lang="en-GB" sz="2200" dirty="0">
                <a:solidFill>
                  <a:srgbClr val="FF3860"/>
                </a:solidFill>
              </a:rPr>
              <a:t>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Trapezium 7">
            <a:extLst>
              <a:ext uri="{FF2B5EF4-FFF2-40B4-BE49-F238E27FC236}">
                <a16:creationId xmlns="" xmlns:a16="http://schemas.microsoft.com/office/drawing/2014/main" id="{403474FD-7A7A-AB42-A1B6-F5D52C9B468E}"/>
              </a:ext>
            </a:extLst>
          </p:cNvPr>
          <p:cNvSpPr/>
          <p:nvPr/>
        </p:nvSpPr>
        <p:spPr>
          <a:xfrm flipV="1">
            <a:off x="2469034" y="2769701"/>
            <a:ext cx="1857801" cy="1093305"/>
          </a:xfrm>
          <a:prstGeom prst="trapezoid">
            <a:avLst>
              <a:gd name="adj" fmla="val 35909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7218459-4F7D-904A-AE58-95F10441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94" y="1811337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91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Use the grid to help explain your response.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365799" y="2553384"/>
            <a:ext cx="366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You can’t have points with an x or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 co-ordinate of less than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7822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 – I do not agree. You can have co-ordinates with a value less than 1, as shown on my chart.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365799" y="2553384"/>
            <a:ext cx="366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You can’t have points with an x or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 co-ordinate of less than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E7D321E2-9C36-2647-A5CC-DDDB17AE0AFB}"/>
              </a:ext>
            </a:extLst>
          </p:cNvPr>
          <p:cNvSpPr/>
          <p:nvPr/>
        </p:nvSpPr>
        <p:spPr>
          <a:xfrm>
            <a:off x="7683994" y="594613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32F1DB-DCCB-1843-85D0-588E9CB6CF0A}"/>
              </a:ext>
            </a:extLst>
          </p:cNvPr>
          <p:cNvSpPr/>
          <p:nvPr/>
        </p:nvSpPr>
        <p:spPr>
          <a:xfrm>
            <a:off x="7923546" y="5715298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4A1BEDC-D776-CC4A-BC95-E7A93EF5EDA8}"/>
              </a:ext>
            </a:extLst>
          </p:cNvPr>
          <p:cNvSpPr/>
          <p:nvPr/>
        </p:nvSpPr>
        <p:spPr>
          <a:xfrm>
            <a:off x="7676795" y="456127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3008DC-B637-4945-B740-B6A1656384B8}"/>
              </a:ext>
            </a:extLst>
          </p:cNvPr>
          <p:cNvSpPr/>
          <p:nvPr/>
        </p:nvSpPr>
        <p:spPr>
          <a:xfrm>
            <a:off x="7916347" y="4330446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4C0B400-87F9-5046-A35F-10EEF9EA3CB2}"/>
              </a:ext>
            </a:extLst>
          </p:cNvPr>
          <p:cNvSpPr/>
          <p:nvPr/>
        </p:nvSpPr>
        <p:spPr>
          <a:xfrm>
            <a:off x="7683994" y="2389668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CF2BECA-2607-D740-8D8A-FFE8013ED917}"/>
              </a:ext>
            </a:extLst>
          </p:cNvPr>
          <p:cNvSpPr/>
          <p:nvPr/>
        </p:nvSpPr>
        <p:spPr>
          <a:xfrm>
            <a:off x="7923546" y="2158835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58B1C83-6B46-6948-BA37-F06CDADFA0CE}"/>
              </a:ext>
            </a:extLst>
          </p:cNvPr>
          <p:cNvSpPr/>
          <p:nvPr/>
        </p:nvSpPr>
        <p:spPr>
          <a:xfrm>
            <a:off x="9491112" y="594613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B566357-C9B4-5549-AA7E-B5F8B67C6577}"/>
              </a:ext>
            </a:extLst>
          </p:cNvPr>
          <p:cNvSpPr/>
          <p:nvPr/>
        </p:nvSpPr>
        <p:spPr>
          <a:xfrm>
            <a:off x="9730664" y="5715298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C2BFC06-2029-FD48-82EE-FFC5CEDF08BF}"/>
              </a:ext>
            </a:extLst>
          </p:cNvPr>
          <p:cNvSpPr/>
          <p:nvPr/>
        </p:nvSpPr>
        <p:spPr>
          <a:xfrm>
            <a:off x="10574023" y="5957948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6895F03-7AE3-E540-B75D-98172173F45F}"/>
              </a:ext>
            </a:extLst>
          </p:cNvPr>
          <p:cNvSpPr/>
          <p:nvPr/>
        </p:nvSpPr>
        <p:spPr>
          <a:xfrm>
            <a:off x="10813575" y="5727115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574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value, also plotting the missing co-ordinate to complete a shape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 and when plotting the missing co-ordinate to complete a shape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Autumn Block 4 – Position and Direction - Lesson 1 – To be able to read and plot co-ordinates in the first quadrant</a:t>
            </a:r>
          </a:p>
        </p:txBody>
      </p:sp>
    </p:spTree>
    <p:extLst>
      <p:ext uri="{BB962C8B-B14F-4D97-AF65-F5344CB8AC3E}">
        <p14:creationId xmlns:p14="http://schemas.microsoft.com/office/powerpoint/2010/main" val="30499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05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A61E4F77-9C60-A54D-B62C-0E8867124854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375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928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212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13727</TotalTime>
  <Words>2369</Words>
  <Application>Microsoft Office PowerPoint</Application>
  <PresentationFormat>Custom</PresentationFormat>
  <Paragraphs>470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OpenDyslexicAlta</vt:lpstr>
      <vt:lpstr>Muli</vt:lpstr>
      <vt:lpstr>Wingdings</vt:lpstr>
      <vt:lpstr>Calibri</vt:lpstr>
      <vt:lpstr>Lato Light</vt:lpstr>
      <vt:lpstr>OpenDyslexic</vt:lpstr>
      <vt:lpstr>Lato</vt:lpstr>
      <vt:lpstr>Office Theme</vt:lpstr>
      <vt:lpstr>PowerPoint Presentation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658</cp:revision>
  <cp:lastPrinted>2019-06-17T16:19:05Z</cp:lastPrinted>
  <dcterms:created xsi:type="dcterms:W3CDTF">2018-08-06T08:16:18Z</dcterms:created>
  <dcterms:modified xsi:type="dcterms:W3CDTF">2021-01-07T10:35:18Z</dcterms:modified>
</cp:coreProperties>
</file>