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8" r:id="rId5"/>
    <p:sldId id="699" r:id="rId6"/>
    <p:sldId id="700" r:id="rId7"/>
    <p:sldId id="683" r:id="rId8"/>
    <p:sldId id="684" r:id="rId9"/>
    <p:sldId id="702" r:id="rId10"/>
    <p:sldId id="703" r:id="rId11"/>
  </p:sldIdLst>
  <p:sldSz cx="12192000" cy="6858000"/>
  <p:notesSz cx="6858000" cy="9144000"/>
  <p:embeddedFontLst>
    <p:embeddedFont>
      <p:font typeface="OpenDyslexicAlta" panose="00000500000000000000" pitchFamily="2" charset="0"/>
      <p:regular r:id="rId14"/>
      <p:bold r:id="rId15"/>
      <p:italic r:id="rId16"/>
      <p:boldItalic r:id="rId17"/>
    </p:embeddedFont>
    <p:embeddedFont>
      <p:font typeface="Lato" panose="020F0502020204030203" pitchFamily="34" charset="0"/>
      <p:regular r:id="rId18"/>
      <p:bold r:id="rId19"/>
    </p:embeddedFont>
    <p:embeddedFont>
      <p:font typeface="Cambria Math" panose="02040503050406030204" pitchFamily="18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uli" panose="020B060402020202020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Lato Light" panose="020F0302020204030203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39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730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11/12/2020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OpenDyslexicAlta" panose="00000500000000000000" pitchFamily="2" charset="0"/>
              </a:rPr>
              <a:t>Festive Problems</a:t>
            </a:r>
            <a:endParaRPr lang="en-GB" dirty="0">
              <a:latin typeface="OpenDyslexicAlta" panose="00000500000000000000" pitchFamily="2" charset="0"/>
            </a:endParaRPr>
          </a:p>
          <a:p>
            <a:r>
              <a:rPr lang="en-GB" dirty="0">
                <a:latin typeface="OpenDyslexicAlta" panose="00000500000000000000" pitchFamily="2" charset="0"/>
              </a:rPr>
              <a:t>17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17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Jamal and Ahmed have the same amount of chocolate sauce.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Jamal has 19L. If he pours 6L on to some cakes, he will have 8L less than Ahmed.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much chocolate sauce has Ahmed made?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9EBC0C-75BC-2B42-BF57-A65B1C2DF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164" y="928239"/>
            <a:ext cx="1253739" cy="1567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17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Jamal and Ahmed have the same amount of chocolate sauce.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Jamal has 19L. If he pours 6L on to some cakes, he will have 8L less than Ahmed.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much chocolate sauce has Ahmed made?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9EBC0C-75BC-2B42-BF57-A65B1C2DF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164" y="928239"/>
            <a:ext cx="1253739" cy="1567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EBDB1355-15BD-3E4E-8835-47BADE6EBDB5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Ahmed has made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</a:rPr>
              <a:t>L of chocolate sauce.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30C410E-B181-2D45-9975-F963DC9B138B}"/>
              </a:ext>
            </a:extLst>
          </p:cNvPr>
          <p:cNvSpPr/>
          <p:nvPr/>
        </p:nvSpPr>
        <p:spPr>
          <a:xfrm>
            <a:off x="1346494" y="3425172"/>
            <a:ext cx="342059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19L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4AA1B52-BF7B-334B-A324-DD918CB05A58}"/>
              </a:ext>
            </a:extLst>
          </p:cNvPr>
          <p:cNvSpPr/>
          <p:nvPr/>
        </p:nvSpPr>
        <p:spPr>
          <a:xfrm>
            <a:off x="1346494" y="3794504"/>
            <a:ext cx="109667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6L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BA24D07-1227-F342-A390-AC5F04EAF538}"/>
              </a:ext>
            </a:extLst>
          </p:cNvPr>
          <p:cNvSpPr/>
          <p:nvPr/>
        </p:nvSpPr>
        <p:spPr>
          <a:xfrm>
            <a:off x="2443163" y="3794605"/>
            <a:ext cx="23239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04EBFD34-E343-254F-8735-4A65F9F26140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2330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EBFD34-E343-254F-8735-4A65F9F26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233030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426" r="-7426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8C487829-02C7-E444-B9B2-06025F3D85CF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C487829-02C7-E444-B9B2-06025F3D8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A2557E9-7575-A341-920D-C551996C54CD}"/>
              </a:ext>
            </a:extLst>
          </p:cNvPr>
          <p:cNvSpPr/>
          <p:nvPr/>
        </p:nvSpPr>
        <p:spPr>
          <a:xfrm>
            <a:off x="2443163" y="3792690"/>
            <a:ext cx="23239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13L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669D626-EFB7-A547-AD7E-674D9DAA23FE}"/>
              </a:ext>
            </a:extLst>
          </p:cNvPr>
          <p:cNvSpPr/>
          <p:nvPr/>
        </p:nvSpPr>
        <p:spPr>
          <a:xfrm>
            <a:off x="1346494" y="4906940"/>
            <a:ext cx="23239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13L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A598329-2079-CC49-9D2A-AA9813295F98}"/>
              </a:ext>
            </a:extLst>
          </p:cNvPr>
          <p:cNvSpPr/>
          <p:nvPr/>
        </p:nvSpPr>
        <p:spPr>
          <a:xfrm>
            <a:off x="3670418" y="4906940"/>
            <a:ext cx="14419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8L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27CF549-0667-F64E-A610-A58E33F82978}"/>
              </a:ext>
            </a:extLst>
          </p:cNvPr>
          <p:cNvSpPr/>
          <p:nvPr/>
        </p:nvSpPr>
        <p:spPr>
          <a:xfrm>
            <a:off x="1346492" y="4535693"/>
            <a:ext cx="376583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9D53895D-EA03-2F41-89AB-57FE6C448284}"/>
                  </a:ext>
                </a:extLst>
              </p:cNvPr>
              <p:cNvSpPr txBox="1"/>
              <p:nvPr/>
            </p:nvSpPr>
            <p:spPr>
              <a:xfrm>
                <a:off x="6498621" y="4059478"/>
                <a:ext cx="12298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8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D53895D-EA03-2F41-89AB-57FE6C448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059478"/>
                <a:ext cx="1229824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426" r="-7426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3FCF69F7-5C8E-B144-A320-1AE0D9535677}"/>
                  </a:ext>
                </a:extLst>
              </p:cNvPr>
              <p:cNvSpPr txBox="1"/>
              <p:nvPr/>
            </p:nvSpPr>
            <p:spPr>
              <a:xfrm>
                <a:off x="7581067" y="4049048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21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FCF69F7-5C8E-B144-A320-1AE0D9535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4049048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0A220CE-845D-4E4E-A510-299CB22C3368}"/>
              </a:ext>
            </a:extLst>
          </p:cNvPr>
          <p:cNvSpPr/>
          <p:nvPr/>
        </p:nvSpPr>
        <p:spPr>
          <a:xfrm>
            <a:off x="1346492" y="4537507"/>
            <a:ext cx="376583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21L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BCA1FE2-CB6F-5548-A515-4EEBCD8320DC}"/>
              </a:ext>
            </a:extLst>
          </p:cNvPr>
          <p:cNvSpPr txBox="1"/>
          <p:nvPr/>
        </p:nvSpPr>
        <p:spPr>
          <a:xfrm>
            <a:off x="3543207" y="5829960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9430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 animBg="1"/>
      <p:bldP spid="22" grpId="0" animBg="1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17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Chen has made a Christmas cake.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He gives half of the cake to his brother.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His sister eats a fifth of the cake.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What fraction of the cake is left?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6473EF-0ABF-B347-AC56-24245BAD7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2509" y="955458"/>
            <a:ext cx="1045609" cy="1568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855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17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Chen has made a Christmas cake.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He gives half of the cake to his brother.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His sister eats a fifth of the cake.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What fraction of the cake is left?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F713A6EE-ED29-DD44-95B2-040A27D92D0C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Chen has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</a:rPr>
              <a:t> of his Christmas cake left.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3B94D68-7438-494A-9E36-81EA2D95D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2509" y="955458"/>
            <a:ext cx="1045609" cy="1568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A2591B7-0B62-274D-8366-50DB1DA5595D}"/>
              </a:ext>
            </a:extLst>
          </p:cNvPr>
          <p:cNvSpPr/>
          <p:nvPr/>
        </p:nvSpPr>
        <p:spPr>
          <a:xfrm>
            <a:off x="1227068" y="3429000"/>
            <a:ext cx="360030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Christmas cake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B2A5496-F103-E941-BA18-7F2CC912A3A2}"/>
              </a:ext>
            </a:extLst>
          </p:cNvPr>
          <p:cNvSpPr/>
          <p:nvPr/>
        </p:nvSpPr>
        <p:spPr>
          <a:xfrm>
            <a:off x="1227068" y="3794504"/>
            <a:ext cx="360030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F9A58BD-BF8C-DB47-83A6-FF14ABF2AF78}"/>
              </a:ext>
            </a:extLst>
          </p:cNvPr>
          <p:cNvSpPr/>
          <p:nvPr/>
        </p:nvSpPr>
        <p:spPr>
          <a:xfrm>
            <a:off x="1227069" y="3794504"/>
            <a:ext cx="180000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xmlns="" id="{07EFDA31-81D7-F346-BA88-8A389F298151}"/>
              </a:ext>
            </a:extLst>
          </p:cNvPr>
          <p:cNvSpPr/>
          <p:nvPr/>
        </p:nvSpPr>
        <p:spPr>
          <a:xfrm rot="5400000">
            <a:off x="2047454" y="3364493"/>
            <a:ext cx="155448" cy="1796218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BEFFBE4-FAAC-9A4B-963F-7AA3977DBA52}"/>
              </a:ext>
            </a:extLst>
          </p:cNvPr>
          <p:cNvSpPr txBox="1"/>
          <p:nvPr/>
        </p:nvSpPr>
        <p:spPr>
          <a:xfrm>
            <a:off x="1571180" y="436687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anose="00000500000000000000" pitchFamily="2" charset="0"/>
              </a:rPr>
              <a:t>brother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1B92BEA-CF16-AA48-B6BC-97DE2C4143CB}"/>
              </a:ext>
            </a:extLst>
          </p:cNvPr>
          <p:cNvCxnSpPr>
            <a:cxnSpLocks/>
          </p:cNvCxnSpPr>
          <p:nvPr/>
        </p:nvCxnSpPr>
        <p:spPr>
          <a:xfrm flipH="1">
            <a:off x="1949824" y="3794504"/>
            <a:ext cx="1" cy="39037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64C4595-280A-BE4E-BEB7-C59DD01D12E7}"/>
              </a:ext>
            </a:extLst>
          </p:cNvPr>
          <p:cNvCxnSpPr>
            <a:cxnSpLocks/>
          </p:cNvCxnSpPr>
          <p:nvPr/>
        </p:nvCxnSpPr>
        <p:spPr>
          <a:xfrm flipH="1">
            <a:off x="2674666" y="3794504"/>
            <a:ext cx="1" cy="39037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E7CF0EF-94E2-654F-A501-E0B28F00EA6F}"/>
              </a:ext>
            </a:extLst>
          </p:cNvPr>
          <p:cNvCxnSpPr>
            <a:cxnSpLocks/>
          </p:cNvCxnSpPr>
          <p:nvPr/>
        </p:nvCxnSpPr>
        <p:spPr>
          <a:xfrm flipH="1">
            <a:off x="4128757" y="3801917"/>
            <a:ext cx="1" cy="39037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9BBF8AB2-BE1F-C044-B2C2-6478861ADA60}"/>
              </a:ext>
            </a:extLst>
          </p:cNvPr>
          <p:cNvCxnSpPr>
            <a:cxnSpLocks/>
          </p:cNvCxnSpPr>
          <p:nvPr/>
        </p:nvCxnSpPr>
        <p:spPr>
          <a:xfrm flipH="1">
            <a:off x="3395333" y="3794504"/>
            <a:ext cx="1" cy="39037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173C7045-28BC-EF45-B056-92F86BCE9B31}"/>
              </a:ext>
            </a:extLst>
          </p:cNvPr>
          <p:cNvCxnSpPr>
            <a:cxnSpLocks/>
          </p:cNvCxnSpPr>
          <p:nvPr/>
        </p:nvCxnSpPr>
        <p:spPr>
          <a:xfrm flipH="1">
            <a:off x="1597421" y="3801917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D8D09A07-E4FF-C346-88FC-5B8C79CC28C0}"/>
              </a:ext>
            </a:extLst>
          </p:cNvPr>
          <p:cNvCxnSpPr>
            <a:cxnSpLocks/>
          </p:cNvCxnSpPr>
          <p:nvPr/>
        </p:nvCxnSpPr>
        <p:spPr>
          <a:xfrm flipH="1">
            <a:off x="2311503" y="3794504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153EA3F1-0F7F-0044-A2CB-C71AC3E0D4D1}"/>
              </a:ext>
            </a:extLst>
          </p:cNvPr>
          <p:cNvCxnSpPr>
            <a:cxnSpLocks/>
          </p:cNvCxnSpPr>
          <p:nvPr/>
        </p:nvCxnSpPr>
        <p:spPr>
          <a:xfrm flipH="1">
            <a:off x="3032169" y="3790014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BD90D97B-D06C-6644-A2E9-E4E9A8C5E781}"/>
              </a:ext>
            </a:extLst>
          </p:cNvPr>
          <p:cNvCxnSpPr>
            <a:cxnSpLocks/>
          </p:cNvCxnSpPr>
          <p:nvPr/>
        </p:nvCxnSpPr>
        <p:spPr>
          <a:xfrm flipH="1">
            <a:off x="3749824" y="3794504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209140F8-1C0A-3845-BD26-11580C70127F}"/>
              </a:ext>
            </a:extLst>
          </p:cNvPr>
          <p:cNvCxnSpPr>
            <a:cxnSpLocks/>
          </p:cNvCxnSpPr>
          <p:nvPr/>
        </p:nvCxnSpPr>
        <p:spPr>
          <a:xfrm flipH="1">
            <a:off x="4477376" y="3801917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ight Brace 36">
            <a:extLst>
              <a:ext uri="{FF2B5EF4-FFF2-40B4-BE49-F238E27FC236}">
                <a16:creationId xmlns:a16="http://schemas.microsoft.com/office/drawing/2014/main" xmlns="" id="{2F2F3459-7452-F54B-AA59-A6D5CCDA0635}"/>
              </a:ext>
            </a:extLst>
          </p:cNvPr>
          <p:cNvSpPr/>
          <p:nvPr/>
        </p:nvSpPr>
        <p:spPr>
          <a:xfrm rot="5400000">
            <a:off x="3312977" y="3910743"/>
            <a:ext cx="155448" cy="71824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C399F75-E948-F640-B2A0-CAFB358898C0}"/>
              </a:ext>
            </a:extLst>
          </p:cNvPr>
          <p:cNvSpPr txBox="1"/>
          <p:nvPr/>
        </p:nvSpPr>
        <p:spPr>
          <a:xfrm>
            <a:off x="2952119" y="43784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anose="00000500000000000000" pitchFamily="2" charset="0"/>
              </a:rPr>
              <a:t>sister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CBFB74EE-5BCB-694E-9382-9882B2A5E1DA}"/>
                  </a:ext>
                </a:extLst>
              </p:cNvPr>
              <p:cNvSpPr txBox="1"/>
              <p:nvPr/>
            </p:nvSpPr>
            <p:spPr>
              <a:xfrm>
                <a:off x="2056644" y="5654332"/>
                <a:ext cx="848166" cy="819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GB" sz="2400" b="1" i="1" dirty="0" smtClean="0">
                              <a:solidFill>
                                <a:srgbClr val="FE3860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sz="2400" b="1" i="1" dirty="0" smtClean="0">
                              <a:solidFill>
                                <a:srgbClr val="FE38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GB" sz="2400" b="1" i="1" dirty="0" smtClean="0">
                              <a:solidFill>
                                <a:srgbClr val="FE38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GB" sz="2800" b="1" dirty="0">
                  <a:solidFill>
                    <a:srgbClr val="FE3860"/>
                  </a:solidFill>
                  <a:latin typeface="OpenDyslexicAlta" panose="00000500000000000000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BFB74EE-5BCB-694E-9382-9882B2A5E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644" y="5654332"/>
                <a:ext cx="848166" cy="81977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8C5F0C4-4877-6D40-9FC2-D37F94FC8747}"/>
              </a:ext>
            </a:extLst>
          </p:cNvPr>
          <p:cNvSpPr txBox="1"/>
          <p:nvPr/>
        </p:nvSpPr>
        <p:spPr>
          <a:xfrm>
            <a:off x="6700800" y="3429000"/>
            <a:ext cx="49065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Sometimes bar models speak lounder than sentences! </a:t>
            </a: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  <a:sym typeface="Wingdings" pitchFamily="2" charset="2"/>
              </a:rPr>
              <a:t> </a:t>
            </a:r>
            <a:endParaRPr lang="en-GB" sz="2800" dirty="0">
              <a:solidFill>
                <a:srgbClr val="FE3860"/>
              </a:solidFill>
              <a:latin typeface="OpenDyslexicAlta" panose="000005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19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 animBg="1"/>
      <p:bldP spid="23" grpId="0" animBg="1"/>
      <p:bldP spid="24" grpId="0" animBg="1"/>
      <p:bldP spid="25" grpId="0"/>
      <p:bldP spid="37" grpId="0" animBg="1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17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Santa has three sacks of cool for the naughty listers.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Put together, he has a total mass of 195kg of coal. 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The first sack has a mass of 92kg.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The second sack is half as heavy as the first sack.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What is the mass of Santa’s third sack of coal?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07F0A5-6118-C740-BBCB-994D1B965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6968" y="1014812"/>
            <a:ext cx="2161175" cy="1438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164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17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Santa has three sacks of cool for the naughty listers.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Put together, he has a total mass of 195kg of coal. 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The first sack has a mass of 92kg.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The second sack is half as heavy as the first sack.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What is the mass of Santa’s third sack of coal?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xmlns="" id="{44680959-D86D-034F-A374-CF917988B071}"/>
              </a:ext>
            </a:extLst>
          </p:cNvPr>
          <p:cNvSpPr txBox="1">
            <a:spLocks/>
          </p:cNvSpPr>
          <p:nvPr/>
        </p:nvSpPr>
        <p:spPr>
          <a:xfrm>
            <a:off x="152398" y="6013177"/>
            <a:ext cx="11887201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The third sack of coal has a mass of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anose="00000500000000000000" pitchFamily="2" charset="0"/>
              </a:rPr>
              <a:t>kg. 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xmlns="" id="{CD0CD196-522E-2F47-9C80-721A8903B50C}"/>
              </a:ext>
            </a:extLst>
          </p:cNvPr>
          <p:cNvSpPr/>
          <p:nvPr/>
        </p:nvSpPr>
        <p:spPr>
          <a:xfrm>
            <a:off x="4006483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C861687-ECC8-6D40-B54E-DB2C0816275E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AF2FF48-8295-CB48-8E9A-925F7915A366}"/>
              </a:ext>
            </a:extLst>
          </p:cNvPr>
          <p:cNvSpPr/>
          <p:nvPr/>
        </p:nvSpPr>
        <p:spPr>
          <a:xfrm>
            <a:off x="529694" y="3591771"/>
            <a:ext cx="10198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anose="00000500000000000000" pitchFamily="2" charset="0"/>
              </a:rPr>
              <a:t>1</a:t>
            </a:r>
            <a:r>
              <a:rPr lang="en-GB" sz="1600" baseline="30000" dirty="0">
                <a:latin typeface="OpenDyslexicAlta" panose="00000500000000000000" pitchFamily="2" charset="0"/>
              </a:rPr>
              <a:t>st</a:t>
            </a:r>
            <a:r>
              <a:rPr lang="en-GB" sz="1600" dirty="0">
                <a:latin typeface="OpenDyslexicAlta" panose="00000500000000000000" pitchFamily="2" charset="0"/>
              </a:rPr>
              <a:t> sack</a:t>
            </a:r>
            <a:endParaRPr lang="en-US" sz="1600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48B58C9-319F-9C49-A5BB-6253F22F887C}"/>
              </a:ext>
            </a:extLst>
          </p:cNvPr>
          <p:cNvSpPr/>
          <p:nvPr/>
        </p:nvSpPr>
        <p:spPr>
          <a:xfrm>
            <a:off x="511620" y="4720327"/>
            <a:ext cx="10390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anose="00000500000000000000" pitchFamily="2" charset="0"/>
              </a:rPr>
              <a:t>3</a:t>
            </a:r>
            <a:r>
              <a:rPr lang="en-GB" sz="1600" baseline="30000" dirty="0">
                <a:latin typeface="OpenDyslexicAlta" panose="00000500000000000000" pitchFamily="2" charset="0"/>
              </a:rPr>
              <a:t>rd</a:t>
            </a:r>
            <a:r>
              <a:rPr lang="en-GB" sz="1600" dirty="0">
                <a:latin typeface="OpenDyslexicAlta" panose="00000500000000000000" pitchFamily="2" charset="0"/>
              </a:rPr>
              <a:t> sack</a:t>
            </a:r>
            <a:endParaRPr lang="en-US" sz="1600" dirty="0">
              <a:latin typeface="OpenDyslexicAlta" panose="000005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97A4C47-125A-F445-8CDE-0CCBBEE7A22B}"/>
              </a:ext>
            </a:extLst>
          </p:cNvPr>
          <p:cNvSpPr/>
          <p:nvPr/>
        </p:nvSpPr>
        <p:spPr>
          <a:xfrm>
            <a:off x="492825" y="4170214"/>
            <a:ext cx="1056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anose="00000500000000000000" pitchFamily="2" charset="0"/>
              </a:rPr>
              <a:t>2</a:t>
            </a:r>
            <a:r>
              <a:rPr lang="en-GB" sz="1600" baseline="30000" dirty="0">
                <a:latin typeface="OpenDyslexicAlta" panose="00000500000000000000" pitchFamily="2" charset="0"/>
              </a:rPr>
              <a:t>nd</a:t>
            </a:r>
            <a:r>
              <a:rPr lang="en-GB" sz="1600" dirty="0">
                <a:latin typeface="OpenDyslexicAlta" panose="00000500000000000000" pitchFamily="2" charset="0"/>
              </a:rPr>
              <a:t> sack</a:t>
            </a:r>
            <a:endParaRPr lang="en-US" sz="1600" dirty="0">
              <a:latin typeface="OpenDyslexicAlta" panose="000005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6623E0-2220-8641-981C-BCBB825C097A}"/>
              </a:ext>
            </a:extLst>
          </p:cNvPr>
          <p:cNvSpPr/>
          <p:nvPr/>
        </p:nvSpPr>
        <p:spPr>
          <a:xfrm>
            <a:off x="4471096" y="4192868"/>
            <a:ext cx="612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OpenDyslexicAlta" panose="00000500000000000000" pitchFamily="2" charset="0"/>
              </a:rPr>
              <a:t>195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2089224-3DE2-5449-A54B-8FD510B112A0}"/>
              </a:ext>
            </a:extLst>
          </p:cNvPr>
          <p:cNvSpPr/>
          <p:nvPr/>
        </p:nvSpPr>
        <p:spPr>
          <a:xfrm>
            <a:off x="1598761" y="3551498"/>
            <a:ext cx="2388611" cy="419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DyslexicAlta" panose="00000500000000000000" pitchFamily="2" charset="0"/>
              </a:rPr>
              <a:t>92kg</a:t>
            </a:r>
            <a:endParaRPr lang="en-US" dirty="0">
              <a:solidFill>
                <a:schemeClr val="bg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2DD9765-EFDF-F441-B643-880822368BE6}"/>
              </a:ext>
            </a:extLst>
          </p:cNvPr>
          <p:cNvSpPr/>
          <p:nvPr/>
        </p:nvSpPr>
        <p:spPr>
          <a:xfrm>
            <a:off x="1599215" y="4143100"/>
            <a:ext cx="1194122" cy="419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DyslexicAlta" panose="00000500000000000000" pitchFamily="2" charset="0"/>
              </a:rPr>
              <a:t>46kg</a:t>
            </a:r>
            <a:endParaRPr lang="en-US" dirty="0">
              <a:solidFill>
                <a:schemeClr val="bg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3B36F71-4CAA-E94A-BCD8-6F96810B54D6}"/>
              </a:ext>
            </a:extLst>
          </p:cNvPr>
          <p:cNvSpPr/>
          <p:nvPr/>
        </p:nvSpPr>
        <p:spPr>
          <a:xfrm>
            <a:off x="2795606" y="3551498"/>
            <a:ext cx="1194122" cy="419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DyslexicAlta" panose="00000500000000000000" pitchFamily="2" charset="0"/>
              </a:rPr>
              <a:t>46kg</a:t>
            </a:r>
            <a:endParaRPr lang="en-US" dirty="0">
              <a:solidFill>
                <a:schemeClr val="bg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1377888-90F7-6F46-B34D-F624673E325C}"/>
              </a:ext>
            </a:extLst>
          </p:cNvPr>
          <p:cNvSpPr/>
          <p:nvPr/>
        </p:nvSpPr>
        <p:spPr>
          <a:xfrm>
            <a:off x="1613370" y="3551498"/>
            <a:ext cx="1194122" cy="419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DyslexicAlta" panose="00000500000000000000" pitchFamily="2" charset="0"/>
              </a:rPr>
              <a:t>46kg</a:t>
            </a:r>
            <a:endParaRPr lang="en-US" dirty="0">
              <a:solidFill>
                <a:schemeClr val="bg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7021EC7-4042-5A4F-B80C-982ACF69D648}"/>
              </a:ext>
            </a:extLst>
          </p:cNvPr>
          <p:cNvSpPr/>
          <p:nvPr/>
        </p:nvSpPr>
        <p:spPr>
          <a:xfrm>
            <a:off x="1598944" y="4680054"/>
            <a:ext cx="1352386" cy="419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DyslexicAlta" panose="00000500000000000000" pitchFamily="2" charset="0"/>
              </a:rPr>
              <a:t>57kg</a:t>
            </a:r>
            <a:endParaRPr lang="en-US" dirty="0">
              <a:solidFill>
                <a:schemeClr val="bg1"/>
              </a:solidFill>
              <a:latin typeface="OpenDyslexicAlta" panose="000005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4E05BBBE-60B2-644D-9288-7BED970872EB}"/>
                  </a:ext>
                </a:extLst>
              </p:cNvPr>
              <p:cNvSpPr txBox="1"/>
              <p:nvPr/>
            </p:nvSpPr>
            <p:spPr>
              <a:xfrm>
                <a:off x="6508409" y="4673271"/>
                <a:ext cx="17988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195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138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E05BBBE-60B2-644D-9288-7BED97087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409" y="4673271"/>
                <a:ext cx="1798890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5424" r="-5085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830448A1-39CE-DD4D-A8E2-97DC1CB5BEF4}"/>
                  </a:ext>
                </a:extLst>
              </p:cNvPr>
              <p:cNvSpPr txBox="1"/>
              <p:nvPr/>
            </p:nvSpPr>
            <p:spPr>
              <a:xfrm>
                <a:off x="8268150" y="4673271"/>
                <a:ext cx="91242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57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30448A1-39CE-DD4D-A8E2-97DC1CB5B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8150" y="4673271"/>
                <a:ext cx="912429" cy="646331"/>
              </a:xfrm>
              <a:prstGeom prst="rect">
                <a:avLst/>
              </a:prstGeom>
              <a:blipFill rotWithShape="1">
                <a:blip r:embed="rId4"/>
                <a:stretch>
                  <a:fillRect r="-10000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EF8FC63F-33CB-9741-904C-B5CC562E8542}"/>
                  </a:ext>
                </a:extLst>
              </p:cNvPr>
              <p:cNvSpPr txBox="1"/>
              <p:nvPr/>
            </p:nvSpPr>
            <p:spPr>
              <a:xfrm>
                <a:off x="6508409" y="3297716"/>
                <a:ext cx="12298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92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F8FC63F-33CB-9741-904C-B5CC562E8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409" y="3297716"/>
                <a:ext cx="1229824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7960" r="-7463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44290CE9-58E3-4C43-9540-E6F6A62C4DCF}"/>
                  </a:ext>
                </a:extLst>
              </p:cNvPr>
              <p:cNvSpPr txBox="1"/>
              <p:nvPr/>
            </p:nvSpPr>
            <p:spPr>
              <a:xfrm>
                <a:off x="7676695" y="3297716"/>
                <a:ext cx="94288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46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4290CE9-58E3-4C43-9540-E6F6A62C4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695" y="3297716"/>
                <a:ext cx="942887" cy="646331"/>
              </a:xfrm>
              <a:prstGeom prst="rect">
                <a:avLst/>
              </a:prstGeom>
              <a:blipFill rotWithShape="1">
                <a:blip r:embed="rId6"/>
                <a:stretch>
                  <a:fillRect r="-9677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25A2307-BDCA-C446-A06F-51456C92B36E}"/>
              </a:ext>
            </a:extLst>
          </p:cNvPr>
          <p:cNvSpPr txBox="1"/>
          <p:nvPr/>
        </p:nvSpPr>
        <p:spPr>
          <a:xfrm>
            <a:off x="6516645" y="3970598"/>
            <a:ext cx="1459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92 + </a:t>
            </a: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46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747EA0BD-2876-1340-A837-B9964EDCF72F}"/>
                  </a:ext>
                </a:extLst>
              </p:cNvPr>
              <p:cNvSpPr txBox="1"/>
              <p:nvPr/>
            </p:nvSpPr>
            <p:spPr>
              <a:xfrm>
                <a:off x="7986102" y="3970598"/>
                <a:ext cx="11095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138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47EA0BD-2876-1340-A837-B9964EDCF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6102" y="3970598"/>
                <a:ext cx="1109599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9341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175DDFB-B0F4-E346-BE82-05AA5ECEC998}"/>
              </a:ext>
            </a:extLst>
          </p:cNvPr>
          <p:cNvSpPr/>
          <p:nvPr/>
        </p:nvSpPr>
        <p:spPr>
          <a:xfrm>
            <a:off x="7317560" y="5925569"/>
            <a:ext cx="841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anose="00000500000000000000" pitchFamily="2" charset="0"/>
              </a:rPr>
              <a:t>57</a:t>
            </a:r>
            <a:endParaRPr lang="en-US" sz="3200" b="1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40324BF-2D86-8745-8BB2-BF1B3D8ABF1E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7CDCD20-7635-7E46-831B-2A3B9CA37CDB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0FBFA80-D31A-F040-BBCC-CAB8C14CC92E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A4758BA-0FC5-BE47-AF63-B9CBBBAD6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6968" y="1014812"/>
            <a:ext cx="2161175" cy="1438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49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/>
      <p:bldP spid="21" grpId="0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7" grpId="0"/>
      <p:bldP spid="28" grpId="0"/>
      <p:bldP spid="33" grpId="0"/>
      <p:bldP spid="34" grpId="0"/>
      <p:bldP spid="35" grpId="0"/>
      <p:bldP spid="36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17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1645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A bag of gingerbread weighs two fifths as much as a box of mince pies. 3 bags of gingerbread and 2 boxes of mince pies weigh 6.88kg.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much would 1 bag of gingerbread and 1 box of mince pies weigh?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EB2EF2-6CC6-3146-8069-2C919B994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093" y="1089759"/>
            <a:ext cx="1897183" cy="1399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5388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17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1645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A bag of gingerbread weighs two fifths as much as a box of mince pies. 3 bags of gingerbread and 2 boxes of mince pies weigh 6.88kg.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much would 1 bag of gingerbread and 1 box of mince pies weigh?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9C0AC214-893D-4446-8422-ED51797870DA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88720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1 bag of gingerbread and 1 box of mince pies weigh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______</a:t>
            </a:r>
            <a:r>
              <a:rPr lang="en-GB" sz="2800" dirty="0">
                <a:latin typeface="OpenDyslexicAlta" panose="00000500000000000000" pitchFamily="2" charset="0"/>
              </a:rPr>
              <a:t>kg.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8C7CD60-D5FC-454F-B2FC-24C9DCA7E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093" y="1089759"/>
            <a:ext cx="1897183" cy="1399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190A506-BFEA-3E4B-AC0F-6CD27554437B}"/>
              </a:ext>
            </a:extLst>
          </p:cNvPr>
          <p:cNvSpPr/>
          <p:nvPr/>
        </p:nvSpPr>
        <p:spPr>
          <a:xfrm>
            <a:off x="452331" y="3326790"/>
            <a:ext cx="1483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mince pies</a:t>
            </a:r>
            <a:endParaRPr lang="en-US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CE7BDDD-76D6-974D-A576-3F09C910F900}"/>
              </a:ext>
            </a:extLst>
          </p:cNvPr>
          <p:cNvSpPr/>
          <p:nvPr/>
        </p:nvSpPr>
        <p:spPr>
          <a:xfrm>
            <a:off x="287221" y="3824244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gingerbread</a:t>
            </a:r>
            <a:endParaRPr lang="en-US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55B571B-3682-E54B-A9E2-9F6035C269DC}"/>
              </a:ext>
            </a:extLst>
          </p:cNvPr>
          <p:cNvSpPr/>
          <p:nvPr/>
        </p:nvSpPr>
        <p:spPr>
          <a:xfrm>
            <a:off x="1935430" y="3290001"/>
            <a:ext cx="126181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4081A29-738B-7E4F-90F4-290521B67C1D}"/>
              </a:ext>
            </a:extLst>
          </p:cNvPr>
          <p:cNvSpPr/>
          <p:nvPr/>
        </p:nvSpPr>
        <p:spPr>
          <a:xfrm>
            <a:off x="1935430" y="3787455"/>
            <a:ext cx="50507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xmlns="" id="{A5300764-1425-2943-B187-78CF275EB0F5}"/>
              </a:ext>
            </a:extLst>
          </p:cNvPr>
          <p:cNvSpPr/>
          <p:nvPr/>
        </p:nvSpPr>
        <p:spPr>
          <a:xfrm>
            <a:off x="3268234" y="3290001"/>
            <a:ext cx="155448" cy="86678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7" name="Subtitle 4">
            <a:extLst>
              <a:ext uri="{FF2B5EF4-FFF2-40B4-BE49-F238E27FC236}">
                <a16:creationId xmlns:a16="http://schemas.microsoft.com/office/drawing/2014/main" xmlns="" id="{E397AE18-924C-054B-AEB9-C672344A1A8E}"/>
              </a:ext>
            </a:extLst>
          </p:cNvPr>
          <p:cNvSpPr txBox="1">
            <a:spLocks/>
          </p:cNvSpPr>
          <p:nvPr/>
        </p:nvSpPr>
        <p:spPr>
          <a:xfrm>
            <a:off x="3494668" y="3381660"/>
            <a:ext cx="354318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0EE63EE-DA3F-AA40-B070-D9F4E1599732}"/>
              </a:ext>
            </a:extLst>
          </p:cNvPr>
          <p:cNvSpPr/>
          <p:nvPr/>
        </p:nvSpPr>
        <p:spPr>
          <a:xfrm>
            <a:off x="452330" y="4634486"/>
            <a:ext cx="1483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mince pies</a:t>
            </a:r>
            <a:endParaRPr lang="en-US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D85C4DC-9226-764C-842D-A73C181C948A}"/>
              </a:ext>
            </a:extLst>
          </p:cNvPr>
          <p:cNvSpPr/>
          <p:nvPr/>
        </p:nvSpPr>
        <p:spPr>
          <a:xfrm>
            <a:off x="287220" y="5131940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gingerbread</a:t>
            </a:r>
            <a:endParaRPr lang="en-US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A1A298C-3382-7D45-9BDA-EC36AFF1F337}"/>
              </a:ext>
            </a:extLst>
          </p:cNvPr>
          <p:cNvSpPr/>
          <p:nvPr/>
        </p:nvSpPr>
        <p:spPr>
          <a:xfrm>
            <a:off x="1935429" y="4597697"/>
            <a:ext cx="126181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9ED5B05-DCB7-3544-9D09-A5B9FD88EC28}"/>
              </a:ext>
            </a:extLst>
          </p:cNvPr>
          <p:cNvSpPr/>
          <p:nvPr/>
        </p:nvSpPr>
        <p:spPr>
          <a:xfrm>
            <a:off x="1935429" y="5095151"/>
            <a:ext cx="50507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1E04E0C-1EA7-014D-91D4-5BAB31A78B64}"/>
              </a:ext>
            </a:extLst>
          </p:cNvPr>
          <p:cNvSpPr/>
          <p:nvPr/>
        </p:nvSpPr>
        <p:spPr>
          <a:xfrm>
            <a:off x="3197247" y="4597696"/>
            <a:ext cx="126181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993F79D-D6CE-EF49-BAD5-694DDFCF202B}"/>
              </a:ext>
            </a:extLst>
          </p:cNvPr>
          <p:cNvSpPr/>
          <p:nvPr/>
        </p:nvSpPr>
        <p:spPr>
          <a:xfrm>
            <a:off x="2440501" y="5095151"/>
            <a:ext cx="50507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76BDE55-7D42-6B48-B237-7C80B9638174}"/>
              </a:ext>
            </a:extLst>
          </p:cNvPr>
          <p:cNvSpPr/>
          <p:nvPr/>
        </p:nvSpPr>
        <p:spPr>
          <a:xfrm>
            <a:off x="2945573" y="5095149"/>
            <a:ext cx="50507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xmlns="" id="{C72D7150-BCCD-6947-AD2D-E50C71DD2CD4}"/>
              </a:ext>
            </a:extLst>
          </p:cNvPr>
          <p:cNvSpPr/>
          <p:nvPr/>
        </p:nvSpPr>
        <p:spPr>
          <a:xfrm>
            <a:off x="4516155" y="4607472"/>
            <a:ext cx="155448" cy="86678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36" name="Subtitle 4">
            <a:extLst>
              <a:ext uri="{FF2B5EF4-FFF2-40B4-BE49-F238E27FC236}">
                <a16:creationId xmlns:a16="http://schemas.microsoft.com/office/drawing/2014/main" xmlns="" id="{88E3EF4A-7F59-BE4E-B505-824684C7AEEF}"/>
              </a:ext>
            </a:extLst>
          </p:cNvPr>
          <p:cNvSpPr txBox="1">
            <a:spLocks/>
          </p:cNvSpPr>
          <p:nvPr/>
        </p:nvSpPr>
        <p:spPr>
          <a:xfrm>
            <a:off x="4742588" y="4699131"/>
            <a:ext cx="1090399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latin typeface="OpenDyslexicAlta" panose="00000500000000000000" pitchFamily="2" charset="0"/>
              </a:rPr>
              <a:t>6.88kg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09E841B-562F-CC4A-A2FD-E9F358692EBE}"/>
              </a:ext>
            </a:extLst>
          </p:cNvPr>
          <p:cNvCxnSpPr>
            <a:cxnSpLocks/>
            <a:stCxn id="23" idx="0"/>
            <a:endCxn id="23" idx="2"/>
          </p:cNvCxnSpPr>
          <p:nvPr/>
        </p:nvCxnSpPr>
        <p:spPr>
          <a:xfrm>
            <a:off x="2187966" y="3787455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681F3A67-A050-CF49-BD3D-913735D14D86}"/>
              </a:ext>
            </a:extLst>
          </p:cNvPr>
          <p:cNvCxnSpPr>
            <a:cxnSpLocks/>
          </p:cNvCxnSpPr>
          <p:nvPr/>
        </p:nvCxnSpPr>
        <p:spPr>
          <a:xfrm>
            <a:off x="2184222" y="3290001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2E991697-703D-824C-AE30-4C7D431024F7}"/>
              </a:ext>
            </a:extLst>
          </p:cNvPr>
          <p:cNvCxnSpPr>
            <a:cxnSpLocks/>
          </p:cNvCxnSpPr>
          <p:nvPr/>
        </p:nvCxnSpPr>
        <p:spPr>
          <a:xfrm>
            <a:off x="2440501" y="3290001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5689250F-FA73-764D-A020-752AD1A1A852}"/>
              </a:ext>
            </a:extLst>
          </p:cNvPr>
          <p:cNvCxnSpPr>
            <a:cxnSpLocks/>
          </p:cNvCxnSpPr>
          <p:nvPr/>
        </p:nvCxnSpPr>
        <p:spPr>
          <a:xfrm>
            <a:off x="2186323" y="5095149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8626DF8B-B4C7-3240-A2F2-6C58E29DE6F5}"/>
              </a:ext>
            </a:extLst>
          </p:cNvPr>
          <p:cNvCxnSpPr>
            <a:cxnSpLocks/>
          </p:cNvCxnSpPr>
          <p:nvPr/>
        </p:nvCxnSpPr>
        <p:spPr>
          <a:xfrm>
            <a:off x="2693037" y="5104925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803E07DC-4E7B-024F-A1F8-965428CFA9A0}"/>
              </a:ext>
            </a:extLst>
          </p:cNvPr>
          <p:cNvCxnSpPr>
            <a:cxnSpLocks/>
          </p:cNvCxnSpPr>
          <p:nvPr/>
        </p:nvCxnSpPr>
        <p:spPr>
          <a:xfrm>
            <a:off x="3186595" y="5104925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107914D1-D17E-0249-AA1B-AD35135E9B74}"/>
              </a:ext>
            </a:extLst>
          </p:cNvPr>
          <p:cNvCxnSpPr>
            <a:cxnSpLocks/>
          </p:cNvCxnSpPr>
          <p:nvPr/>
        </p:nvCxnSpPr>
        <p:spPr>
          <a:xfrm>
            <a:off x="2693037" y="3299314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674FF8DB-B64B-A84C-AF38-275575946A51}"/>
              </a:ext>
            </a:extLst>
          </p:cNvPr>
          <p:cNvCxnSpPr>
            <a:cxnSpLocks/>
          </p:cNvCxnSpPr>
          <p:nvPr/>
        </p:nvCxnSpPr>
        <p:spPr>
          <a:xfrm>
            <a:off x="2951854" y="3292707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9E4B04FA-C2F9-A64B-B208-3B3413CDEDA9}"/>
              </a:ext>
            </a:extLst>
          </p:cNvPr>
          <p:cNvCxnSpPr>
            <a:cxnSpLocks/>
          </p:cNvCxnSpPr>
          <p:nvPr/>
        </p:nvCxnSpPr>
        <p:spPr>
          <a:xfrm>
            <a:off x="2189866" y="4597696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786354B5-05DD-CD47-BA45-4DE2E6A92385}"/>
              </a:ext>
            </a:extLst>
          </p:cNvPr>
          <p:cNvCxnSpPr>
            <a:cxnSpLocks/>
          </p:cNvCxnSpPr>
          <p:nvPr/>
        </p:nvCxnSpPr>
        <p:spPr>
          <a:xfrm>
            <a:off x="2446145" y="4597696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9B55CAD0-4785-CA46-BBFC-5BCF2AC5E890}"/>
              </a:ext>
            </a:extLst>
          </p:cNvPr>
          <p:cNvCxnSpPr>
            <a:cxnSpLocks/>
          </p:cNvCxnSpPr>
          <p:nvPr/>
        </p:nvCxnSpPr>
        <p:spPr>
          <a:xfrm>
            <a:off x="2698681" y="4607009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0DCA84C1-DA1D-B047-A99C-80ABB777E6AF}"/>
              </a:ext>
            </a:extLst>
          </p:cNvPr>
          <p:cNvCxnSpPr>
            <a:cxnSpLocks/>
          </p:cNvCxnSpPr>
          <p:nvPr/>
        </p:nvCxnSpPr>
        <p:spPr>
          <a:xfrm>
            <a:off x="2957498" y="4600402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F11694BB-B8BF-2C45-825A-7D88E568CC23}"/>
              </a:ext>
            </a:extLst>
          </p:cNvPr>
          <p:cNvCxnSpPr>
            <a:cxnSpLocks/>
          </p:cNvCxnSpPr>
          <p:nvPr/>
        </p:nvCxnSpPr>
        <p:spPr>
          <a:xfrm>
            <a:off x="3482444" y="4594990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CFA16F1D-9C78-D545-83AD-F618100C2535}"/>
              </a:ext>
            </a:extLst>
          </p:cNvPr>
          <p:cNvCxnSpPr>
            <a:cxnSpLocks/>
          </p:cNvCxnSpPr>
          <p:nvPr/>
        </p:nvCxnSpPr>
        <p:spPr>
          <a:xfrm>
            <a:off x="3738723" y="4594990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1AF0627F-B5BC-A94B-839A-BAEDC44B8E25}"/>
              </a:ext>
            </a:extLst>
          </p:cNvPr>
          <p:cNvCxnSpPr>
            <a:cxnSpLocks/>
          </p:cNvCxnSpPr>
          <p:nvPr/>
        </p:nvCxnSpPr>
        <p:spPr>
          <a:xfrm>
            <a:off x="3991259" y="4604303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E5CE9CB9-1E78-944E-98B5-CCC93C35056A}"/>
              </a:ext>
            </a:extLst>
          </p:cNvPr>
          <p:cNvCxnSpPr>
            <a:cxnSpLocks/>
          </p:cNvCxnSpPr>
          <p:nvPr/>
        </p:nvCxnSpPr>
        <p:spPr>
          <a:xfrm>
            <a:off x="4250076" y="4597696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1AC77C8C-6475-9141-8785-20E57C12B661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73316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6.88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16</a:t>
                </a:r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AC77C8C-6475-9141-8785-20E57C12B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733167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5282" r="-5282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A02ADBC7-6D16-C548-BB58-C4471F454599}"/>
                  </a:ext>
                </a:extLst>
              </p:cNvPr>
              <p:cNvSpPr txBox="1"/>
              <p:nvPr/>
            </p:nvSpPr>
            <p:spPr>
              <a:xfrm>
                <a:off x="8134315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0.43</a:t>
                </a:r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02ADBC7-6D16-C548-BB58-C4471F454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315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42CC524-DAEA-9547-921C-1E2798E1AE09}"/>
              </a:ext>
            </a:extLst>
          </p:cNvPr>
          <p:cNvSpPr/>
          <p:nvPr/>
        </p:nvSpPr>
        <p:spPr>
          <a:xfrm rot="16200000">
            <a:off x="1809272" y="3336490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DD3D4D3A-0C76-6544-9E6C-DB6241247421}"/>
              </a:ext>
            </a:extLst>
          </p:cNvPr>
          <p:cNvSpPr/>
          <p:nvPr/>
        </p:nvSpPr>
        <p:spPr>
          <a:xfrm rot="16200000">
            <a:off x="2059672" y="3336167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474B0E0A-FA78-8C45-BF07-F6286F556F2B}"/>
              </a:ext>
            </a:extLst>
          </p:cNvPr>
          <p:cNvSpPr/>
          <p:nvPr/>
        </p:nvSpPr>
        <p:spPr>
          <a:xfrm rot="16200000">
            <a:off x="2330581" y="3340091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FF9F3F20-A780-C144-887C-6ECC7EA57EEA}"/>
              </a:ext>
            </a:extLst>
          </p:cNvPr>
          <p:cNvSpPr/>
          <p:nvPr/>
        </p:nvSpPr>
        <p:spPr>
          <a:xfrm rot="16200000">
            <a:off x="2580981" y="3339768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46207F77-5FB1-7845-8D2C-08F72606AA12}"/>
              </a:ext>
            </a:extLst>
          </p:cNvPr>
          <p:cNvSpPr/>
          <p:nvPr/>
        </p:nvSpPr>
        <p:spPr>
          <a:xfrm rot="16200000">
            <a:off x="1804316" y="3834105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2F64A534-65F7-9843-A27F-E1F710A612FB}"/>
              </a:ext>
            </a:extLst>
          </p:cNvPr>
          <p:cNvSpPr/>
          <p:nvPr/>
        </p:nvSpPr>
        <p:spPr>
          <a:xfrm rot="16200000">
            <a:off x="2054716" y="3833782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415509A-3207-7D4E-82A3-9316593226E6}"/>
              </a:ext>
            </a:extLst>
          </p:cNvPr>
          <p:cNvSpPr/>
          <p:nvPr/>
        </p:nvSpPr>
        <p:spPr>
          <a:xfrm rot="16200000">
            <a:off x="2832017" y="3343489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272621D6-40DF-994F-9D3B-103B6145CA34}"/>
              </a:ext>
            </a:extLst>
          </p:cNvPr>
          <p:cNvSpPr/>
          <p:nvPr/>
        </p:nvSpPr>
        <p:spPr>
          <a:xfrm rot="16200000">
            <a:off x="1809272" y="4645411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DAD99F9B-3DC6-954B-B453-7E4C3A90D2B8}"/>
              </a:ext>
            </a:extLst>
          </p:cNvPr>
          <p:cNvSpPr/>
          <p:nvPr/>
        </p:nvSpPr>
        <p:spPr>
          <a:xfrm rot="16200000">
            <a:off x="2059672" y="4645088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4F72F84-D008-A848-AFB3-CAF8BADEB5A6}"/>
              </a:ext>
            </a:extLst>
          </p:cNvPr>
          <p:cNvSpPr/>
          <p:nvPr/>
        </p:nvSpPr>
        <p:spPr>
          <a:xfrm rot="16200000">
            <a:off x="2330581" y="4649012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54FCD322-2817-3446-9A92-2F121B6301F0}"/>
              </a:ext>
            </a:extLst>
          </p:cNvPr>
          <p:cNvSpPr/>
          <p:nvPr/>
        </p:nvSpPr>
        <p:spPr>
          <a:xfrm rot="16200000">
            <a:off x="2580981" y="4648689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A906D407-8D9D-C44D-9430-8B7FBEA55714}"/>
              </a:ext>
            </a:extLst>
          </p:cNvPr>
          <p:cNvSpPr/>
          <p:nvPr/>
        </p:nvSpPr>
        <p:spPr>
          <a:xfrm rot="16200000">
            <a:off x="1804316" y="5143026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FBC0A78-6D5D-D444-9004-68A91E90E229}"/>
              </a:ext>
            </a:extLst>
          </p:cNvPr>
          <p:cNvSpPr/>
          <p:nvPr/>
        </p:nvSpPr>
        <p:spPr>
          <a:xfrm rot="16200000">
            <a:off x="2054716" y="5142703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2FD13DE-6AE7-7546-BA68-6B96459E5197}"/>
              </a:ext>
            </a:extLst>
          </p:cNvPr>
          <p:cNvSpPr/>
          <p:nvPr/>
        </p:nvSpPr>
        <p:spPr>
          <a:xfrm rot="16200000">
            <a:off x="2832017" y="4652410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EEDCEFDA-0F72-FF44-BA69-6CCEEF235B05}"/>
              </a:ext>
            </a:extLst>
          </p:cNvPr>
          <p:cNvSpPr/>
          <p:nvPr/>
        </p:nvSpPr>
        <p:spPr>
          <a:xfrm rot="16200000">
            <a:off x="4114271" y="4655266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9731BDE6-DB74-8A4D-BF7E-4E6765C9AF73}"/>
              </a:ext>
            </a:extLst>
          </p:cNvPr>
          <p:cNvSpPr/>
          <p:nvPr/>
        </p:nvSpPr>
        <p:spPr>
          <a:xfrm rot="16200000">
            <a:off x="3088010" y="4655267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1A7C3F06-8E0A-194D-BBA4-9C212BEF23B5}"/>
              </a:ext>
            </a:extLst>
          </p:cNvPr>
          <p:cNvSpPr/>
          <p:nvPr/>
        </p:nvSpPr>
        <p:spPr>
          <a:xfrm rot="16200000">
            <a:off x="3358919" y="4648241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6CED4462-9BEB-C945-88DA-6D3034EE8C5E}"/>
              </a:ext>
            </a:extLst>
          </p:cNvPr>
          <p:cNvSpPr/>
          <p:nvPr/>
        </p:nvSpPr>
        <p:spPr>
          <a:xfrm rot="16200000">
            <a:off x="3609319" y="4647918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8232E9F9-8918-F341-99B5-CF41CF15D9D4}"/>
              </a:ext>
            </a:extLst>
          </p:cNvPr>
          <p:cNvSpPr/>
          <p:nvPr/>
        </p:nvSpPr>
        <p:spPr>
          <a:xfrm rot="16200000">
            <a:off x="2832654" y="5153205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9D0096E4-1D43-A943-A101-0899A9BCCF62}"/>
              </a:ext>
            </a:extLst>
          </p:cNvPr>
          <p:cNvSpPr/>
          <p:nvPr/>
        </p:nvSpPr>
        <p:spPr>
          <a:xfrm rot="16200000">
            <a:off x="3083054" y="5152882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B8A061D-2BA1-F745-985C-99B38D404D02}"/>
              </a:ext>
            </a:extLst>
          </p:cNvPr>
          <p:cNvSpPr/>
          <p:nvPr/>
        </p:nvSpPr>
        <p:spPr>
          <a:xfrm rot="16200000">
            <a:off x="3860355" y="4651639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0F2ED16D-5824-6442-B075-5EE8F857B76D}"/>
              </a:ext>
            </a:extLst>
          </p:cNvPr>
          <p:cNvSpPr/>
          <p:nvPr/>
        </p:nvSpPr>
        <p:spPr>
          <a:xfrm rot="16200000">
            <a:off x="2312832" y="5149439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E787B68D-90F8-2540-885E-342DE55FE930}"/>
              </a:ext>
            </a:extLst>
          </p:cNvPr>
          <p:cNvSpPr/>
          <p:nvPr/>
        </p:nvSpPr>
        <p:spPr>
          <a:xfrm rot="16200000">
            <a:off x="2563232" y="5149116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anose="00000500000000000000" pitchFamily="2" charset="0"/>
              </a:rPr>
              <a:t>0.43</a:t>
            </a:r>
            <a:endParaRPr lang="en-US" sz="1200" dirty="0">
              <a:latin typeface="OpenDyslexicAlta" panose="000005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xmlns="" id="{E6EB091D-6098-5F4D-B043-D21797D293BB}"/>
                  </a:ext>
                </a:extLst>
              </p:cNvPr>
              <p:cNvSpPr txBox="1"/>
              <p:nvPr/>
            </p:nvSpPr>
            <p:spPr>
              <a:xfrm>
                <a:off x="6498621" y="4190670"/>
                <a:ext cx="152317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0.43</a:t>
                </a:r>
              </a:p>
            </p:txBody>
          </p:sp>
        </mc:Choice>
        <mc:Fallback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6EB091D-6098-5F4D-B043-D21797D29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190670"/>
                <a:ext cx="1523174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000" r="-6400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="" id="{987376FE-4A5F-064E-B771-C82418C09364}"/>
                  </a:ext>
                </a:extLst>
              </p:cNvPr>
              <p:cNvSpPr txBox="1"/>
              <p:nvPr/>
            </p:nvSpPr>
            <p:spPr>
              <a:xfrm>
                <a:off x="8134315" y="4180240"/>
                <a:ext cx="17677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3.01kg</a:t>
                </a:r>
              </a:p>
            </p:txBody>
          </p:sp>
        </mc:Choice>
        <mc:Fallback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87376FE-4A5F-064E-B771-C82418C0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315" y="4180240"/>
                <a:ext cx="1767778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Subtitle 4">
            <a:extLst>
              <a:ext uri="{FF2B5EF4-FFF2-40B4-BE49-F238E27FC236}">
                <a16:creationId xmlns:a16="http://schemas.microsoft.com/office/drawing/2014/main" xmlns="" id="{21285C91-3D73-DA44-BA1D-1A8CCDD2DB4C}"/>
              </a:ext>
            </a:extLst>
          </p:cNvPr>
          <p:cNvSpPr txBox="1">
            <a:spLocks/>
          </p:cNvSpPr>
          <p:nvPr/>
        </p:nvSpPr>
        <p:spPr>
          <a:xfrm>
            <a:off x="3469507" y="3380960"/>
            <a:ext cx="1213377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latin typeface="OpenDyslexicAlta" panose="00000500000000000000" pitchFamily="2" charset="0"/>
              </a:rPr>
              <a:t>3.01kg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E66530CD-4441-5F47-9A79-0ECE5E543FB7}"/>
              </a:ext>
            </a:extLst>
          </p:cNvPr>
          <p:cNvSpPr txBox="1"/>
          <p:nvPr/>
        </p:nvSpPr>
        <p:spPr>
          <a:xfrm>
            <a:off x="10287001" y="5820543"/>
            <a:ext cx="954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3.01</a:t>
            </a:r>
          </a:p>
        </p:txBody>
      </p:sp>
    </p:spTree>
    <p:extLst>
      <p:ext uri="{BB962C8B-B14F-4D97-AF65-F5344CB8AC3E}">
        <p14:creationId xmlns:p14="http://schemas.microsoft.com/office/powerpoint/2010/main" val="159797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  <p:bldP spid="22" grpId="0" animBg="1"/>
      <p:bldP spid="23" grpId="0" animBg="1"/>
      <p:bldP spid="26" grpId="0" animBg="1"/>
      <p:bldP spid="27" grpId="0"/>
      <p:bldP spid="27" grpId="1"/>
      <p:bldP spid="28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52" grpId="0"/>
      <p:bldP spid="53" grpId="0"/>
      <p:bldP spid="8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2685</TotalTime>
  <Words>558</Words>
  <Application>Microsoft Office PowerPoint</Application>
  <PresentationFormat>Custom</PresentationFormat>
  <Paragraphs>137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OpenDyslexicAlta</vt:lpstr>
      <vt:lpstr>Lato</vt:lpstr>
      <vt:lpstr>Sassoon Infant Rg</vt:lpstr>
      <vt:lpstr>Wingdings</vt:lpstr>
      <vt:lpstr>Cambria Math</vt:lpstr>
      <vt:lpstr>Calibri</vt:lpstr>
      <vt:lpstr>Muli</vt:lpstr>
      <vt:lpstr>Calibri Light</vt:lpstr>
      <vt:lpstr>Lato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242</cp:revision>
  <dcterms:created xsi:type="dcterms:W3CDTF">2020-10-12T14:10:39Z</dcterms:created>
  <dcterms:modified xsi:type="dcterms:W3CDTF">2020-12-11T07:35:29Z</dcterms:modified>
</cp:coreProperties>
</file>