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90" r:id="rId4"/>
    <p:sldId id="695" r:id="rId5"/>
    <p:sldId id="696" r:id="rId6"/>
    <p:sldId id="697" r:id="rId7"/>
    <p:sldId id="698" r:id="rId8"/>
    <p:sldId id="699" r:id="rId9"/>
    <p:sldId id="700" r:id="rId10"/>
    <p:sldId id="701" r:id="rId11"/>
  </p:sldIdLst>
  <p:sldSz cx="12192000" cy="6858000"/>
  <p:notesSz cx="6858000" cy="9144000"/>
  <p:embeddedFontLst>
    <p:embeddedFont>
      <p:font typeface="Muli" panose="020B0604020202020204" charset="0"/>
      <p:regular r:id="rId14"/>
      <p:bold r:id="rId15"/>
      <p:italic r:id="rId16"/>
      <p:boldItalic r:id="rId17"/>
    </p:embeddedFont>
    <p:embeddedFont>
      <p:font typeface="Cambria Math" panose="02040503050406030204" pitchFamily="18" charset="0"/>
      <p:regular r:id="rId18"/>
    </p:embeddedFont>
    <p:embeddedFont>
      <p:font typeface="Lato Light" panose="020F0302020204030203" pitchFamily="34" charset="0"/>
      <p:regular r:id="rId19"/>
    </p:embeddedFont>
    <p:embeddedFont>
      <p:font typeface="Lato" panose="020F0502020204030203" pitchFamily="34" charset="0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OpenDyslexicAlta" panose="00000500000000000000" pitchFamily="2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3860"/>
    <a:srgbClr val="C796FF"/>
    <a:srgbClr val="E42E3A"/>
    <a:srgbClr val="FFFDC5"/>
    <a:srgbClr val="FBC08C"/>
    <a:srgbClr val="7079DB"/>
    <a:srgbClr val="F5A700"/>
    <a:srgbClr val="729CFC"/>
    <a:srgbClr val="2F46AF"/>
    <a:srgbClr val="FE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070"/>
    <p:restoredTop sz="94646"/>
  </p:normalViewPr>
  <p:slideViewPr>
    <p:cSldViewPr snapToGrid="0" snapToObjects="1" showGuides="1">
      <p:cViewPr>
        <p:scale>
          <a:sx n="70" d="100"/>
          <a:sy n="70" d="100"/>
        </p:scale>
        <p:origin x="-24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93832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08/12/2020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 smtClean="0"/>
              <a:t>Festive Problems</a:t>
            </a:r>
            <a:endParaRPr lang="en-GB" dirty="0"/>
          </a:p>
          <a:p>
            <a:r>
              <a:rPr lang="en-GB" dirty="0"/>
              <a:t>14</a:t>
            </a:r>
            <a:r>
              <a:rPr lang="en-GB" baseline="30000" dirty="0"/>
              <a:t>th</a:t>
            </a:r>
            <a:r>
              <a:rPr lang="en-GB" dirty="0"/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14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Yasmin has 16 baubles.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She gives 2 each to five of her friends. </a:t>
            </a:r>
          </a:p>
          <a:p>
            <a:pPr algn="l"/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How many baubles does she have left?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9DFDBF87-9AF6-544D-870A-A23C2AF63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27" y="937157"/>
            <a:ext cx="1609541" cy="160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14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Yasmin has 16 baubles.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She gives 2 each to five of her friends. </a:t>
            </a:r>
          </a:p>
          <a:p>
            <a:pPr algn="l"/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How many baubles does she have left?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="" xmlns:a16="http://schemas.microsoft.com/office/drawing/2014/main" id="{9716FFA0-7D68-6B4E-B9FC-D2530C4AE9DD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Yasmin has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itchFamily="2" charset="77"/>
              </a:rPr>
              <a:t> baubles left.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875E920-AC0F-B941-B753-0EA9898BCE4C}"/>
              </a:ext>
            </a:extLst>
          </p:cNvPr>
          <p:cNvSpPr/>
          <p:nvPr/>
        </p:nvSpPr>
        <p:spPr>
          <a:xfrm>
            <a:off x="895367" y="3609838"/>
            <a:ext cx="4322848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05DC0B5-9F7D-CC4F-B60C-87AA0CBD9051}"/>
              </a:ext>
            </a:extLst>
          </p:cNvPr>
          <p:cNvSpPr/>
          <p:nvPr/>
        </p:nvSpPr>
        <p:spPr>
          <a:xfrm>
            <a:off x="895367" y="3979170"/>
            <a:ext cx="54307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AFDB4DDF-91F9-B248-984C-A901843742D6}"/>
              </a:ext>
            </a:extLst>
          </p:cNvPr>
          <p:cNvSpPr/>
          <p:nvPr/>
        </p:nvSpPr>
        <p:spPr>
          <a:xfrm>
            <a:off x="1438442" y="3979170"/>
            <a:ext cx="54307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951A630D-AFBD-E74B-988C-30B9981D8A5E}"/>
              </a:ext>
            </a:extLst>
          </p:cNvPr>
          <p:cNvSpPr/>
          <p:nvPr/>
        </p:nvSpPr>
        <p:spPr>
          <a:xfrm>
            <a:off x="1981517" y="3975587"/>
            <a:ext cx="54307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6E2FB84A-0670-9F4F-934A-B836232E3F9E}"/>
              </a:ext>
            </a:extLst>
          </p:cNvPr>
          <p:cNvSpPr/>
          <p:nvPr/>
        </p:nvSpPr>
        <p:spPr>
          <a:xfrm>
            <a:off x="2524592" y="3979170"/>
            <a:ext cx="54307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9ACF3947-CC95-E540-B64E-EAB9273E74A8}"/>
              </a:ext>
            </a:extLst>
          </p:cNvPr>
          <p:cNvSpPr/>
          <p:nvPr/>
        </p:nvSpPr>
        <p:spPr>
          <a:xfrm>
            <a:off x="3067667" y="3975587"/>
            <a:ext cx="54307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57617AAD-2B03-C04D-8C2D-71769A421A2A}"/>
              </a:ext>
            </a:extLst>
          </p:cNvPr>
          <p:cNvSpPr/>
          <p:nvPr/>
        </p:nvSpPr>
        <p:spPr>
          <a:xfrm>
            <a:off x="3610742" y="3972004"/>
            <a:ext cx="160747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="" xmlns:a16="http://schemas.microsoft.com/office/drawing/2014/main" id="{C5C11848-FE22-0047-96AC-F02DBF667D6A}"/>
              </a:ext>
            </a:extLst>
          </p:cNvPr>
          <p:cNvSpPr/>
          <p:nvPr/>
        </p:nvSpPr>
        <p:spPr>
          <a:xfrm rot="5400000">
            <a:off x="2175330" y="3118936"/>
            <a:ext cx="155448" cy="2715375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3C1C7B8-45CE-0C41-8020-951D8AF756F3}"/>
              </a:ext>
            </a:extLst>
          </p:cNvPr>
          <p:cNvSpPr txBox="1"/>
          <p:nvPr/>
        </p:nvSpPr>
        <p:spPr>
          <a:xfrm>
            <a:off x="2099807" y="4587457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43F6F94-68BE-3941-A8BB-358A114D7A82}"/>
              </a:ext>
            </a:extLst>
          </p:cNvPr>
          <p:cNvSpPr txBox="1"/>
          <p:nvPr/>
        </p:nvSpPr>
        <p:spPr>
          <a:xfrm>
            <a:off x="2031926" y="4587457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id="{B3EE4E6A-C1B8-DF49-ADFB-F702F7D478F0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058303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3EE4E6A-C1B8-DF49-ADFB-F702F7D478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058303" cy="600164"/>
              </a:xfrm>
              <a:prstGeom prst="rect">
                <a:avLst/>
              </a:prstGeom>
              <a:blipFill>
                <a:blip r:embed="rId3"/>
                <a:stretch>
                  <a:fillRect l="-8235" r="-4706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3019198E-4E8B-8741-A8EC-0E1C1BD43297}"/>
                  </a:ext>
                </a:extLst>
              </p:cNvPr>
              <p:cNvSpPr txBox="1"/>
              <p:nvPr/>
            </p:nvSpPr>
            <p:spPr>
              <a:xfrm>
                <a:off x="7581067" y="317665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10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019198E-4E8B-8741-A8EC-0E1C1BD432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067" y="3176659"/>
                <a:ext cx="1335485" cy="600164"/>
              </a:xfrm>
              <a:prstGeom prst="rect">
                <a:avLst/>
              </a:prstGeom>
              <a:blipFill>
                <a:blip r:embed="rId4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48484F07-2221-6740-BC26-223971C86710}"/>
                  </a:ext>
                </a:extLst>
              </p:cNvPr>
              <p:cNvSpPr txBox="1"/>
              <p:nvPr/>
            </p:nvSpPr>
            <p:spPr>
              <a:xfrm>
                <a:off x="6518182" y="4048420"/>
                <a:ext cx="1414170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16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10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8484F07-2221-6740-BC26-223971C86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8182" y="4048420"/>
                <a:ext cx="1414170" cy="600164"/>
              </a:xfrm>
              <a:prstGeom prst="rect">
                <a:avLst/>
              </a:prstGeom>
              <a:blipFill>
                <a:blip r:embed="rId5"/>
                <a:stretch>
                  <a:fillRect l="-7143" r="-6250"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130696D3-E103-BC45-A42E-B2BD00BC4F25}"/>
                  </a:ext>
                </a:extLst>
              </p:cNvPr>
              <p:cNvSpPr txBox="1"/>
              <p:nvPr/>
            </p:nvSpPr>
            <p:spPr>
              <a:xfrm>
                <a:off x="7843224" y="4037990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6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30696D3-E103-BC45-A42E-B2BD00BC4F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3224" y="4037990"/>
                <a:ext cx="1335485" cy="600164"/>
              </a:xfrm>
              <a:prstGeom prst="rect">
                <a:avLst/>
              </a:prstGeom>
              <a:blipFill>
                <a:blip r:embed="rId6"/>
                <a:stretch>
                  <a:fillRect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593A48E4-2288-6E44-821C-B8C5BF5CD775}"/>
              </a:ext>
            </a:extLst>
          </p:cNvPr>
          <p:cNvSpPr/>
          <p:nvPr/>
        </p:nvSpPr>
        <p:spPr>
          <a:xfrm>
            <a:off x="3610742" y="3975587"/>
            <a:ext cx="160747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7CDD9505-319E-F946-A66C-756FE1F74983}"/>
              </a:ext>
            </a:extLst>
          </p:cNvPr>
          <p:cNvSpPr txBox="1"/>
          <p:nvPr/>
        </p:nvSpPr>
        <p:spPr>
          <a:xfrm>
            <a:off x="2406301" y="5804844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86569C9E-C150-F14D-AAEA-8D5D086723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27" y="937157"/>
            <a:ext cx="1609541" cy="160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4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6" grpId="0" animBg="1"/>
      <p:bldP spid="18" grpId="0" animBg="1"/>
      <p:bldP spid="22" grpId="0" animBg="1"/>
      <p:bldP spid="23" grpId="0" animBg="1"/>
      <p:bldP spid="24" grpId="0" animBg="1"/>
      <p:bldP spid="25" grpId="0" animBg="1"/>
      <p:bldP spid="2" grpId="0" animBg="1"/>
      <p:bldP spid="3" grpId="0"/>
      <p:bldP spid="3" grpId="1"/>
      <p:bldP spid="26" grpId="0"/>
      <p:bldP spid="27" grpId="0"/>
      <p:bldP spid="28" grpId="0"/>
      <p:bldP spid="29" grpId="0"/>
      <p:bldP spid="30" grpId="0"/>
      <p:bldP spid="31" grpId="0" animBg="1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14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188825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Jamal has been making Christmas cards. He gives 14 to his swimming friends and 17 to his dance friends.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He then makes 10 more cards. He now has 32 cards.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Christmas cards has he made in total?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="" xmlns:a16="http://schemas.microsoft.com/office/drawing/2014/main" id="{29917C4E-090D-1F4D-8D8B-BFC3D45E5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0858" y="632406"/>
            <a:ext cx="2219045" cy="221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36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14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188825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Jamal has been making Christmas cards. He gives 14 to his swimming friends and 17 to his dance friends.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He then makes 10 more cards. He now has 32 cards.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Christmas cards has he made in total?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="" xmlns:a16="http://schemas.microsoft.com/office/drawing/2014/main" id="{6ADD7B97-6B0E-C44F-A44F-C775BBD68D51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Jamal has made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itchFamily="2" charset="77"/>
              </a:rPr>
              <a:t> Christmas cards in total.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CE324D1-3B45-4E4E-865B-BF7FC862B615}"/>
              </a:ext>
            </a:extLst>
          </p:cNvPr>
          <p:cNvSpPr/>
          <p:nvPr/>
        </p:nvSpPr>
        <p:spPr>
          <a:xfrm>
            <a:off x="363415" y="4269622"/>
            <a:ext cx="1259059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7D3628EE-0F4C-6743-9621-CB2EC313C70D}"/>
              </a:ext>
            </a:extLst>
          </p:cNvPr>
          <p:cNvSpPr/>
          <p:nvPr/>
        </p:nvSpPr>
        <p:spPr>
          <a:xfrm>
            <a:off x="1622473" y="4269622"/>
            <a:ext cx="152924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17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C91D19E-4860-9348-8DEF-87257D597179}"/>
              </a:ext>
            </a:extLst>
          </p:cNvPr>
          <p:cNvSpPr/>
          <p:nvPr/>
        </p:nvSpPr>
        <p:spPr>
          <a:xfrm>
            <a:off x="3151719" y="4269622"/>
            <a:ext cx="81293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E948DF3A-1D60-3D4F-A337-24F54D47E229}"/>
              </a:ext>
            </a:extLst>
          </p:cNvPr>
          <p:cNvSpPr/>
          <p:nvPr/>
        </p:nvSpPr>
        <p:spPr>
          <a:xfrm>
            <a:off x="3151718" y="4269622"/>
            <a:ext cx="265706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32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="" xmlns:a16="http://schemas.microsoft.com/office/drawing/2014/main" id="{72690AC3-720C-854F-B341-CECCAD5EC530}"/>
              </a:ext>
            </a:extLst>
          </p:cNvPr>
          <p:cNvSpPr/>
          <p:nvPr/>
        </p:nvSpPr>
        <p:spPr>
          <a:xfrm rot="5400000">
            <a:off x="915220" y="4137548"/>
            <a:ext cx="155448" cy="1259058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9E0D75CD-FA20-B349-B0DF-474320B1D076}"/>
              </a:ext>
            </a:extLst>
          </p:cNvPr>
          <p:cNvSpPr txBox="1"/>
          <p:nvPr/>
        </p:nvSpPr>
        <p:spPr>
          <a:xfrm>
            <a:off x="591231" y="4879361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swim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="" xmlns:a16="http://schemas.microsoft.com/office/drawing/2014/main" id="{0D860B79-087D-7643-84BC-66F73811C1DE}"/>
              </a:ext>
            </a:extLst>
          </p:cNvPr>
          <p:cNvSpPr/>
          <p:nvPr/>
        </p:nvSpPr>
        <p:spPr>
          <a:xfrm rot="5400000">
            <a:off x="2306996" y="4046647"/>
            <a:ext cx="155448" cy="1440860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45E12B1-D801-3646-AA1F-299EDA931763}"/>
              </a:ext>
            </a:extLst>
          </p:cNvPr>
          <p:cNvSpPr txBox="1"/>
          <p:nvPr/>
        </p:nvSpPr>
        <p:spPr>
          <a:xfrm>
            <a:off x="1930210" y="4879361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dance</a:t>
            </a:r>
          </a:p>
        </p:txBody>
      </p:sp>
      <p:sp>
        <p:nvSpPr>
          <p:cNvPr id="27" name="Right Brace 26">
            <a:extLst>
              <a:ext uri="{FF2B5EF4-FFF2-40B4-BE49-F238E27FC236}">
                <a16:creationId xmlns="" xmlns:a16="http://schemas.microsoft.com/office/drawing/2014/main" id="{069A14F5-5FAB-E446-8F04-588D18A8A1AC}"/>
              </a:ext>
            </a:extLst>
          </p:cNvPr>
          <p:cNvSpPr/>
          <p:nvPr/>
        </p:nvSpPr>
        <p:spPr>
          <a:xfrm rot="5400000">
            <a:off x="4408551" y="3481201"/>
            <a:ext cx="155448" cy="2571750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158191C8-E378-A042-9F4A-303706AF7CAA}"/>
              </a:ext>
            </a:extLst>
          </p:cNvPr>
          <p:cNvSpPr txBox="1"/>
          <p:nvPr/>
        </p:nvSpPr>
        <p:spPr>
          <a:xfrm>
            <a:off x="3885376" y="4879361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has now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259EE368-BDA8-2F45-8F93-C23A3F94BAE9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2266967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14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17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32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59EE368-BDA8-2F45-8F93-C23A3F94BA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2266967" cy="600164"/>
              </a:xfrm>
              <a:prstGeom prst="rect">
                <a:avLst/>
              </a:prstGeom>
              <a:blipFill>
                <a:blip r:embed="rId3"/>
                <a:stretch>
                  <a:fillRect l="-3889" r="-2778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35D6ECDF-3447-DF41-824D-63C02D7FF172}"/>
                  </a:ext>
                </a:extLst>
              </p:cNvPr>
              <p:cNvSpPr txBox="1"/>
              <p:nvPr/>
            </p:nvSpPr>
            <p:spPr>
              <a:xfrm>
                <a:off x="8649383" y="3198668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63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5D6ECDF-3447-DF41-824D-63C02D7FF1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9383" y="3198668"/>
                <a:ext cx="1335485" cy="600164"/>
              </a:xfrm>
              <a:prstGeom prst="rect">
                <a:avLst/>
              </a:prstGeom>
              <a:blipFill>
                <a:blip r:embed="rId4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E41E32A4-D345-F648-9359-1B191A294B5B}"/>
              </a:ext>
            </a:extLst>
          </p:cNvPr>
          <p:cNvSpPr/>
          <p:nvPr/>
        </p:nvSpPr>
        <p:spPr>
          <a:xfrm>
            <a:off x="363415" y="3906098"/>
            <a:ext cx="544537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0C2E54C0-6213-2443-AB20-230A4226960A}"/>
              </a:ext>
            </a:extLst>
          </p:cNvPr>
          <p:cNvSpPr/>
          <p:nvPr/>
        </p:nvSpPr>
        <p:spPr>
          <a:xfrm>
            <a:off x="363415" y="3903194"/>
            <a:ext cx="544537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63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560607D2-D9C7-5044-A721-812CB8DE66B3}"/>
              </a:ext>
            </a:extLst>
          </p:cNvPr>
          <p:cNvSpPr txBox="1"/>
          <p:nvPr/>
        </p:nvSpPr>
        <p:spPr>
          <a:xfrm>
            <a:off x="3317997" y="5819132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63</a:t>
            </a:r>
          </a:p>
        </p:txBody>
      </p:sp>
      <p:pic>
        <p:nvPicPr>
          <p:cNvPr id="34" name="Picture 33" descr="Shape&#10;&#10;Description automatically generated">
            <a:extLst>
              <a:ext uri="{FF2B5EF4-FFF2-40B4-BE49-F238E27FC236}">
                <a16:creationId xmlns="" xmlns:a16="http://schemas.microsoft.com/office/drawing/2014/main" id="{713BAA5C-758B-D642-81C7-CB3C87C472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0858" y="632406"/>
            <a:ext cx="2219045" cy="221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2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6" grpId="0" animBg="1"/>
      <p:bldP spid="18" grpId="0" animBg="1"/>
      <p:bldP spid="22" grpId="0" animBg="1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/>
      <p:bldP spid="30" grpId="0"/>
      <p:bldP spid="31" grpId="0" animBg="1"/>
      <p:bldP spid="32" grpId="0" animBg="1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14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8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 gift box is filled with gingerbread and has a mass of 540g.</a:t>
            </a:r>
          </a:p>
          <a:p>
            <a:pPr algn="l"/>
            <a:r>
              <a:rPr lang="en-GB" dirty="0">
                <a:latin typeface="OpenDyslexicAlta" pitchFamily="2" charset="77"/>
              </a:rPr>
              <a:t>It is emptied and refilled with candy canes to a mass of 390g. The gingerbread weigh double the candy canes’ mass.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What is the gift box’s mass?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 descr="Shape, icon&#10;&#10;Description automatically generated">
            <a:extLst>
              <a:ext uri="{FF2B5EF4-FFF2-40B4-BE49-F238E27FC236}">
                <a16:creationId xmlns="" xmlns:a16="http://schemas.microsoft.com/office/drawing/2014/main" id="{E177A4C3-1A57-C441-BAA6-A8B0EA922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0335" y="1143937"/>
            <a:ext cx="1489403" cy="129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81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14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8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 gift box is filled with gingerbread and has a mass of 540g.</a:t>
            </a:r>
          </a:p>
          <a:p>
            <a:pPr algn="l"/>
            <a:r>
              <a:rPr lang="en-GB" dirty="0">
                <a:latin typeface="OpenDyslexicAlta" pitchFamily="2" charset="77"/>
              </a:rPr>
              <a:t>It is emptied and refilled with candy canes to a mass of 390g. The gingerbread weigh double the candy canes’ mass.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What is the gift box’s mass?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2" name="Subtitle 4">
            <a:extLst>
              <a:ext uri="{FF2B5EF4-FFF2-40B4-BE49-F238E27FC236}">
                <a16:creationId xmlns="" xmlns:a16="http://schemas.microsoft.com/office/drawing/2014/main" id="{E176931A-F197-EF43-9653-B1F9341FBAB9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The gift box has a mass of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_____</a:t>
            </a:r>
            <a:r>
              <a:rPr lang="en-GB" sz="2800" dirty="0">
                <a:latin typeface="OpenDyslexicAlta" pitchFamily="2" charset="77"/>
              </a:rPr>
              <a:t>g.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98692784-DB20-E145-AA31-357D5B398687}"/>
              </a:ext>
            </a:extLst>
          </p:cNvPr>
          <p:cNvSpPr/>
          <p:nvPr/>
        </p:nvSpPr>
        <p:spPr>
          <a:xfrm>
            <a:off x="292076" y="3458508"/>
            <a:ext cx="16546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latin typeface="OpenDyslexicAlta" pitchFamily="2" charset="77"/>
              </a:rPr>
              <a:t>gingerbread</a:t>
            </a:r>
            <a:br>
              <a:rPr lang="en-US" b="1" dirty="0">
                <a:latin typeface="OpenDyslexicAlta" pitchFamily="2" charset="77"/>
              </a:rPr>
            </a:br>
            <a:r>
              <a:rPr lang="en-US" b="1" dirty="0">
                <a:latin typeface="OpenDyslexicAlta" pitchFamily="2" charset="77"/>
              </a:rPr>
              <a:t>+ box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7BF507FD-D77C-AF46-93ED-B2434BCB053A}"/>
              </a:ext>
            </a:extLst>
          </p:cNvPr>
          <p:cNvSpPr/>
          <p:nvPr/>
        </p:nvSpPr>
        <p:spPr>
          <a:xfrm>
            <a:off x="224751" y="4510824"/>
            <a:ext cx="17220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latin typeface="OpenDyslexicAlta" pitchFamily="2" charset="77"/>
              </a:rPr>
              <a:t>candy canes</a:t>
            </a:r>
            <a:br>
              <a:rPr lang="en-US" b="1" dirty="0">
                <a:latin typeface="OpenDyslexicAlta" pitchFamily="2" charset="77"/>
              </a:rPr>
            </a:br>
            <a:r>
              <a:rPr lang="en-US" b="1" dirty="0">
                <a:latin typeface="OpenDyslexicAlta" pitchFamily="2" charset="77"/>
              </a:rPr>
              <a:t>+ box</a:t>
            </a:r>
          </a:p>
        </p:txBody>
      </p:sp>
      <p:pic>
        <p:nvPicPr>
          <p:cNvPr id="22" name="Picture 21" descr="Shape, icon&#10;&#10;Description automatically generated">
            <a:extLst>
              <a:ext uri="{FF2B5EF4-FFF2-40B4-BE49-F238E27FC236}">
                <a16:creationId xmlns="" xmlns:a16="http://schemas.microsoft.com/office/drawing/2014/main" id="{192A801A-A172-4C4B-A50E-10847B72C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0335" y="1143937"/>
            <a:ext cx="1489403" cy="129081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0DA94DF-B829-304F-A568-2733522B3374}"/>
              </a:ext>
            </a:extLst>
          </p:cNvPr>
          <p:cNvSpPr/>
          <p:nvPr/>
        </p:nvSpPr>
        <p:spPr>
          <a:xfrm>
            <a:off x="1946760" y="3429000"/>
            <a:ext cx="38841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540g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BDFC47C2-616F-F040-B0F6-672D9724F477}"/>
              </a:ext>
            </a:extLst>
          </p:cNvPr>
          <p:cNvSpPr/>
          <p:nvPr/>
        </p:nvSpPr>
        <p:spPr>
          <a:xfrm>
            <a:off x="1946760" y="4432256"/>
            <a:ext cx="280326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390g</a:t>
            </a:r>
          </a:p>
        </p:txBody>
      </p:sp>
      <p:sp>
        <p:nvSpPr>
          <p:cNvPr id="25" name="Left-right Arrow 24">
            <a:extLst>
              <a:ext uri="{FF2B5EF4-FFF2-40B4-BE49-F238E27FC236}">
                <a16:creationId xmlns="" xmlns:a16="http://schemas.microsoft.com/office/drawing/2014/main" id="{D1F94C25-C158-9648-9037-2CC5787149EA}"/>
              </a:ext>
            </a:extLst>
          </p:cNvPr>
          <p:cNvSpPr/>
          <p:nvPr/>
        </p:nvSpPr>
        <p:spPr>
          <a:xfrm>
            <a:off x="4750025" y="4584091"/>
            <a:ext cx="1080912" cy="87773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DAFBA58-8821-D741-8A65-0531DE29FA90}"/>
              </a:ext>
            </a:extLst>
          </p:cNvPr>
          <p:cNvSpPr/>
          <p:nvPr/>
        </p:nvSpPr>
        <p:spPr>
          <a:xfrm>
            <a:off x="5137233" y="4296650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OpenDyslexicAlta" pitchFamily="2" charset="77"/>
              </a:rPr>
              <a:t>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ACA388D7-1114-D24E-9831-BED6DD37D314}"/>
              </a:ext>
            </a:extLst>
          </p:cNvPr>
          <p:cNvSpPr/>
          <p:nvPr/>
        </p:nvSpPr>
        <p:spPr>
          <a:xfrm>
            <a:off x="4984146" y="4296650"/>
            <a:ext cx="612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OpenDyslexicAlta" pitchFamily="2" charset="77"/>
              </a:rPr>
              <a:t>150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8ADC563D-5F2B-384F-8798-0373C20F21C4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846980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540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390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ADC563D-5F2B-384F-8798-0373C20F21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846980" cy="600164"/>
              </a:xfrm>
              <a:prstGeom prst="rect">
                <a:avLst/>
              </a:prstGeom>
              <a:blipFill>
                <a:blip r:embed="rId4"/>
                <a:stretch>
                  <a:fillRect l="-4762" r="-4082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A7E11A6A-42D8-304A-93BB-098AFEA8A0F1}"/>
                  </a:ext>
                </a:extLst>
              </p:cNvPr>
              <p:cNvSpPr txBox="1"/>
              <p:nvPr/>
            </p:nvSpPr>
            <p:spPr>
              <a:xfrm>
                <a:off x="8259493" y="317665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150g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7E11A6A-42D8-304A-93BB-098AFEA8A0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9493" y="3176659"/>
                <a:ext cx="1335485" cy="600164"/>
              </a:xfrm>
              <a:prstGeom prst="rect">
                <a:avLst/>
              </a:prstGeom>
              <a:blipFill>
                <a:blip r:embed="rId5"/>
                <a:stretch>
                  <a:fillRect r="-3774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610BE573-7990-0346-B383-0A7DF4756AE0}"/>
              </a:ext>
            </a:extLst>
          </p:cNvPr>
          <p:cNvSpPr/>
          <p:nvPr/>
        </p:nvSpPr>
        <p:spPr>
          <a:xfrm>
            <a:off x="4750025" y="3797594"/>
            <a:ext cx="108091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150g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6B786F11-9ACD-D84E-AED0-CA6815D0A807}"/>
              </a:ext>
            </a:extLst>
          </p:cNvPr>
          <p:cNvSpPr/>
          <p:nvPr/>
        </p:nvSpPr>
        <p:spPr>
          <a:xfrm>
            <a:off x="3669113" y="3797594"/>
            <a:ext cx="108091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150g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F10BD8DE-EDE1-004D-903A-2D12083B49FC}"/>
              </a:ext>
            </a:extLst>
          </p:cNvPr>
          <p:cNvSpPr/>
          <p:nvPr/>
        </p:nvSpPr>
        <p:spPr>
          <a:xfrm>
            <a:off x="3669113" y="4797398"/>
            <a:ext cx="108091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150g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D6241167-6C68-7D4C-BD47-0B4804D99111}"/>
              </a:ext>
            </a:extLst>
          </p:cNvPr>
          <p:cNvSpPr/>
          <p:nvPr/>
        </p:nvSpPr>
        <p:spPr>
          <a:xfrm>
            <a:off x="1946760" y="3797594"/>
            <a:ext cx="1721946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79F4FDF6-A1D2-9A4E-8C76-F6A36E246F6A}"/>
              </a:ext>
            </a:extLst>
          </p:cNvPr>
          <p:cNvSpPr/>
          <p:nvPr/>
        </p:nvSpPr>
        <p:spPr>
          <a:xfrm>
            <a:off x="1946760" y="4797398"/>
            <a:ext cx="1721946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id="{AFB2759B-3794-2D43-83D9-AE8E848816E7}"/>
                  </a:ext>
                </a:extLst>
              </p:cNvPr>
              <p:cNvSpPr txBox="1"/>
              <p:nvPr/>
            </p:nvSpPr>
            <p:spPr>
              <a:xfrm>
                <a:off x="6471971" y="4065818"/>
                <a:ext cx="1818126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390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150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FB2759B-3794-2D43-83D9-AE8E84881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1971" y="4065818"/>
                <a:ext cx="1818126" cy="600164"/>
              </a:xfrm>
              <a:prstGeom prst="rect">
                <a:avLst/>
              </a:prstGeom>
              <a:blipFill>
                <a:blip r:embed="rId6"/>
                <a:stretch>
                  <a:fillRect l="-4861" r="-4861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id="{56CB45F4-BBF7-9247-8921-C6CBDD9ECBF3}"/>
                  </a:ext>
                </a:extLst>
              </p:cNvPr>
              <p:cNvSpPr txBox="1"/>
              <p:nvPr/>
            </p:nvSpPr>
            <p:spPr>
              <a:xfrm>
                <a:off x="8232843" y="4055388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240g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6CB45F4-BBF7-9247-8921-C6CBDD9ECB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2843" y="4055388"/>
                <a:ext cx="1335485" cy="600164"/>
              </a:xfrm>
              <a:prstGeom prst="rect">
                <a:avLst/>
              </a:prstGeom>
              <a:blipFill>
                <a:blip r:embed="rId7"/>
                <a:stretch>
                  <a:fillRect r="-5660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D5B2666D-6100-874D-BE66-E4239B521AF4}"/>
              </a:ext>
            </a:extLst>
          </p:cNvPr>
          <p:cNvSpPr/>
          <p:nvPr/>
        </p:nvSpPr>
        <p:spPr>
          <a:xfrm>
            <a:off x="1946964" y="3797594"/>
            <a:ext cx="1721946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240g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A05B0B81-F395-574A-A71E-8D226FC636F9}"/>
              </a:ext>
            </a:extLst>
          </p:cNvPr>
          <p:cNvSpPr/>
          <p:nvPr/>
        </p:nvSpPr>
        <p:spPr>
          <a:xfrm>
            <a:off x="1946964" y="4797398"/>
            <a:ext cx="1721946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240g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F0DBFFBF-34B4-E24B-BEDB-7B82E9858E8C}"/>
              </a:ext>
            </a:extLst>
          </p:cNvPr>
          <p:cNvSpPr txBox="1"/>
          <p:nvPr/>
        </p:nvSpPr>
        <p:spPr>
          <a:xfrm>
            <a:off x="5521001" y="5813529"/>
            <a:ext cx="94154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240</a:t>
            </a:r>
          </a:p>
        </p:txBody>
      </p:sp>
    </p:spTree>
    <p:extLst>
      <p:ext uri="{BB962C8B-B14F-4D97-AF65-F5344CB8AC3E}">
        <p14:creationId xmlns:p14="http://schemas.microsoft.com/office/powerpoint/2010/main" val="414903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/>
      <p:bldP spid="23" grpId="0" animBg="1"/>
      <p:bldP spid="24" grpId="0" animBg="1"/>
      <p:bldP spid="25" grpId="0" animBg="1"/>
      <p:bldP spid="26" grpId="0"/>
      <p:bldP spid="26" grpId="1"/>
      <p:bldP spid="27" grpId="0"/>
      <p:bldP spid="28" grpId="0"/>
      <p:bldP spid="29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36" grpId="0"/>
      <p:bldP spid="37" grpId="0" animBg="1"/>
      <p:bldP spid="38" grpId="0" animBg="1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14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8" y="832675"/>
            <a:ext cx="10262262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Three buckets contain the same amount of glitter.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25% of the glitter is poured from Bucket A to Bucket C. </a:t>
            </a:r>
            <a:br>
              <a:rPr lang="en-GB" dirty="0">
                <a:latin typeface="OpenDyslexicAlta" pitchFamily="2" charset="77"/>
              </a:rPr>
            </a:br>
            <a:r>
              <a:rPr lang="en-GB" dirty="0">
                <a:latin typeface="OpenDyslexicAlta" pitchFamily="2" charset="77"/>
              </a:rPr>
              <a:t>A quarter of the glitter is poured from Bucket B to Bucket C.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There is 450g more glitter in Bucket C than Bucket A.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What mass of glitter was in each bucket originally?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76A3BC4-4523-684B-BCFF-24D1B2EC0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3442" y="1289210"/>
            <a:ext cx="2028704" cy="6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23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14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8" y="832675"/>
            <a:ext cx="10262262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Three buckets contain the same amount of glitter.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25% of the glitter is poured from Bucket A to Bucket C. </a:t>
            </a:r>
            <a:br>
              <a:rPr lang="en-GB" dirty="0">
                <a:latin typeface="OpenDyslexicAlta" pitchFamily="2" charset="77"/>
              </a:rPr>
            </a:br>
            <a:r>
              <a:rPr lang="en-GB" dirty="0">
                <a:latin typeface="OpenDyslexicAlta" pitchFamily="2" charset="77"/>
              </a:rPr>
              <a:t>A quarter of the glitter is poured from Bucket B to Bucket C.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There is 450g more glitter in Bucket C than Bucket A.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What mass of glitter was in each bucket originally?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="" xmlns:a16="http://schemas.microsoft.com/office/drawing/2014/main" id="{740F97F7-7F61-8148-BB16-80E67779E4B3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There was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_____</a:t>
            </a:r>
            <a:r>
              <a:rPr lang="en-GB" sz="2800" dirty="0">
                <a:latin typeface="OpenDyslexicAlta" pitchFamily="2" charset="77"/>
              </a:rPr>
              <a:t>g of glitter in each bucket originally.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F3A82940-9ED4-0B4A-88D9-D9C25432FCDF}"/>
              </a:ext>
            </a:extLst>
          </p:cNvPr>
          <p:cNvSpPr/>
          <p:nvPr/>
        </p:nvSpPr>
        <p:spPr>
          <a:xfrm>
            <a:off x="694192" y="3474667"/>
            <a:ext cx="1324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latin typeface="OpenDyslexicAlta" pitchFamily="2" charset="77"/>
              </a:rPr>
              <a:t>Bucket 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533CA86D-6CA6-3A44-9F55-4DC81C8A1905}"/>
              </a:ext>
            </a:extLst>
          </p:cNvPr>
          <p:cNvSpPr/>
          <p:nvPr/>
        </p:nvSpPr>
        <p:spPr>
          <a:xfrm>
            <a:off x="729459" y="4193429"/>
            <a:ext cx="1289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latin typeface="OpenDyslexicAlta" pitchFamily="2" charset="77"/>
              </a:rPr>
              <a:t>Bucket 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5BBA1350-1086-B54F-9B0F-BD5DB401C073}"/>
              </a:ext>
            </a:extLst>
          </p:cNvPr>
          <p:cNvSpPr/>
          <p:nvPr/>
        </p:nvSpPr>
        <p:spPr>
          <a:xfrm>
            <a:off x="694192" y="4912191"/>
            <a:ext cx="1324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latin typeface="OpenDyslexicAlta" pitchFamily="2" charset="77"/>
              </a:rPr>
              <a:t>Bucket C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1D0A9FA1-EFF0-404A-A6CF-7626BC902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3442" y="1289210"/>
            <a:ext cx="2028704" cy="67263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9EE00A6-1940-264D-B096-80473769B9B1}"/>
              </a:ext>
            </a:extLst>
          </p:cNvPr>
          <p:cNvSpPr/>
          <p:nvPr/>
        </p:nvSpPr>
        <p:spPr>
          <a:xfrm>
            <a:off x="2184221" y="3429000"/>
            <a:ext cx="216100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6A180091-55ED-B34D-A4EB-B01C08E8A4A8}"/>
              </a:ext>
            </a:extLst>
          </p:cNvPr>
          <p:cNvSpPr/>
          <p:nvPr/>
        </p:nvSpPr>
        <p:spPr>
          <a:xfrm>
            <a:off x="2184220" y="4154825"/>
            <a:ext cx="216100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B0BBA5E2-FFDF-1744-B3A9-3E6D3FE2C6D0}"/>
              </a:ext>
            </a:extLst>
          </p:cNvPr>
          <p:cNvSpPr/>
          <p:nvPr/>
        </p:nvSpPr>
        <p:spPr>
          <a:xfrm>
            <a:off x="2184220" y="4795168"/>
            <a:ext cx="216100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E77AC157-C88F-794A-96A0-27BC7D025DA2}"/>
              </a:ext>
            </a:extLst>
          </p:cNvPr>
          <p:cNvSpPr/>
          <p:nvPr/>
        </p:nvSpPr>
        <p:spPr>
          <a:xfrm>
            <a:off x="3804023" y="3429000"/>
            <a:ext cx="541204" cy="369332"/>
          </a:xfrm>
          <a:prstGeom prst="rect">
            <a:avLst/>
          </a:prstGeom>
          <a:pattFill prst="wdUpDiag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93ACB239-726A-9640-97BD-1DB28ACF423F}"/>
              </a:ext>
            </a:extLst>
          </p:cNvPr>
          <p:cNvSpPr/>
          <p:nvPr/>
        </p:nvSpPr>
        <p:spPr>
          <a:xfrm>
            <a:off x="4345227" y="4795168"/>
            <a:ext cx="541204" cy="369332"/>
          </a:xfrm>
          <a:prstGeom prst="rect">
            <a:avLst/>
          </a:prstGeom>
          <a:pattFill prst="wdUpDiag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5786B20E-5229-2948-9150-60DCF3227D26}"/>
              </a:ext>
            </a:extLst>
          </p:cNvPr>
          <p:cNvSpPr/>
          <p:nvPr/>
        </p:nvSpPr>
        <p:spPr>
          <a:xfrm>
            <a:off x="3804023" y="4154824"/>
            <a:ext cx="541204" cy="369332"/>
          </a:xfrm>
          <a:prstGeom prst="rect">
            <a:avLst/>
          </a:prstGeom>
          <a:pattFill prst="wdUpDiag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04877BAC-90C3-EE40-8989-A88EA87FF18C}"/>
              </a:ext>
            </a:extLst>
          </p:cNvPr>
          <p:cNvSpPr/>
          <p:nvPr/>
        </p:nvSpPr>
        <p:spPr>
          <a:xfrm>
            <a:off x="4886431" y="4795168"/>
            <a:ext cx="541204" cy="369332"/>
          </a:xfrm>
          <a:prstGeom prst="rect">
            <a:avLst/>
          </a:prstGeom>
          <a:pattFill prst="wdUpDiag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5944F6D7-0A40-E24C-8DCD-86DAFA52C4C4}"/>
              </a:ext>
            </a:extLst>
          </p:cNvPr>
          <p:cNvCxnSpPr>
            <a:cxnSpLocks/>
            <a:stCxn id="23" idx="0"/>
            <a:endCxn id="23" idx="2"/>
          </p:cNvCxnSpPr>
          <p:nvPr/>
        </p:nvCxnSpPr>
        <p:spPr>
          <a:xfrm>
            <a:off x="3264725" y="3429000"/>
            <a:ext cx="0" cy="36933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FFDE5451-8D93-EB46-9A21-0F755A90D3B1}"/>
              </a:ext>
            </a:extLst>
          </p:cNvPr>
          <p:cNvCxnSpPr>
            <a:cxnSpLocks/>
          </p:cNvCxnSpPr>
          <p:nvPr/>
        </p:nvCxnSpPr>
        <p:spPr>
          <a:xfrm>
            <a:off x="2721743" y="3429000"/>
            <a:ext cx="0" cy="36933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1AED8C31-4F73-944F-BD6F-2ECB79611157}"/>
              </a:ext>
            </a:extLst>
          </p:cNvPr>
          <p:cNvCxnSpPr>
            <a:cxnSpLocks/>
          </p:cNvCxnSpPr>
          <p:nvPr/>
        </p:nvCxnSpPr>
        <p:spPr>
          <a:xfrm>
            <a:off x="3264725" y="4154824"/>
            <a:ext cx="0" cy="36933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D0985BD6-7052-8D41-8BD4-B01BBDFF9D2D}"/>
              </a:ext>
            </a:extLst>
          </p:cNvPr>
          <p:cNvCxnSpPr>
            <a:cxnSpLocks/>
          </p:cNvCxnSpPr>
          <p:nvPr/>
        </p:nvCxnSpPr>
        <p:spPr>
          <a:xfrm>
            <a:off x="2721743" y="4154824"/>
            <a:ext cx="0" cy="36933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00919D4A-0A72-2143-BC4A-8198F21586F1}"/>
              </a:ext>
            </a:extLst>
          </p:cNvPr>
          <p:cNvCxnSpPr>
            <a:cxnSpLocks/>
          </p:cNvCxnSpPr>
          <p:nvPr/>
        </p:nvCxnSpPr>
        <p:spPr>
          <a:xfrm>
            <a:off x="3264725" y="4795168"/>
            <a:ext cx="0" cy="36933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DC220673-160A-FA4F-B4BB-E99A273F0DB6}"/>
              </a:ext>
            </a:extLst>
          </p:cNvPr>
          <p:cNvCxnSpPr>
            <a:cxnSpLocks/>
          </p:cNvCxnSpPr>
          <p:nvPr/>
        </p:nvCxnSpPr>
        <p:spPr>
          <a:xfrm>
            <a:off x="2721743" y="4795168"/>
            <a:ext cx="0" cy="36933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FB1E0B88-26DE-1748-9C56-00C6390BFBDC}"/>
              </a:ext>
            </a:extLst>
          </p:cNvPr>
          <p:cNvCxnSpPr>
            <a:cxnSpLocks/>
          </p:cNvCxnSpPr>
          <p:nvPr/>
        </p:nvCxnSpPr>
        <p:spPr>
          <a:xfrm>
            <a:off x="3820894" y="4795168"/>
            <a:ext cx="0" cy="36933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Right Brace 36">
            <a:extLst>
              <a:ext uri="{FF2B5EF4-FFF2-40B4-BE49-F238E27FC236}">
                <a16:creationId xmlns="" xmlns:a16="http://schemas.microsoft.com/office/drawing/2014/main" id="{A28E6E05-F7C3-5241-B3E3-CE03AC63E2D9}"/>
              </a:ext>
            </a:extLst>
          </p:cNvPr>
          <p:cNvSpPr/>
          <p:nvPr/>
        </p:nvSpPr>
        <p:spPr>
          <a:xfrm rot="5400000">
            <a:off x="4546539" y="4478153"/>
            <a:ext cx="155448" cy="1606739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90ACA12D-7E3E-F04E-8B03-7C4C93373445}"/>
              </a:ext>
            </a:extLst>
          </p:cNvPr>
          <p:cNvSpPr txBox="1"/>
          <p:nvPr/>
        </p:nvSpPr>
        <p:spPr>
          <a:xfrm>
            <a:off x="4242089" y="5393807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450g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="" xmlns:a16="http://schemas.microsoft.com/office/drawing/2014/main" id="{63BB4352-E618-224A-9ECF-E76F2401A635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446230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450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3BB4352-E618-224A-9ECF-E76F2401A6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446230" cy="600164"/>
              </a:xfrm>
              <a:prstGeom prst="rect">
                <a:avLst/>
              </a:prstGeom>
              <a:blipFill>
                <a:blip r:embed="rId4"/>
                <a:stretch>
                  <a:fillRect l="-6087" r="-6087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="" xmlns:a16="http://schemas.microsoft.com/office/drawing/2014/main" id="{AFAF1A4F-027C-244D-A0E3-A0D23E099FBE}"/>
                  </a:ext>
                </a:extLst>
              </p:cNvPr>
              <p:cNvSpPr txBox="1"/>
              <p:nvPr/>
            </p:nvSpPr>
            <p:spPr>
              <a:xfrm>
                <a:off x="7920451" y="317665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150g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FAF1A4F-027C-244D-A0E3-A0D23E099F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0451" y="3176659"/>
                <a:ext cx="1335485" cy="600164"/>
              </a:xfrm>
              <a:prstGeom prst="rect">
                <a:avLst/>
              </a:prstGeom>
              <a:blipFill>
                <a:blip r:embed="rId5"/>
                <a:stretch>
                  <a:fillRect r="-3774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66243522-4878-C340-9B51-66C015BF36CE}"/>
              </a:ext>
            </a:extLst>
          </p:cNvPr>
          <p:cNvSpPr txBox="1"/>
          <p:nvPr/>
        </p:nvSpPr>
        <p:spPr>
          <a:xfrm>
            <a:off x="2142850" y="3448649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150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77C2BE91-ED39-D548-8CAC-241CB73DF143}"/>
              </a:ext>
            </a:extLst>
          </p:cNvPr>
          <p:cNvSpPr txBox="1"/>
          <p:nvPr/>
        </p:nvSpPr>
        <p:spPr>
          <a:xfrm>
            <a:off x="2702425" y="3448649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150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220DE7F2-8F9C-0A49-92A1-FB569ECEE01C}"/>
              </a:ext>
            </a:extLst>
          </p:cNvPr>
          <p:cNvSpPr txBox="1"/>
          <p:nvPr/>
        </p:nvSpPr>
        <p:spPr>
          <a:xfrm>
            <a:off x="3261041" y="3450826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150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D751D07F-F8E9-4A4C-955E-B366DAE97EE7}"/>
              </a:ext>
            </a:extLst>
          </p:cNvPr>
          <p:cNvSpPr txBox="1"/>
          <p:nvPr/>
        </p:nvSpPr>
        <p:spPr>
          <a:xfrm>
            <a:off x="3768291" y="3450826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150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4D85D42D-5075-604B-9D53-131064FCF3CC}"/>
              </a:ext>
            </a:extLst>
          </p:cNvPr>
          <p:cNvSpPr/>
          <p:nvPr/>
        </p:nvSpPr>
        <p:spPr>
          <a:xfrm>
            <a:off x="2184220" y="3050446"/>
            <a:ext cx="216100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="" xmlns:a16="http://schemas.microsoft.com/office/drawing/2014/main" id="{93A3C74C-D99E-AE4D-BA1B-D5A39CCB5D49}"/>
                  </a:ext>
                </a:extLst>
              </p:cNvPr>
              <p:cNvSpPr txBox="1"/>
              <p:nvPr/>
            </p:nvSpPr>
            <p:spPr>
              <a:xfrm>
                <a:off x="6498621" y="4038791"/>
                <a:ext cx="1423788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150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3A3C74C-D99E-AE4D-BA1B-D5A39CCB5D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4038791"/>
                <a:ext cx="1423788" cy="600164"/>
              </a:xfrm>
              <a:prstGeom prst="rect">
                <a:avLst/>
              </a:prstGeom>
              <a:blipFill>
                <a:blip r:embed="rId6"/>
                <a:stretch>
                  <a:fillRect l="-6195" r="-6195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="" xmlns:a16="http://schemas.microsoft.com/office/drawing/2014/main" id="{EF10609D-721C-1643-A6D4-9A17983A8F16}"/>
                  </a:ext>
                </a:extLst>
              </p:cNvPr>
              <p:cNvSpPr txBox="1"/>
              <p:nvPr/>
            </p:nvSpPr>
            <p:spPr>
              <a:xfrm>
                <a:off x="7920451" y="4028361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600g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F10609D-721C-1643-A6D4-9A17983A8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0451" y="4028361"/>
                <a:ext cx="1335485" cy="600164"/>
              </a:xfrm>
              <a:prstGeom prst="rect">
                <a:avLst/>
              </a:prstGeom>
              <a:blipFill>
                <a:blip r:embed="rId7"/>
                <a:stretch>
                  <a:fillRect r="-6604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C62CAA9C-275A-2148-BDEC-F11C51CA8081}"/>
              </a:ext>
            </a:extLst>
          </p:cNvPr>
          <p:cNvSpPr/>
          <p:nvPr/>
        </p:nvSpPr>
        <p:spPr>
          <a:xfrm>
            <a:off x="2184220" y="3049634"/>
            <a:ext cx="216100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600g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5FEACD56-FEEE-D94F-90E1-F76CBFBD9DF9}"/>
              </a:ext>
            </a:extLst>
          </p:cNvPr>
          <p:cNvSpPr txBox="1"/>
          <p:nvPr/>
        </p:nvSpPr>
        <p:spPr>
          <a:xfrm>
            <a:off x="2373553" y="5803025"/>
            <a:ext cx="94154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600</a:t>
            </a:r>
          </a:p>
        </p:txBody>
      </p:sp>
    </p:spTree>
    <p:extLst>
      <p:ext uri="{BB962C8B-B14F-4D97-AF65-F5344CB8AC3E}">
        <p14:creationId xmlns:p14="http://schemas.microsoft.com/office/powerpoint/2010/main" val="24303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8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7" grpId="0" animBg="1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 animBg="1"/>
      <p:bldP spid="46" grpId="0"/>
      <p:bldP spid="47" grpId="0"/>
      <p:bldP spid="48" grpId="0" animBg="1"/>
      <p:bldP spid="4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2335</TotalTime>
  <Words>542</Words>
  <Application>Microsoft Office PowerPoint</Application>
  <PresentationFormat>Custom</PresentationFormat>
  <Paragraphs>134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Muli</vt:lpstr>
      <vt:lpstr>Sassoon Infant Rg</vt:lpstr>
      <vt:lpstr>Cambria Math</vt:lpstr>
      <vt:lpstr>Lato Light</vt:lpstr>
      <vt:lpstr>Lato</vt:lpstr>
      <vt:lpstr>Calibri</vt:lpstr>
      <vt:lpstr>OpenDyslexicAlta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204</cp:revision>
  <dcterms:created xsi:type="dcterms:W3CDTF">2020-10-12T14:10:39Z</dcterms:created>
  <dcterms:modified xsi:type="dcterms:W3CDTF">2020-12-08T09:57:45Z</dcterms:modified>
</cp:coreProperties>
</file>