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694" r:id="rId5"/>
    <p:sldId id="695" r:id="rId6"/>
    <p:sldId id="696" r:id="rId7"/>
    <p:sldId id="697" r:id="rId8"/>
    <p:sldId id="698" r:id="rId9"/>
    <p:sldId id="699" r:id="rId10"/>
    <p:sldId id="700" r:id="rId11"/>
  </p:sldIdLst>
  <p:sldSz cx="12192000" cy="6858000"/>
  <p:notesSz cx="6858000" cy="9144000"/>
  <p:embeddedFontLst>
    <p:embeddedFont>
      <p:font typeface="Calibri Light" panose="020F0302020204030204" pitchFamily="34" charset="0"/>
      <p:regular r:id="rId14"/>
      <p:italic r:id="rId15"/>
    </p:embeddedFont>
    <p:embeddedFont>
      <p:font typeface="OpenDyslexicAlta" panose="00000500000000000000" pitchFamily="2" charset="0"/>
      <p:regular r:id="rId16"/>
      <p:bold r:id="rId17"/>
      <p:italic r:id="rId18"/>
      <p:boldItalic r:id="rId19"/>
    </p:embeddedFont>
    <p:embeddedFont>
      <p:font typeface="Muli" panose="020B0604020202020204" charset="0"/>
      <p:regular r:id="rId20"/>
      <p:bold r:id="rId21"/>
      <p:italic r:id="rId22"/>
      <p:boldItalic r:id="rId23"/>
    </p:embeddedFont>
    <p:embeddedFont>
      <p:font typeface="Cambria Math" panose="02040503050406030204" pitchFamily="18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Lato Light" panose="020F0302020204030203" pitchFamily="34" charset="0"/>
      <p:regular r:id="rId29"/>
    </p:embeddedFont>
    <p:embeddedFont>
      <p:font typeface="Lato" panose="020F0502020204030203" pitchFamily="3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3860"/>
    <a:srgbClr val="C796FF"/>
    <a:srgbClr val="E42E3A"/>
    <a:srgbClr val="FFFDC5"/>
    <a:srgbClr val="FBC08C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035"/>
    <p:restoredTop sz="94646"/>
  </p:normalViewPr>
  <p:slideViewPr>
    <p:cSldViewPr snapToGrid="0" snapToObjects="1" showGuides="1">
      <p:cViewPr>
        <p:scale>
          <a:sx n="70" d="100"/>
          <a:sy n="70" d="100"/>
        </p:scale>
        <p:origin x="-25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176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14/12/2020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4.tiff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OpenDyslexicAlta" panose="00000500000000000000" pitchFamily="2" charset="0"/>
              </a:rPr>
              <a:t>Festive Problems</a:t>
            </a:r>
            <a:endParaRPr lang="en-GB" dirty="0">
              <a:latin typeface="OpenDyslexicAlta" panose="00000500000000000000" pitchFamily="2" charset="0"/>
            </a:endParaRPr>
          </a:p>
          <a:p>
            <a:r>
              <a:rPr lang="en-GB" dirty="0">
                <a:latin typeface="OpenDyslexicAlta" panose="00000500000000000000" pitchFamily="2" charset="0"/>
              </a:rPr>
              <a:t>13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13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Ruth has 8 gingerbread.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She buys 7 more gingerbread.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Jamal has 11 </a:t>
            </a:r>
            <a:r>
              <a:rPr lang="en-GB" dirty="0" smtClean="0">
                <a:latin typeface="OpenDyslexicAlta" panose="00000500000000000000" pitchFamily="2" charset="0"/>
              </a:rPr>
              <a:t>gingerbread. </a:t>
            </a:r>
            <a:endParaRPr lang="en-GB" dirty="0">
              <a:latin typeface="OpenDyslexicAlta" panose="00000500000000000000" pitchFamily="2" charset="0"/>
            </a:endParaRP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many more gingerbread does Ruth have than </a:t>
            </a:r>
            <a:r>
              <a:rPr lang="en-GB" dirty="0" smtClean="0">
                <a:latin typeface="OpenDyslexicAlta" panose="00000500000000000000" pitchFamily="2" charset="0"/>
              </a:rPr>
              <a:t>Jamal? </a:t>
            </a:r>
            <a:endParaRPr lang="en-GB" dirty="0">
              <a:latin typeface="OpenDyslexicAlta" panose="000005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F6FD15F5-9719-3548-A921-8DD6BFE55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0677" y="811661"/>
            <a:ext cx="1317343" cy="1317343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xmlns="" id="{559845D0-73BE-204F-A6D8-98EC042D3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5194" y="811662"/>
            <a:ext cx="1317343" cy="131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13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Ruth has 8 gingerbread.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She buys 7 more gingerbread.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Jamal has 11 </a:t>
            </a:r>
            <a:r>
              <a:rPr lang="en-GB" dirty="0" smtClean="0">
                <a:latin typeface="OpenDyslexicAlta" panose="00000500000000000000" pitchFamily="2" charset="0"/>
              </a:rPr>
              <a:t>gingerbread. </a:t>
            </a:r>
            <a:endParaRPr lang="en-GB" dirty="0">
              <a:latin typeface="OpenDyslexicAlta" panose="00000500000000000000" pitchFamily="2" charset="0"/>
            </a:endParaRP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many more gingerbread does Ruth have than </a:t>
            </a:r>
            <a:r>
              <a:rPr lang="en-GB" dirty="0" smtClean="0">
                <a:latin typeface="OpenDyslexicAlta" panose="00000500000000000000" pitchFamily="2" charset="0"/>
              </a:rPr>
              <a:t>Jamal? </a:t>
            </a:r>
            <a:endParaRPr lang="en-GB" dirty="0">
              <a:latin typeface="OpenDyslexicAlta" panose="000005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F6FD15F5-9719-3548-A921-8DD6BFE55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0677" y="811661"/>
            <a:ext cx="1317343" cy="1317343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xmlns="" id="{559845D0-73BE-204F-A6D8-98EC042D3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5194" y="811662"/>
            <a:ext cx="1317343" cy="1317343"/>
          </a:xfrm>
          <a:prstGeom prst="rect">
            <a:avLst/>
          </a:prstGeom>
        </p:spPr>
      </p:pic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79BC874C-1B1B-0547-B077-EF1601B01601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</a:rPr>
              <a:t>Ruth has </a:t>
            </a:r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anose="00000500000000000000" pitchFamily="2" charset="0"/>
              </a:rPr>
              <a:t> more gingerbread than Jamal.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A826E88-8FB2-1D44-BAB5-E2DAD182B399}"/>
              </a:ext>
            </a:extLst>
          </p:cNvPr>
          <p:cNvSpPr/>
          <p:nvPr/>
        </p:nvSpPr>
        <p:spPr>
          <a:xfrm>
            <a:off x="468525" y="3679772"/>
            <a:ext cx="758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OpenDyslexicAlta" panose="00000500000000000000" pitchFamily="2" charset="0"/>
              </a:rPr>
              <a:t>Ruth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5336032-DB09-E041-B515-6CF919A56B1D}"/>
              </a:ext>
            </a:extLst>
          </p:cNvPr>
          <p:cNvSpPr/>
          <p:nvPr/>
        </p:nvSpPr>
        <p:spPr>
          <a:xfrm>
            <a:off x="357918" y="4732088"/>
            <a:ext cx="869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OpenDyslexicAlta" panose="00000500000000000000" pitchFamily="2" charset="0"/>
              </a:rPr>
              <a:t>Jamal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5AE29B6-3136-E74B-8C4B-D5562FAB8AB6}"/>
              </a:ext>
            </a:extLst>
          </p:cNvPr>
          <p:cNvSpPr/>
          <p:nvPr/>
        </p:nvSpPr>
        <p:spPr>
          <a:xfrm>
            <a:off x="1543192" y="3468023"/>
            <a:ext cx="2696159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880A748-006D-8947-95CC-778C8D978EDC}"/>
              </a:ext>
            </a:extLst>
          </p:cNvPr>
          <p:cNvSpPr/>
          <p:nvPr/>
        </p:nvSpPr>
        <p:spPr>
          <a:xfrm>
            <a:off x="1543192" y="3838106"/>
            <a:ext cx="144533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181BF6C-8AB2-4A48-A9AD-F3B0BB54B8BC}"/>
              </a:ext>
            </a:extLst>
          </p:cNvPr>
          <p:cNvSpPr/>
          <p:nvPr/>
        </p:nvSpPr>
        <p:spPr>
          <a:xfrm>
            <a:off x="2988528" y="3837358"/>
            <a:ext cx="125082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7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C129DC4-A1A9-3D4B-933B-5409247CF67A}"/>
              </a:ext>
            </a:extLst>
          </p:cNvPr>
          <p:cNvSpPr/>
          <p:nvPr/>
        </p:nvSpPr>
        <p:spPr>
          <a:xfrm>
            <a:off x="1543192" y="4734117"/>
            <a:ext cx="1983779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A55E515F-BB23-9B46-ACDB-114812A70431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0470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55E515F-BB23-9B46-ACDB-114812A70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047082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8721" r="-8721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679C2995-8397-4F46-8688-2CEC968F8C88}"/>
                  </a:ext>
                </a:extLst>
              </p:cNvPr>
              <p:cNvSpPr txBox="1"/>
              <p:nvPr/>
            </p:nvSpPr>
            <p:spPr>
              <a:xfrm>
                <a:off x="7581067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15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79C2995-8397-4F46-8688-2CEC968F8C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67" y="317665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98CA6189-BE36-F84C-A0AF-B498633B1367}"/>
              </a:ext>
            </a:extLst>
          </p:cNvPr>
          <p:cNvSpPr/>
          <p:nvPr/>
        </p:nvSpPr>
        <p:spPr>
          <a:xfrm>
            <a:off x="1543191" y="3460700"/>
            <a:ext cx="2696159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15</a:t>
            </a:r>
          </a:p>
        </p:txBody>
      </p:sp>
      <p:sp>
        <p:nvSpPr>
          <p:cNvPr id="2" name="Left-right Arrow 1">
            <a:extLst>
              <a:ext uri="{FF2B5EF4-FFF2-40B4-BE49-F238E27FC236}">
                <a16:creationId xmlns:a16="http://schemas.microsoft.com/office/drawing/2014/main" xmlns="" id="{F6F9A4F8-2B79-764D-A108-AC0146E84444}"/>
              </a:ext>
            </a:extLst>
          </p:cNvPr>
          <p:cNvSpPr/>
          <p:nvPr/>
        </p:nvSpPr>
        <p:spPr>
          <a:xfrm>
            <a:off x="3527925" y="4879730"/>
            <a:ext cx="711425" cy="8777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536CADB1-D34B-924E-A239-DEE73FC008B9}"/>
              </a:ext>
            </a:extLst>
          </p:cNvPr>
          <p:cNvSpPr/>
          <p:nvPr/>
        </p:nvSpPr>
        <p:spPr>
          <a:xfrm>
            <a:off x="3730389" y="4586465"/>
            <a:ext cx="306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OpenDyslexicAlta" panose="00000500000000000000" pitchFamily="2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A81BADB6-0287-0742-B395-70F643A91B3E}"/>
                  </a:ext>
                </a:extLst>
              </p:cNvPr>
              <p:cNvSpPr txBox="1"/>
              <p:nvPr/>
            </p:nvSpPr>
            <p:spPr>
              <a:xfrm>
                <a:off x="6493688" y="3985088"/>
                <a:ext cx="137890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15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11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81BADB6-0287-0742-B395-70F643A91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688" y="3985088"/>
                <a:ext cx="1378904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6637" r="-7080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B2CD8A90-3E45-A34C-AC20-6D7A19F8115F}"/>
                  </a:ext>
                </a:extLst>
              </p:cNvPr>
              <p:cNvSpPr txBox="1"/>
              <p:nvPr/>
            </p:nvSpPr>
            <p:spPr>
              <a:xfrm>
                <a:off x="7864892" y="3974658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2CD8A90-3E45-A34C-AC20-6D7A19F81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4892" y="3974658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166E87F-E4B3-9F4E-A684-648F180992EF}"/>
              </a:ext>
            </a:extLst>
          </p:cNvPr>
          <p:cNvSpPr/>
          <p:nvPr/>
        </p:nvSpPr>
        <p:spPr>
          <a:xfrm>
            <a:off x="3702473" y="4579932"/>
            <a:ext cx="341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OpenDyslexicAlta" panose="00000500000000000000" pitchFamily="2" charset="0"/>
              </a:rPr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32E6369-65A2-E64B-9949-C648725A6D01}"/>
              </a:ext>
            </a:extLst>
          </p:cNvPr>
          <p:cNvSpPr txBox="1"/>
          <p:nvPr/>
        </p:nvSpPr>
        <p:spPr>
          <a:xfrm>
            <a:off x="1967424" y="5805182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3734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1" grpId="0" animBg="1"/>
      <p:bldP spid="2" grpId="0" animBg="1"/>
      <p:bldP spid="34" grpId="0"/>
      <p:bldP spid="34" grpId="1"/>
      <p:bldP spid="35" grpId="0"/>
      <p:bldP spid="36" grpId="0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13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70kg of presents are shared between Sack 1 and Sack 2.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Sack 1 contains 43kg of presents. </a:t>
            </a:r>
          </a:p>
          <a:p>
            <a:pPr algn="l"/>
            <a:endParaRPr lang="en-GB" dirty="0">
              <a:latin typeface="OpenDyslexicAlta" panose="00000500000000000000" pitchFamily="2" charset="0"/>
            </a:endParaRP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many more kg is Sack 1 holding than Sack 2?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D9F5CBB-07D4-8A4E-9B4B-697573067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630" y="862248"/>
            <a:ext cx="1714500" cy="1714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243BEB0-433F-7A4F-9776-851BD55B0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0" y="936681"/>
            <a:ext cx="1714500" cy="1714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BCBF4B1-0858-F749-9EC2-0C8F7F83FBE6}"/>
              </a:ext>
            </a:extLst>
          </p:cNvPr>
          <p:cNvSpPr/>
          <p:nvPr/>
        </p:nvSpPr>
        <p:spPr>
          <a:xfrm>
            <a:off x="10047755" y="1551776"/>
            <a:ext cx="676788" cy="110799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OpenDyslexicAlta" panose="00000500000000000000" pitchFamily="2" charset="0"/>
              </a:rPr>
              <a:t>1</a:t>
            </a:r>
            <a:endParaRPr lang="en-US" sz="6600" dirty="0">
              <a:solidFill>
                <a:schemeClr val="bg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6976CAC-DEE0-1547-AD0F-9A78521C0FA5}"/>
              </a:ext>
            </a:extLst>
          </p:cNvPr>
          <p:cNvSpPr/>
          <p:nvPr/>
        </p:nvSpPr>
        <p:spPr>
          <a:xfrm>
            <a:off x="11018230" y="1638020"/>
            <a:ext cx="700833" cy="110799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OpenDyslexicAlta" panose="00000500000000000000" pitchFamily="2" charset="0"/>
              </a:rPr>
              <a:t>2</a:t>
            </a:r>
            <a:endParaRPr lang="en-US" sz="6600" dirty="0">
              <a:solidFill>
                <a:schemeClr val="bg1"/>
              </a:solidFill>
              <a:latin typeface="OpenDyslexicAlt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872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13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70kg of presents are shared between Sack 1 and Sack 2.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Sack 1 contains 43kg of presents. </a:t>
            </a:r>
          </a:p>
          <a:p>
            <a:pPr algn="l"/>
            <a:endParaRPr lang="en-GB" dirty="0">
              <a:latin typeface="OpenDyslexicAlta" panose="00000500000000000000" pitchFamily="2" charset="0"/>
            </a:endParaRP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many more kg is Sack 1 holding than Sack 2?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D9F5CBB-07D4-8A4E-9B4B-697573067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630" y="862248"/>
            <a:ext cx="1714500" cy="1714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243BEB0-433F-7A4F-9776-851BD55B0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0" y="936681"/>
            <a:ext cx="1714500" cy="1714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BCBF4B1-0858-F749-9EC2-0C8F7F83FBE6}"/>
              </a:ext>
            </a:extLst>
          </p:cNvPr>
          <p:cNvSpPr/>
          <p:nvPr/>
        </p:nvSpPr>
        <p:spPr>
          <a:xfrm>
            <a:off x="10047755" y="1551776"/>
            <a:ext cx="676788" cy="110799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OpenDyslexicAlta" panose="00000500000000000000" pitchFamily="2" charset="0"/>
              </a:rPr>
              <a:t>1</a:t>
            </a:r>
            <a:endParaRPr lang="en-US" sz="6600" dirty="0">
              <a:solidFill>
                <a:schemeClr val="bg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6976CAC-DEE0-1547-AD0F-9A78521C0FA5}"/>
              </a:ext>
            </a:extLst>
          </p:cNvPr>
          <p:cNvSpPr/>
          <p:nvPr/>
        </p:nvSpPr>
        <p:spPr>
          <a:xfrm>
            <a:off x="11018230" y="1638020"/>
            <a:ext cx="700833" cy="110799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OpenDyslexicAlta" panose="00000500000000000000" pitchFamily="2" charset="0"/>
              </a:rPr>
              <a:t>2</a:t>
            </a:r>
            <a:endParaRPr lang="en-US" sz="6600" dirty="0">
              <a:solidFill>
                <a:schemeClr val="bg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5" name="Subtitle 4">
            <a:extLst>
              <a:ext uri="{FF2B5EF4-FFF2-40B4-BE49-F238E27FC236}">
                <a16:creationId xmlns:a16="http://schemas.microsoft.com/office/drawing/2014/main" xmlns="" id="{E57C8238-F8E6-A543-93FE-DB8EDE0A88CA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</a:rPr>
              <a:t>Sack 1 has </a:t>
            </a:r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anose="00000500000000000000" pitchFamily="2" charset="0"/>
              </a:rPr>
              <a:t>kg more presents than Sack 2.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CFADBCD-D59A-1541-B272-19600C961C8D}"/>
              </a:ext>
            </a:extLst>
          </p:cNvPr>
          <p:cNvSpPr/>
          <p:nvPr/>
        </p:nvSpPr>
        <p:spPr>
          <a:xfrm>
            <a:off x="655163" y="3357497"/>
            <a:ext cx="503602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70kg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32D02A2-B6EB-E84E-90A8-29DC88C7C735}"/>
              </a:ext>
            </a:extLst>
          </p:cNvPr>
          <p:cNvSpPr/>
          <p:nvPr/>
        </p:nvSpPr>
        <p:spPr>
          <a:xfrm>
            <a:off x="655163" y="3726829"/>
            <a:ext cx="309797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43kg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B862E4C-173E-9E4D-9925-4EE24C4B93DD}"/>
              </a:ext>
            </a:extLst>
          </p:cNvPr>
          <p:cNvSpPr/>
          <p:nvPr/>
        </p:nvSpPr>
        <p:spPr>
          <a:xfrm>
            <a:off x="3753134" y="3726829"/>
            <a:ext cx="193805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? kg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B732BBB8-13FC-1C4F-AC68-07279FC7A2F6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44302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70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43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732BBB8-13FC-1C4F-AC68-07279FC7A2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443024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6329" r="-6329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199762F0-4AF6-2D46-8194-E84BC418662E}"/>
                  </a:ext>
                </a:extLst>
              </p:cNvPr>
              <p:cNvSpPr txBox="1"/>
              <p:nvPr/>
            </p:nvSpPr>
            <p:spPr>
              <a:xfrm>
                <a:off x="7875707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27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99762F0-4AF6-2D46-8194-E84BC41866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707" y="317665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9D362AE4-7F8C-FF40-891E-6486DB8F257E}"/>
              </a:ext>
            </a:extLst>
          </p:cNvPr>
          <p:cNvSpPr/>
          <p:nvPr/>
        </p:nvSpPr>
        <p:spPr>
          <a:xfrm>
            <a:off x="3753133" y="3726829"/>
            <a:ext cx="193805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27kg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969D725E-7C2D-6041-8D84-8A46711714DC}"/>
              </a:ext>
            </a:extLst>
          </p:cNvPr>
          <p:cNvSpPr/>
          <p:nvPr/>
        </p:nvSpPr>
        <p:spPr>
          <a:xfrm>
            <a:off x="655163" y="4465493"/>
            <a:ext cx="309797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43kg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49704123-E03E-0B43-85D4-3F24E72D70B4}"/>
              </a:ext>
            </a:extLst>
          </p:cNvPr>
          <p:cNvSpPr/>
          <p:nvPr/>
        </p:nvSpPr>
        <p:spPr>
          <a:xfrm>
            <a:off x="655163" y="4834251"/>
            <a:ext cx="193805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27kg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D0F8115-6258-424D-973C-4114472B732E}"/>
              </a:ext>
            </a:extLst>
          </p:cNvPr>
          <p:cNvSpPr/>
          <p:nvPr/>
        </p:nvSpPr>
        <p:spPr>
          <a:xfrm>
            <a:off x="2593216" y="4834251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? kg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D278D0C0-BB36-F24A-9F90-D9F780A0D876}"/>
                  </a:ext>
                </a:extLst>
              </p:cNvPr>
              <p:cNvSpPr txBox="1"/>
              <p:nvPr/>
            </p:nvSpPr>
            <p:spPr>
              <a:xfrm>
                <a:off x="6498621" y="4124146"/>
                <a:ext cx="143020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43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27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278D0C0-BB36-F24A-9F90-D9F780A0D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124146"/>
                <a:ext cx="1430200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6383" r="-6383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83EDC5A7-EBF6-FA48-8BA1-2476F0C912AB}"/>
                  </a:ext>
                </a:extLst>
              </p:cNvPr>
              <p:cNvSpPr txBox="1"/>
              <p:nvPr/>
            </p:nvSpPr>
            <p:spPr>
              <a:xfrm>
                <a:off x="7875707" y="4113716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16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3EDC5A7-EBF6-FA48-8BA1-2476F0C912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707" y="4113716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8A00522D-B484-B644-BD8E-47CE6431F1B6}"/>
              </a:ext>
            </a:extLst>
          </p:cNvPr>
          <p:cNvSpPr/>
          <p:nvPr/>
        </p:nvSpPr>
        <p:spPr>
          <a:xfrm>
            <a:off x="2593215" y="4834251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16 kg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D3034B8-2758-1F4E-87E5-D1056576FE81}"/>
              </a:ext>
            </a:extLst>
          </p:cNvPr>
          <p:cNvSpPr txBox="1"/>
          <p:nvPr/>
        </p:nvSpPr>
        <p:spPr>
          <a:xfrm>
            <a:off x="2325007" y="5804844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cs typeface="Calibri" panose="020F0502020204030204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34672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 animBg="1"/>
      <p:bldP spid="28" grpId="0" animBg="1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 animBg="1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13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Yasmin and Chen have made 492 Christmas charity cards.</a:t>
            </a:r>
            <a:br>
              <a:rPr lang="en-GB" dirty="0">
                <a:latin typeface="OpenDyslexicAlta" panose="00000500000000000000" pitchFamily="2" charset="0"/>
              </a:rPr>
            </a:br>
            <a:r>
              <a:rPr lang="en-GB" dirty="0">
                <a:latin typeface="OpenDyslexicAlta" panose="00000500000000000000" pitchFamily="2" charset="0"/>
              </a:rPr>
              <a:t>Yasmin has a box with 3 times as many cards as Chen. </a:t>
            </a:r>
            <a:br>
              <a:rPr lang="en-GB" dirty="0">
                <a:latin typeface="OpenDyslexicAlta" panose="00000500000000000000" pitchFamily="2" charset="0"/>
              </a:rPr>
            </a:br>
            <a:r>
              <a:rPr lang="en-GB" dirty="0">
                <a:latin typeface="OpenDyslexicAlta" panose="00000500000000000000" pitchFamily="2" charset="0"/>
              </a:rPr>
              <a:t>Yasmin puts some of her cards into Chen’s box. </a:t>
            </a:r>
            <a:br>
              <a:rPr lang="en-GB" dirty="0">
                <a:latin typeface="OpenDyslexicAlta" panose="00000500000000000000" pitchFamily="2" charset="0"/>
              </a:rPr>
            </a:br>
            <a:r>
              <a:rPr lang="en-GB" dirty="0">
                <a:latin typeface="OpenDyslexicAlta" panose="00000500000000000000" pitchFamily="2" charset="0"/>
              </a:rPr>
              <a:t>They now have the same amount of cards each. </a:t>
            </a:r>
            <a:br>
              <a:rPr lang="en-GB" dirty="0">
                <a:latin typeface="OpenDyslexicAlta" panose="00000500000000000000" pitchFamily="2" charset="0"/>
              </a:rPr>
            </a:br>
            <a:r>
              <a:rPr lang="en-GB" dirty="0">
                <a:latin typeface="OpenDyslexicAlta" panose="00000500000000000000" pitchFamily="2" charset="0"/>
              </a:rPr>
              <a:t>How many cards did Yasmin put in Chen’s box?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8CC595CC-D4EB-7545-BFBF-02D91B823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380" y="1033196"/>
            <a:ext cx="1880220" cy="12544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3274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13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Yasmin and Chen have made 492 Christmas charity cards.</a:t>
            </a:r>
            <a:br>
              <a:rPr lang="en-GB" dirty="0">
                <a:latin typeface="OpenDyslexicAlta" panose="00000500000000000000" pitchFamily="2" charset="0"/>
              </a:rPr>
            </a:br>
            <a:r>
              <a:rPr lang="en-GB" dirty="0">
                <a:latin typeface="OpenDyslexicAlta" panose="00000500000000000000" pitchFamily="2" charset="0"/>
              </a:rPr>
              <a:t>Yasmin has a box with 3 times as many cards as Chen. </a:t>
            </a:r>
            <a:br>
              <a:rPr lang="en-GB" dirty="0">
                <a:latin typeface="OpenDyslexicAlta" panose="00000500000000000000" pitchFamily="2" charset="0"/>
              </a:rPr>
            </a:br>
            <a:r>
              <a:rPr lang="en-GB" dirty="0">
                <a:latin typeface="OpenDyslexicAlta" panose="00000500000000000000" pitchFamily="2" charset="0"/>
              </a:rPr>
              <a:t>Yasmin puts some of her cards into Chen’s box. </a:t>
            </a:r>
            <a:br>
              <a:rPr lang="en-GB" dirty="0">
                <a:latin typeface="OpenDyslexicAlta" panose="00000500000000000000" pitchFamily="2" charset="0"/>
              </a:rPr>
            </a:br>
            <a:r>
              <a:rPr lang="en-GB" dirty="0">
                <a:latin typeface="OpenDyslexicAlta" panose="00000500000000000000" pitchFamily="2" charset="0"/>
              </a:rPr>
              <a:t>They now have the same amount of cards each. </a:t>
            </a:r>
            <a:br>
              <a:rPr lang="en-GB" dirty="0">
                <a:latin typeface="OpenDyslexicAlta" panose="00000500000000000000" pitchFamily="2" charset="0"/>
              </a:rPr>
            </a:br>
            <a:r>
              <a:rPr lang="en-GB" dirty="0">
                <a:latin typeface="OpenDyslexicAlta" panose="00000500000000000000" pitchFamily="2" charset="0"/>
              </a:rPr>
              <a:t>How many cards did Yasmin put in Chen’s box?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7DD98E10-4B8B-C547-8D77-8B9E0C655DC3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</a:rPr>
              <a:t>Yasmin put </a:t>
            </a:r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OpenDyslexicAlta" panose="00000500000000000000" pitchFamily="2" charset="0"/>
              </a:rPr>
              <a:t> cards into Chen’s box.</a:t>
            </a: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09FEBAE-393F-A24A-BAD3-4176FA3F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380" y="1033196"/>
            <a:ext cx="1880220" cy="12544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B3D3FAF-4E32-4743-9D5C-4CBAED2D564A}"/>
              </a:ext>
            </a:extLst>
          </p:cNvPr>
          <p:cNvSpPr/>
          <p:nvPr/>
        </p:nvSpPr>
        <p:spPr>
          <a:xfrm>
            <a:off x="409939" y="3679772"/>
            <a:ext cx="1071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OpenDyslexicAlta" panose="00000500000000000000" pitchFamily="2" charset="0"/>
              </a:rPr>
              <a:t>Yasmin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D0C3C90-32DB-EF43-9161-561A199C7C95}"/>
              </a:ext>
            </a:extLst>
          </p:cNvPr>
          <p:cNvSpPr/>
          <p:nvPr/>
        </p:nvSpPr>
        <p:spPr>
          <a:xfrm>
            <a:off x="679244" y="4732088"/>
            <a:ext cx="801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OpenDyslexicAlta" panose="00000500000000000000" pitchFamily="2" charset="0"/>
              </a:rPr>
              <a:t>Chen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36CEFC4-0FB8-8D46-9EEA-4EA74E849693}"/>
              </a:ext>
            </a:extLst>
          </p:cNvPr>
          <p:cNvSpPr/>
          <p:nvPr/>
        </p:nvSpPr>
        <p:spPr>
          <a:xfrm>
            <a:off x="1738606" y="3679772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2CD7F6F-8B2E-FB4A-8612-CC8334426C19}"/>
              </a:ext>
            </a:extLst>
          </p:cNvPr>
          <p:cNvSpPr/>
          <p:nvPr/>
        </p:nvSpPr>
        <p:spPr>
          <a:xfrm>
            <a:off x="1750701" y="4700405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970FF14-48D5-8641-BDB9-0529E83F26F9}"/>
              </a:ext>
            </a:extLst>
          </p:cNvPr>
          <p:cNvSpPr/>
          <p:nvPr/>
        </p:nvSpPr>
        <p:spPr>
          <a:xfrm>
            <a:off x="2898523" y="3679772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D1B3E07-E773-C84F-92DA-A3E3FB27440E}"/>
              </a:ext>
            </a:extLst>
          </p:cNvPr>
          <p:cNvSpPr/>
          <p:nvPr/>
        </p:nvSpPr>
        <p:spPr>
          <a:xfrm>
            <a:off x="4058440" y="3679772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56D901DB-A49C-674E-BCB9-A311114BE2E9}"/>
                  </a:ext>
                </a:extLst>
              </p:cNvPr>
              <p:cNvSpPr txBox="1"/>
              <p:nvPr/>
            </p:nvSpPr>
            <p:spPr>
              <a:xfrm>
                <a:off x="6498621" y="3863839"/>
                <a:ext cx="145905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492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6D901DB-A49C-674E-BCB9-A311114BE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863839"/>
                <a:ext cx="1459054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6276" r="-5858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9CDD38F7-A136-C64E-A669-7627B431AB18}"/>
                  </a:ext>
                </a:extLst>
              </p:cNvPr>
              <p:cNvSpPr txBox="1"/>
              <p:nvPr/>
            </p:nvSpPr>
            <p:spPr>
              <a:xfrm>
                <a:off x="7953170" y="385340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123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CDD38F7-A136-C64E-A669-7627B431A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3170" y="385340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65C3020-2077-6040-B3EA-96B75183F69C}"/>
              </a:ext>
            </a:extLst>
          </p:cNvPr>
          <p:cNvSpPr/>
          <p:nvPr/>
        </p:nvSpPr>
        <p:spPr>
          <a:xfrm>
            <a:off x="1736774" y="3679772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123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772E63E-CC59-D944-BA79-F79ED7A898CD}"/>
              </a:ext>
            </a:extLst>
          </p:cNvPr>
          <p:cNvSpPr/>
          <p:nvPr/>
        </p:nvSpPr>
        <p:spPr>
          <a:xfrm>
            <a:off x="1748869" y="4700405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123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0001A9B-BF5D-4D47-BB25-5012CE2B2FD9}"/>
              </a:ext>
            </a:extLst>
          </p:cNvPr>
          <p:cNvSpPr/>
          <p:nvPr/>
        </p:nvSpPr>
        <p:spPr>
          <a:xfrm>
            <a:off x="2896691" y="3679772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123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C738962A-8CD4-2246-AAFC-7766A880A444}"/>
              </a:ext>
            </a:extLst>
          </p:cNvPr>
          <p:cNvSpPr/>
          <p:nvPr/>
        </p:nvSpPr>
        <p:spPr>
          <a:xfrm>
            <a:off x="4058439" y="3680679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123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FB59DDF-E4CD-AA4C-92B2-B40EE04E9A0C}"/>
              </a:ext>
            </a:extLst>
          </p:cNvPr>
          <p:cNvSpPr txBox="1"/>
          <p:nvPr/>
        </p:nvSpPr>
        <p:spPr>
          <a:xfrm>
            <a:off x="2505022" y="5829996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cs typeface="Calibri" panose="020F0502020204030204" pitchFamily="34" charset="0"/>
              </a:rPr>
              <a:t>123</a:t>
            </a:r>
          </a:p>
        </p:txBody>
      </p:sp>
    </p:spTree>
    <p:extLst>
      <p:ext uri="{BB962C8B-B14F-4D97-AF65-F5344CB8AC3E}">
        <p14:creationId xmlns:p14="http://schemas.microsoft.com/office/powerpoint/2010/main" val="181951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09518 0.1490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2" grpId="0"/>
      <p:bldP spid="23" grpId="0" animBg="1"/>
      <p:bldP spid="24" grpId="0" animBg="1"/>
      <p:bldP spid="25" grpId="0" animBg="1"/>
      <p:bldP spid="26" grpId="0" animBg="1"/>
      <p:bldP spid="26" grpId="1" animBg="1"/>
      <p:bldP spid="27" grpId="0"/>
      <p:bldP spid="28" grpId="0"/>
      <p:bldP spid="29" grpId="0" animBg="1"/>
      <p:bldP spid="30" grpId="0" animBg="1"/>
      <p:bldP spid="31" grpId="0" animBg="1"/>
      <p:bldP spid="32" grpId="0" animBg="1"/>
      <p:bldP spid="32" grpId="1" animBg="1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13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Farmer Pine plants eight Christmas trees in a row.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She spaces the trees out equidistantly.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The distance between the 3</a:t>
            </a:r>
            <a:r>
              <a:rPr lang="en-GB" baseline="30000" dirty="0">
                <a:latin typeface="OpenDyslexicAlta" panose="00000500000000000000" pitchFamily="2" charset="0"/>
              </a:rPr>
              <a:t>rd</a:t>
            </a:r>
            <a:r>
              <a:rPr lang="en-GB" dirty="0">
                <a:latin typeface="OpenDyslexicAlta" panose="00000500000000000000" pitchFamily="2" charset="0"/>
              </a:rPr>
              <a:t> and 6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tree is 12.9m.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What is the total distance between the first and last tree?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39CD16B-A8A4-A044-B2F9-DCA429ECB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731" y="1053155"/>
            <a:ext cx="953869" cy="1332174"/>
          </a:xfrm>
          <a:prstGeom prst="rect">
            <a:avLst/>
          </a:prstGeom>
        </p:spPr>
      </p:pic>
      <p:pic>
        <p:nvPicPr>
          <p:cNvPr id="7" name="Picture 6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92D7278D-C8B8-0841-AF4E-FF45D23A6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1861" y="1093004"/>
            <a:ext cx="953870" cy="129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00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13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Farmer Pine </a:t>
            </a:r>
            <a:r>
              <a:rPr lang="en-GB">
                <a:latin typeface="OpenDyslexicAlta" panose="00000500000000000000" pitchFamily="2" charset="0"/>
              </a:rPr>
              <a:t>plants eight </a:t>
            </a:r>
            <a:r>
              <a:rPr lang="en-GB" dirty="0">
                <a:latin typeface="OpenDyslexicAlta" panose="00000500000000000000" pitchFamily="2" charset="0"/>
              </a:rPr>
              <a:t>Christmas trees in a row.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She spaces the trees out equidistantly.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The distance between the 3</a:t>
            </a:r>
            <a:r>
              <a:rPr lang="en-GB" baseline="30000" dirty="0">
                <a:latin typeface="OpenDyslexicAlta" panose="00000500000000000000" pitchFamily="2" charset="0"/>
              </a:rPr>
              <a:t>rd</a:t>
            </a:r>
            <a:r>
              <a:rPr lang="en-GB" dirty="0">
                <a:latin typeface="OpenDyslexicAlta" panose="00000500000000000000" pitchFamily="2" charset="0"/>
              </a:rPr>
              <a:t> and 6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tree is 12.9m.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What is the total distance between the first and last tree?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39CD16B-A8A4-A044-B2F9-DCA429ECB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731" y="1053155"/>
            <a:ext cx="953869" cy="1332174"/>
          </a:xfrm>
          <a:prstGeom prst="rect">
            <a:avLst/>
          </a:prstGeom>
        </p:spPr>
      </p:pic>
      <p:pic>
        <p:nvPicPr>
          <p:cNvPr id="7" name="Picture 6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92D7278D-C8B8-0841-AF4E-FF45D23A6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1861" y="1093004"/>
            <a:ext cx="953870" cy="1297849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28013FF-0D1E-034D-980C-4D9AF83C38B2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</a:rPr>
              <a:t>The distance between the first and last trees is </a:t>
            </a:r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______</a:t>
            </a:r>
            <a:r>
              <a:rPr lang="en-GB" sz="2800" dirty="0">
                <a:latin typeface="OpenDyslexicAlta" panose="00000500000000000000" pitchFamily="2" charset="0"/>
              </a:rPr>
              <a:t>m.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091B28C-78E1-464B-BB91-ED2F039F759F}"/>
              </a:ext>
            </a:extLst>
          </p:cNvPr>
          <p:cNvSpPr/>
          <p:nvPr/>
        </p:nvSpPr>
        <p:spPr>
          <a:xfrm>
            <a:off x="573925" y="4157734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272228A-4A4E-DC4C-B2DB-12E9A3AB09B3}"/>
              </a:ext>
            </a:extLst>
          </p:cNvPr>
          <p:cNvSpPr/>
          <p:nvPr/>
        </p:nvSpPr>
        <p:spPr>
          <a:xfrm>
            <a:off x="1298007" y="4157734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2176D28-4806-2347-9FD8-477AE454185B}"/>
              </a:ext>
            </a:extLst>
          </p:cNvPr>
          <p:cNvSpPr/>
          <p:nvPr/>
        </p:nvSpPr>
        <p:spPr>
          <a:xfrm>
            <a:off x="2022089" y="4157734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70661F3-C228-954A-BA76-2A5A0CC25D66}"/>
              </a:ext>
            </a:extLst>
          </p:cNvPr>
          <p:cNvSpPr/>
          <p:nvPr/>
        </p:nvSpPr>
        <p:spPr>
          <a:xfrm>
            <a:off x="2746171" y="4154825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DACF70B-9748-9349-8501-43F26E497CC0}"/>
              </a:ext>
            </a:extLst>
          </p:cNvPr>
          <p:cNvSpPr/>
          <p:nvPr/>
        </p:nvSpPr>
        <p:spPr>
          <a:xfrm>
            <a:off x="3470253" y="4154825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0AEDCE6-FAD3-3548-AF66-04CF8F7EB0AE}"/>
              </a:ext>
            </a:extLst>
          </p:cNvPr>
          <p:cNvSpPr/>
          <p:nvPr/>
        </p:nvSpPr>
        <p:spPr>
          <a:xfrm>
            <a:off x="4194335" y="4154825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6138AEE-CB53-9748-BABD-CFF7B9C4527A}"/>
              </a:ext>
            </a:extLst>
          </p:cNvPr>
          <p:cNvSpPr/>
          <p:nvPr/>
        </p:nvSpPr>
        <p:spPr>
          <a:xfrm>
            <a:off x="4918417" y="4154825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pic>
        <p:nvPicPr>
          <p:cNvPr id="32" name="Picture 31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604564F1-30AC-4842-A18C-CFD553DA5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11" y="3705082"/>
            <a:ext cx="277027" cy="376927"/>
          </a:xfrm>
          <a:prstGeom prst="rect">
            <a:avLst/>
          </a:prstGeom>
        </p:spPr>
      </p:pic>
      <p:pic>
        <p:nvPicPr>
          <p:cNvPr id="33" name="Picture 32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4793F5E4-6E77-6F49-939F-E98970BF3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493" y="3701679"/>
            <a:ext cx="277027" cy="376927"/>
          </a:xfrm>
          <a:prstGeom prst="rect">
            <a:avLst/>
          </a:prstGeom>
        </p:spPr>
      </p:pic>
      <p:pic>
        <p:nvPicPr>
          <p:cNvPr id="34" name="Picture 33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D7A23E91-B0DE-2847-AC52-7A4B50A58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575" y="3705082"/>
            <a:ext cx="277027" cy="376927"/>
          </a:xfrm>
          <a:prstGeom prst="rect">
            <a:avLst/>
          </a:prstGeom>
        </p:spPr>
      </p:pic>
      <p:pic>
        <p:nvPicPr>
          <p:cNvPr id="35" name="Picture 34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D82D455D-6135-4D4A-A80D-9EB121604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7657" y="3701679"/>
            <a:ext cx="277027" cy="376927"/>
          </a:xfrm>
          <a:prstGeom prst="rect">
            <a:avLst/>
          </a:prstGeom>
        </p:spPr>
      </p:pic>
      <p:pic>
        <p:nvPicPr>
          <p:cNvPr id="36" name="Picture 35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15A487F8-9F28-5F43-95C4-6042C7A53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809" y="3705082"/>
            <a:ext cx="277027" cy="376927"/>
          </a:xfrm>
          <a:prstGeom prst="rect">
            <a:avLst/>
          </a:prstGeom>
        </p:spPr>
      </p:pic>
      <p:pic>
        <p:nvPicPr>
          <p:cNvPr id="37" name="Picture 36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145CB646-E186-2147-8608-E4B548978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891" y="3701679"/>
            <a:ext cx="277027" cy="376927"/>
          </a:xfrm>
          <a:prstGeom prst="rect">
            <a:avLst/>
          </a:prstGeom>
        </p:spPr>
      </p:pic>
      <p:pic>
        <p:nvPicPr>
          <p:cNvPr id="38" name="Picture 37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10665605-F9D9-5141-BA64-3732CE5FE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973" y="3705082"/>
            <a:ext cx="277027" cy="376927"/>
          </a:xfrm>
          <a:prstGeom prst="rect">
            <a:avLst/>
          </a:prstGeom>
        </p:spPr>
      </p:pic>
      <p:pic>
        <p:nvPicPr>
          <p:cNvPr id="39" name="Picture 38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C2455578-AB03-F64F-9CFB-36EA84F25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055" y="3701679"/>
            <a:ext cx="277027" cy="376927"/>
          </a:xfrm>
          <a:prstGeom prst="rect">
            <a:avLst/>
          </a:prstGeom>
        </p:spPr>
      </p:pic>
      <p:sp>
        <p:nvSpPr>
          <p:cNvPr id="40" name="Left-right Arrow 39">
            <a:extLst>
              <a:ext uri="{FF2B5EF4-FFF2-40B4-BE49-F238E27FC236}">
                <a16:creationId xmlns:a16="http://schemas.microsoft.com/office/drawing/2014/main" xmlns="" id="{E25A2947-49E7-2149-8B3B-520DA20B7DDD}"/>
              </a:ext>
            </a:extLst>
          </p:cNvPr>
          <p:cNvSpPr/>
          <p:nvPr/>
        </p:nvSpPr>
        <p:spPr>
          <a:xfrm>
            <a:off x="2022089" y="3527779"/>
            <a:ext cx="2172246" cy="89664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5DFE50CA-B5C0-ED4E-95A3-D0DB69A252EB}"/>
              </a:ext>
            </a:extLst>
          </p:cNvPr>
          <p:cNvSpPr/>
          <p:nvPr/>
        </p:nvSpPr>
        <p:spPr>
          <a:xfrm>
            <a:off x="2657608" y="3215568"/>
            <a:ext cx="901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OpenDyslexicAlta" panose="00000500000000000000" pitchFamily="2" charset="0"/>
              </a:rPr>
              <a:t>12.9m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CF1DA4CD-1DA1-8642-AC63-7926B9F9E7CB}"/>
                  </a:ext>
                </a:extLst>
              </p:cNvPr>
              <p:cNvSpPr txBox="1"/>
              <p:nvPr/>
            </p:nvSpPr>
            <p:spPr>
              <a:xfrm>
                <a:off x="6444821" y="3238871"/>
                <a:ext cx="150233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12.9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F1DA4CD-1DA1-8642-AC63-7926B9F9E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821" y="3238871"/>
                <a:ext cx="1502334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6073" r="-5668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C84352EF-55B2-294B-B0F7-A690DA2B89CE}"/>
                  </a:ext>
                </a:extLst>
              </p:cNvPr>
              <p:cNvSpPr txBox="1"/>
              <p:nvPr/>
            </p:nvSpPr>
            <p:spPr>
              <a:xfrm>
                <a:off x="7888084" y="3228441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4.3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84352EF-55B2-294B-B0F7-A690DA2B8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8084" y="3228441"/>
                <a:ext cx="1335485" cy="646331"/>
              </a:xfrm>
              <a:prstGeom prst="rect">
                <a:avLst/>
              </a:prstGeom>
              <a:blipFill rotWithShape="1">
                <a:blip r:embed="rId6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18E2F01D-A120-EC4C-82F1-6F3A664B6D54}"/>
              </a:ext>
            </a:extLst>
          </p:cNvPr>
          <p:cNvSpPr/>
          <p:nvPr/>
        </p:nvSpPr>
        <p:spPr>
          <a:xfrm>
            <a:off x="2022089" y="4154331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219F92A2-F251-9F4F-84F0-45F11786DD22}"/>
              </a:ext>
            </a:extLst>
          </p:cNvPr>
          <p:cNvSpPr/>
          <p:nvPr/>
        </p:nvSpPr>
        <p:spPr>
          <a:xfrm>
            <a:off x="2746171" y="4151422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?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96C1D178-D961-C149-B88F-0A0B75D95702}"/>
              </a:ext>
            </a:extLst>
          </p:cNvPr>
          <p:cNvSpPr/>
          <p:nvPr/>
        </p:nvSpPr>
        <p:spPr>
          <a:xfrm>
            <a:off x="3470253" y="4151422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43890B59-005E-DE42-A619-F92160801163}"/>
              </a:ext>
            </a:extLst>
          </p:cNvPr>
          <p:cNvSpPr/>
          <p:nvPr/>
        </p:nvSpPr>
        <p:spPr>
          <a:xfrm>
            <a:off x="2029466" y="4155741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4.3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875F673B-7FFB-D045-998B-729E4BDACD52}"/>
              </a:ext>
            </a:extLst>
          </p:cNvPr>
          <p:cNvSpPr/>
          <p:nvPr/>
        </p:nvSpPr>
        <p:spPr>
          <a:xfrm>
            <a:off x="2753548" y="4152832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4.3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18C2218A-2243-F84C-8D05-A07FAEAA8E56}"/>
              </a:ext>
            </a:extLst>
          </p:cNvPr>
          <p:cNvSpPr/>
          <p:nvPr/>
        </p:nvSpPr>
        <p:spPr>
          <a:xfrm>
            <a:off x="3477630" y="4152832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4.3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CD8D3C73-A52E-B043-85BA-BC8BE7CBDE61}"/>
              </a:ext>
            </a:extLst>
          </p:cNvPr>
          <p:cNvSpPr/>
          <p:nvPr/>
        </p:nvSpPr>
        <p:spPr>
          <a:xfrm>
            <a:off x="581302" y="4157734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4.3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B70ECEFD-20C3-CD4F-850B-D3364FC2CF2D}"/>
              </a:ext>
            </a:extLst>
          </p:cNvPr>
          <p:cNvSpPr/>
          <p:nvPr/>
        </p:nvSpPr>
        <p:spPr>
          <a:xfrm>
            <a:off x="1305384" y="4157734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4.3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6D6E08FD-8566-D644-8B5B-D0F1605ADC41}"/>
              </a:ext>
            </a:extLst>
          </p:cNvPr>
          <p:cNvSpPr/>
          <p:nvPr/>
        </p:nvSpPr>
        <p:spPr>
          <a:xfrm>
            <a:off x="4201712" y="4154825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4.3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C6E44555-C6BD-634B-81AE-5BA35D09DDB0}"/>
              </a:ext>
            </a:extLst>
          </p:cNvPr>
          <p:cNvSpPr/>
          <p:nvPr/>
        </p:nvSpPr>
        <p:spPr>
          <a:xfrm>
            <a:off x="4925794" y="4154825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4.3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AD87AA00-95A5-AA48-B6A9-184A75EF1D61}"/>
                  </a:ext>
                </a:extLst>
              </p:cNvPr>
              <p:cNvSpPr txBox="1"/>
              <p:nvPr/>
            </p:nvSpPr>
            <p:spPr>
              <a:xfrm>
                <a:off x="6444821" y="3956727"/>
                <a:ext cx="13227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7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4.3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D87AA00-95A5-AA48-B6A9-184A75EF1D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821" y="3956727"/>
                <a:ext cx="1322798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6912" r="-7373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5C1F9705-2B31-1840-85DA-23853D4EB8A6}"/>
                  </a:ext>
                </a:extLst>
              </p:cNvPr>
              <p:cNvSpPr txBox="1"/>
              <p:nvPr/>
            </p:nvSpPr>
            <p:spPr>
              <a:xfrm>
                <a:off x="7784848" y="3946297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30.1</a:t>
                </a: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C1F9705-2B31-1840-85DA-23853D4EB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4848" y="3946297"/>
                <a:ext cx="1335485" cy="646331"/>
              </a:xfrm>
              <a:prstGeom prst="rect">
                <a:avLst/>
              </a:prstGeom>
              <a:blipFill rotWithShape="1">
                <a:blip r:embed="rId8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Left-right Arrow 55">
            <a:extLst>
              <a:ext uri="{FF2B5EF4-FFF2-40B4-BE49-F238E27FC236}">
                <a16:creationId xmlns:a16="http://schemas.microsoft.com/office/drawing/2014/main" xmlns="" id="{E786D757-9988-1C46-BEA6-3FC1B07F35C6}"/>
              </a:ext>
            </a:extLst>
          </p:cNvPr>
          <p:cNvSpPr/>
          <p:nvPr/>
        </p:nvSpPr>
        <p:spPr>
          <a:xfrm>
            <a:off x="581301" y="4876800"/>
            <a:ext cx="5061197" cy="145224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6D523784-BA8F-3F40-A7B2-AFE7E85046C0}"/>
              </a:ext>
            </a:extLst>
          </p:cNvPr>
          <p:cNvSpPr/>
          <p:nvPr/>
        </p:nvSpPr>
        <p:spPr>
          <a:xfrm>
            <a:off x="2954964" y="4574799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OpenDyslexicAlta" panose="00000500000000000000" pitchFamily="2" charset="0"/>
              </a:rPr>
              <a:t>?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5432B6FE-80FE-6E46-BFEC-B65E51D6527F}"/>
              </a:ext>
            </a:extLst>
          </p:cNvPr>
          <p:cNvSpPr/>
          <p:nvPr/>
        </p:nvSpPr>
        <p:spPr>
          <a:xfrm>
            <a:off x="2655203" y="4574799"/>
            <a:ext cx="906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OpenDyslexicAlta" panose="00000500000000000000" pitchFamily="2" charset="0"/>
              </a:rPr>
              <a:t>30.1m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82C46701-799A-7549-8D86-DDB9DFB9B837}"/>
              </a:ext>
            </a:extLst>
          </p:cNvPr>
          <p:cNvSpPr txBox="1"/>
          <p:nvPr/>
        </p:nvSpPr>
        <p:spPr>
          <a:xfrm>
            <a:off x="9566784" y="5816133"/>
            <a:ext cx="9572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cs typeface="Calibri" panose="020F0502020204030204" pitchFamily="34" charset="0"/>
              </a:rPr>
              <a:t>30.1</a:t>
            </a:r>
          </a:p>
        </p:txBody>
      </p:sp>
    </p:spTree>
    <p:extLst>
      <p:ext uri="{BB962C8B-B14F-4D97-AF65-F5344CB8AC3E}">
        <p14:creationId xmlns:p14="http://schemas.microsoft.com/office/powerpoint/2010/main" val="410935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31" grpId="0" animBg="1"/>
      <p:bldP spid="40" grpId="0" animBg="1"/>
      <p:bldP spid="41" grpId="0"/>
      <p:bldP spid="42" grpId="0"/>
      <p:bldP spid="43" grpId="0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/>
      <p:bldP spid="55" grpId="0"/>
      <p:bldP spid="56" grpId="0" animBg="1"/>
      <p:bldP spid="57" grpId="0"/>
      <p:bldP spid="57" grpId="1"/>
      <p:bldP spid="58" grpId="0"/>
      <p:bldP spid="5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2324</TotalTime>
  <Words>487</Words>
  <Application>Microsoft Office PowerPoint</Application>
  <PresentationFormat>Custom</PresentationFormat>
  <Paragraphs>134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Calibri Light</vt:lpstr>
      <vt:lpstr>OpenDyslexicAlta</vt:lpstr>
      <vt:lpstr>Muli</vt:lpstr>
      <vt:lpstr>Cambria Math</vt:lpstr>
      <vt:lpstr>Calibri</vt:lpstr>
      <vt:lpstr>Sassoon Infant Rg</vt:lpstr>
      <vt:lpstr>Lato Light</vt:lpstr>
      <vt:lpstr>Lato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197</cp:revision>
  <dcterms:created xsi:type="dcterms:W3CDTF">2020-10-12T14:10:39Z</dcterms:created>
  <dcterms:modified xsi:type="dcterms:W3CDTF">2020-12-14T09:02:36Z</dcterms:modified>
</cp:coreProperties>
</file>