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tiff" ContentType="image/tif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 autoCompressPictures="0">
  <p:sldMasterIdLst>
    <p:sldMasterId id="2147483648" r:id="rId1"/>
    <p:sldMasterId id="2147483660" r:id="rId2"/>
  </p:sldMasterIdLst>
  <p:notesMasterIdLst>
    <p:notesMasterId r:id="rId12"/>
  </p:notesMasterIdLst>
  <p:handoutMasterIdLst>
    <p:handoutMasterId r:id="rId13"/>
  </p:handoutMasterIdLst>
  <p:sldIdLst>
    <p:sldId id="675" r:id="rId3"/>
    <p:sldId id="677" r:id="rId4"/>
    <p:sldId id="685" r:id="rId5"/>
    <p:sldId id="687" r:id="rId6"/>
    <p:sldId id="686" r:id="rId7"/>
    <p:sldId id="688" r:id="rId8"/>
    <p:sldId id="689" r:id="rId9"/>
    <p:sldId id="690" r:id="rId10"/>
    <p:sldId id="691" r:id="rId11"/>
  </p:sldIdLst>
  <p:sldSz cx="12192000" cy="6858000"/>
  <p:notesSz cx="6858000" cy="9144000"/>
  <p:embeddedFontLst>
    <p:embeddedFont>
      <p:font typeface="Calibri Light" panose="020F0302020204030204" pitchFamily="34" charset="0"/>
      <p:regular r:id="rId14"/>
      <p:italic r:id="rId15"/>
    </p:embeddedFont>
    <p:embeddedFont>
      <p:font typeface="OpenDyslexicAlta" panose="00000500000000000000" pitchFamily="2" charset="0"/>
      <p:regular r:id="rId16"/>
      <p:bold r:id="rId17"/>
      <p:italic r:id="rId18"/>
      <p:boldItalic r:id="rId19"/>
    </p:embeddedFont>
    <p:embeddedFont>
      <p:font typeface="Muli" panose="020B0604020202020204" charset="0"/>
      <p:regular r:id="rId20"/>
      <p:bold r:id="rId21"/>
      <p:italic r:id="rId22"/>
      <p:boldItalic r:id="rId23"/>
    </p:embeddedFont>
    <p:embeddedFont>
      <p:font typeface="Cambria Math" panose="02040503050406030204" pitchFamily="18" charset="0"/>
      <p:regular r:id="rId24"/>
    </p:embeddedFont>
    <p:embeddedFont>
      <p:font typeface="Calibri" panose="020F0502020204030204" pitchFamily="34" charset="0"/>
      <p:regular r:id="rId25"/>
      <p:bold r:id="rId26"/>
      <p:italic r:id="rId27"/>
      <p:boldItalic r:id="rId28"/>
    </p:embeddedFont>
    <p:embeddedFont>
      <p:font typeface="Lato Light" panose="020F0302020204030203" pitchFamily="34" charset="0"/>
      <p:regular r:id="rId29"/>
    </p:embeddedFont>
    <p:embeddedFont>
      <p:font typeface="Lato" panose="020F0502020204030203" pitchFamily="34" charset="0"/>
      <p:regular r:id="rId30"/>
      <p:bold r:id="rId31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E42E3A"/>
    <a:srgbClr val="C796FF"/>
    <a:srgbClr val="FFFDC5"/>
    <a:srgbClr val="FBC08C"/>
    <a:srgbClr val="FE3860"/>
    <a:srgbClr val="7079DB"/>
    <a:srgbClr val="F5A700"/>
    <a:srgbClr val="729CFC"/>
    <a:srgbClr val="2F46AF"/>
    <a:srgbClr val="FE77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–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9756"/>
    <p:restoredTop sz="94646"/>
  </p:normalViewPr>
  <p:slideViewPr>
    <p:cSldViewPr snapToGrid="0" snapToObjects="1" showGuides="1">
      <p:cViewPr varScale="1">
        <p:scale>
          <a:sx n="70" d="100"/>
          <a:sy n="70" d="100"/>
        </p:scale>
        <p:origin x="-462" y="-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 snapToObjects="1">
      <p:cViewPr varScale="1">
        <p:scale>
          <a:sx n="53" d="100"/>
          <a:sy n="53" d="100"/>
        </p:scale>
        <p:origin x="-2868" y="-90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handoutMaster" Target="handoutMasters/handoutMaster1.xml"/><Relationship Id="rId18" Type="http://schemas.openxmlformats.org/officeDocument/2006/relationships/font" Target="fonts/font5.fntdata"/><Relationship Id="rId26" Type="http://schemas.openxmlformats.org/officeDocument/2006/relationships/font" Target="fonts/font13.fntdata"/><Relationship Id="rId3" Type="http://schemas.openxmlformats.org/officeDocument/2006/relationships/slide" Target="slides/slide1.xml"/><Relationship Id="rId21" Type="http://schemas.openxmlformats.org/officeDocument/2006/relationships/font" Target="fonts/font8.fntdata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notesMaster" Target="notesMasters/notesMaster1.xml"/><Relationship Id="rId17" Type="http://schemas.openxmlformats.org/officeDocument/2006/relationships/font" Target="fonts/font4.fntdata"/><Relationship Id="rId25" Type="http://schemas.openxmlformats.org/officeDocument/2006/relationships/font" Target="fonts/font12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font" Target="fonts/font3.fntdata"/><Relationship Id="rId20" Type="http://schemas.openxmlformats.org/officeDocument/2006/relationships/font" Target="fonts/font7.fntdata"/><Relationship Id="rId29" Type="http://schemas.openxmlformats.org/officeDocument/2006/relationships/font" Target="fonts/font16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11.fntdata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font" Target="fonts/font2.fntdata"/><Relationship Id="rId23" Type="http://schemas.openxmlformats.org/officeDocument/2006/relationships/font" Target="fonts/font10.fntdata"/><Relationship Id="rId28" Type="http://schemas.openxmlformats.org/officeDocument/2006/relationships/font" Target="fonts/font15.fntdata"/><Relationship Id="rId10" Type="http://schemas.openxmlformats.org/officeDocument/2006/relationships/slide" Target="slides/slide8.xml"/><Relationship Id="rId19" Type="http://schemas.openxmlformats.org/officeDocument/2006/relationships/font" Target="fonts/font6.fntdata"/><Relationship Id="rId31" Type="http://schemas.openxmlformats.org/officeDocument/2006/relationships/font" Target="fonts/font18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font" Target="fonts/font1.fntdata"/><Relationship Id="rId22" Type="http://schemas.openxmlformats.org/officeDocument/2006/relationships/font" Target="fonts/font9.fntdata"/><Relationship Id="rId27" Type="http://schemas.openxmlformats.org/officeDocument/2006/relationships/font" Target="fonts/font14.fntdata"/><Relationship Id="rId30" Type="http://schemas.openxmlformats.org/officeDocument/2006/relationships/font" Target="fonts/font17.fntdata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10709518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DB5A1D4-C5E4-7347-92E9-695243948240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2EE19D0-70A3-174C-9E75-D4B0602327A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59076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575002A-DAEE-4248-8394-E7A0CDBDFC7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xmlns="" id="{013E59BD-0612-6646-A2B8-769C57ED823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B9ABEB6-46C4-F842-B7B8-7ABA275753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A7D007F5-01F2-BC4D-8178-6A8659367C3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A9572DB-C1C5-9946-BB84-C40802306C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0225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F359271C-CF06-D647-9BE3-3E9582B9453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56A1AD1D-060C-FF4F-9F97-15C236D9095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FBF1FCB-22BA-6F4D-9E3A-42DB9B9021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17E6E52E-10FC-404E-B242-D10703CD83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D8424478-7D31-DE4D-9D8A-65538D82D9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414896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6F15B852-0363-6346-85FB-B78F96DF2B5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C485797C-01E9-3343-81C3-BEB191000D7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55F7C962-62C8-8F48-9D2E-0E628A762F8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C8D598AF-1E34-CF40-A79A-D18C85F917A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43A7088-0CE2-9D43-84A0-9F709AA71B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932883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3999" y="2666346"/>
            <a:ext cx="9144000" cy="1870364"/>
          </a:xfrm>
        </p:spPr>
        <p:txBody>
          <a:bodyPr anchor="ctr">
            <a:normAutofit/>
          </a:bodyPr>
          <a:lstStyle>
            <a:lvl1pPr marL="0" indent="0" algn="ctr">
              <a:lnSpc>
                <a:spcPct val="150000"/>
              </a:lnSpc>
              <a:buNone/>
              <a:defRPr sz="2400">
                <a:solidFill>
                  <a:schemeClr val="bg1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  <a:endParaRPr lang="en-GB" dirty="0"/>
          </a:p>
        </p:txBody>
      </p:sp>
      <p:pic>
        <p:nvPicPr>
          <p:cNvPr id="10" name="Picture 9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68000" y="928800"/>
            <a:ext cx="5280660" cy="8997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18815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68075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091130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63622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18167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sp>
        <p:nvSpPr>
          <p:cNvPr id="18" name="Content Placeholder 2">
            <a:extLst>
              <a:ext uri="{FF2B5EF4-FFF2-40B4-BE49-F238E27FC236}">
                <a16:creationId xmlns:a16="http://schemas.microsoft.com/office/drawing/2014/main" xmlns="" id="{3A402356-13E0-F64F-AEAF-C92A30D3DD4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36885" y="1468986"/>
            <a:ext cx="11556570" cy="5039298"/>
          </a:xfrm>
        </p:spPr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596844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D22C0101-D23A-5C4E-A28F-EEE925C2BAFE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graphicFrame>
        <p:nvGraphicFramePr>
          <p:cNvPr id="7" name="Table 6">
            <a:extLst>
              <a:ext uri="{FF2B5EF4-FFF2-40B4-BE49-F238E27FC236}">
                <a16:creationId xmlns:a16="http://schemas.microsoft.com/office/drawing/2014/main" xmlns="" id="{5BA0AB86-75A7-554E-9835-D9E30F3233C2}"/>
              </a:ext>
            </a:extLst>
          </p:cNvPr>
          <p:cNvGraphicFramePr>
            <a:graphicFrameLocks noGrp="1"/>
          </p:cNvGraphicFramePr>
          <p:nvPr userDrawn="1"/>
        </p:nvGraphicFramePr>
        <p:xfrm>
          <a:off x="384117" y="335814"/>
          <a:ext cx="9055100" cy="867834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1165034">
                  <a:extLst>
                    <a:ext uri="{9D8B030D-6E8A-4147-A177-3AD203B41FA5}">
                      <a16:colId xmlns:a16="http://schemas.microsoft.com/office/drawing/2014/main" xmlns="" val="20000"/>
                    </a:ext>
                  </a:extLst>
                </a:gridCol>
                <a:gridCol w="7890066">
                  <a:extLst>
                    <a:ext uri="{9D8B030D-6E8A-4147-A177-3AD203B41FA5}">
                      <a16:colId xmlns:a16="http://schemas.microsoft.com/office/drawing/2014/main" xmlns="" val="20001"/>
                    </a:ext>
                  </a:extLst>
                </a:gridCol>
              </a:tblGrid>
              <a:tr h="433917">
                <a:tc>
                  <a:txBody>
                    <a:bodyPr/>
                    <a:lstStyle/>
                    <a:p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en-GB" sz="1400" dirty="0">
                        <a:latin typeface="Lato" panose="020F0502020204030203" pitchFamily="34" charset="77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0"/>
                  </a:ext>
                </a:extLst>
              </a:tr>
              <a:tr h="433917">
                <a:tc>
                  <a:txBody>
                    <a:bodyPr/>
                    <a:lstStyle/>
                    <a:p>
                      <a:r>
                        <a:rPr lang="en-GB" sz="1400" dirty="0">
                          <a:latin typeface="Lato" panose="020F0502020204030203" pitchFamily="34" charset="77"/>
                        </a:rPr>
                        <a:t>Lesson: </a:t>
                      </a:r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GB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0001"/>
                  </a:ext>
                </a:extLst>
              </a:tr>
            </a:tbl>
          </a:graphicData>
        </a:graphic>
      </p:graphicFrame>
      <p:sp>
        <p:nvSpPr>
          <p:cNvPr id="10" name="Text Placeholder 8">
            <a:extLst>
              <a:ext uri="{FF2B5EF4-FFF2-40B4-BE49-F238E27FC236}">
                <a16:creationId xmlns:a16="http://schemas.microsoft.com/office/drawing/2014/main" xmlns="" id="{D89521DD-EB1B-DB4F-AF92-E0AA49E4BF8E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107172" y="805579"/>
            <a:ext cx="427037" cy="362803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1</a:t>
            </a:r>
          </a:p>
        </p:txBody>
      </p:sp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7CCCC1F5-259E-4B4B-BD71-985F50066023}"/>
              </a:ext>
            </a:extLst>
          </p:cNvPr>
          <p:cNvSpPr>
            <a:spLocks noGrp="1"/>
          </p:cNvSpPr>
          <p:nvPr>
            <p:ph type="body" sz="quarter" idx="13" hasCustomPrompt="1"/>
          </p:nvPr>
        </p:nvSpPr>
        <p:spPr>
          <a:xfrm>
            <a:off x="379664" y="325965"/>
            <a:ext cx="1154545" cy="419131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r>
              <a:rPr lang="en-GB" dirty="0"/>
              <a:t>Place Value</a:t>
            </a:r>
          </a:p>
        </p:txBody>
      </p:sp>
      <p:sp>
        <p:nvSpPr>
          <p:cNvPr id="11" name="Text Placeholder 8">
            <a:extLst>
              <a:ext uri="{FF2B5EF4-FFF2-40B4-BE49-F238E27FC236}">
                <a16:creationId xmlns:a16="http://schemas.microsoft.com/office/drawing/2014/main" xmlns="" id="{2B829687-5986-4D4A-9EAC-01CD129F7C40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534209" y="325967"/>
            <a:ext cx="7900555" cy="867834"/>
          </a:xfrm>
        </p:spPr>
        <p:txBody>
          <a:bodyPr>
            <a:normAutofit/>
          </a:bodyPr>
          <a:lstStyle>
            <a:lvl1pPr marL="0" indent="0">
              <a:buNone/>
              <a:defRPr sz="1400">
                <a:latin typeface="Lato" panose="020F0502020204030203" pitchFamily="34" charset="77"/>
              </a:defRPr>
            </a:lvl1pPr>
          </a:lstStyle>
          <a:p>
            <a:pPr lvl="0"/>
            <a:endParaRPr lang="en-GB" dirty="0"/>
          </a:p>
        </p:txBody>
      </p:sp>
      <p:pic>
        <p:nvPicPr>
          <p:cNvPr id="12" name="Picture 11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82392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1pPr>
              <a:defRPr>
                <a:latin typeface="Muli" pitchFamily="2" charset="77"/>
              </a:defRPr>
            </a:lvl1pPr>
            <a:lvl2pPr>
              <a:defRPr>
                <a:latin typeface="Muli" pitchFamily="2" charset="77"/>
              </a:defRPr>
            </a:lvl2pPr>
            <a:lvl3pPr>
              <a:defRPr>
                <a:latin typeface="Muli" pitchFamily="2" charset="77"/>
              </a:defRPr>
            </a:lvl3pPr>
            <a:lvl4pPr>
              <a:defRPr>
                <a:latin typeface="Muli" pitchFamily="2" charset="77"/>
              </a:defRPr>
            </a:lvl4pPr>
            <a:lvl5pPr>
              <a:defRPr>
                <a:latin typeface="Muli" pitchFamily="2" charset="77"/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309128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ontent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xmlns="" id="{2CA7A3E8-3E3C-9545-B15C-D2AF00F7E362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8780813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Muli" pitchFamily="2" charset="77"/>
              </a:defRPr>
            </a:lvl1pPr>
          </a:lstStyle>
          <a:p>
            <a:r>
              <a:rPr lang="en-GB"/>
              <a:t>Sample Slides</a:t>
            </a:r>
            <a:endParaRPr lang="en-GB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 algn="r">
              <a:defRPr>
                <a:latin typeface="Muli" pitchFamily="2" charset="77"/>
              </a:defRPr>
            </a:lvl1pPr>
          </a:lstStyle>
          <a:p>
            <a:fld id="{29D7F810-DEEF-074C-B140-2A2C318EAFDC}" type="slidenum">
              <a:rPr lang="en-GB" smtClean="0"/>
              <a:pPr/>
              <a:t>‹#›</a:t>
            </a:fld>
            <a:endParaRPr lang="en-GB"/>
          </a:p>
        </p:txBody>
      </p:sp>
      <p:pic>
        <p:nvPicPr>
          <p:cNvPr id="13" name="Picture 12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7717893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Question p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xmlns="" id="{4403F0EC-BACB-B74E-A7F5-23CAB3DFDA3B}"/>
              </a:ext>
            </a:extLst>
          </p:cNvPr>
          <p:cNvSpPr/>
          <p:nvPr userDrawn="1"/>
        </p:nvSpPr>
        <p:spPr>
          <a:xfrm>
            <a:off x="152400" y="137160"/>
            <a:ext cx="11887200" cy="6604834"/>
          </a:xfrm>
          <a:prstGeom prst="rect">
            <a:avLst/>
          </a:prstGeom>
          <a:solidFill>
            <a:srgbClr val="FFFFFF">
              <a:alpha val="89804"/>
            </a:srgbClr>
          </a:solidFill>
          <a:ln>
            <a:solidFill>
              <a:schemeClr val="bg1"/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1431925"/>
            <a:ext cx="10515600" cy="1325563"/>
          </a:xfrm>
        </p:spPr>
        <p:txBody>
          <a:bodyPr/>
          <a:lstStyle>
            <a:lvl1pPr algn="ctr">
              <a:defRPr>
                <a:latin typeface="OpenDyslexicAlta" pitchFamily="2" charset="77"/>
              </a:defRPr>
            </a:lvl1pPr>
          </a:lstStyle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838200" y="3520441"/>
            <a:ext cx="10515600" cy="2656522"/>
          </a:xfrm>
        </p:spPr>
        <p:txBody>
          <a:bodyPr>
            <a:normAutofit/>
          </a:bodyPr>
          <a:lstStyle>
            <a:lvl1pPr marL="0" indent="0">
              <a:buNone/>
              <a:defRPr sz="4200">
                <a:solidFill>
                  <a:srgbClr val="0070C0"/>
                </a:solidFill>
              </a:defRPr>
            </a:lvl1pPr>
            <a:lvl2pPr>
              <a:defRPr>
                <a:solidFill>
                  <a:srgbClr val="0070C0"/>
                </a:solidFill>
              </a:defRPr>
            </a:lvl2pPr>
            <a:lvl3pPr>
              <a:defRPr>
                <a:solidFill>
                  <a:srgbClr val="0070C0"/>
                </a:solidFill>
              </a:defRPr>
            </a:lvl3pPr>
            <a:lvl4pPr>
              <a:defRPr>
                <a:solidFill>
                  <a:srgbClr val="0070C0"/>
                </a:solidFill>
              </a:defRPr>
            </a:lvl4pPr>
            <a:lvl5pPr>
              <a:defRPr>
                <a:solidFill>
                  <a:srgbClr val="0070C0"/>
                </a:solidFill>
              </a:defRPr>
            </a:lvl5pPr>
          </a:lstStyle>
          <a:p>
            <a:pPr lvl="0"/>
            <a:r>
              <a:rPr lang="en-US" dirty="0"/>
              <a:t>Click to edit Master text styles</a:t>
            </a:r>
          </a:p>
        </p:txBody>
      </p:sp>
      <p:pic>
        <p:nvPicPr>
          <p:cNvPr id="11" name="Picture 10"/>
          <p:cNvPicPr/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20000" y="360000"/>
            <a:ext cx="2159635" cy="10077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706603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10/07/2019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xmlns="" id="{4A8255E2-8D62-EF46-8A29-C45CCF03D89D}"/>
              </a:ext>
            </a:extLst>
          </p:cNvPr>
          <p:cNvSpPr txBox="1">
            <a:spLocks/>
          </p:cNvSpPr>
          <p:nvPr userDrawn="1"/>
        </p:nvSpPr>
        <p:spPr>
          <a:xfrm>
            <a:off x="838200" y="128546"/>
            <a:ext cx="2743200" cy="365125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Muli" pitchFamily="2" charset="77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1E6FE96F-DDC5-F246-8640-2EF68EEC1D75}" type="datetime1">
              <a:rPr lang="en-GB" smtClean="0"/>
              <a:pPr/>
              <a:t>14/12/2020</a:t>
            </a:fld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78355205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76879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ECC3BD-F1E4-E142-A805-3EC7B2C4319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49B1A3D-2C5A-BD45-92DA-E8E21925D8A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3FB6D4DD-9B5E-8A43-85B2-B36B9A2E60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F4CCD37-4C0B-4C4C-8B32-15DAEB33B2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E9D535BD-8E75-F044-AE43-A931C29040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250126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17403066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76050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3316747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4877130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3922097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309176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r>
              <a:rPr lang="en-GB"/>
              <a:t>Sample Slides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29D7F810-DEEF-074C-B140-2A2C318EAFDC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1394691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98A5EE5D-22AB-874B-885C-8B9BEDAB1FF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2852B95-C7ED-6E4B-AFFD-5863A8F168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C337B612-1F19-794F-955A-AE22E93A6B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0BAEAC50-4946-B54C-8217-C0728F5BCD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E76A5-64B7-5D45-968F-D0015026F2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97300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01BA40B-2639-E746-9050-A6B896C1583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4E9A24DC-F173-0649-AD30-941D6DB5732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2EAFB72A-3F68-5A40-AE5B-68E5C80922D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19AFD3C-5269-CF41-AEC1-C9D5DF4119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437015A-0F21-AF40-8647-DDE1CDDA75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0625D86C-2785-534F-8292-F144747B27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1050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B7E4A28-7A37-A946-961F-D500AC66A1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F5DCF884-4AFA-4C4D-A30B-4B075E86753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F2583E2A-D869-B04D-A5D2-D22BA7484D1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49C8D8C-3C56-D04A-915D-65830DD9CEC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F2181638-2723-7742-8B7D-DE5F0B4C40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33291886-94EA-5746-BE21-AB1126A816C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CF60A7CC-6263-564A-94D7-7FC53B36F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FEE2E3FF-E3EC-6442-98BC-A55AF78D26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2516722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8742960-6161-5C46-872C-5718E73A81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89CDFBD9-A641-224A-8A6E-9A8A56496A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8148952E-09E1-6346-B550-09306BF5AE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F7EE935B-54A4-CD47-B500-4EC676FB720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71007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02A8D6BB-DE1D-DA4B-84C8-55BAE131ECE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BE10D701-7FEF-7A46-A427-55B4608EB4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94218319-85E5-AA47-AEB9-A89588ECF0D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572256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538EAA3-561A-1C48-9364-A8E4BA5103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B7C268E8-6F10-A04A-8A4E-DC0369691B2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DFE42894-572B-8E44-B2A3-F85978F325B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2F68B6CA-55B6-224B-985A-A9E52CDEE5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35378AA0-CE23-D648-B22D-F7679AC4452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4B0AED8-884B-614E-B013-CA297317A49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81016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4AEF4616-9399-CC4C-B87E-FFFE8229003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E85FD94C-0B30-7647-AD35-75B429FD59B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2D0A3710-AD1B-B74F-BFC9-EA3ED45CBBC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0F6774B3-566C-8148-9215-6442E333B9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25CEF6B1-A701-9147-9F48-A33D9ABB46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C1EC7B45-63DB-E149-88C1-684426C997F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89468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image" Target="../media/image1.jpg"/><Relationship Id="rId2" Type="http://schemas.openxmlformats.org/officeDocument/2006/relationships/slideLayout" Target="../slideLayouts/slideLayout13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1FD64EF1-705F-4E40-9884-E2AD72829A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3A1C13AD-07AE-3B45-9FBD-FBB1F97B63B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A9B56716-1078-5540-990E-E4676225A1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6DDCF7F-D956-254E-99BC-6091327F4838}" type="datetimeFigureOut">
              <a:rPr lang="en-US" smtClean="0"/>
              <a:t>12/14/2020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88C9E3F8-0C98-C143-96D0-E5329D398121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B2C5226E-7E8A-5D44-B82C-65C19CDE060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B7F2C5-3548-6744-8B45-C12FAF35699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2706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  <a:endParaRPr lang="en-GB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9682149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</p:sldLayoutIdLst>
  <p:hf hd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b="0" i="0" kern="1200">
          <a:solidFill>
            <a:schemeClr val="tx1"/>
          </a:solidFill>
          <a:latin typeface="Lato Light" panose="020F0302020204030203" pitchFamily="34" charset="77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/>
        <a:buChar char="•"/>
        <a:defRPr sz="2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4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20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OpenDyslexicAlta" pitchFamily="2" charset="77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tiff"/><Relationship Id="rId3" Type="http://schemas.openxmlformats.org/officeDocument/2006/relationships/image" Target="../media/image5.png"/><Relationship Id="rId7" Type="http://schemas.openxmlformats.org/officeDocument/2006/relationships/image" Target="../media/image9.tiff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8.tiff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image" Target="../media/image14.png"/><Relationship Id="rId7" Type="http://schemas.openxmlformats.org/officeDocument/2006/relationships/image" Target="../media/image1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1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10" Type="http://schemas.openxmlformats.org/officeDocument/2006/relationships/image" Target="../media/image27.png"/><Relationship Id="rId4" Type="http://schemas.openxmlformats.org/officeDocument/2006/relationships/image" Target="../media/image21.png"/><Relationship Id="rId9" Type="http://schemas.openxmlformats.org/officeDocument/2006/relationships/image" Target="../media/image2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tif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image" Target="../media/image29.png"/><Relationship Id="rId7" Type="http://schemas.openxmlformats.org/officeDocument/2006/relationships/image" Target="../media/image33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2.png"/><Relationship Id="rId5" Type="http://schemas.openxmlformats.org/officeDocument/2006/relationships/image" Target="../media/image31.png"/><Relationship Id="rId10" Type="http://schemas.openxmlformats.org/officeDocument/2006/relationships/image" Target="../media/image22.tiff"/><Relationship Id="rId4" Type="http://schemas.openxmlformats.org/officeDocument/2006/relationships/image" Target="../media/image30.png"/><Relationship Id="rId9" Type="http://schemas.openxmlformats.org/officeDocument/2006/relationships/image" Target="../media/image3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ubtitle 4">
            <a:extLst>
              <a:ext uri="{FF2B5EF4-FFF2-40B4-BE49-F238E27FC236}">
                <a16:creationId xmlns:a16="http://schemas.microsoft.com/office/drawing/2014/main" xmlns="" id="{FDEECE2B-4F07-3243-A1BF-25C2CD33540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45970" y="2666346"/>
            <a:ext cx="9712979" cy="1870364"/>
          </a:xfrm>
        </p:spPr>
        <p:txBody>
          <a:bodyPr>
            <a:normAutofit/>
          </a:bodyPr>
          <a:lstStyle/>
          <a:p>
            <a:r>
              <a:rPr lang="en-GB" dirty="0" smtClean="0"/>
              <a:t>Festive Problems</a:t>
            </a:r>
            <a:endParaRPr lang="en-GB" dirty="0"/>
          </a:p>
          <a:p>
            <a:r>
              <a:rPr lang="en-GB" dirty="0"/>
              <a:t>10</a:t>
            </a:r>
            <a:r>
              <a:rPr lang="en-GB" baseline="30000" dirty="0"/>
              <a:t>th</a:t>
            </a:r>
            <a:r>
              <a:rPr lang="en-GB" dirty="0"/>
              <a:t> December</a:t>
            </a: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FFFB0E5C-B4F3-0F47-AF95-9A5EE6D06A1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55981" y="1956878"/>
            <a:ext cx="1574800" cy="32893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xmlns="" id="{46C1748E-6744-A341-9185-05FF18F81B2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72735" y="4752914"/>
            <a:ext cx="1689100" cy="1244600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xmlns="" id="{EC9A0CFD-E109-4140-B996-30988653C01A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-383038" y="-288436"/>
            <a:ext cx="1777758" cy="1637842"/>
          </a:xfrm>
          <a:prstGeom prst="rect">
            <a:avLst/>
          </a:prstGeom>
        </p:spPr>
      </p:pic>
      <p:pic>
        <p:nvPicPr>
          <p:cNvPr id="21" name="Picture 20">
            <a:extLst>
              <a:ext uri="{FF2B5EF4-FFF2-40B4-BE49-F238E27FC236}">
                <a16:creationId xmlns:a16="http://schemas.microsoft.com/office/drawing/2014/main" xmlns="" id="{D6DF2BA4-3A7B-0E4E-95B5-A4D9B2FD0805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65730" y="4958851"/>
            <a:ext cx="876300" cy="939800"/>
          </a:xfrm>
          <a:prstGeom prst="rect">
            <a:avLst/>
          </a:prstGeom>
        </p:spPr>
      </p:pic>
      <p:sp>
        <p:nvSpPr>
          <p:cNvPr id="8" name="TextBox 7">
            <a:extLst>
              <a:ext uri="{FF2B5EF4-FFF2-40B4-BE49-F238E27FC236}">
                <a16:creationId xmlns:a16="http://schemas.microsoft.com/office/drawing/2014/main" xmlns="" id="{AC9EFBDC-A8B5-9549-8D36-873513E4D40C}"/>
              </a:ext>
            </a:extLst>
          </p:cNvPr>
          <p:cNvSpPr txBox="1"/>
          <p:nvPr/>
        </p:nvSpPr>
        <p:spPr>
          <a:xfrm>
            <a:off x="596348" y="6533322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xmlns="" id="{F8D65072-FC35-D84F-937B-70E91C6BD3D3}"/>
              </a:ext>
            </a:extLst>
          </p:cNvPr>
          <p:cNvSpPr txBox="1"/>
          <p:nvPr/>
        </p:nvSpPr>
        <p:spPr>
          <a:xfrm>
            <a:off x="9342783" y="3856383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23FD110D-0788-224A-B984-DF64F26843F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689822" y="127262"/>
            <a:ext cx="2502178" cy="1407475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ED37280F-09CB-114C-B7C3-47F64F5DE656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51918" y="4041049"/>
            <a:ext cx="1085603" cy="1085603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829D0D62-54A5-5A4E-91A1-84131302BED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185192" y="3134708"/>
            <a:ext cx="588583" cy="5885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691403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216130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1: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a box of candy canes.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eats six of them.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There are now eight candy canes in the box.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candy canes did Jamal have originally?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xmlns="" id="{60ECBE42-603D-AD48-9AFC-6D9A11880ACB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89931" y="832676"/>
            <a:ext cx="1832154" cy="1832154"/>
          </a:xfrm>
          <a:prstGeom prst="rect">
            <a:avLst/>
          </a:prstGeom>
        </p:spPr>
      </p:pic>
      <p:sp>
        <p:nvSpPr>
          <p:cNvPr id="16" name="Subtitle 4">
            <a:extLst>
              <a:ext uri="{FF2B5EF4-FFF2-40B4-BE49-F238E27FC236}">
                <a16:creationId xmlns:a16="http://schemas.microsoft.com/office/drawing/2014/main" xmlns="" id="{B2CAA5E3-FAE0-044B-A46E-3379DFD7FD2F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There were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candy canes in Jamal’s box originally.</a:t>
            </a: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9A42A470-A190-2B4E-A901-279E9200C82C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?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CE6CE6C0-F2B0-B34F-8E96-09A5D10D3278}"/>
              </a:ext>
            </a:extLst>
          </p:cNvPr>
          <p:cNvSpPr/>
          <p:nvPr/>
        </p:nvSpPr>
        <p:spPr>
          <a:xfrm>
            <a:off x="501804" y="4078433"/>
            <a:ext cx="2163337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eats: 6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A1302CB2-F22A-604B-957C-E6365ED77E57}"/>
              </a:ext>
            </a:extLst>
          </p:cNvPr>
          <p:cNvSpPr/>
          <p:nvPr/>
        </p:nvSpPr>
        <p:spPr>
          <a:xfrm>
            <a:off x="2665141" y="4078433"/>
            <a:ext cx="287701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still in the box: 8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4" name="TextBox 23">
                <a:extLst>
                  <a:ext uri="{FF2B5EF4-FFF2-40B4-BE49-F238E27FC236}">
                    <a16:creationId xmlns:a16="http://schemas.microsoft.com/office/drawing/2014/main" xmlns="" id="{F6382107-D453-5146-8B39-48DFA9F1D142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059906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6</a:t>
                </a:r>
              </a:p>
            </p:txBody>
          </p:sp>
        </mc:Choice>
        <mc:Fallback xmlns="">
          <p:sp>
            <p:nvSpPr>
              <p:cNvPr id="24" name="TextBox 2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6382107-D453-5146-8B39-48DFA9F1D1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059906" cy="646331"/>
              </a:xfrm>
              <a:prstGeom prst="rect">
                <a:avLst/>
              </a:prstGeom>
              <a:blipFill rotWithShape="1">
                <a:blip r:embed="rId4"/>
                <a:stretch>
                  <a:fillRect l="-8621" r="-862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0321DA1D-C11A-3E47-9390-DC396E098722}"/>
                  </a:ext>
                </a:extLst>
              </p:cNvPr>
              <p:cNvSpPr txBox="1"/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14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0321DA1D-C11A-3E47-9390-DC396E09872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359539"/>
                <a:ext cx="1335485" cy="646331"/>
              </a:xfrm>
              <a:prstGeom prst="rect">
                <a:avLst/>
              </a:prstGeom>
              <a:blipFill rotWithShape="1">
                <a:blip r:embed="rId5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1CEEEEDD-2EFD-7E43-95FE-AA647A78BA5D}"/>
              </a:ext>
            </a:extLst>
          </p:cNvPr>
          <p:cNvSpPr/>
          <p:nvPr/>
        </p:nvSpPr>
        <p:spPr>
          <a:xfrm>
            <a:off x="501805" y="3659333"/>
            <a:ext cx="504035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14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xmlns="" id="{3A615574-278A-F749-8FDA-432B0F73B63E}"/>
              </a:ext>
            </a:extLst>
          </p:cNvPr>
          <p:cNvSpPr txBox="1"/>
          <p:nvPr/>
        </p:nvSpPr>
        <p:spPr>
          <a:xfrm>
            <a:off x="2532581" y="5814175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14</a:t>
            </a:r>
          </a:p>
        </p:txBody>
      </p:sp>
    </p:spTree>
    <p:extLst>
      <p:ext uri="{BB962C8B-B14F-4D97-AF65-F5344CB8AC3E}">
        <p14:creationId xmlns:p14="http://schemas.microsoft.com/office/powerpoint/2010/main" val="7802512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44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 animBg="1"/>
      <p:bldP spid="22" grpId="0" animBg="1"/>
      <p:bldP spid="23" grpId="0" animBg="1"/>
      <p:bldP spid="24" grpId="0"/>
      <p:bldP spid="25" grpId="0"/>
      <p:bldP spid="26" grpId="0" animBg="1"/>
      <p:bldP spid="2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32858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2: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0943492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James buys a box with 45 baubles in it.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hangs 12 of them on his tree.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He packs the rest of the baubles evenly into 3 boxes. </a:t>
            </a: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baubles go into each of the boxes?  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3" name="Picture 2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A290AFCE-7C3E-624F-B196-31CF299672F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770136" y="2212600"/>
            <a:ext cx="393772" cy="393772"/>
          </a:xfrm>
          <a:prstGeom prst="rect">
            <a:avLst/>
          </a:prstGeom>
        </p:spPr>
      </p:pic>
      <p:pic>
        <p:nvPicPr>
          <p:cNvPr id="7" name="Picture 6" descr="A picture containing arrow&#10;&#10;Description automatically generated">
            <a:extLst>
              <a:ext uri="{FF2B5EF4-FFF2-40B4-BE49-F238E27FC236}">
                <a16:creationId xmlns:a16="http://schemas.microsoft.com/office/drawing/2014/main" xmlns="" id="{65A8FFB4-8BDC-2443-BEED-8D3B7F34366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469749" y="1053155"/>
            <a:ext cx="1097998" cy="1493951"/>
          </a:xfrm>
          <a:prstGeom prst="rect">
            <a:avLst/>
          </a:prstGeom>
        </p:spPr>
      </p:pic>
      <p:pic>
        <p:nvPicPr>
          <p:cNvPr id="16" name="Picture 15" descr="A picture containing icon&#10;&#10;Description automatically generated">
            <a:extLst>
              <a:ext uri="{FF2B5EF4-FFF2-40B4-BE49-F238E27FC236}">
                <a16:creationId xmlns:a16="http://schemas.microsoft.com/office/drawing/2014/main" xmlns="" id="{42C3F1EA-0C20-3E4A-9E00-D8C18BBC5AA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039241" y="2212600"/>
            <a:ext cx="393772" cy="393772"/>
          </a:xfrm>
          <a:prstGeom prst="rect">
            <a:avLst/>
          </a:prstGeom>
        </p:spPr>
      </p:pic>
      <p:sp>
        <p:nvSpPr>
          <p:cNvPr id="18" name="Rectangle 17">
            <a:extLst>
              <a:ext uri="{FF2B5EF4-FFF2-40B4-BE49-F238E27FC236}">
                <a16:creationId xmlns:a16="http://schemas.microsoft.com/office/drawing/2014/main" xmlns="" id="{F81619F8-DEEF-FC4B-BE08-A186F07EEDBD}"/>
              </a:ext>
            </a:extLst>
          </p:cNvPr>
          <p:cNvSpPr/>
          <p:nvPr/>
        </p:nvSpPr>
        <p:spPr>
          <a:xfrm>
            <a:off x="355580" y="3701088"/>
            <a:ext cx="1460158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hangs: 12</a:t>
            </a:r>
          </a:p>
        </p:txBody>
      </p:sp>
      <p:sp>
        <p:nvSpPr>
          <p:cNvPr id="22" name="Rectangle 21">
            <a:extLst>
              <a:ext uri="{FF2B5EF4-FFF2-40B4-BE49-F238E27FC236}">
                <a16:creationId xmlns:a16="http://schemas.microsoft.com/office/drawing/2014/main" xmlns="" id="{41D8738E-E540-5D48-9E94-2901D0BBC131}"/>
              </a:ext>
            </a:extLst>
          </p:cNvPr>
          <p:cNvSpPr/>
          <p:nvPr/>
        </p:nvSpPr>
        <p:spPr>
          <a:xfrm>
            <a:off x="1815738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packs into boxes: ?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2D89C856-3788-0D4D-B1E3-5206A9B09A54}"/>
              </a:ext>
            </a:extLst>
          </p:cNvPr>
          <p:cNvSpPr/>
          <p:nvPr/>
        </p:nvSpPr>
        <p:spPr>
          <a:xfrm>
            <a:off x="355579" y="3281988"/>
            <a:ext cx="5402424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45</a:t>
            </a:r>
          </a:p>
        </p:txBody>
      </p:sp>
      <p:sp>
        <p:nvSpPr>
          <p:cNvPr id="24" name="Subtitle 4">
            <a:extLst>
              <a:ext uri="{FF2B5EF4-FFF2-40B4-BE49-F238E27FC236}">
                <a16:creationId xmlns:a16="http://schemas.microsoft.com/office/drawing/2014/main" xmlns="" id="{2894EF19-3B45-0142-AC9A-DAD28839047C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James packs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 baubles into each box.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TextBox 24">
                <a:extLst>
                  <a:ext uri="{FF2B5EF4-FFF2-40B4-BE49-F238E27FC236}">
                    <a16:creationId xmlns:a16="http://schemas.microsoft.com/office/drawing/2014/main" xmlns="" id="{283EF43C-BAB8-694D-9E16-7A6A9AD4D42C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418978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45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12</a:t>
                </a:r>
              </a:p>
            </p:txBody>
          </p:sp>
        </mc:Choice>
        <mc:Fallback xmlns="">
          <p:sp>
            <p:nvSpPr>
              <p:cNvPr id="25" name="TextBox 2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83EF43C-BAB8-694D-9E16-7A6A9AD4D42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418978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6438" r="-643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26" name="TextBox 25">
                <a:extLst>
                  <a:ext uri="{FF2B5EF4-FFF2-40B4-BE49-F238E27FC236}">
                    <a16:creationId xmlns:a16="http://schemas.microsoft.com/office/drawing/2014/main" xmlns="" id="{9DD86631-110C-4B4B-B604-850E33E3D7BC}"/>
                  </a:ext>
                </a:extLst>
              </p:cNvPr>
              <p:cNvSpPr txBox="1"/>
              <p:nvPr/>
            </p:nvSpPr>
            <p:spPr>
              <a:xfrm>
                <a:off x="7818904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26" name="TextBox 2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DD86631-110C-4B4B-B604-850E33E3D7B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818904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B4A37AC-3B87-1949-949C-4BA6D0815235}"/>
              </a:ext>
            </a:extLst>
          </p:cNvPr>
          <p:cNvSpPr/>
          <p:nvPr/>
        </p:nvSpPr>
        <p:spPr>
          <a:xfrm>
            <a:off x="1815737" y="3701088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packs into boxes: 33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976BCBD6-2ADC-1A44-9A52-1A78515277A3}"/>
              </a:ext>
            </a:extLst>
          </p:cNvPr>
          <p:cNvSpPr/>
          <p:nvPr/>
        </p:nvSpPr>
        <p:spPr>
          <a:xfrm>
            <a:off x="1815737" y="4429404"/>
            <a:ext cx="394226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33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7B66122-7AD0-AC46-B48F-5E4B16C99263}"/>
              </a:ext>
            </a:extLst>
          </p:cNvPr>
          <p:cNvSpPr/>
          <p:nvPr/>
        </p:nvSpPr>
        <p:spPr>
          <a:xfrm>
            <a:off x="1815736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1: ? 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138CD5B8-AEE6-7647-A2CB-9E8FA4022FCC}"/>
              </a:ext>
            </a:extLst>
          </p:cNvPr>
          <p:cNvSpPr/>
          <p:nvPr/>
        </p:nvSpPr>
        <p:spPr>
          <a:xfrm>
            <a:off x="3127692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2: ?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307E1153-2553-8E46-B215-EAD1802F2554}"/>
              </a:ext>
            </a:extLst>
          </p:cNvPr>
          <p:cNvSpPr/>
          <p:nvPr/>
        </p:nvSpPr>
        <p:spPr>
          <a:xfrm>
            <a:off x="4442847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3: 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E80C3360-2726-6E44-999E-AED5D7A2318D}"/>
                  </a:ext>
                </a:extLst>
              </p:cNvPr>
              <p:cNvSpPr txBox="1"/>
              <p:nvPr/>
            </p:nvSpPr>
            <p:spPr>
              <a:xfrm>
                <a:off x="6498621" y="4198871"/>
                <a:ext cx="1231427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E80C3360-2726-6E44-999E-AED5D7A2318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198871"/>
                <a:ext cx="1231427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383552DA-CAFA-DC4F-A9C8-5020A18C1968}"/>
                  </a:ext>
                </a:extLst>
              </p:cNvPr>
              <p:cNvSpPr txBox="1"/>
              <p:nvPr/>
            </p:nvSpPr>
            <p:spPr>
              <a:xfrm>
                <a:off x="7638280" y="4188441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11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3552DA-CAFA-DC4F-A9C8-5020A18C196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188441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C54BC1EC-2A2C-5F4F-B6E6-BD7D08E76F25}"/>
              </a:ext>
            </a:extLst>
          </p:cNvPr>
          <p:cNvSpPr/>
          <p:nvPr/>
        </p:nvSpPr>
        <p:spPr>
          <a:xfrm>
            <a:off x="1809339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1: 11 </a:t>
            </a:r>
          </a:p>
        </p:txBody>
      </p:sp>
      <p:sp>
        <p:nvSpPr>
          <p:cNvPr id="35" name="Rectangle 34">
            <a:extLst>
              <a:ext uri="{FF2B5EF4-FFF2-40B4-BE49-F238E27FC236}">
                <a16:creationId xmlns:a16="http://schemas.microsoft.com/office/drawing/2014/main" xmlns="" id="{D1F960BE-EBB7-8B47-A830-A587D822C9BC}"/>
              </a:ext>
            </a:extLst>
          </p:cNvPr>
          <p:cNvSpPr/>
          <p:nvPr/>
        </p:nvSpPr>
        <p:spPr>
          <a:xfrm>
            <a:off x="3121295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2: 11</a:t>
            </a:r>
          </a:p>
        </p:txBody>
      </p:sp>
      <p:sp>
        <p:nvSpPr>
          <p:cNvPr id="36" name="Rectangle 35">
            <a:extLst>
              <a:ext uri="{FF2B5EF4-FFF2-40B4-BE49-F238E27FC236}">
                <a16:creationId xmlns:a16="http://schemas.microsoft.com/office/drawing/2014/main" xmlns="" id="{4D58E3D5-E118-2E48-B122-4DFB8FE4570F}"/>
              </a:ext>
            </a:extLst>
          </p:cNvPr>
          <p:cNvSpPr/>
          <p:nvPr/>
        </p:nvSpPr>
        <p:spPr>
          <a:xfrm>
            <a:off x="4436450" y="4848504"/>
            <a:ext cx="131835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Box 3: 11</a:t>
            </a:r>
          </a:p>
        </p:txBody>
      </p:sp>
      <p:sp>
        <p:nvSpPr>
          <p:cNvPr id="37" name="TextBox 36">
            <a:extLst>
              <a:ext uri="{FF2B5EF4-FFF2-40B4-BE49-F238E27FC236}">
                <a16:creationId xmlns:a16="http://schemas.microsoft.com/office/drawing/2014/main" xmlns="" id="{DBC259F9-1801-6647-A8F8-534C91E75180}"/>
              </a:ext>
            </a:extLst>
          </p:cNvPr>
          <p:cNvSpPr txBox="1"/>
          <p:nvPr/>
        </p:nvSpPr>
        <p:spPr>
          <a:xfrm>
            <a:off x="2710006" y="5804844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11</a:t>
            </a:r>
          </a:p>
        </p:txBody>
      </p:sp>
    </p:spTree>
    <p:extLst>
      <p:ext uri="{BB962C8B-B14F-4D97-AF65-F5344CB8AC3E}">
        <p14:creationId xmlns:p14="http://schemas.microsoft.com/office/powerpoint/2010/main" val="2676370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3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3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9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4" dur="500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5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2" grpId="0" animBg="1"/>
      <p:bldP spid="23" grpId="0" animBg="1"/>
      <p:bldP spid="24" grpId="0"/>
      <p:bldP spid="25" grpId="0"/>
      <p:bldP spid="26" grpId="0"/>
      <p:bldP spid="27" grpId="0" animBg="1"/>
      <p:bldP spid="28" grpId="0" animBg="1"/>
      <p:bldP spid="29" grpId="0" animBg="1"/>
      <p:bldP spid="30" grpId="0" animBg="1"/>
      <p:bldP spid="31" grpId="0" animBg="1"/>
      <p:bldP spid="32" grpId="0"/>
      <p:bldP spid="33" grpId="0"/>
      <p:bldP spid="34" grpId="0" animBg="1"/>
      <p:bldP spid="35" grpId="0" animBg="1"/>
      <p:bldP spid="36" grpId="0" animBg="1"/>
      <p:bldP spid="37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 smtClean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 smtClean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OpenDyslexicAlta" panose="00000500000000000000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kg of carrots do the </a:t>
                </a:r>
                <a:r>
                  <a:rPr lang="en-GB" dirty="0" err="1">
                    <a:latin typeface="OpenDyslexicAlta" panose="00000500000000000000" pitchFamily="2" charset="0"/>
                  </a:rPr>
                  <a:t>Kringles</a:t>
                </a:r>
                <a:r>
                  <a:rPr lang="en-GB" dirty="0">
                    <a:latin typeface="OpenDyslexicAlta" panose="00000500000000000000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4473" b="-169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45144523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3: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Subtitle 4">
                <a:extLst>
                  <a:ext uri="{FF2B5EF4-FFF2-40B4-BE49-F238E27FC236}">
                    <a16:creationId xmlns:a16="http://schemas.microsoft.com/office/drawing/2014/main" xmlns="" id="{D28045EE-E93E-2E41-85EA-A3872AACE73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</p:spPr>
            <p:txBody>
              <a:bodyPr vert="horz" lIns="91440" tIns="45720" rIns="91440" bIns="45720" rtlCol="0">
                <a:normAutofit/>
              </a:bodyPr>
              <a:lstStyle>
                <a:lvl1pPr marL="0" indent="0" algn="ctr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None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457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914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371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18288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2860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7432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2004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657600" indent="0" algn="ctr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None/>
                  <a:defRPr sz="16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Mrs Kringle buys 90kg of carrots.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She gives 9kg to Mr Kringle for him to make soup. 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She pickles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GB" b="1" i="1" dirty="0">
                            <a:latin typeface="Cambria Math"/>
                          </a:rPr>
                        </m:ctrlPr>
                      </m:fPr>
                      <m:num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𝟏</m:t>
                        </m:r>
                      </m:num>
                      <m:den>
                        <m:r>
                          <a:rPr lang="en-GB" b="1" i="1" dirty="0">
                            <a:latin typeface="Cambria Math" panose="02040503050406030204" pitchFamily="18" charset="0"/>
                          </a:rPr>
                          <m:t>𝟑</m:t>
                        </m:r>
                      </m:den>
                    </m:f>
                  </m:oMath>
                </a14:m>
                <a:r>
                  <a:rPr lang="en-GB" dirty="0">
                    <a:latin typeface="OpenDyslexicAlta" panose="00000500000000000000" pitchFamily="2" charset="0"/>
                  </a:rPr>
                  <a:t> of what’s left and gives the rest to their reindeer.</a:t>
                </a:r>
              </a:p>
              <a:p>
                <a:pPr algn="l"/>
                <a:r>
                  <a:rPr lang="en-GB" dirty="0">
                    <a:latin typeface="OpenDyslexicAlta" panose="00000500000000000000" pitchFamily="2" charset="0"/>
                  </a:rPr>
                  <a:t>How many kg of carrots do the </a:t>
                </a:r>
                <a:r>
                  <a:rPr lang="en-GB" dirty="0" err="1">
                    <a:latin typeface="OpenDyslexicAlta" panose="00000500000000000000" pitchFamily="2" charset="0"/>
                  </a:rPr>
                  <a:t>Kringles</a:t>
                </a:r>
                <a:r>
                  <a:rPr lang="en-GB" dirty="0">
                    <a:latin typeface="OpenDyslexicAlta" panose="00000500000000000000" pitchFamily="2" charset="0"/>
                  </a:rPr>
                  <a:t> feed their reindeer? </a:t>
                </a:r>
              </a:p>
            </p:txBody>
          </p:sp>
        </mc:Choice>
        <mc:Fallback xmlns="">
          <p:sp>
            <p:nvSpPr>
              <p:cNvPr id="15" name="Subtitle 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28045EE-E93E-2E41-85EA-A3872AACE73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2399" y="832675"/>
                <a:ext cx="11077576" cy="1913341"/>
              </a:xfrm>
              <a:prstGeom prst="rect">
                <a:avLst/>
              </a:prstGeom>
              <a:blipFill rotWithShape="1">
                <a:blip r:embed="rId3"/>
                <a:stretch>
                  <a:fillRect l="-826" t="-4473" b="-16933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8" name="Picture 7" descr="Icon&#10;&#10;Description automatically generated">
            <a:extLst>
              <a:ext uri="{FF2B5EF4-FFF2-40B4-BE49-F238E27FC236}">
                <a16:creationId xmlns:a16="http://schemas.microsoft.com/office/drawing/2014/main" xmlns="" id="{311D72C5-9BDE-444E-A4EB-9BA0A3C08A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286168" y="1053155"/>
            <a:ext cx="481159" cy="545156"/>
          </a:xfrm>
          <a:prstGeom prst="rect">
            <a:avLst/>
          </a:prstGeom>
        </p:spPr>
      </p:pic>
      <p:pic>
        <p:nvPicPr>
          <p:cNvPr id="18" name="Picture 17" descr="Icon&#10;&#10;Description automatically generated">
            <a:extLst>
              <a:ext uri="{FF2B5EF4-FFF2-40B4-BE49-F238E27FC236}">
                <a16:creationId xmlns:a16="http://schemas.microsoft.com/office/drawing/2014/main" xmlns="" id="{2C637BFB-B579-104F-8FE1-FEFF58DC958B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67388" y="1271286"/>
            <a:ext cx="481159" cy="545156"/>
          </a:xfrm>
          <a:prstGeom prst="rect">
            <a:avLst/>
          </a:prstGeom>
        </p:spPr>
      </p:pic>
      <p:pic>
        <p:nvPicPr>
          <p:cNvPr id="22" name="Picture 21" descr="Icon&#10;&#10;Description automatically generated">
            <a:extLst>
              <a:ext uri="{FF2B5EF4-FFF2-40B4-BE49-F238E27FC236}">
                <a16:creationId xmlns:a16="http://schemas.microsoft.com/office/drawing/2014/main" xmlns="" id="{054CD00A-828B-5F4A-8FED-14D32A4562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8" y="1598311"/>
            <a:ext cx="481159" cy="545156"/>
          </a:xfrm>
          <a:prstGeom prst="rect">
            <a:avLst/>
          </a:prstGeom>
        </p:spPr>
      </p:pic>
      <p:pic>
        <p:nvPicPr>
          <p:cNvPr id="23" name="Picture 22" descr="Icon&#10;&#10;Description automatically generated">
            <a:extLst>
              <a:ext uri="{FF2B5EF4-FFF2-40B4-BE49-F238E27FC236}">
                <a16:creationId xmlns:a16="http://schemas.microsoft.com/office/drawing/2014/main" xmlns="" id="{06A458C5-D93D-EC49-AB6B-FA8917B903FD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448608" y="1725872"/>
            <a:ext cx="481159" cy="545156"/>
          </a:xfrm>
          <a:prstGeom prst="rect">
            <a:avLst/>
          </a:prstGeom>
        </p:spPr>
      </p:pic>
      <p:pic>
        <p:nvPicPr>
          <p:cNvPr id="24" name="Picture 23" descr="Icon&#10;&#10;Description automatically generated">
            <a:extLst>
              <a:ext uri="{FF2B5EF4-FFF2-40B4-BE49-F238E27FC236}">
                <a16:creationId xmlns:a16="http://schemas.microsoft.com/office/drawing/2014/main" xmlns="" id="{5EE38C70-FCFD-BA47-9076-9F551E40A711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326777" y="2034573"/>
            <a:ext cx="481159" cy="545156"/>
          </a:xfrm>
          <a:prstGeom prst="rect">
            <a:avLst/>
          </a:prstGeom>
        </p:spPr>
      </p:pic>
      <p:pic>
        <p:nvPicPr>
          <p:cNvPr id="25" name="Picture 24" descr="Icon&#10;&#10;Description automatically generated">
            <a:extLst>
              <a:ext uri="{FF2B5EF4-FFF2-40B4-BE49-F238E27FC236}">
                <a16:creationId xmlns:a16="http://schemas.microsoft.com/office/drawing/2014/main" xmlns="" id="{907F1251-9A59-E646-A79A-5C865DC38098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161805" y="826990"/>
            <a:ext cx="481159" cy="545156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C85D354C-0607-F641-8EAF-603D1751B52A}"/>
              </a:ext>
            </a:extLst>
          </p:cNvPr>
          <p:cNvSpPr/>
          <p:nvPr/>
        </p:nvSpPr>
        <p:spPr>
          <a:xfrm>
            <a:off x="502791" y="3326790"/>
            <a:ext cx="3602963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90kg</a:t>
            </a:r>
          </a:p>
        </p:txBody>
      </p:sp>
      <p:sp>
        <p:nvSpPr>
          <p:cNvPr id="27" name="Subtitle 4">
            <a:extLst>
              <a:ext uri="{FF2B5EF4-FFF2-40B4-BE49-F238E27FC236}">
                <a16:creationId xmlns:a16="http://schemas.microsoft.com/office/drawing/2014/main" xmlns="" id="{5A42FDB3-4594-334E-B3AF-217A5C014DBA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The </a:t>
            </a:r>
            <a:r>
              <a:rPr lang="en-GB" sz="2800" dirty="0" err="1">
                <a:latin typeface="OpenDyslexicAlta" panose="00000500000000000000" pitchFamily="2" charset="0"/>
              </a:rPr>
              <a:t>Kringles</a:t>
            </a:r>
            <a:r>
              <a:rPr lang="en-GB" sz="2800" dirty="0">
                <a:latin typeface="OpenDyslexicAlta" panose="00000500000000000000" pitchFamily="2" charset="0"/>
              </a:rPr>
              <a:t> gave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</a:t>
            </a:r>
            <a:r>
              <a:rPr lang="en-GB" sz="2800" dirty="0">
                <a:latin typeface="OpenDyslexicAlta" panose="00000500000000000000" pitchFamily="2" charset="0"/>
              </a:rPr>
              <a:t>kg of carrots to their reindeer.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5FAFCEB5-9014-9948-8649-891969706CF2}"/>
              </a:ext>
            </a:extLst>
          </p:cNvPr>
          <p:cNvSpPr/>
          <p:nvPr/>
        </p:nvSpPr>
        <p:spPr>
          <a:xfrm>
            <a:off x="502790" y="3745890"/>
            <a:ext cx="538359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anose="00000500000000000000" pitchFamily="2" charset="0"/>
              </a:rPr>
              <a:t>9kg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F22F6E4F-35E5-BC45-A955-DCBE191B6008}"/>
              </a:ext>
            </a:extLst>
          </p:cNvPr>
          <p:cNvSpPr/>
          <p:nvPr/>
        </p:nvSpPr>
        <p:spPr>
          <a:xfrm>
            <a:off x="1041149" y="3745890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after soup: 81kg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xmlns="" id="{208A1DD8-D7EB-2E4F-9F37-8B6593D29B1A}"/>
                  </a:ext>
                </a:extLst>
              </p:cNvPr>
              <p:cNvSpPr txBox="1"/>
              <p:nvPr/>
            </p:nvSpPr>
            <p:spPr>
              <a:xfrm>
                <a:off x="6498621" y="3369969"/>
                <a:ext cx="125547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90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9</a:t>
                </a:r>
              </a:p>
            </p:txBody>
          </p:sp>
        </mc:Choice>
        <mc:Fallback xmlns="">
          <p:sp>
            <p:nvSpPr>
              <p:cNvPr id="30" name="TextBox 29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208A1DD8-D7EB-2E4F-9F37-8B6593D29B1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369969"/>
                <a:ext cx="1255472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282" r="-7282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1" name="TextBox 30">
                <a:extLst>
                  <a:ext uri="{FF2B5EF4-FFF2-40B4-BE49-F238E27FC236}">
                    <a16:creationId xmlns:a16="http://schemas.microsoft.com/office/drawing/2014/main" xmlns="" id="{D56E22DF-BFE7-7E4E-A485-6065B334B6D2}"/>
                  </a:ext>
                </a:extLst>
              </p:cNvPr>
              <p:cNvSpPr txBox="1"/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81</a:t>
                </a:r>
              </a:p>
            </p:txBody>
          </p:sp>
        </mc:Choice>
        <mc:Fallback xmlns="">
          <p:sp>
            <p:nvSpPr>
              <p:cNvPr id="31" name="TextBox 30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D56E22DF-BFE7-7E4E-A485-6065B334B6D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79204" y="3359539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2" name="Rectangle 31">
            <a:extLst>
              <a:ext uri="{FF2B5EF4-FFF2-40B4-BE49-F238E27FC236}">
                <a16:creationId xmlns:a16="http://schemas.microsoft.com/office/drawing/2014/main" xmlns="" id="{F4CDC039-80B1-0743-BC41-E686B45BFF74}"/>
              </a:ext>
            </a:extLst>
          </p:cNvPr>
          <p:cNvSpPr/>
          <p:nvPr/>
        </p:nvSpPr>
        <p:spPr>
          <a:xfrm>
            <a:off x="1041148" y="4393327"/>
            <a:ext cx="306460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>
                <a:solidFill>
                  <a:schemeClr val="tx1"/>
                </a:solidFill>
                <a:latin typeface="OpenDyslexicAlta" panose="00000500000000000000" pitchFamily="2" charset="0"/>
              </a:rPr>
              <a:t>81kg</a:t>
            </a:r>
          </a:p>
        </p:txBody>
      </p:sp>
      <p:sp>
        <p:nvSpPr>
          <p:cNvPr id="33" name="Rectangle 32">
            <a:extLst>
              <a:ext uri="{FF2B5EF4-FFF2-40B4-BE49-F238E27FC236}">
                <a16:creationId xmlns:a16="http://schemas.microsoft.com/office/drawing/2014/main" xmlns="" id="{451A3060-D31D-B84C-BE5C-0B47296092BA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anose="00000500000000000000" pitchFamily="2" charset="0"/>
              </a:rPr>
              <a:t>pickles ?</a:t>
            </a:r>
          </a:p>
        </p:txBody>
      </p:sp>
      <p:sp>
        <p:nvSpPr>
          <p:cNvPr id="34" name="Rectangle 33">
            <a:extLst>
              <a:ext uri="{FF2B5EF4-FFF2-40B4-BE49-F238E27FC236}">
                <a16:creationId xmlns:a16="http://schemas.microsoft.com/office/drawing/2014/main" xmlns="" id="{108B3DC6-C3BD-DE40-86AE-55389BEE986E}"/>
              </a:ext>
            </a:extLst>
          </p:cNvPr>
          <p:cNvSpPr/>
          <p:nvPr/>
        </p:nvSpPr>
        <p:spPr>
          <a:xfrm>
            <a:off x="2123268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anose="00000500000000000000" pitchFamily="2" charset="0"/>
              </a:rPr>
              <a:t>for reindeer ?kg </a:t>
            </a:r>
          </a:p>
        </p:txBody>
      </p:sp>
      <p:cxnSp>
        <p:nvCxnSpPr>
          <p:cNvPr id="3" name="Straight Connector 2">
            <a:extLst>
              <a:ext uri="{FF2B5EF4-FFF2-40B4-BE49-F238E27FC236}">
                <a16:creationId xmlns:a16="http://schemas.microsoft.com/office/drawing/2014/main" xmlns="" id="{231D32E4-0879-B84B-808E-CE5C73DB8551}"/>
              </a:ext>
            </a:extLst>
          </p:cNvPr>
          <p:cNvCxnSpPr>
            <a:cxnSpLocks/>
            <a:stCxn id="34" idx="0"/>
            <a:endCxn id="34" idx="2"/>
          </p:cNvCxnSpPr>
          <p:nvPr/>
        </p:nvCxnSpPr>
        <p:spPr>
          <a:xfrm>
            <a:off x="3114511" y="4812427"/>
            <a:ext cx="0" cy="419100"/>
          </a:xfrm>
          <a:prstGeom prst="line">
            <a:avLst/>
          </a:prstGeom>
          <a:ln w="38100">
            <a:prstDash val="sysDot"/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B6CE804D-A437-4442-87B1-6CB4E9CD8BCA}"/>
                  </a:ext>
                </a:extLst>
              </p:cNvPr>
              <p:cNvSpPr txBox="1"/>
              <p:nvPr/>
            </p:nvSpPr>
            <p:spPr>
              <a:xfrm>
                <a:off x="6498621" y="4055996"/>
                <a:ext cx="1229824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81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6CE804D-A437-4442-87B1-6CB4E9CD8B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055996"/>
                <a:ext cx="1229824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3BBE567C-0CFA-B841-9C40-12AE5E214442}"/>
                  </a:ext>
                </a:extLst>
              </p:cNvPr>
              <p:cNvSpPr txBox="1"/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BBE567C-0CFA-B841-9C40-12AE5E21444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045566"/>
                <a:ext cx="1335485" cy="646331"/>
              </a:xfrm>
              <a:prstGeom prst="rect">
                <a:avLst/>
              </a:prstGeom>
              <a:blipFill rotWithShape="1">
                <a:blip r:embed="rId8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4C6E05C0-F16F-2448-8AB0-7F30903F52C0}"/>
              </a:ext>
            </a:extLst>
          </p:cNvPr>
          <p:cNvSpPr/>
          <p:nvPr/>
        </p:nvSpPr>
        <p:spPr>
          <a:xfrm>
            <a:off x="1039697" y="4812427"/>
            <a:ext cx="1083571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anose="00000500000000000000" pitchFamily="2" charset="0"/>
              </a:rPr>
              <a:t>pickles: 27kg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8" name="TextBox 37">
                <a:extLst>
                  <a:ext uri="{FF2B5EF4-FFF2-40B4-BE49-F238E27FC236}">
                    <a16:creationId xmlns:a16="http://schemas.microsoft.com/office/drawing/2014/main" xmlns="" id="{484A8E74-8736-624E-A573-D09EBCD8E73F}"/>
                  </a:ext>
                </a:extLst>
              </p:cNvPr>
              <p:cNvSpPr txBox="1"/>
              <p:nvPr/>
            </p:nvSpPr>
            <p:spPr>
              <a:xfrm>
                <a:off x="6498621" y="4821157"/>
                <a:ext cx="1207382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27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</a:t>
                </a:r>
              </a:p>
            </p:txBody>
          </p:sp>
        </mc:Choice>
        <mc:Fallback xmlns="">
          <p:sp>
            <p:nvSpPr>
              <p:cNvPr id="38" name="TextBox 37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484A8E74-8736-624E-A573-D09EBCD8E7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4821157"/>
                <a:ext cx="1207382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7576" r="-757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9" name="TextBox 38">
                <a:extLst>
                  <a:ext uri="{FF2B5EF4-FFF2-40B4-BE49-F238E27FC236}">
                    <a16:creationId xmlns:a16="http://schemas.microsoft.com/office/drawing/2014/main" xmlns="" id="{F5EE0F86-B985-4240-9A12-AD4579F21782}"/>
                  </a:ext>
                </a:extLst>
              </p:cNvPr>
              <p:cNvSpPr txBox="1"/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54</a:t>
                </a:r>
              </a:p>
            </p:txBody>
          </p:sp>
        </mc:Choice>
        <mc:Fallback xmlns="">
          <p:sp>
            <p:nvSpPr>
              <p:cNvPr id="39" name="TextBox 38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F5EE0F86-B985-4240-9A12-AD4579F2178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4810727"/>
                <a:ext cx="1335485" cy="646331"/>
              </a:xfrm>
              <a:prstGeom prst="rect">
                <a:avLst/>
              </a:prstGeom>
              <a:blipFill rotWithShape="1">
                <a:blip r:embed="rId10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2A4C4668-3332-074B-B0EB-AB48C70AAB1F}"/>
              </a:ext>
            </a:extLst>
          </p:cNvPr>
          <p:cNvSpPr/>
          <p:nvPr/>
        </p:nvSpPr>
        <p:spPr>
          <a:xfrm>
            <a:off x="2123267" y="4812427"/>
            <a:ext cx="1982485" cy="4191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schemeClr val="tx1"/>
                </a:solidFill>
                <a:latin typeface="OpenDyslexicAlta" panose="00000500000000000000" pitchFamily="2" charset="0"/>
              </a:rPr>
              <a:t>for reindeer: 54kg </a:t>
            </a:r>
          </a:p>
        </p:txBody>
      </p:sp>
      <p:sp>
        <p:nvSpPr>
          <p:cNvPr id="41" name="TextBox 40">
            <a:extLst>
              <a:ext uri="{FF2B5EF4-FFF2-40B4-BE49-F238E27FC236}">
                <a16:creationId xmlns:a16="http://schemas.microsoft.com/office/drawing/2014/main" xmlns="" id="{EF94B91F-3991-3B4A-86EB-03419B17CBC3}"/>
              </a:ext>
            </a:extLst>
          </p:cNvPr>
          <p:cNvSpPr txBox="1"/>
          <p:nvPr/>
        </p:nvSpPr>
        <p:spPr>
          <a:xfrm>
            <a:off x="3732600" y="5829558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54</a:t>
            </a:r>
          </a:p>
        </p:txBody>
      </p:sp>
    </p:spTree>
    <p:extLst>
      <p:ext uri="{BB962C8B-B14F-4D97-AF65-F5344CB8AC3E}">
        <p14:creationId xmlns:p14="http://schemas.microsoft.com/office/powerpoint/2010/main" val="34336298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28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58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3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68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8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83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4" fill="hold">
                      <p:stCondLst>
                        <p:cond delay="indefinite"/>
                      </p:stCondLst>
                      <p:childTnLst>
                        <p:par>
                          <p:cTn id="85" fill="hold">
                            <p:stCondLst>
                              <p:cond delay="0"/>
                            </p:stCondLst>
                            <p:childTnLst>
                              <p:par>
                                <p:cTn id="86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8" dur="500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9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/>
      <p:bldP spid="28" grpId="0" animBg="1"/>
      <p:bldP spid="29" grpId="0" animBg="1"/>
      <p:bldP spid="30" grpId="0"/>
      <p:bldP spid="31" grpId="0"/>
      <p:bldP spid="32" grpId="0" animBg="1"/>
      <p:bldP spid="33" grpId="0" animBg="1"/>
      <p:bldP spid="34" grpId="0" animBg="1"/>
      <p:bldP spid="35" grpId="0"/>
      <p:bldP spid="36" grpId="0"/>
      <p:bldP spid="37" grpId="0" animBg="1"/>
      <p:bldP spid="38" grpId="0"/>
      <p:bldP spid="39" grpId="0"/>
      <p:bldP spid="40" grpId="0" animBg="1"/>
      <p:bldP spid="4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4 boxes of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and 5 single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Ruth has 1 box of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and 26 single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have the same number of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pic>
        <p:nvPicPr>
          <p:cNvPr id="26" name="Picture 25">
            <a:extLst>
              <a:ext uri="{FF2B5EF4-FFF2-40B4-BE49-F238E27FC236}">
                <a16:creationId xmlns:a16="http://schemas.microsoft.com/office/drawing/2014/main" xmlns="" id="{A0DB338B-ED34-F742-8EC4-CF3B889EBF0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27" name="Picture 26">
            <a:extLst>
              <a:ext uri="{FF2B5EF4-FFF2-40B4-BE49-F238E27FC236}">
                <a16:creationId xmlns:a16="http://schemas.microsoft.com/office/drawing/2014/main" xmlns="" id="{92789736-173D-5845-BF71-A2E0DE2BDFF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99843" y="1775219"/>
            <a:ext cx="878400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7674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xmlns="" id="{33B88896-2D68-F540-A037-9B670477A06F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14660" y="0"/>
            <a:ext cx="1624940" cy="758242"/>
          </a:xfrm>
          <a:prstGeom prst="rect">
            <a:avLst/>
          </a:prstGeom>
        </p:spPr>
      </p:pic>
      <p:sp>
        <p:nvSpPr>
          <p:cNvPr id="6" name="Subtitle 4">
            <a:extLst>
              <a:ext uri="{FF2B5EF4-FFF2-40B4-BE49-F238E27FC236}">
                <a16:creationId xmlns:a16="http://schemas.microsoft.com/office/drawing/2014/main" xmlns="" id="{70301304-32C2-3A46-A1E0-2B5BDB7645E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3332285" y="150689"/>
            <a:ext cx="5597770" cy="456864"/>
          </a:xfrm>
          <a:solidFill>
            <a:srgbClr val="FFC000"/>
          </a:solidFill>
          <a:ln w="38100">
            <a:solidFill>
              <a:schemeClr val="tx1"/>
            </a:solidFill>
          </a:ln>
        </p:spPr>
        <p:txBody>
          <a:bodyPr anchor="b">
            <a:normAutofit fontScale="92500"/>
          </a:bodyPr>
          <a:lstStyle/>
          <a:p>
            <a:pPr algn="l"/>
            <a:r>
              <a:rPr lang="en-GB" dirty="0" smtClean="0">
                <a:latin typeface="OpenDyslexicAlta" panose="00000500000000000000" pitchFamily="2" charset="0"/>
              </a:rPr>
              <a:t>Festive Problems </a:t>
            </a:r>
            <a:r>
              <a:rPr lang="en-GB" dirty="0">
                <a:latin typeface="OpenDyslexicAlta" panose="00000500000000000000" pitchFamily="2" charset="0"/>
              </a:rPr>
              <a:t>| 10</a:t>
            </a:r>
            <a:r>
              <a:rPr lang="en-GB" baseline="30000" dirty="0">
                <a:latin typeface="OpenDyslexicAlta" panose="00000500000000000000" pitchFamily="2" charset="0"/>
              </a:rPr>
              <a:t>th</a:t>
            </a:r>
            <a:r>
              <a:rPr lang="en-GB" dirty="0">
                <a:latin typeface="OpenDyslexicAlta" panose="00000500000000000000" pitchFamily="2" charset="0"/>
              </a:rPr>
              <a:t> December</a:t>
            </a:r>
            <a:endParaRPr lang="en-GB" b="1" u="sng" dirty="0">
              <a:solidFill>
                <a:srgbClr val="FE3860"/>
              </a:solidFill>
              <a:latin typeface="OpenDyslexicAlta" panose="00000500000000000000" pitchFamily="2" charset="0"/>
            </a:endParaRPr>
          </a:p>
        </p:txBody>
      </p:sp>
      <p:sp>
        <p:nvSpPr>
          <p:cNvPr id="13" name="Subtitle 4">
            <a:extLst>
              <a:ext uri="{FF2B5EF4-FFF2-40B4-BE49-F238E27FC236}">
                <a16:creationId xmlns:a16="http://schemas.microsoft.com/office/drawing/2014/main" xmlns="" id="{E6493C46-5AEE-344C-B709-0B3E56D03BB7}"/>
              </a:ext>
            </a:extLst>
          </p:cNvPr>
          <p:cNvSpPr txBox="1">
            <a:spLocks/>
          </p:cNvSpPr>
          <p:nvPr/>
        </p:nvSpPr>
        <p:spPr>
          <a:xfrm>
            <a:off x="10380336" y="6568611"/>
            <a:ext cx="1811664" cy="27180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None/>
              <a:tabLst/>
              <a:defRPr/>
            </a:pP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© </a:t>
            </a:r>
            <a:r>
              <a:rPr kumimoji="0" lang="en-GB" sz="10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EdShed</a:t>
            </a:r>
            <a:r>
              <a:rPr kumimoji="0" lang="en-GB" sz="1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OpenDyslexicAlta" panose="00000500000000000000" pitchFamily="2" charset="0"/>
              </a:rPr>
              <a:t>, 2020-</a:t>
            </a:r>
            <a:endParaRPr kumimoji="0" lang="en-GB" sz="1000" b="1" i="0" u="sng" strike="noStrike" kern="1200" cap="none" spc="0" normalizeH="0" baseline="0" noProof="0" dirty="0">
              <a:ln>
                <a:noFill/>
              </a:ln>
              <a:solidFill>
                <a:srgbClr val="FE3860"/>
              </a:solidFill>
              <a:effectLst/>
              <a:uLnTx/>
              <a:uFillTx/>
              <a:latin typeface="OpenDyslexicAlta" panose="00000500000000000000" pitchFamily="2" charset="0"/>
            </a:endParaRPr>
          </a:p>
        </p:txBody>
      </p:sp>
      <p:sp>
        <p:nvSpPr>
          <p:cNvPr id="14" name="Subtitle 4">
            <a:extLst>
              <a:ext uri="{FF2B5EF4-FFF2-40B4-BE49-F238E27FC236}">
                <a16:creationId xmlns:a16="http://schemas.microsoft.com/office/drawing/2014/main" xmlns="" id="{833B17C8-9FF0-E349-8DAF-781EEDFE48B3}"/>
              </a:ext>
            </a:extLst>
          </p:cNvPr>
          <p:cNvSpPr txBox="1">
            <a:spLocks/>
          </p:cNvSpPr>
          <p:nvPr/>
        </p:nvSpPr>
        <p:spPr>
          <a:xfrm>
            <a:off x="152399" y="150689"/>
            <a:ext cx="2239108" cy="456864"/>
          </a:xfrm>
          <a:prstGeom prst="rect">
            <a:avLst/>
          </a:prstGeom>
          <a:solidFill>
            <a:srgbClr val="FE3860"/>
          </a:solidFill>
          <a:ln w="38100">
            <a:solidFill>
              <a:schemeClr val="tx1"/>
            </a:solidFill>
          </a:ln>
        </p:spPr>
        <p:txBody>
          <a:bodyPr vert="horz" lIns="91440" tIns="45720" rIns="91440" bIns="45720" rtlCol="0" anchor="b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b="1" u="sng" dirty="0">
                <a:solidFill>
                  <a:schemeClr val="bg1"/>
                </a:solidFill>
                <a:latin typeface="OpenDyslexicAlta" panose="00000500000000000000" pitchFamily="2" charset="0"/>
              </a:rPr>
              <a:t>Challenge 4:</a:t>
            </a:r>
          </a:p>
        </p:txBody>
      </p:sp>
      <p:sp>
        <p:nvSpPr>
          <p:cNvPr id="15" name="Subtitle 4">
            <a:extLst>
              <a:ext uri="{FF2B5EF4-FFF2-40B4-BE49-F238E27FC236}">
                <a16:creationId xmlns:a16="http://schemas.microsoft.com/office/drawing/2014/main" xmlns="" id="{D28045EE-E93E-2E41-85EA-A3872AACE73C}"/>
              </a:ext>
            </a:extLst>
          </p:cNvPr>
          <p:cNvSpPr txBox="1">
            <a:spLocks/>
          </p:cNvSpPr>
          <p:nvPr/>
        </p:nvSpPr>
        <p:spPr>
          <a:xfrm>
            <a:off x="152399" y="832675"/>
            <a:ext cx="11077576" cy="191334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dirty="0">
                <a:latin typeface="OpenDyslexicAlta" panose="00000500000000000000" pitchFamily="2" charset="0"/>
              </a:rPr>
              <a:t>Jamal has 4 boxes of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and 5 single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Ruth has 1 box of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and 26 single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They have the same number of </a:t>
            </a:r>
            <a:r>
              <a:rPr lang="en-GB" dirty="0" smtClean="0">
                <a:latin typeface="OpenDyslexicAlta" panose="00000500000000000000" pitchFamily="2" charset="0"/>
              </a:rPr>
              <a:t>gingerbread. </a:t>
            </a:r>
            <a:endParaRPr lang="en-GB" dirty="0">
              <a:latin typeface="OpenDyslexicAlta" panose="00000500000000000000" pitchFamily="2" charset="0"/>
            </a:endParaRPr>
          </a:p>
          <a:p>
            <a:pPr algn="l"/>
            <a:r>
              <a:rPr lang="en-GB" dirty="0">
                <a:latin typeface="OpenDyslexicAlta" panose="00000500000000000000" pitchFamily="2" charset="0"/>
              </a:rPr>
              <a:t>How many </a:t>
            </a:r>
            <a:r>
              <a:rPr lang="en-GB" dirty="0" smtClean="0">
                <a:latin typeface="OpenDyslexicAlta" panose="00000500000000000000" pitchFamily="2" charset="0"/>
              </a:rPr>
              <a:t>gingerbread </a:t>
            </a:r>
            <a:r>
              <a:rPr lang="en-GB" dirty="0">
                <a:latin typeface="OpenDyslexicAlta" panose="00000500000000000000" pitchFamily="2" charset="0"/>
              </a:rPr>
              <a:t>do they have combined?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xmlns="" id="{42FA05E9-5169-2945-9DE5-8B6C51F9A662}"/>
              </a:ext>
            </a:extLst>
          </p:cNvPr>
          <p:cNvSpPr/>
          <p:nvPr/>
        </p:nvSpPr>
        <p:spPr>
          <a:xfrm>
            <a:off x="152399" y="2725613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587333 w 5808785"/>
              <a:gd name="connsiteY1" fmla="*/ 0 h 3079231"/>
              <a:gd name="connsiteX2" fmla="*/ 1058490 w 5808785"/>
              <a:gd name="connsiteY2" fmla="*/ 0 h 3079231"/>
              <a:gd name="connsiteX3" fmla="*/ 1820086 w 5808785"/>
              <a:gd name="connsiteY3" fmla="*/ 0 h 3079231"/>
              <a:gd name="connsiteX4" fmla="*/ 2407419 w 5808785"/>
              <a:gd name="connsiteY4" fmla="*/ 0 h 3079231"/>
              <a:gd name="connsiteX5" fmla="*/ 2994751 w 5808785"/>
              <a:gd name="connsiteY5" fmla="*/ 0 h 3079231"/>
              <a:gd name="connsiteX6" fmla="*/ 3756348 w 5808785"/>
              <a:gd name="connsiteY6" fmla="*/ 0 h 3079231"/>
              <a:gd name="connsiteX7" fmla="*/ 4285592 w 5808785"/>
              <a:gd name="connsiteY7" fmla="*/ 0 h 3079231"/>
              <a:gd name="connsiteX8" fmla="*/ 5047189 w 5808785"/>
              <a:gd name="connsiteY8" fmla="*/ 0 h 3079231"/>
              <a:gd name="connsiteX9" fmla="*/ 5808785 w 5808785"/>
              <a:gd name="connsiteY9" fmla="*/ 0 h 3079231"/>
              <a:gd name="connsiteX10" fmla="*/ 5808785 w 5808785"/>
              <a:gd name="connsiteY10" fmla="*/ 615846 h 3079231"/>
              <a:gd name="connsiteX11" fmla="*/ 5808785 w 5808785"/>
              <a:gd name="connsiteY11" fmla="*/ 1231692 h 3079231"/>
              <a:gd name="connsiteX12" fmla="*/ 5808785 w 5808785"/>
              <a:gd name="connsiteY12" fmla="*/ 1878331 h 3079231"/>
              <a:gd name="connsiteX13" fmla="*/ 5808785 w 5808785"/>
              <a:gd name="connsiteY13" fmla="*/ 2401800 h 3079231"/>
              <a:gd name="connsiteX14" fmla="*/ 5808785 w 5808785"/>
              <a:gd name="connsiteY14" fmla="*/ 3079231 h 3079231"/>
              <a:gd name="connsiteX15" fmla="*/ 5163364 w 5808785"/>
              <a:gd name="connsiteY15" fmla="*/ 3079231 h 3079231"/>
              <a:gd name="connsiteX16" fmla="*/ 4517944 w 5808785"/>
              <a:gd name="connsiteY16" fmla="*/ 3079231 h 3079231"/>
              <a:gd name="connsiteX17" fmla="*/ 3756348 w 5808785"/>
              <a:gd name="connsiteY17" fmla="*/ 3079231 h 3079231"/>
              <a:gd name="connsiteX18" fmla="*/ 3110927 w 5808785"/>
              <a:gd name="connsiteY18" fmla="*/ 3079231 h 3079231"/>
              <a:gd name="connsiteX19" fmla="*/ 2639770 w 5808785"/>
              <a:gd name="connsiteY19" fmla="*/ 3079231 h 3079231"/>
              <a:gd name="connsiteX20" fmla="*/ 2110525 w 5808785"/>
              <a:gd name="connsiteY20" fmla="*/ 3079231 h 3079231"/>
              <a:gd name="connsiteX21" fmla="*/ 1348929 w 5808785"/>
              <a:gd name="connsiteY21" fmla="*/ 3079231 h 3079231"/>
              <a:gd name="connsiteX22" fmla="*/ 703508 w 5808785"/>
              <a:gd name="connsiteY22" fmla="*/ 3079231 h 3079231"/>
              <a:gd name="connsiteX23" fmla="*/ 0 w 5808785"/>
              <a:gd name="connsiteY23" fmla="*/ 3079231 h 3079231"/>
              <a:gd name="connsiteX24" fmla="*/ 0 w 5808785"/>
              <a:gd name="connsiteY24" fmla="*/ 2463385 h 3079231"/>
              <a:gd name="connsiteX25" fmla="*/ 0 w 5808785"/>
              <a:gd name="connsiteY25" fmla="*/ 1939916 h 3079231"/>
              <a:gd name="connsiteX26" fmla="*/ 0 w 5808785"/>
              <a:gd name="connsiteY26" fmla="*/ 1416446 h 3079231"/>
              <a:gd name="connsiteX27" fmla="*/ 0 w 5808785"/>
              <a:gd name="connsiteY27" fmla="*/ 769808 h 3079231"/>
              <a:gd name="connsiteX28" fmla="*/ 0 w 5808785"/>
              <a:gd name="connsiteY28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7539" y="-5940"/>
                  <a:pt x="410613" y="-79"/>
                  <a:pt x="587333" y="0"/>
                </a:cubicBezTo>
                <a:cubicBezTo>
                  <a:pt x="764053" y="79"/>
                  <a:pt x="858730" y="-7769"/>
                  <a:pt x="1058490" y="0"/>
                </a:cubicBezTo>
                <a:cubicBezTo>
                  <a:pt x="1258250" y="7769"/>
                  <a:pt x="1568508" y="32012"/>
                  <a:pt x="1820086" y="0"/>
                </a:cubicBezTo>
                <a:cubicBezTo>
                  <a:pt x="2071664" y="-32012"/>
                  <a:pt x="2288021" y="-29014"/>
                  <a:pt x="2407419" y="0"/>
                </a:cubicBezTo>
                <a:cubicBezTo>
                  <a:pt x="2526817" y="29014"/>
                  <a:pt x="2819927" y="28176"/>
                  <a:pt x="2994751" y="0"/>
                </a:cubicBezTo>
                <a:cubicBezTo>
                  <a:pt x="3169575" y="-28176"/>
                  <a:pt x="3538988" y="14403"/>
                  <a:pt x="3756348" y="0"/>
                </a:cubicBezTo>
                <a:cubicBezTo>
                  <a:pt x="3973708" y="-14403"/>
                  <a:pt x="4092363" y="20475"/>
                  <a:pt x="4285592" y="0"/>
                </a:cubicBezTo>
                <a:cubicBezTo>
                  <a:pt x="4478821" y="-20475"/>
                  <a:pt x="4746319" y="-1942"/>
                  <a:pt x="5047189" y="0"/>
                </a:cubicBezTo>
                <a:cubicBezTo>
                  <a:pt x="5348059" y="1942"/>
                  <a:pt x="5615323" y="-5143"/>
                  <a:pt x="5808785" y="0"/>
                </a:cubicBezTo>
                <a:cubicBezTo>
                  <a:pt x="5801080" y="223098"/>
                  <a:pt x="5795933" y="471378"/>
                  <a:pt x="5808785" y="615846"/>
                </a:cubicBezTo>
                <a:cubicBezTo>
                  <a:pt x="5821637" y="760314"/>
                  <a:pt x="5784983" y="1008730"/>
                  <a:pt x="5808785" y="1231692"/>
                </a:cubicBezTo>
                <a:cubicBezTo>
                  <a:pt x="5832587" y="1454654"/>
                  <a:pt x="5839340" y="1737506"/>
                  <a:pt x="5808785" y="1878331"/>
                </a:cubicBezTo>
                <a:cubicBezTo>
                  <a:pt x="5778230" y="2019156"/>
                  <a:pt x="5796868" y="2182921"/>
                  <a:pt x="5808785" y="2401800"/>
                </a:cubicBezTo>
                <a:cubicBezTo>
                  <a:pt x="5820702" y="2620679"/>
                  <a:pt x="5831346" y="2822631"/>
                  <a:pt x="5808785" y="3079231"/>
                </a:cubicBezTo>
                <a:cubicBezTo>
                  <a:pt x="5615716" y="3104198"/>
                  <a:pt x="5433277" y="3061698"/>
                  <a:pt x="5163364" y="3079231"/>
                </a:cubicBezTo>
                <a:cubicBezTo>
                  <a:pt x="4893451" y="3096764"/>
                  <a:pt x="4699512" y="3101857"/>
                  <a:pt x="4517944" y="3079231"/>
                </a:cubicBezTo>
                <a:cubicBezTo>
                  <a:pt x="4336376" y="3056605"/>
                  <a:pt x="3955055" y="3095508"/>
                  <a:pt x="3756348" y="3079231"/>
                </a:cubicBezTo>
                <a:cubicBezTo>
                  <a:pt x="3557641" y="3062954"/>
                  <a:pt x="3412176" y="3061011"/>
                  <a:pt x="3110927" y="3079231"/>
                </a:cubicBezTo>
                <a:cubicBezTo>
                  <a:pt x="2809678" y="3097451"/>
                  <a:pt x="2841429" y="3074343"/>
                  <a:pt x="2639770" y="3079231"/>
                </a:cubicBezTo>
                <a:cubicBezTo>
                  <a:pt x="2438111" y="3084119"/>
                  <a:pt x="2298298" y="3098854"/>
                  <a:pt x="2110525" y="3079231"/>
                </a:cubicBezTo>
                <a:cubicBezTo>
                  <a:pt x="1922752" y="3059608"/>
                  <a:pt x="1657733" y="3058957"/>
                  <a:pt x="1348929" y="3079231"/>
                </a:cubicBezTo>
                <a:cubicBezTo>
                  <a:pt x="1040125" y="3099505"/>
                  <a:pt x="898143" y="3087143"/>
                  <a:pt x="703508" y="3079231"/>
                </a:cubicBezTo>
                <a:cubicBezTo>
                  <a:pt x="508873" y="3071319"/>
                  <a:pt x="282459" y="3084589"/>
                  <a:pt x="0" y="3079231"/>
                </a:cubicBezTo>
                <a:cubicBezTo>
                  <a:pt x="-23874" y="2913001"/>
                  <a:pt x="-21759" y="2629310"/>
                  <a:pt x="0" y="2463385"/>
                </a:cubicBezTo>
                <a:cubicBezTo>
                  <a:pt x="21759" y="2297460"/>
                  <a:pt x="5591" y="2111728"/>
                  <a:pt x="0" y="1939916"/>
                </a:cubicBezTo>
                <a:cubicBezTo>
                  <a:pt x="-5591" y="1768104"/>
                  <a:pt x="-24309" y="1524330"/>
                  <a:pt x="0" y="1416446"/>
                </a:cubicBezTo>
                <a:cubicBezTo>
                  <a:pt x="24309" y="1308562"/>
                  <a:pt x="92" y="902447"/>
                  <a:pt x="0" y="769808"/>
                </a:cubicBezTo>
                <a:cubicBezTo>
                  <a:pt x="-92" y="637169"/>
                  <a:pt x="29797" y="265144"/>
                  <a:pt x="0" y="0"/>
                </a:cubicBezTo>
                <a:close/>
              </a:path>
            </a:pathLst>
          </a:custGeom>
          <a:noFill/>
          <a:ln w="76200">
            <a:solidFill>
              <a:srgbClr val="23D160"/>
            </a:solidFill>
            <a:extLst>
              <a:ext uri="{C807C97D-BFC1-408E-A445-0C87EB9F89A2}">
                <ask:lineSketchStyleProps xmlns:ask="http://schemas.microsoft.com/office/drawing/2018/sketchyshapes" xmlns="" sd="1219033472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</a:endParaRP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xmlns="" id="{77125AE2-76D9-5A46-A509-9A75FBFCFC92}"/>
              </a:ext>
            </a:extLst>
          </p:cNvPr>
          <p:cNvSpPr/>
          <p:nvPr/>
        </p:nvSpPr>
        <p:spPr>
          <a:xfrm>
            <a:off x="6363327" y="2829336"/>
            <a:ext cx="256672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just"/>
            <a:r>
              <a:rPr lang="en-US" b="1" u="sng" dirty="0">
                <a:latin typeface="OpenDyslexicAlta" panose="00000500000000000000" pitchFamily="2" charset="0"/>
              </a:rPr>
              <a:t>Number Sentences:</a:t>
            </a:r>
          </a:p>
        </p:txBody>
      </p:sp>
      <p:sp>
        <p:nvSpPr>
          <p:cNvPr id="20" name="Rectangle 19">
            <a:extLst>
              <a:ext uri="{FF2B5EF4-FFF2-40B4-BE49-F238E27FC236}">
                <a16:creationId xmlns:a16="http://schemas.microsoft.com/office/drawing/2014/main" xmlns="" id="{10806FF6-A551-B34B-AD2E-F8108F5717CA}"/>
              </a:ext>
            </a:extLst>
          </p:cNvPr>
          <p:cNvSpPr/>
          <p:nvPr/>
        </p:nvSpPr>
        <p:spPr>
          <a:xfrm>
            <a:off x="269915" y="2829336"/>
            <a:ext cx="191430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u="sng" dirty="0">
                <a:latin typeface="OpenDyslexicAlta" panose="00000500000000000000" pitchFamily="2" charset="0"/>
              </a:rPr>
              <a:t>Bar Modelling:</a:t>
            </a: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xmlns="" id="{D1E028D2-44C7-0C4E-A6EE-799C2A663AED}"/>
              </a:ext>
            </a:extLst>
          </p:cNvPr>
          <p:cNvSpPr/>
          <p:nvPr/>
        </p:nvSpPr>
        <p:spPr>
          <a:xfrm>
            <a:off x="6230818" y="2725614"/>
            <a:ext cx="5808785" cy="3079231"/>
          </a:xfrm>
          <a:custGeom>
            <a:avLst/>
            <a:gdLst>
              <a:gd name="connsiteX0" fmla="*/ 0 w 5808785"/>
              <a:gd name="connsiteY0" fmla="*/ 0 h 3079231"/>
              <a:gd name="connsiteX1" fmla="*/ 703508 w 5808785"/>
              <a:gd name="connsiteY1" fmla="*/ 0 h 3079231"/>
              <a:gd name="connsiteX2" fmla="*/ 1348929 w 5808785"/>
              <a:gd name="connsiteY2" fmla="*/ 0 h 3079231"/>
              <a:gd name="connsiteX3" fmla="*/ 2110525 w 5808785"/>
              <a:gd name="connsiteY3" fmla="*/ 0 h 3079231"/>
              <a:gd name="connsiteX4" fmla="*/ 2814034 w 5808785"/>
              <a:gd name="connsiteY4" fmla="*/ 0 h 3079231"/>
              <a:gd name="connsiteX5" fmla="*/ 3401366 w 5808785"/>
              <a:gd name="connsiteY5" fmla="*/ 0 h 3079231"/>
              <a:gd name="connsiteX6" fmla="*/ 4104875 w 5808785"/>
              <a:gd name="connsiteY6" fmla="*/ 0 h 3079231"/>
              <a:gd name="connsiteX7" fmla="*/ 4692207 w 5808785"/>
              <a:gd name="connsiteY7" fmla="*/ 0 h 3079231"/>
              <a:gd name="connsiteX8" fmla="*/ 5808785 w 5808785"/>
              <a:gd name="connsiteY8" fmla="*/ 0 h 3079231"/>
              <a:gd name="connsiteX9" fmla="*/ 5808785 w 5808785"/>
              <a:gd name="connsiteY9" fmla="*/ 554262 h 3079231"/>
              <a:gd name="connsiteX10" fmla="*/ 5808785 w 5808785"/>
              <a:gd name="connsiteY10" fmla="*/ 1108523 h 3079231"/>
              <a:gd name="connsiteX11" fmla="*/ 5808785 w 5808785"/>
              <a:gd name="connsiteY11" fmla="*/ 1755162 h 3079231"/>
              <a:gd name="connsiteX12" fmla="*/ 5808785 w 5808785"/>
              <a:gd name="connsiteY12" fmla="*/ 2309423 h 3079231"/>
              <a:gd name="connsiteX13" fmla="*/ 5808785 w 5808785"/>
              <a:gd name="connsiteY13" fmla="*/ 3079231 h 3079231"/>
              <a:gd name="connsiteX14" fmla="*/ 5279540 w 5808785"/>
              <a:gd name="connsiteY14" fmla="*/ 3079231 h 3079231"/>
              <a:gd name="connsiteX15" fmla="*/ 4517944 w 5808785"/>
              <a:gd name="connsiteY15" fmla="*/ 3079231 h 3079231"/>
              <a:gd name="connsiteX16" fmla="*/ 3930611 w 5808785"/>
              <a:gd name="connsiteY16" fmla="*/ 3079231 h 3079231"/>
              <a:gd name="connsiteX17" fmla="*/ 3459454 w 5808785"/>
              <a:gd name="connsiteY17" fmla="*/ 3079231 h 3079231"/>
              <a:gd name="connsiteX18" fmla="*/ 2988297 w 5808785"/>
              <a:gd name="connsiteY18" fmla="*/ 3079231 h 3079231"/>
              <a:gd name="connsiteX19" fmla="*/ 2284789 w 5808785"/>
              <a:gd name="connsiteY19" fmla="*/ 3079231 h 3079231"/>
              <a:gd name="connsiteX20" fmla="*/ 1581280 w 5808785"/>
              <a:gd name="connsiteY20" fmla="*/ 3079231 h 3079231"/>
              <a:gd name="connsiteX21" fmla="*/ 993948 w 5808785"/>
              <a:gd name="connsiteY21" fmla="*/ 3079231 h 3079231"/>
              <a:gd name="connsiteX22" fmla="*/ 0 w 5808785"/>
              <a:gd name="connsiteY22" fmla="*/ 3079231 h 3079231"/>
              <a:gd name="connsiteX23" fmla="*/ 0 w 5808785"/>
              <a:gd name="connsiteY23" fmla="*/ 2524969 h 3079231"/>
              <a:gd name="connsiteX24" fmla="*/ 0 w 5808785"/>
              <a:gd name="connsiteY24" fmla="*/ 1909123 h 3079231"/>
              <a:gd name="connsiteX25" fmla="*/ 0 w 5808785"/>
              <a:gd name="connsiteY25" fmla="*/ 1354862 h 3079231"/>
              <a:gd name="connsiteX26" fmla="*/ 0 w 5808785"/>
              <a:gd name="connsiteY26" fmla="*/ 708223 h 3079231"/>
              <a:gd name="connsiteX27" fmla="*/ 0 w 5808785"/>
              <a:gd name="connsiteY27" fmla="*/ 0 h 307923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</a:cxnLst>
            <a:rect l="l" t="t" r="r" b="b"/>
            <a:pathLst>
              <a:path w="5808785" h="3079231" extrusionOk="0">
                <a:moveTo>
                  <a:pt x="0" y="0"/>
                </a:moveTo>
                <a:cubicBezTo>
                  <a:pt x="185051" y="-12238"/>
                  <a:pt x="370175" y="-29176"/>
                  <a:pt x="703508" y="0"/>
                </a:cubicBezTo>
                <a:cubicBezTo>
                  <a:pt x="1036841" y="29176"/>
                  <a:pt x="1176787" y="20857"/>
                  <a:pt x="1348929" y="0"/>
                </a:cubicBezTo>
                <a:cubicBezTo>
                  <a:pt x="1521071" y="-20857"/>
                  <a:pt x="1833109" y="13383"/>
                  <a:pt x="2110525" y="0"/>
                </a:cubicBezTo>
                <a:cubicBezTo>
                  <a:pt x="2387941" y="-13383"/>
                  <a:pt x="2588664" y="-14481"/>
                  <a:pt x="2814034" y="0"/>
                </a:cubicBezTo>
                <a:cubicBezTo>
                  <a:pt x="3039404" y="14481"/>
                  <a:pt x="3131983" y="999"/>
                  <a:pt x="3401366" y="0"/>
                </a:cubicBezTo>
                <a:cubicBezTo>
                  <a:pt x="3670749" y="-999"/>
                  <a:pt x="3834138" y="-12381"/>
                  <a:pt x="4104875" y="0"/>
                </a:cubicBezTo>
                <a:cubicBezTo>
                  <a:pt x="4375612" y="12381"/>
                  <a:pt x="4496909" y="13051"/>
                  <a:pt x="4692207" y="0"/>
                </a:cubicBezTo>
                <a:cubicBezTo>
                  <a:pt x="4887505" y="-13051"/>
                  <a:pt x="5456824" y="33056"/>
                  <a:pt x="5808785" y="0"/>
                </a:cubicBezTo>
                <a:cubicBezTo>
                  <a:pt x="5782131" y="137150"/>
                  <a:pt x="5824327" y="377604"/>
                  <a:pt x="5808785" y="554262"/>
                </a:cubicBezTo>
                <a:cubicBezTo>
                  <a:pt x="5793243" y="730920"/>
                  <a:pt x="5809677" y="860726"/>
                  <a:pt x="5808785" y="1108523"/>
                </a:cubicBezTo>
                <a:cubicBezTo>
                  <a:pt x="5807893" y="1356320"/>
                  <a:pt x="5788211" y="1458306"/>
                  <a:pt x="5808785" y="1755162"/>
                </a:cubicBezTo>
                <a:cubicBezTo>
                  <a:pt x="5829359" y="2052018"/>
                  <a:pt x="5823670" y="2124048"/>
                  <a:pt x="5808785" y="2309423"/>
                </a:cubicBezTo>
                <a:cubicBezTo>
                  <a:pt x="5793900" y="2494798"/>
                  <a:pt x="5842508" y="2774893"/>
                  <a:pt x="5808785" y="3079231"/>
                </a:cubicBezTo>
                <a:cubicBezTo>
                  <a:pt x="5564349" y="3065924"/>
                  <a:pt x="5388842" y="3081834"/>
                  <a:pt x="5279540" y="3079231"/>
                </a:cubicBezTo>
                <a:cubicBezTo>
                  <a:pt x="5170238" y="3076628"/>
                  <a:pt x="4741886" y="3093789"/>
                  <a:pt x="4517944" y="3079231"/>
                </a:cubicBezTo>
                <a:cubicBezTo>
                  <a:pt x="4294002" y="3064673"/>
                  <a:pt x="4185852" y="3107222"/>
                  <a:pt x="3930611" y="3079231"/>
                </a:cubicBezTo>
                <a:cubicBezTo>
                  <a:pt x="3675370" y="3051240"/>
                  <a:pt x="3591097" y="3097815"/>
                  <a:pt x="3459454" y="3079231"/>
                </a:cubicBezTo>
                <a:cubicBezTo>
                  <a:pt x="3327811" y="3060647"/>
                  <a:pt x="3141196" y="3079382"/>
                  <a:pt x="2988297" y="3079231"/>
                </a:cubicBezTo>
                <a:cubicBezTo>
                  <a:pt x="2835398" y="3079080"/>
                  <a:pt x="2494540" y="3063407"/>
                  <a:pt x="2284789" y="3079231"/>
                </a:cubicBezTo>
                <a:cubicBezTo>
                  <a:pt x="2075038" y="3095055"/>
                  <a:pt x="1841819" y="3078234"/>
                  <a:pt x="1581280" y="3079231"/>
                </a:cubicBezTo>
                <a:cubicBezTo>
                  <a:pt x="1320741" y="3080228"/>
                  <a:pt x="1257339" y="3063228"/>
                  <a:pt x="993948" y="3079231"/>
                </a:cubicBezTo>
                <a:cubicBezTo>
                  <a:pt x="730557" y="3095234"/>
                  <a:pt x="435928" y="3044502"/>
                  <a:pt x="0" y="3079231"/>
                </a:cubicBezTo>
                <a:cubicBezTo>
                  <a:pt x="-26451" y="2884836"/>
                  <a:pt x="-12326" y="2791234"/>
                  <a:pt x="0" y="2524969"/>
                </a:cubicBezTo>
                <a:cubicBezTo>
                  <a:pt x="12326" y="2258704"/>
                  <a:pt x="-25939" y="2148763"/>
                  <a:pt x="0" y="1909123"/>
                </a:cubicBezTo>
                <a:cubicBezTo>
                  <a:pt x="25939" y="1669483"/>
                  <a:pt x="17922" y="1579914"/>
                  <a:pt x="0" y="1354862"/>
                </a:cubicBezTo>
                <a:cubicBezTo>
                  <a:pt x="-17922" y="1129810"/>
                  <a:pt x="3178" y="970248"/>
                  <a:pt x="0" y="708223"/>
                </a:cubicBezTo>
                <a:cubicBezTo>
                  <a:pt x="-3178" y="446198"/>
                  <a:pt x="-33411" y="182348"/>
                  <a:pt x="0" y="0"/>
                </a:cubicBezTo>
                <a:close/>
              </a:path>
            </a:pathLst>
          </a:custGeom>
          <a:noFill/>
          <a:ln w="76200">
            <a:solidFill>
              <a:srgbClr val="FE3860"/>
            </a:solidFill>
            <a:extLst>
              <a:ext uri="{C807C97D-BFC1-408E-A445-0C87EB9F89A2}">
                <ask:lineSketchStyleProps xmlns:ask="http://schemas.microsoft.com/office/drawing/2018/sketchyshapes" xmlns="" sd="3098272673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t"/>
          <a:lstStyle/>
          <a:p>
            <a:pPr algn="just"/>
            <a:endParaRPr lang="en-US" sz="2400" b="1" u="sng" dirty="0">
              <a:latin typeface="OpenDyslexicAlta" panose="00000500000000000000" pitchFamily="2" charset="0"/>
              <a:ea typeface="Sassoon Infant Rg" panose="02000503030000020003" pitchFamily="2" charset="0"/>
            </a:endParaRPr>
          </a:p>
        </p:txBody>
      </p:sp>
      <p:sp>
        <p:nvSpPr>
          <p:cNvPr id="11" name="Subtitle 4">
            <a:extLst>
              <a:ext uri="{FF2B5EF4-FFF2-40B4-BE49-F238E27FC236}">
                <a16:creationId xmlns:a16="http://schemas.microsoft.com/office/drawing/2014/main" xmlns="" id="{32B61AE3-7770-AF4C-AB6F-6FC40BD48238}"/>
              </a:ext>
            </a:extLst>
          </p:cNvPr>
          <p:cNvSpPr txBox="1">
            <a:spLocks/>
          </p:cNvSpPr>
          <p:nvPr/>
        </p:nvSpPr>
        <p:spPr>
          <a:xfrm>
            <a:off x="152398" y="5932967"/>
            <a:ext cx="11323321" cy="68486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/>
            <a:r>
              <a:rPr lang="en-GB" sz="2800" dirty="0">
                <a:latin typeface="OpenDyslexicAlta" panose="00000500000000000000" pitchFamily="2" charset="0"/>
              </a:rPr>
              <a:t>In total, Ruth and Jamal have </a:t>
            </a:r>
            <a:r>
              <a:rPr lang="en-GB" sz="2800" dirty="0">
                <a:latin typeface="OpenDyslexicAlta" panose="00000500000000000000" pitchFamily="2" charset="0"/>
                <a:cs typeface="Calibri" panose="020F0502020204030204" pitchFamily="34" charset="0"/>
              </a:rPr>
              <a:t>____ </a:t>
            </a:r>
            <a:r>
              <a:rPr lang="en-GB" sz="2800" dirty="0" smtClean="0">
                <a:latin typeface="OpenDyslexicAlta" panose="00000500000000000000" pitchFamily="2" charset="0"/>
              </a:rPr>
              <a:t>gingerbread.</a:t>
            </a:r>
            <a:endParaRPr lang="en-GB" sz="2800" dirty="0">
              <a:latin typeface="OpenDyslexicAlta" panose="00000500000000000000" pitchFamily="2" charset="0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xmlns="" id="{61E5EC92-BB89-F541-8CC8-664A4EB87B24}"/>
              </a:ext>
            </a:extLst>
          </p:cNvPr>
          <p:cNvSpPr txBox="1"/>
          <p:nvPr/>
        </p:nvSpPr>
        <p:spPr>
          <a:xfrm>
            <a:off x="522426" y="3538661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OpenDyslexicAlta" panose="00000500000000000000" pitchFamily="2" charset="0"/>
              </a:rPr>
              <a:t>Jamal</a:t>
            </a:r>
            <a:endParaRPr lang="en-GB" sz="2400" dirty="0">
              <a:latin typeface="OpenDyslexicAlta" panose="00000500000000000000" pitchFamily="2" charset="0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xmlns="" id="{80ED4D00-8AA2-D44E-BCB4-A8260B77DDE8}"/>
              </a:ext>
            </a:extLst>
          </p:cNvPr>
          <p:cNvSpPr txBox="1"/>
          <p:nvPr/>
        </p:nvSpPr>
        <p:spPr>
          <a:xfrm>
            <a:off x="522425" y="4791524"/>
            <a:ext cx="113834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sz="2400" dirty="0">
                <a:latin typeface="OpenDyslexicAlta" panose="00000500000000000000" pitchFamily="2" charset="0"/>
              </a:rPr>
              <a:t>Ruth</a:t>
            </a:r>
            <a:endParaRPr lang="en-GB" sz="2400" dirty="0">
              <a:latin typeface="OpenDyslexicAlta" panose="00000500000000000000" pitchFamily="2" charset="0"/>
            </a:endParaRP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xmlns="" id="{100B008F-857F-FD4E-A404-65314D1CF63E}"/>
              </a:ext>
            </a:extLst>
          </p:cNvPr>
          <p:cNvSpPr/>
          <p:nvPr/>
        </p:nvSpPr>
        <p:spPr>
          <a:xfrm>
            <a:off x="1732330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Box 1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xmlns="" id="{A9E932E6-0173-324B-BCFD-0B82B213A74E}"/>
              </a:ext>
            </a:extLst>
          </p:cNvPr>
          <p:cNvSpPr/>
          <p:nvPr/>
        </p:nvSpPr>
        <p:spPr>
          <a:xfrm>
            <a:off x="2362330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Box 2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xmlns="" id="{95DD7012-C86A-B648-9507-D4DC84DA1184}"/>
              </a:ext>
            </a:extLst>
          </p:cNvPr>
          <p:cNvSpPr/>
          <p:nvPr/>
        </p:nvSpPr>
        <p:spPr>
          <a:xfrm>
            <a:off x="2992330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Box 3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xmlns="" id="{4185E554-245B-164C-A6BA-4DD04C313ABF}"/>
              </a:ext>
            </a:extLst>
          </p:cNvPr>
          <p:cNvSpPr/>
          <p:nvPr/>
        </p:nvSpPr>
        <p:spPr>
          <a:xfrm>
            <a:off x="3622330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Box 4</a:t>
            </a:r>
          </a:p>
        </p:txBody>
      </p:sp>
      <p:sp>
        <p:nvSpPr>
          <p:cNvPr id="29" name="Rectangle 28">
            <a:extLst>
              <a:ext uri="{FF2B5EF4-FFF2-40B4-BE49-F238E27FC236}">
                <a16:creationId xmlns:a16="http://schemas.microsoft.com/office/drawing/2014/main" xmlns="" id="{3D3BD895-8230-EF4A-A126-1D9FCA9D2E70}"/>
              </a:ext>
            </a:extLst>
          </p:cNvPr>
          <p:cNvSpPr/>
          <p:nvPr/>
        </p:nvSpPr>
        <p:spPr>
          <a:xfrm>
            <a:off x="4252330" y="3538137"/>
            <a:ext cx="450000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5</a:t>
            </a:r>
          </a:p>
        </p:txBody>
      </p:sp>
      <p:sp>
        <p:nvSpPr>
          <p:cNvPr id="30" name="Rectangle 29">
            <a:extLst>
              <a:ext uri="{FF2B5EF4-FFF2-40B4-BE49-F238E27FC236}">
                <a16:creationId xmlns:a16="http://schemas.microsoft.com/office/drawing/2014/main" xmlns="" id="{917D7493-E298-EC48-95EF-4952FA5BFCED}"/>
              </a:ext>
            </a:extLst>
          </p:cNvPr>
          <p:cNvSpPr/>
          <p:nvPr/>
        </p:nvSpPr>
        <p:spPr>
          <a:xfrm>
            <a:off x="1734692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Box 1</a:t>
            </a:r>
          </a:p>
        </p:txBody>
      </p:sp>
      <p:sp>
        <p:nvSpPr>
          <p:cNvPr id="31" name="Rectangle 30">
            <a:extLst>
              <a:ext uri="{FF2B5EF4-FFF2-40B4-BE49-F238E27FC236}">
                <a16:creationId xmlns:a16="http://schemas.microsoft.com/office/drawing/2014/main" xmlns="" id="{20165BD7-92AB-064C-A402-472C363A4654}"/>
              </a:ext>
            </a:extLst>
          </p:cNvPr>
          <p:cNvSpPr/>
          <p:nvPr/>
        </p:nvSpPr>
        <p:spPr>
          <a:xfrm>
            <a:off x="2361332" y="4835107"/>
            <a:ext cx="2340997" cy="5076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26</a:t>
            </a:r>
          </a:p>
        </p:txBody>
      </p:sp>
      <p:sp>
        <p:nvSpPr>
          <p:cNvPr id="2" name="Left-right Arrow 1">
            <a:extLst>
              <a:ext uri="{FF2B5EF4-FFF2-40B4-BE49-F238E27FC236}">
                <a16:creationId xmlns:a16="http://schemas.microsoft.com/office/drawing/2014/main" xmlns="" id="{8A1AEC48-B4E4-524D-84CA-F7DA07526671}"/>
              </a:ext>
            </a:extLst>
          </p:cNvPr>
          <p:cNvSpPr/>
          <p:nvPr/>
        </p:nvSpPr>
        <p:spPr>
          <a:xfrm>
            <a:off x="2361332" y="4539703"/>
            <a:ext cx="1890998" cy="94627"/>
          </a:xfrm>
          <a:prstGeom prst="leftRightArrow">
            <a:avLst/>
          </a:prstGeom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xmlns="" id="{E5703B49-1A0E-8542-9587-865818809792}"/>
              </a:ext>
            </a:extLst>
          </p:cNvPr>
          <p:cNvSpPr txBox="1"/>
          <p:nvPr/>
        </p:nvSpPr>
        <p:spPr>
          <a:xfrm>
            <a:off x="3186251" y="4217048"/>
            <a:ext cx="30649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?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TextBox 31">
                <a:extLst>
                  <a:ext uri="{FF2B5EF4-FFF2-40B4-BE49-F238E27FC236}">
                    <a16:creationId xmlns:a16="http://schemas.microsoft.com/office/drawing/2014/main" xmlns="" id="{347E20AB-B41D-1340-98A7-C1AC7B71B59B}"/>
                  </a:ext>
                </a:extLst>
              </p:cNvPr>
              <p:cNvSpPr txBox="1"/>
              <p:nvPr/>
            </p:nvSpPr>
            <p:spPr>
              <a:xfrm>
                <a:off x="6498621" y="3187089"/>
                <a:ext cx="1233030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−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5</a:t>
                </a:r>
              </a:p>
            </p:txBody>
          </p:sp>
        </mc:Choice>
        <mc:Fallback xmlns="">
          <p:sp>
            <p:nvSpPr>
              <p:cNvPr id="32" name="TextBox 3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47E20AB-B41D-1340-98A7-C1AC7B71B5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187089"/>
                <a:ext cx="1233030" cy="646331"/>
              </a:xfrm>
              <a:prstGeom prst="rect">
                <a:avLst/>
              </a:prstGeom>
              <a:blipFill rotWithShape="1">
                <a:blip r:embed="rId3"/>
                <a:stretch>
                  <a:fillRect l="-7426" r="-7426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TextBox 32">
                <a:extLst>
                  <a:ext uri="{FF2B5EF4-FFF2-40B4-BE49-F238E27FC236}">
                    <a16:creationId xmlns:a16="http://schemas.microsoft.com/office/drawing/2014/main" xmlns="" id="{BE59B4D2-68F1-484C-8129-7471FE5D50A5}"/>
                  </a:ext>
                </a:extLst>
              </p:cNvPr>
              <p:cNvSpPr txBox="1"/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21</a:t>
                </a:r>
              </a:p>
            </p:txBody>
          </p:sp>
        </mc:Choice>
        <mc:Fallback xmlns="">
          <p:sp>
            <p:nvSpPr>
              <p:cNvPr id="33" name="TextBox 3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BE59B4D2-68F1-484C-8129-7471FE5D50A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3375" y="3176659"/>
                <a:ext cx="1335485" cy="646331"/>
              </a:xfrm>
              <a:prstGeom prst="rect">
                <a:avLst/>
              </a:prstGeom>
              <a:blipFill rotWithShape="1">
                <a:blip r:embed="rId4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4" name="TextBox 33">
            <a:extLst>
              <a:ext uri="{FF2B5EF4-FFF2-40B4-BE49-F238E27FC236}">
                <a16:creationId xmlns:a16="http://schemas.microsoft.com/office/drawing/2014/main" xmlns="" id="{1A09F836-7EDA-D644-B994-33D1D97C2BA3}"/>
              </a:ext>
            </a:extLst>
          </p:cNvPr>
          <p:cNvSpPr txBox="1"/>
          <p:nvPr/>
        </p:nvSpPr>
        <p:spPr>
          <a:xfrm>
            <a:off x="3109307" y="4217048"/>
            <a:ext cx="4603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DyslexicAlta" panose="00000500000000000000" pitchFamily="2" charset="0"/>
              </a:rPr>
              <a:t>21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TextBox 34">
                <a:extLst>
                  <a:ext uri="{FF2B5EF4-FFF2-40B4-BE49-F238E27FC236}">
                    <a16:creationId xmlns:a16="http://schemas.microsoft.com/office/drawing/2014/main" xmlns="" id="{16570523-1BDA-984E-8631-D1C85F1E4852}"/>
                  </a:ext>
                </a:extLst>
              </p:cNvPr>
              <p:cNvSpPr txBox="1"/>
              <p:nvPr/>
            </p:nvSpPr>
            <p:spPr>
              <a:xfrm>
                <a:off x="6498621" y="3873116"/>
                <a:ext cx="1212191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21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÷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</a:t>
                </a:r>
              </a:p>
            </p:txBody>
          </p:sp>
        </mc:Choice>
        <mc:Fallback xmlns="">
          <p:sp>
            <p:nvSpPr>
              <p:cNvPr id="35" name="TextBox 34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16570523-1BDA-984E-8631-D1C85F1E4852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8621" y="3873116"/>
                <a:ext cx="1212191" cy="646331"/>
              </a:xfrm>
              <a:prstGeom prst="rect">
                <a:avLst/>
              </a:prstGeom>
              <a:blipFill rotWithShape="1">
                <a:blip r:embed="rId5"/>
                <a:stretch>
                  <a:fillRect l="-7538" r="-7538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TextBox 35">
                <a:extLst>
                  <a:ext uri="{FF2B5EF4-FFF2-40B4-BE49-F238E27FC236}">
                    <a16:creationId xmlns:a16="http://schemas.microsoft.com/office/drawing/2014/main" xmlns="" id="{64BB0710-8BEF-034B-84A1-72B3E720FBB9}"/>
                  </a:ext>
                </a:extLst>
              </p:cNvPr>
              <p:cNvSpPr txBox="1"/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</a:t>
                </a:r>
              </a:p>
            </p:txBody>
          </p:sp>
        </mc:Choice>
        <mc:Fallback xmlns="">
          <p:sp>
            <p:nvSpPr>
              <p:cNvPr id="36" name="TextBox 35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64BB0710-8BEF-034B-84A1-72B3E720FBB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638280" y="3862686"/>
                <a:ext cx="1335485" cy="646331"/>
              </a:xfrm>
              <a:prstGeom prst="rect">
                <a:avLst/>
              </a:prstGeom>
              <a:blipFill rotWithShape="1">
                <a:blip r:embed="rId6"/>
                <a:stretch>
                  <a:fillRect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7" name="Rectangle 36">
            <a:extLst>
              <a:ext uri="{FF2B5EF4-FFF2-40B4-BE49-F238E27FC236}">
                <a16:creationId xmlns:a16="http://schemas.microsoft.com/office/drawing/2014/main" xmlns="" id="{37CF6184-C9E9-8E47-9D0F-A9BB8E164D74}"/>
              </a:ext>
            </a:extLst>
          </p:cNvPr>
          <p:cNvSpPr/>
          <p:nvPr/>
        </p:nvSpPr>
        <p:spPr>
          <a:xfrm>
            <a:off x="1734061" y="3538661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8" name="Rectangle 37">
            <a:extLst>
              <a:ext uri="{FF2B5EF4-FFF2-40B4-BE49-F238E27FC236}">
                <a16:creationId xmlns:a16="http://schemas.microsoft.com/office/drawing/2014/main" xmlns="" id="{FF37C300-7215-2248-91AC-211B73A71ED1}"/>
              </a:ext>
            </a:extLst>
          </p:cNvPr>
          <p:cNvSpPr/>
          <p:nvPr/>
        </p:nvSpPr>
        <p:spPr>
          <a:xfrm>
            <a:off x="2364061" y="3541094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39" name="Rectangle 38">
            <a:extLst>
              <a:ext uri="{FF2B5EF4-FFF2-40B4-BE49-F238E27FC236}">
                <a16:creationId xmlns:a16="http://schemas.microsoft.com/office/drawing/2014/main" xmlns="" id="{37BC2E83-2539-924C-9130-7A0838951DBE}"/>
              </a:ext>
            </a:extLst>
          </p:cNvPr>
          <p:cNvSpPr/>
          <p:nvPr/>
        </p:nvSpPr>
        <p:spPr>
          <a:xfrm>
            <a:off x="2994061" y="3538137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40" name="Rectangle 39">
            <a:extLst>
              <a:ext uri="{FF2B5EF4-FFF2-40B4-BE49-F238E27FC236}">
                <a16:creationId xmlns:a16="http://schemas.microsoft.com/office/drawing/2014/main" xmlns="" id="{B59401A8-7785-3445-BA15-A6A5DE920256}"/>
              </a:ext>
            </a:extLst>
          </p:cNvPr>
          <p:cNvSpPr/>
          <p:nvPr/>
        </p:nvSpPr>
        <p:spPr>
          <a:xfrm>
            <a:off x="3624061" y="354057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p:sp>
        <p:nvSpPr>
          <p:cNvPr id="41" name="Rectangle 40">
            <a:extLst>
              <a:ext uri="{FF2B5EF4-FFF2-40B4-BE49-F238E27FC236}">
                <a16:creationId xmlns:a16="http://schemas.microsoft.com/office/drawing/2014/main" xmlns="" id="{AA8F9F4B-692A-1B46-BBA0-3E659A5877BD}"/>
              </a:ext>
            </a:extLst>
          </p:cNvPr>
          <p:cNvSpPr/>
          <p:nvPr/>
        </p:nvSpPr>
        <p:spPr>
          <a:xfrm>
            <a:off x="1736423" y="4837540"/>
            <a:ext cx="630000" cy="508132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dk1">
              <a:shade val="50000"/>
            </a:schemeClr>
          </a:lnRef>
          <a:fillRef idx="1">
            <a:schemeClr val="dk1"/>
          </a:fillRef>
          <a:effectRef idx="0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chemeClr val="tx1"/>
                </a:solidFill>
                <a:latin typeface="OpenDyslexicAlta" panose="00000500000000000000" pitchFamily="2" charset="0"/>
              </a:rPr>
              <a:t>7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42" name="TextBox 41">
                <a:extLst>
                  <a:ext uri="{FF2B5EF4-FFF2-40B4-BE49-F238E27FC236}">
                    <a16:creationId xmlns:a16="http://schemas.microsoft.com/office/drawing/2014/main" xmlns="" id="{91E17386-7658-8C46-AA5E-32B9647541AD}"/>
                  </a:ext>
                </a:extLst>
              </p:cNvPr>
              <p:cNvSpPr txBox="1"/>
              <p:nvPr/>
            </p:nvSpPr>
            <p:spPr>
              <a:xfrm>
                <a:off x="6490942" y="4483710"/>
                <a:ext cx="2092239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26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+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 = 33</a:t>
                </a:r>
              </a:p>
            </p:txBody>
          </p:sp>
        </mc:Choice>
        <mc:Fallback xmlns="">
          <p:sp>
            <p:nvSpPr>
              <p:cNvPr id="42" name="TextBox 41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91E17386-7658-8C46-AA5E-32B9647541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90942" y="4483710"/>
                <a:ext cx="2092239" cy="646331"/>
              </a:xfrm>
              <a:prstGeom prst="rect">
                <a:avLst/>
              </a:prstGeom>
              <a:blipFill rotWithShape="1">
                <a:blip r:embed="rId7"/>
                <a:stretch>
                  <a:fillRect l="-4665" r="-379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3" name="TextBox 42">
                <a:extLst>
                  <a:ext uri="{FF2B5EF4-FFF2-40B4-BE49-F238E27FC236}">
                    <a16:creationId xmlns:a16="http://schemas.microsoft.com/office/drawing/2014/main" xmlns="" id="{38184DF8-9895-6A49-BCE9-63879F585197}"/>
                  </a:ext>
                </a:extLst>
              </p:cNvPr>
              <p:cNvSpPr txBox="1"/>
              <p:nvPr/>
            </p:nvSpPr>
            <p:spPr>
              <a:xfrm>
                <a:off x="8754534" y="4480087"/>
                <a:ext cx="3149600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b="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or 4 </a:t>
                </a:r>
                <a14:m>
                  <m:oMath xmlns:m="http://schemas.openxmlformats.org/officeDocument/2006/math">
                    <m:r>
                      <a:rPr lang="en-GB" sz="2400" b="0" i="1" dirty="0" smtClean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b="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7 + 5 </a:t>
                </a:r>
                <a14:m>
                  <m:oMath xmlns:m="http://schemas.openxmlformats.org/officeDocument/2006/math">
                    <m:r>
                      <a:rPr lang="en-GB" sz="2400" b="0" i="1" smtClean="0">
                        <a:latin typeface="Cambria Math" panose="02040503050406030204" pitchFamily="18" charset="0"/>
                        <a:cs typeface="Calibri" panose="020F0502020204030204" pitchFamily="34" charset="0"/>
                      </a:rPr>
                      <m:t>=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33</a:t>
                </a:r>
              </a:p>
            </p:txBody>
          </p:sp>
        </mc:Choice>
        <mc:Fallback xmlns="">
          <p:sp>
            <p:nvSpPr>
              <p:cNvPr id="43" name="TextBox 42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8184DF8-9895-6A49-BCE9-63879F58519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754534" y="4480087"/>
                <a:ext cx="3149600" cy="646331"/>
              </a:xfrm>
              <a:prstGeom prst="rect">
                <a:avLst/>
              </a:prstGeom>
              <a:blipFill rotWithShape="1">
                <a:blip r:embed="rId8"/>
                <a:stretch>
                  <a:fillRect l="-2901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44" name="TextBox 43">
                <a:extLst>
                  <a:ext uri="{FF2B5EF4-FFF2-40B4-BE49-F238E27FC236}">
                    <a16:creationId xmlns:a16="http://schemas.microsoft.com/office/drawing/2014/main" xmlns="" id="{3DDDC5E2-F01C-3F4D-AAAA-371DBCA6913F}"/>
                  </a:ext>
                </a:extLst>
              </p:cNvPr>
              <p:cNvSpPr txBox="1"/>
              <p:nvPr/>
            </p:nvSpPr>
            <p:spPr>
              <a:xfrm>
                <a:off x="6476448" y="5100437"/>
                <a:ext cx="2095445" cy="646331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>
                  <a:lnSpc>
                    <a:spcPct val="150000"/>
                  </a:lnSpc>
                </a:pPr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33 </a:t>
                </a:r>
                <a14:m>
                  <m:oMath xmlns:m="http://schemas.openxmlformats.org/officeDocument/2006/math">
                    <m:r>
                      <a:rPr lang="en-GB" sz="2400" i="1" dirty="0">
                        <a:latin typeface="Cambria Math" panose="02040503050406030204" pitchFamily="18" charset="0"/>
                        <a:ea typeface="Cambria Math" panose="02040503050406030204" pitchFamily="18" charset="0"/>
                        <a:cs typeface="Calibri" panose="020F0502020204030204" pitchFamily="34" charset="0"/>
                      </a:rPr>
                      <m:t>×</m:t>
                    </m:r>
                  </m:oMath>
                </a14:m>
                <a:r>
                  <a:rPr lang="en-GB" sz="2400" dirty="0">
                    <a:latin typeface="OpenDyslexicAlta" panose="00000500000000000000" pitchFamily="2" charset="0"/>
                    <a:cs typeface="Calibri" panose="020F0502020204030204" pitchFamily="34" charset="0"/>
                  </a:rPr>
                  <a:t> 2 = 66</a:t>
                </a:r>
              </a:p>
            </p:txBody>
          </p:sp>
        </mc:Choice>
        <mc:Fallback xmlns="">
          <p:sp>
            <p:nvSpPr>
              <p:cNvPr id="44" name="TextBox 43">
                <a:extLst>
                  <a:ext uri="{FF2B5EF4-FFF2-40B4-BE49-F238E27FC236}">
                    <a16:creationId xmlns="" xmlns:a16="http://schemas.microsoft.com/office/drawing/2014/main" xmlns:a14="http://schemas.microsoft.com/office/drawing/2010/main" id="{3DDDC5E2-F01C-3F4D-AAAA-371DBCA6913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476448" y="5100437"/>
                <a:ext cx="2095445" cy="646331"/>
              </a:xfrm>
              <a:prstGeom prst="rect">
                <a:avLst/>
              </a:prstGeom>
              <a:blipFill rotWithShape="1">
                <a:blip r:embed="rId9"/>
                <a:stretch>
                  <a:fillRect l="-4360" r="-4070" b="-10377"/>
                </a:stretch>
              </a:blipFill>
            </p:spPr>
            <p:txBody>
              <a:bodyPr/>
              <a:lstStyle/>
              <a:p>
                <a:r>
                  <a:rPr lang="en-GB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5" name="TextBox 44">
            <a:extLst>
              <a:ext uri="{FF2B5EF4-FFF2-40B4-BE49-F238E27FC236}">
                <a16:creationId xmlns:a16="http://schemas.microsoft.com/office/drawing/2014/main" xmlns="" id="{4E4FBB50-137B-BA4A-9009-18557DBBE564}"/>
              </a:ext>
            </a:extLst>
          </p:cNvPr>
          <p:cNvSpPr txBox="1"/>
          <p:nvPr/>
        </p:nvSpPr>
        <p:spPr>
          <a:xfrm>
            <a:off x="5842040" y="5832208"/>
            <a:ext cx="848166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800" dirty="0">
                <a:solidFill>
                  <a:srgbClr val="FE3860"/>
                </a:solidFill>
                <a:latin typeface="OpenDyslexicAlta" panose="00000500000000000000" pitchFamily="2" charset="0"/>
                <a:cs typeface="Calibri" panose="020F0502020204030204" pitchFamily="34" charset="0"/>
              </a:rPr>
              <a:t>66</a:t>
            </a:r>
          </a:p>
        </p:txBody>
      </p:sp>
      <p:sp>
        <p:nvSpPr>
          <p:cNvPr id="46" name="Right Brace 45">
            <a:extLst>
              <a:ext uri="{FF2B5EF4-FFF2-40B4-BE49-F238E27FC236}">
                <a16:creationId xmlns:a16="http://schemas.microsoft.com/office/drawing/2014/main" xmlns="" id="{DFCC0232-3554-DE45-891C-14EE21C0EF92}"/>
              </a:ext>
            </a:extLst>
          </p:cNvPr>
          <p:cNvSpPr/>
          <p:nvPr/>
        </p:nvSpPr>
        <p:spPr>
          <a:xfrm>
            <a:off x="4757084" y="3531026"/>
            <a:ext cx="316523" cy="1811681"/>
          </a:xfrm>
          <a:prstGeom prst="rightBrac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>
              <a:latin typeface="OpenDyslexicAlta" panose="00000500000000000000" pitchFamily="2" charset="0"/>
            </a:endParaRP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xmlns="" id="{566B118D-8CE4-BF48-A8CB-93979C856305}"/>
              </a:ext>
            </a:extLst>
          </p:cNvPr>
          <p:cNvSpPr txBox="1"/>
          <p:nvPr/>
        </p:nvSpPr>
        <p:spPr>
          <a:xfrm>
            <a:off x="4900207" y="4101632"/>
            <a:ext cx="78568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 dirty="0">
                <a:latin typeface="OpenDyslexicAlta" panose="00000500000000000000" pitchFamily="2" charset="0"/>
                <a:cs typeface="Calibri" panose="020F0502020204030204" pitchFamily="34" charset="0"/>
              </a:rPr>
              <a:t>?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xmlns="" id="{3D2DEF97-343F-8248-8FB0-A1B67059913F}"/>
              </a:ext>
            </a:extLst>
          </p:cNvPr>
          <p:cNvSpPr txBox="1"/>
          <p:nvPr/>
        </p:nvSpPr>
        <p:spPr>
          <a:xfrm>
            <a:off x="4969468" y="4101632"/>
            <a:ext cx="84816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GB" sz="2400">
                <a:latin typeface="OpenDyslexicAlta" panose="00000500000000000000" pitchFamily="2" charset="0"/>
                <a:cs typeface="Calibri" panose="020F0502020204030204" pitchFamily="34" charset="0"/>
              </a:rPr>
              <a:t>66</a:t>
            </a:r>
            <a:endParaRPr lang="en-GB" sz="2400" dirty="0">
              <a:latin typeface="OpenDyslexicAlta" panose="00000500000000000000" pitchFamily="2" charset="0"/>
              <a:cs typeface="Calibri" panose="020F0502020204030204" pitchFamily="34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AB01C761-F5BE-6E4C-80CC-7312E9EDCF7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278243" y="836134"/>
            <a:ext cx="1761358" cy="1761358"/>
          </a:xfrm>
          <a:prstGeom prst="rect">
            <a:avLst/>
          </a:prstGeom>
        </p:spPr>
      </p:pic>
      <p:pic>
        <p:nvPicPr>
          <p:cNvPr id="49" name="Picture 48">
            <a:extLst>
              <a:ext uri="{FF2B5EF4-FFF2-40B4-BE49-F238E27FC236}">
                <a16:creationId xmlns:a16="http://schemas.microsoft.com/office/drawing/2014/main" xmlns="" id="{C54081A5-BA70-BB41-9949-91A1FB7997D0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437847" y="1736891"/>
            <a:ext cx="878400" cy="87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787255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2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5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38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3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48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5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8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66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5" presetClass="exit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checkerboard(across)">
                                      <p:cBhvr>
                                        <p:cTn id="7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1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8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91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9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2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5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6" presetID="18" presetClass="entr" presetSubtype="1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8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9" fill="hold">
                      <p:stCondLst>
                        <p:cond delay="indefinite"/>
                      </p:stCondLst>
                      <p:childTnLst>
                        <p:par>
                          <p:cTn id="110" fill="hold">
                            <p:stCondLst>
                              <p:cond delay="0"/>
                            </p:stCondLst>
                            <p:childTnLst>
                              <p:par>
                                <p:cTn id="111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4" fill="hold">
                      <p:stCondLst>
                        <p:cond delay="indefinite"/>
                      </p:stCondLst>
                      <p:childTnLst>
                        <p:par>
                          <p:cTn id="115" fill="hold">
                            <p:stCondLst>
                              <p:cond delay="0"/>
                            </p:stCondLst>
                            <p:childTnLst>
                              <p:par>
                                <p:cTn id="11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18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9" fill="hold">
                      <p:stCondLst>
                        <p:cond delay="indefinite"/>
                      </p:stCondLst>
                      <p:childTnLst>
                        <p:par>
                          <p:cTn id="120" fill="hold">
                            <p:stCondLst>
                              <p:cond delay="0"/>
                            </p:stCondLst>
                            <p:childTnLst>
                              <p:par>
                                <p:cTn id="121" presetID="16" presetClass="exit" presetSubtype="21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12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4" fill="hold">
                      <p:stCondLst>
                        <p:cond delay="indefinite"/>
                      </p:stCondLst>
                      <p:childTnLst>
                        <p:par>
                          <p:cTn id="125" fill="hold">
                            <p:stCondLst>
                              <p:cond delay="0"/>
                            </p:stCondLst>
                            <p:childTnLst>
                              <p:par>
                                <p:cTn id="126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28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9" fill="hold">
                      <p:stCondLst>
                        <p:cond delay="indefinite"/>
                      </p:stCondLst>
                      <p:childTnLst>
                        <p:par>
                          <p:cTn id="130" fill="hold">
                            <p:stCondLst>
                              <p:cond delay="0"/>
                            </p:stCondLst>
                            <p:childTnLst>
                              <p:par>
                                <p:cTn id="13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3" dur="500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34" dur="5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9" dur="500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0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12" grpId="0"/>
      <p:bldP spid="18" grpId="0"/>
      <p:bldP spid="23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2" grpId="0" animBg="1"/>
      <p:bldP spid="3" grpId="0"/>
      <p:bldP spid="3" grpId="1"/>
      <p:bldP spid="32" grpId="0"/>
      <p:bldP spid="33" grpId="0"/>
      <p:bldP spid="34" grpId="0"/>
      <p:bldP spid="35" grpId="0"/>
      <p:bldP spid="36" grpId="0"/>
      <p:bldP spid="37" grpId="0" animBg="1"/>
      <p:bldP spid="38" grpId="0" animBg="1"/>
      <p:bldP spid="39" grpId="0" animBg="1"/>
      <p:bldP spid="40" grpId="0" animBg="1"/>
      <p:bldP spid="41" grpId="0" animBg="1"/>
      <p:bldP spid="42" grpId="0"/>
      <p:bldP spid="43" grpId="0"/>
      <p:bldP spid="44" grpId="0"/>
      <p:bldP spid="45" grpId="0"/>
      <p:bldP spid="46" grpId="0" animBg="1"/>
      <p:bldP spid="47" grpId="0"/>
      <p:bldP spid="47" grpId="1"/>
      <p:bldP spid="4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Maths Shed" id="{5DF74AD8-8BDD-4844-8C46-FFB9DBA0E41D}" vid="{0802D904-F1CF-8847-94FE-D7F26B26A319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2087</TotalTime>
  <Words>664</Words>
  <Application>Microsoft Office PowerPoint</Application>
  <PresentationFormat>Custom</PresentationFormat>
  <Paragraphs>142</Paragraphs>
  <Slides>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9</vt:i4>
      </vt:variant>
    </vt:vector>
  </HeadingPairs>
  <TitlesOfParts>
    <vt:vector size="20" baseType="lpstr">
      <vt:lpstr>Arial</vt:lpstr>
      <vt:lpstr>Calibri Light</vt:lpstr>
      <vt:lpstr>OpenDyslexicAlta</vt:lpstr>
      <vt:lpstr>Muli</vt:lpstr>
      <vt:lpstr>Cambria Math</vt:lpstr>
      <vt:lpstr>Sassoon Infant Rg</vt:lpstr>
      <vt:lpstr>Calibri</vt:lpstr>
      <vt:lpstr>Lato Light</vt:lpstr>
      <vt:lpstr>Lato</vt:lpstr>
      <vt:lpstr>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Martin Saunders</dc:creator>
  <cp:lastModifiedBy>Susan</cp:lastModifiedBy>
  <cp:revision>164</cp:revision>
  <dcterms:created xsi:type="dcterms:W3CDTF">2020-10-12T14:10:39Z</dcterms:created>
  <dcterms:modified xsi:type="dcterms:W3CDTF">2020-12-14T09:13:53Z</dcterms:modified>
</cp:coreProperties>
</file>