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0" r:id="rId2"/>
    <p:sldId id="321" r:id="rId3"/>
    <p:sldId id="372" r:id="rId4"/>
    <p:sldId id="373" r:id="rId5"/>
    <p:sldId id="376" r:id="rId6"/>
    <p:sldId id="377" r:id="rId7"/>
    <p:sldId id="374" r:id="rId8"/>
    <p:sldId id="375" r:id="rId9"/>
    <p:sldId id="380" r:id="rId10"/>
    <p:sldId id="381" r:id="rId11"/>
    <p:sldId id="378" r:id="rId12"/>
    <p:sldId id="379" r:id="rId13"/>
    <p:sldId id="386" r:id="rId14"/>
    <p:sldId id="387" r:id="rId15"/>
    <p:sldId id="389" r:id="rId16"/>
    <p:sldId id="392" r:id="rId17"/>
    <p:sldId id="391" r:id="rId18"/>
    <p:sldId id="390" r:id="rId19"/>
    <p:sldId id="382" r:id="rId20"/>
    <p:sldId id="385" r:id="rId21"/>
    <p:sldId id="395" r:id="rId22"/>
    <p:sldId id="396" r:id="rId23"/>
    <p:sldId id="397" r:id="rId24"/>
    <p:sldId id="398" r:id="rId25"/>
    <p:sldId id="370" r:id="rId26"/>
    <p:sldId id="393" r:id="rId27"/>
    <p:sldId id="394" r:id="rId28"/>
  </p:sldIdLst>
  <p:sldSz cx="12192000" cy="6858000"/>
  <p:notesSz cx="6858000" cy="9144000"/>
  <p:embeddedFontLst>
    <p:embeddedFont>
      <p:font typeface="Lato Light" panose="020F0302020204030203" pitchFamily="34" charset="0"/>
      <p:regular r:id="rId31"/>
    </p:embeddedFont>
    <p:embeddedFont>
      <p:font typeface="OpenDyslexic" panose="00000500000000000000" pitchFamily="2" charset="0"/>
      <p:regular r:id="rId32"/>
      <p:bold r:id="rId33"/>
      <p:italic r:id="rId34"/>
      <p:boldItalic r:id="rId35"/>
    </p:embeddedFont>
    <p:embeddedFont>
      <p:font typeface="OpenDyslexicAlta" panose="00000500000000000000" pitchFamily="2" charset="0"/>
      <p:regular r:id="rId36"/>
      <p:bold r:id="rId37"/>
      <p:italic r:id="rId38"/>
      <p:boldItalic r:id="rId39"/>
    </p:embeddedFont>
    <p:embeddedFont>
      <p:font typeface="Lato" panose="020F0502020204030203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uli" panose="020B060402020202020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A76E3"/>
    <a:srgbClr val="7957D5"/>
    <a:srgbClr val="FFDD57"/>
    <a:srgbClr val="23D160"/>
    <a:srgbClr val="3273DC"/>
    <a:srgbClr val="209CEE"/>
    <a:srgbClr val="000000"/>
    <a:srgbClr val="121212"/>
    <a:srgbClr val="44A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2" autoAdjust="0"/>
    <p:restoredTop sz="87959" autoAdjust="0"/>
  </p:normalViewPr>
  <p:slideViewPr>
    <p:cSldViewPr snapToGrid="0" snapToObjects="1">
      <p:cViewPr varScale="1">
        <p:scale>
          <a:sx n="60" d="100"/>
          <a:sy n="60" d="100"/>
        </p:scale>
        <p:origin x="-870" y="-180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2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84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could provide adult-generated or pupil-made rectangle templates for pupils to trace around, or a quick hand-drawn photocopied worksheet for the children for the practice of measuring rectangles and calculating their perimeters. Or, ask children to find objects in the classroom or outdoors with a rectangular surface to be traced and measured (or just measured) and calculated.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383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918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396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340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could provide adult-generated or pupil-made rectilinear shape templates for pupils to trace around, or a quick hand-drawn photocopied worksheet for the children for the practice of measuring rectilinear shapes and calculating their perimeters. Or, ask children to find objects in the classroom or outdoors with a rectilinear surfaces to be traced and measured (or just measured) and calculated.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264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05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972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803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85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504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22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121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788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109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10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63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77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20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74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690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17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06/01/2021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Stage </a:t>
            </a:r>
            <a:r>
              <a:rPr lang="en-GB" dirty="0"/>
              <a:t>5 </a:t>
            </a:r>
            <a:br>
              <a:rPr lang="en-GB" dirty="0"/>
            </a:br>
            <a:r>
              <a:rPr lang="en-GB" dirty="0"/>
              <a:t>Autumn Block 5: Perimeter and Area</a:t>
            </a:r>
          </a:p>
          <a:p>
            <a:r>
              <a:rPr lang="en-GB" dirty="0"/>
              <a:t>Lesson 1: To be able to measure perimeters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5 – Perimeter and Area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Autumn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4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Quiz: </a:t>
            </a:r>
            <a:r>
              <a:rPr lang="en-GB" sz="2000" b="1" dirty="0" smtClean="0">
                <a:solidFill>
                  <a:schemeClr val="bg1"/>
                </a:solidFill>
              </a:rPr>
              <a:t>QZEFZAX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(10 cm + 2 cm) x 2 =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12 cm x 2 = </a:t>
            </a:r>
            <a:r>
              <a:rPr lang="en-GB" sz="2200" u="sng" dirty="0">
                <a:solidFill>
                  <a:srgbClr val="FF3860"/>
                </a:solidFill>
              </a:rPr>
              <a:t>24 cm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8941387-6ED9-A747-8796-A5C16A316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53709"/>
            <a:ext cx="6720018" cy="79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2D72B2F-1C33-2B4C-8B6B-E446D607A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77486"/>
            <a:ext cx="6096000" cy="79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92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(8 cm + 3 cm) x 2 =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11 cm x 2 = </a:t>
            </a:r>
            <a:r>
              <a:rPr lang="en-GB" sz="2200" u="sng" dirty="0">
                <a:solidFill>
                  <a:srgbClr val="FF3860"/>
                </a:solidFill>
              </a:rPr>
              <a:t>22 cm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0C43E81-C356-E84A-9024-4027E8DC3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77486"/>
            <a:ext cx="6096000" cy="79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6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6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rectangles and share them with a table partner to measure and calculate each rectangle’s perimeter.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6EF7C8-ACD0-2248-8FCD-53D6C8F02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351" y="-1195824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57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6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rectangles and share them with a table partner to measure and calculate each rectangle’s perimeter.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F71A6BE-F0A9-1E40-9FCD-231B1360B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351" y="-1195824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5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8497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Calculate the perimeter for the rectilinear shape shown on the right-hand side of the slide.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F4F200C-B78F-BB42-83B8-A1245D8D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953" y="2689712"/>
            <a:ext cx="2405285" cy="24052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9DDE13B-70DC-6547-9E48-9BEF0307E53A}"/>
              </a:ext>
            </a:extLst>
          </p:cNvPr>
          <p:cNvSpPr/>
          <p:nvPr/>
        </p:nvSpPr>
        <p:spPr>
          <a:xfrm>
            <a:off x="9144103" y="521669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8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C8BF8B3-CCB3-224B-8BC5-BC54A32D90F3}"/>
              </a:ext>
            </a:extLst>
          </p:cNvPr>
          <p:cNvSpPr/>
          <p:nvPr/>
        </p:nvSpPr>
        <p:spPr>
          <a:xfrm>
            <a:off x="7550970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27861E8-D199-EC49-A892-277C5D971BA3}"/>
              </a:ext>
            </a:extLst>
          </p:cNvPr>
          <p:cNvSpPr/>
          <p:nvPr/>
        </p:nvSpPr>
        <p:spPr>
          <a:xfrm>
            <a:off x="10865033" y="4457316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9EE6358-F875-2D49-B804-9724547FAFE0}"/>
              </a:ext>
            </a:extLst>
          </p:cNvPr>
          <p:cNvSpPr/>
          <p:nvPr/>
        </p:nvSpPr>
        <p:spPr>
          <a:xfrm>
            <a:off x="9563566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EAAA94F-90D8-FE45-9673-A39CD8406709}"/>
              </a:ext>
            </a:extLst>
          </p:cNvPr>
          <p:cNvSpPr/>
          <p:nvPr/>
        </p:nvSpPr>
        <p:spPr>
          <a:xfrm>
            <a:off x="9330203" y="3244145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4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FD8CE2C-8E5B-6D45-A91B-A72302C2A9B6}"/>
              </a:ext>
            </a:extLst>
          </p:cNvPr>
          <p:cNvSpPr/>
          <p:nvPr/>
        </p:nvSpPr>
        <p:spPr>
          <a:xfrm>
            <a:off x="8412612" y="2363053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9134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8497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Calculate the perimeter for the rectilinear shape shown on the right-hand side of the slide.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pink rectilinear shape has a total perimeter of 28 cm. </a:t>
            </a: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F4F200C-B78F-BB42-83B8-A1245D8D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953" y="2689712"/>
            <a:ext cx="2405285" cy="24052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9DDE13B-70DC-6547-9E48-9BEF0307E53A}"/>
              </a:ext>
            </a:extLst>
          </p:cNvPr>
          <p:cNvSpPr/>
          <p:nvPr/>
        </p:nvSpPr>
        <p:spPr>
          <a:xfrm>
            <a:off x="9144103" y="521669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8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C8BF8B3-CCB3-224B-8BC5-BC54A32D90F3}"/>
              </a:ext>
            </a:extLst>
          </p:cNvPr>
          <p:cNvSpPr/>
          <p:nvPr/>
        </p:nvSpPr>
        <p:spPr>
          <a:xfrm>
            <a:off x="7550970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27861E8-D199-EC49-A892-277C5D971BA3}"/>
              </a:ext>
            </a:extLst>
          </p:cNvPr>
          <p:cNvSpPr/>
          <p:nvPr/>
        </p:nvSpPr>
        <p:spPr>
          <a:xfrm>
            <a:off x="10865033" y="4457316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9EE6358-F875-2D49-B804-9724547FAFE0}"/>
              </a:ext>
            </a:extLst>
          </p:cNvPr>
          <p:cNvSpPr/>
          <p:nvPr/>
        </p:nvSpPr>
        <p:spPr>
          <a:xfrm>
            <a:off x="9563566" y="3818648"/>
            <a:ext cx="7809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6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EAAA94F-90D8-FE45-9673-A39CD8406709}"/>
              </a:ext>
            </a:extLst>
          </p:cNvPr>
          <p:cNvSpPr/>
          <p:nvPr/>
        </p:nvSpPr>
        <p:spPr>
          <a:xfrm>
            <a:off x="9330203" y="3244145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4 cm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FD8CE2C-8E5B-6D45-A91B-A72302C2A9B6}"/>
              </a:ext>
            </a:extLst>
          </p:cNvPr>
          <p:cNvSpPr/>
          <p:nvPr/>
        </p:nvSpPr>
        <p:spPr>
          <a:xfrm>
            <a:off x="8412612" y="2363053"/>
            <a:ext cx="7889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 cm</a:t>
            </a:r>
            <a:endParaRPr lang="en-US" dirty="0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2568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8423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rectilinear shapes and share them with a table partner to measure and calculate each shape’s perimeter.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89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8423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Accurately draw your own rectilinear shapes and share them with a table partner to measure and calculate each shape’s perimeter. 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28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the dots are spaced exactly 1 cm from each other, what is the total perimeter of the shape shown?</a:t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we doubled the length of each side, what would the shape look like?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would the new shape’s total perimeter be?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F16463-30AB-BB4C-ACE8-D572A83DF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C3D43CEA-6F1A-A44A-9CB8-CE0A4FD4D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80" y="2139101"/>
            <a:ext cx="965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4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a ruler accurately to measure and calculate the perimeters of rectangles and rectilinear shapes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a ruler accurately to measure and calculate the perimeters of rectangles and rectilinear shapes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 smtClean="0"/>
              <a:t>Stage </a:t>
            </a:r>
            <a:r>
              <a:rPr lang="en-GB" sz="1400" dirty="0"/>
              <a:t>5 – Autumn Block 5 – Perimeter and Area – Lesson 1 – To be able to measure perimeters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the dots are spaced exactly 1 cm from each other, what is the total perimeter of the shape shown?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10 cm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we doubled the length of each side, what would the shape look like?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would the new shape’s total perimeter be?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20 cm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F16463-30AB-BB4C-ACE8-D572A83DF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C3D43CEA-6F1A-A44A-9CB8-CE0A4FD4D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80" y="2139101"/>
            <a:ext cx="965200" cy="147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40DF1B-13C8-3C47-AA5C-904FF1EF8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291" y="2119446"/>
            <a:ext cx="1910257" cy="28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21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each side of each hexagon is 2 cm in length, make as many shapes as you can with a total perimeter of 48 cm.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B7B1E0-198B-7D49-849D-22F16543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19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3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each side of each hexagon is 2 cm in length, make as many shapes as you can with a total perimeter of 48 cm.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B7B1E0-198B-7D49-849D-22F16543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07" y="146129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53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89498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Draw, measure and calculate a variety of rectilinear shapes with a total perimeter of 56 cm.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89498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/>
              <a:t>Draw, measure and calculate a variety of rectilinear shapes with a total perimeter of 56 cm.</a:t>
            </a:r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 algn="just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Teacher / peer assessment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054705-33D4-6048-BA6D-603CEAB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0707" y="3597365"/>
            <a:ext cx="2457293" cy="203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FEA3A8E-3AA8-164B-8C74-68A30F8B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57052" y="3547022"/>
            <a:ext cx="2349109" cy="182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642DD0-5DC4-F741-9C65-335BADFDA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77" y="3794347"/>
            <a:ext cx="2348533" cy="1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61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3101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always, sometimes or never true?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Draw and measure a variety of rectangles to prove your response.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27B44E3-76F1-E94F-8CA7-D95115D46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433" y="1500777"/>
            <a:ext cx="4605678" cy="34849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A2F2AD4-3823-EA45-9C40-E36ED335C320}"/>
              </a:ext>
            </a:extLst>
          </p:cNvPr>
          <p:cNvSpPr/>
          <p:nvPr/>
        </p:nvSpPr>
        <p:spPr>
          <a:xfrm>
            <a:off x="2724350" y="2218524"/>
            <a:ext cx="35158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A rectangle with side lengths represented by whole numbers will have an even-numbered total perimeter measurement.</a:t>
            </a:r>
          </a:p>
        </p:txBody>
      </p:sp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3101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000" dirty="0" err="1">
                <a:solidFill>
                  <a:srgbClr val="FF3860"/>
                </a:solidFill>
              </a:rPr>
              <a:t>Astrobee’s</a:t>
            </a:r>
            <a:r>
              <a:rPr lang="en-GB" sz="2000" dirty="0">
                <a:solidFill>
                  <a:srgbClr val="FF3860"/>
                </a:solidFill>
              </a:rPr>
              <a:t> statement is always true – if a rectangle has even-numbered side lengths, its perimeter will be even. For example, with side lengths of 2 cm and 4 cm a rectangle would have a total perimeter of 12 cm (even). Similarly, if both sides are odd, say 3 cm and 5 cm, the total is 16 cm (even). It’s also true if one side is odd and the other is even, say 5 cm and 6 cm side lengths has a total perimeter of 22 cm (even).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27B44E3-76F1-E94F-8CA7-D95115D46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433" y="1500777"/>
            <a:ext cx="4605678" cy="34849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A2F2AD4-3823-EA45-9C40-E36ED335C320}"/>
              </a:ext>
            </a:extLst>
          </p:cNvPr>
          <p:cNvSpPr/>
          <p:nvPr/>
        </p:nvSpPr>
        <p:spPr>
          <a:xfrm>
            <a:off x="2724350" y="2218524"/>
            <a:ext cx="35158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A rectangle with side lengths represented by whole numbers will have an even-numbered total perimeter measurement.</a:t>
            </a:r>
          </a:p>
        </p:txBody>
      </p:sp>
    </p:spTree>
    <p:extLst>
      <p:ext uri="{BB962C8B-B14F-4D97-AF65-F5344CB8AC3E}">
        <p14:creationId xmlns:p14="http://schemas.microsoft.com/office/powerpoint/2010/main" val="1006595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a ruler accurately to measure and calculate the perimeters of rectangles and rectilinear shapes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a ruler accurately to measure and calculate the perimeters of rectangles and rectilinear shapes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 smtClean="0"/>
              <a:t>Stage </a:t>
            </a:r>
            <a:r>
              <a:rPr lang="en-GB" sz="1400" dirty="0"/>
              <a:t>5 – Autumn Block 5 – Perimeter and Area – Lesson 1 – To be able to measure perimeters</a:t>
            </a:r>
          </a:p>
        </p:txBody>
      </p:sp>
    </p:spTree>
    <p:extLst>
      <p:ext uri="{BB962C8B-B14F-4D97-AF65-F5344CB8AC3E}">
        <p14:creationId xmlns:p14="http://schemas.microsoft.com/office/powerpoint/2010/main" val="274728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What’s the same? What’s different?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380492-D8F6-9644-B38E-9E9CB009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18" y="-603585"/>
            <a:ext cx="5241783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DB281AB-A9F7-4649-85B2-5370BC80E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8510" y="2825415"/>
            <a:ext cx="8013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What’s the same? What’s different?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Both rectangles share one side length, 8 cm; however, the purple rectangle has a second side length of 3 cm while the yellow rectangle has a second side length of 5 cm.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380492-D8F6-9644-B38E-9E9CB009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18" y="-603585"/>
            <a:ext cx="524178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636297D-7027-F740-8754-C29F7A03F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8510" y="2825415"/>
            <a:ext cx="8013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93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side is 7 cm long.”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48D90F7-7312-224E-9208-FCAD59901327}"/>
              </a:ext>
            </a:extLst>
          </p:cNvPr>
          <p:cNvSpPr/>
          <p:nvPr/>
        </p:nvSpPr>
        <p:spPr>
          <a:xfrm rot="5400000">
            <a:off x="5830574" y="2580691"/>
            <a:ext cx="1512000" cy="284120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E157EFB-AB58-4047-B710-5E77325C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425" y="36711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66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side is 7 cm long.”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James hasn’t measured from 0 cm. The side is in fact 6 cm long.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48D90F7-7312-224E-9208-FCAD59901327}"/>
              </a:ext>
            </a:extLst>
          </p:cNvPr>
          <p:cNvSpPr/>
          <p:nvPr/>
        </p:nvSpPr>
        <p:spPr>
          <a:xfrm rot="5400000">
            <a:off x="5830574" y="2580691"/>
            <a:ext cx="1512000" cy="284120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E157EFB-AB58-4047-B710-5E77325C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425" y="36711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3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C0EE3F-A514-654E-B716-5E25D4DB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04" y="-1195107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3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(6 cm + 4 cm) x 2 =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10 cm x 2 = </a:t>
            </a:r>
            <a:r>
              <a:rPr lang="en-GB" sz="2200" u="sng" dirty="0">
                <a:solidFill>
                  <a:srgbClr val="FF3860"/>
                </a:solidFill>
              </a:rPr>
              <a:t>20 cm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3F19BF-0466-2E4C-9D6B-C494ED8A1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04" y="-1195107"/>
            <a:ext cx="6112740" cy="7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perimeters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is the perimeter for the rectangle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26861C-2D83-6A4C-901C-947B9006E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82" y="-1253709"/>
            <a:ext cx="6720018" cy="79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19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13322</TotalTime>
  <Words>1314</Words>
  <Application>Microsoft Office PowerPoint</Application>
  <PresentationFormat>Custom</PresentationFormat>
  <Paragraphs>327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Lato Light</vt:lpstr>
      <vt:lpstr>OpenDyslexic</vt:lpstr>
      <vt:lpstr>OpenDyslexicAlta</vt:lpstr>
      <vt:lpstr>Lato</vt:lpstr>
      <vt:lpstr>Wingdings</vt:lpstr>
      <vt:lpstr>Calibri</vt:lpstr>
      <vt:lpstr>Muli</vt:lpstr>
      <vt:lpstr>Office Theme</vt:lpstr>
      <vt:lpstr>PowerPoint Presentation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  <vt:lpstr>To be able to measure perimeters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609</cp:revision>
  <cp:lastPrinted>2019-06-17T16:19:05Z</cp:lastPrinted>
  <dcterms:created xsi:type="dcterms:W3CDTF">2018-08-06T08:16:18Z</dcterms:created>
  <dcterms:modified xsi:type="dcterms:W3CDTF">2021-01-06T15:03:11Z</dcterms:modified>
</cp:coreProperties>
</file>