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3" r:id="rId5"/>
    <p:sldId id="684" r:id="rId6"/>
    <p:sldId id="685" r:id="rId7"/>
    <p:sldId id="686" r:id="rId8"/>
    <p:sldId id="687" r:id="rId9"/>
    <p:sldId id="688" r:id="rId10"/>
    <p:sldId id="689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mbria Math" panose="02040503050406030204" pitchFamily="18" charset="0"/>
      <p:regular r:id="rId16"/>
    </p:embeddedFont>
    <p:embeddedFont>
      <p:font typeface="Lato Light" panose="020F0302020204030203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penDyslexicAlta" panose="00000500000000000000" pitchFamily="2" charset="0"/>
      <p:regular r:id="rId22"/>
      <p:bold r:id="rId23"/>
      <p:italic r:id="rId24"/>
      <p:boldItalic r:id="rId25"/>
    </p:embeddedFont>
    <p:embeddedFont>
      <p:font typeface="Muli" panose="020B0604020202020204" charset="0"/>
      <p:regular r:id="rId26"/>
      <p:bold r:id="rId27"/>
      <p:italic r:id="rId28"/>
      <p:boldItalic r:id="rId29"/>
    </p:embeddedFont>
    <p:embeddedFont>
      <p:font typeface="Roboto Condensed" panose="02000000000000000000" pitchFamily="2" charset="0"/>
      <p:regular r:id="rId30"/>
    </p:embeddedFont>
    <p:embeddedFont>
      <p:font typeface="Lato" panose="020F0502020204030203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330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8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7073D3-0471-6A41-B49B-F1BC8C78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buys 17 candy canes. 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eats 4 candy canes.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gives some to friends as gifts.</a:t>
            </a:r>
            <a:b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</a:b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She has 8 candy canes left.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did she give to her friends?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C5C45F43-6C9C-374F-AB10-D0CFD940C35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Yasmin gave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 to her friends as gifts.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ADBCC8A-A26C-164E-A5A2-5912845A7782}"/>
              </a:ext>
            </a:extLst>
          </p:cNvPr>
          <p:cNvSpPr/>
          <p:nvPr/>
        </p:nvSpPr>
        <p:spPr>
          <a:xfrm>
            <a:off x="1016796" y="4045311"/>
            <a:ext cx="4079989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BF62E7AC-008E-524D-8ED1-DC975658B00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F62E7AC-008E-524D-8ED1-DC975658B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39681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390" r="-84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3873954D-87CD-064F-B977-B0BDDDA87A8C}"/>
                  </a:ext>
                </a:extLst>
              </p:cNvPr>
              <p:cNvSpPr txBox="1"/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73954D-87CD-064F-B977-B0BDDDA87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770" y="328046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>
            <a:extLst>
              <a:ext uri="{FF2B5EF4-FFF2-40B4-BE49-F238E27FC236}">
                <a16:creationId xmlns="" xmlns:a16="http://schemas.microsoft.com/office/drawing/2014/main" id="{4115983B-652F-6D4C-A778-F65F22426DFB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A7758E9-C892-D04E-A504-15BA0C74063F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3093A784-9E84-2E43-9EB3-8764EF24BDE6}"/>
              </a:ext>
            </a:extLst>
          </p:cNvPr>
          <p:cNvSpPr/>
          <p:nvPr/>
        </p:nvSpPr>
        <p:spPr>
          <a:xfrm>
            <a:off x="1016795" y="4045311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="" xmlns:a16="http://schemas.microsoft.com/office/drawing/2014/main" id="{1297D1F5-3DA5-4843-AB73-050850E528AB}"/>
              </a:ext>
            </a:extLst>
          </p:cNvPr>
          <p:cNvSpPr/>
          <p:nvPr/>
        </p:nvSpPr>
        <p:spPr>
          <a:xfrm rot="5400000">
            <a:off x="1344800" y="4142078"/>
            <a:ext cx="316523" cy="9611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FB8A9B3-1E65-864B-A98C-C2C775EDDBDC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eat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6C37A97-AF14-4F40-B540-32383D7500C7}"/>
              </a:ext>
            </a:extLst>
          </p:cNvPr>
          <p:cNvSpPr/>
          <p:nvPr/>
        </p:nvSpPr>
        <p:spPr>
          <a:xfrm>
            <a:off x="1983655" y="4042163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="" xmlns:a16="http://schemas.microsoft.com/office/drawing/2014/main" id="{53C382D3-DD6D-744E-A447-45A0D93E9555}"/>
              </a:ext>
            </a:extLst>
          </p:cNvPr>
          <p:cNvSpPr/>
          <p:nvPr/>
        </p:nvSpPr>
        <p:spPr>
          <a:xfrm rot="5400000">
            <a:off x="2792021" y="3671878"/>
            <a:ext cx="316523" cy="19015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118F2F-C7BA-5D47-91E3-3FF8CC9E365C}"/>
              </a:ext>
            </a:extLst>
          </p:cNvPr>
          <p:cNvSpPr txBox="1"/>
          <p:nvPr/>
        </p:nvSpPr>
        <p:spPr>
          <a:xfrm>
            <a:off x="2561452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848D4BB-7237-3940-B5AF-8EAD395D8579}"/>
              </a:ext>
            </a:extLst>
          </p:cNvPr>
          <p:cNvSpPr/>
          <p:nvPr/>
        </p:nvSpPr>
        <p:spPr>
          <a:xfrm>
            <a:off x="3901077" y="4042163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EFEB7A52-2FFA-0A47-B2B2-82E62152AA83}"/>
              </a:ext>
            </a:extLst>
          </p:cNvPr>
          <p:cNvSpPr/>
          <p:nvPr/>
        </p:nvSpPr>
        <p:spPr>
          <a:xfrm rot="5400000">
            <a:off x="4348584" y="4032734"/>
            <a:ext cx="316523" cy="117987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9DD3CC0-A78F-EE43-BCBE-0327F5BAEE5D}"/>
              </a:ext>
            </a:extLst>
          </p:cNvPr>
          <p:cNvSpPr txBox="1"/>
          <p:nvPr/>
        </p:nvSpPr>
        <p:spPr>
          <a:xfrm>
            <a:off x="4119390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gift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60BAF2-DA57-394D-9292-3736EF91CEAC}"/>
              </a:ext>
            </a:extLst>
          </p:cNvPr>
          <p:cNvSpPr/>
          <p:nvPr/>
        </p:nvSpPr>
        <p:spPr>
          <a:xfrm>
            <a:off x="1016793" y="4042163"/>
            <a:ext cx="966862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EC92346-F9BF-024E-8813-304F9B3A9578}"/>
              </a:ext>
            </a:extLst>
          </p:cNvPr>
          <p:cNvSpPr/>
          <p:nvPr/>
        </p:nvSpPr>
        <p:spPr>
          <a:xfrm>
            <a:off x="1983653" y="4039015"/>
            <a:ext cx="191742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7D61DD6-27B1-8345-BF7C-44741475338E}"/>
              </a:ext>
            </a:extLst>
          </p:cNvPr>
          <p:cNvSpPr/>
          <p:nvPr/>
        </p:nvSpPr>
        <p:spPr>
          <a:xfrm>
            <a:off x="3901075" y="4039015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12385C57-6EA5-E24E-9B83-A8EBE3BBFDCD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2385C57-6EA5-E24E-9B83-A8EBE3BBF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27631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143" r="-571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F4E13263-4AE6-AD45-91BE-3DC057644EF8}"/>
                  </a:ext>
                </a:extLst>
              </p:cNvPr>
              <p:cNvSpPr txBox="1"/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4E13263-4AE6-AD45-91BE-3DC057644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261" y="401494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C6DD46E4-0427-494E-AC17-7F6F3AE26DD8}"/>
              </a:ext>
            </a:extLst>
          </p:cNvPr>
          <p:cNvSpPr/>
          <p:nvPr/>
        </p:nvSpPr>
        <p:spPr>
          <a:xfrm>
            <a:off x="3908991" y="4043361"/>
            <a:ext cx="1195708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2F8C8C0-572D-7B4B-91D1-72B0F1F82BDE}"/>
              </a:ext>
            </a:extLst>
          </p:cNvPr>
          <p:cNvSpPr txBox="1"/>
          <p:nvPr/>
        </p:nvSpPr>
        <p:spPr>
          <a:xfrm>
            <a:off x="2041554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01714F1-968C-744C-9A76-0D5269D1F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/>
      <p:bldP spid="18" grpId="0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98AE5E-CA70-5648-96D3-208C94CF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and Prancer have collected the same weight of carrots.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gives Prancer 14kg of carrots.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more kg of carrots does Prancer now have than Rudolph?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0C0649-3B8D-BD40-A435-B2BC0F2CF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7667" y="1116318"/>
            <a:ext cx="1771933" cy="1129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C832542-A723-9946-B989-7E5924ADB3FE}"/>
              </a:ext>
            </a:extLst>
          </p:cNvPr>
          <p:cNvSpPr txBox="1"/>
          <p:nvPr/>
        </p:nvSpPr>
        <p:spPr>
          <a:xfrm>
            <a:off x="271616" y="3341910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Rudolph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DD4995-968E-804D-852B-79F2242E45F1}"/>
              </a:ext>
            </a:extLst>
          </p:cNvPr>
          <p:cNvSpPr txBox="1"/>
          <p:nvPr/>
        </p:nvSpPr>
        <p:spPr>
          <a:xfrm>
            <a:off x="271616" y="4255227"/>
            <a:ext cx="155718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Prancer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="" xmlns:a16="http://schemas.microsoft.com/office/drawing/2014/main" id="{7E9FB6F3-134A-C54D-94C8-7B89A0437502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Prancer now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kg more carrots than Rudolph.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9EA92B2-4349-5849-BB62-E701A4DD6F54}"/>
              </a:ext>
            </a:extLst>
          </p:cNvPr>
          <p:cNvSpPr/>
          <p:nvPr/>
        </p:nvSpPr>
        <p:spPr>
          <a:xfrm>
            <a:off x="1948016" y="3460086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EEB8171-32C3-D448-9BB8-B3BC10B51219}"/>
              </a:ext>
            </a:extLst>
          </p:cNvPr>
          <p:cNvSpPr/>
          <p:nvPr/>
        </p:nvSpPr>
        <p:spPr>
          <a:xfrm>
            <a:off x="1948016" y="4368842"/>
            <a:ext cx="288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DF3F118-F6DF-1547-8CEB-50A91FC082D5}"/>
              </a:ext>
            </a:extLst>
          </p:cNvPr>
          <p:cNvSpPr/>
          <p:nvPr/>
        </p:nvSpPr>
        <p:spPr>
          <a:xfrm>
            <a:off x="4048304" y="3460086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F06D910-6DA4-FA48-81AD-B2F301E4FF2D}"/>
              </a:ext>
            </a:extLst>
          </p:cNvPr>
          <p:cNvSpPr/>
          <p:nvPr/>
        </p:nvSpPr>
        <p:spPr>
          <a:xfrm>
            <a:off x="4828016" y="4368842"/>
            <a:ext cx="781396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accent3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14kg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D110A1D-F2DC-664F-BF0C-FA01BF9BAF8D}"/>
              </a:ext>
            </a:extLst>
          </p:cNvPr>
          <p:cNvSpPr txBox="1"/>
          <p:nvPr/>
        </p:nvSpPr>
        <p:spPr>
          <a:xfrm>
            <a:off x="4405595" y="3768678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7" name="Left-right Arrow 26">
            <a:extLst>
              <a:ext uri="{FF2B5EF4-FFF2-40B4-BE49-F238E27FC236}">
                <a16:creationId xmlns="" xmlns:a16="http://schemas.microsoft.com/office/drawing/2014/main" id="{211E3A12-47E3-D743-B24A-0A0411EAE11A}"/>
              </a:ext>
            </a:extLst>
          </p:cNvPr>
          <p:cNvSpPr/>
          <p:nvPr/>
        </p:nvSpPr>
        <p:spPr>
          <a:xfrm>
            <a:off x="4048304" y="4229763"/>
            <a:ext cx="1557183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41E7C01-FA20-AB43-892A-6514932AB64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41E7C01-FA20-AB43-892A-6514932AB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9837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60528863-4E48-6540-AD77-C476FB514103}"/>
                  </a:ext>
                </a:extLst>
              </p:cNvPr>
              <p:cNvSpPr txBox="1"/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0528863-4E48-6540-AD77-C476FB51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372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B8EDC43-3809-BC44-B111-E5F9F6846AAC}"/>
              </a:ext>
            </a:extLst>
          </p:cNvPr>
          <p:cNvSpPr txBox="1"/>
          <p:nvPr/>
        </p:nvSpPr>
        <p:spPr>
          <a:xfrm>
            <a:off x="4048305" y="3707718"/>
            <a:ext cx="15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28kg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89572FE-5F2B-0B45-9186-532D00DE2AF5}"/>
              </a:ext>
            </a:extLst>
          </p:cNvPr>
          <p:cNvSpPr txBox="1"/>
          <p:nvPr/>
        </p:nvSpPr>
        <p:spPr>
          <a:xfrm>
            <a:off x="2623788" y="581703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2408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 animBg="1"/>
      <p:bldP spid="24" grpId="0" animBg="1"/>
      <p:bldP spid="25" grpId="0" animBg="1"/>
      <p:bldP spid="26" grpId="0"/>
      <p:bldP spid="26" grpId="1"/>
      <p:bldP spid="27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9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There are 95 children in a Christmas show.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Two thirds as many children chose to dance as sing.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children chose to dance in the Christmas show?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="" xmlns:a16="http://schemas.microsoft.com/office/drawing/2014/main" id="{FD60D231-F938-0348-B9B8-006452BD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139" y="905966"/>
            <a:ext cx="1245053" cy="169403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="" xmlns:a16="http://schemas.microsoft.com/office/drawing/2014/main" id="{45328AD8-9495-BB47-B81E-4CBCCA02A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7003" y="1238538"/>
            <a:ext cx="1003077" cy="133289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64E03B35-FD54-2749-B9C2-563E23D74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1292" y="1487580"/>
            <a:ext cx="1005219" cy="1083851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A06A7327-C66E-BB46-BB52-C124E18DBFDD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children chose to dance in the Christmas show. 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="" xmlns:a16="http://schemas.microsoft.com/office/drawing/2014/main" id="{60471619-902B-4742-BC4A-6A5CF0DBA93C}"/>
              </a:ext>
            </a:extLst>
          </p:cNvPr>
          <p:cNvSpPr/>
          <p:nvPr/>
        </p:nvSpPr>
        <p:spPr>
          <a:xfrm>
            <a:off x="4866746" y="3722915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0CDF85C-D109-9245-AF0C-71373B8D1C8E}"/>
              </a:ext>
            </a:extLst>
          </p:cNvPr>
          <p:cNvSpPr/>
          <p:nvPr/>
        </p:nvSpPr>
        <p:spPr>
          <a:xfrm>
            <a:off x="2013666" y="3702456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DE9241E-752C-454A-B0FB-E26B768DBD34}"/>
              </a:ext>
            </a:extLst>
          </p:cNvPr>
          <p:cNvSpPr/>
          <p:nvPr/>
        </p:nvSpPr>
        <p:spPr>
          <a:xfrm>
            <a:off x="5272216" y="448678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95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27005A9-9575-A142-9616-C92A3AA6D851}"/>
              </a:ext>
            </a:extLst>
          </p:cNvPr>
          <p:cNvSpPr/>
          <p:nvPr/>
        </p:nvSpPr>
        <p:spPr>
          <a:xfrm>
            <a:off x="1179247" y="3903753"/>
            <a:ext cx="728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dance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CF7D04B-5DEB-8C42-97C6-47C566EE0355}"/>
              </a:ext>
            </a:extLst>
          </p:cNvPr>
          <p:cNvSpPr/>
          <p:nvPr/>
        </p:nvSpPr>
        <p:spPr>
          <a:xfrm>
            <a:off x="1355577" y="5069995"/>
            <a:ext cx="55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sing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7AB04ED-0F26-8F49-8962-24F1F78A0A41}"/>
              </a:ext>
            </a:extLst>
          </p:cNvPr>
          <p:cNvSpPr/>
          <p:nvPr/>
        </p:nvSpPr>
        <p:spPr>
          <a:xfrm>
            <a:off x="2059385" y="5046997"/>
            <a:ext cx="280736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42B18A0-41C1-7A47-858F-ED2D2A89C7D5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6136661-DF08-AF48-BD02-FA1878AB2D89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2F3B824-6527-374A-A914-E7CDE8974381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9FFD0EC-4508-1A42-9BBA-AB50FE7560D0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5166559-171F-704E-B022-56D51FF172B0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16960576-38E9-1440-A64F-766E2439FF1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960576-38E9-1440-A64F-766E2439FF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F2E27B42-BEB4-954E-8A0A-0C3C0B8154C6}"/>
                  </a:ext>
                </a:extLst>
              </p:cNvPr>
              <p:cNvSpPr txBox="1"/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2E27B42-BEB4-954E-8A0A-0C3C0B815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298" y="328046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BD58C82D-A32E-6544-8BF2-E90D80ACA417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D58C82D-A32E-6544-8BF2-E90D80AC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0FB0AD7D-6C39-A54A-85F8-1FDD34AFBC7C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38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FB0AD7D-6C39-A54A-85F8-1FDD34AFB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C083929-88C3-8E4B-8D95-C9AFEA08BBA8}"/>
              </a:ext>
            </a:extLst>
          </p:cNvPr>
          <p:cNvSpPr/>
          <p:nvPr/>
        </p:nvSpPr>
        <p:spPr>
          <a:xfrm>
            <a:off x="3931427" y="5050081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BA65A75-E8FE-B148-8B86-BB74A683C21C}"/>
              </a:ext>
            </a:extLst>
          </p:cNvPr>
          <p:cNvSpPr/>
          <p:nvPr/>
        </p:nvSpPr>
        <p:spPr>
          <a:xfrm>
            <a:off x="2996108" y="504699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BD1B161-BBEF-7F47-A5BB-137644D11B1A}"/>
              </a:ext>
            </a:extLst>
          </p:cNvPr>
          <p:cNvSpPr/>
          <p:nvPr/>
        </p:nvSpPr>
        <p:spPr>
          <a:xfrm>
            <a:off x="2063306" y="505091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5A2E922-9736-6B4D-A750-A964271AC7CD}"/>
              </a:ext>
            </a:extLst>
          </p:cNvPr>
          <p:cNvSpPr/>
          <p:nvPr/>
        </p:nvSpPr>
        <p:spPr>
          <a:xfrm>
            <a:off x="2992187" y="3825267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344A1EF9-6C2D-F84A-8280-B6A77D903262}"/>
              </a:ext>
            </a:extLst>
          </p:cNvPr>
          <p:cNvSpPr/>
          <p:nvPr/>
        </p:nvSpPr>
        <p:spPr>
          <a:xfrm>
            <a:off x="2059385" y="3829184"/>
            <a:ext cx="935319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="" xmlns:a16="http://schemas.microsoft.com/office/drawing/2014/main" id="{04A4A0E6-0876-2241-905A-692878861C5B}"/>
              </a:ext>
            </a:extLst>
          </p:cNvPr>
          <p:cNvSpPr/>
          <p:nvPr/>
        </p:nvSpPr>
        <p:spPr>
          <a:xfrm rot="16200000">
            <a:off x="2831441" y="2739972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5E914A7-10AD-8146-8D43-C28D45B4C806}"/>
              </a:ext>
            </a:extLst>
          </p:cNvPr>
          <p:cNvSpPr/>
          <p:nvPr/>
        </p:nvSpPr>
        <p:spPr>
          <a:xfrm>
            <a:off x="2846010" y="3105155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7514BA5-6385-A642-A864-CFCC29671F0B}"/>
              </a:ext>
            </a:extLst>
          </p:cNvPr>
          <p:cNvSpPr/>
          <p:nvPr/>
        </p:nvSpPr>
        <p:spPr>
          <a:xfrm>
            <a:off x="2757902" y="309356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38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19487F8-EC27-2A48-9643-9F3C7E44382D}"/>
              </a:ext>
            </a:extLst>
          </p:cNvPr>
          <p:cNvSpPr txBox="1"/>
          <p:nvPr/>
        </p:nvSpPr>
        <p:spPr>
          <a:xfrm>
            <a:off x="154004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5956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 animBg="1"/>
      <p:bldP spid="26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6" grpId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FBAEFB-1D42-6147-A3E0-A748B1E2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585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8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and Jamal had 243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to sell at </a:t>
                </a:r>
                <a:r>
                  <a:rPr lang="en-GB" dirty="0" err="1">
                    <a:latin typeface="Sassoon Infant Std" pitchFamily="34" charset="0"/>
                    <a:ea typeface="Sassoon Infant Rg" panose="02000503030000020003" pitchFamily="2" charset="0"/>
                  </a:rPr>
                  <a:t>Winterland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Ruth has sold 50% of her barrel of hot chocolate.</a:t>
                </a:r>
                <a:b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Jamal has sold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of his hot chocolate barrel.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They now have the same amount of hot chocolate left to sell.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How many </a:t>
                </a:r>
                <a:r>
                  <a:rPr lang="en-GB" i="1" dirty="0">
                    <a:latin typeface="Sassoon Infant Std" pitchFamily="34" charset="0"/>
                    <a:ea typeface="Sassoon Infant Rg" panose="02000503030000020003" pitchFamily="2" charset="0"/>
                  </a:rPr>
                  <a:t>L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of hot chocolate did Jamal have at the start?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524187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69" t="-5431" b="-3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="" xmlns:a16="http://schemas.microsoft.com/office/drawing/2014/main" id="{8EAF9313-5162-1C4C-AB0D-6339F4799D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had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of hot chocolate to sell originally.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B0DE8CEC-7845-8F4A-98BD-CFDC00D17963}"/>
              </a:ext>
            </a:extLst>
          </p:cNvPr>
          <p:cNvSpPr/>
          <p:nvPr/>
        </p:nvSpPr>
        <p:spPr>
          <a:xfrm>
            <a:off x="4506134" y="3262493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D648AEA-0540-4448-B8F8-AD2EC999EEC1}"/>
              </a:ext>
            </a:extLst>
          </p:cNvPr>
          <p:cNvSpPr/>
          <p:nvPr/>
        </p:nvSpPr>
        <p:spPr>
          <a:xfrm>
            <a:off x="1653054" y="32420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1D9DF9A-2BB8-EE47-A48A-C858473311F0}"/>
              </a:ext>
            </a:extLst>
          </p:cNvPr>
          <p:cNvSpPr/>
          <p:nvPr/>
        </p:nvSpPr>
        <p:spPr>
          <a:xfrm>
            <a:off x="4911604" y="4026361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243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64ED582-9DFC-E04F-B5D5-75E48F7AC151}"/>
              </a:ext>
            </a:extLst>
          </p:cNvPr>
          <p:cNvSpPr/>
          <p:nvPr/>
        </p:nvSpPr>
        <p:spPr>
          <a:xfrm>
            <a:off x="933858" y="3443331"/>
            <a:ext cx="61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1FF8E33-C809-5D40-AAE5-BDAEC7D7CB55}"/>
              </a:ext>
            </a:extLst>
          </p:cNvPr>
          <p:cNvSpPr/>
          <p:nvPr/>
        </p:nvSpPr>
        <p:spPr>
          <a:xfrm>
            <a:off x="804207" y="4609573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CDC7EC86-0716-AC42-A33D-200378A8E3B1}"/>
              </a:ext>
            </a:extLst>
          </p:cNvPr>
          <p:cNvSpPr/>
          <p:nvPr/>
        </p:nvSpPr>
        <p:spPr>
          <a:xfrm>
            <a:off x="1698773" y="3430733"/>
            <a:ext cx="2233147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AFFFEFF-9AF2-5E49-A672-AF6CA7242F2B}"/>
              </a:ext>
            </a:extLst>
          </p:cNvPr>
          <p:cNvSpPr/>
          <p:nvPr/>
        </p:nvSpPr>
        <p:spPr>
          <a:xfrm>
            <a:off x="1690908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E5A8571-8808-2E47-B72A-1EF6673D2A13}"/>
              </a:ext>
            </a:extLst>
          </p:cNvPr>
          <p:cNvSpPr/>
          <p:nvPr/>
        </p:nvSpPr>
        <p:spPr>
          <a:xfrm>
            <a:off x="2814526" y="3430733"/>
            <a:ext cx="1124438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1EA18F4-28B3-4E4C-9C04-8A2C06FAFBAE}"/>
              </a:ext>
            </a:extLst>
          </p:cNvPr>
          <p:cNvSpPr/>
          <p:nvPr/>
        </p:nvSpPr>
        <p:spPr>
          <a:xfrm>
            <a:off x="2822390" y="3430733"/>
            <a:ext cx="1124438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2D189DF-7DE5-D740-8BA6-909064DF2773}"/>
              </a:ext>
            </a:extLst>
          </p:cNvPr>
          <p:cNvSpPr/>
          <p:nvPr/>
        </p:nvSpPr>
        <p:spPr>
          <a:xfrm>
            <a:off x="1698362" y="4553600"/>
            <a:ext cx="280777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F02B6AA-47B3-2B47-8D8A-446FDD93BB17}"/>
              </a:ext>
            </a:extLst>
          </p:cNvPr>
          <p:cNvSpPr/>
          <p:nvPr/>
        </p:nvSpPr>
        <p:spPr>
          <a:xfrm>
            <a:off x="168699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BE89328B-8E6B-9E45-9A9B-1BF6F24C5F96}"/>
              </a:ext>
            </a:extLst>
          </p:cNvPr>
          <p:cNvSpPr/>
          <p:nvPr/>
        </p:nvSpPr>
        <p:spPr>
          <a:xfrm>
            <a:off x="225177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B8B0E4CE-12A7-5744-A688-9312BED9C895}"/>
              </a:ext>
            </a:extLst>
          </p:cNvPr>
          <p:cNvSpPr/>
          <p:nvPr/>
        </p:nvSpPr>
        <p:spPr>
          <a:xfrm>
            <a:off x="281576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024E597-1467-D04A-BDA8-40A36F0974D6}"/>
              </a:ext>
            </a:extLst>
          </p:cNvPr>
          <p:cNvSpPr/>
          <p:nvPr/>
        </p:nvSpPr>
        <p:spPr>
          <a:xfrm>
            <a:off x="3380546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D1864491-CB5B-624A-99FC-EF042C03E458}"/>
              </a:ext>
            </a:extLst>
          </p:cNvPr>
          <p:cNvSpPr/>
          <p:nvPr/>
        </p:nvSpPr>
        <p:spPr>
          <a:xfrm>
            <a:off x="3944533" y="4553600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515F6DD2-20B4-CD47-94B5-1EDF54BDCA9D}"/>
              </a:ext>
            </a:extLst>
          </p:cNvPr>
          <p:cNvSpPr/>
          <p:nvPr/>
        </p:nvSpPr>
        <p:spPr>
          <a:xfrm>
            <a:off x="281805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A23C258-C56B-814C-A67D-9176992CF013}"/>
              </a:ext>
            </a:extLst>
          </p:cNvPr>
          <p:cNvSpPr/>
          <p:nvPr/>
        </p:nvSpPr>
        <p:spPr>
          <a:xfrm>
            <a:off x="3382841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058FFC30-3D6E-C04C-A365-B199EF8FECCD}"/>
              </a:ext>
            </a:extLst>
          </p:cNvPr>
          <p:cNvSpPr/>
          <p:nvPr/>
        </p:nvSpPr>
        <p:spPr>
          <a:xfrm>
            <a:off x="3946828" y="4555883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4A12A7AC-BC69-0743-9979-F80EF4D746EE}"/>
              </a:ext>
            </a:extLst>
          </p:cNvPr>
          <p:cNvSpPr/>
          <p:nvPr/>
        </p:nvSpPr>
        <p:spPr>
          <a:xfrm>
            <a:off x="2820916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AC2BA8B-84DD-5842-A8D0-21CB0402C424}"/>
              </a:ext>
            </a:extLst>
          </p:cNvPr>
          <p:cNvSpPr/>
          <p:nvPr/>
        </p:nvSpPr>
        <p:spPr>
          <a:xfrm>
            <a:off x="3385699" y="3431875"/>
            <a:ext cx="561600" cy="419100"/>
          </a:xfrm>
          <a:prstGeom prst="rect">
            <a:avLst/>
          </a:prstGeom>
          <a:pattFill prst="solidDmnd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7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9F5B007-421F-6F4D-AA62-1B38616DC31E}"/>
              </a:ext>
            </a:extLst>
          </p:cNvPr>
          <p:cNvSpPr/>
          <p:nvPr/>
        </p:nvSpPr>
        <p:spPr>
          <a:xfrm>
            <a:off x="1688963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78F817E-84B0-5942-AD0A-DEB76F34B4F7}"/>
              </a:ext>
            </a:extLst>
          </p:cNvPr>
          <p:cNvSpPr/>
          <p:nvPr/>
        </p:nvSpPr>
        <p:spPr>
          <a:xfrm>
            <a:off x="2253746" y="3431304"/>
            <a:ext cx="5616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="" xmlns:a16="http://schemas.microsoft.com/office/drawing/2014/main" id="{2786AE1F-8ED2-A840-AA3E-EE60EBA77664}"/>
              </a:ext>
            </a:extLst>
          </p:cNvPr>
          <p:cNvSpPr/>
          <p:nvPr/>
        </p:nvSpPr>
        <p:spPr>
          <a:xfrm rot="5400000">
            <a:off x="2942533" y="3732418"/>
            <a:ext cx="316523" cy="278527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DA7DE98-4FE6-B640-8B3E-41362FD94C11}"/>
              </a:ext>
            </a:extLst>
          </p:cNvPr>
          <p:cNvSpPr/>
          <p:nvPr/>
        </p:nvSpPr>
        <p:spPr>
          <a:xfrm>
            <a:off x="2948759" y="533586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?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A3071CC9-7773-F74D-9B79-BDAE81C0DC7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071CC9-7773-F74D-9B79-BDAE81C0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6D3195B6-8797-1F4F-A3AC-9F0402128319}"/>
                  </a:ext>
                </a:extLst>
              </p:cNvPr>
              <p:cNvSpPr txBox="1"/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D3195B6-8797-1F4F-A3AC-9F0402128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398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7871CAA6-7436-5642-8E01-206958D63EC6}"/>
              </a:ext>
            </a:extLst>
          </p:cNvPr>
          <p:cNvSpPr/>
          <p:nvPr/>
        </p:nvSpPr>
        <p:spPr>
          <a:xfrm>
            <a:off x="1734104" y="345748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44F4085E-D02C-9741-B03E-2BD25A1C1B9A}"/>
              </a:ext>
            </a:extLst>
          </p:cNvPr>
          <p:cNvSpPr/>
          <p:nvPr/>
        </p:nvSpPr>
        <p:spPr>
          <a:xfrm>
            <a:off x="2293362" y="3459555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DC808A7B-FA04-2649-B0B8-4CD7E2FB83B9}"/>
              </a:ext>
            </a:extLst>
          </p:cNvPr>
          <p:cNvSpPr/>
          <p:nvPr/>
        </p:nvSpPr>
        <p:spPr>
          <a:xfrm>
            <a:off x="2877696" y="345526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C5FC32F-EDEA-3343-8AA7-6CBF7FBA1A58}"/>
              </a:ext>
            </a:extLst>
          </p:cNvPr>
          <p:cNvSpPr/>
          <p:nvPr/>
        </p:nvSpPr>
        <p:spPr>
          <a:xfrm>
            <a:off x="3436954" y="345733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62C7D91D-A823-B449-99AD-A0D29B36DB37}"/>
              </a:ext>
            </a:extLst>
          </p:cNvPr>
          <p:cNvSpPr/>
          <p:nvPr/>
        </p:nvSpPr>
        <p:spPr>
          <a:xfrm>
            <a:off x="1729693" y="4585723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6D15408-C6C7-3145-B116-C0AEF419BF81}"/>
              </a:ext>
            </a:extLst>
          </p:cNvPr>
          <p:cNvSpPr/>
          <p:nvPr/>
        </p:nvSpPr>
        <p:spPr>
          <a:xfrm>
            <a:off x="2288951" y="4587794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440B1C0-D3C0-E945-B305-B3476D1BD633}"/>
              </a:ext>
            </a:extLst>
          </p:cNvPr>
          <p:cNvSpPr/>
          <p:nvPr/>
        </p:nvSpPr>
        <p:spPr>
          <a:xfrm>
            <a:off x="2873285" y="4583501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E67A25F-3170-9645-AF0E-04920DC29016}"/>
              </a:ext>
            </a:extLst>
          </p:cNvPr>
          <p:cNvSpPr/>
          <p:nvPr/>
        </p:nvSpPr>
        <p:spPr>
          <a:xfrm>
            <a:off x="343254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D41C2447-7834-7F4F-BF9F-3F5895495A9D}"/>
              </a:ext>
            </a:extLst>
          </p:cNvPr>
          <p:cNvSpPr/>
          <p:nvPr/>
        </p:nvSpPr>
        <p:spPr>
          <a:xfrm>
            <a:off x="3978383" y="4585572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27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1B090427-131A-FB4C-9852-913E0E4F7C82}"/>
                  </a:ext>
                </a:extLst>
              </p:cNvPr>
              <p:cNvSpPr txBox="1"/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B090427-131A-FB4C-9852-913E0E4F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627" y="4025379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333" r="-777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1CAF3525-63B6-504D-8815-1F9C893B3B14}"/>
                  </a:ext>
                </a:extLst>
              </p:cNvPr>
              <p:cNvSpPr txBox="1"/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135</a:t>
                </a:r>
                <a:r>
                  <a:rPr lang="en-GB" sz="2400" i="1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L</a:t>
                </a:r>
                <a:endParaRPr lang="en-GB" sz="2400" dirty="0">
                  <a:latin typeface="Sassoon Infant Std" pitchFamily="34" charset="0"/>
                  <a:ea typeface="Sassoon Infant Rg" panose="02000503030000020003" pitchFamily="2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CAF3525-63B6-504D-8815-1F9C893B3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713" y="40149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DC25D5C-C3ED-584D-BD24-D3A3D89F1A1B}"/>
              </a:ext>
            </a:extLst>
          </p:cNvPr>
          <p:cNvSpPr/>
          <p:nvPr/>
        </p:nvSpPr>
        <p:spPr>
          <a:xfrm>
            <a:off x="2798723" y="5335862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135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ADD256AA-644B-7048-AC7D-8AB49963DD21}"/>
              </a:ext>
            </a:extLst>
          </p:cNvPr>
          <p:cNvSpPr txBox="1"/>
          <p:nvPr/>
        </p:nvSpPr>
        <p:spPr>
          <a:xfrm>
            <a:off x="1770919" y="5822666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DF272D08-8BE3-F249-93EB-596D7BDACF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11766" y="886364"/>
            <a:ext cx="1126896" cy="1690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8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6" grpId="0" animBg="1"/>
      <p:bldP spid="18" grpId="0"/>
      <p:bldP spid="22" grpId="0"/>
      <p:bldP spid="2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3" grpId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429</Words>
  <Application>Microsoft Office PowerPoint</Application>
  <PresentationFormat>Custom</PresentationFormat>
  <Paragraphs>128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 Light</vt:lpstr>
      <vt:lpstr>Sassoon Infant Std</vt:lpstr>
      <vt:lpstr>Cambria Math</vt:lpstr>
      <vt:lpstr>Lato Light</vt:lpstr>
      <vt:lpstr>Calibri</vt:lpstr>
      <vt:lpstr>OpenDyslexicAlta</vt:lpstr>
      <vt:lpstr>Muli</vt:lpstr>
      <vt:lpstr>Roboto Condensed</vt:lpstr>
      <vt:lpstr>Sassoon Infant Rg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141</cp:revision>
  <dcterms:created xsi:type="dcterms:W3CDTF">2020-10-12T14:10:39Z</dcterms:created>
  <dcterms:modified xsi:type="dcterms:W3CDTF">2020-11-30T10:54:29Z</dcterms:modified>
</cp:coreProperties>
</file>