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8" r:id="rId3"/>
    <p:sldId id="258" r:id="rId4"/>
    <p:sldId id="262" r:id="rId5"/>
    <p:sldId id="263" r:id="rId6"/>
    <p:sldId id="264" r:id="rId7"/>
    <p:sldId id="266" r:id="rId8"/>
    <p:sldId id="265" r:id="rId9"/>
    <p:sldId id="267" r:id="rId10"/>
  </p:sldIdLst>
  <p:sldSz cx="6858000" cy="9906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9E73"/>
    <a:srgbClr val="B49381"/>
    <a:srgbClr val="CD8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8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913D8-7035-154D-9D4E-131B6158959A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1E5C-D724-1A45-8047-93DE5F4DCC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19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7EB75-FE2A-A04F-A2C9-18C51E13015A}" type="datetimeFigureOut">
              <a:rPr lang="en-GB" smtClean="0"/>
              <a:t>08/09/2017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C28CD-179B-4246-8659-B3D9E2B8D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32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15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4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89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41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61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39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C28CD-179B-4246-8659-B3D9E2B8D30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0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1"/>
            <a:ext cx="5143500" cy="3448756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2376B-DD5D-4D40-BD70-E4F711980C57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2711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B692-2C76-3348-A16E-865EEAA55436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8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3"/>
            <a:ext cx="4350544" cy="839487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72CCB-A6C3-BE46-8079-7D6C1EF49289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129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F505-C9AB-3146-A8FE-E3FC18CD068E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03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38FA-F95B-054E-BE8D-72A409129234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9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922F3-EAEE-ED48-9C4E-B4B6B7B47265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9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7"/>
            <a:ext cx="2900363" cy="53163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7"/>
            <a:ext cx="2914651" cy="53163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4216C-DC63-0D4D-A16D-6563FD1615A8}" type="datetime1">
              <a:rPr lang="en-GB" smtClean="0"/>
              <a:t>08/09/2017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24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6C76-8ED4-7D45-A6CE-BC74D793368C}" type="datetime1">
              <a:rPr lang="en-GB" smtClean="0"/>
              <a:t>08/09/2017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1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0DB7D-49CD-5341-8AC6-0E45A3A470E7}" type="datetime1">
              <a:rPr lang="en-GB" smtClean="0"/>
              <a:t>08/09/2017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5124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1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799"/>
            <a:ext cx="2211705" cy="550333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7183-BCE5-A940-96F7-6CB623A602E0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732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CAD9-9D3F-804E-A247-3F518D99BF09}" type="datetime1">
              <a:rPr lang="en-GB" smtClean="0"/>
              <a:t>08/09/2017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8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7F8630-C1E8-EF4D-963B-3AFBD814E3CB}" type="datetime1">
              <a:rPr lang="en-GB" smtClean="0"/>
              <a:t>08/09/2017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1159-7C90-419A-AC83-057C69CB7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v.uk/government/publications/key-stage-2-english-reading-test-framework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KS2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Improving key</a:t>
            </a:r>
          </a:p>
          <a:p>
            <a:pPr algn="ctr"/>
            <a:r>
              <a:rPr lang="en-GB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reading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skills</a:t>
            </a:r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4657725" y="35718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7478" y="562272"/>
            <a:ext cx="55352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KS2 Reading Vipers</a:t>
            </a: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48562" y="7315200"/>
            <a:ext cx="2702389" cy="2031352"/>
            <a:chOff x="1261540" y="5520905"/>
            <a:chExt cx="5089412" cy="382564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-4657725" y="35718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14350" y="1685925"/>
            <a:ext cx="56583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Vipers is a range of reading prompts based on the 2016 reading content domains found in the National Curriculum Test Framework documents which can be </a:t>
            </a:r>
            <a:r>
              <a:rPr lang="en-GB" dirty="0"/>
              <a:t>found online here: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www.gov.uk/government/publications/key-stage-2-english-reading-test-framework</a:t>
            </a: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245159"/>
              </p:ext>
            </p:extLst>
          </p:nvPr>
        </p:nvGraphicFramePr>
        <p:xfrm>
          <a:off x="514350" y="3429000"/>
          <a:ext cx="5836601" cy="38455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16523"/>
                <a:gridCol w="1306570"/>
                <a:gridCol w="32135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Vipers heading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Content Domain</a:t>
                      </a:r>
                      <a:r>
                        <a:rPr lang="en-GB" sz="1200" baseline="0" dirty="0" smtClean="0"/>
                        <a:t> reference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Content Domain</a:t>
                      </a:r>
                      <a:r>
                        <a:rPr lang="en-GB" sz="1200" baseline="0" dirty="0" smtClean="0"/>
                        <a:t> Description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Vocabulary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2a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Give/explain the meaning</a:t>
                      </a:r>
                      <a:r>
                        <a:rPr lang="en-GB" sz="1200" baseline="0" dirty="0" smtClean="0"/>
                        <a:t> of words in context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Infer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Make</a:t>
                      </a:r>
                      <a:r>
                        <a:rPr lang="en-GB" sz="1200" baseline="0" dirty="0" smtClean="0"/>
                        <a:t> inference from the text/ explain and justify using evidence from the text.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Predict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Predict what might happen from the details stated</a:t>
                      </a:r>
                      <a:r>
                        <a:rPr lang="en-GB" sz="1200" baseline="0" dirty="0" smtClean="0"/>
                        <a:t> and implied.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Explain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2f, 2g, 2h,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Identify/explain how information/narrative</a:t>
                      </a:r>
                      <a:r>
                        <a:rPr lang="en-GB" sz="1200" baseline="0" dirty="0" smtClean="0"/>
                        <a:t> content is related and contributes to the meaning as a whole. </a:t>
                      </a:r>
                    </a:p>
                    <a:p>
                      <a:r>
                        <a:rPr lang="en-GB" sz="1200" baseline="0" dirty="0" smtClean="0"/>
                        <a:t>Identify/explain how meaning is enhanced through choice of words and phrases.</a:t>
                      </a:r>
                    </a:p>
                    <a:p>
                      <a:r>
                        <a:rPr lang="en-GB" sz="1200" baseline="0" dirty="0" smtClean="0"/>
                        <a:t>Make comparisons within the text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Retrieve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2b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Retrieve and record key information/key</a:t>
                      </a:r>
                      <a:r>
                        <a:rPr lang="en-GB" sz="1200" baseline="0" dirty="0" smtClean="0"/>
                        <a:t> details from fiction and non-fiction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Summarise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2c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Summarise main ideas from more than one paragraph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99505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5"/>
            <a:ext cx="5606511" cy="352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V</a:t>
            </a:r>
            <a:r>
              <a:rPr lang="en-GB" sz="3600" dirty="0" smtClean="0"/>
              <a:t>ocabulary 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I</a:t>
            </a:r>
            <a:r>
              <a:rPr lang="en-GB" sz="3600" dirty="0" smtClean="0"/>
              <a:t>nfer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P</a:t>
            </a:r>
            <a:r>
              <a:rPr lang="en-GB" sz="3600" dirty="0" smtClean="0"/>
              <a:t>redict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E</a:t>
            </a:r>
            <a:r>
              <a:rPr lang="en-GB" sz="3600" dirty="0" smtClean="0"/>
              <a:t>xplain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R</a:t>
            </a:r>
            <a:r>
              <a:rPr lang="en-GB" sz="3600" dirty="0" smtClean="0"/>
              <a:t>etrieve</a:t>
            </a:r>
            <a:endParaRPr lang="en-GB" sz="3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S</a:t>
            </a:r>
            <a:r>
              <a:rPr lang="en-GB" sz="3600" dirty="0" smtClean="0"/>
              <a:t>ummarise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1067463" y="679055"/>
            <a:ext cx="4465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085" y="5943600"/>
            <a:ext cx="3756867" cy="30878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540" y="5520905"/>
            <a:ext cx="4007224" cy="38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20598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V</a:t>
            </a:r>
            <a:r>
              <a:rPr lang="en-GB" sz="3600" dirty="0" smtClean="0"/>
              <a:t>ocabulary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and explain the meaning of words in context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71488" y="4421315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 the words ...... and </a:t>
            </a:r>
            <a:r>
              <a:rPr lang="mr-IN" dirty="0" smtClean="0"/>
              <a:t>……</a:t>
            </a:r>
            <a:r>
              <a:rPr lang="en-GB" dirty="0" smtClean="0"/>
              <a:t> suggest about the character, setting and mood?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word tells you that</a:t>
            </a:r>
            <a:r>
              <a:rPr lang="mr-IN" dirty="0" smtClean="0"/>
              <a:t>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keyword tells you about the character/setting/mood?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Find one word in the text which means</a:t>
            </a:r>
            <a:r>
              <a:rPr lang="mr-IN" dirty="0" smtClean="0"/>
              <a:t>……</a:t>
            </a:r>
            <a:endParaRPr lang="en-GB" dirty="0" smtClean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Find and highlight the word that is closest in meaning to</a:t>
            </a:r>
            <a:r>
              <a:rPr lang="mr-IN" dirty="0" smtClean="0"/>
              <a:t>……</a:t>
            </a:r>
            <a:r>
              <a:rPr lang="en-GB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Find a word or phrase which shows/suggests that</a:t>
            </a:r>
            <a:r>
              <a:rPr lang="mr-IN" dirty="0" smtClean="0"/>
              <a:t>……</a:t>
            </a:r>
            <a:r>
              <a:rPr lang="en-GB" dirty="0" smtClean="0"/>
              <a:t>.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r>
              <a:rPr lang="en-GB" sz="4400" b="1" smtClean="0">
                <a:solidFill>
                  <a:srgbClr val="FF0000"/>
                </a:solidFill>
              </a:rPr>
              <a:t>V</a:t>
            </a:r>
            <a:r>
              <a:rPr lang="en-GB" sz="3600" smtClean="0"/>
              <a:t>ocabulary </a:t>
            </a: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I</a:t>
            </a:r>
            <a:r>
              <a:rPr lang="en-GB" sz="3600" dirty="0" smtClean="0"/>
              <a:t>nfer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Make and justify inferences using evidence from the text.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Find and copy a group of words which show that</a:t>
            </a:r>
            <a:r>
              <a:rPr lang="mr-IN" dirty="0" smtClean="0"/>
              <a:t>…</a:t>
            </a:r>
            <a:endParaRPr lang="en-GB" dirty="0" smtClean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do these words make the reader feel?  How does this paragraph suggest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do the descriptions of </a:t>
            </a:r>
            <a:r>
              <a:rPr lang="mr-IN" dirty="0" smtClean="0"/>
              <a:t>……</a:t>
            </a:r>
            <a:r>
              <a:rPr lang="en-GB" dirty="0" smtClean="0"/>
              <a:t> show that they are </a:t>
            </a:r>
            <a:r>
              <a:rPr lang="mr-IN" dirty="0" smtClean="0"/>
              <a:t>……</a:t>
            </a:r>
            <a:r>
              <a:rPr lang="en-GB" dirty="0" smtClean="0"/>
              <a:t>..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can you tell that</a:t>
            </a:r>
            <a:r>
              <a:rPr lang="mr-IN" dirty="0" smtClean="0"/>
              <a:t>……</a:t>
            </a:r>
            <a:endParaRPr lang="en-GB" dirty="0" smtClean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impression of </a:t>
            </a:r>
            <a:r>
              <a:rPr lang="mr-IN" dirty="0" smtClean="0"/>
              <a:t>……</a:t>
            </a:r>
            <a:r>
              <a:rPr lang="en-GB" dirty="0" smtClean="0"/>
              <a:t> do you get from these paragraphs?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voice might these characters use?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was </a:t>
            </a:r>
            <a:r>
              <a:rPr lang="mr-IN" dirty="0" smtClean="0"/>
              <a:t>…</a:t>
            </a:r>
            <a:r>
              <a:rPr lang="en-GB" dirty="0" smtClean="0"/>
              <a:t>.  thinking when</a:t>
            </a:r>
            <a:r>
              <a:rPr lang="mr-IN" dirty="0" smtClean="0"/>
              <a:t>…</a:t>
            </a:r>
            <a:r>
              <a:rPr lang="en-GB" dirty="0" smtClean="0"/>
              <a:t>..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Who is telling </a:t>
            </a:r>
            <a:r>
              <a:rPr lang="en-GB" smtClean="0"/>
              <a:t>the story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2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P</a:t>
            </a:r>
            <a:r>
              <a:rPr lang="en-GB" sz="3600" dirty="0" smtClean="0"/>
              <a:t>redict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Predict what might happen from the details given and implied.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From the cover what do you think this text is going to be about?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is happening now?  What happened before this? What will happen after?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does this paragraph suggest will happen next?  What makes you think this?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Do you think the choice of setting will influence how the plot develops?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Do you think</a:t>
            </a:r>
            <a:r>
              <a:rPr lang="mr-IN" dirty="0" smtClean="0"/>
              <a:t>…</a:t>
            </a:r>
            <a:r>
              <a:rPr lang="en-GB" dirty="0" smtClean="0"/>
              <a:t> will happen?  Yes, no or maybe?  Explain your answer using evidence from the text.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9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>
                <a:solidFill>
                  <a:srgbClr val="FF0000"/>
                </a:solidFill>
              </a:rPr>
              <a:t>E</a:t>
            </a:r>
            <a:r>
              <a:rPr lang="en-GB" sz="3600" dirty="0" smtClean="0"/>
              <a:t>xplain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89099" y="2701719"/>
            <a:ext cx="5915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GB" sz="1600" dirty="0" smtClean="0"/>
              <a:t>Explain how content is related and contributes to the meaning as a whole.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 smtClean="0"/>
              <a:t>Explain how meaning is enhanced through choice of language.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 smtClean="0"/>
              <a:t>Explain the themes and patterns that develop across the text. </a:t>
            </a:r>
          </a:p>
          <a:p>
            <a:pPr marL="285750" indent="-285750">
              <a:buFont typeface="Wingdings" charset="2"/>
              <a:buChar char="Ø"/>
            </a:pPr>
            <a:r>
              <a:rPr lang="en-GB" sz="1600" dirty="0" smtClean="0"/>
              <a:t>Explain how information contributes to the overall experience.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63" y="4055879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46590" y="7464056"/>
            <a:ext cx="2504361" cy="1882496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Why is the text arranged in this way?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structures has the author used?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is the purpose of this text feature?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Is the use of </a:t>
            </a:r>
            <a:r>
              <a:rPr lang="mr-IN" dirty="0" smtClean="0"/>
              <a:t>…</a:t>
            </a:r>
            <a:r>
              <a:rPr lang="en-GB" dirty="0" smtClean="0"/>
              <a:t>.. effective?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The mood of the character changes throughout the text.  Find and copy the phrases which show this.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is the author’s point of view?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affect does </a:t>
            </a:r>
            <a:r>
              <a:rPr lang="mr-IN" dirty="0" smtClean="0"/>
              <a:t>…</a:t>
            </a:r>
            <a:r>
              <a:rPr lang="en-GB" dirty="0" smtClean="0"/>
              <a:t>.. have on the audience?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does the author engage the reader here?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words and phrases did </a:t>
            </a:r>
            <a:r>
              <a:rPr lang="mr-IN" dirty="0" smtClean="0"/>
              <a:t>…</a:t>
            </a:r>
            <a:r>
              <a:rPr lang="en-GB" dirty="0" smtClean="0"/>
              <a:t>.. effectively?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Which section was the most interesting/exciting part?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are these sections linked?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43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208496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R</a:t>
            </a:r>
            <a:r>
              <a:rPr lang="en-GB" sz="3600" dirty="0" smtClean="0"/>
              <a:t>etrieve 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Retrieve and record information and identify key details from fiction and non-fiction.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67241" y="7404410"/>
            <a:ext cx="2583710" cy="1942142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42131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488" y="4421315"/>
            <a:ext cx="57368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would you describe this story/text? What genre is it?  How do you know?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did</a:t>
            </a:r>
            <a:r>
              <a:rPr lang="mr-IN" dirty="0" smtClean="0"/>
              <a:t>…</a:t>
            </a:r>
            <a:r>
              <a:rPr lang="en-GB" dirty="0" smtClean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often</a:t>
            </a:r>
            <a:r>
              <a:rPr lang="mr-IN" dirty="0" smtClean="0"/>
              <a:t>…</a:t>
            </a:r>
            <a:r>
              <a:rPr lang="en-GB" dirty="0" smtClean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Who had</a:t>
            </a:r>
            <a:r>
              <a:rPr lang="mr-IN" dirty="0" smtClean="0"/>
              <a:t>…</a:t>
            </a:r>
            <a:r>
              <a:rPr lang="en-GB" dirty="0" smtClean="0"/>
              <a:t>?  Who is</a:t>
            </a:r>
            <a:r>
              <a:rPr lang="mr-IN" dirty="0" smtClean="0"/>
              <a:t>…</a:t>
            </a:r>
            <a:r>
              <a:rPr lang="en-GB" dirty="0" smtClean="0"/>
              <a:t>?  Who did</a:t>
            </a:r>
            <a:r>
              <a:rPr lang="mr-IN" dirty="0" smtClean="0"/>
              <a:t>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happened to</a:t>
            </a:r>
            <a:r>
              <a:rPr lang="mr-IN" dirty="0" smtClean="0"/>
              <a:t>…</a:t>
            </a:r>
            <a:r>
              <a:rPr lang="en-GB" dirty="0" smtClean="0"/>
              <a:t>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does</a:t>
            </a:r>
            <a:r>
              <a:rPr lang="mr-IN" dirty="0" smtClean="0"/>
              <a:t>…</a:t>
            </a:r>
            <a:r>
              <a:rPr lang="en-GB" dirty="0" smtClean="0"/>
              <a:t>. do? 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How </a:t>
            </a:r>
            <a:r>
              <a:rPr lang="mr-IN" dirty="0" smtClean="0"/>
              <a:t>…</a:t>
            </a:r>
            <a:r>
              <a:rPr lang="en-GB" dirty="0" smtClean="0"/>
              <a:t>.. is </a:t>
            </a:r>
            <a:r>
              <a:rPr lang="mr-IN" dirty="0" smtClean="0"/>
              <a:t>……</a:t>
            </a:r>
            <a:r>
              <a:rPr lang="en-GB" dirty="0" smtClean="0"/>
              <a:t>..?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can you learn from </a:t>
            </a:r>
            <a:r>
              <a:rPr lang="mr-IN" dirty="0" smtClean="0"/>
              <a:t>……</a:t>
            </a:r>
            <a:r>
              <a:rPr lang="en-GB" dirty="0" smtClean="0"/>
              <a:t> from this section?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Give one example of</a:t>
            </a:r>
            <a:r>
              <a:rPr lang="mr-IN" dirty="0" smtClean="0"/>
              <a:t>……</a:t>
            </a:r>
            <a:endParaRPr lang="en-GB" dirty="0" smtClean="0"/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The story is told from whose perspective?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3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2793" y="149161"/>
            <a:ext cx="6224604" cy="9559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1839" y="2081936"/>
            <a:ext cx="5606511" cy="677890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4400" b="1" dirty="0" smtClean="0">
                <a:solidFill>
                  <a:srgbClr val="FF0000"/>
                </a:solidFill>
              </a:rPr>
              <a:t>S</a:t>
            </a:r>
            <a:r>
              <a:rPr lang="en-GB" sz="3600" dirty="0" smtClean="0"/>
              <a:t>ummarise</a:t>
            </a:r>
            <a:endParaRPr lang="en-GB" sz="3600" dirty="0"/>
          </a:p>
        </p:txBody>
      </p:sp>
      <p:sp>
        <p:nvSpPr>
          <p:cNvPr id="2" name="Rectangle 1"/>
          <p:cNvSpPr/>
          <p:nvPr/>
        </p:nvSpPr>
        <p:spPr>
          <a:xfrm>
            <a:off x="292793" y="679055"/>
            <a:ext cx="62246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KS2 Reading Vipers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www.literacyshed.com (C) 2017</a:t>
            </a: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01839" y="2876204"/>
            <a:ext cx="5606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Summarise the main ideas from more than one paragraph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71488" y="3971925"/>
            <a:ext cx="5736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 questions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1839" y="2092853"/>
            <a:ext cx="5606511" cy="677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Wingdings 2" pitchFamily="18" charset="2"/>
              <a:buChar char="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Wingdings 2" pitchFamily="18" charset="2"/>
              <a:buNone/>
            </a:pP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757612" y="7397172"/>
            <a:ext cx="2593339" cy="1949380"/>
            <a:chOff x="1261540" y="5520905"/>
            <a:chExt cx="5089412" cy="3825647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085" y="5943600"/>
              <a:ext cx="3756867" cy="3087836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540" y="5520905"/>
              <a:ext cx="4007224" cy="3825647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71488" y="4341257"/>
            <a:ext cx="57368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number these events 1-5 in the order that they happened?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happened after </a:t>
            </a:r>
            <a:r>
              <a:rPr lang="mr-IN" dirty="0" smtClean="0"/>
              <a:t>……</a:t>
            </a:r>
            <a:r>
              <a:rPr lang="en-GB" dirty="0" smtClean="0"/>
              <a:t>.?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What was the first thing that happened in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Can you summarise in a sentence the opening/middle/end of the story?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/>
              <a:t>In what order do these chapter headings come in the story?</a:t>
            </a:r>
          </a:p>
          <a:p>
            <a:pPr marL="285750" indent="-285750">
              <a:buFont typeface="Arial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64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362</TotalTime>
  <Words>796</Words>
  <Application>Microsoft Macintosh PowerPoint</Application>
  <PresentationFormat>A4 Paper (210x297 mm)</PresentationFormat>
  <Paragraphs>125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Mangal</vt:lpstr>
      <vt:lpstr>Wingdings</vt:lpstr>
      <vt:lpstr>Wingdings 2</vt:lpstr>
      <vt:lpstr>HDOfficeLightV0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Smith</dc:creator>
  <cp:lastModifiedBy>Rob Smith</cp:lastModifiedBy>
  <cp:revision>39</cp:revision>
  <cp:lastPrinted>2017-03-20T04:41:16Z</cp:lastPrinted>
  <dcterms:created xsi:type="dcterms:W3CDTF">2015-12-29T20:53:34Z</dcterms:created>
  <dcterms:modified xsi:type="dcterms:W3CDTF">2017-09-08T11:58:02Z</dcterms:modified>
</cp:coreProperties>
</file>