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sldIdLst>
    <p:sldId id="675" r:id="rId3"/>
    <p:sldId id="677" r:id="rId4"/>
    <p:sldId id="682" r:id="rId5"/>
    <p:sldId id="683" r:id="rId6"/>
    <p:sldId id="684" r:id="rId7"/>
    <p:sldId id="685" r:id="rId8"/>
    <p:sldId id="686" r:id="rId9"/>
    <p:sldId id="687" r:id="rId10"/>
    <p:sldId id="688" r:id="rId11"/>
  </p:sldIdLst>
  <p:sldSz cx="12192000" cy="6858000"/>
  <p:notesSz cx="6858000" cy="9144000"/>
  <p:embeddedFontLst>
    <p:embeddedFont>
      <p:font typeface="OpenDyslexicAlta" panose="00000500000000000000" pitchFamily="2" charset="0"/>
      <p:regular r:id="rId13"/>
      <p:bold r:id="rId14"/>
      <p:italic r:id="rId15"/>
      <p:boldItalic r:id="rId16"/>
    </p:embeddedFont>
    <p:embeddedFont>
      <p:font typeface="Lato" panose="020F0502020204030203" pitchFamily="34" charset="0"/>
      <p:regular r:id="rId17"/>
      <p:bold r:id="rId18"/>
    </p:embeddedFont>
    <p:embeddedFont>
      <p:font typeface="Cambria Math" panose="02040503050406030204" pitchFamily="18" charset="0"/>
      <p:regular r:id="rId19"/>
    </p:embeddedFont>
    <p:embeddedFont>
      <p:font typeface="Lato Light" panose="020F0302020204030203" pitchFamily="3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Muli" panose="020B060402020202020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2E3A"/>
    <a:srgbClr val="C796FF"/>
    <a:srgbClr val="FFFDC5"/>
    <a:srgbClr val="FBC08C"/>
    <a:srgbClr val="FE3860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09"/>
    <p:restoredTop sz="94646"/>
  </p:normalViewPr>
  <p:slideViewPr>
    <p:cSldViewPr snapToGrid="0" snapToObjects="1" showGuides="1">
      <p:cViewPr varScale="1">
        <p:scale>
          <a:sx n="70" d="100"/>
          <a:sy n="70" d="100"/>
        </p:scale>
        <p:origin x="-44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14/12/2020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tif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tiff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OpenDyslexicAlta" panose="00000500000000000000" pitchFamily="2" charset="0"/>
                <a:ea typeface="Sassoon Infant Rg" panose="02000503030000020003" pitchFamily="2" charset="0"/>
              </a:rPr>
              <a:t>Festive Problems</a:t>
            </a:r>
            <a:endParaRPr lang="en-GB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  <a:p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7</a:t>
            </a:r>
            <a:r>
              <a:rPr lang="en-GB" baseline="300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 smtClean="0">
                <a:latin typeface="OpenDyslexicAlta" panose="00000500000000000000" pitchFamily="2" charset="0"/>
                <a:ea typeface="Sassoon Infant Rg" panose="02000503030000020003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| 7</a:t>
            </a:r>
            <a:r>
              <a:rPr lang="en-GB" baseline="300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Two snowmen are each wearing scarves.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The orange scarf is 14cm long.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The purple scarf is half as long as the orange scarf.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How long at the scarves combined?  </a:t>
            </a:r>
          </a:p>
          <a:p>
            <a:pPr algn="l"/>
            <a:endParaRPr lang="en-GB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2525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C53C346-1078-E340-AA07-FEEF2F1D9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295" y="661115"/>
            <a:ext cx="2001941" cy="200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6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 smtClean="0">
                <a:latin typeface="OpenDyslexicAlta" panose="00000500000000000000" pitchFamily="2" charset="0"/>
                <a:ea typeface="Sassoon Infant Rg" panose="02000503030000020003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| 7</a:t>
            </a:r>
            <a:r>
              <a:rPr lang="en-GB" baseline="300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Two snowmen are each wearing scarves.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The orange scarf is 14cm long.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The purple scarf is half as long as the orange scarf.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How long at the scarves combined?  </a:t>
            </a:r>
          </a:p>
          <a:p>
            <a:pPr algn="l"/>
            <a:endParaRPr lang="en-GB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2525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C53C346-1078-E340-AA07-FEEF2F1D9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295" y="661115"/>
            <a:ext cx="2001941" cy="20019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C0B8297-B804-194A-87D5-CFD11E0F9DF0}"/>
              </a:ext>
            </a:extLst>
          </p:cNvPr>
          <p:cNvSpPr txBox="1"/>
          <p:nvPr/>
        </p:nvSpPr>
        <p:spPr>
          <a:xfrm>
            <a:off x="271617" y="3341910"/>
            <a:ext cx="139206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orange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631E086-3C31-BF41-9902-22FCFACC082A}"/>
              </a:ext>
            </a:extLst>
          </p:cNvPr>
          <p:cNvSpPr txBox="1"/>
          <p:nvPr/>
        </p:nvSpPr>
        <p:spPr>
          <a:xfrm>
            <a:off x="271616" y="4255227"/>
            <a:ext cx="139206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purple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6381A84-5376-6241-8E5E-F9869124D901}"/>
              </a:ext>
            </a:extLst>
          </p:cNvPr>
          <p:cNvSpPr/>
          <p:nvPr/>
        </p:nvSpPr>
        <p:spPr>
          <a:xfrm>
            <a:off x="1858184" y="3491150"/>
            <a:ext cx="2518246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14cm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36E5037B-EF94-204D-9C73-21D473048C3E}"/>
              </a:ext>
            </a:extLst>
          </p:cNvPr>
          <p:cNvSpPr/>
          <p:nvPr/>
        </p:nvSpPr>
        <p:spPr>
          <a:xfrm>
            <a:off x="1846309" y="4429404"/>
            <a:ext cx="1270995" cy="419100"/>
          </a:xfrm>
          <a:prstGeom prst="rect">
            <a:avLst/>
          </a:prstGeom>
          <a:solidFill>
            <a:srgbClr val="C796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7cm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AE3DFB72-BF03-6A4F-A0F9-026341888A58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22822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E3DFB72-BF03-6A4F-A0F9-026341888A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228221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7960" r="-6965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0183CC6B-E3D0-5D42-BCC5-E0ED161A8E5F}"/>
                  </a:ext>
                </a:extLst>
              </p:cNvPr>
              <p:cNvSpPr txBox="1"/>
              <p:nvPr/>
            </p:nvSpPr>
            <p:spPr>
              <a:xfrm>
                <a:off x="7577526" y="328046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7cm</a:t>
                </a: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183CC6B-E3D0-5D42-BCC5-E0ED161A8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7526" y="328046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ADC02468-C725-A941-A7A1-70767D992397}"/>
              </a:ext>
            </a:extLst>
          </p:cNvPr>
          <p:cNvCxnSpPr>
            <a:cxnSpLocks/>
            <a:stCxn id="22" idx="0"/>
            <a:endCxn id="22" idx="2"/>
          </p:cNvCxnSpPr>
          <p:nvPr/>
        </p:nvCxnSpPr>
        <p:spPr>
          <a:xfrm>
            <a:off x="3117307" y="3491150"/>
            <a:ext cx="0" cy="4191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EE8E792A-E021-164A-B492-A23D9A258D60}"/>
                  </a:ext>
                </a:extLst>
              </p:cNvPr>
              <p:cNvSpPr txBox="1"/>
              <p:nvPr/>
            </p:nvSpPr>
            <p:spPr>
              <a:xfrm>
                <a:off x="6546470" y="4281179"/>
                <a:ext cx="122822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E8E792A-E021-164A-B492-A23D9A258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281179"/>
                <a:ext cx="1228221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7960" r="-6965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15DFA634-7FF2-D84C-83F9-C0D203E37B72}"/>
                  </a:ext>
                </a:extLst>
              </p:cNvPr>
              <p:cNvSpPr txBox="1"/>
              <p:nvPr/>
            </p:nvSpPr>
            <p:spPr>
              <a:xfrm>
                <a:off x="7577526" y="4270749"/>
                <a:ext cx="15461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21cm</a:t>
                </a: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5DFA634-7FF2-D84C-83F9-C0D203E37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7526" y="4270749"/>
                <a:ext cx="154612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Subtitle 4">
            <a:extLst>
              <a:ext uri="{FF2B5EF4-FFF2-40B4-BE49-F238E27FC236}">
                <a16:creationId xmlns="" xmlns:a16="http://schemas.microsoft.com/office/drawing/2014/main" id="{82D44C17-9C93-3B4B-97DD-515324A84350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Together, the scarves are </a:t>
            </a:r>
            <a:r>
              <a:rPr lang="en-GB" sz="28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cm long.</a:t>
            </a:r>
          </a:p>
        </p:txBody>
      </p:sp>
      <p:sp>
        <p:nvSpPr>
          <p:cNvPr id="29" name="Right Brace 28">
            <a:extLst>
              <a:ext uri="{FF2B5EF4-FFF2-40B4-BE49-F238E27FC236}">
                <a16:creationId xmlns="" xmlns:a16="http://schemas.microsoft.com/office/drawing/2014/main" id="{A462C417-47F8-C34E-AE8E-31E3B1590FB4}"/>
              </a:ext>
            </a:extLst>
          </p:cNvPr>
          <p:cNvSpPr/>
          <p:nvPr/>
        </p:nvSpPr>
        <p:spPr>
          <a:xfrm>
            <a:off x="4427856" y="3491151"/>
            <a:ext cx="316523" cy="1387324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36E79AF8-B31D-014A-9472-C2606A78B4F0}"/>
              </a:ext>
            </a:extLst>
          </p:cNvPr>
          <p:cNvSpPr txBox="1"/>
          <p:nvPr/>
        </p:nvSpPr>
        <p:spPr>
          <a:xfrm>
            <a:off x="4667186" y="3845239"/>
            <a:ext cx="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C9874B2-E242-F64E-A866-11A881BD5321}"/>
              </a:ext>
            </a:extLst>
          </p:cNvPr>
          <p:cNvSpPr/>
          <p:nvPr/>
        </p:nvSpPr>
        <p:spPr>
          <a:xfrm>
            <a:off x="4862292" y="3967739"/>
            <a:ext cx="10262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21cm</a:t>
            </a:r>
            <a:endParaRPr lang="en-US" sz="2400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0EA7FBD8-D556-7241-901F-CA1AF7977706}"/>
              </a:ext>
            </a:extLst>
          </p:cNvPr>
          <p:cNvSpPr txBox="1"/>
          <p:nvPr/>
        </p:nvSpPr>
        <p:spPr>
          <a:xfrm>
            <a:off x="3802063" y="5746010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0841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  <p:bldP spid="29" grpId="0" animBg="1"/>
      <p:bldP spid="30" grpId="0"/>
      <p:bldP spid="30" grpId="1"/>
      <p:bldP spid="8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 smtClean="0">
                <a:latin typeface="OpenDyslexicAlta" panose="00000500000000000000" pitchFamily="2" charset="0"/>
                <a:ea typeface="Sassoon Infant Rg" panose="02000503030000020003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| 7</a:t>
            </a:r>
            <a:r>
              <a:rPr lang="en-GB" baseline="300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00189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Ruth gives away 100 mince pies on Saturday and Sunday.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She gives away 73 on Saturday. </a:t>
            </a:r>
          </a:p>
          <a:p>
            <a:pPr algn="l"/>
            <a:endParaRPr lang="en-GB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How many more mince pies did Ruth give away on Saturday than on Sunday?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2525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 descr="A close up of food&#10;&#10;Description automatically generated">
            <a:extLst>
              <a:ext uri="{FF2B5EF4-FFF2-40B4-BE49-F238E27FC236}">
                <a16:creationId xmlns="" xmlns:a16="http://schemas.microsoft.com/office/drawing/2014/main" id="{082134DA-A40F-EF4B-853E-F345A8CB6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0300" y="903356"/>
            <a:ext cx="20193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50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 smtClean="0">
                <a:latin typeface="OpenDyslexicAlta" panose="00000500000000000000" pitchFamily="2" charset="0"/>
                <a:ea typeface="Sassoon Infant Rg" panose="02000503030000020003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| 7</a:t>
            </a:r>
            <a:r>
              <a:rPr lang="en-GB" baseline="300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00189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Ruth gives away 100 mince pies on Saturday and Sunday.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She gives away 73 on Saturday. </a:t>
            </a:r>
          </a:p>
          <a:p>
            <a:pPr algn="l"/>
            <a:endParaRPr lang="en-GB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How many more mince pies did Ruth give away on Saturday than on Sunday?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2525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2" name="Subtitle 4">
            <a:extLst>
              <a:ext uri="{FF2B5EF4-FFF2-40B4-BE49-F238E27FC236}">
                <a16:creationId xmlns="" xmlns:a16="http://schemas.microsoft.com/office/drawing/2014/main" id="{77338740-2F1A-4843-A04E-53FB2A948007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236037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Ruth gave away </a:t>
            </a:r>
            <a:r>
              <a:rPr lang="en-GB" sz="28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 more mince pies away on Saturday.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8B312B4-5D20-9949-8B4A-7987DB6EA54C}"/>
              </a:ext>
            </a:extLst>
          </p:cNvPr>
          <p:cNvSpPr txBox="1"/>
          <p:nvPr/>
        </p:nvSpPr>
        <p:spPr>
          <a:xfrm>
            <a:off x="271617" y="3341910"/>
            <a:ext cx="165152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Saturday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6F0E1DB-581C-B847-BC83-7A90C001C35F}"/>
              </a:ext>
            </a:extLst>
          </p:cNvPr>
          <p:cNvSpPr txBox="1"/>
          <p:nvPr/>
        </p:nvSpPr>
        <p:spPr>
          <a:xfrm>
            <a:off x="271616" y="4255227"/>
            <a:ext cx="165152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Sunday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="" xmlns:a16="http://schemas.microsoft.com/office/drawing/2014/main" id="{6FE2EEA1-BA22-8E43-BABE-C3A168C88011}"/>
              </a:ext>
            </a:extLst>
          </p:cNvPr>
          <p:cNvSpPr/>
          <p:nvPr/>
        </p:nvSpPr>
        <p:spPr>
          <a:xfrm>
            <a:off x="4427856" y="3491151"/>
            <a:ext cx="316523" cy="1387324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C6F89731-4907-3E48-BC23-E15B3EC27FC2}"/>
              </a:ext>
            </a:extLst>
          </p:cNvPr>
          <p:cNvSpPr txBox="1"/>
          <p:nvPr/>
        </p:nvSpPr>
        <p:spPr>
          <a:xfrm>
            <a:off x="4783298" y="3867010"/>
            <a:ext cx="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100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976C862C-230E-A34F-8855-516262D32184}"/>
              </a:ext>
            </a:extLst>
          </p:cNvPr>
          <p:cNvSpPr/>
          <p:nvPr/>
        </p:nvSpPr>
        <p:spPr>
          <a:xfrm>
            <a:off x="1923142" y="3489861"/>
            <a:ext cx="2504714" cy="419100"/>
          </a:xfrm>
          <a:prstGeom prst="rect">
            <a:avLst/>
          </a:prstGeom>
          <a:solidFill>
            <a:srgbClr val="F5A7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73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884EDB8A-0F30-744F-88EE-BCA4A92043B3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56004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100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73</a:t>
                </a: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84EDB8A-0F30-744F-88EE-BCA4A9204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560042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6250" r="-5469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4F9120DF-2B9B-D14F-BCC8-C5F8E9B4C1AF}"/>
                  </a:ext>
                </a:extLst>
              </p:cNvPr>
              <p:cNvSpPr txBox="1"/>
              <p:nvPr/>
            </p:nvSpPr>
            <p:spPr>
              <a:xfrm>
                <a:off x="7861991" y="3280469"/>
                <a:ext cx="10502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27</a:t>
                </a: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F9120DF-2B9B-D14F-BCC8-C5F8E9B4C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1991" y="3280469"/>
                <a:ext cx="1050288" cy="646331"/>
              </a:xfrm>
              <a:prstGeom prst="rect">
                <a:avLst/>
              </a:prstGeom>
              <a:blipFill rotWithShape="1">
                <a:blip r:embed="rId4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64715497-7B93-934D-AD37-F7560304B9D8}"/>
              </a:ext>
            </a:extLst>
          </p:cNvPr>
          <p:cNvSpPr/>
          <p:nvPr/>
        </p:nvSpPr>
        <p:spPr>
          <a:xfrm>
            <a:off x="1923142" y="4368842"/>
            <a:ext cx="906555" cy="419100"/>
          </a:xfrm>
          <a:prstGeom prst="rect">
            <a:avLst/>
          </a:prstGeom>
          <a:solidFill>
            <a:srgbClr val="7079D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27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36B4D298-C0B2-9545-9128-93BE461A7625}"/>
              </a:ext>
            </a:extLst>
          </p:cNvPr>
          <p:cNvSpPr txBox="1"/>
          <p:nvPr/>
        </p:nvSpPr>
        <p:spPr>
          <a:xfrm>
            <a:off x="3195456" y="4078834"/>
            <a:ext cx="84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77D5B61-A765-7540-8B6A-FCD2085BFCC7}"/>
              </a:ext>
            </a:extLst>
          </p:cNvPr>
          <p:cNvSpPr txBox="1"/>
          <p:nvPr/>
        </p:nvSpPr>
        <p:spPr>
          <a:xfrm>
            <a:off x="3183858" y="4078834"/>
            <a:ext cx="84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46</a:t>
            </a:r>
          </a:p>
        </p:txBody>
      </p:sp>
      <p:sp>
        <p:nvSpPr>
          <p:cNvPr id="30" name="Left-right Arrow 29">
            <a:extLst>
              <a:ext uri="{FF2B5EF4-FFF2-40B4-BE49-F238E27FC236}">
                <a16:creationId xmlns="" xmlns:a16="http://schemas.microsoft.com/office/drawing/2014/main" id="{3584DFA2-B0F4-E547-A754-13B4C4BB537D}"/>
              </a:ext>
            </a:extLst>
          </p:cNvPr>
          <p:cNvSpPr/>
          <p:nvPr/>
        </p:nvSpPr>
        <p:spPr>
          <a:xfrm>
            <a:off x="2829697" y="4539919"/>
            <a:ext cx="1559240" cy="9709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93A71490-509F-3D4F-A08A-5357AB0475CF}"/>
                  </a:ext>
                </a:extLst>
              </p:cNvPr>
              <p:cNvSpPr txBox="1"/>
              <p:nvPr/>
            </p:nvSpPr>
            <p:spPr>
              <a:xfrm>
                <a:off x="6546470" y="4187778"/>
                <a:ext cx="135646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73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27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3A71490-509F-3D4F-A08A-5357AB047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187778"/>
                <a:ext cx="1356462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7207" r="-6306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27B0060B-CA62-504D-8BA4-07BF89F987A5}"/>
                  </a:ext>
                </a:extLst>
              </p:cNvPr>
              <p:cNvSpPr txBox="1"/>
              <p:nvPr/>
            </p:nvSpPr>
            <p:spPr>
              <a:xfrm>
                <a:off x="7708762" y="4177348"/>
                <a:ext cx="10502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46</a:t>
                </a: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7B0060B-CA62-504D-8BA4-07BF89F987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762" y="4177348"/>
                <a:ext cx="1050288" cy="646331"/>
              </a:xfrm>
              <a:prstGeom prst="rect">
                <a:avLst/>
              </a:prstGeom>
              <a:blipFill rotWithShape="1">
                <a:blip r:embed="rId6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4933A35C-216C-FA48-A2FD-8316FFDDE29F}"/>
              </a:ext>
            </a:extLst>
          </p:cNvPr>
          <p:cNvSpPr txBox="1"/>
          <p:nvPr/>
        </p:nvSpPr>
        <p:spPr>
          <a:xfrm>
            <a:off x="2585565" y="5742514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46</a:t>
            </a:r>
          </a:p>
        </p:txBody>
      </p:sp>
      <p:pic>
        <p:nvPicPr>
          <p:cNvPr id="35" name="Picture 34" descr="A close up of food&#10;&#10;Description automatically generated">
            <a:extLst>
              <a:ext uri="{FF2B5EF4-FFF2-40B4-BE49-F238E27FC236}">
                <a16:creationId xmlns="" xmlns:a16="http://schemas.microsoft.com/office/drawing/2014/main" id="{18516BA2-E1B3-EB4B-B89C-B1833DD7B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0300" y="903356"/>
            <a:ext cx="20193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2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22" grpId="0" animBg="1"/>
      <p:bldP spid="23" grpId="0"/>
      <p:bldP spid="24" grpId="0" animBg="1"/>
      <p:bldP spid="25" grpId="0"/>
      <p:bldP spid="26" grpId="0"/>
      <p:bldP spid="27" grpId="0" animBg="1"/>
      <p:bldP spid="28" grpId="0"/>
      <p:bldP spid="28" grpId="1"/>
      <p:bldP spid="29" grpId="0"/>
      <p:bldP spid="30" grpId="0" animBg="1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 smtClean="0">
                <a:latin typeface="OpenDyslexicAlta" panose="00000500000000000000" pitchFamily="2" charset="0"/>
                <a:ea typeface="Sassoon Infant Rg" panose="02000503030000020003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| 7</a:t>
            </a:r>
            <a:r>
              <a:rPr lang="en-GB" baseline="300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Challenge 3: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Subtitle 4">
                <a:extLst>
                  <a:ext uri="{FF2B5EF4-FFF2-40B4-BE49-F238E27FC236}">
                    <a16:creationId xmlns="" xmlns:a16="http://schemas.microsoft.com/office/drawing/2014/main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9404196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Mrs Pine has saved some money for Christmas gifts. </a:t>
                </a:r>
              </a:p>
              <a:p>
                <a:pPr algn="l"/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She donates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of the money to a homeless charity. </a:t>
                </a:r>
              </a:p>
              <a:p>
                <a:pPr algn="l"/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The rest of the money she shares into cards for her 10 nieces and nephews, putting </a:t>
                </a:r>
                <a:r>
                  <a:rPr lang="en-GB" dirty="0" smtClean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$9 </a:t>
                </a:r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in each card. </a:t>
                </a:r>
              </a:p>
              <a:p>
                <a:pPr algn="l"/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How much money did she donate to the homeless charity? </a:t>
                </a:r>
              </a:p>
            </p:txBody>
          </p:sp>
        </mc:Choice>
        <mc:Fallback>
          <p:sp>
            <p:nvSpPr>
              <p:cNvPr id="15" name="Subtitle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9404196" cy="1913341"/>
              </a:xfrm>
              <a:prstGeom prst="rect">
                <a:avLst/>
              </a:prstGeom>
              <a:blipFill rotWithShape="1">
                <a:blip r:embed="rId3"/>
                <a:stretch>
                  <a:fillRect l="-778" t="-9585" b="-15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2525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0DC029-ED9F-4342-AFEA-B4AA1A047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2200" y="893627"/>
            <a:ext cx="1696601" cy="169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27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 smtClean="0">
                <a:latin typeface="OpenDyslexicAlta" panose="00000500000000000000" pitchFamily="2" charset="0"/>
                <a:ea typeface="Sassoon Infant Rg" panose="02000503030000020003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| 7</a:t>
            </a:r>
            <a:r>
              <a:rPr lang="en-GB" baseline="300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Challenge 3: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Subtitle 4">
                <a:extLst>
                  <a:ext uri="{FF2B5EF4-FFF2-40B4-BE49-F238E27FC236}">
                    <a16:creationId xmlns="" xmlns:a16="http://schemas.microsoft.com/office/drawing/2014/main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9493406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Mrs Pine has saved some money for Christmas gifts. </a:t>
                </a:r>
              </a:p>
              <a:p>
                <a:pPr algn="l"/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She donates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of the money to a homeless charity. </a:t>
                </a:r>
              </a:p>
              <a:p>
                <a:pPr algn="l"/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The rest of the money she shares into cards for her 10 nieces and nephews, putting </a:t>
                </a:r>
                <a:r>
                  <a:rPr lang="en-GB" dirty="0" smtClean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$9 </a:t>
                </a:r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in each card. </a:t>
                </a:r>
              </a:p>
              <a:p>
                <a:pPr algn="l"/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How much money did she donate to the homeless charity? </a:t>
                </a:r>
              </a:p>
            </p:txBody>
          </p:sp>
        </mc:Choice>
        <mc:Fallback>
          <p:sp>
            <p:nvSpPr>
              <p:cNvPr id="15" name="Subtitle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9493406" cy="1913341"/>
              </a:xfrm>
              <a:prstGeom prst="rect">
                <a:avLst/>
              </a:prstGeom>
              <a:blipFill rotWithShape="1">
                <a:blip r:embed="rId3"/>
                <a:stretch>
                  <a:fillRect l="-771" t="-9585" b="-15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2525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0DC029-ED9F-4342-AFEA-B4AA1A047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2200" y="893627"/>
            <a:ext cx="1696601" cy="1696601"/>
          </a:xfrm>
          <a:prstGeom prst="rect">
            <a:avLst/>
          </a:prstGeom>
        </p:spPr>
      </p:pic>
      <p:sp>
        <p:nvSpPr>
          <p:cNvPr id="12" name="Subtitle 4">
            <a:extLst>
              <a:ext uri="{FF2B5EF4-FFF2-40B4-BE49-F238E27FC236}">
                <a16:creationId xmlns="" xmlns:a16="http://schemas.microsoft.com/office/drawing/2014/main" id="{BDF1775F-DB7A-9D49-9D2E-17018B1B5F16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236037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Mrs Pine donated </a:t>
            </a:r>
            <a:r>
              <a:rPr lang="en-GB" sz="2800" dirty="0" smtClean="0">
                <a:latin typeface="OpenDyslexicAlta" panose="00000500000000000000" pitchFamily="2" charset="0"/>
                <a:ea typeface="Sassoon Infant Rg" panose="02000503030000020003" pitchFamily="2" charset="0"/>
              </a:rPr>
              <a:t>$</a:t>
            </a:r>
            <a:r>
              <a:rPr lang="en-GB" sz="2800" dirty="0" smtClean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 smtClean="0">
                <a:latin typeface="OpenDyslexicAlta" panose="00000500000000000000" pitchFamily="2" charset="0"/>
                <a:ea typeface="Sassoon Infant Rg" panose="02000503030000020003" pitchFamily="2" charset="0"/>
              </a:rPr>
              <a:t> </a:t>
            </a:r>
            <a:r>
              <a:rPr lang="en-GB" sz="28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to the homeless charity. 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="" xmlns:a16="http://schemas.microsoft.com/office/drawing/2014/main" id="{AEA1E729-1744-654F-97C6-E6EBAFA97E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881704"/>
              </p:ext>
            </p:extLst>
          </p:nvPr>
        </p:nvGraphicFramePr>
        <p:xfrm>
          <a:off x="474459" y="3901227"/>
          <a:ext cx="5164664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5583">
                  <a:extLst>
                    <a:ext uri="{9D8B030D-6E8A-4147-A177-3AD203B41FA5}">
                      <a16:colId xmlns="" xmlns:a16="http://schemas.microsoft.com/office/drawing/2014/main" val="3472095670"/>
                    </a:ext>
                  </a:extLst>
                </a:gridCol>
                <a:gridCol w="645583">
                  <a:extLst>
                    <a:ext uri="{9D8B030D-6E8A-4147-A177-3AD203B41FA5}">
                      <a16:colId xmlns="" xmlns:a16="http://schemas.microsoft.com/office/drawing/2014/main" val="528455619"/>
                    </a:ext>
                  </a:extLst>
                </a:gridCol>
                <a:gridCol w="645583">
                  <a:extLst>
                    <a:ext uri="{9D8B030D-6E8A-4147-A177-3AD203B41FA5}">
                      <a16:colId xmlns="" xmlns:a16="http://schemas.microsoft.com/office/drawing/2014/main" val="600611963"/>
                    </a:ext>
                  </a:extLst>
                </a:gridCol>
                <a:gridCol w="645583">
                  <a:extLst>
                    <a:ext uri="{9D8B030D-6E8A-4147-A177-3AD203B41FA5}">
                      <a16:colId xmlns="" xmlns:a16="http://schemas.microsoft.com/office/drawing/2014/main" val="1160163486"/>
                    </a:ext>
                  </a:extLst>
                </a:gridCol>
                <a:gridCol w="645583">
                  <a:extLst>
                    <a:ext uri="{9D8B030D-6E8A-4147-A177-3AD203B41FA5}">
                      <a16:colId xmlns="" xmlns:a16="http://schemas.microsoft.com/office/drawing/2014/main" val="393269633"/>
                    </a:ext>
                  </a:extLst>
                </a:gridCol>
                <a:gridCol w="645583">
                  <a:extLst>
                    <a:ext uri="{9D8B030D-6E8A-4147-A177-3AD203B41FA5}">
                      <a16:colId xmlns="" xmlns:a16="http://schemas.microsoft.com/office/drawing/2014/main" val="3575889965"/>
                    </a:ext>
                  </a:extLst>
                </a:gridCol>
                <a:gridCol w="645583">
                  <a:extLst>
                    <a:ext uri="{9D8B030D-6E8A-4147-A177-3AD203B41FA5}">
                      <a16:colId xmlns="" xmlns:a16="http://schemas.microsoft.com/office/drawing/2014/main" val="3073082082"/>
                    </a:ext>
                  </a:extLst>
                </a:gridCol>
                <a:gridCol w="645583">
                  <a:extLst>
                    <a:ext uri="{9D8B030D-6E8A-4147-A177-3AD203B41FA5}">
                      <a16:colId xmlns="" xmlns:a16="http://schemas.microsoft.com/office/drawing/2014/main" val="19055387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584052"/>
                  </a:ext>
                </a:extLst>
              </a:tr>
            </a:tbl>
          </a:graphicData>
        </a:graphic>
      </p:graphicFrame>
      <p:graphicFrame>
        <p:nvGraphicFramePr>
          <p:cNvPr id="16" name="Table 3">
            <a:extLst>
              <a:ext uri="{FF2B5EF4-FFF2-40B4-BE49-F238E27FC236}">
                <a16:creationId xmlns="" xmlns:a16="http://schemas.microsoft.com/office/drawing/2014/main" id="{21026F1B-381B-144F-BE78-A9D18AC44C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073286"/>
              </p:ext>
            </p:extLst>
          </p:nvPr>
        </p:nvGraphicFramePr>
        <p:xfrm>
          <a:off x="474459" y="3901227"/>
          <a:ext cx="5164664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64664">
                  <a:extLst>
                    <a:ext uri="{9D8B030D-6E8A-4147-A177-3AD203B41FA5}">
                      <a16:colId xmlns="" xmlns:a16="http://schemas.microsoft.com/office/drawing/2014/main" val="34720956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584052"/>
                  </a:ext>
                </a:extLst>
              </a:tr>
            </a:tbl>
          </a:graphicData>
        </a:graphic>
      </p:graphicFrame>
      <p:sp>
        <p:nvSpPr>
          <p:cNvPr id="18" name="Right Brace 17">
            <a:extLst>
              <a:ext uri="{FF2B5EF4-FFF2-40B4-BE49-F238E27FC236}">
                <a16:creationId xmlns="" xmlns:a16="http://schemas.microsoft.com/office/drawing/2014/main" id="{243849BA-C2C5-874E-96C6-B52E5D1F2753}"/>
              </a:ext>
            </a:extLst>
          </p:cNvPr>
          <p:cNvSpPr/>
          <p:nvPr/>
        </p:nvSpPr>
        <p:spPr>
          <a:xfrm rot="16200000">
            <a:off x="1284917" y="2760993"/>
            <a:ext cx="316523" cy="1963943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73E19BE-5575-4C4A-9B14-BBC7054FB234}"/>
              </a:ext>
            </a:extLst>
          </p:cNvPr>
          <p:cNvSpPr txBox="1"/>
          <p:nvPr/>
        </p:nvSpPr>
        <p:spPr>
          <a:xfrm>
            <a:off x="617240" y="3018265"/>
            <a:ext cx="1644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donation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="" xmlns:a16="http://schemas.microsoft.com/office/drawing/2014/main" id="{59EDF891-7383-8B45-896F-5E0D5E0E2366}"/>
              </a:ext>
            </a:extLst>
          </p:cNvPr>
          <p:cNvSpPr/>
          <p:nvPr/>
        </p:nvSpPr>
        <p:spPr>
          <a:xfrm rot="5400000">
            <a:off x="3873874" y="2909704"/>
            <a:ext cx="316523" cy="3213972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D90BD29-36B8-E948-85AE-A5919D403F2B}"/>
              </a:ext>
            </a:extLst>
          </p:cNvPr>
          <p:cNvSpPr txBox="1"/>
          <p:nvPr/>
        </p:nvSpPr>
        <p:spPr>
          <a:xfrm>
            <a:off x="3183406" y="4579749"/>
            <a:ext cx="16896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nephews and nieces</a:t>
            </a:r>
          </a:p>
        </p:txBody>
      </p:sp>
      <p:graphicFrame>
        <p:nvGraphicFramePr>
          <p:cNvPr id="26" name="Table 3">
            <a:extLst>
              <a:ext uri="{FF2B5EF4-FFF2-40B4-BE49-F238E27FC236}">
                <a16:creationId xmlns="" xmlns:a16="http://schemas.microsoft.com/office/drawing/2014/main" id="{2281D79F-0169-D24C-9A24-038C68C87F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913758"/>
              </p:ext>
            </p:extLst>
          </p:nvPr>
        </p:nvGraphicFramePr>
        <p:xfrm>
          <a:off x="461207" y="3886261"/>
          <a:ext cx="5164672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2792">
                  <a:extLst>
                    <a:ext uri="{9D8B030D-6E8A-4147-A177-3AD203B41FA5}">
                      <a16:colId xmlns="" xmlns:a16="http://schemas.microsoft.com/office/drawing/2014/main" val="3472095670"/>
                    </a:ext>
                  </a:extLst>
                </a:gridCol>
                <a:gridCol w="322792">
                  <a:extLst>
                    <a:ext uri="{9D8B030D-6E8A-4147-A177-3AD203B41FA5}">
                      <a16:colId xmlns="" xmlns:a16="http://schemas.microsoft.com/office/drawing/2014/main" val="3089675973"/>
                    </a:ext>
                  </a:extLst>
                </a:gridCol>
                <a:gridCol w="322792">
                  <a:extLst>
                    <a:ext uri="{9D8B030D-6E8A-4147-A177-3AD203B41FA5}">
                      <a16:colId xmlns="" xmlns:a16="http://schemas.microsoft.com/office/drawing/2014/main" val="3361938483"/>
                    </a:ext>
                  </a:extLst>
                </a:gridCol>
                <a:gridCol w="322792">
                  <a:extLst>
                    <a:ext uri="{9D8B030D-6E8A-4147-A177-3AD203B41FA5}">
                      <a16:colId xmlns="" xmlns:a16="http://schemas.microsoft.com/office/drawing/2014/main" val="1374793988"/>
                    </a:ext>
                  </a:extLst>
                </a:gridCol>
                <a:gridCol w="322792">
                  <a:extLst>
                    <a:ext uri="{9D8B030D-6E8A-4147-A177-3AD203B41FA5}">
                      <a16:colId xmlns="" xmlns:a16="http://schemas.microsoft.com/office/drawing/2014/main" val="433327730"/>
                    </a:ext>
                  </a:extLst>
                </a:gridCol>
                <a:gridCol w="322792">
                  <a:extLst>
                    <a:ext uri="{9D8B030D-6E8A-4147-A177-3AD203B41FA5}">
                      <a16:colId xmlns="" xmlns:a16="http://schemas.microsoft.com/office/drawing/2014/main" val="2368481060"/>
                    </a:ext>
                  </a:extLst>
                </a:gridCol>
                <a:gridCol w="322792">
                  <a:extLst>
                    <a:ext uri="{9D8B030D-6E8A-4147-A177-3AD203B41FA5}">
                      <a16:colId xmlns="" xmlns:a16="http://schemas.microsoft.com/office/drawing/2014/main" val="503458375"/>
                    </a:ext>
                  </a:extLst>
                </a:gridCol>
                <a:gridCol w="322792">
                  <a:extLst>
                    <a:ext uri="{9D8B030D-6E8A-4147-A177-3AD203B41FA5}">
                      <a16:colId xmlns="" xmlns:a16="http://schemas.microsoft.com/office/drawing/2014/main" val="2738607372"/>
                    </a:ext>
                  </a:extLst>
                </a:gridCol>
                <a:gridCol w="322792">
                  <a:extLst>
                    <a:ext uri="{9D8B030D-6E8A-4147-A177-3AD203B41FA5}">
                      <a16:colId xmlns="" xmlns:a16="http://schemas.microsoft.com/office/drawing/2014/main" val="3784100330"/>
                    </a:ext>
                  </a:extLst>
                </a:gridCol>
                <a:gridCol w="322792">
                  <a:extLst>
                    <a:ext uri="{9D8B030D-6E8A-4147-A177-3AD203B41FA5}">
                      <a16:colId xmlns="" xmlns:a16="http://schemas.microsoft.com/office/drawing/2014/main" val="761962376"/>
                    </a:ext>
                  </a:extLst>
                </a:gridCol>
                <a:gridCol w="322792">
                  <a:extLst>
                    <a:ext uri="{9D8B030D-6E8A-4147-A177-3AD203B41FA5}">
                      <a16:colId xmlns="" xmlns:a16="http://schemas.microsoft.com/office/drawing/2014/main" val="2043462260"/>
                    </a:ext>
                  </a:extLst>
                </a:gridCol>
                <a:gridCol w="322792">
                  <a:extLst>
                    <a:ext uri="{9D8B030D-6E8A-4147-A177-3AD203B41FA5}">
                      <a16:colId xmlns="" xmlns:a16="http://schemas.microsoft.com/office/drawing/2014/main" val="4024062864"/>
                    </a:ext>
                  </a:extLst>
                </a:gridCol>
                <a:gridCol w="322792">
                  <a:extLst>
                    <a:ext uri="{9D8B030D-6E8A-4147-A177-3AD203B41FA5}">
                      <a16:colId xmlns="" xmlns:a16="http://schemas.microsoft.com/office/drawing/2014/main" val="1890988149"/>
                    </a:ext>
                  </a:extLst>
                </a:gridCol>
                <a:gridCol w="322792">
                  <a:extLst>
                    <a:ext uri="{9D8B030D-6E8A-4147-A177-3AD203B41FA5}">
                      <a16:colId xmlns="" xmlns:a16="http://schemas.microsoft.com/office/drawing/2014/main" val="1140496287"/>
                    </a:ext>
                  </a:extLst>
                </a:gridCol>
                <a:gridCol w="322792">
                  <a:extLst>
                    <a:ext uri="{9D8B030D-6E8A-4147-A177-3AD203B41FA5}">
                      <a16:colId xmlns="" xmlns:a16="http://schemas.microsoft.com/office/drawing/2014/main" val="1529635396"/>
                    </a:ext>
                  </a:extLst>
                </a:gridCol>
                <a:gridCol w="322792">
                  <a:extLst>
                    <a:ext uri="{9D8B030D-6E8A-4147-A177-3AD203B41FA5}">
                      <a16:colId xmlns="" xmlns:a16="http://schemas.microsoft.com/office/drawing/2014/main" val="18407900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584052"/>
                  </a:ext>
                </a:extLst>
              </a:tr>
            </a:tbl>
          </a:graphicData>
        </a:graphic>
      </p:graphicFrame>
      <p:sp>
        <p:nvSpPr>
          <p:cNvPr id="27" name="Right Brace 26">
            <a:extLst>
              <a:ext uri="{FF2B5EF4-FFF2-40B4-BE49-F238E27FC236}">
                <a16:creationId xmlns="" xmlns:a16="http://schemas.microsoft.com/office/drawing/2014/main" id="{65F5C018-F260-8B4D-88AD-28049F48AF3C}"/>
              </a:ext>
            </a:extLst>
          </p:cNvPr>
          <p:cNvSpPr/>
          <p:nvPr/>
        </p:nvSpPr>
        <p:spPr>
          <a:xfrm rot="16200000">
            <a:off x="5300342" y="3560722"/>
            <a:ext cx="316523" cy="334551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B31CEC3-2690-9440-A282-443FBA264F00}"/>
              </a:ext>
            </a:extLst>
          </p:cNvPr>
          <p:cNvSpPr txBox="1"/>
          <p:nvPr/>
        </p:nvSpPr>
        <p:spPr>
          <a:xfrm>
            <a:off x="5161382" y="2988602"/>
            <a:ext cx="59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 smtClean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$9</a:t>
            </a:r>
            <a:endParaRPr lang="en-GB" sz="2400" dirty="0">
              <a:latin typeface="OpenDyslexicAlta" panose="00000500000000000000" pitchFamily="2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D6CA5EE1-C3C0-A047-B8DC-85A1232595C5}"/>
              </a:ext>
            </a:extLst>
          </p:cNvPr>
          <p:cNvSpPr/>
          <p:nvPr/>
        </p:nvSpPr>
        <p:spPr>
          <a:xfrm>
            <a:off x="469425" y="3901841"/>
            <a:ext cx="1947178" cy="437072"/>
          </a:xfrm>
          <a:prstGeom prst="rect">
            <a:avLst/>
          </a:prstGeom>
          <a:solidFill>
            <a:srgbClr val="F5A700">
              <a:alpha val="3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489C6226-5A88-4748-835A-8529AA705603}"/>
                  </a:ext>
                </a:extLst>
              </p:cNvPr>
              <p:cNvSpPr txBox="1"/>
              <p:nvPr/>
            </p:nvSpPr>
            <p:spPr>
              <a:xfrm>
                <a:off x="6567155" y="3749179"/>
                <a:ext cx="118333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6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</a:t>
                </a:r>
                <a:r>
                  <a:rPr lang="en-GB" sz="2400" dirty="0" smtClean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$9</a:t>
                </a:r>
                <a:endParaRPr lang="en-GB" sz="2400" dirty="0">
                  <a:latin typeface="OpenDyslexicAlta" panose="00000500000000000000" pitchFamily="2" charset="0"/>
                  <a:ea typeface="Sassoon Infant Rg" panose="02000503030000020003" pitchFamily="2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89C6226-5A88-4748-835A-8529AA705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7155" y="3749179"/>
                <a:ext cx="1183337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7732" r="-7732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6371079B-5B4B-4640-B089-E8700533E22D}"/>
                  </a:ext>
                </a:extLst>
              </p:cNvPr>
              <p:cNvSpPr txBox="1"/>
              <p:nvPr/>
            </p:nvSpPr>
            <p:spPr>
              <a:xfrm>
                <a:off x="7523657" y="3738749"/>
                <a:ext cx="136835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</a:t>
                </a:r>
                <a:r>
                  <a:rPr lang="en-GB" sz="2400" dirty="0" smtClean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$54</a:t>
                </a:r>
                <a:endParaRPr lang="en-GB" sz="2400" dirty="0">
                  <a:latin typeface="OpenDyslexicAlta" panose="00000500000000000000" pitchFamily="2" charset="0"/>
                  <a:ea typeface="Sassoon Infant Rg" panose="02000503030000020003" pitchFamily="2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371079B-5B4B-4640-B089-E8700533E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3657" y="3738749"/>
                <a:ext cx="1368358" cy="646331"/>
              </a:xfrm>
              <a:prstGeom prst="rect">
                <a:avLst/>
              </a:prstGeom>
              <a:blipFill rotWithShape="1">
                <a:blip r:embed="rId6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0382D210-751C-BC4F-B726-4F03BB4AD63A}"/>
              </a:ext>
            </a:extLst>
          </p:cNvPr>
          <p:cNvSpPr txBox="1"/>
          <p:nvPr/>
        </p:nvSpPr>
        <p:spPr>
          <a:xfrm>
            <a:off x="3010090" y="5715255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54</a:t>
            </a:r>
          </a:p>
        </p:txBody>
      </p:sp>
    </p:spTree>
    <p:extLst>
      <p:ext uri="{BB962C8B-B14F-4D97-AF65-F5344CB8AC3E}">
        <p14:creationId xmlns:p14="http://schemas.microsoft.com/office/powerpoint/2010/main" val="96027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22" grpId="0"/>
      <p:bldP spid="23" grpId="0" animBg="1"/>
      <p:bldP spid="24" grpId="0"/>
      <p:bldP spid="27" grpId="0" animBg="1"/>
      <p:bldP spid="28" grpId="0"/>
      <p:bldP spid="29" grpId="1" animBg="1"/>
      <p:bldP spid="30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 smtClean="0">
                <a:latin typeface="OpenDyslexicAlta" panose="00000500000000000000" pitchFamily="2" charset="0"/>
                <a:ea typeface="Sassoon Infant Rg" panose="02000503030000020003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| 7</a:t>
            </a:r>
            <a:r>
              <a:rPr lang="en-GB" baseline="300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00189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A cookie costs half as much as a mug of hot chocolate.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Mrs Kringle buys 3 </a:t>
            </a:r>
            <a:r>
              <a:rPr lang="en-GB" dirty="0" smtClean="0">
                <a:latin typeface="OpenDyslexicAlta" panose="00000500000000000000" pitchFamily="2" charset="0"/>
                <a:ea typeface="Sassoon Infant Rg" panose="02000503030000020003" pitchFamily="2" charset="0"/>
              </a:rPr>
              <a:t>gingerbread 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and 2 mugs of hot chocolate.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She pays </a:t>
            </a:r>
            <a:r>
              <a:rPr lang="en-GB" dirty="0" smtClean="0">
                <a:latin typeface="OpenDyslexicAlta" panose="00000500000000000000" pitchFamily="2" charset="0"/>
                <a:ea typeface="Sassoon Infant Rg" panose="02000503030000020003" pitchFamily="2" charset="0"/>
              </a:rPr>
              <a:t>$12.25 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altogether.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How much does a mug of hot chocolate cost?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2525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0A9C85D-EFAD-424F-9A63-8CE228C02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4668" y="841799"/>
            <a:ext cx="958958" cy="6433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38A4D51-2826-F941-BD67-CF54E76CC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4305" y="1200332"/>
            <a:ext cx="958959" cy="6433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52DDCC-D99F-034E-B430-699B38EA9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5181" y="1200332"/>
            <a:ext cx="958958" cy="643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6C291CE1-35EA-ED42-A563-C2909F308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8797" y="1203999"/>
            <a:ext cx="1409054" cy="14090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1E85CD0E-F5A3-AC4E-83D0-E8091640C7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1066" y="1203999"/>
            <a:ext cx="1409054" cy="14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48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 smtClean="0">
                <a:latin typeface="OpenDyslexicAlta" panose="00000500000000000000" pitchFamily="2" charset="0"/>
                <a:ea typeface="Sassoon Infant Rg" panose="02000503030000020003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| 7</a:t>
            </a:r>
            <a:r>
              <a:rPr lang="en-GB" baseline="300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00189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A cookie costs half as much as a mug of hot chocolate.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Mrs Kringle buys 3 </a:t>
            </a:r>
            <a:r>
              <a:rPr lang="en-GB" dirty="0" smtClean="0">
                <a:latin typeface="OpenDyslexicAlta" panose="00000500000000000000" pitchFamily="2" charset="0"/>
                <a:ea typeface="Sassoon Infant Rg" panose="02000503030000020003" pitchFamily="2" charset="0"/>
              </a:rPr>
              <a:t>gingerbread 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and 2 mugs of hot chocolate.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She pays </a:t>
            </a:r>
            <a:r>
              <a:rPr lang="en-GB" dirty="0" smtClean="0">
                <a:latin typeface="OpenDyslexicAlta" panose="00000500000000000000" pitchFamily="2" charset="0"/>
                <a:ea typeface="Sassoon Infant Rg" panose="02000503030000020003" pitchFamily="2" charset="0"/>
              </a:rPr>
              <a:t>$12.25 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altogether.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How much does a mug of hot chocolate cost?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2525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0A9C85D-EFAD-424F-9A63-8CE228C02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4668" y="841799"/>
            <a:ext cx="958958" cy="6433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38A4D51-2826-F941-BD67-CF54E76CC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4305" y="1200332"/>
            <a:ext cx="958959" cy="6433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52DDCC-D99F-034E-B430-699B38EA9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5181" y="1200332"/>
            <a:ext cx="958958" cy="643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6C291CE1-35EA-ED42-A563-C2909F308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8797" y="1203999"/>
            <a:ext cx="1409054" cy="14090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1E85CD0E-F5A3-AC4E-83D0-E8091640C7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1066" y="1203999"/>
            <a:ext cx="1409054" cy="1409054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="" xmlns:a16="http://schemas.microsoft.com/office/drawing/2014/main" id="{C72E334C-F00D-8740-AF83-BE4841155B48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236037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A mug of hot chocolate costs </a:t>
            </a:r>
            <a:r>
              <a:rPr lang="en-GB" sz="2800" dirty="0" smtClean="0">
                <a:latin typeface="OpenDyslexicAlta" panose="00000500000000000000" pitchFamily="2" charset="0"/>
                <a:ea typeface="Sassoon Infant Rg" panose="02000503030000020003" pitchFamily="2" charset="0"/>
              </a:rPr>
              <a:t>$</a:t>
            </a:r>
            <a:r>
              <a:rPr lang="en-GB" sz="2800" dirty="0" smtClean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_____</a:t>
            </a:r>
            <a:r>
              <a:rPr lang="en-GB" sz="2800" dirty="0" smtClean="0">
                <a:latin typeface="OpenDyslexicAlta" panose="00000500000000000000" pitchFamily="2" charset="0"/>
                <a:ea typeface="Sassoon Infant Rg" panose="02000503030000020003" pitchFamily="2" charset="0"/>
              </a:rPr>
              <a:t>.</a:t>
            </a:r>
            <a:endParaRPr lang="en-GB" sz="2800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92E45EA-9F58-3449-82BF-4491C17747E6}"/>
              </a:ext>
            </a:extLst>
          </p:cNvPr>
          <p:cNvSpPr txBox="1"/>
          <p:nvPr/>
        </p:nvSpPr>
        <p:spPr>
          <a:xfrm>
            <a:off x="157317" y="3959130"/>
            <a:ext cx="165152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hot choc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9E94D51-70F7-0348-9149-332F08CCAFD3}"/>
              </a:ext>
            </a:extLst>
          </p:cNvPr>
          <p:cNvSpPr txBox="1"/>
          <p:nvPr/>
        </p:nvSpPr>
        <p:spPr>
          <a:xfrm>
            <a:off x="157316" y="4595448"/>
            <a:ext cx="1651526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 smtClean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gingerbread</a:t>
            </a:r>
            <a:endParaRPr lang="en-GB" sz="2400" dirty="0">
              <a:latin typeface="OpenDyslexicAlta" panose="00000500000000000000" pitchFamily="2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2C3CD6EE-4A90-A74F-9D87-1CFAC0BEE694}"/>
              </a:ext>
            </a:extLst>
          </p:cNvPr>
          <p:cNvSpPr/>
          <p:nvPr/>
        </p:nvSpPr>
        <p:spPr>
          <a:xfrm>
            <a:off x="1808840" y="4112031"/>
            <a:ext cx="1440000" cy="419100"/>
          </a:xfrm>
          <a:prstGeom prst="rect">
            <a:avLst/>
          </a:prstGeom>
          <a:solidFill>
            <a:srgbClr val="E42E3A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303292D4-4752-1643-8A1C-98B6350EB161}"/>
              </a:ext>
            </a:extLst>
          </p:cNvPr>
          <p:cNvSpPr/>
          <p:nvPr/>
        </p:nvSpPr>
        <p:spPr>
          <a:xfrm>
            <a:off x="3248840" y="4113166"/>
            <a:ext cx="1440000" cy="419100"/>
          </a:xfrm>
          <a:prstGeom prst="rect">
            <a:avLst/>
          </a:prstGeom>
          <a:solidFill>
            <a:srgbClr val="E42E3A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27" name="Right Brace 26">
            <a:extLst>
              <a:ext uri="{FF2B5EF4-FFF2-40B4-BE49-F238E27FC236}">
                <a16:creationId xmlns="" xmlns:a16="http://schemas.microsoft.com/office/drawing/2014/main" id="{AED330F9-1FC2-1540-B54F-70DBCDBB3A6F}"/>
              </a:ext>
            </a:extLst>
          </p:cNvPr>
          <p:cNvSpPr/>
          <p:nvPr/>
        </p:nvSpPr>
        <p:spPr>
          <a:xfrm>
            <a:off x="4669815" y="4108371"/>
            <a:ext cx="316523" cy="1387324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EBF79EF-7CAE-5243-8082-9155DEB6E8E2}"/>
              </a:ext>
            </a:extLst>
          </p:cNvPr>
          <p:cNvSpPr txBox="1"/>
          <p:nvPr/>
        </p:nvSpPr>
        <p:spPr>
          <a:xfrm>
            <a:off x="4970350" y="4566756"/>
            <a:ext cx="92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 smtClean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$12.25</a:t>
            </a:r>
            <a:endParaRPr lang="en-GB" sz="1600" dirty="0">
              <a:latin typeface="OpenDyslexicAlta" panose="00000500000000000000" pitchFamily="2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B8F028F3-0BA2-0E49-B4C5-5891E21EC2CE}"/>
              </a:ext>
            </a:extLst>
          </p:cNvPr>
          <p:cNvCxnSpPr>
            <a:cxnSpLocks/>
          </p:cNvCxnSpPr>
          <p:nvPr/>
        </p:nvCxnSpPr>
        <p:spPr>
          <a:xfrm>
            <a:off x="2522360" y="4108371"/>
            <a:ext cx="0" cy="4191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EEE861E2-1061-F047-AFAF-18F447AC8956}"/>
              </a:ext>
            </a:extLst>
          </p:cNvPr>
          <p:cNvCxnSpPr>
            <a:cxnSpLocks/>
          </p:cNvCxnSpPr>
          <p:nvPr/>
        </p:nvCxnSpPr>
        <p:spPr>
          <a:xfrm>
            <a:off x="3964295" y="4108371"/>
            <a:ext cx="0" cy="4191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47A00A22-6E5C-EF4C-9BDD-515E8B083F99}"/>
              </a:ext>
            </a:extLst>
          </p:cNvPr>
          <p:cNvSpPr/>
          <p:nvPr/>
        </p:nvSpPr>
        <p:spPr>
          <a:xfrm>
            <a:off x="1808843" y="5044682"/>
            <a:ext cx="713518" cy="419100"/>
          </a:xfrm>
          <a:prstGeom prst="rect">
            <a:avLst/>
          </a:prstGeom>
          <a:solidFill>
            <a:srgbClr val="7079D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7A2ECEF4-E2A1-7E40-B0DE-19B38B75FF2B}"/>
              </a:ext>
            </a:extLst>
          </p:cNvPr>
          <p:cNvSpPr/>
          <p:nvPr/>
        </p:nvSpPr>
        <p:spPr>
          <a:xfrm>
            <a:off x="2522360" y="5044682"/>
            <a:ext cx="713518" cy="419100"/>
          </a:xfrm>
          <a:prstGeom prst="rect">
            <a:avLst/>
          </a:prstGeom>
          <a:solidFill>
            <a:srgbClr val="7079D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ABF18871-9774-FB40-896A-FCBCD08021AC}"/>
              </a:ext>
            </a:extLst>
          </p:cNvPr>
          <p:cNvSpPr/>
          <p:nvPr/>
        </p:nvSpPr>
        <p:spPr>
          <a:xfrm>
            <a:off x="3242779" y="5044802"/>
            <a:ext cx="713518" cy="419100"/>
          </a:xfrm>
          <a:prstGeom prst="rect">
            <a:avLst/>
          </a:prstGeom>
          <a:solidFill>
            <a:srgbClr val="7079D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id="{4F800A49-6A84-DA40-89FA-0CA657F184D5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8662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 smtClean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$12.25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F800A49-6A84-DA40-89FA-0CA657F184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866217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5229" r="-4248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4B6B86FC-299D-9A4E-8A48-0E726FDF0D80}"/>
                  </a:ext>
                </a:extLst>
              </p:cNvPr>
              <p:cNvSpPr txBox="1"/>
              <p:nvPr/>
            </p:nvSpPr>
            <p:spPr>
              <a:xfrm>
                <a:off x="8154501" y="3280469"/>
                <a:ext cx="15972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</a:t>
                </a:r>
                <a:r>
                  <a:rPr lang="en-GB" sz="2400" dirty="0" smtClean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$1.75</a:t>
                </a:r>
                <a:endParaRPr lang="en-GB" sz="2400" dirty="0">
                  <a:latin typeface="OpenDyslexicAlta" panose="00000500000000000000" pitchFamily="2" charset="0"/>
                  <a:ea typeface="Sassoon Infant Rg" panose="02000503030000020003" pitchFamily="2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B6B86FC-299D-9A4E-8A48-0E726FDF0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501" y="3280469"/>
                <a:ext cx="1597267" cy="646331"/>
              </a:xfrm>
              <a:prstGeom prst="rect">
                <a:avLst/>
              </a:prstGeom>
              <a:blipFill rotWithShape="1">
                <a:blip r:embed="rId8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DB22D353-7E65-4F4A-B191-F89E33D06DD0}"/>
              </a:ext>
            </a:extLst>
          </p:cNvPr>
          <p:cNvSpPr txBox="1"/>
          <p:nvPr/>
        </p:nvSpPr>
        <p:spPr>
          <a:xfrm>
            <a:off x="1648898" y="4104059"/>
            <a:ext cx="92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 smtClean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$1.75</a:t>
            </a:r>
            <a:endParaRPr lang="en-GB" sz="1600" dirty="0">
              <a:solidFill>
                <a:schemeClr val="bg1"/>
              </a:solidFill>
              <a:latin typeface="OpenDyslexicAlta" panose="00000500000000000000" pitchFamily="2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B157C627-4533-EB4F-8A45-2DB8835E6668}"/>
              </a:ext>
            </a:extLst>
          </p:cNvPr>
          <p:cNvSpPr txBox="1"/>
          <p:nvPr/>
        </p:nvSpPr>
        <p:spPr>
          <a:xfrm>
            <a:off x="2423650" y="4105972"/>
            <a:ext cx="92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 smtClean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$1.75</a:t>
            </a:r>
            <a:endParaRPr lang="en-GB" sz="1600" dirty="0">
              <a:solidFill>
                <a:schemeClr val="bg1"/>
              </a:solidFill>
              <a:latin typeface="OpenDyslexicAlta" panose="00000500000000000000" pitchFamily="2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7DD202B2-81E8-1545-AD00-548307C93FC4}"/>
              </a:ext>
            </a:extLst>
          </p:cNvPr>
          <p:cNvSpPr txBox="1"/>
          <p:nvPr/>
        </p:nvSpPr>
        <p:spPr>
          <a:xfrm>
            <a:off x="3107383" y="4100730"/>
            <a:ext cx="92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 smtClean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$1.75</a:t>
            </a:r>
            <a:endParaRPr lang="en-GB" sz="1600" dirty="0">
              <a:solidFill>
                <a:schemeClr val="bg1"/>
              </a:solidFill>
              <a:latin typeface="OpenDyslexicAlta" panose="00000500000000000000" pitchFamily="2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79353EB9-C58D-7F48-A222-2AE276BA08AC}"/>
              </a:ext>
            </a:extLst>
          </p:cNvPr>
          <p:cNvSpPr txBox="1"/>
          <p:nvPr/>
        </p:nvSpPr>
        <p:spPr>
          <a:xfrm>
            <a:off x="3882135" y="4102643"/>
            <a:ext cx="92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 smtClean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$1.75</a:t>
            </a:r>
            <a:endParaRPr lang="en-GB" sz="1600" dirty="0">
              <a:solidFill>
                <a:schemeClr val="bg1"/>
              </a:solidFill>
              <a:latin typeface="OpenDyslexicAlta" panose="00000500000000000000" pitchFamily="2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5E59B73E-8C52-B64F-9F6E-13EF649B8B89}"/>
              </a:ext>
            </a:extLst>
          </p:cNvPr>
          <p:cNvSpPr txBox="1"/>
          <p:nvPr/>
        </p:nvSpPr>
        <p:spPr>
          <a:xfrm>
            <a:off x="1648898" y="5025113"/>
            <a:ext cx="92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 smtClean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$1.75</a:t>
            </a:r>
            <a:endParaRPr lang="en-GB" sz="1600" dirty="0">
              <a:solidFill>
                <a:schemeClr val="bg1"/>
              </a:solidFill>
              <a:latin typeface="OpenDyslexicAlta" panose="00000500000000000000" pitchFamily="2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C5CF3B68-7AC5-804A-B8ED-93BA3383F48F}"/>
              </a:ext>
            </a:extLst>
          </p:cNvPr>
          <p:cNvSpPr txBox="1"/>
          <p:nvPr/>
        </p:nvSpPr>
        <p:spPr>
          <a:xfrm>
            <a:off x="2423650" y="5027026"/>
            <a:ext cx="92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 smtClean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$1.75</a:t>
            </a:r>
            <a:endParaRPr lang="en-GB" sz="1600" dirty="0">
              <a:solidFill>
                <a:schemeClr val="bg1"/>
              </a:solidFill>
              <a:latin typeface="OpenDyslexicAlta" panose="00000500000000000000" pitchFamily="2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13D419C6-933A-1049-87B1-F70A64E2E173}"/>
              </a:ext>
            </a:extLst>
          </p:cNvPr>
          <p:cNvSpPr txBox="1"/>
          <p:nvPr/>
        </p:nvSpPr>
        <p:spPr>
          <a:xfrm>
            <a:off x="3107383" y="5021784"/>
            <a:ext cx="92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 smtClean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$1.75</a:t>
            </a:r>
            <a:endParaRPr lang="en-GB" sz="1600" dirty="0">
              <a:solidFill>
                <a:schemeClr val="bg1"/>
              </a:solidFill>
              <a:latin typeface="OpenDyslexicAlta" panose="00000500000000000000" pitchFamily="2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id="{CC8CFC77-734B-B846-96A2-61FF2EA9B4BB}"/>
                  </a:ext>
                </a:extLst>
              </p:cNvPr>
              <p:cNvSpPr txBox="1"/>
              <p:nvPr/>
            </p:nvSpPr>
            <p:spPr>
              <a:xfrm>
                <a:off x="6546206" y="4196459"/>
                <a:ext cx="161614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</a:t>
                </a:r>
                <a:r>
                  <a:rPr lang="en-GB" sz="2400" dirty="0" smtClean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$1.75</a:t>
                </a:r>
                <a:endParaRPr lang="en-GB" sz="2400" dirty="0">
                  <a:latin typeface="OpenDyslexicAlta" panose="00000500000000000000" pitchFamily="2" charset="0"/>
                  <a:ea typeface="Sassoon Infant Rg" panose="02000503030000020003" pitchFamily="2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C8CFC77-734B-B846-96A2-61FF2EA9B4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206" y="4196459"/>
                <a:ext cx="1616148" cy="646331"/>
              </a:xfrm>
              <a:prstGeom prst="rect">
                <a:avLst/>
              </a:prstGeom>
              <a:blipFill rotWithShape="1">
                <a:blip r:embed="rId9"/>
                <a:stretch>
                  <a:fillRect l="-6038" r="-5660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A83EA508-1464-4A49-8CD0-6F50CC8A03E5}"/>
                  </a:ext>
                </a:extLst>
              </p:cNvPr>
              <p:cNvSpPr txBox="1"/>
              <p:nvPr/>
            </p:nvSpPr>
            <p:spPr>
              <a:xfrm>
                <a:off x="7888018" y="4186029"/>
                <a:ext cx="144847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</a:t>
                </a:r>
                <a:r>
                  <a:rPr lang="en-GB" sz="2400" dirty="0" smtClean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$3.50</a:t>
                </a:r>
                <a:endParaRPr lang="en-GB" sz="2400" dirty="0">
                  <a:latin typeface="OpenDyslexicAlta" panose="00000500000000000000" pitchFamily="2" charset="0"/>
                  <a:ea typeface="Sassoon Infant Rg" panose="02000503030000020003" pitchFamily="2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83EA508-1464-4A49-8CD0-6F50CC8A03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8018" y="4186029"/>
                <a:ext cx="1448470" cy="646331"/>
              </a:xfrm>
              <a:prstGeom prst="rect">
                <a:avLst/>
              </a:prstGeom>
              <a:blipFill rotWithShape="1">
                <a:blip r:embed="rId10"/>
                <a:stretch>
                  <a:fillRect r="-2521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ight Brace 44">
            <a:extLst>
              <a:ext uri="{FF2B5EF4-FFF2-40B4-BE49-F238E27FC236}">
                <a16:creationId xmlns="" xmlns:a16="http://schemas.microsoft.com/office/drawing/2014/main" id="{6545C96C-2D5C-854E-A1E4-E5537AFE7480}"/>
              </a:ext>
            </a:extLst>
          </p:cNvPr>
          <p:cNvSpPr/>
          <p:nvPr/>
        </p:nvSpPr>
        <p:spPr>
          <a:xfrm rot="16200000">
            <a:off x="3790958" y="3255885"/>
            <a:ext cx="316523" cy="1387324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07636036-A332-2445-8268-A2E109821B0A}"/>
              </a:ext>
            </a:extLst>
          </p:cNvPr>
          <p:cNvSpPr txBox="1"/>
          <p:nvPr/>
        </p:nvSpPr>
        <p:spPr>
          <a:xfrm>
            <a:off x="3493378" y="3348889"/>
            <a:ext cx="92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B762F091-EFC5-E048-BC25-AE9C76D55971}"/>
              </a:ext>
            </a:extLst>
          </p:cNvPr>
          <p:cNvSpPr txBox="1"/>
          <p:nvPr/>
        </p:nvSpPr>
        <p:spPr>
          <a:xfrm>
            <a:off x="3434268" y="3337658"/>
            <a:ext cx="92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 smtClean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$3.50</a:t>
            </a:r>
            <a:endParaRPr lang="en-GB" sz="1600" dirty="0">
              <a:latin typeface="OpenDyslexicAlta" panose="00000500000000000000" pitchFamily="2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1C7D0AAD-0C1A-DE40-A00B-32C124D8A0FF}"/>
              </a:ext>
            </a:extLst>
          </p:cNvPr>
          <p:cNvSpPr txBox="1"/>
          <p:nvPr/>
        </p:nvSpPr>
        <p:spPr>
          <a:xfrm>
            <a:off x="4642882" y="5818248"/>
            <a:ext cx="11942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3.50</a:t>
            </a:r>
          </a:p>
        </p:txBody>
      </p:sp>
    </p:spTree>
    <p:extLst>
      <p:ext uri="{BB962C8B-B14F-4D97-AF65-F5344CB8AC3E}">
        <p14:creationId xmlns:p14="http://schemas.microsoft.com/office/powerpoint/2010/main" val="33091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4" grpId="0"/>
      <p:bldP spid="25" grpId="0" animBg="1"/>
      <p:bldP spid="26" grpId="0" animBg="1"/>
      <p:bldP spid="27" grpId="0" animBg="1"/>
      <p:bldP spid="28" grpId="0"/>
      <p:bldP spid="31" grpId="0" animBg="1"/>
      <p:bldP spid="32" grpId="0" animBg="1"/>
      <p:bldP spid="33" grpId="0" animBg="1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 animBg="1"/>
      <p:bldP spid="46" grpId="0"/>
      <p:bldP spid="46" grpId="1"/>
      <p:bldP spid="47" grpId="0"/>
      <p:bldP spid="4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1591</TotalTime>
  <Words>602</Words>
  <Application>Microsoft Office PowerPoint</Application>
  <PresentationFormat>Custom</PresentationFormat>
  <Paragraphs>124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Sassoon Infant Rg</vt:lpstr>
      <vt:lpstr>OpenDyslexicAlta</vt:lpstr>
      <vt:lpstr>Lato</vt:lpstr>
      <vt:lpstr>Cambria Math</vt:lpstr>
      <vt:lpstr>Lato Light</vt:lpstr>
      <vt:lpstr>Calibri</vt:lpstr>
      <vt:lpstr>Calibri Light</vt:lpstr>
      <vt:lpstr>Muli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121</cp:revision>
  <dcterms:created xsi:type="dcterms:W3CDTF">2020-10-12T14:10:39Z</dcterms:created>
  <dcterms:modified xsi:type="dcterms:W3CDTF">2020-12-14T10:30:19Z</dcterms:modified>
</cp:coreProperties>
</file>