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2"/>
  </p:sldMasterIdLst>
  <p:notesMasterIdLst>
    <p:notesMasterId r:id="rId12"/>
  </p:notesMasterIdLst>
  <p:handoutMasterIdLst>
    <p:handoutMasterId r:id="rId13"/>
  </p:handoutMasterIdLst>
  <p:sldIdLst>
    <p:sldId id="675" r:id="rId3"/>
    <p:sldId id="677" r:id="rId4"/>
    <p:sldId id="680" r:id="rId5"/>
    <p:sldId id="681" r:id="rId6"/>
    <p:sldId id="682" r:id="rId7"/>
    <p:sldId id="683" r:id="rId8"/>
    <p:sldId id="685" r:id="rId9"/>
    <p:sldId id="686" r:id="rId10"/>
    <p:sldId id="687" r:id="rId11"/>
  </p:sldIdLst>
  <p:sldSz cx="12192000" cy="6858000"/>
  <p:notesSz cx="6858000" cy="9144000"/>
  <p:embeddedFontLst>
    <p:embeddedFont>
      <p:font typeface="Cambria Math" panose="02040503050406030204" pitchFamily="18" charset="0"/>
      <p:regular r:id="rId14"/>
    </p:embeddedFont>
    <p:embeddedFont>
      <p:font typeface="Muli" panose="020B0604020202020204" charset="0"/>
      <p:regular r:id="rId15"/>
      <p:bold r:id="rId16"/>
      <p:italic r:id="rId17"/>
      <p:boldItalic r:id="rId18"/>
    </p:embeddedFont>
    <p:embeddedFont>
      <p:font typeface="Lato Light" panose="020F0302020204030203" pitchFamily="34" charset="0"/>
      <p:regular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panose="020F0502020204030203" pitchFamily="34" charset="0"/>
      <p:regular r:id="rId26"/>
      <p:bold r:id="rId27"/>
    </p:embeddedFont>
    <p:embeddedFont>
      <p:font typeface="OpenDyslexicAlta" panose="00000500000000000000" pitchFamily="2"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6FF"/>
    <a:srgbClr val="FE3860"/>
    <a:srgbClr val="729CFC"/>
    <a:srgbClr val="2F46AF"/>
    <a:srgbClr val="FE7700"/>
    <a:srgbClr val="8900FF"/>
    <a:srgbClr val="23D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46"/>
  </p:normalViewPr>
  <p:slideViewPr>
    <p:cSldViewPr snapToGrid="0" snapToObjects="1" showGuides="1">
      <p:cViewPr varScale="1">
        <p:scale>
          <a:sx n="65" d="100"/>
          <a:sy n="65" d="100"/>
        </p:scale>
        <p:origin x="-660" y="-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225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5A1D4-C5E4-7347-92E9-695243948240}" type="datetimeFigureOut">
              <a:rPr lang="en-US" smtClean="0"/>
              <a:t>11/27/2020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19D0-70A3-174C-9E75-D4B0602327A7}" type="slidenum">
              <a:rPr lang="en-US" smtClean="0"/>
              <a:t>‹#›</a:t>
            </a:fld>
            <a:endParaRPr lang="en-US"/>
          </a:p>
        </p:txBody>
      </p:sp>
    </p:spTree>
    <p:extLst>
      <p:ext uri="{BB962C8B-B14F-4D97-AF65-F5344CB8AC3E}">
        <p14:creationId xmlns:p14="http://schemas.microsoft.com/office/powerpoint/2010/main" val="4759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You could discuss near doubles and showing this as 3 x 8 too as an alternative solution. </a:t>
            </a:r>
          </a:p>
        </p:txBody>
      </p:sp>
      <p:sp>
        <p:nvSpPr>
          <p:cNvPr id="4" name="Slide Number Placeholder 3"/>
          <p:cNvSpPr>
            <a:spLocks noGrp="1"/>
          </p:cNvSpPr>
          <p:nvPr>
            <p:ph type="sldNum" sz="quarter" idx="5"/>
          </p:nvPr>
        </p:nvSpPr>
        <p:spPr/>
        <p:txBody>
          <a:bodyPr/>
          <a:lstStyle/>
          <a:p>
            <a:fld id="{A2EE19D0-70A3-174C-9E75-D4B0602327A7}" type="slidenum">
              <a:rPr lang="en-US" smtClean="0"/>
              <a:t>3</a:t>
            </a:fld>
            <a:endParaRPr lang="en-US"/>
          </a:p>
        </p:txBody>
      </p:sp>
    </p:spTree>
    <p:extLst>
      <p:ext uri="{BB962C8B-B14F-4D97-AF65-F5344CB8AC3E}">
        <p14:creationId xmlns:p14="http://schemas.microsoft.com/office/powerpoint/2010/main" val="311948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5002A-DAEE-4248-8394-E7A0CDBDFC7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 xmlns:a16="http://schemas.microsoft.com/office/drawing/2014/main" id="{013E59BD-0612-6646-A2B8-769C57ED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 xmlns:a16="http://schemas.microsoft.com/office/drawing/2014/main" id="{3B9ABEB6-46C4-F842-B7B8-7ABA27575344}"/>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 xmlns:a16="http://schemas.microsoft.com/office/drawing/2014/main" id="{A7D007F5-01F2-BC4D-8178-6A8659367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9572DB-C1C5-9946-BB84-C40802306CCB}"/>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022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59271C-CF06-D647-9BE3-3E9582B9453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56A1AD1D-060C-FF4F-9F97-15C236D909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AFBF1FCB-22BA-6F4D-9E3A-42DB9B90218C}"/>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 xmlns:a16="http://schemas.microsoft.com/office/drawing/2014/main" id="{17E6E52E-10FC-404E-B242-D10703CD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8424478-7D31-DE4D-9D8A-65538D82D91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57414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F15B852-0363-6346-85FB-B78F96DF2B5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C485797C-01E9-3343-81C3-BEB191000D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55F7C962-62C8-8F48-9D2E-0E628A762F8F}"/>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 xmlns:a16="http://schemas.microsoft.com/office/drawing/2014/main" id="{C8D598AF-1E34-CF40-A79A-D18C85F9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3A7088-0CE2-9D43-84A0-9F709AA71B61}"/>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21932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3168000" y="928800"/>
            <a:ext cx="5280660" cy="899795"/>
          </a:xfrm>
          <a:prstGeom prst="rect">
            <a:avLst/>
          </a:prstGeom>
        </p:spPr>
      </p:pic>
    </p:spTree>
    <p:extLst>
      <p:ext uri="{BB962C8B-B14F-4D97-AF65-F5344CB8AC3E}">
        <p14:creationId xmlns:p14="http://schemas.microsoft.com/office/powerpoint/2010/main" val="6491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 xmlns:a16="http://schemas.microsoft.com/office/drawing/2014/main"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995968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315823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75309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167717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027066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 xmlns:a16="http://schemas.microsoft.com/office/drawing/2014/main"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27/11/2020</a:t>
            </a:fld>
            <a:endParaRPr lang="en-GB" dirty="0"/>
          </a:p>
        </p:txBody>
      </p:sp>
    </p:spTree>
    <p:extLst>
      <p:ext uri="{BB962C8B-B14F-4D97-AF65-F5344CB8AC3E}">
        <p14:creationId xmlns:p14="http://schemas.microsoft.com/office/powerpoint/2010/main" val="178355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76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ECC3BD-F1E4-E142-A805-3EC7B2C431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C49B1A3D-2C5A-BD45-92DA-E8E21925D8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3FB6D4DD-9B5E-8A43-85B2-B36B9A2E601D}"/>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 xmlns:a16="http://schemas.microsoft.com/office/drawing/2014/main" id="{0F4CCD37-4C0B-4C4C-8B32-15DAEB33B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9D535BD-8E75-F044-AE43-A931C29040ED}"/>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5250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740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100760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533167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48771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13922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813091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21394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A5EE5D-22AB-874B-885C-8B9BEDAB1F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 xmlns:a16="http://schemas.microsoft.com/office/drawing/2014/main" id="{12852B95-C7ED-6E4B-AFFD-5863A8F16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337B612-1F19-794F-955A-AE22E93A6BE1}"/>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5" name="Footer Placeholder 4">
            <a:extLst>
              <a:ext uri="{FF2B5EF4-FFF2-40B4-BE49-F238E27FC236}">
                <a16:creationId xmlns="" xmlns:a16="http://schemas.microsoft.com/office/drawing/2014/main" id="{0BAEAC50-4946-B54C-8217-C0728F5BC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CE76A5-64B7-5D45-968F-D0015026F208}"/>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7973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BA40B-2639-E746-9050-A6B896C158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4E9A24DC-F173-0649-AD30-941D6DB573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 xmlns:a16="http://schemas.microsoft.com/office/drawing/2014/main" id="{2EAFB72A-3F68-5A40-AE5B-68E5C80922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F19AFD3C-5269-CF41-AEC1-C9D5DF4119E1}"/>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6" name="Footer Placeholder 5">
            <a:extLst>
              <a:ext uri="{FF2B5EF4-FFF2-40B4-BE49-F238E27FC236}">
                <a16:creationId xmlns="" xmlns:a16="http://schemas.microsoft.com/office/drawing/2014/main" id="{3437015A-0F21-AF40-8647-DDE1CDDA7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625D86C-2785-534F-8292-F144747B27A6}"/>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90210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7E4A28-7A37-A946-961F-D500AC66A1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F5DCF884-4AFA-4C4D-A30B-4B075E867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F2583E2A-D869-B04D-A5D2-D22BA7484D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 xmlns:a16="http://schemas.microsoft.com/office/drawing/2014/main" id="{649C8D8C-3C56-D04A-915D-65830DD9C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F2181638-2723-7742-8B7D-DE5F0B4C40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 xmlns:a16="http://schemas.microsoft.com/office/drawing/2014/main" id="{33291886-94EA-5746-BE21-AB1126A816C8}"/>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8" name="Footer Placeholder 7">
            <a:extLst>
              <a:ext uri="{FF2B5EF4-FFF2-40B4-BE49-F238E27FC236}">
                <a16:creationId xmlns="" xmlns:a16="http://schemas.microsoft.com/office/drawing/2014/main" id="{CF60A7CC-6263-564A-94D7-7FC53B36F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EE2E3FF-E3EC-6442-98BC-A55AF78D26BC}"/>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252516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742960-6161-5C46-872C-5718E73A81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 xmlns:a16="http://schemas.microsoft.com/office/drawing/2014/main" id="{89CDFBD9-A641-224A-8A6E-9A8A56496AAB}"/>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4" name="Footer Placeholder 3">
            <a:extLst>
              <a:ext uri="{FF2B5EF4-FFF2-40B4-BE49-F238E27FC236}">
                <a16:creationId xmlns="" xmlns:a16="http://schemas.microsoft.com/office/drawing/2014/main" id="{8148952E-09E1-6346-B550-09306BF5A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7EE935B-54A4-CD47-B500-4EC676FB7204}"/>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80710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2A8D6BB-DE1D-DA4B-84C8-55BAE131ECED}"/>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3" name="Footer Placeholder 2">
            <a:extLst>
              <a:ext uri="{FF2B5EF4-FFF2-40B4-BE49-F238E27FC236}">
                <a16:creationId xmlns="" xmlns:a16="http://schemas.microsoft.com/office/drawing/2014/main" id="{BE10D701-7FEF-7A46-A427-55B4608EB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4218319-85E5-AA47-AEB9-A89588ECF0D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425722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38EAA3-561A-1C48-9364-A8E4BA5103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B7C268E8-6F10-A04A-8A4E-DC0369691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DFE42894-572B-8E44-B2A3-F85978F32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2F68B6CA-55B6-224B-985A-A9E52CDEE542}"/>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6" name="Footer Placeholder 5">
            <a:extLst>
              <a:ext uri="{FF2B5EF4-FFF2-40B4-BE49-F238E27FC236}">
                <a16:creationId xmlns="" xmlns:a16="http://schemas.microsoft.com/office/drawing/2014/main" id="{35378AA0-CE23-D648-B22D-F7679AC4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4B0AED8-884B-614E-B013-CA297317A492}"/>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72810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EF4616-9399-CC4C-B87E-FFFE822900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E85FD94C-0B30-7647-AD35-75B429FD59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D0A3710-AD1B-B74F-BFC9-EA3ED45CB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0F6774B3-566C-8148-9215-6442E333B929}"/>
              </a:ext>
            </a:extLst>
          </p:cNvPr>
          <p:cNvSpPr>
            <a:spLocks noGrp="1"/>
          </p:cNvSpPr>
          <p:nvPr>
            <p:ph type="dt" sz="half" idx="10"/>
          </p:nvPr>
        </p:nvSpPr>
        <p:spPr/>
        <p:txBody>
          <a:bodyPr/>
          <a:lstStyle/>
          <a:p>
            <a:fld id="{86DDCF7F-D956-254E-99BC-6091327F4838}" type="datetimeFigureOut">
              <a:rPr lang="en-US" smtClean="0"/>
              <a:t>11/27/2020</a:t>
            </a:fld>
            <a:endParaRPr lang="en-US"/>
          </a:p>
        </p:txBody>
      </p:sp>
      <p:sp>
        <p:nvSpPr>
          <p:cNvPr id="6" name="Footer Placeholder 5">
            <a:extLst>
              <a:ext uri="{FF2B5EF4-FFF2-40B4-BE49-F238E27FC236}">
                <a16:creationId xmlns="" xmlns:a16="http://schemas.microsoft.com/office/drawing/2014/main" id="{25CEF6B1-A701-9147-9F48-A33D9ABB4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1EC7B45-63DB-E149-88C1-684426C997FE}"/>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894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FD64EF1-705F-4E40-9884-E2AD72829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3A1C13AD-07AE-3B45-9FBD-FBB1F97B6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A9B56716-1078-5540-990E-E4676225A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DCF7F-D956-254E-99BC-6091327F4838}" type="datetimeFigureOut">
              <a:rPr lang="en-US" smtClean="0"/>
              <a:t>11/27/2020</a:t>
            </a:fld>
            <a:endParaRPr lang="en-US"/>
          </a:p>
        </p:txBody>
      </p:sp>
      <p:sp>
        <p:nvSpPr>
          <p:cNvPr id="5" name="Footer Placeholder 4">
            <a:extLst>
              <a:ext uri="{FF2B5EF4-FFF2-40B4-BE49-F238E27FC236}">
                <a16:creationId xmlns="" xmlns:a16="http://schemas.microsoft.com/office/drawing/2014/main" id="{88C9E3F8-0C98-C143-96D0-E5329D398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2C5226E-7E8A-5D44-B82C-65C19CDE0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7F2C5-3548-6744-8B45-C12FAF356999}" type="slidenum">
              <a:rPr lang="en-US" smtClean="0"/>
              <a:t>‹#›</a:t>
            </a:fld>
            <a:endParaRPr lang="en-US"/>
          </a:p>
        </p:txBody>
      </p:sp>
    </p:spTree>
    <p:extLst>
      <p:ext uri="{BB962C8B-B14F-4D97-AF65-F5344CB8AC3E}">
        <p14:creationId xmlns:p14="http://schemas.microsoft.com/office/powerpoint/2010/main" val="9027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68214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FDEECE2B-4F07-3243-A1BF-25C2CD33540E}"/>
              </a:ext>
            </a:extLst>
          </p:cNvPr>
          <p:cNvSpPr>
            <a:spLocks noGrp="1"/>
          </p:cNvSpPr>
          <p:nvPr>
            <p:ph type="subTitle" idx="1"/>
          </p:nvPr>
        </p:nvSpPr>
        <p:spPr>
          <a:xfrm>
            <a:off x="1245970" y="2666346"/>
            <a:ext cx="9712979" cy="1870364"/>
          </a:xfrm>
        </p:spPr>
        <p:txBody>
          <a:bodyPr>
            <a:normAutofit/>
          </a:bodyPr>
          <a:lstStyle/>
          <a:p>
            <a:r>
              <a:rPr lang="en-GB" dirty="0" smtClean="0">
                <a:latin typeface="Sassoon Infant Std" pitchFamily="34" charset="0"/>
                <a:ea typeface="Sassoon Infant Rg" panose="02000503030000020003" pitchFamily="2" charset="0"/>
              </a:rPr>
              <a:t>Festive Problems</a:t>
            </a:r>
            <a:endParaRPr lang="en-GB" dirty="0">
              <a:latin typeface="Sassoon Infant Std" pitchFamily="34" charset="0"/>
              <a:ea typeface="Sassoon Infant Rg" panose="02000503030000020003" pitchFamily="2" charset="0"/>
            </a:endParaRPr>
          </a:p>
          <a:p>
            <a:r>
              <a:rPr lang="en-GB" dirty="0">
                <a:latin typeface="Sassoon Infant Std" pitchFamily="34" charset="0"/>
                <a:ea typeface="Sassoon Infant Rg" panose="02000503030000020003" pitchFamily="2" charset="0"/>
              </a:rPr>
              <a:t>5</a:t>
            </a:r>
            <a:r>
              <a:rPr lang="en-GB" baseline="30000" dirty="0">
                <a:latin typeface="Sassoon Infant Std" pitchFamily="34" charset="0"/>
                <a:ea typeface="Sassoon Infant Rg" panose="02000503030000020003" pitchFamily="2" charset="0"/>
              </a:rPr>
              <a:t>th</a:t>
            </a:r>
            <a:r>
              <a:rPr lang="en-GB" dirty="0">
                <a:latin typeface="Sassoon Infant Std" pitchFamily="34" charset="0"/>
                <a:ea typeface="Sassoon Infant Rg" panose="02000503030000020003" pitchFamily="2" charset="0"/>
              </a:rPr>
              <a:t> December</a:t>
            </a:r>
          </a:p>
        </p:txBody>
      </p:sp>
      <p:pic>
        <p:nvPicPr>
          <p:cNvPr id="11" name="Picture 10">
            <a:extLst>
              <a:ext uri="{FF2B5EF4-FFF2-40B4-BE49-F238E27FC236}">
                <a16:creationId xmlns="" xmlns:a16="http://schemas.microsoft.com/office/drawing/2014/main"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 xmlns:a16="http://schemas.microsoft.com/office/drawing/2014/main"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 xmlns:a16="http://schemas.microsoft.com/office/drawing/2014/main"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 xmlns:a16="http://schemas.microsoft.com/office/drawing/2014/main"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8" name="TextBox 7">
            <a:extLst>
              <a:ext uri="{FF2B5EF4-FFF2-40B4-BE49-F238E27FC236}">
                <a16:creationId xmlns="" xmlns:a16="http://schemas.microsoft.com/office/drawing/2014/main" id="{AC9EFBDC-A8B5-9549-8D36-873513E4D40C}"/>
              </a:ext>
            </a:extLst>
          </p:cNvPr>
          <p:cNvSpPr txBox="1"/>
          <p:nvPr/>
        </p:nvSpPr>
        <p:spPr>
          <a:xfrm>
            <a:off x="596348" y="653332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F8D65072-FC35-D84F-937B-70E91C6BD3D3}"/>
              </a:ext>
            </a:extLst>
          </p:cNvPr>
          <p:cNvSpPr txBox="1"/>
          <p:nvPr/>
        </p:nvSpPr>
        <p:spPr>
          <a:xfrm>
            <a:off x="9342783" y="38563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23FD110D-0788-224A-B984-DF64F26843F4}"/>
              </a:ext>
            </a:extLst>
          </p:cNvPr>
          <p:cNvPicPr>
            <a:picLocks noChangeAspect="1"/>
          </p:cNvPicPr>
          <p:nvPr/>
        </p:nvPicPr>
        <p:blipFill>
          <a:blip r:embed="rId6"/>
          <a:stretch>
            <a:fillRect/>
          </a:stretch>
        </p:blipFill>
        <p:spPr>
          <a:xfrm>
            <a:off x="9689822" y="127262"/>
            <a:ext cx="2502178" cy="1407475"/>
          </a:xfrm>
          <a:prstGeom prst="rect">
            <a:avLst/>
          </a:prstGeom>
        </p:spPr>
      </p:pic>
      <p:pic>
        <p:nvPicPr>
          <p:cNvPr id="3" name="Picture 2">
            <a:extLst>
              <a:ext uri="{FF2B5EF4-FFF2-40B4-BE49-F238E27FC236}">
                <a16:creationId xmlns="" xmlns:a16="http://schemas.microsoft.com/office/drawing/2014/main" id="{ED37280F-09CB-114C-B7C3-47F64F5DE656}"/>
              </a:ext>
            </a:extLst>
          </p:cNvPr>
          <p:cNvPicPr>
            <a:picLocks noChangeAspect="1"/>
          </p:cNvPicPr>
          <p:nvPr/>
        </p:nvPicPr>
        <p:blipFill>
          <a:blip r:embed="rId7"/>
          <a:stretch>
            <a:fillRect/>
          </a:stretch>
        </p:blipFill>
        <p:spPr>
          <a:xfrm>
            <a:off x="851918" y="4041049"/>
            <a:ext cx="1085603" cy="1085603"/>
          </a:xfrm>
          <a:prstGeom prst="rect">
            <a:avLst/>
          </a:prstGeom>
        </p:spPr>
      </p:pic>
      <p:pic>
        <p:nvPicPr>
          <p:cNvPr id="4" name="Picture 3">
            <a:extLst>
              <a:ext uri="{FF2B5EF4-FFF2-40B4-BE49-F238E27FC236}">
                <a16:creationId xmlns="" xmlns:a16="http://schemas.microsoft.com/office/drawing/2014/main" id="{829D0D62-54A5-5A4E-91A1-84131302BED8}"/>
              </a:ext>
            </a:extLst>
          </p:cNvPr>
          <p:cNvPicPr>
            <a:picLocks noChangeAspect="1"/>
          </p:cNvPicPr>
          <p:nvPr/>
        </p:nvPicPr>
        <p:blipFill>
          <a:blip r:embed="rId8"/>
          <a:stretch>
            <a:fillRect/>
          </a:stretch>
        </p:blipFill>
        <p:spPr>
          <a:xfrm>
            <a:off x="11185192" y="3134708"/>
            <a:ext cx="588583" cy="588583"/>
          </a:xfrm>
          <a:prstGeom prst="rect">
            <a:avLst/>
          </a:prstGeom>
        </p:spPr>
      </p:pic>
    </p:spTree>
    <p:extLst>
      <p:ext uri="{BB962C8B-B14F-4D97-AF65-F5344CB8AC3E}">
        <p14:creationId xmlns:p14="http://schemas.microsoft.com/office/powerpoint/2010/main" val="123691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1:</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Miss Bell hands out some gifts to her class.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midday, she hands out 7 gifts.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3pm, she hands out 8 more. </a:t>
            </a:r>
          </a:p>
          <a:p>
            <a:pPr algn="l"/>
            <a:r>
              <a:rPr lang="en-GB" dirty="0">
                <a:latin typeface="Sassoon Infant Std" pitchFamily="34" charset="0"/>
                <a:ea typeface="Sassoon Infant Rg" panose="02000503030000020003" pitchFamily="2" charset="0"/>
              </a:rPr>
              <a:t>She still has 9 gifts left to hand out at the end of the day. </a:t>
            </a:r>
          </a:p>
          <a:p>
            <a:pPr algn="l"/>
            <a:r>
              <a:rPr lang="en-GB" dirty="0">
                <a:latin typeface="Sassoon Infant Std" pitchFamily="34" charset="0"/>
                <a:ea typeface="Sassoon Infant Rg" panose="02000503030000020003" pitchFamily="2" charset="0"/>
              </a:rPr>
              <a:t>How many gifts did she have before midday?</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 xmlns:a16="http://schemas.microsoft.com/office/drawing/2014/main" id="{A8AF0609-19D1-1543-B0DC-B0CD948BED5E}"/>
              </a:ext>
            </a:extLst>
          </p:cNvPr>
          <p:cNvPicPr>
            <a:picLocks noChangeAspect="1"/>
          </p:cNvPicPr>
          <p:nvPr/>
        </p:nvPicPr>
        <p:blipFill>
          <a:blip r:embed="rId3"/>
          <a:stretch>
            <a:fillRect/>
          </a:stretch>
        </p:blipFill>
        <p:spPr>
          <a:xfrm>
            <a:off x="9944793" y="983364"/>
            <a:ext cx="2146646" cy="1403576"/>
          </a:xfrm>
          <a:prstGeom prst="rect">
            <a:avLst/>
          </a:prstGeom>
        </p:spPr>
      </p:pic>
    </p:spTree>
    <p:extLst>
      <p:ext uri="{BB962C8B-B14F-4D97-AF65-F5344CB8AC3E}">
        <p14:creationId xmlns:p14="http://schemas.microsoft.com/office/powerpoint/2010/main" val="332216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3">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1:</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Miss Bell hands out some gifts to her class.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midday, she hands out 7 gifts.</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At 3pm, she hands out 8 more. </a:t>
            </a:r>
          </a:p>
          <a:p>
            <a:pPr algn="l"/>
            <a:r>
              <a:rPr lang="en-GB" dirty="0">
                <a:latin typeface="Sassoon Infant Std" pitchFamily="34" charset="0"/>
                <a:ea typeface="Sassoon Infant Rg" panose="02000503030000020003" pitchFamily="2" charset="0"/>
              </a:rPr>
              <a:t>She still has 9 gifts left to hand out at the end of the day. </a:t>
            </a:r>
          </a:p>
          <a:p>
            <a:pPr algn="l"/>
            <a:r>
              <a:rPr lang="en-GB" dirty="0">
                <a:latin typeface="Sassoon Infant Std" pitchFamily="34" charset="0"/>
                <a:ea typeface="Sassoon Infant Rg" panose="02000503030000020003" pitchFamily="2" charset="0"/>
              </a:rPr>
              <a:t>How many gifts did she have before midday?</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 xmlns:a16="http://schemas.microsoft.com/office/drawing/2014/main" id="{A8AF0609-19D1-1543-B0DC-B0CD948BED5E}"/>
              </a:ext>
            </a:extLst>
          </p:cNvPr>
          <p:cNvPicPr>
            <a:picLocks noChangeAspect="1"/>
          </p:cNvPicPr>
          <p:nvPr/>
        </p:nvPicPr>
        <p:blipFill>
          <a:blip r:embed="rId4"/>
          <a:stretch>
            <a:fillRect/>
          </a:stretch>
        </p:blipFill>
        <p:spPr>
          <a:xfrm>
            <a:off x="9944793" y="983364"/>
            <a:ext cx="2146646" cy="1403576"/>
          </a:xfrm>
          <a:prstGeom prst="rect">
            <a:avLst/>
          </a:prstGeom>
        </p:spPr>
      </p:pic>
      <p:sp>
        <p:nvSpPr>
          <p:cNvPr id="12" name="Subtitle 4">
            <a:extLst>
              <a:ext uri="{FF2B5EF4-FFF2-40B4-BE49-F238E27FC236}">
                <a16:creationId xmlns="" xmlns:a16="http://schemas.microsoft.com/office/drawing/2014/main" id="{DF2E44FC-3763-7B45-9922-21ECCA8BA9A4}"/>
              </a:ext>
            </a:extLst>
          </p:cNvPr>
          <p:cNvSpPr txBox="1">
            <a:spLocks/>
          </p:cNvSpPr>
          <p:nvPr/>
        </p:nvSpPr>
        <p:spPr>
          <a:xfrm>
            <a:off x="152399" y="5932967"/>
            <a:ext cx="10943492" cy="6848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Sassoon Infant Std" pitchFamily="34" charset="0"/>
                <a:ea typeface="Sassoon Infant Rg" panose="02000503030000020003" pitchFamily="2" charset="0"/>
              </a:rPr>
              <a:t>Miss Bell </a:t>
            </a:r>
            <a:r>
              <a:rPr lang="en-GB" sz="2800" dirty="0">
                <a:latin typeface="Sassoon Infant Std" pitchFamily="34" charset="0"/>
                <a:ea typeface="Sassoon Infant Rg" panose="02000503030000020003" pitchFamily="2" charset="0"/>
                <a:cs typeface="Calibri" panose="020F0502020204030204" pitchFamily="34" charset="0"/>
              </a:rPr>
              <a:t>___</a:t>
            </a:r>
            <a:r>
              <a:rPr lang="en-GB" sz="2800" dirty="0">
                <a:latin typeface="Sassoon Infant Std" pitchFamily="34" charset="0"/>
                <a:ea typeface="Sassoon Infant Rg" panose="02000503030000020003" pitchFamily="2" charset="0"/>
              </a:rPr>
              <a:t> had gifts before midday.</a:t>
            </a:r>
          </a:p>
        </p:txBody>
      </p:sp>
      <p:sp>
        <p:nvSpPr>
          <p:cNvPr id="16" name="Rectangle 15">
            <a:extLst>
              <a:ext uri="{FF2B5EF4-FFF2-40B4-BE49-F238E27FC236}">
                <a16:creationId xmlns="" xmlns:a16="http://schemas.microsoft.com/office/drawing/2014/main" id="{4CBC3DD3-E296-8646-A84B-67DB240AEFA2}"/>
              </a:ext>
            </a:extLst>
          </p:cNvPr>
          <p:cNvSpPr/>
          <p:nvPr/>
        </p:nvSpPr>
        <p:spPr>
          <a:xfrm>
            <a:off x="884750" y="3839213"/>
            <a:ext cx="934728" cy="419100"/>
          </a:xfrm>
          <a:prstGeom prst="rect">
            <a:avLst/>
          </a:prstGeom>
          <a:solidFill>
            <a:srgbClr val="729CF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Sassoon Infant Std" pitchFamily="34" charset="0"/>
                <a:ea typeface="Sassoon Infant Rg" panose="02000503030000020003" pitchFamily="2" charset="0"/>
              </a:rPr>
              <a:t>7</a:t>
            </a:r>
          </a:p>
        </p:txBody>
      </p:sp>
      <p:sp>
        <p:nvSpPr>
          <p:cNvPr id="18" name="Rectangle 17">
            <a:extLst>
              <a:ext uri="{FF2B5EF4-FFF2-40B4-BE49-F238E27FC236}">
                <a16:creationId xmlns="" xmlns:a16="http://schemas.microsoft.com/office/drawing/2014/main" id="{D863FAB9-F06A-964E-B6C0-DD5A14AC44DB}"/>
              </a:ext>
            </a:extLst>
          </p:cNvPr>
          <p:cNvSpPr/>
          <p:nvPr/>
        </p:nvSpPr>
        <p:spPr>
          <a:xfrm>
            <a:off x="1819478" y="3839213"/>
            <a:ext cx="1157082" cy="419100"/>
          </a:xfrm>
          <a:prstGeom prst="rect">
            <a:avLst/>
          </a:prstGeom>
          <a:solidFill>
            <a:srgbClr val="FE38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Sassoon Infant Std" pitchFamily="34" charset="0"/>
                <a:ea typeface="Sassoon Infant Rg" panose="02000503030000020003" pitchFamily="2" charset="0"/>
              </a:rPr>
              <a:t>8</a:t>
            </a:r>
          </a:p>
        </p:txBody>
      </p:sp>
      <p:sp>
        <p:nvSpPr>
          <p:cNvPr id="22" name="Right Brace 21">
            <a:extLst>
              <a:ext uri="{FF2B5EF4-FFF2-40B4-BE49-F238E27FC236}">
                <a16:creationId xmlns="" xmlns:a16="http://schemas.microsoft.com/office/drawing/2014/main" id="{AE173A64-CC8A-5B4C-B184-6AC18A005891}"/>
              </a:ext>
            </a:extLst>
          </p:cNvPr>
          <p:cNvSpPr/>
          <p:nvPr/>
        </p:nvSpPr>
        <p:spPr>
          <a:xfrm rot="5400000">
            <a:off x="2503744" y="2678319"/>
            <a:ext cx="316523" cy="3511229"/>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23" name="Rectangle 22">
            <a:extLst>
              <a:ext uri="{FF2B5EF4-FFF2-40B4-BE49-F238E27FC236}">
                <a16:creationId xmlns="" xmlns:a16="http://schemas.microsoft.com/office/drawing/2014/main" id="{60E50E63-4B0A-D242-A951-CD9EBAA8987D}"/>
              </a:ext>
            </a:extLst>
          </p:cNvPr>
          <p:cNvSpPr/>
          <p:nvPr/>
        </p:nvSpPr>
        <p:spPr>
          <a:xfrm>
            <a:off x="2512411" y="4679971"/>
            <a:ext cx="287258"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a:t>
            </a:r>
            <a:endParaRPr lang="en-US" dirty="0">
              <a:latin typeface="Sassoon Infant Std" pitchFamily="34" charset="0"/>
              <a:ea typeface="Sassoon Infant Rg" panose="02000503030000020003" pitchFamily="2" charset="0"/>
            </a:endParaRPr>
          </a:p>
        </p:txBody>
      </p:sp>
      <p:sp>
        <p:nvSpPr>
          <p:cNvPr id="24" name="Rectangle 23">
            <a:extLst>
              <a:ext uri="{FF2B5EF4-FFF2-40B4-BE49-F238E27FC236}">
                <a16:creationId xmlns="" xmlns:a16="http://schemas.microsoft.com/office/drawing/2014/main" id="{624159F0-26FC-1F4B-9C10-172228EC3997}"/>
              </a:ext>
            </a:extLst>
          </p:cNvPr>
          <p:cNvSpPr/>
          <p:nvPr/>
        </p:nvSpPr>
        <p:spPr>
          <a:xfrm>
            <a:off x="2976559" y="3839213"/>
            <a:ext cx="1441061" cy="419100"/>
          </a:xfrm>
          <a:prstGeom prst="rect">
            <a:avLst/>
          </a:prstGeom>
          <a:solidFill>
            <a:srgbClr val="2F46A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Sassoon Infant Std" pitchFamily="34" charset="0"/>
                <a:ea typeface="Sassoon Infant Rg" panose="02000503030000020003" pitchFamily="2" charset="0"/>
              </a:rPr>
              <a:t>9</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 xmlns:a16="http://schemas.microsoft.com/office/drawing/2014/main" id="{20363223-25D8-E44B-8E4F-7BCF4A42948F}"/>
                  </a:ext>
                </a:extLst>
              </p:cNvPr>
              <p:cNvSpPr txBox="1"/>
              <p:nvPr/>
            </p:nvSpPr>
            <p:spPr>
              <a:xfrm>
                <a:off x="6546470" y="3290899"/>
                <a:ext cx="1526380"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7 </a:t>
                </a:r>
                <a14:m>
                  <m:oMath xmlns:m="http://schemas.openxmlformats.org/officeDocument/2006/math">
                    <m:r>
                      <a:rPr lang="en-GB" sz="2400" i="1">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a:t>
                </a:r>
                <a:r>
                  <a:rPr lang="en-US" sz="2400" dirty="0">
                    <a:latin typeface="Sassoon Infant Std" pitchFamily="34" charset="0"/>
                    <a:ea typeface="Sassoon Infant Rg" panose="02000503030000020003" pitchFamily="2" charset="0"/>
                    <a:cs typeface="Calibri" panose="020F0502020204030204" pitchFamily="34" charset="0"/>
                  </a:rPr>
                  <a:t>8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9</a:t>
                </a:r>
              </a:p>
            </p:txBody>
          </p:sp>
        </mc:Choice>
        <mc:Fallback>
          <p:sp>
            <p:nvSpPr>
              <p:cNvPr id="25" name="TextBox 24">
                <a:extLst>
                  <a:ext uri="{FF2B5EF4-FFF2-40B4-BE49-F238E27FC236}">
                    <a16:creationId xmlns="" xmlns:a16="http://schemas.microsoft.com/office/drawing/2014/main" xmlns:a14="http://schemas.microsoft.com/office/drawing/2010/main" id="{20363223-25D8-E44B-8E4F-7BCF4A42948F}"/>
                  </a:ext>
                </a:extLst>
              </p:cNvPr>
              <p:cNvSpPr txBox="1">
                <a:spLocks noRot="1" noChangeAspect="1" noMove="1" noResize="1" noEditPoints="1" noAdjustHandles="1" noChangeArrowheads="1" noChangeShapeType="1" noTextEdit="1"/>
              </p:cNvSpPr>
              <p:nvPr/>
            </p:nvSpPr>
            <p:spPr>
              <a:xfrm>
                <a:off x="6546470" y="3290899"/>
                <a:ext cx="1526380" cy="646331"/>
              </a:xfrm>
              <a:prstGeom prst="rect">
                <a:avLst/>
              </a:prstGeom>
              <a:blipFill rotWithShape="1">
                <a:blip r:embed="rId5"/>
                <a:stretch>
                  <a:fillRect l="-6400" r="-4800"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 xmlns:a16="http://schemas.microsoft.com/office/drawing/2014/main" id="{557A6D3D-A3FA-6242-A5E5-C33A32C57B47}"/>
                  </a:ext>
                </a:extLst>
              </p:cNvPr>
              <p:cNvSpPr txBox="1"/>
              <p:nvPr/>
            </p:nvSpPr>
            <p:spPr>
              <a:xfrm>
                <a:off x="7992281" y="3284872"/>
                <a:ext cx="1050288" cy="646331"/>
              </a:xfrm>
              <a:prstGeom prst="rect">
                <a:avLst/>
              </a:prstGeom>
              <a:noFill/>
            </p:spPr>
            <p:txBody>
              <a:bodyPr wrap="squar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24</a:t>
                </a:r>
              </a:p>
            </p:txBody>
          </p:sp>
        </mc:Choice>
        <mc:Fallback>
          <p:sp>
            <p:nvSpPr>
              <p:cNvPr id="26" name="TextBox 25">
                <a:extLst>
                  <a:ext uri="{FF2B5EF4-FFF2-40B4-BE49-F238E27FC236}">
                    <a16:creationId xmlns="" xmlns:a16="http://schemas.microsoft.com/office/drawing/2014/main" xmlns:a14="http://schemas.microsoft.com/office/drawing/2010/main" id="{557A6D3D-A3FA-6242-A5E5-C33A32C57B47}"/>
                  </a:ext>
                </a:extLst>
              </p:cNvPr>
              <p:cNvSpPr txBox="1">
                <a:spLocks noRot="1" noChangeAspect="1" noMove="1" noResize="1" noEditPoints="1" noAdjustHandles="1" noChangeArrowheads="1" noChangeShapeType="1" noTextEdit="1"/>
              </p:cNvSpPr>
              <p:nvPr/>
            </p:nvSpPr>
            <p:spPr>
              <a:xfrm>
                <a:off x="7992281" y="3284872"/>
                <a:ext cx="1050288" cy="646331"/>
              </a:xfrm>
              <a:prstGeom prst="rect">
                <a:avLst/>
              </a:prstGeom>
              <a:blipFill rotWithShape="1">
                <a:blip r:embed="rId6"/>
                <a:stretch>
                  <a:fillRect b="-14151"/>
                </a:stretch>
              </a:blipFill>
            </p:spPr>
            <p:txBody>
              <a:bodyPr/>
              <a:lstStyle/>
              <a:p>
                <a:r>
                  <a:rPr lang="en-GB">
                    <a:noFill/>
                  </a:rPr>
                  <a:t> </a:t>
                </a:r>
              </a:p>
            </p:txBody>
          </p:sp>
        </mc:Fallback>
      </mc:AlternateContent>
      <p:sp>
        <p:nvSpPr>
          <p:cNvPr id="28" name="TextBox 27">
            <a:extLst>
              <a:ext uri="{FF2B5EF4-FFF2-40B4-BE49-F238E27FC236}">
                <a16:creationId xmlns="" xmlns:a16="http://schemas.microsoft.com/office/drawing/2014/main" id="{F28E050A-7E5D-9C4E-9CB7-1AB8BC51A242}"/>
              </a:ext>
            </a:extLst>
          </p:cNvPr>
          <p:cNvSpPr txBox="1"/>
          <p:nvPr/>
        </p:nvSpPr>
        <p:spPr>
          <a:xfrm>
            <a:off x="2377634" y="4564555"/>
            <a:ext cx="848166" cy="646331"/>
          </a:xfrm>
          <a:prstGeom prst="rect">
            <a:avLst/>
          </a:prstGeom>
          <a:noFill/>
        </p:spPr>
        <p:txBody>
          <a:bodyPr wrap="squar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24</a:t>
            </a:r>
          </a:p>
        </p:txBody>
      </p:sp>
      <p:sp>
        <p:nvSpPr>
          <p:cNvPr id="29" name="TextBox 28">
            <a:extLst>
              <a:ext uri="{FF2B5EF4-FFF2-40B4-BE49-F238E27FC236}">
                <a16:creationId xmlns="" xmlns:a16="http://schemas.microsoft.com/office/drawing/2014/main" id="{C3F01837-24B2-9A48-AF92-99287C25A015}"/>
              </a:ext>
            </a:extLst>
          </p:cNvPr>
          <p:cNvSpPr txBox="1"/>
          <p:nvPr/>
        </p:nvSpPr>
        <p:spPr>
          <a:xfrm>
            <a:off x="1604684" y="5725787"/>
            <a:ext cx="812409" cy="738664"/>
          </a:xfrm>
          <a:prstGeom prst="rect">
            <a:avLst/>
          </a:prstGeom>
          <a:noFill/>
        </p:spPr>
        <p:txBody>
          <a:bodyPr wrap="square" rtlCol="0">
            <a:spAutoFit/>
          </a:bodyPr>
          <a:lstStyle/>
          <a:p>
            <a:pPr>
              <a:lnSpc>
                <a:spcPct val="150000"/>
              </a:lnSpc>
            </a:pPr>
            <a:r>
              <a:rPr lang="en-GB" sz="2800" dirty="0">
                <a:solidFill>
                  <a:srgbClr val="FE3860"/>
                </a:solidFill>
                <a:latin typeface="Sassoon Infant Std" pitchFamily="34" charset="0"/>
                <a:ea typeface="Sassoon Infant Rg" panose="02000503030000020003" pitchFamily="2" charset="0"/>
                <a:cs typeface="Calibri" panose="020F0502020204030204" pitchFamily="34" charset="0"/>
              </a:rPr>
              <a:t>24</a:t>
            </a:r>
          </a:p>
        </p:txBody>
      </p:sp>
    </p:spTree>
    <p:extLst>
      <p:ext uri="{BB962C8B-B14F-4D97-AF65-F5344CB8AC3E}">
        <p14:creationId xmlns:p14="http://schemas.microsoft.com/office/powerpoint/2010/main" val="6098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trips(down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1"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0" nodeType="clickEffect">
                                  <p:stCondLst>
                                    <p:cond delay="0"/>
                                  </p:stCondLst>
                                  <p:childTnLst>
                                    <p:animEffect transition="out" filter="checkerboard(across)">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linds(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animBg="1"/>
      <p:bldP spid="23" grpId="0"/>
      <p:bldP spid="23" grpId="1"/>
      <p:bldP spid="24" grpId="0" animBg="1"/>
      <p:bldP spid="25" grpId="0"/>
      <p:bldP spid="26"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2:</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Sassoon Infant Std" pitchFamily="34" charset="0"/>
                <a:ea typeface="Sassoon Infant Rg" panose="02000503030000020003" pitchFamily="2" charset="0"/>
              </a:rPr>
              <a:t>What number is hidden in each of the two crackers?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16" name="Picture 15">
            <a:extLst>
              <a:ext uri="{FF2B5EF4-FFF2-40B4-BE49-F238E27FC236}">
                <a16:creationId xmlns="" xmlns:a16="http://schemas.microsoft.com/office/drawing/2014/main" id="{55971D14-65D7-E645-AD20-8CE5FCE1BAD6}"/>
              </a:ext>
            </a:extLst>
          </p:cNvPr>
          <p:cNvPicPr>
            <a:picLocks noChangeAspect="1"/>
          </p:cNvPicPr>
          <p:nvPr/>
        </p:nvPicPr>
        <p:blipFill>
          <a:blip r:embed="rId3"/>
          <a:stretch>
            <a:fillRect/>
          </a:stretch>
        </p:blipFill>
        <p:spPr>
          <a:xfrm>
            <a:off x="10945042" y="1042246"/>
            <a:ext cx="1206500" cy="1206500"/>
          </a:xfrm>
          <a:prstGeom prst="rect">
            <a:avLst/>
          </a:prstGeom>
        </p:spPr>
      </p:pic>
    </p:spTree>
    <p:extLst>
      <p:ext uri="{BB962C8B-B14F-4D97-AF65-F5344CB8AC3E}">
        <p14:creationId xmlns:p14="http://schemas.microsoft.com/office/powerpoint/2010/main" val="364859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2:</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Sassoon Infant Std" pitchFamily="34" charset="0"/>
                <a:ea typeface="Sassoon Infant Rg" panose="02000503030000020003" pitchFamily="2" charset="0"/>
              </a:rPr>
              <a:t>What number is hidden in each of the two crackers?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2" name="Subtitle 4">
            <a:extLst>
              <a:ext uri="{FF2B5EF4-FFF2-40B4-BE49-F238E27FC236}">
                <a16:creationId xmlns="" xmlns:a16="http://schemas.microsoft.com/office/drawing/2014/main" id="{152A2B04-A007-5646-9B23-DED8AB4E83B1}"/>
              </a:ext>
            </a:extLst>
          </p:cNvPr>
          <p:cNvSpPr txBox="1">
            <a:spLocks/>
          </p:cNvSpPr>
          <p:nvPr/>
        </p:nvSpPr>
        <p:spPr>
          <a:xfrm>
            <a:off x="152398" y="5932967"/>
            <a:ext cx="11902119"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The purple cracker contains </a:t>
            </a:r>
            <a:r>
              <a:rPr lang="en-GB" dirty="0">
                <a:latin typeface="Sassoon Infant Std" pitchFamily="34" charset="0"/>
                <a:ea typeface="Sassoon Infant Rg" panose="02000503030000020003" pitchFamily="2" charset="0"/>
                <a:cs typeface="Calibri" panose="020F0502020204030204" pitchFamily="34" charset="0"/>
              </a:rPr>
              <a:t>____</a:t>
            </a:r>
            <a:r>
              <a:rPr lang="en-GB" dirty="0">
                <a:latin typeface="Sassoon Infant Std" pitchFamily="34" charset="0"/>
                <a:ea typeface="Sassoon Infant Rg" panose="02000503030000020003" pitchFamily="2" charset="0"/>
              </a:rPr>
              <a:t>. The green cracker contains </a:t>
            </a:r>
            <a:r>
              <a:rPr lang="en-GB" dirty="0">
                <a:latin typeface="Sassoon Infant Std" pitchFamily="34" charset="0"/>
                <a:ea typeface="Sassoon Infant Rg" panose="02000503030000020003" pitchFamily="2" charset="0"/>
                <a:cs typeface="Calibri" panose="020F0502020204030204" pitchFamily="34" charset="0"/>
              </a:rPr>
              <a:t>____</a:t>
            </a:r>
            <a:r>
              <a:rPr lang="en-GB" dirty="0">
                <a:latin typeface="Sassoon Infant Std" pitchFamily="34" charset="0"/>
                <a:ea typeface="Sassoon Infant Rg" panose="02000503030000020003" pitchFamily="2" charset="0"/>
              </a:rPr>
              <a:t>.   </a:t>
            </a:r>
          </a:p>
        </p:txBody>
      </p:sp>
      <p:sp>
        <p:nvSpPr>
          <p:cNvPr id="16" name="Right Brace 15">
            <a:extLst>
              <a:ext uri="{FF2B5EF4-FFF2-40B4-BE49-F238E27FC236}">
                <a16:creationId xmlns="" xmlns:a16="http://schemas.microsoft.com/office/drawing/2014/main" id="{FF756A0A-1909-C847-A332-54BEA008DAAD}"/>
              </a:ext>
            </a:extLst>
          </p:cNvPr>
          <p:cNvSpPr/>
          <p:nvPr/>
        </p:nvSpPr>
        <p:spPr>
          <a:xfrm>
            <a:off x="4506134" y="3491093"/>
            <a:ext cx="316523" cy="1861900"/>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18" name="Rectangle 17">
            <a:extLst>
              <a:ext uri="{FF2B5EF4-FFF2-40B4-BE49-F238E27FC236}">
                <a16:creationId xmlns="" xmlns:a16="http://schemas.microsoft.com/office/drawing/2014/main" id="{47CC6F07-2938-334A-8172-E9D290F81C82}"/>
              </a:ext>
            </a:extLst>
          </p:cNvPr>
          <p:cNvSpPr/>
          <p:nvPr/>
        </p:nvSpPr>
        <p:spPr>
          <a:xfrm>
            <a:off x="1653054" y="3470634"/>
            <a:ext cx="45719" cy="1861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22" name="Rectangle 21">
            <a:extLst>
              <a:ext uri="{FF2B5EF4-FFF2-40B4-BE49-F238E27FC236}">
                <a16:creationId xmlns="" xmlns:a16="http://schemas.microsoft.com/office/drawing/2014/main" id="{0E0E1EE6-E0F3-3146-8594-8C90B97346D5}"/>
              </a:ext>
            </a:extLst>
          </p:cNvPr>
          <p:cNvSpPr/>
          <p:nvPr/>
        </p:nvSpPr>
        <p:spPr>
          <a:xfrm>
            <a:off x="4911604" y="4254961"/>
            <a:ext cx="564578"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100</a:t>
            </a:r>
            <a:endParaRPr lang="en-US" dirty="0">
              <a:latin typeface="Sassoon Infant Std" pitchFamily="34" charset="0"/>
              <a:ea typeface="Sassoon Infant Rg" panose="02000503030000020003" pitchFamily="2" charset="0"/>
            </a:endParaRPr>
          </a:p>
        </p:txBody>
      </p:sp>
      <p:sp>
        <p:nvSpPr>
          <p:cNvPr id="23" name="Rectangle 22">
            <a:extLst>
              <a:ext uri="{FF2B5EF4-FFF2-40B4-BE49-F238E27FC236}">
                <a16:creationId xmlns="" xmlns:a16="http://schemas.microsoft.com/office/drawing/2014/main" id="{E4856C1E-57F0-0E4A-85E3-B3A03F5200A7}"/>
              </a:ext>
            </a:extLst>
          </p:cNvPr>
          <p:cNvSpPr/>
          <p:nvPr/>
        </p:nvSpPr>
        <p:spPr>
          <a:xfrm>
            <a:off x="783369" y="3671931"/>
            <a:ext cx="763349" cy="369332"/>
          </a:xfrm>
          <a:prstGeom prst="rect">
            <a:avLst/>
          </a:prstGeom>
        </p:spPr>
        <p:txBody>
          <a:bodyPr wrap="none">
            <a:spAutoFit/>
          </a:bodyPr>
          <a:lstStyle/>
          <a:p>
            <a:pPr algn="r"/>
            <a:r>
              <a:rPr lang="en-GB" dirty="0">
                <a:latin typeface="Sassoon Infant Std" pitchFamily="34" charset="0"/>
                <a:ea typeface="Sassoon Infant Rg" panose="02000503030000020003" pitchFamily="2" charset="0"/>
              </a:rPr>
              <a:t>purple</a:t>
            </a:r>
            <a:endParaRPr lang="en-US" dirty="0">
              <a:latin typeface="Sassoon Infant Std" pitchFamily="34" charset="0"/>
              <a:ea typeface="Sassoon Infant Rg" panose="02000503030000020003" pitchFamily="2" charset="0"/>
            </a:endParaRPr>
          </a:p>
        </p:txBody>
      </p:sp>
      <p:sp>
        <p:nvSpPr>
          <p:cNvPr id="24" name="Rectangle 23">
            <a:extLst>
              <a:ext uri="{FF2B5EF4-FFF2-40B4-BE49-F238E27FC236}">
                <a16:creationId xmlns="" xmlns:a16="http://schemas.microsoft.com/office/drawing/2014/main" id="{A1811571-857A-744A-ACBA-567F000D1385}"/>
              </a:ext>
            </a:extLst>
          </p:cNvPr>
          <p:cNvSpPr/>
          <p:nvPr/>
        </p:nvSpPr>
        <p:spPr>
          <a:xfrm>
            <a:off x="856464" y="4838173"/>
            <a:ext cx="690254" cy="369332"/>
          </a:xfrm>
          <a:prstGeom prst="rect">
            <a:avLst/>
          </a:prstGeom>
        </p:spPr>
        <p:txBody>
          <a:bodyPr wrap="none">
            <a:spAutoFit/>
          </a:bodyPr>
          <a:lstStyle/>
          <a:p>
            <a:pPr algn="r"/>
            <a:r>
              <a:rPr lang="en-GB" dirty="0">
                <a:latin typeface="Sassoon Infant Std" pitchFamily="34" charset="0"/>
                <a:ea typeface="Sassoon Infant Rg" panose="02000503030000020003" pitchFamily="2" charset="0"/>
              </a:rPr>
              <a:t>green</a:t>
            </a:r>
            <a:endParaRPr lang="en-US" dirty="0">
              <a:latin typeface="Sassoon Infant Std" pitchFamily="34" charset="0"/>
              <a:ea typeface="Sassoon Infant Rg" panose="02000503030000020003" pitchFamily="2" charset="0"/>
            </a:endParaRPr>
          </a:p>
        </p:txBody>
      </p:sp>
      <p:pic>
        <p:nvPicPr>
          <p:cNvPr id="2" name="Picture 1">
            <a:extLst>
              <a:ext uri="{FF2B5EF4-FFF2-40B4-BE49-F238E27FC236}">
                <a16:creationId xmlns="" xmlns:a16="http://schemas.microsoft.com/office/drawing/2014/main" id="{0DF95FB3-02E0-A140-BD80-8FACD20F6FEE}"/>
              </a:ext>
            </a:extLst>
          </p:cNvPr>
          <p:cNvPicPr>
            <a:picLocks noChangeAspect="1"/>
          </p:cNvPicPr>
          <p:nvPr/>
        </p:nvPicPr>
        <p:blipFill>
          <a:blip r:embed="rId3"/>
          <a:stretch>
            <a:fillRect/>
          </a:stretch>
        </p:blipFill>
        <p:spPr>
          <a:xfrm>
            <a:off x="10945042" y="1042246"/>
            <a:ext cx="1206500" cy="1206500"/>
          </a:xfrm>
          <a:prstGeom prst="rect">
            <a:avLst/>
          </a:prstGeom>
        </p:spPr>
      </p:pic>
      <p:sp>
        <p:nvSpPr>
          <p:cNvPr id="30" name="Rectangle 29">
            <a:extLst>
              <a:ext uri="{FF2B5EF4-FFF2-40B4-BE49-F238E27FC236}">
                <a16:creationId xmlns="" xmlns:a16="http://schemas.microsoft.com/office/drawing/2014/main" id="{BB761B7F-88A6-3E48-A505-7E6C3A193085}"/>
              </a:ext>
            </a:extLst>
          </p:cNvPr>
          <p:cNvSpPr/>
          <p:nvPr/>
        </p:nvSpPr>
        <p:spPr>
          <a:xfrm>
            <a:off x="1698773" y="3646780"/>
            <a:ext cx="1633512" cy="419100"/>
          </a:xfrm>
          <a:prstGeom prst="rect">
            <a:avLst/>
          </a:prstGeom>
          <a:solidFill>
            <a:srgbClr val="C796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34</a:t>
            </a:r>
          </a:p>
        </p:txBody>
      </p:sp>
      <p:sp>
        <p:nvSpPr>
          <p:cNvPr id="31" name="Rectangle 30">
            <a:extLst>
              <a:ext uri="{FF2B5EF4-FFF2-40B4-BE49-F238E27FC236}">
                <a16:creationId xmlns="" xmlns:a16="http://schemas.microsoft.com/office/drawing/2014/main" id="{657A8B2E-D361-7143-87FA-FA7981F36BD4}"/>
              </a:ext>
            </a:extLst>
          </p:cNvPr>
          <p:cNvSpPr/>
          <p:nvPr/>
        </p:nvSpPr>
        <p:spPr>
          <a:xfrm>
            <a:off x="1698773" y="4808648"/>
            <a:ext cx="1633512" cy="419100"/>
          </a:xfrm>
          <a:prstGeom prst="rect">
            <a:avLst/>
          </a:prstGeom>
          <a:solidFill>
            <a:schemeClr val="accent6">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34</a:t>
            </a:r>
          </a:p>
        </p:txBody>
      </p:sp>
      <mc:AlternateContent xmlns:mc="http://schemas.openxmlformats.org/markup-compatibility/2006">
        <mc:Choice xmlns:a14="http://schemas.microsoft.com/office/drawing/2010/main" Requires="a14">
          <p:sp>
            <p:nvSpPr>
              <p:cNvPr id="32" name="TextBox 31">
                <a:extLst>
                  <a:ext uri="{FF2B5EF4-FFF2-40B4-BE49-F238E27FC236}">
                    <a16:creationId xmlns="" xmlns:a16="http://schemas.microsoft.com/office/drawing/2014/main" id="{4ABF38ED-B2CF-5447-A31A-EE0561A088F6}"/>
                  </a:ext>
                </a:extLst>
              </p:cNvPr>
              <p:cNvSpPr txBox="1"/>
              <p:nvPr/>
            </p:nvSpPr>
            <p:spPr>
              <a:xfrm>
                <a:off x="6505977" y="3281988"/>
                <a:ext cx="1444626"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100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32</a:t>
                </a:r>
              </a:p>
            </p:txBody>
          </p:sp>
        </mc:Choice>
        <mc:Fallback>
          <p:sp>
            <p:nvSpPr>
              <p:cNvPr id="32" name="TextBox 31">
                <a:extLst>
                  <a:ext uri="{FF2B5EF4-FFF2-40B4-BE49-F238E27FC236}">
                    <a16:creationId xmlns="" xmlns:a16="http://schemas.microsoft.com/office/drawing/2014/main" xmlns:a14="http://schemas.microsoft.com/office/drawing/2010/main" id="{4ABF38ED-B2CF-5447-A31A-EE0561A088F6}"/>
                  </a:ext>
                </a:extLst>
              </p:cNvPr>
              <p:cNvSpPr txBox="1">
                <a:spLocks noRot="1" noChangeAspect="1" noMove="1" noResize="1" noEditPoints="1" noAdjustHandles="1" noChangeArrowheads="1" noChangeShapeType="1" noTextEdit="1"/>
              </p:cNvSpPr>
              <p:nvPr/>
            </p:nvSpPr>
            <p:spPr>
              <a:xfrm>
                <a:off x="6505977" y="3281988"/>
                <a:ext cx="1444626" cy="646331"/>
              </a:xfrm>
              <a:prstGeom prst="rect">
                <a:avLst/>
              </a:prstGeom>
              <a:blipFill rotWithShape="1">
                <a:blip r:embed="rId4"/>
                <a:stretch>
                  <a:fillRect l="-6329" r="-5485"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 xmlns:a16="http://schemas.microsoft.com/office/drawing/2014/main" id="{59795743-1E2C-6A4E-A299-9A3D31BE6EAF}"/>
                  </a:ext>
                </a:extLst>
              </p:cNvPr>
              <p:cNvSpPr txBox="1"/>
              <p:nvPr/>
            </p:nvSpPr>
            <p:spPr>
              <a:xfrm>
                <a:off x="7881657" y="3281988"/>
                <a:ext cx="845103"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68</a:t>
                </a:r>
              </a:p>
            </p:txBody>
          </p:sp>
        </mc:Choice>
        <mc:Fallback>
          <p:sp>
            <p:nvSpPr>
              <p:cNvPr id="33" name="TextBox 32">
                <a:extLst>
                  <a:ext uri="{FF2B5EF4-FFF2-40B4-BE49-F238E27FC236}">
                    <a16:creationId xmlns="" xmlns:a16="http://schemas.microsoft.com/office/drawing/2014/main" xmlns:a14="http://schemas.microsoft.com/office/drawing/2010/main" id="{59795743-1E2C-6A4E-A299-9A3D31BE6EAF}"/>
                  </a:ext>
                </a:extLst>
              </p:cNvPr>
              <p:cNvSpPr txBox="1">
                <a:spLocks noRot="1" noChangeAspect="1" noMove="1" noResize="1" noEditPoints="1" noAdjustHandles="1" noChangeArrowheads="1" noChangeShapeType="1" noTextEdit="1"/>
              </p:cNvSpPr>
              <p:nvPr/>
            </p:nvSpPr>
            <p:spPr>
              <a:xfrm>
                <a:off x="7881657" y="3281988"/>
                <a:ext cx="845103" cy="646331"/>
              </a:xfrm>
              <a:prstGeom prst="rect">
                <a:avLst/>
              </a:prstGeom>
              <a:blipFill rotWithShape="1">
                <a:blip r:embed="rId5"/>
                <a:stretch>
                  <a:fillRect r="-8633"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 xmlns:a16="http://schemas.microsoft.com/office/drawing/2014/main" id="{2BF47AC4-5E7F-5447-AE63-E7E4FFD013AD}"/>
                  </a:ext>
                </a:extLst>
              </p:cNvPr>
              <p:cNvSpPr txBox="1"/>
              <p:nvPr/>
            </p:nvSpPr>
            <p:spPr>
              <a:xfrm>
                <a:off x="7622970" y="3960450"/>
                <a:ext cx="845103"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34</a:t>
                </a:r>
              </a:p>
            </p:txBody>
          </p:sp>
        </mc:Choice>
        <mc:Fallback>
          <p:sp>
            <p:nvSpPr>
              <p:cNvPr id="34" name="TextBox 33">
                <a:extLst>
                  <a:ext uri="{FF2B5EF4-FFF2-40B4-BE49-F238E27FC236}">
                    <a16:creationId xmlns="" xmlns:a16="http://schemas.microsoft.com/office/drawing/2014/main" xmlns:a14="http://schemas.microsoft.com/office/drawing/2010/main" id="{2BF47AC4-5E7F-5447-AE63-E7E4FFD013AD}"/>
                  </a:ext>
                </a:extLst>
              </p:cNvPr>
              <p:cNvSpPr txBox="1">
                <a:spLocks noRot="1" noChangeAspect="1" noMove="1" noResize="1" noEditPoints="1" noAdjustHandles="1" noChangeArrowheads="1" noChangeShapeType="1" noTextEdit="1"/>
              </p:cNvSpPr>
              <p:nvPr/>
            </p:nvSpPr>
            <p:spPr>
              <a:xfrm>
                <a:off x="7622970" y="3960450"/>
                <a:ext cx="845103" cy="646331"/>
              </a:xfrm>
              <a:prstGeom prst="rect">
                <a:avLst/>
              </a:prstGeom>
              <a:blipFill rotWithShape="1">
                <a:blip r:embed="rId6"/>
                <a:stretch>
                  <a:fillRect r="-9353"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 xmlns:a16="http://schemas.microsoft.com/office/drawing/2014/main" id="{9C2ED1A7-B87C-0743-BF67-CD55C0F71F33}"/>
                  </a:ext>
                </a:extLst>
              </p:cNvPr>
              <p:cNvSpPr txBox="1"/>
              <p:nvPr/>
            </p:nvSpPr>
            <p:spPr>
              <a:xfrm>
                <a:off x="6559208" y="3964740"/>
                <a:ext cx="1107996"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68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a:t>
                </a:r>
              </a:p>
            </p:txBody>
          </p:sp>
        </mc:Choice>
        <mc:Fallback>
          <p:sp>
            <p:nvSpPr>
              <p:cNvPr id="35" name="TextBox 34">
                <a:extLst>
                  <a:ext uri="{FF2B5EF4-FFF2-40B4-BE49-F238E27FC236}">
                    <a16:creationId xmlns="" xmlns:a16="http://schemas.microsoft.com/office/drawing/2014/main" xmlns:a14="http://schemas.microsoft.com/office/drawing/2010/main" id="{9C2ED1A7-B87C-0743-BF67-CD55C0F71F33}"/>
                  </a:ext>
                </a:extLst>
              </p:cNvPr>
              <p:cNvSpPr txBox="1">
                <a:spLocks noRot="1" noChangeAspect="1" noMove="1" noResize="1" noEditPoints="1" noAdjustHandles="1" noChangeArrowheads="1" noChangeShapeType="1" noTextEdit="1"/>
              </p:cNvSpPr>
              <p:nvPr/>
            </p:nvSpPr>
            <p:spPr>
              <a:xfrm>
                <a:off x="6559208" y="3964740"/>
                <a:ext cx="1107996" cy="646331"/>
              </a:xfrm>
              <a:prstGeom prst="rect">
                <a:avLst/>
              </a:prstGeom>
              <a:blipFill rotWithShape="1">
                <a:blip r:embed="rId7"/>
                <a:stretch>
                  <a:fillRect l="-8791" r="-6593"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 xmlns:a16="http://schemas.microsoft.com/office/drawing/2014/main" id="{7AF152CC-A7A2-2A40-BBF7-F7679C18BFFD}"/>
                  </a:ext>
                </a:extLst>
              </p:cNvPr>
              <p:cNvSpPr txBox="1"/>
              <p:nvPr/>
            </p:nvSpPr>
            <p:spPr>
              <a:xfrm>
                <a:off x="6559208" y="4658171"/>
                <a:ext cx="1276311"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34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32</a:t>
                </a:r>
              </a:p>
            </p:txBody>
          </p:sp>
        </mc:Choice>
        <mc:Fallback>
          <p:sp>
            <p:nvSpPr>
              <p:cNvPr id="36" name="TextBox 35">
                <a:extLst>
                  <a:ext uri="{FF2B5EF4-FFF2-40B4-BE49-F238E27FC236}">
                    <a16:creationId xmlns="" xmlns:a16="http://schemas.microsoft.com/office/drawing/2014/main" xmlns:a14="http://schemas.microsoft.com/office/drawing/2010/main" id="{7AF152CC-A7A2-2A40-BBF7-F7679C18BFFD}"/>
                  </a:ext>
                </a:extLst>
              </p:cNvPr>
              <p:cNvSpPr txBox="1">
                <a:spLocks noRot="1" noChangeAspect="1" noMove="1" noResize="1" noEditPoints="1" noAdjustHandles="1" noChangeArrowheads="1" noChangeShapeType="1" noTextEdit="1"/>
              </p:cNvSpPr>
              <p:nvPr/>
            </p:nvSpPr>
            <p:spPr>
              <a:xfrm>
                <a:off x="6559208" y="4658171"/>
                <a:ext cx="1276311" cy="646331"/>
              </a:xfrm>
              <a:prstGeom prst="rect">
                <a:avLst/>
              </a:prstGeom>
              <a:blipFill rotWithShape="1">
                <a:blip r:embed="rId8"/>
                <a:stretch>
                  <a:fillRect l="-7656" r="-5742"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 xmlns:a16="http://schemas.microsoft.com/office/drawing/2014/main" id="{178BBD99-FF4F-104D-A4BD-FE6273EF87FF}"/>
                  </a:ext>
                </a:extLst>
              </p:cNvPr>
              <p:cNvSpPr txBox="1"/>
              <p:nvPr/>
            </p:nvSpPr>
            <p:spPr>
              <a:xfrm>
                <a:off x="7781492" y="4648074"/>
                <a:ext cx="845103"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66</a:t>
                </a:r>
              </a:p>
            </p:txBody>
          </p:sp>
        </mc:Choice>
        <mc:Fallback>
          <p:sp>
            <p:nvSpPr>
              <p:cNvPr id="37" name="TextBox 36">
                <a:extLst>
                  <a:ext uri="{FF2B5EF4-FFF2-40B4-BE49-F238E27FC236}">
                    <a16:creationId xmlns="" xmlns:a16="http://schemas.microsoft.com/office/drawing/2014/main" xmlns:a14="http://schemas.microsoft.com/office/drawing/2010/main" id="{178BBD99-FF4F-104D-A4BD-FE6273EF87FF}"/>
                  </a:ext>
                </a:extLst>
              </p:cNvPr>
              <p:cNvSpPr txBox="1">
                <a:spLocks noRot="1" noChangeAspect="1" noMove="1" noResize="1" noEditPoints="1" noAdjustHandles="1" noChangeArrowheads="1" noChangeShapeType="1" noTextEdit="1"/>
              </p:cNvSpPr>
              <p:nvPr/>
            </p:nvSpPr>
            <p:spPr>
              <a:xfrm>
                <a:off x="7781492" y="4648074"/>
                <a:ext cx="845103" cy="646331"/>
              </a:xfrm>
              <a:prstGeom prst="rect">
                <a:avLst/>
              </a:prstGeom>
              <a:blipFill rotWithShape="1">
                <a:blip r:embed="rId9"/>
                <a:stretch>
                  <a:fillRect r="-9353" b="-13084"/>
                </a:stretch>
              </a:blipFill>
            </p:spPr>
            <p:txBody>
              <a:bodyPr/>
              <a:lstStyle/>
              <a:p>
                <a:r>
                  <a:rPr lang="en-GB">
                    <a:noFill/>
                  </a:rPr>
                  <a:t> </a:t>
                </a:r>
              </a:p>
            </p:txBody>
          </p:sp>
        </mc:Fallback>
      </mc:AlternateContent>
      <p:sp>
        <p:nvSpPr>
          <p:cNvPr id="38" name="Left-right Arrow 37">
            <a:extLst>
              <a:ext uri="{FF2B5EF4-FFF2-40B4-BE49-F238E27FC236}">
                <a16:creationId xmlns="" xmlns:a16="http://schemas.microsoft.com/office/drawing/2014/main" id="{DBB78068-BAAF-454A-BDAB-49535887FA8C}"/>
              </a:ext>
            </a:extLst>
          </p:cNvPr>
          <p:cNvSpPr/>
          <p:nvPr/>
        </p:nvSpPr>
        <p:spPr>
          <a:xfrm>
            <a:off x="3340038" y="4987143"/>
            <a:ext cx="1166096" cy="10063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39" name="TextBox 38">
            <a:extLst>
              <a:ext uri="{FF2B5EF4-FFF2-40B4-BE49-F238E27FC236}">
                <a16:creationId xmlns="" xmlns:a16="http://schemas.microsoft.com/office/drawing/2014/main" id="{5679159F-D7F9-C843-B322-A0ED5DDC981D}"/>
              </a:ext>
            </a:extLst>
          </p:cNvPr>
          <p:cNvSpPr txBox="1"/>
          <p:nvPr/>
        </p:nvSpPr>
        <p:spPr>
          <a:xfrm>
            <a:off x="3340038" y="4550885"/>
            <a:ext cx="1166096" cy="553998"/>
          </a:xfrm>
          <a:prstGeom prst="rect">
            <a:avLst/>
          </a:prstGeom>
          <a:noFill/>
        </p:spPr>
        <p:txBody>
          <a:bodyPr wrap="square" rtlCol="0">
            <a:spAutoFit/>
          </a:bodyPr>
          <a:lstStyle/>
          <a:p>
            <a:pPr algn="ctr">
              <a:lnSpc>
                <a:spcPct val="150000"/>
              </a:lnSpc>
            </a:pPr>
            <a:r>
              <a:rPr lang="en-GB" sz="2000" dirty="0">
                <a:latin typeface="Sassoon Infant Std" pitchFamily="34" charset="0"/>
                <a:ea typeface="Sassoon Infant Rg" panose="02000503030000020003" pitchFamily="2" charset="0"/>
                <a:cs typeface="Calibri" panose="020F0502020204030204" pitchFamily="34" charset="0"/>
              </a:rPr>
              <a:t>32</a:t>
            </a:r>
          </a:p>
        </p:txBody>
      </p:sp>
      <p:sp>
        <p:nvSpPr>
          <p:cNvPr id="40" name="TextBox 39">
            <a:extLst>
              <a:ext uri="{FF2B5EF4-FFF2-40B4-BE49-F238E27FC236}">
                <a16:creationId xmlns="" xmlns:a16="http://schemas.microsoft.com/office/drawing/2014/main" id="{F4194254-123A-7247-90EA-12C30C82DDBC}"/>
              </a:ext>
            </a:extLst>
          </p:cNvPr>
          <p:cNvSpPr txBox="1"/>
          <p:nvPr/>
        </p:nvSpPr>
        <p:spPr>
          <a:xfrm>
            <a:off x="3693725" y="5804844"/>
            <a:ext cx="812409" cy="738664"/>
          </a:xfrm>
          <a:prstGeom prst="rect">
            <a:avLst/>
          </a:prstGeom>
          <a:noFill/>
        </p:spPr>
        <p:txBody>
          <a:bodyPr wrap="square" rtlCol="0">
            <a:spAutoFit/>
          </a:bodyPr>
          <a:lstStyle/>
          <a:p>
            <a:pPr>
              <a:lnSpc>
                <a:spcPct val="150000"/>
              </a:lnSpc>
            </a:pPr>
            <a:r>
              <a:rPr lang="en-GB" sz="2800" dirty="0">
                <a:solidFill>
                  <a:srgbClr val="FE3860"/>
                </a:solidFill>
                <a:latin typeface="Sassoon Infant Std" pitchFamily="34" charset="0"/>
                <a:ea typeface="Sassoon Infant Rg" panose="02000503030000020003" pitchFamily="2" charset="0"/>
                <a:cs typeface="Calibri" panose="020F0502020204030204" pitchFamily="34" charset="0"/>
              </a:rPr>
              <a:t>34</a:t>
            </a:r>
          </a:p>
        </p:txBody>
      </p:sp>
      <p:sp>
        <p:nvSpPr>
          <p:cNvPr id="41" name="TextBox 40">
            <a:extLst>
              <a:ext uri="{FF2B5EF4-FFF2-40B4-BE49-F238E27FC236}">
                <a16:creationId xmlns="" xmlns:a16="http://schemas.microsoft.com/office/drawing/2014/main" id="{BB56E5E1-2A21-404E-B7EB-0421A149F95F}"/>
              </a:ext>
            </a:extLst>
          </p:cNvPr>
          <p:cNvSpPr txBox="1"/>
          <p:nvPr/>
        </p:nvSpPr>
        <p:spPr>
          <a:xfrm>
            <a:off x="7835519" y="5804844"/>
            <a:ext cx="812409" cy="738664"/>
          </a:xfrm>
          <a:prstGeom prst="rect">
            <a:avLst/>
          </a:prstGeom>
          <a:noFill/>
        </p:spPr>
        <p:txBody>
          <a:bodyPr wrap="square" rtlCol="0">
            <a:spAutoFit/>
          </a:bodyPr>
          <a:lstStyle/>
          <a:p>
            <a:pPr>
              <a:lnSpc>
                <a:spcPct val="150000"/>
              </a:lnSpc>
            </a:pPr>
            <a:r>
              <a:rPr lang="en-GB" sz="2800" dirty="0">
                <a:solidFill>
                  <a:srgbClr val="FE3860"/>
                </a:solidFill>
                <a:latin typeface="Sassoon Infant Std" pitchFamily="34" charset="0"/>
                <a:ea typeface="Sassoon Infant Rg" panose="02000503030000020003" pitchFamily="2" charset="0"/>
                <a:cs typeface="Calibri" panose="020F0502020204030204" pitchFamily="34" charset="0"/>
              </a:rPr>
              <a:t>66</a:t>
            </a:r>
          </a:p>
        </p:txBody>
      </p:sp>
    </p:spTree>
    <p:extLst>
      <p:ext uri="{BB962C8B-B14F-4D97-AF65-F5344CB8AC3E}">
        <p14:creationId xmlns:p14="http://schemas.microsoft.com/office/powerpoint/2010/main" val="16926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strips(down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strips(down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linds(horizontal)">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p:bldP spid="23" grpId="0"/>
      <p:bldP spid="24" grpId="0"/>
      <p:bldP spid="30" grpId="0" animBg="1"/>
      <p:bldP spid="31" grpId="0" animBg="1"/>
      <p:bldP spid="32" grpId="0"/>
      <p:bldP spid="33" grpId="0"/>
      <p:bldP spid="34" grpId="0"/>
      <p:bldP spid="35" grpId="0"/>
      <p:bldP spid="36" grpId="0"/>
      <p:bldP spid="37" grpId="0"/>
      <p:bldP spid="38" grpId="0" animBg="1"/>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3:</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Mr and Mrs Kringle have 1,000 baubles in their shed.</a:t>
            </a:r>
          </a:p>
          <a:p>
            <a:pPr algn="l"/>
            <a:r>
              <a:rPr lang="en-GB" dirty="0">
                <a:latin typeface="Sassoon Infant Std" pitchFamily="34" charset="0"/>
                <a:ea typeface="Sassoon Infant Rg" panose="02000503030000020003" pitchFamily="2" charset="0"/>
              </a:rPr>
              <a:t>She is carrying 3 times as many baubles as him. </a:t>
            </a:r>
          </a:p>
          <a:p>
            <a:pPr algn="l"/>
            <a:r>
              <a:rPr lang="en-GB" dirty="0">
                <a:latin typeface="Sassoon Infant Std" pitchFamily="34" charset="0"/>
                <a:ea typeface="Sassoon Infant Rg" panose="02000503030000020003" pitchFamily="2" charset="0"/>
              </a:rPr>
              <a:t>Mrs Kringle gives Mr Kringle 90 more baubles to carry.  </a:t>
            </a:r>
          </a:p>
          <a:p>
            <a:pPr algn="l"/>
            <a:r>
              <a:rPr lang="en-GB" dirty="0">
                <a:latin typeface="Sassoon Infant Std" pitchFamily="34" charset="0"/>
                <a:ea typeface="Sassoon Infant Rg" panose="02000503030000020003" pitchFamily="2" charset="0"/>
              </a:rPr>
              <a:t>How many baubles is Mr Kringle carrying now?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800"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 xmlns:a16="http://schemas.microsoft.com/office/drawing/2014/main"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spTree>
    <p:extLst>
      <p:ext uri="{BB962C8B-B14F-4D97-AF65-F5344CB8AC3E}">
        <p14:creationId xmlns:p14="http://schemas.microsoft.com/office/powerpoint/2010/main" val="471771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3:</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Mr and Mrs Kringle have 1,000 baubles in their shed.</a:t>
            </a:r>
          </a:p>
          <a:p>
            <a:pPr algn="l"/>
            <a:r>
              <a:rPr lang="en-GB" dirty="0">
                <a:latin typeface="Sassoon Infant Std" pitchFamily="34" charset="0"/>
                <a:ea typeface="Sassoon Infant Rg" panose="02000503030000020003" pitchFamily="2" charset="0"/>
              </a:rPr>
              <a:t>She is carrying 3 times as many baubles as him. </a:t>
            </a:r>
          </a:p>
          <a:p>
            <a:pPr algn="l"/>
            <a:r>
              <a:rPr lang="en-GB" dirty="0">
                <a:latin typeface="Sassoon Infant Std" pitchFamily="34" charset="0"/>
                <a:ea typeface="Sassoon Infant Rg" panose="02000503030000020003" pitchFamily="2" charset="0"/>
              </a:rPr>
              <a:t>Mrs Kringle gives Mr Kringle 90 more baubles to carry.  </a:t>
            </a:r>
          </a:p>
          <a:p>
            <a:pPr algn="l"/>
            <a:r>
              <a:rPr lang="en-GB" dirty="0">
                <a:latin typeface="Sassoon Infant Std" pitchFamily="34" charset="0"/>
                <a:ea typeface="Sassoon Infant Rg" panose="02000503030000020003" pitchFamily="2" charset="0"/>
              </a:rPr>
              <a:t>How many baubles is Mr Kringle carrying now?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2" name="Picture 1">
            <a:extLst>
              <a:ext uri="{FF2B5EF4-FFF2-40B4-BE49-F238E27FC236}">
                <a16:creationId xmlns="" xmlns:a16="http://schemas.microsoft.com/office/drawing/2014/main"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graphicFrame>
        <p:nvGraphicFramePr>
          <p:cNvPr id="32" name="Table 3">
            <a:extLst>
              <a:ext uri="{FF2B5EF4-FFF2-40B4-BE49-F238E27FC236}">
                <a16:creationId xmlns="" xmlns:a16="http://schemas.microsoft.com/office/drawing/2014/main" id="{1DFBC713-1105-F649-A1A8-B6CEBEA1CADF}"/>
              </a:ext>
            </a:extLst>
          </p:cNvPr>
          <p:cNvGraphicFramePr>
            <a:graphicFrameLocks noGrp="1"/>
          </p:cNvGraphicFramePr>
          <p:nvPr>
            <p:extLst>
              <p:ext uri="{D42A27DB-BD31-4B8C-83A1-F6EECF244321}">
                <p14:modId xmlns:p14="http://schemas.microsoft.com/office/powerpoint/2010/main" val="3713911628"/>
              </p:ext>
            </p:extLst>
          </p:nvPr>
        </p:nvGraphicFramePr>
        <p:xfrm>
          <a:off x="523992" y="3361030"/>
          <a:ext cx="5100152" cy="914400"/>
        </p:xfrm>
        <a:graphic>
          <a:graphicData uri="http://schemas.openxmlformats.org/drawingml/2006/table">
            <a:tbl>
              <a:tblPr firstRow="1" bandRow="1">
                <a:tableStyleId>{5940675A-B579-460E-94D1-54222C63F5DA}</a:tableStyleId>
              </a:tblPr>
              <a:tblGrid>
                <a:gridCol w="5100152">
                  <a:extLst>
                    <a:ext uri="{9D8B030D-6E8A-4147-A177-3AD203B41FA5}">
                      <a16:colId xmlns="" xmlns:a16="http://schemas.microsoft.com/office/drawing/2014/main" val="3932058288"/>
                    </a:ext>
                  </a:extLst>
                </a:gridCol>
              </a:tblGrid>
              <a:tr h="370840">
                <a:tc>
                  <a:txBody>
                    <a:bodyPr/>
                    <a:lstStyle/>
                    <a:p>
                      <a:pPr algn="ctr"/>
                      <a:r>
                        <a:rPr lang="en-US" sz="2400" dirty="0">
                          <a:latin typeface="Sassoon Infant Rg" panose="02000503030000020003" pitchFamily="2" charset="0"/>
                          <a:ea typeface="Sassoon Infant Rg" panose="02000503030000020003" pitchFamily="2" charset="0"/>
                        </a:rPr>
                        <a:t>1,000</a:t>
                      </a:r>
                    </a:p>
                  </a:txBody>
                  <a:tcPr/>
                </a:tc>
                <a:extLst>
                  <a:ext uri="{0D108BD9-81ED-4DB2-BD59-A6C34878D82A}">
                    <a16:rowId xmlns="" xmlns:a16="http://schemas.microsoft.com/office/drawing/2014/main" val="3693602519"/>
                  </a:ext>
                </a:extLst>
              </a:tr>
              <a:tr h="370840">
                <a:tc>
                  <a:txBody>
                    <a:bodyPr/>
                    <a:lstStyle/>
                    <a:p>
                      <a:pPr algn="ctr"/>
                      <a:endParaRPr lang="en-US" sz="2400" dirty="0">
                        <a:latin typeface="OpenDyslexicAlta" pitchFamily="2" charset="77"/>
                      </a:endParaRPr>
                    </a:p>
                  </a:txBody>
                  <a:tcPr/>
                </a:tc>
                <a:extLst>
                  <a:ext uri="{0D108BD9-81ED-4DB2-BD59-A6C34878D82A}">
                    <a16:rowId xmlns="" xmlns:a16="http://schemas.microsoft.com/office/drawing/2014/main" val="261936148"/>
                  </a:ext>
                </a:extLst>
              </a:tr>
            </a:tbl>
          </a:graphicData>
        </a:graphic>
      </p:graphicFrame>
      <p:graphicFrame>
        <p:nvGraphicFramePr>
          <p:cNvPr id="33" name="Table 3">
            <a:extLst>
              <a:ext uri="{FF2B5EF4-FFF2-40B4-BE49-F238E27FC236}">
                <a16:creationId xmlns="" xmlns:a16="http://schemas.microsoft.com/office/drawing/2014/main" id="{BF8AF09D-CDA3-7649-9352-7BEC836EAC90}"/>
              </a:ext>
            </a:extLst>
          </p:cNvPr>
          <p:cNvGraphicFramePr>
            <a:graphicFrameLocks noGrp="1"/>
          </p:cNvGraphicFramePr>
          <p:nvPr>
            <p:extLst>
              <p:ext uri="{D42A27DB-BD31-4B8C-83A1-F6EECF244321}">
                <p14:modId xmlns:p14="http://schemas.microsoft.com/office/powerpoint/2010/main" val="262001538"/>
              </p:ext>
            </p:extLst>
          </p:nvPr>
        </p:nvGraphicFramePr>
        <p:xfrm>
          <a:off x="523992" y="3358163"/>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1275038">
                  <a:extLst>
                    <a:ext uri="{9D8B030D-6E8A-4147-A177-3AD203B41FA5}">
                      <a16:colId xmlns="" xmlns:a16="http://schemas.microsoft.com/office/drawing/2014/main" val="1756375086"/>
                    </a:ext>
                  </a:extLst>
                </a:gridCol>
                <a:gridCol w="1275038">
                  <a:extLst>
                    <a:ext uri="{9D8B030D-6E8A-4147-A177-3AD203B41FA5}">
                      <a16:colId xmlns="" xmlns:a16="http://schemas.microsoft.com/office/drawing/2014/main" val="3623730827"/>
                    </a:ext>
                  </a:extLst>
                </a:gridCol>
                <a:gridCol w="1275038">
                  <a:extLst>
                    <a:ext uri="{9D8B030D-6E8A-4147-A177-3AD203B41FA5}">
                      <a16:colId xmlns="" xmlns:a16="http://schemas.microsoft.com/office/drawing/2014/main" val="2686949336"/>
                    </a:ext>
                  </a:extLst>
                </a:gridCol>
              </a:tblGrid>
              <a:tr h="0">
                <a:tc gridSpan="4">
                  <a:txBody>
                    <a:bodyPr/>
                    <a:lstStyle/>
                    <a:p>
                      <a:pPr algn="ctr"/>
                      <a:r>
                        <a:rPr lang="en-US" sz="2400" dirty="0">
                          <a:latin typeface="Sassoon Infant Rg" panose="02000503030000020003" pitchFamily="2" charset="0"/>
                          <a:ea typeface="Sassoon Infant Rg" panose="02000503030000020003" pitchFamily="2" charset="0"/>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extLst>
                  <a:ext uri="{0D108BD9-81ED-4DB2-BD59-A6C34878D82A}">
                    <a16:rowId xmlns="" xmlns:a16="http://schemas.microsoft.com/office/drawing/2014/main" val="261936148"/>
                  </a:ext>
                </a:extLst>
              </a:tr>
            </a:tbl>
          </a:graphicData>
        </a:graphic>
      </p:graphicFrame>
      <mc:AlternateContent xmlns:mc="http://schemas.openxmlformats.org/markup-compatibility/2006">
        <mc:Choice xmlns:a14="http://schemas.microsoft.com/office/drawing/2010/main" Requires="a14">
          <p:sp>
            <p:nvSpPr>
              <p:cNvPr id="16" name="TextBox 15">
                <a:extLst>
                  <a:ext uri="{FF2B5EF4-FFF2-40B4-BE49-F238E27FC236}">
                    <a16:creationId xmlns="" xmlns:a16="http://schemas.microsoft.com/office/drawing/2014/main" id="{FAB72078-F1D9-7449-860F-623261089CAB}"/>
                  </a:ext>
                </a:extLst>
              </p:cNvPr>
              <p:cNvSpPr txBox="1"/>
              <p:nvPr/>
            </p:nvSpPr>
            <p:spPr>
              <a:xfrm>
                <a:off x="6542302" y="3256899"/>
                <a:ext cx="1521570"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1,000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4</a:t>
                </a:r>
              </a:p>
            </p:txBody>
          </p:sp>
        </mc:Choice>
        <mc:Fallback>
          <p:sp>
            <p:nvSpPr>
              <p:cNvPr id="16" name="TextBox 15">
                <a:extLst>
                  <a:ext uri="{FF2B5EF4-FFF2-40B4-BE49-F238E27FC236}">
                    <a16:creationId xmlns="" xmlns:a16="http://schemas.microsoft.com/office/drawing/2014/main" xmlns:a14="http://schemas.microsoft.com/office/drawing/2010/main" id="{FAB72078-F1D9-7449-860F-623261089CAB}"/>
                  </a:ext>
                </a:extLst>
              </p:cNvPr>
              <p:cNvSpPr txBox="1">
                <a:spLocks noRot="1" noChangeAspect="1" noMove="1" noResize="1" noEditPoints="1" noAdjustHandles="1" noChangeArrowheads="1" noChangeShapeType="1" noTextEdit="1"/>
              </p:cNvSpPr>
              <p:nvPr/>
            </p:nvSpPr>
            <p:spPr>
              <a:xfrm>
                <a:off x="6542302" y="3256899"/>
                <a:ext cx="1521570" cy="646331"/>
              </a:xfrm>
              <a:prstGeom prst="rect">
                <a:avLst/>
              </a:prstGeom>
              <a:blipFill rotWithShape="1">
                <a:blip r:embed="rId4"/>
                <a:stretch>
                  <a:fillRect l="-6000" r="-5200"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 xmlns:a16="http://schemas.microsoft.com/office/drawing/2014/main" id="{48FE8E8B-9B40-4D41-A423-EC977B0587FA}"/>
                  </a:ext>
                </a:extLst>
              </p:cNvPr>
              <p:cNvSpPr txBox="1"/>
              <p:nvPr/>
            </p:nvSpPr>
            <p:spPr>
              <a:xfrm>
                <a:off x="7991027" y="3256899"/>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250</a:t>
                </a:r>
              </a:p>
            </p:txBody>
          </p:sp>
        </mc:Choice>
        <mc:Fallback>
          <p:sp>
            <p:nvSpPr>
              <p:cNvPr id="18" name="TextBox 17">
                <a:extLst>
                  <a:ext uri="{FF2B5EF4-FFF2-40B4-BE49-F238E27FC236}">
                    <a16:creationId xmlns="" xmlns:a16="http://schemas.microsoft.com/office/drawing/2014/main" xmlns:a14="http://schemas.microsoft.com/office/drawing/2010/main" id="{48FE8E8B-9B40-4D41-A423-EC977B0587FA}"/>
                  </a:ext>
                </a:extLst>
              </p:cNvPr>
              <p:cNvSpPr txBox="1">
                <a:spLocks noRot="1" noChangeAspect="1" noMove="1" noResize="1" noEditPoints="1" noAdjustHandles="1" noChangeArrowheads="1" noChangeShapeType="1" noTextEdit="1"/>
              </p:cNvSpPr>
              <p:nvPr/>
            </p:nvSpPr>
            <p:spPr>
              <a:xfrm>
                <a:off x="7991027" y="3256899"/>
                <a:ext cx="1013419" cy="646331"/>
              </a:xfrm>
              <a:prstGeom prst="rect">
                <a:avLst/>
              </a:prstGeom>
              <a:blipFill rotWithShape="1">
                <a:blip r:embed="rId5"/>
                <a:stretch>
                  <a:fillRect r="-7229" b="-14151"/>
                </a:stretch>
              </a:blipFill>
            </p:spPr>
            <p:txBody>
              <a:bodyPr/>
              <a:lstStyle/>
              <a:p>
                <a:r>
                  <a:rPr lang="en-GB">
                    <a:noFill/>
                  </a:rPr>
                  <a:t> </a:t>
                </a:r>
              </a:p>
            </p:txBody>
          </p:sp>
        </mc:Fallback>
      </mc:AlternateContent>
      <p:sp>
        <p:nvSpPr>
          <p:cNvPr id="23" name="Subtitle 4">
            <a:extLst>
              <a:ext uri="{FF2B5EF4-FFF2-40B4-BE49-F238E27FC236}">
                <a16:creationId xmlns="" xmlns:a16="http://schemas.microsoft.com/office/drawing/2014/main" id="{04E37781-80ED-0B42-9075-770F26EE9853}"/>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Sassoon Infant Std" pitchFamily="34" charset="0"/>
                <a:ea typeface="Sassoon Infant Rg" panose="02000503030000020003" pitchFamily="2" charset="0"/>
              </a:rPr>
              <a:t>Mr Kringle is now carrying </a:t>
            </a:r>
            <a:r>
              <a:rPr lang="en-GB" sz="2800" dirty="0">
                <a:latin typeface="Sassoon Infant Std" pitchFamily="34" charset="0"/>
                <a:ea typeface="Sassoon Infant Rg" panose="02000503030000020003" pitchFamily="2" charset="0"/>
                <a:cs typeface="Calibri" panose="020F0502020204030204" pitchFamily="34" charset="0"/>
              </a:rPr>
              <a:t>______</a:t>
            </a:r>
            <a:r>
              <a:rPr lang="en-GB" sz="2800" dirty="0">
                <a:latin typeface="Sassoon Infant Std" pitchFamily="34" charset="0"/>
                <a:ea typeface="Sassoon Infant Rg" panose="02000503030000020003" pitchFamily="2" charset="0"/>
              </a:rPr>
              <a:t> baubles.</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 xmlns:a16="http://schemas.microsoft.com/office/drawing/2014/main" id="{E6DBA085-CAAE-164F-8D6D-639988B5AD45}"/>
                  </a:ext>
                </a:extLst>
              </p:cNvPr>
              <p:cNvSpPr txBox="1"/>
              <p:nvPr/>
            </p:nvSpPr>
            <p:spPr>
              <a:xfrm>
                <a:off x="6542302" y="3889515"/>
                <a:ext cx="1444626" cy="646331"/>
              </a:xfrm>
              <a:prstGeom prst="rect">
                <a:avLst/>
              </a:prstGeom>
              <a:noFill/>
            </p:spPr>
            <p:txBody>
              <a:bodyPr wrap="none" rtlCol="0">
                <a:spAutoFit/>
              </a:bodyPr>
              <a:lstStyle/>
              <a:p>
                <a:pPr>
                  <a:lnSpc>
                    <a:spcPct val="150000"/>
                  </a:lnSpc>
                </a:pPr>
                <a:r>
                  <a:rPr lang="en-US" sz="2400" dirty="0">
                    <a:latin typeface="Sassoon Infant Std" pitchFamily="34" charset="0"/>
                    <a:ea typeface="Sassoon Infant Rg" panose="02000503030000020003" pitchFamily="2" charset="0"/>
                    <a:cs typeface="Calibri" panose="020F0502020204030204" pitchFamily="34" charset="0"/>
                  </a:rPr>
                  <a:t>250 </a:t>
                </a:r>
                <a14:m>
                  <m:oMath xmlns:m="http://schemas.openxmlformats.org/officeDocument/2006/math">
                    <m:r>
                      <a:rPr lang="en-US" sz="2400" i="1" dirty="0" smtClean="0">
                        <a:latin typeface="Cambria Math" panose="02040503050406030204" pitchFamily="18" charset="0"/>
                        <a:cs typeface="Calibri" panose="020F0502020204030204" pitchFamily="34" charset="0"/>
                      </a:rPr>
                      <m:t>+</m:t>
                    </m:r>
                  </m:oMath>
                </a14:m>
                <a:r>
                  <a:rPr lang="en-US" sz="2400" dirty="0">
                    <a:latin typeface="Sassoon Infant Std" pitchFamily="34" charset="0"/>
                    <a:ea typeface="Sassoon Infant Rg" panose="02000503030000020003" pitchFamily="2" charset="0"/>
                    <a:cs typeface="Calibri" panose="020F0502020204030204" pitchFamily="34" charset="0"/>
                  </a:rPr>
                  <a:t> 90</a:t>
                </a:r>
                <a:endParaRPr lang="en-GB" sz="2400" dirty="0">
                  <a:latin typeface="Sassoon Infant Std" pitchFamily="34" charset="0"/>
                  <a:ea typeface="Sassoon Infant Rg" panose="02000503030000020003" pitchFamily="2" charset="0"/>
                  <a:cs typeface="Calibri" panose="020F0502020204030204" pitchFamily="34" charset="0"/>
                </a:endParaRPr>
              </a:p>
            </p:txBody>
          </p:sp>
        </mc:Choice>
        <mc:Fallback>
          <p:sp>
            <p:nvSpPr>
              <p:cNvPr id="24" name="TextBox 23">
                <a:extLst>
                  <a:ext uri="{FF2B5EF4-FFF2-40B4-BE49-F238E27FC236}">
                    <a16:creationId xmlns="" xmlns:a16="http://schemas.microsoft.com/office/drawing/2014/main" xmlns:a14="http://schemas.microsoft.com/office/drawing/2010/main" id="{E6DBA085-CAAE-164F-8D6D-639988B5AD45}"/>
                  </a:ext>
                </a:extLst>
              </p:cNvPr>
              <p:cNvSpPr txBox="1">
                <a:spLocks noRot="1" noChangeAspect="1" noMove="1" noResize="1" noEditPoints="1" noAdjustHandles="1" noChangeArrowheads="1" noChangeShapeType="1" noTextEdit="1"/>
              </p:cNvSpPr>
              <p:nvPr/>
            </p:nvSpPr>
            <p:spPr>
              <a:xfrm>
                <a:off x="6542302" y="3889515"/>
                <a:ext cx="1444626" cy="646331"/>
              </a:xfrm>
              <a:prstGeom prst="rect">
                <a:avLst/>
              </a:prstGeom>
              <a:blipFill rotWithShape="1">
                <a:blip r:embed="rId6"/>
                <a:stretch>
                  <a:fillRect l="-6329" r="-5485"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 xmlns:a16="http://schemas.microsoft.com/office/drawing/2014/main" id="{0D8680D8-7E0A-FD41-BEBB-42DDE66B5F57}"/>
                  </a:ext>
                </a:extLst>
              </p:cNvPr>
              <p:cNvSpPr txBox="1"/>
              <p:nvPr/>
            </p:nvSpPr>
            <p:spPr>
              <a:xfrm>
                <a:off x="7925549" y="3889515"/>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340</a:t>
                </a:r>
              </a:p>
            </p:txBody>
          </p:sp>
        </mc:Choice>
        <mc:Fallback>
          <p:sp>
            <p:nvSpPr>
              <p:cNvPr id="25" name="TextBox 24">
                <a:extLst>
                  <a:ext uri="{FF2B5EF4-FFF2-40B4-BE49-F238E27FC236}">
                    <a16:creationId xmlns="" xmlns:a16="http://schemas.microsoft.com/office/drawing/2014/main" xmlns:a14="http://schemas.microsoft.com/office/drawing/2010/main" id="{0D8680D8-7E0A-FD41-BEBB-42DDE66B5F57}"/>
                  </a:ext>
                </a:extLst>
              </p:cNvPr>
              <p:cNvSpPr txBox="1">
                <a:spLocks noRot="1" noChangeAspect="1" noMove="1" noResize="1" noEditPoints="1" noAdjustHandles="1" noChangeArrowheads="1" noChangeShapeType="1" noTextEdit="1"/>
              </p:cNvSpPr>
              <p:nvPr/>
            </p:nvSpPr>
            <p:spPr>
              <a:xfrm>
                <a:off x="7925549" y="3889515"/>
                <a:ext cx="1013419" cy="646331"/>
              </a:xfrm>
              <a:prstGeom prst="rect">
                <a:avLst/>
              </a:prstGeom>
              <a:blipFill rotWithShape="1">
                <a:blip r:embed="rId7"/>
                <a:stretch>
                  <a:fillRect r="-7831" b="-14151"/>
                </a:stretch>
              </a:blipFill>
            </p:spPr>
            <p:txBody>
              <a:bodyPr/>
              <a:lstStyle/>
              <a:p>
                <a:r>
                  <a:rPr lang="en-GB">
                    <a:noFill/>
                  </a:rPr>
                  <a:t> </a:t>
                </a:r>
              </a:p>
            </p:txBody>
          </p:sp>
        </mc:Fallback>
      </mc:AlternateContent>
      <p:graphicFrame>
        <p:nvGraphicFramePr>
          <p:cNvPr id="27" name="Table 3">
            <a:extLst>
              <a:ext uri="{FF2B5EF4-FFF2-40B4-BE49-F238E27FC236}">
                <a16:creationId xmlns="" xmlns:a16="http://schemas.microsoft.com/office/drawing/2014/main" id="{D8992EAA-69B8-6D4A-8FD6-D540BA8D6B5A}"/>
              </a:ext>
            </a:extLst>
          </p:cNvPr>
          <p:cNvGraphicFramePr>
            <a:graphicFrameLocks noGrp="1"/>
          </p:cNvGraphicFramePr>
          <p:nvPr>
            <p:extLst>
              <p:ext uri="{D42A27DB-BD31-4B8C-83A1-F6EECF244321}">
                <p14:modId xmlns:p14="http://schemas.microsoft.com/office/powerpoint/2010/main" val="928546340"/>
              </p:ext>
            </p:extLst>
          </p:nvPr>
        </p:nvGraphicFramePr>
        <p:xfrm>
          <a:off x="523992" y="3361279"/>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1275038">
                  <a:extLst>
                    <a:ext uri="{9D8B030D-6E8A-4147-A177-3AD203B41FA5}">
                      <a16:colId xmlns="" xmlns:a16="http://schemas.microsoft.com/office/drawing/2014/main" val="1756375086"/>
                    </a:ext>
                  </a:extLst>
                </a:gridCol>
                <a:gridCol w="1275038">
                  <a:extLst>
                    <a:ext uri="{9D8B030D-6E8A-4147-A177-3AD203B41FA5}">
                      <a16:colId xmlns="" xmlns:a16="http://schemas.microsoft.com/office/drawing/2014/main" val="3623730827"/>
                    </a:ext>
                  </a:extLst>
                </a:gridCol>
                <a:gridCol w="1275038">
                  <a:extLst>
                    <a:ext uri="{9D8B030D-6E8A-4147-A177-3AD203B41FA5}">
                      <a16:colId xmlns="" xmlns:a16="http://schemas.microsoft.com/office/drawing/2014/main" val="2686949336"/>
                    </a:ext>
                  </a:extLst>
                </a:gridCol>
              </a:tblGrid>
              <a:tr h="0">
                <a:tc gridSpan="4">
                  <a:txBody>
                    <a:bodyPr/>
                    <a:lstStyle/>
                    <a:p>
                      <a:pPr algn="ctr"/>
                      <a:r>
                        <a:rPr lang="en-US" sz="2400" dirty="0">
                          <a:latin typeface="Sassoon Infant Rg" panose="02000503030000020003" pitchFamily="2" charset="0"/>
                          <a:ea typeface="Sassoon Infant Rg" panose="02000503030000020003" pitchFamily="2" charset="0"/>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250</a:t>
                      </a:r>
                    </a:p>
                  </a:txBody>
                  <a:tcPr/>
                </a:tc>
                <a:extLst>
                  <a:ext uri="{0D108BD9-81ED-4DB2-BD59-A6C34878D82A}">
                    <a16:rowId xmlns="" xmlns:a16="http://schemas.microsoft.com/office/drawing/2014/main" val="261936148"/>
                  </a:ext>
                </a:extLst>
              </a:tr>
            </a:tbl>
          </a:graphicData>
        </a:graphic>
      </p:graphicFrame>
      <p:graphicFrame>
        <p:nvGraphicFramePr>
          <p:cNvPr id="29" name="Table 3">
            <a:extLst>
              <a:ext uri="{FF2B5EF4-FFF2-40B4-BE49-F238E27FC236}">
                <a16:creationId xmlns="" xmlns:a16="http://schemas.microsoft.com/office/drawing/2014/main" id="{9D59AFD6-4221-CA4C-AA8D-39CD012846C6}"/>
              </a:ext>
            </a:extLst>
          </p:cNvPr>
          <p:cNvGraphicFramePr>
            <a:graphicFrameLocks noGrp="1"/>
          </p:cNvGraphicFramePr>
          <p:nvPr>
            <p:extLst>
              <p:ext uri="{D42A27DB-BD31-4B8C-83A1-F6EECF244321}">
                <p14:modId xmlns:p14="http://schemas.microsoft.com/office/powerpoint/2010/main" val="704165735"/>
              </p:ext>
            </p:extLst>
          </p:nvPr>
        </p:nvGraphicFramePr>
        <p:xfrm>
          <a:off x="523992" y="4544535"/>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686995">
                  <a:extLst>
                    <a:ext uri="{9D8B030D-6E8A-4147-A177-3AD203B41FA5}">
                      <a16:colId xmlns="" xmlns:a16="http://schemas.microsoft.com/office/drawing/2014/main" val="1756375086"/>
                    </a:ext>
                  </a:extLst>
                </a:gridCol>
              </a:tblGrid>
              <a:tr h="0">
                <a:tc gridSpan="2">
                  <a:txBody>
                    <a:bodyPr/>
                    <a:lstStyle/>
                    <a:p>
                      <a:pPr algn="ctr"/>
                      <a:endParaRPr lang="en-US" sz="2400" dirty="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90</a:t>
                      </a:r>
                    </a:p>
                  </a:txBody>
                  <a:tcPr/>
                </a:tc>
                <a:extLst>
                  <a:ext uri="{0D108BD9-81ED-4DB2-BD59-A6C34878D82A}">
                    <a16:rowId xmlns="" xmlns:a16="http://schemas.microsoft.com/office/drawing/2014/main" val="261936148"/>
                  </a:ext>
                </a:extLst>
              </a:tr>
            </a:tbl>
          </a:graphicData>
        </a:graphic>
      </p:graphicFrame>
      <p:graphicFrame>
        <p:nvGraphicFramePr>
          <p:cNvPr id="30" name="Table 3">
            <a:extLst>
              <a:ext uri="{FF2B5EF4-FFF2-40B4-BE49-F238E27FC236}">
                <a16:creationId xmlns="" xmlns:a16="http://schemas.microsoft.com/office/drawing/2014/main" id="{FB38269A-68CB-0D4A-88E4-976DDB406883}"/>
              </a:ext>
            </a:extLst>
          </p:cNvPr>
          <p:cNvGraphicFramePr>
            <a:graphicFrameLocks noGrp="1"/>
          </p:cNvGraphicFramePr>
          <p:nvPr>
            <p:extLst>
              <p:ext uri="{D42A27DB-BD31-4B8C-83A1-F6EECF244321}">
                <p14:modId xmlns:p14="http://schemas.microsoft.com/office/powerpoint/2010/main" val="790005903"/>
              </p:ext>
            </p:extLst>
          </p:nvPr>
        </p:nvGraphicFramePr>
        <p:xfrm>
          <a:off x="523992" y="4544784"/>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686995">
                  <a:extLst>
                    <a:ext uri="{9D8B030D-6E8A-4147-A177-3AD203B41FA5}">
                      <a16:colId xmlns="" xmlns:a16="http://schemas.microsoft.com/office/drawing/2014/main" val="1756375086"/>
                    </a:ext>
                  </a:extLst>
                </a:gridCol>
              </a:tblGrid>
              <a:tr h="0">
                <a:tc gridSpan="2">
                  <a:txBody>
                    <a:bodyPr/>
                    <a:lstStyle/>
                    <a:p>
                      <a:pPr algn="ctr"/>
                      <a:r>
                        <a:rPr lang="en-US" sz="2400" dirty="0">
                          <a:latin typeface="Sassoon Infant Rg" panose="02000503030000020003" pitchFamily="2" charset="0"/>
                          <a:ea typeface="Sassoon Infant Rg" panose="02000503030000020003" pitchFamily="2" charset="0"/>
                        </a:rPr>
                        <a:t>340</a:t>
                      </a: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r>
                        <a:rPr lang="en-US" sz="2400" dirty="0">
                          <a:latin typeface="Sassoon Infant Rg" panose="02000503030000020003" pitchFamily="2" charset="0"/>
                          <a:ea typeface="Sassoon Infant Rg" panose="02000503030000020003" pitchFamily="2" charset="0"/>
                        </a:rPr>
                        <a:t>250</a:t>
                      </a:r>
                    </a:p>
                  </a:txBody>
                  <a:tcPr/>
                </a:tc>
                <a:tc>
                  <a:txBody>
                    <a:bodyPr/>
                    <a:lstStyle/>
                    <a:p>
                      <a:pPr algn="ctr"/>
                      <a:r>
                        <a:rPr lang="en-US" sz="2400" dirty="0">
                          <a:latin typeface="Sassoon Infant Rg" panose="02000503030000020003" pitchFamily="2" charset="0"/>
                          <a:ea typeface="Sassoon Infant Rg" panose="02000503030000020003" pitchFamily="2" charset="0"/>
                        </a:rPr>
                        <a:t>90</a:t>
                      </a:r>
                    </a:p>
                  </a:txBody>
                  <a:tcPr/>
                </a:tc>
                <a:extLst>
                  <a:ext uri="{0D108BD9-81ED-4DB2-BD59-A6C34878D82A}">
                    <a16:rowId xmlns="" xmlns:a16="http://schemas.microsoft.com/office/drawing/2014/main" val="261936148"/>
                  </a:ext>
                </a:extLst>
              </a:tr>
            </a:tbl>
          </a:graphicData>
        </a:graphic>
      </p:graphicFrame>
      <p:sp>
        <p:nvSpPr>
          <p:cNvPr id="31" name="TextBox 30">
            <a:extLst>
              <a:ext uri="{FF2B5EF4-FFF2-40B4-BE49-F238E27FC236}">
                <a16:creationId xmlns="" xmlns:a16="http://schemas.microsoft.com/office/drawing/2014/main" id="{5B970462-C945-F74B-BA4F-665ACFA040E7}"/>
              </a:ext>
            </a:extLst>
          </p:cNvPr>
          <p:cNvSpPr txBox="1"/>
          <p:nvPr/>
        </p:nvSpPr>
        <p:spPr>
          <a:xfrm>
            <a:off x="4203980" y="5755696"/>
            <a:ext cx="1269264" cy="830997"/>
          </a:xfrm>
          <a:prstGeom prst="rect">
            <a:avLst/>
          </a:prstGeom>
          <a:noFill/>
        </p:spPr>
        <p:txBody>
          <a:bodyPr wrap="square" rtlCol="0">
            <a:spAutoFit/>
          </a:bodyPr>
          <a:lstStyle/>
          <a:p>
            <a:pPr>
              <a:lnSpc>
                <a:spcPct val="150000"/>
              </a:lnSpc>
            </a:pPr>
            <a:r>
              <a:rPr lang="en-GB" sz="3200" dirty="0">
                <a:solidFill>
                  <a:srgbClr val="FE3860"/>
                </a:solidFill>
                <a:latin typeface="Sassoon Infant Std" pitchFamily="34" charset="0"/>
                <a:ea typeface="Sassoon Infant Rg" panose="02000503030000020003" pitchFamily="2" charset="0"/>
                <a:cs typeface="Calibri" panose="020F0502020204030204" pitchFamily="34" charset="0"/>
              </a:rPr>
              <a:t>340</a:t>
            </a:r>
            <a:endParaRPr lang="en-GB" sz="2800" dirty="0">
              <a:solidFill>
                <a:srgbClr val="FE3860"/>
              </a:solidFill>
              <a:latin typeface="Sassoon Infant Std" pitchFamily="34" charset="0"/>
              <a:ea typeface="Sassoon Infant Rg" panose="02000503030000020003" pitchFamily="2" charset="0"/>
              <a:cs typeface="Calibri" panose="020F0502020204030204" pitchFamily="34" charset="0"/>
            </a:endParaRPr>
          </a:p>
        </p:txBody>
      </p:sp>
    </p:spTree>
    <p:extLst>
      <p:ext uri="{BB962C8B-B14F-4D97-AF65-F5344CB8AC3E}">
        <p14:creationId xmlns:p14="http://schemas.microsoft.com/office/powerpoint/2010/main" val="17664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3" grpId="0"/>
      <p:bldP spid="24" grpId="0"/>
      <p:bldP spid="2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4:</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One year, Mr Snow spent 25% of the money saved up for a Christmas trip to Florida on his flights. Of the money left, he spends a third of it on hotel rooms.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then spends $550 on tickets to theme parks and eating at restaurants.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has $100 left of the holiday savings at the end of the trip. </a:t>
            </a:r>
          </a:p>
          <a:p>
            <a:pPr algn="l"/>
            <a:r>
              <a:rPr lang="en-GB" dirty="0">
                <a:latin typeface="Sassoon Infant Std" pitchFamily="34" charset="0"/>
                <a:ea typeface="Sassoon Infant Rg" panose="02000503030000020003" pitchFamily="2" charset="0"/>
              </a:rPr>
              <a:t>How much money did he save for his trip to Florida?</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10" name="Picture 9">
            <a:extLst>
              <a:ext uri="{FF2B5EF4-FFF2-40B4-BE49-F238E27FC236}">
                <a16:creationId xmlns="" xmlns:a16="http://schemas.microsoft.com/office/drawing/2014/main"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Tree>
    <p:extLst>
      <p:ext uri="{BB962C8B-B14F-4D97-AF65-F5344CB8AC3E}">
        <p14:creationId xmlns:p14="http://schemas.microsoft.com/office/powerpoint/2010/main" val="281902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r>
              <a:rPr lang="en-GB" dirty="0">
                <a:latin typeface="Sassoon Infant Std" pitchFamily="34" charset="0"/>
                <a:ea typeface="Sassoon Infant Rg" panose="02000503030000020003" pitchFamily="2" charset="0"/>
              </a:rPr>
              <a:t>Festive Problems | </a:t>
            </a:r>
            <a:r>
              <a:rPr lang="en-GB" dirty="0" smtClean="0">
                <a:latin typeface="Sassoon Infant Std" pitchFamily="34" charset="0"/>
                <a:ea typeface="Sassoon Infant Rg" panose="02000503030000020003" pitchFamily="2" charset="0"/>
              </a:rPr>
              <a:t>5</a:t>
            </a:r>
            <a:r>
              <a:rPr lang="en-GB" baseline="30000" dirty="0" smtClean="0">
                <a:latin typeface="Sassoon Infant Std" pitchFamily="34" charset="0"/>
                <a:ea typeface="Sassoon Infant Rg" panose="02000503030000020003" pitchFamily="2" charset="0"/>
              </a:rPr>
              <a:t>th</a:t>
            </a:r>
            <a:r>
              <a:rPr lang="en-GB" dirty="0" smtClean="0">
                <a:latin typeface="Sassoon Infant Std" pitchFamily="34" charset="0"/>
                <a:ea typeface="Sassoon Infant Rg" panose="02000503030000020003" pitchFamily="2" charset="0"/>
              </a:rPr>
              <a:t> </a:t>
            </a:r>
            <a:r>
              <a:rPr lang="en-GB" dirty="0">
                <a:latin typeface="Sassoon Infant Std" pitchFamily="34" charset="0"/>
                <a:ea typeface="Sassoon Infant Rg" panose="02000503030000020003" pitchFamily="2" charset="0"/>
              </a:rPr>
              <a:t>December</a:t>
            </a:r>
            <a:endParaRPr lang="en-GB" b="1" u="sng" dirty="0">
              <a:solidFill>
                <a:srgbClr val="FE3860"/>
              </a:solidFill>
              <a:latin typeface="Sassoon Infant Std" pitchFamily="34" charset="0"/>
              <a:ea typeface="Sassoon Infant Rg" panose="02000503030000020003" pitchFamily="2" charset="0"/>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a:t>
            </a:r>
            <a:r>
              <a:rPr kumimoji="0" lang="en-GB" sz="1000" b="0" i="0" u="none" strike="noStrike" kern="1200" cap="none" spc="0" normalizeH="0" baseline="0" noProof="0" dirty="0" err="1">
                <a:ln>
                  <a:noFill/>
                </a:ln>
                <a:solidFill>
                  <a:prstClr val="black"/>
                </a:solidFill>
                <a:effectLst/>
                <a:uLnTx/>
                <a:uFillTx/>
                <a:latin typeface="Sassoon Infant Std" pitchFamily="34" charset="0"/>
                <a:ea typeface="Sassoon Infant Rg" panose="02000503030000020003" pitchFamily="2" charset="0"/>
              </a:rPr>
              <a:t>EdShed</a:t>
            </a:r>
            <a:r>
              <a:rPr kumimoji="0" lang="en-GB" sz="1000" b="0" i="0" u="none" strike="noStrike" kern="1200" cap="none" spc="0" normalizeH="0" baseline="0" noProof="0" dirty="0">
                <a:ln>
                  <a:noFill/>
                </a:ln>
                <a:solidFill>
                  <a:prstClr val="black"/>
                </a:solidFill>
                <a:effectLst/>
                <a:uLnTx/>
                <a:uFillTx/>
                <a:latin typeface="Sassoon Infant Std" pitchFamily="34" charset="0"/>
                <a:ea typeface="Sassoon Infant Rg" panose="02000503030000020003" pitchFamily="2" charset="0"/>
              </a:rPr>
              <a:t>, 2020-</a:t>
            </a:r>
            <a:endParaRPr kumimoji="0" lang="en-GB" sz="1000" b="1" i="0" u="sng" strike="noStrike" kern="1200" cap="none" spc="0" normalizeH="0" baseline="0" noProof="0" dirty="0">
              <a:ln>
                <a:noFill/>
              </a:ln>
              <a:solidFill>
                <a:srgbClr val="FE3860"/>
              </a:solidFill>
              <a:effectLst/>
              <a:uLnTx/>
              <a:uFillTx/>
              <a:latin typeface="Sassoon Infant Std" pitchFamily="34" charset="0"/>
              <a:ea typeface="Sassoon Infant Rg" panose="02000503030000020003" pitchFamily="2" charset="0"/>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Sassoon Infant Std" pitchFamily="34" charset="0"/>
                <a:ea typeface="Sassoon Infant Rg" panose="02000503030000020003" pitchFamily="2" charset="0"/>
              </a:rPr>
              <a:t>Challenge 4:</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Sassoon Infant Std" pitchFamily="34" charset="0"/>
                <a:ea typeface="Sassoon Infant Rg" panose="02000503030000020003" pitchFamily="2" charset="0"/>
              </a:rPr>
              <a:t>One year, Mr Snow spent 25% of the money saved up for a Christmas trip to Florida on his flights. Of the money left, he spends a third of it on hotel rooms.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then spends $550 on tickets to theme parks and eating at restaurants. </a:t>
            </a:r>
            <a:br>
              <a:rPr lang="en-GB" dirty="0">
                <a:latin typeface="Sassoon Infant Std" pitchFamily="34" charset="0"/>
                <a:ea typeface="Sassoon Infant Rg" panose="02000503030000020003" pitchFamily="2" charset="0"/>
              </a:rPr>
            </a:br>
            <a:r>
              <a:rPr lang="en-GB" dirty="0">
                <a:latin typeface="Sassoon Infant Std" pitchFamily="34" charset="0"/>
                <a:ea typeface="Sassoon Infant Rg" panose="02000503030000020003" pitchFamily="2" charset="0"/>
              </a:rPr>
              <a:t>He has $100 left of the holiday savings at the end of the trip. </a:t>
            </a:r>
          </a:p>
          <a:p>
            <a:pPr algn="l"/>
            <a:r>
              <a:rPr lang="en-GB" dirty="0">
                <a:latin typeface="Sassoon Infant Std" pitchFamily="34" charset="0"/>
                <a:ea typeface="Sassoon Infant Rg" panose="02000503030000020003" pitchFamily="2" charset="0"/>
              </a:rPr>
              <a:t>How much money did he save for his trip to Florida?</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615799" y="2829336"/>
            <a:ext cx="2061783" cy="369332"/>
          </a:xfrm>
          <a:prstGeom prst="rect">
            <a:avLst/>
          </a:prstGeom>
        </p:spPr>
        <p:txBody>
          <a:bodyPr wrap="none">
            <a:spAutoFit/>
          </a:bodyPr>
          <a:lstStyle/>
          <a:p>
            <a:pPr algn="just"/>
            <a:r>
              <a:rPr lang="en-US" b="1" u="sng" dirty="0">
                <a:latin typeface="Sassoon Infant Std" pitchFamily="34" charset="0"/>
                <a:ea typeface="Sassoon Infant Rg" panose="02000503030000020003" pitchFamily="2" charset="0"/>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645002" cy="369332"/>
          </a:xfrm>
          <a:prstGeom prst="rect">
            <a:avLst/>
          </a:prstGeom>
        </p:spPr>
        <p:txBody>
          <a:bodyPr wrap="none">
            <a:spAutoFit/>
          </a:bodyPr>
          <a:lstStyle/>
          <a:p>
            <a:r>
              <a:rPr lang="en-US" b="1" u="sng" dirty="0">
                <a:latin typeface="Sassoon Infant Std" pitchFamily="34" charset="0"/>
                <a:ea typeface="Sassoon Infant Rg" panose="02000503030000020003" pitchFamily="2" charset="0"/>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Std" pitchFamily="34" charset="0"/>
              <a:ea typeface="Sassoon Infant Rg" panose="02000503030000020003" pitchFamily="2" charset="0"/>
            </a:endParaRPr>
          </a:p>
        </p:txBody>
      </p:sp>
      <p:pic>
        <p:nvPicPr>
          <p:cNvPr id="10" name="Picture 9">
            <a:extLst>
              <a:ext uri="{FF2B5EF4-FFF2-40B4-BE49-F238E27FC236}">
                <a16:creationId xmlns="" xmlns:a16="http://schemas.microsoft.com/office/drawing/2014/main"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
        <p:nvSpPr>
          <p:cNvPr id="12" name="Subtitle 4">
            <a:extLst>
              <a:ext uri="{FF2B5EF4-FFF2-40B4-BE49-F238E27FC236}">
                <a16:creationId xmlns="" xmlns:a16="http://schemas.microsoft.com/office/drawing/2014/main" id="{C3D5100A-51A7-D14D-B84D-AA33F6C08A3D}"/>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Sassoon Infant Std" pitchFamily="34" charset="0"/>
                <a:ea typeface="Sassoon Infant Rg" panose="02000503030000020003" pitchFamily="2" charset="0"/>
              </a:rPr>
              <a:t>Mr Snow saved $</a:t>
            </a:r>
            <a:r>
              <a:rPr lang="en-GB" sz="2800" dirty="0">
                <a:latin typeface="Sassoon Infant Std" pitchFamily="34" charset="0"/>
                <a:ea typeface="Sassoon Infant Rg" panose="02000503030000020003" pitchFamily="2" charset="0"/>
                <a:cs typeface="Calibri" panose="020F0502020204030204" pitchFamily="34" charset="0"/>
              </a:rPr>
              <a:t>_______</a:t>
            </a:r>
            <a:r>
              <a:rPr lang="en-GB" sz="2800" dirty="0">
                <a:latin typeface="Sassoon Infant Std" pitchFamily="34" charset="0"/>
                <a:ea typeface="Sassoon Infant Rg" panose="02000503030000020003" pitchFamily="2" charset="0"/>
              </a:rPr>
              <a:t> for his trip to Florida.</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 xmlns:a16="http://schemas.microsoft.com/office/drawing/2014/main" id="{4115EB4E-72A7-AC4B-B551-EF77C3A6AC18}"/>
                  </a:ext>
                </a:extLst>
              </p:cNvPr>
              <p:cNvSpPr txBox="1"/>
              <p:nvPr/>
            </p:nvSpPr>
            <p:spPr>
              <a:xfrm>
                <a:off x="6595315" y="3192792"/>
                <a:ext cx="1612942" cy="646331"/>
              </a:xfrm>
              <a:prstGeom prst="rect">
                <a:avLst/>
              </a:prstGeom>
              <a:noFill/>
            </p:spPr>
            <p:txBody>
              <a:bodyPr wrap="non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550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100</a:t>
                </a:r>
              </a:p>
            </p:txBody>
          </p:sp>
        </mc:Choice>
        <mc:Fallback>
          <p:sp>
            <p:nvSpPr>
              <p:cNvPr id="16" name="TextBox 15">
                <a:extLst>
                  <a:ext uri="{FF2B5EF4-FFF2-40B4-BE49-F238E27FC236}">
                    <a16:creationId xmlns="" xmlns:a16="http://schemas.microsoft.com/office/drawing/2014/main" xmlns:a14="http://schemas.microsoft.com/office/drawing/2010/main" id="{4115EB4E-72A7-AC4B-B551-EF77C3A6AC18}"/>
                  </a:ext>
                </a:extLst>
              </p:cNvPr>
              <p:cNvSpPr txBox="1">
                <a:spLocks noRot="1" noChangeAspect="1" noMove="1" noResize="1" noEditPoints="1" noAdjustHandles="1" noChangeArrowheads="1" noChangeShapeType="1" noTextEdit="1"/>
              </p:cNvSpPr>
              <p:nvPr/>
            </p:nvSpPr>
            <p:spPr>
              <a:xfrm>
                <a:off x="6595315" y="3192792"/>
                <a:ext cx="1612942" cy="646331"/>
              </a:xfrm>
              <a:prstGeom prst="rect">
                <a:avLst/>
              </a:prstGeom>
              <a:blipFill rotWithShape="1">
                <a:blip r:embed="rId4"/>
                <a:stretch>
                  <a:fillRect l="-6061" r="-4545"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 xmlns:a16="http://schemas.microsoft.com/office/drawing/2014/main" id="{E69559DA-F825-AB4A-B528-22A6C0898757}"/>
                  </a:ext>
                </a:extLst>
              </p:cNvPr>
              <p:cNvSpPr txBox="1"/>
              <p:nvPr/>
            </p:nvSpPr>
            <p:spPr>
              <a:xfrm>
                <a:off x="8186573" y="3172099"/>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650</a:t>
                </a:r>
              </a:p>
            </p:txBody>
          </p:sp>
        </mc:Choice>
        <mc:Fallback>
          <p:sp>
            <p:nvSpPr>
              <p:cNvPr id="18" name="TextBox 17">
                <a:extLst>
                  <a:ext uri="{FF2B5EF4-FFF2-40B4-BE49-F238E27FC236}">
                    <a16:creationId xmlns="" xmlns:a16="http://schemas.microsoft.com/office/drawing/2014/main" xmlns:a14="http://schemas.microsoft.com/office/drawing/2010/main" id="{E69559DA-F825-AB4A-B528-22A6C0898757}"/>
                  </a:ext>
                </a:extLst>
              </p:cNvPr>
              <p:cNvSpPr txBox="1">
                <a:spLocks noRot="1" noChangeAspect="1" noMove="1" noResize="1" noEditPoints="1" noAdjustHandles="1" noChangeArrowheads="1" noChangeShapeType="1" noTextEdit="1"/>
              </p:cNvSpPr>
              <p:nvPr/>
            </p:nvSpPr>
            <p:spPr>
              <a:xfrm>
                <a:off x="8186573" y="3172099"/>
                <a:ext cx="1013419" cy="646331"/>
              </a:xfrm>
              <a:prstGeom prst="rect">
                <a:avLst/>
              </a:prstGeom>
              <a:blipFill rotWithShape="1">
                <a:blip r:embed="rId5"/>
                <a:stretch>
                  <a:fillRect r="-7229"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 xmlns:a16="http://schemas.microsoft.com/office/drawing/2014/main" id="{7E27D665-37EE-4B41-B178-FC9C573C5CD5}"/>
                  </a:ext>
                </a:extLst>
              </p:cNvPr>
              <p:cNvSpPr txBox="1"/>
              <p:nvPr/>
            </p:nvSpPr>
            <p:spPr>
              <a:xfrm>
                <a:off x="6632266" y="3830082"/>
                <a:ext cx="1276311" cy="646331"/>
              </a:xfrm>
              <a:prstGeom prst="rect">
                <a:avLst/>
              </a:prstGeom>
              <a:noFill/>
            </p:spPr>
            <p:txBody>
              <a:bodyPr wrap="non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650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2</a:t>
                </a:r>
              </a:p>
            </p:txBody>
          </p:sp>
        </mc:Choice>
        <mc:Fallback>
          <p:sp>
            <p:nvSpPr>
              <p:cNvPr id="22" name="TextBox 21">
                <a:extLst>
                  <a:ext uri="{FF2B5EF4-FFF2-40B4-BE49-F238E27FC236}">
                    <a16:creationId xmlns="" xmlns:a16="http://schemas.microsoft.com/office/drawing/2014/main" xmlns:a14="http://schemas.microsoft.com/office/drawing/2010/main" id="{7E27D665-37EE-4B41-B178-FC9C573C5CD5}"/>
                  </a:ext>
                </a:extLst>
              </p:cNvPr>
              <p:cNvSpPr txBox="1">
                <a:spLocks noRot="1" noChangeAspect="1" noMove="1" noResize="1" noEditPoints="1" noAdjustHandles="1" noChangeArrowheads="1" noChangeShapeType="1" noTextEdit="1"/>
              </p:cNvSpPr>
              <p:nvPr/>
            </p:nvSpPr>
            <p:spPr>
              <a:xfrm>
                <a:off x="6632266" y="3830082"/>
                <a:ext cx="1276311" cy="646331"/>
              </a:xfrm>
              <a:prstGeom prst="rect">
                <a:avLst/>
              </a:prstGeom>
              <a:blipFill rotWithShape="1">
                <a:blip r:embed="rId6"/>
                <a:stretch>
                  <a:fillRect l="-7656" r="-6220"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 xmlns:a16="http://schemas.microsoft.com/office/drawing/2014/main" id="{ECF13701-AE2B-784B-B438-529D134EE5EE}"/>
                  </a:ext>
                </a:extLst>
              </p:cNvPr>
              <p:cNvSpPr txBox="1"/>
              <p:nvPr/>
            </p:nvSpPr>
            <p:spPr>
              <a:xfrm>
                <a:off x="7855961" y="3808089"/>
                <a:ext cx="1013419"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325</a:t>
                </a:r>
              </a:p>
            </p:txBody>
          </p:sp>
        </mc:Choice>
        <mc:Fallback>
          <p:sp>
            <p:nvSpPr>
              <p:cNvPr id="23" name="TextBox 22">
                <a:extLst>
                  <a:ext uri="{FF2B5EF4-FFF2-40B4-BE49-F238E27FC236}">
                    <a16:creationId xmlns="" xmlns:a16="http://schemas.microsoft.com/office/drawing/2014/main" xmlns:a14="http://schemas.microsoft.com/office/drawing/2010/main" id="{ECF13701-AE2B-784B-B438-529D134EE5EE}"/>
                  </a:ext>
                </a:extLst>
              </p:cNvPr>
              <p:cNvSpPr txBox="1">
                <a:spLocks noRot="1" noChangeAspect="1" noMove="1" noResize="1" noEditPoints="1" noAdjustHandles="1" noChangeArrowheads="1" noChangeShapeType="1" noTextEdit="1"/>
              </p:cNvSpPr>
              <p:nvPr/>
            </p:nvSpPr>
            <p:spPr>
              <a:xfrm>
                <a:off x="7855961" y="3808089"/>
                <a:ext cx="1013419" cy="646331"/>
              </a:xfrm>
              <a:prstGeom prst="rect">
                <a:avLst/>
              </a:prstGeom>
              <a:blipFill rotWithShape="1">
                <a:blip r:embed="rId7"/>
                <a:stretch>
                  <a:fillRect r="-7229"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 xmlns:a16="http://schemas.microsoft.com/office/drawing/2014/main" id="{BAFAE1B2-8338-F14E-9FDC-68EA2D2CEB4C}"/>
                  </a:ext>
                </a:extLst>
              </p:cNvPr>
              <p:cNvSpPr txBox="1"/>
              <p:nvPr/>
            </p:nvSpPr>
            <p:spPr>
              <a:xfrm>
                <a:off x="6646121" y="4425203"/>
                <a:ext cx="1266693" cy="646331"/>
              </a:xfrm>
              <a:prstGeom prst="rect">
                <a:avLst/>
              </a:prstGeom>
              <a:noFill/>
            </p:spPr>
            <p:txBody>
              <a:bodyPr wrap="none" rtlCol="0">
                <a:spAutoFit/>
              </a:bodyPr>
              <a:lstStyle/>
              <a:p>
                <a:pPr>
                  <a:lnSpc>
                    <a:spcPct val="150000"/>
                  </a:lnSpc>
                </a:pPr>
                <a:r>
                  <a:rPr lang="en-GB" sz="2400" dirty="0">
                    <a:latin typeface="Sassoon Infant Std" pitchFamily="34" charset="0"/>
                    <a:ea typeface="Sassoon Infant Rg" panose="02000503030000020003" pitchFamily="2" charset="0"/>
                    <a:cs typeface="Calibri" panose="020F0502020204030204" pitchFamily="34" charset="0"/>
                  </a:rPr>
                  <a:t>325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4</a:t>
                </a:r>
              </a:p>
            </p:txBody>
          </p:sp>
        </mc:Choice>
        <mc:Fallback>
          <p:sp>
            <p:nvSpPr>
              <p:cNvPr id="24" name="TextBox 23">
                <a:extLst>
                  <a:ext uri="{FF2B5EF4-FFF2-40B4-BE49-F238E27FC236}">
                    <a16:creationId xmlns="" xmlns:a16="http://schemas.microsoft.com/office/drawing/2014/main" xmlns:a14="http://schemas.microsoft.com/office/drawing/2010/main" id="{BAFAE1B2-8338-F14E-9FDC-68EA2D2CEB4C}"/>
                  </a:ext>
                </a:extLst>
              </p:cNvPr>
              <p:cNvSpPr txBox="1">
                <a:spLocks noRot="1" noChangeAspect="1" noMove="1" noResize="1" noEditPoints="1" noAdjustHandles="1" noChangeArrowheads="1" noChangeShapeType="1" noTextEdit="1"/>
              </p:cNvSpPr>
              <p:nvPr/>
            </p:nvSpPr>
            <p:spPr>
              <a:xfrm>
                <a:off x="6646121" y="4425203"/>
                <a:ext cx="1266693" cy="646331"/>
              </a:xfrm>
              <a:prstGeom prst="rect">
                <a:avLst/>
              </a:prstGeom>
              <a:blipFill rotWithShape="1">
                <a:blip r:embed="rId8"/>
                <a:stretch>
                  <a:fillRect l="-7212" r="-6731"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 xmlns:a16="http://schemas.microsoft.com/office/drawing/2014/main" id="{FF293B69-4C96-EE44-8516-C6B7A1622E10}"/>
                  </a:ext>
                </a:extLst>
              </p:cNvPr>
              <p:cNvSpPr txBox="1"/>
              <p:nvPr/>
            </p:nvSpPr>
            <p:spPr>
              <a:xfrm>
                <a:off x="7833324" y="4387419"/>
                <a:ext cx="1258678" cy="646331"/>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Sassoon Infant Std" pitchFamily="34" charset="0"/>
                    <a:ea typeface="Sassoon Infant Rg" panose="02000503030000020003" pitchFamily="2" charset="0"/>
                    <a:cs typeface="Calibri" panose="020F0502020204030204" pitchFamily="34" charset="0"/>
                  </a:rPr>
                  <a:t> 1,300</a:t>
                </a:r>
              </a:p>
            </p:txBody>
          </p:sp>
        </mc:Choice>
        <mc:Fallback>
          <p:sp>
            <p:nvSpPr>
              <p:cNvPr id="25" name="TextBox 24">
                <a:extLst>
                  <a:ext uri="{FF2B5EF4-FFF2-40B4-BE49-F238E27FC236}">
                    <a16:creationId xmlns="" xmlns:a16="http://schemas.microsoft.com/office/drawing/2014/main" xmlns:a14="http://schemas.microsoft.com/office/drawing/2010/main" id="{FF293B69-4C96-EE44-8516-C6B7A1622E10}"/>
                  </a:ext>
                </a:extLst>
              </p:cNvPr>
              <p:cNvSpPr txBox="1">
                <a:spLocks noRot="1" noChangeAspect="1" noMove="1" noResize="1" noEditPoints="1" noAdjustHandles="1" noChangeArrowheads="1" noChangeShapeType="1" noTextEdit="1"/>
              </p:cNvSpPr>
              <p:nvPr/>
            </p:nvSpPr>
            <p:spPr>
              <a:xfrm>
                <a:off x="7833324" y="4387419"/>
                <a:ext cx="1258678" cy="646331"/>
              </a:xfrm>
              <a:prstGeom prst="rect">
                <a:avLst/>
              </a:prstGeom>
              <a:blipFill rotWithShape="1">
                <a:blip r:embed="rId9"/>
                <a:stretch>
                  <a:fillRect r="-5825" b="-14151"/>
                </a:stretch>
              </a:blipFill>
            </p:spPr>
            <p:txBody>
              <a:bodyPr/>
              <a:lstStyle/>
              <a:p>
                <a:r>
                  <a:rPr lang="en-GB">
                    <a:noFill/>
                  </a:rPr>
                  <a:t> </a:t>
                </a:r>
              </a:p>
            </p:txBody>
          </p:sp>
        </mc:Fallback>
      </mc:AlternateContent>
      <p:sp>
        <p:nvSpPr>
          <p:cNvPr id="28" name="Rectangle 27">
            <a:extLst>
              <a:ext uri="{FF2B5EF4-FFF2-40B4-BE49-F238E27FC236}">
                <a16:creationId xmlns="" xmlns:a16="http://schemas.microsoft.com/office/drawing/2014/main" id="{83EA91EE-ED6A-044D-B267-45BB06BDADDE}"/>
              </a:ext>
            </a:extLst>
          </p:cNvPr>
          <p:cNvSpPr/>
          <p:nvPr/>
        </p:nvSpPr>
        <p:spPr>
          <a:xfrm>
            <a:off x="912099" y="3980194"/>
            <a:ext cx="4321514"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total</a:t>
            </a:r>
          </a:p>
        </p:txBody>
      </p:sp>
      <p:sp>
        <p:nvSpPr>
          <p:cNvPr id="29" name="Rectangle 28">
            <a:extLst>
              <a:ext uri="{FF2B5EF4-FFF2-40B4-BE49-F238E27FC236}">
                <a16:creationId xmlns="" xmlns:a16="http://schemas.microsoft.com/office/drawing/2014/main" id="{5E82AC50-6397-8E42-AB98-86AC8252A9B3}"/>
              </a:ext>
            </a:extLst>
          </p:cNvPr>
          <p:cNvSpPr/>
          <p:nvPr/>
        </p:nvSpPr>
        <p:spPr>
          <a:xfrm>
            <a:off x="912099" y="4399294"/>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flights</a:t>
            </a:r>
          </a:p>
        </p:txBody>
      </p:sp>
      <p:sp>
        <p:nvSpPr>
          <p:cNvPr id="30" name="Rectangle 29">
            <a:extLst>
              <a:ext uri="{FF2B5EF4-FFF2-40B4-BE49-F238E27FC236}">
                <a16:creationId xmlns="" xmlns:a16="http://schemas.microsoft.com/office/drawing/2014/main" id="{40E7099A-A5BE-D74A-9254-0D7D28145F28}"/>
              </a:ext>
            </a:extLst>
          </p:cNvPr>
          <p:cNvSpPr/>
          <p:nvPr/>
        </p:nvSpPr>
        <p:spPr>
          <a:xfrm>
            <a:off x="1996092" y="4396945"/>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hotels</a:t>
            </a:r>
          </a:p>
        </p:txBody>
      </p:sp>
      <p:sp>
        <p:nvSpPr>
          <p:cNvPr id="31" name="Rectangle 30">
            <a:extLst>
              <a:ext uri="{FF2B5EF4-FFF2-40B4-BE49-F238E27FC236}">
                <a16:creationId xmlns="" xmlns:a16="http://schemas.microsoft.com/office/drawing/2014/main" id="{E8545A1B-AC0B-B940-931D-EE1E46C856B3}"/>
              </a:ext>
            </a:extLst>
          </p:cNvPr>
          <p:cNvSpPr/>
          <p:nvPr/>
        </p:nvSpPr>
        <p:spPr>
          <a:xfrm>
            <a:off x="3080085" y="4396945"/>
            <a:ext cx="2153528"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Sassoon Infant Std" pitchFamily="34" charset="0"/>
                <a:ea typeface="Sassoon Infant Rg" panose="02000503030000020003" pitchFamily="2" charset="0"/>
              </a:rPr>
              <a:t>food/tickets</a:t>
            </a:r>
          </a:p>
        </p:txBody>
      </p:sp>
      <p:sp>
        <p:nvSpPr>
          <p:cNvPr id="32" name="Right Brace 31">
            <a:extLst>
              <a:ext uri="{FF2B5EF4-FFF2-40B4-BE49-F238E27FC236}">
                <a16:creationId xmlns="" xmlns:a16="http://schemas.microsoft.com/office/drawing/2014/main" id="{FDD219C6-261F-E04C-A415-F8B15ED391FF}"/>
              </a:ext>
            </a:extLst>
          </p:cNvPr>
          <p:cNvSpPr/>
          <p:nvPr/>
        </p:nvSpPr>
        <p:spPr>
          <a:xfrm rot="5400000">
            <a:off x="4010590" y="3922585"/>
            <a:ext cx="316523" cy="212952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33" name="Rectangle 32">
            <a:extLst>
              <a:ext uri="{FF2B5EF4-FFF2-40B4-BE49-F238E27FC236}">
                <a16:creationId xmlns="" xmlns:a16="http://schemas.microsoft.com/office/drawing/2014/main" id="{AAAB7FC8-2D09-254D-BE27-E0DE9FE227F5}"/>
              </a:ext>
            </a:extLst>
          </p:cNvPr>
          <p:cNvSpPr/>
          <p:nvPr/>
        </p:nvSpPr>
        <p:spPr>
          <a:xfrm>
            <a:off x="3783168" y="5250193"/>
            <a:ext cx="691215"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$650</a:t>
            </a:r>
            <a:endParaRPr lang="en-US" dirty="0">
              <a:latin typeface="Sassoon Infant Std" pitchFamily="34" charset="0"/>
              <a:ea typeface="Sassoon Infant Rg" panose="02000503030000020003" pitchFamily="2" charset="0"/>
            </a:endParaRPr>
          </a:p>
        </p:txBody>
      </p:sp>
      <p:sp>
        <p:nvSpPr>
          <p:cNvPr id="34" name="Right Brace 33">
            <a:extLst>
              <a:ext uri="{FF2B5EF4-FFF2-40B4-BE49-F238E27FC236}">
                <a16:creationId xmlns="" xmlns:a16="http://schemas.microsoft.com/office/drawing/2014/main" id="{709BBFED-14E8-6C41-8CDA-2330B43CBCCB}"/>
              </a:ext>
            </a:extLst>
          </p:cNvPr>
          <p:cNvSpPr/>
          <p:nvPr/>
        </p:nvSpPr>
        <p:spPr>
          <a:xfrm rot="5400000">
            <a:off x="2389442" y="4438564"/>
            <a:ext cx="316523" cy="106476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cxnSp>
        <p:nvCxnSpPr>
          <p:cNvPr id="3" name="Straight Connector 2">
            <a:extLst>
              <a:ext uri="{FF2B5EF4-FFF2-40B4-BE49-F238E27FC236}">
                <a16:creationId xmlns="" xmlns:a16="http://schemas.microsoft.com/office/drawing/2014/main" id="{C7411735-55DC-354C-9F83-7863C7CA3CB6}"/>
              </a:ext>
            </a:extLst>
          </p:cNvPr>
          <p:cNvCxnSpPr>
            <a:cxnSpLocks/>
            <a:stCxn id="31" idx="0"/>
            <a:endCxn id="31" idx="2"/>
          </p:cNvCxnSpPr>
          <p:nvPr/>
        </p:nvCxnSpPr>
        <p:spPr>
          <a:xfrm>
            <a:off x="4156849" y="4396945"/>
            <a:ext cx="0" cy="41910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 xmlns:a16="http://schemas.microsoft.com/office/drawing/2014/main" id="{D76C0333-11BA-C444-B42A-5313D14DD535}"/>
              </a:ext>
            </a:extLst>
          </p:cNvPr>
          <p:cNvSpPr/>
          <p:nvPr/>
        </p:nvSpPr>
        <p:spPr>
          <a:xfrm>
            <a:off x="2119694" y="5180943"/>
            <a:ext cx="691215" cy="369332"/>
          </a:xfrm>
          <a:prstGeom prst="rect">
            <a:avLst/>
          </a:prstGeom>
        </p:spPr>
        <p:txBody>
          <a:bodyPr wrap="none">
            <a:spAutoFit/>
          </a:bodyPr>
          <a:lstStyle/>
          <a:p>
            <a:r>
              <a:rPr lang="en-GB" dirty="0">
                <a:latin typeface="Sassoon Infant Std" pitchFamily="34" charset="0"/>
                <a:ea typeface="Sassoon Infant Rg" panose="02000503030000020003" pitchFamily="2" charset="0"/>
              </a:rPr>
              <a:t>$325</a:t>
            </a:r>
            <a:endParaRPr lang="en-US" dirty="0">
              <a:latin typeface="Sassoon Infant Std" pitchFamily="34" charset="0"/>
              <a:ea typeface="Sassoon Infant Rg" panose="02000503030000020003" pitchFamily="2" charset="0"/>
            </a:endParaRPr>
          </a:p>
        </p:txBody>
      </p:sp>
      <p:sp>
        <p:nvSpPr>
          <p:cNvPr id="36" name="Right Brace 35">
            <a:extLst>
              <a:ext uri="{FF2B5EF4-FFF2-40B4-BE49-F238E27FC236}">
                <a16:creationId xmlns="" xmlns:a16="http://schemas.microsoft.com/office/drawing/2014/main" id="{E31A8A4A-0F63-5A43-B9CF-7B2EC246CEC4}"/>
              </a:ext>
            </a:extLst>
          </p:cNvPr>
          <p:cNvSpPr/>
          <p:nvPr/>
        </p:nvSpPr>
        <p:spPr>
          <a:xfrm rot="16200000">
            <a:off x="2922179" y="1650451"/>
            <a:ext cx="316523" cy="4306342"/>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Sassoon Infant Std" pitchFamily="34" charset="0"/>
              <a:ea typeface="Sassoon Infant Rg" panose="02000503030000020003" pitchFamily="2" charset="0"/>
            </a:endParaRPr>
          </a:p>
        </p:txBody>
      </p:sp>
      <p:sp>
        <p:nvSpPr>
          <p:cNvPr id="37" name="Rectangle 36">
            <a:extLst>
              <a:ext uri="{FF2B5EF4-FFF2-40B4-BE49-F238E27FC236}">
                <a16:creationId xmlns="" xmlns:a16="http://schemas.microsoft.com/office/drawing/2014/main" id="{1D678D7B-DD2D-844F-93D3-473A4944A9BE}"/>
              </a:ext>
            </a:extLst>
          </p:cNvPr>
          <p:cNvSpPr/>
          <p:nvPr/>
        </p:nvSpPr>
        <p:spPr>
          <a:xfrm>
            <a:off x="2638281" y="3266873"/>
            <a:ext cx="869148" cy="369332"/>
          </a:xfrm>
          <a:prstGeom prst="rect">
            <a:avLst/>
          </a:prstGeom>
        </p:spPr>
        <p:txBody>
          <a:bodyPr wrap="none">
            <a:spAutoFit/>
          </a:bodyPr>
          <a:lstStyle/>
          <a:p>
            <a:pPr algn="ctr"/>
            <a:r>
              <a:rPr lang="en-GB" dirty="0">
                <a:latin typeface="Sassoon Infant Std" pitchFamily="34" charset="0"/>
                <a:ea typeface="Sassoon Infant Rg" panose="02000503030000020003" pitchFamily="2" charset="0"/>
              </a:rPr>
              <a:t>$1,300</a:t>
            </a:r>
            <a:endParaRPr lang="en-US" dirty="0">
              <a:latin typeface="Sassoon Infant Std" pitchFamily="34" charset="0"/>
              <a:ea typeface="Sassoon Infant Rg" panose="02000503030000020003" pitchFamily="2" charset="0"/>
            </a:endParaRPr>
          </a:p>
        </p:txBody>
      </p:sp>
      <p:sp>
        <p:nvSpPr>
          <p:cNvPr id="38" name="TextBox 37">
            <a:extLst>
              <a:ext uri="{FF2B5EF4-FFF2-40B4-BE49-F238E27FC236}">
                <a16:creationId xmlns="" xmlns:a16="http://schemas.microsoft.com/office/drawing/2014/main" id="{FB288DE0-DCD1-0B4C-ABE7-F99839A2DDC3}"/>
              </a:ext>
            </a:extLst>
          </p:cNvPr>
          <p:cNvSpPr txBox="1"/>
          <p:nvPr/>
        </p:nvSpPr>
        <p:spPr>
          <a:xfrm>
            <a:off x="2779819" y="5723897"/>
            <a:ext cx="1337081" cy="830997"/>
          </a:xfrm>
          <a:prstGeom prst="rect">
            <a:avLst/>
          </a:prstGeom>
          <a:noFill/>
        </p:spPr>
        <p:txBody>
          <a:bodyPr wrap="square" rtlCol="0">
            <a:spAutoFit/>
          </a:bodyPr>
          <a:lstStyle/>
          <a:p>
            <a:pPr>
              <a:lnSpc>
                <a:spcPct val="150000"/>
              </a:lnSpc>
            </a:pPr>
            <a:r>
              <a:rPr lang="en-GB" sz="3200" dirty="0">
                <a:solidFill>
                  <a:srgbClr val="FE3860"/>
                </a:solidFill>
                <a:latin typeface="Sassoon Infant Std" pitchFamily="34" charset="0"/>
                <a:ea typeface="Sassoon Infant Rg" panose="02000503030000020003" pitchFamily="2" charset="0"/>
                <a:cs typeface="Calibri" panose="020F0502020204030204" pitchFamily="34" charset="0"/>
              </a:rPr>
              <a:t>1,300</a:t>
            </a:r>
            <a:endParaRPr lang="en-GB" sz="2800" dirty="0">
              <a:solidFill>
                <a:srgbClr val="FE3860"/>
              </a:solidFill>
              <a:latin typeface="Sassoon Infant Std" pitchFamily="34" charset="0"/>
              <a:ea typeface="Sassoon Infant Rg" panose="02000503030000020003" pitchFamily="2" charset="0"/>
              <a:cs typeface="Calibri" panose="020F0502020204030204" pitchFamily="34" charset="0"/>
            </a:endParaRPr>
          </a:p>
        </p:txBody>
      </p:sp>
    </p:spTree>
    <p:extLst>
      <p:ext uri="{BB962C8B-B14F-4D97-AF65-F5344CB8AC3E}">
        <p14:creationId xmlns:p14="http://schemas.microsoft.com/office/powerpoint/2010/main" val="179847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strips(down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strips(down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linds(horizontal)">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22" grpId="0"/>
      <p:bldP spid="23" grpId="0"/>
      <p:bldP spid="24" grpId="0"/>
      <p:bldP spid="25" grpId="0"/>
      <p:bldP spid="28" grpId="0" animBg="1"/>
      <p:bldP spid="29" grpId="0" animBg="1"/>
      <p:bldP spid="30" grpId="0" animBg="1"/>
      <p:bldP spid="31" grpId="0" animBg="1"/>
      <p:bldP spid="32" grpId="0" animBg="1"/>
      <p:bldP spid="33" grpId="0"/>
      <p:bldP spid="34" grpId="0" animBg="1"/>
      <p:bldP spid="35" grpId="0"/>
      <p:bldP spid="36" grpId="0" animBg="1"/>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aths Shed" id="{5DF74AD8-8BDD-4844-8C46-FFB9DBA0E41D}" vid="{0802D904-F1CF-8847-94FE-D7F26B26A3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1140</TotalTime>
  <Words>594</Words>
  <Application>Microsoft Office PowerPoint</Application>
  <PresentationFormat>Custom</PresentationFormat>
  <Paragraphs>123</Paragraphs>
  <Slides>9</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Arial</vt:lpstr>
      <vt:lpstr>Cambria Math</vt:lpstr>
      <vt:lpstr>Muli</vt:lpstr>
      <vt:lpstr>Lato Light</vt:lpstr>
      <vt:lpstr>Calibri</vt:lpstr>
      <vt:lpstr>Calibri Light</vt:lpstr>
      <vt:lpstr>Lato</vt:lpstr>
      <vt:lpstr>Sassoon Infant Std</vt:lpstr>
      <vt:lpstr>Sassoon Infant Rg</vt:lpstr>
      <vt:lpstr>OpenDyslexicAlta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Saunders</dc:creator>
  <cp:lastModifiedBy>Susan</cp:lastModifiedBy>
  <cp:revision>91</cp:revision>
  <dcterms:created xsi:type="dcterms:W3CDTF">2020-10-12T14:10:39Z</dcterms:created>
  <dcterms:modified xsi:type="dcterms:W3CDTF">2020-11-27T14:54:12Z</dcterms:modified>
</cp:coreProperties>
</file>