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9"/>
  </p:notesMasterIdLst>
  <p:handoutMasterIdLst>
    <p:handoutMasterId r:id="rId100"/>
  </p:handoutMasterIdLst>
  <p:sldIdLst>
    <p:sldId id="486" r:id="rId2"/>
    <p:sldId id="526" r:id="rId3"/>
    <p:sldId id="268" r:id="rId4"/>
    <p:sldId id="298" r:id="rId5"/>
    <p:sldId id="459" r:id="rId6"/>
    <p:sldId id="576" r:id="rId7"/>
    <p:sldId id="460" r:id="rId8"/>
    <p:sldId id="577" r:id="rId9"/>
    <p:sldId id="300" r:id="rId10"/>
    <p:sldId id="301" r:id="rId11"/>
    <p:sldId id="578" r:id="rId12"/>
    <p:sldId id="381" r:id="rId13"/>
    <p:sldId id="382" r:id="rId14"/>
    <p:sldId id="461" r:id="rId15"/>
    <p:sldId id="579" r:id="rId16"/>
    <p:sldId id="462" r:id="rId17"/>
    <p:sldId id="302" r:id="rId18"/>
    <p:sldId id="303" r:id="rId19"/>
    <p:sldId id="580" r:id="rId20"/>
    <p:sldId id="378" r:id="rId21"/>
    <p:sldId id="581" r:id="rId22"/>
    <p:sldId id="582" r:id="rId23"/>
    <p:sldId id="340" r:id="rId24"/>
    <p:sldId id="583" r:id="rId25"/>
    <p:sldId id="257" r:id="rId26"/>
    <p:sldId id="258" r:id="rId27"/>
    <p:sldId id="584" r:id="rId28"/>
    <p:sldId id="269" r:id="rId29"/>
    <p:sldId id="299" r:id="rId30"/>
    <p:sldId id="260" r:id="rId31"/>
    <p:sldId id="261" r:id="rId32"/>
    <p:sldId id="585" r:id="rId33"/>
    <p:sldId id="487" r:id="rId34"/>
    <p:sldId id="586" r:id="rId35"/>
    <p:sldId id="587" r:id="rId36"/>
    <p:sldId id="408" r:id="rId37"/>
    <p:sldId id="571" r:id="rId38"/>
    <p:sldId id="588" r:id="rId39"/>
    <p:sldId id="589" r:id="rId40"/>
    <p:sldId id="572" r:id="rId41"/>
    <p:sldId id="590" r:id="rId42"/>
    <p:sldId id="591" r:id="rId43"/>
    <p:sldId id="411" r:id="rId44"/>
    <p:sldId id="573" r:id="rId45"/>
    <p:sldId id="409" r:id="rId46"/>
    <p:sldId id="410" r:id="rId47"/>
    <p:sldId id="574" r:id="rId48"/>
    <p:sldId id="458" r:id="rId49"/>
    <p:sldId id="592" r:id="rId50"/>
    <p:sldId id="593" r:id="rId51"/>
    <p:sldId id="594" r:id="rId52"/>
    <p:sldId id="473" r:id="rId53"/>
    <p:sldId id="595" r:id="rId54"/>
    <p:sldId id="535" r:id="rId55"/>
    <p:sldId id="596" r:id="rId56"/>
    <p:sldId id="474" r:id="rId57"/>
    <p:sldId id="475" r:id="rId58"/>
    <p:sldId id="272" r:id="rId59"/>
    <p:sldId id="273" r:id="rId60"/>
    <p:sldId id="476" r:id="rId61"/>
    <p:sldId id="271" r:id="rId62"/>
    <p:sldId id="270" r:id="rId63"/>
    <p:sldId id="477" r:id="rId64"/>
    <p:sldId id="425" r:id="rId65"/>
    <p:sldId id="274" r:id="rId66"/>
    <p:sldId id="478" r:id="rId67"/>
    <p:sldId id="288" r:id="rId68"/>
    <p:sldId id="289" r:id="rId69"/>
    <p:sldId id="290" r:id="rId70"/>
    <p:sldId id="291" r:id="rId71"/>
    <p:sldId id="278" r:id="rId72"/>
    <p:sldId id="479" r:id="rId73"/>
    <p:sldId id="286" r:id="rId74"/>
    <p:sldId id="537" r:id="rId75"/>
    <p:sldId id="597" r:id="rId76"/>
    <p:sldId id="598" r:id="rId77"/>
    <p:sldId id="599" r:id="rId78"/>
    <p:sldId id="600" r:id="rId79"/>
    <p:sldId id="601" r:id="rId80"/>
    <p:sldId id="561" r:id="rId81"/>
    <p:sldId id="602" r:id="rId82"/>
    <p:sldId id="603" r:id="rId83"/>
    <p:sldId id="604" r:id="rId84"/>
    <p:sldId id="605" r:id="rId85"/>
    <p:sldId id="606" r:id="rId86"/>
    <p:sldId id="562" r:id="rId87"/>
    <p:sldId id="529" r:id="rId88"/>
    <p:sldId id="607" r:id="rId89"/>
    <p:sldId id="608" r:id="rId90"/>
    <p:sldId id="331" r:id="rId91"/>
    <p:sldId id="332" r:id="rId92"/>
    <p:sldId id="536" r:id="rId93"/>
    <p:sldId id="333" r:id="rId94"/>
    <p:sldId id="334" r:id="rId95"/>
    <p:sldId id="335" r:id="rId96"/>
    <p:sldId id="336" r:id="rId97"/>
    <p:sldId id="609" r:id="rId98"/>
  </p:sldIdLst>
  <p:sldSz cx="12192000" cy="6858000"/>
  <p:notesSz cx="6858000" cy="9144000"/>
  <p:embeddedFontLst>
    <p:embeddedFont>
      <p:font typeface="Calibri" panose="020F0502020204030204" pitchFamily="34" charset="0"/>
      <p:regular r:id="rId101"/>
      <p:bold r:id="rId102"/>
      <p:italic r:id="rId103"/>
      <p:boldItalic r:id="rId104"/>
    </p:embeddedFont>
    <p:embeddedFont>
      <p:font typeface="Cookies" pitchFamily="2" charset="0"/>
      <p:regular r:id="rId105"/>
    </p:embeddedFont>
    <p:embeddedFont>
      <p:font typeface="Muli" pitchFamily="2" charset="77"/>
      <p:regular r:id="rId106"/>
      <p:bold r:id="rId107"/>
    </p:embeddedFont>
    <p:embeddedFont>
      <p:font typeface="OpenDyslexicAlta" pitchFamily="2" charset="77"/>
      <p:regular r:id="rId108"/>
      <p:bold r:id="rId109"/>
      <p:italic r:id="rId110"/>
      <p:boldItalic r:id="rId1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87211" autoAdjust="0"/>
  </p:normalViewPr>
  <p:slideViewPr>
    <p:cSldViewPr snapToGrid="0" snapToObjects="1">
      <p:cViewPr varScale="1">
        <p:scale>
          <a:sx n="111" d="100"/>
          <a:sy n="111" d="100"/>
        </p:scale>
        <p:origin x="760" y="192"/>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7.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3.fntdata"/><Relationship Id="rId108" Type="http://schemas.openxmlformats.org/officeDocument/2006/relationships/font" Target="fonts/font8.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6.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9.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0.fntdata"/><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19/09/2019</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19/09/2019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1</a:t>
            </a:fld>
            <a:endParaRPr lang="en-GB"/>
          </a:p>
        </p:txBody>
      </p:sp>
    </p:spTree>
    <p:extLst>
      <p:ext uri="{BB962C8B-B14F-4D97-AF65-F5344CB8AC3E}">
        <p14:creationId xmlns:p14="http://schemas.microsoft.com/office/powerpoint/2010/main" val="170291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20</a:t>
            </a:fld>
            <a:endParaRPr lang="en-GB"/>
          </a:p>
        </p:txBody>
      </p:sp>
    </p:spTree>
    <p:extLst>
      <p:ext uri="{BB962C8B-B14F-4D97-AF65-F5344CB8AC3E}">
        <p14:creationId xmlns:p14="http://schemas.microsoft.com/office/powerpoint/2010/main" val="229903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419079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38322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75366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32522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27</a:t>
            </a:fld>
            <a:endParaRPr lang="en-GB" dirty="0"/>
          </a:p>
        </p:txBody>
      </p:sp>
    </p:spTree>
    <p:extLst>
      <p:ext uri="{BB962C8B-B14F-4D97-AF65-F5344CB8AC3E}">
        <p14:creationId xmlns:p14="http://schemas.microsoft.com/office/powerpoint/2010/main" val="98321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13380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75714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32</a:t>
            </a:fld>
            <a:endParaRPr lang="en-GB" dirty="0"/>
          </a:p>
        </p:txBody>
      </p:sp>
    </p:spTree>
    <p:extLst>
      <p:ext uri="{BB962C8B-B14F-4D97-AF65-F5344CB8AC3E}">
        <p14:creationId xmlns:p14="http://schemas.microsoft.com/office/powerpoint/2010/main" val="3678177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33</a:t>
            </a:fld>
            <a:endParaRPr lang="en-GB"/>
          </a:p>
        </p:txBody>
      </p:sp>
    </p:spTree>
    <p:extLst>
      <p:ext uri="{BB962C8B-B14F-4D97-AF65-F5344CB8AC3E}">
        <p14:creationId xmlns:p14="http://schemas.microsoft.com/office/powerpoint/2010/main" val="27631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2</a:t>
            </a:fld>
            <a:endParaRPr lang="en-GB"/>
          </a:p>
        </p:txBody>
      </p:sp>
    </p:spTree>
    <p:extLst>
      <p:ext uri="{BB962C8B-B14F-4D97-AF65-F5344CB8AC3E}">
        <p14:creationId xmlns:p14="http://schemas.microsoft.com/office/powerpoint/2010/main" val="25952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4462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3993768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663015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725674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2163525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1281026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48</a:t>
            </a:fld>
            <a:endParaRPr lang="en-GB"/>
          </a:p>
        </p:txBody>
      </p:sp>
    </p:spTree>
    <p:extLst>
      <p:ext uri="{BB962C8B-B14F-4D97-AF65-F5344CB8AC3E}">
        <p14:creationId xmlns:p14="http://schemas.microsoft.com/office/powerpoint/2010/main" val="374854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940807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201122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r>
              <a:rPr lang="en-GB" baseline="0" dirty="0"/>
              <a:t>  This is a near homophone because accept and except are no pronounced in exactly the same way. </a:t>
            </a:r>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281051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2759952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r>
              <a:rPr lang="en-GB" baseline="0" dirty="0"/>
              <a:t>  This is a near homophone because accept and except are no pronounced in exactly the same way. </a:t>
            </a:r>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3990441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2968312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1395435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53681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789523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2871193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1151832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64</a:t>
            </a:fld>
            <a:endParaRPr lang="en-GB"/>
          </a:p>
        </p:txBody>
      </p:sp>
    </p:spTree>
    <p:extLst>
      <p:ext uri="{BB962C8B-B14F-4D97-AF65-F5344CB8AC3E}">
        <p14:creationId xmlns:p14="http://schemas.microsoft.com/office/powerpoint/2010/main" val="803950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65</a:t>
            </a:fld>
            <a:endParaRPr lang="en-GB"/>
          </a:p>
        </p:txBody>
      </p:sp>
    </p:spTree>
    <p:extLst>
      <p:ext uri="{BB962C8B-B14F-4D97-AF65-F5344CB8AC3E}">
        <p14:creationId xmlns:p14="http://schemas.microsoft.com/office/powerpoint/2010/main" val="1405826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66</a:t>
            </a:fld>
            <a:endParaRPr lang="en-GB"/>
          </a:p>
        </p:txBody>
      </p:sp>
    </p:spTree>
    <p:extLst>
      <p:ext uri="{BB962C8B-B14F-4D97-AF65-F5344CB8AC3E}">
        <p14:creationId xmlns:p14="http://schemas.microsoft.com/office/powerpoint/2010/main" val="133983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510401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67</a:t>
            </a:fld>
            <a:endParaRPr lang="en-GB"/>
          </a:p>
        </p:txBody>
      </p:sp>
    </p:spTree>
    <p:extLst>
      <p:ext uri="{BB962C8B-B14F-4D97-AF65-F5344CB8AC3E}">
        <p14:creationId xmlns:p14="http://schemas.microsoft.com/office/powerpoint/2010/main" val="822900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68</a:t>
            </a:fld>
            <a:endParaRPr lang="en-GB"/>
          </a:p>
        </p:txBody>
      </p:sp>
    </p:spTree>
    <p:extLst>
      <p:ext uri="{BB962C8B-B14F-4D97-AF65-F5344CB8AC3E}">
        <p14:creationId xmlns:p14="http://schemas.microsoft.com/office/powerpoint/2010/main" val="168050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69</a:t>
            </a:fld>
            <a:endParaRPr lang="en-GB"/>
          </a:p>
        </p:txBody>
      </p:sp>
    </p:spTree>
    <p:extLst>
      <p:ext uri="{BB962C8B-B14F-4D97-AF65-F5344CB8AC3E}">
        <p14:creationId xmlns:p14="http://schemas.microsoft.com/office/powerpoint/2010/main" val="2726104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70</a:t>
            </a:fld>
            <a:endParaRPr lang="en-GB"/>
          </a:p>
        </p:txBody>
      </p:sp>
    </p:spTree>
    <p:extLst>
      <p:ext uri="{BB962C8B-B14F-4D97-AF65-F5344CB8AC3E}">
        <p14:creationId xmlns:p14="http://schemas.microsoft.com/office/powerpoint/2010/main" val="1348453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74</a:t>
            </a:fld>
            <a:endParaRPr lang="en-GB"/>
          </a:p>
        </p:txBody>
      </p:sp>
    </p:spTree>
    <p:extLst>
      <p:ext uri="{BB962C8B-B14F-4D97-AF65-F5344CB8AC3E}">
        <p14:creationId xmlns:p14="http://schemas.microsoft.com/office/powerpoint/2010/main" val="1010451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75</a:t>
            </a:fld>
            <a:endParaRPr lang="en-GB"/>
          </a:p>
        </p:txBody>
      </p:sp>
    </p:spTree>
    <p:extLst>
      <p:ext uri="{BB962C8B-B14F-4D97-AF65-F5344CB8AC3E}">
        <p14:creationId xmlns:p14="http://schemas.microsoft.com/office/powerpoint/2010/main" val="800170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76</a:t>
            </a:fld>
            <a:endParaRPr lang="en-GB"/>
          </a:p>
        </p:txBody>
      </p:sp>
    </p:spTree>
    <p:extLst>
      <p:ext uri="{BB962C8B-B14F-4D97-AF65-F5344CB8AC3E}">
        <p14:creationId xmlns:p14="http://schemas.microsoft.com/office/powerpoint/2010/main" val="190287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77</a:t>
            </a:fld>
            <a:endParaRPr lang="en-GB"/>
          </a:p>
        </p:txBody>
      </p:sp>
    </p:spTree>
    <p:extLst>
      <p:ext uri="{BB962C8B-B14F-4D97-AF65-F5344CB8AC3E}">
        <p14:creationId xmlns:p14="http://schemas.microsoft.com/office/powerpoint/2010/main" val="1999677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81</a:t>
            </a:fld>
            <a:endParaRPr lang="en-GB"/>
          </a:p>
        </p:txBody>
      </p:sp>
    </p:spTree>
    <p:extLst>
      <p:ext uri="{BB962C8B-B14F-4D97-AF65-F5344CB8AC3E}">
        <p14:creationId xmlns:p14="http://schemas.microsoft.com/office/powerpoint/2010/main" val="2061822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82</a:t>
            </a:fld>
            <a:endParaRPr lang="en-GB"/>
          </a:p>
        </p:txBody>
      </p:sp>
    </p:spTree>
    <p:extLst>
      <p:ext uri="{BB962C8B-B14F-4D97-AF65-F5344CB8AC3E}">
        <p14:creationId xmlns:p14="http://schemas.microsoft.com/office/powerpoint/2010/main" val="178209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698863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83</a:t>
            </a:fld>
            <a:endParaRPr lang="en-GB"/>
          </a:p>
        </p:txBody>
      </p:sp>
    </p:spTree>
    <p:extLst>
      <p:ext uri="{BB962C8B-B14F-4D97-AF65-F5344CB8AC3E}">
        <p14:creationId xmlns:p14="http://schemas.microsoft.com/office/powerpoint/2010/main" val="3810775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48DB2-FFD0-A74B-B25B-3E6A51131D4B}" type="slidenum">
              <a:rPr lang="en-GB" smtClean="0"/>
              <a:t>85</a:t>
            </a:fld>
            <a:endParaRPr lang="en-GB"/>
          </a:p>
        </p:txBody>
      </p:sp>
    </p:spTree>
    <p:extLst>
      <p:ext uri="{BB962C8B-B14F-4D97-AF65-F5344CB8AC3E}">
        <p14:creationId xmlns:p14="http://schemas.microsoft.com/office/powerpoint/2010/main" val="3611703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48DB2-FFD0-A74B-B25B-3E6A51131D4B}" type="slidenum">
              <a:rPr lang="en-GB" smtClean="0"/>
              <a:t>86</a:t>
            </a:fld>
            <a:endParaRPr lang="en-GB"/>
          </a:p>
        </p:txBody>
      </p:sp>
    </p:spTree>
    <p:extLst>
      <p:ext uri="{BB962C8B-B14F-4D97-AF65-F5344CB8AC3E}">
        <p14:creationId xmlns:p14="http://schemas.microsoft.com/office/powerpoint/2010/main" val="791331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87</a:t>
            </a:fld>
            <a:endParaRPr lang="en-GB"/>
          </a:p>
        </p:txBody>
      </p:sp>
    </p:spTree>
    <p:extLst>
      <p:ext uri="{BB962C8B-B14F-4D97-AF65-F5344CB8AC3E}">
        <p14:creationId xmlns:p14="http://schemas.microsoft.com/office/powerpoint/2010/main" val="3488335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88</a:t>
            </a:fld>
            <a:endParaRPr lang="en-GB"/>
          </a:p>
        </p:txBody>
      </p:sp>
    </p:spTree>
    <p:extLst>
      <p:ext uri="{BB962C8B-B14F-4D97-AF65-F5344CB8AC3E}">
        <p14:creationId xmlns:p14="http://schemas.microsoft.com/office/powerpoint/2010/main" val="22486175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89</a:t>
            </a:fld>
            <a:endParaRPr lang="en-GB"/>
          </a:p>
        </p:txBody>
      </p:sp>
    </p:spTree>
    <p:extLst>
      <p:ext uri="{BB962C8B-B14F-4D97-AF65-F5344CB8AC3E}">
        <p14:creationId xmlns:p14="http://schemas.microsoft.com/office/powerpoint/2010/main" val="98680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93</a:t>
            </a:fld>
            <a:endParaRPr lang="en-GB"/>
          </a:p>
        </p:txBody>
      </p:sp>
    </p:spTree>
    <p:extLst>
      <p:ext uri="{BB962C8B-B14F-4D97-AF65-F5344CB8AC3E}">
        <p14:creationId xmlns:p14="http://schemas.microsoft.com/office/powerpoint/2010/main" val="1461383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94</a:t>
            </a:fld>
            <a:endParaRPr lang="en-GB"/>
          </a:p>
        </p:txBody>
      </p:sp>
    </p:spTree>
    <p:extLst>
      <p:ext uri="{BB962C8B-B14F-4D97-AF65-F5344CB8AC3E}">
        <p14:creationId xmlns:p14="http://schemas.microsoft.com/office/powerpoint/2010/main" val="26817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94229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5855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68048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689622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19/09/2019</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slide" Target="NUL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Sample</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9" name="TextBox 8">
            <a:extLst>
              <a:ext uri="{FF2B5EF4-FFF2-40B4-BE49-F238E27FC236}">
                <a16:creationId xmlns:a16="http://schemas.microsoft.com/office/drawing/2014/main" id="{B510B178-264B-EB45-8E52-86150CA95EA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19/06/19</a:t>
            </a:r>
          </a:p>
        </p:txBody>
      </p:sp>
    </p:spTree>
    <p:extLst>
      <p:ext uri="{BB962C8B-B14F-4D97-AF65-F5344CB8AC3E}">
        <p14:creationId xmlns:p14="http://schemas.microsoft.com/office/powerpoint/2010/main" val="27826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off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huff</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stuff</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cuff</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staff</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cliff</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sniff</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stiff</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dirty="0">
                          <a:latin typeface="Muli" pitchFamily="2" charset="77"/>
                        </a:rPr>
                        <a:t>Spelling</a:t>
                      </a:r>
                      <a:r>
                        <a:rPr lang="en-GB" sz="1400" b="0" i="0" baseline="0" dirty="0">
                          <a:latin typeface="Muli" pitchFamily="2" charset="77"/>
                        </a:rPr>
                        <a:t> Rules:  The /f/ sound spelled </a:t>
                      </a:r>
                      <a:r>
                        <a:rPr lang="en-GB" sz="1400" b="0" i="0" baseline="0" dirty="0" err="1">
                          <a:latin typeface="Muli" pitchFamily="2" charset="77"/>
                        </a:rPr>
                        <a:t>ff</a:t>
                      </a:r>
                      <a:r>
                        <a:rPr lang="en-GB" sz="1400" b="0" i="0" baseline="0" dirty="0">
                          <a:latin typeface="Muli" pitchFamily="2" charset="77"/>
                        </a:rPr>
                        <a:t> usually following a single vowel. </a:t>
                      </a:r>
                    </a:p>
                    <a:p>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no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no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t</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no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no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t</a:t>
                      </a:r>
                    </a:p>
                  </a:txBody>
                  <a:tcPr marL="68580" marR="68580" marT="0" marB="0">
                    <a:no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no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no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t</a:t>
                      </a:r>
                    </a:p>
                  </a:txBody>
                  <a:tcPr marL="68580" marR="68580" marT="0" marB="0">
                    <a:no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t</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no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no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no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noFill/>
                  </a:tcPr>
                </a:tc>
                <a:extLst>
                  <a:ext uri="{0D108BD9-81ED-4DB2-BD59-A6C34878D82A}">
                    <a16:rowId xmlns:a16="http://schemas.microsoft.com/office/drawing/2014/main" val="10008"/>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colour your spellings which are hiding in this grid. </a:t>
            </a:r>
          </a:p>
        </p:txBody>
      </p:sp>
    </p:spTree>
    <p:extLst>
      <p:ext uri="{BB962C8B-B14F-4D97-AF65-F5344CB8AC3E}">
        <p14:creationId xmlns:p14="http://schemas.microsoft.com/office/powerpoint/2010/main" val="50176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off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huff</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stuff</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cuff</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staff</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cliff</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sniff</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stiff</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dirty="0">
                          <a:latin typeface="Muli" pitchFamily="2" charset="77"/>
                        </a:rPr>
                        <a:t>Spelling</a:t>
                      </a:r>
                      <a:r>
                        <a:rPr lang="en-GB" sz="1400" b="0" i="0" baseline="0" dirty="0">
                          <a:latin typeface="Muli" pitchFamily="2" charset="77"/>
                        </a:rPr>
                        <a:t> Rules:  The /f/ sound spelled </a:t>
                      </a:r>
                      <a:r>
                        <a:rPr lang="en-GB" sz="1400" b="0" i="0" baseline="0" dirty="0" err="1">
                          <a:latin typeface="Muli" pitchFamily="2" charset="77"/>
                        </a:rPr>
                        <a:t>ff</a:t>
                      </a:r>
                      <a:r>
                        <a:rPr lang="en-GB" sz="1400" b="0" i="0" baseline="0" dirty="0">
                          <a:latin typeface="Muli" pitchFamily="2" charset="77"/>
                        </a:rPr>
                        <a:t> usually following a single vowel. </a:t>
                      </a:r>
                    </a:p>
                    <a:p>
                      <a:endParaRPr lang="en-GB" sz="1400" b="0" i="0" baseline="0" dirty="0">
                        <a:latin typeface="Muli" pitchFamily="2" charset="77"/>
                      </a:endParaRPr>
                    </a:p>
                    <a:p>
                      <a:r>
                        <a:rPr lang="en-GB" sz="1400" b="0" i="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t</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colour your spellings which are hiding in this grid. </a:t>
            </a:r>
          </a:p>
        </p:txBody>
      </p:sp>
    </p:spTree>
    <p:extLst>
      <p:ext uri="{BB962C8B-B14F-4D97-AF65-F5344CB8AC3E}">
        <p14:creationId xmlns:p14="http://schemas.microsoft.com/office/powerpoint/2010/main" val="44501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/l/ sound spelled as ‘ll’ and usually comes straight after a single vowel in short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2</a:t>
            </a:r>
            <a:endParaRPr lang="en-GB" dirty="0"/>
          </a:p>
        </p:txBody>
      </p:sp>
    </p:spTree>
    <p:extLst>
      <p:ext uri="{BB962C8B-B14F-4D97-AF65-F5344CB8AC3E}">
        <p14:creationId xmlns:p14="http://schemas.microsoft.com/office/powerpoint/2010/main" val="65298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2</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/l/ sound spelled as ‘ll’ and usually comes straight after a single vowel in short words.</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334371"/>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21534">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The /l/ sound is usually spelled with a double l in words</a:t>
                      </a:r>
                      <a:r>
                        <a:rPr lang="en-US" sz="1700" b="0" i="0" baseline="0" dirty="0">
                          <a:latin typeface="Muli" pitchFamily="2" charset="77"/>
                        </a:rPr>
                        <a:t> that only have one syllable.  Get the children to clap each word and see how many syllables each word in the list has, they should notice that the words are single syllable. </a:t>
                      </a:r>
                      <a:endParaRPr lang="en-GB" sz="1700" b="0" i="0" dirty="0">
                        <a:latin typeface="Muli" pitchFamily="2" charset="77"/>
                      </a:endParaRPr>
                    </a:p>
                  </a:txBody>
                  <a:tcPr/>
                </a:tc>
                <a:extLst>
                  <a:ext uri="{0D108BD9-81ED-4DB2-BD59-A6C34878D82A}">
                    <a16:rowId xmlns:a16="http://schemas.microsoft.com/office/drawing/2014/main" val="10000"/>
                  </a:ext>
                </a:extLst>
              </a:tr>
              <a:tr h="2301611">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Show children the images and get them to write down the correct spelling for each, click once if they need clues for the spellings.</a:t>
                      </a:r>
                    </a:p>
                    <a:p>
                      <a:endParaRPr lang="en-US" sz="1700" b="0" i="0" baseline="0" dirty="0">
                        <a:latin typeface="Muli" pitchFamily="2" charset="77"/>
                      </a:endParaRPr>
                    </a:p>
                    <a:p>
                      <a:r>
                        <a:rPr lang="en-US" sz="1700" b="0" i="0" baseline="0" dirty="0">
                          <a:latin typeface="Muli" pitchFamily="2" charset="77"/>
                        </a:rPr>
                        <a:t>Discuss the spellings and any misconceptions,</a:t>
                      </a:r>
                      <a:endParaRPr lang="en-GB" sz="1700" b="0" i="0" baseline="0" dirty="0">
                        <a:latin typeface="Muli" pitchFamily="2" charset="77"/>
                      </a:endParaRPr>
                    </a:p>
                  </a:txBody>
                  <a:tcPr/>
                </a:tc>
                <a:extLst>
                  <a:ext uri="{0D108BD9-81ED-4DB2-BD59-A6C34878D82A}">
                    <a16:rowId xmlns:a16="http://schemas.microsoft.com/office/drawing/2014/main" val="10001"/>
                  </a:ext>
                </a:extLst>
              </a:tr>
              <a:tr h="1849146">
                <a:tc>
                  <a:txBody>
                    <a:bodyPr/>
                    <a:lstStyle/>
                    <a:p>
                      <a:r>
                        <a:rPr lang="en-GB" sz="1700" b="0" i="0" dirty="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latin typeface="Muli" pitchFamily="2" charset="77"/>
                        </a:rPr>
                        <a:t>Children play spelling noughts and crosses (tic tac toe). On a mini whiteboard draw a nought and crosses grid (see </a:t>
                      </a:r>
                      <a:r>
                        <a:rPr lang="en-GB" sz="1700" b="0" i="0" dirty="0" err="1">
                          <a:latin typeface="Muli" pitchFamily="2" charset="77"/>
                        </a:rPr>
                        <a:t>powerpoint</a:t>
                      </a:r>
                      <a:r>
                        <a:rPr lang="en-GB" sz="1700" b="0" i="0" dirty="0">
                          <a:latin typeface="Muli" pitchFamily="2" charset="77"/>
                        </a:rPr>
                        <a:t> slide). Each child chooses a target word from the list and has to write it in one of the squares next child writes their word in another, play like noughts and crosses. First to get three words in a row wins that round. Begin again with a new word from the list. </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full</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till</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skill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spill</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pull</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mill</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fell</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still </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21764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dirty="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9959703" y="4837322"/>
            <a:ext cx="1971040" cy="369332"/>
          </a:xfrm>
          <a:prstGeom prst="rect">
            <a:avLst/>
          </a:prstGeom>
          <a:noFill/>
        </p:spPr>
        <p:txBody>
          <a:bodyPr wrap="square" rtlCol="0">
            <a:spAutoFit/>
          </a:bodyPr>
          <a:lstStyle/>
          <a:p>
            <a:r>
              <a:rPr lang="en-US" dirty="0">
                <a:latin typeface="OpenDyslexicAlta" pitchFamily="2" charset="77"/>
              </a:rPr>
              <a:t>m _ l  _</a:t>
            </a:r>
            <a:endParaRPr lang="en-GB" dirty="0">
              <a:latin typeface="OpenDyslexicAlta" pitchFamily="2" charset="77"/>
            </a:endParaRPr>
          </a:p>
        </p:txBody>
      </p:sp>
      <p:sp>
        <p:nvSpPr>
          <p:cNvPr id="14" name="TextBox 13">
            <a:extLst>
              <a:ext uri="{FF2B5EF4-FFF2-40B4-BE49-F238E27FC236}">
                <a16:creationId xmlns:a16="http://schemas.microsoft.com/office/drawing/2014/main" id="{8B77888D-BA0A-49D7-8510-5DEA9CCA63CD}"/>
              </a:ext>
            </a:extLst>
          </p:cNvPr>
          <p:cNvSpPr txBox="1"/>
          <p:nvPr/>
        </p:nvSpPr>
        <p:spPr>
          <a:xfrm>
            <a:off x="6870772" y="3586202"/>
            <a:ext cx="1412123" cy="369332"/>
          </a:xfrm>
          <a:prstGeom prst="rect">
            <a:avLst/>
          </a:prstGeom>
          <a:noFill/>
        </p:spPr>
        <p:txBody>
          <a:bodyPr wrap="square" rtlCol="0">
            <a:spAutoFit/>
          </a:bodyPr>
          <a:lstStyle/>
          <a:p>
            <a:r>
              <a:rPr lang="en-GB" dirty="0">
                <a:latin typeface="OpenDyslexicAlta" pitchFamily="2" charset="77"/>
              </a:rPr>
              <a:t>_ e _ l</a:t>
            </a:r>
          </a:p>
        </p:txBody>
      </p:sp>
      <p:sp>
        <p:nvSpPr>
          <p:cNvPr id="16" name="TextBox 15">
            <a:extLst>
              <a:ext uri="{FF2B5EF4-FFF2-40B4-BE49-F238E27FC236}">
                <a16:creationId xmlns:a16="http://schemas.microsoft.com/office/drawing/2014/main" id="{E21749BF-8244-4313-AC4D-D42378614362}"/>
              </a:ext>
            </a:extLst>
          </p:cNvPr>
          <p:cNvSpPr txBox="1"/>
          <p:nvPr/>
        </p:nvSpPr>
        <p:spPr>
          <a:xfrm>
            <a:off x="4004275" y="4160576"/>
            <a:ext cx="1971040" cy="369332"/>
          </a:xfrm>
          <a:prstGeom prst="rect">
            <a:avLst/>
          </a:prstGeom>
          <a:noFill/>
        </p:spPr>
        <p:txBody>
          <a:bodyPr wrap="square" rtlCol="0">
            <a:spAutoFit/>
          </a:bodyPr>
          <a:lstStyle/>
          <a:p>
            <a:r>
              <a:rPr lang="en-GB" dirty="0">
                <a:latin typeface="OpenDyslexicAlta" pitchFamily="2" charset="77"/>
              </a:rPr>
              <a:t>d _ _ _</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019415" cy="369332"/>
          </a:xfrm>
          <a:prstGeom prst="rect">
            <a:avLst/>
          </a:prstGeom>
          <a:noFill/>
        </p:spPr>
        <p:txBody>
          <a:bodyPr wrap="square" rtlCol="0">
            <a:spAutoFit/>
          </a:bodyPr>
          <a:lstStyle/>
          <a:p>
            <a:r>
              <a:rPr lang="en-US" dirty="0">
                <a:latin typeface="OpenDyslexicAlta" pitchFamily="2" charset="77"/>
              </a:rPr>
              <a:t>t _ _ l</a:t>
            </a:r>
            <a:endParaRPr lang="en-GB" dirty="0">
              <a:latin typeface="OpenDyslexicAlta" pitchFamily="2" charset="77"/>
            </a:endParaRPr>
          </a:p>
        </p:txBody>
      </p:sp>
      <p:sp>
        <p:nvSpPr>
          <p:cNvPr id="18" name="TextBox 17">
            <a:extLst>
              <a:ext uri="{FF2B5EF4-FFF2-40B4-BE49-F238E27FC236}">
                <a16:creationId xmlns:a16="http://schemas.microsoft.com/office/drawing/2014/main" id="{72440631-8D5D-48F9-9E4D-DE85F644EFC9}"/>
              </a:ext>
            </a:extLst>
          </p:cNvPr>
          <p:cNvSpPr txBox="1"/>
          <p:nvPr/>
        </p:nvSpPr>
        <p:spPr>
          <a:xfrm>
            <a:off x="2118600" y="6327280"/>
            <a:ext cx="2232964" cy="369332"/>
          </a:xfrm>
          <a:prstGeom prst="rect">
            <a:avLst/>
          </a:prstGeom>
          <a:noFill/>
        </p:spPr>
        <p:txBody>
          <a:bodyPr wrap="square" rtlCol="0">
            <a:spAutoFit/>
          </a:bodyPr>
          <a:lstStyle/>
          <a:p>
            <a:r>
              <a:rPr lang="en-GB" dirty="0">
                <a:latin typeface="OpenDyslexicAlta" pitchFamily="2" charset="77"/>
              </a:rPr>
              <a:t>s p _ _ _</a:t>
            </a:r>
          </a:p>
        </p:txBody>
      </p:sp>
      <p:sp>
        <p:nvSpPr>
          <p:cNvPr id="19" name="TextBox 18">
            <a:extLst>
              <a:ext uri="{FF2B5EF4-FFF2-40B4-BE49-F238E27FC236}">
                <a16:creationId xmlns:a16="http://schemas.microsoft.com/office/drawing/2014/main" id="{996100D0-2874-415B-A9D7-B5DB7A41B270}"/>
              </a:ext>
            </a:extLst>
          </p:cNvPr>
          <p:cNvSpPr txBox="1"/>
          <p:nvPr/>
        </p:nvSpPr>
        <p:spPr>
          <a:xfrm>
            <a:off x="6711552" y="6262660"/>
            <a:ext cx="1395990" cy="369332"/>
          </a:xfrm>
          <a:prstGeom prst="rect">
            <a:avLst/>
          </a:prstGeom>
          <a:noFill/>
        </p:spPr>
        <p:txBody>
          <a:bodyPr wrap="square" rtlCol="0">
            <a:spAutoFit/>
          </a:bodyPr>
          <a:lstStyle/>
          <a:p>
            <a:r>
              <a:rPr lang="en-US" dirty="0">
                <a:latin typeface="OpenDyslexicAlta" pitchFamily="2" charset="77"/>
              </a:rPr>
              <a:t>_ u _ _ </a:t>
            </a:r>
            <a:endParaRPr lang="en-GB" dirty="0">
              <a:latin typeface="OpenDyslexicAlta" pitchFamily="2" charset="77"/>
            </a:endParaRPr>
          </a:p>
        </p:txBody>
      </p:sp>
      <p:pic>
        <p:nvPicPr>
          <p:cNvPr id="3" name="Picture 2" descr="Cash Register, Till, Register, Business, Shop, Sto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038" y="2187852"/>
            <a:ext cx="1583548" cy="1767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ell, Sound, Metallic, Alert, Sign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64462" y="1684338"/>
            <a:ext cx="1643080" cy="180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oll Toy Raggedy Ann Raggedy Andy Stuffe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13861" y="2092137"/>
            <a:ext cx="1643080" cy="2002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pree Defense, Spree, Weir, Mil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88850" y="2588298"/>
            <a:ext cx="2173011" cy="2104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uel Gauge Gasoline Measure Meter Full Ga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66467" y="4553492"/>
            <a:ext cx="1963025" cy="15134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Falling Glass Spill Spilled Wine Spill Spi">
            <a:extLst>
              <a:ext uri="{FF2B5EF4-FFF2-40B4-BE49-F238E27FC236}">
                <a16:creationId xmlns:a16="http://schemas.microsoft.com/office/drawing/2014/main" id="{D51D7A60-ABDE-C840-84B2-0DD0C80CF4D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689319" y="4652713"/>
            <a:ext cx="2261283" cy="173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15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dirty="0"/>
              <a:t>What can you see? Write down what these images are:</a:t>
            </a:r>
            <a:endParaRPr lang="en-GB" sz="3600" dirty="0">
              <a:solidFill>
                <a:srgbClr val="FF0000"/>
              </a:solidFill>
            </a:endParaRPr>
          </a:p>
        </p:txBody>
      </p:sp>
      <p:sp>
        <p:nvSpPr>
          <p:cNvPr id="6" name="TextBox 5">
            <a:extLst>
              <a:ext uri="{FF2B5EF4-FFF2-40B4-BE49-F238E27FC236}">
                <a16:creationId xmlns:a16="http://schemas.microsoft.com/office/drawing/2014/main" id="{54AFDF70-1904-40C9-8713-B419E26566FE}"/>
              </a:ext>
            </a:extLst>
          </p:cNvPr>
          <p:cNvSpPr txBox="1"/>
          <p:nvPr/>
        </p:nvSpPr>
        <p:spPr>
          <a:xfrm>
            <a:off x="9959703" y="4837322"/>
            <a:ext cx="1971040" cy="369332"/>
          </a:xfrm>
          <a:prstGeom prst="rect">
            <a:avLst/>
          </a:prstGeom>
          <a:noFill/>
        </p:spPr>
        <p:txBody>
          <a:bodyPr wrap="square" rtlCol="0">
            <a:spAutoFit/>
          </a:bodyPr>
          <a:lstStyle/>
          <a:p>
            <a:r>
              <a:rPr lang="en-US" dirty="0">
                <a:latin typeface="OpenDyslexicAlta" pitchFamily="2" charset="77"/>
              </a:rPr>
              <a:t>m </a:t>
            </a:r>
            <a:r>
              <a:rPr lang="en-US" u="sng" dirty="0" err="1">
                <a:solidFill>
                  <a:srgbClr val="FF3860"/>
                </a:solidFill>
                <a:latin typeface="OpenDyslexicAlta" pitchFamily="2" charset="77"/>
              </a:rPr>
              <a:t>i</a:t>
            </a:r>
            <a:r>
              <a:rPr lang="en-US" dirty="0">
                <a:latin typeface="OpenDyslexicAlta" pitchFamily="2" charset="77"/>
              </a:rPr>
              <a:t> l  </a:t>
            </a:r>
            <a:r>
              <a:rPr lang="en-US" u="sng" dirty="0" err="1">
                <a:solidFill>
                  <a:srgbClr val="FF3860"/>
                </a:solidFill>
                <a:latin typeface="OpenDyslexicAlta" pitchFamily="2" charset="77"/>
              </a:rPr>
              <a:t>l</a:t>
            </a:r>
            <a:endParaRPr lang="en-GB" dirty="0">
              <a:solidFill>
                <a:srgbClr val="FF3860"/>
              </a:solidFill>
              <a:latin typeface="OpenDyslexicAlta" pitchFamily="2" charset="77"/>
            </a:endParaRPr>
          </a:p>
        </p:txBody>
      </p:sp>
      <p:sp>
        <p:nvSpPr>
          <p:cNvPr id="14" name="TextBox 13">
            <a:extLst>
              <a:ext uri="{FF2B5EF4-FFF2-40B4-BE49-F238E27FC236}">
                <a16:creationId xmlns:a16="http://schemas.microsoft.com/office/drawing/2014/main" id="{8B77888D-BA0A-49D7-8510-5DEA9CCA63CD}"/>
              </a:ext>
            </a:extLst>
          </p:cNvPr>
          <p:cNvSpPr txBox="1"/>
          <p:nvPr/>
        </p:nvSpPr>
        <p:spPr>
          <a:xfrm>
            <a:off x="6870772" y="3586202"/>
            <a:ext cx="1412123" cy="369332"/>
          </a:xfrm>
          <a:prstGeom prst="rect">
            <a:avLst/>
          </a:prstGeom>
          <a:noFill/>
        </p:spPr>
        <p:txBody>
          <a:bodyPr wrap="square" rtlCol="0">
            <a:spAutoFit/>
          </a:bodyPr>
          <a:lstStyle/>
          <a:p>
            <a:r>
              <a:rPr lang="en-GB" u="sng" dirty="0">
                <a:solidFill>
                  <a:srgbClr val="FF3860"/>
                </a:solidFill>
                <a:latin typeface="OpenDyslexicAlta" pitchFamily="2" charset="77"/>
              </a:rPr>
              <a:t>B</a:t>
            </a:r>
            <a:r>
              <a:rPr lang="en-GB" dirty="0">
                <a:latin typeface="OpenDyslexicAlta" pitchFamily="2" charset="77"/>
              </a:rPr>
              <a:t> e</a:t>
            </a:r>
            <a:r>
              <a:rPr lang="en-GB" u="sng" dirty="0">
                <a:solidFill>
                  <a:srgbClr val="FF0000"/>
                </a:solidFill>
                <a:latin typeface="OpenDyslexicAlta" pitchFamily="2" charset="77"/>
              </a:rPr>
              <a:t> </a:t>
            </a:r>
            <a:r>
              <a:rPr lang="en-GB" u="sng" dirty="0">
                <a:solidFill>
                  <a:srgbClr val="FF3860"/>
                </a:solidFill>
                <a:latin typeface="OpenDyslexicAlta" pitchFamily="2" charset="77"/>
              </a:rPr>
              <a:t>l</a:t>
            </a:r>
            <a:r>
              <a:rPr lang="en-GB" u="sng" dirty="0">
                <a:solidFill>
                  <a:srgbClr val="FF0000"/>
                </a:solidFill>
                <a:latin typeface="OpenDyslexicAlta" pitchFamily="2" charset="77"/>
              </a:rPr>
              <a:t> </a:t>
            </a:r>
            <a:r>
              <a:rPr lang="en-GB" dirty="0">
                <a:solidFill>
                  <a:srgbClr val="FF0000"/>
                </a:solidFill>
                <a:latin typeface="OpenDyslexicAlta" pitchFamily="2" charset="77"/>
              </a:rPr>
              <a:t> </a:t>
            </a:r>
            <a:r>
              <a:rPr lang="en-GB" dirty="0" err="1">
                <a:latin typeface="OpenDyslexicAlta" pitchFamily="2" charset="77"/>
              </a:rPr>
              <a:t>l</a:t>
            </a:r>
            <a:endParaRPr lang="en-GB" dirty="0">
              <a:latin typeface="OpenDyslexicAlta" pitchFamily="2" charset="77"/>
            </a:endParaRPr>
          </a:p>
        </p:txBody>
      </p:sp>
      <p:sp>
        <p:nvSpPr>
          <p:cNvPr id="16" name="TextBox 15">
            <a:extLst>
              <a:ext uri="{FF2B5EF4-FFF2-40B4-BE49-F238E27FC236}">
                <a16:creationId xmlns:a16="http://schemas.microsoft.com/office/drawing/2014/main" id="{E21749BF-8244-4313-AC4D-D42378614362}"/>
              </a:ext>
            </a:extLst>
          </p:cNvPr>
          <p:cNvSpPr txBox="1"/>
          <p:nvPr/>
        </p:nvSpPr>
        <p:spPr>
          <a:xfrm>
            <a:off x="4071421" y="4173102"/>
            <a:ext cx="1971040" cy="369332"/>
          </a:xfrm>
          <a:prstGeom prst="rect">
            <a:avLst/>
          </a:prstGeom>
          <a:noFill/>
        </p:spPr>
        <p:txBody>
          <a:bodyPr wrap="square" rtlCol="0">
            <a:spAutoFit/>
          </a:bodyPr>
          <a:lstStyle/>
          <a:p>
            <a:r>
              <a:rPr lang="en-GB" dirty="0">
                <a:latin typeface="OpenDyslexicAlta" pitchFamily="2" charset="77"/>
              </a:rPr>
              <a:t>d </a:t>
            </a:r>
            <a:r>
              <a:rPr lang="en-GB" u="sng" dirty="0">
                <a:solidFill>
                  <a:srgbClr val="FF3860"/>
                </a:solidFill>
                <a:latin typeface="OpenDyslexicAlta" pitchFamily="2" charset="77"/>
              </a:rPr>
              <a:t>o</a:t>
            </a:r>
            <a:r>
              <a:rPr lang="en-GB" dirty="0">
                <a:solidFill>
                  <a:srgbClr val="FF3860"/>
                </a:solidFill>
                <a:latin typeface="OpenDyslexicAlta" pitchFamily="2" charset="77"/>
              </a:rPr>
              <a:t> </a:t>
            </a:r>
            <a:r>
              <a:rPr lang="en-GB" u="sng" dirty="0">
                <a:solidFill>
                  <a:srgbClr val="FF3860"/>
                </a:solidFill>
                <a:latin typeface="OpenDyslexicAlta" pitchFamily="2" charset="77"/>
              </a:rPr>
              <a:t>l</a:t>
            </a:r>
            <a:r>
              <a:rPr lang="en-GB" dirty="0">
                <a:solidFill>
                  <a:srgbClr val="FF3860"/>
                </a:solidFill>
                <a:latin typeface="OpenDyslexicAlta" pitchFamily="2" charset="77"/>
              </a:rPr>
              <a:t> </a:t>
            </a:r>
            <a:r>
              <a:rPr lang="en-GB" u="sng" dirty="0" err="1">
                <a:solidFill>
                  <a:srgbClr val="FF3860"/>
                </a:solidFill>
                <a:latin typeface="OpenDyslexicAlta" pitchFamily="2" charset="77"/>
              </a:rPr>
              <a:t>l</a:t>
            </a:r>
            <a:endParaRPr lang="en-GB" u="sng" dirty="0">
              <a:solidFill>
                <a:srgbClr val="FF3860"/>
              </a:solidFill>
              <a:latin typeface="OpenDyslexicAlta" pitchFamily="2" charset="77"/>
            </a:endParaRP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019415" cy="369332"/>
          </a:xfrm>
          <a:prstGeom prst="rect">
            <a:avLst/>
          </a:prstGeom>
          <a:solidFill>
            <a:schemeClr val="bg1"/>
          </a:solidFill>
        </p:spPr>
        <p:txBody>
          <a:bodyPr wrap="square" rtlCol="0">
            <a:spAutoFit/>
          </a:bodyPr>
          <a:lstStyle/>
          <a:p>
            <a:r>
              <a:rPr lang="en-US" dirty="0">
                <a:latin typeface="OpenDyslexicAlta" pitchFamily="2" charset="77"/>
              </a:rPr>
              <a:t>t </a:t>
            </a:r>
            <a:r>
              <a:rPr lang="en-US" u="sng" dirty="0">
                <a:solidFill>
                  <a:srgbClr val="FF3860"/>
                </a:solidFill>
                <a:latin typeface="OpenDyslexicAlta" pitchFamily="2" charset="77"/>
              </a:rPr>
              <a:t>I</a:t>
            </a:r>
            <a:r>
              <a:rPr lang="en-US" dirty="0">
                <a:solidFill>
                  <a:srgbClr val="FF3860"/>
                </a:solidFill>
                <a:latin typeface="OpenDyslexicAlta" pitchFamily="2" charset="77"/>
              </a:rPr>
              <a:t> </a:t>
            </a:r>
            <a:r>
              <a:rPr lang="en-US" u="sng" dirty="0">
                <a:solidFill>
                  <a:srgbClr val="FF3860"/>
                </a:solidFill>
                <a:latin typeface="OpenDyslexicAlta" pitchFamily="2" charset="77"/>
              </a:rPr>
              <a:t>l</a:t>
            </a:r>
            <a:r>
              <a:rPr lang="en-US" dirty="0">
                <a:solidFill>
                  <a:srgbClr val="FF3860"/>
                </a:solidFill>
                <a:latin typeface="OpenDyslexicAlta" pitchFamily="2" charset="77"/>
              </a:rPr>
              <a:t> </a:t>
            </a:r>
            <a:r>
              <a:rPr lang="en-US" dirty="0" err="1">
                <a:latin typeface="OpenDyslexicAlta" pitchFamily="2" charset="77"/>
              </a:rPr>
              <a:t>l</a:t>
            </a:r>
            <a:endParaRPr lang="en-GB" dirty="0">
              <a:latin typeface="OpenDyslexicAlta" pitchFamily="2" charset="77"/>
            </a:endParaRPr>
          </a:p>
        </p:txBody>
      </p:sp>
      <p:sp>
        <p:nvSpPr>
          <p:cNvPr id="18" name="TextBox 17">
            <a:extLst>
              <a:ext uri="{FF2B5EF4-FFF2-40B4-BE49-F238E27FC236}">
                <a16:creationId xmlns:a16="http://schemas.microsoft.com/office/drawing/2014/main" id="{72440631-8D5D-48F9-9E4D-DE85F644EFC9}"/>
              </a:ext>
            </a:extLst>
          </p:cNvPr>
          <p:cNvSpPr txBox="1"/>
          <p:nvPr/>
        </p:nvSpPr>
        <p:spPr>
          <a:xfrm>
            <a:off x="2118600" y="6327280"/>
            <a:ext cx="2232964" cy="369332"/>
          </a:xfrm>
          <a:prstGeom prst="rect">
            <a:avLst/>
          </a:prstGeom>
          <a:noFill/>
        </p:spPr>
        <p:txBody>
          <a:bodyPr wrap="square" rtlCol="0">
            <a:spAutoFit/>
          </a:bodyPr>
          <a:lstStyle/>
          <a:p>
            <a:r>
              <a:rPr lang="en-GB" dirty="0">
                <a:latin typeface="OpenDyslexicAlta" pitchFamily="2" charset="77"/>
              </a:rPr>
              <a:t>s p </a:t>
            </a:r>
            <a:r>
              <a:rPr lang="en-GB" u="sng" dirty="0" err="1">
                <a:solidFill>
                  <a:srgbClr val="FF3860"/>
                </a:solidFill>
                <a:latin typeface="OpenDyslexicAlta" pitchFamily="2" charset="77"/>
              </a:rPr>
              <a:t>i</a:t>
            </a:r>
            <a:r>
              <a:rPr lang="en-GB" dirty="0">
                <a:solidFill>
                  <a:srgbClr val="FF3860"/>
                </a:solidFill>
                <a:latin typeface="OpenDyslexicAlta" pitchFamily="2" charset="77"/>
              </a:rPr>
              <a:t> </a:t>
            </a:r>
            <a:r>
              <a:rPr lang="en-GB" u="sng" dirty="0">
                <a:solidFill>
                  <a:srgbClr val="FF3860"/>
                </a:solidFill>
                <a:latin typeface="OpenDyslexicAlta" pitchFamily="2" charset="77"/>
              </a:rPr>
              <a:t>l</a:t>
            </a:r>
            <a:r>
              <a:rPr lang="en-GB" dirty="0">
                <a:solidFill>
                  <a:srgbClr val="FF3860"/>
                </a:solidFill>
                <a:latin typeface="OpenDyslexicAlta" pitchFamily="2" charset="77"/>
              </a:rPr>
              <a:t> </a:t>
            </a:r>
            <a:r>
              <a:rPr lang="en-GB" u="sng" dirty="0" err="1">
                <a:solidFill>
                  <a:srgbClr val="FF3860"/>
                </a:solidFill>
                <a:latin typeface="OpenDyslexicAlta" pitchFamily="2" charset="77"/>
              </a:rPr>
              <a:t>l</a:t>
            </a:r>
            <a:endParaRPr lang="en-GB" dirty="0">
              <a:solidFill>
                <a:srgbClr val="FF3860"/>
              </a:solidFill>
              <a:latin typeface="OpenDyslexicAlta" pitchFamily="2" charset="77"/>
            </a:endParaRPr>
          </a:p>
        </p:txBody>
      </p:sp>
      <p:sp>
        <p:nvSpPr>
          <p:cNvPr id="19" name="TextBox 18">
            <a:extLst>
              <a:ext uri="{FF2B5EF4-FFF2-40B4-BE49-F238E27FC236}">
                <a16:creationId xmlns:a16="http://schemas.microsoft.com/office/drawing/2014/main" id="{996100D0-2874-415B-A9D7-B5DB7A41B270}"/>
              </a:ext>
            </a:extLst>
          </p:cNvPr>
          <p:cNvSpPr txBox="1"/>
          <p:nvPr/>
        </p:nvSpPr>
        <p:spPr>
          <a:xfrm>
            <a:off x="6711552" y="6199466"/>
            <a:ext cx="1395990" cy="369332"/>
          </a:xfrm>
          <a:prstGeom prst="rect">
            <a:avLst/>
          </a:prstGeom>
          <a:noFill/>
        </p:spPr>
        <p:txBody>
          <a:bodyPr wrap="square" rtlCol="0">
            <a:spAutoFit/>
          </a:bodyPr>
          <a:lstStyle/>
          <a:p>
            <a:r>
              <a:rPr lang="en-US" u="sng" dirty="0">
                <a:solidFill>
                  <a:srgbClr val="FF3860"/>
                </a:solidFill>
                <a:latin typeface="OpenDyslexicAlta" pitchFamily="2" charset="77"/>
              </a:rPr>
              <a:t>F</a:t>
            </a:r>
            <a:r>
              <a:rPr lang="en-US" dirty="0">
                <a:latin typeface="OpenDyslexicAlta" pitchFamily="2" charset="77"/>
              </a:rPr>
              <a:t> u </a:t>
            </a:r>
            <a:r>
              <a:rPr lang="en-US" u="sng" dirty="0">
                <a:solidFill>
                  <a:srgbClr val="FF3860"/>
                </a:solidFill>
                <a:latin typeface="OpenDyslexicAlta" pitchFamily="2" charset="77"/>
              </a:rPr>
              <a:t>l</a:t>
            </a:r>
            <a:r>
              <a:rPr lang="en-US" dirty="0">
                <a:solidFill>
                  <a:srgbClr val="FF3860"/>
                </a:solidFill>
                <a:latin typeface="OpenDyslexicAlta" pitchFamily="2" charset="77"/>
              </a:rPr>
              <a:t> </a:t>
            </a:r>
            <a:r>
              <a:rPr lang="en-US" u="sng" dirty="0" err="1">
                <a:solidFill>
                  <a:srgbClr val="FF3860"/>
                </a:solidFill>
                <a:latin typeface="OpenDyslexicAlta" pitchFamily="2" charset="77"/>
              </a:rPr>
              <a:t>l</a:t>
            </a:r>
            <a:endParaRPr lang="en-GB" dirty="0">
              <a:solidFill>
                <a:srgbClr val="FF3860"/>
              </a:solidFill>
              <a:latin typeface="OpenDyslexicAlta" pitchFamily="2" charset="77"/>
            </a:endParaRPr>
          </a:p>
        </p:txBody>
      </p:sp>
      <p:pic>
        <p:nvPicPr>
          <p:cNvPr id="3" name="Picture 2" descr="Cash Register, Till, Register, Business, Shop, Sto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038" y="2187852"/>
            <a:ext cx="1583548" cy="1767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ell, Sound, Metallic, Alert, Sign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64462" y="1684338"/>
            <a:ext cx="1643080" cy="180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oll Toy Raggedy Ann Raggedy Andy Stuffe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13861" y="2092137"/>
            <a:ext cx="1643080" cy="2002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Falling Glass Spill Spilled Wine Spill Spi"/>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89319" y="4652713"/>
            <a:ext cx="2261283" cy="1731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pree Defense, Spree, Weir, Mill"/>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188850" y="2588298"/>
            <a:ext cx="2173011" cy="2104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uel Gauge Gasoline Measure Meter Full Ga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66467" y="4553492"/>
            <a:ext cx="1963025" cy="15134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429480-F6F1-9C43-8709-84A06EF8905B}"/>
              </a:ext>
            </a:extLst>
          </p:cNvPr>
          <p:cNvSpPr txBox="1"/>
          <p:nvPr/>
        </p:nvSpPr>
        <p:spPr>
          <a:xfrm>
            <a:off x="546652" y="1627236"/>
            <a:ext cx="1571948"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92804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7"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5A73811-A2D8-4947-B1BE-AC82A68AD59B}"/>
              </a:ext>
            </a:extLst>
          </p:cNvPr>
          <p:cNvCxnSpPr>
            <a:cxnSpLocks/>
          </p:cNvCxnSpPr>
          <p:nvPr/>
        </p:nvCxnSpPr>
        <p:spPr>
          <a:xfrm>
            <a:off x="4667250" y="2462223"/>
            <a:ext cx="0" cy="398145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C6B607F2-33CE-4DE6-841A-B52D63F7A5FE}"/>
              </a:ext>
            </a:extLst>
          </p:cNvPr>
          <p:cNvCxnSpPr>
            <a:cxnSpLocks/>
          </p:cNvCxnSpPr>
          <p:nvPr/>
        </p:nvCxnSpPr>
        <p:spPr>
          <a:xfrm>
            <a:off x="6467475" y="2462223"/>
            <a:ext cx="0" cy="405765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10E526A9-3E3B-42D7-8D30-3D14B9F23285}"/>
              </a:ext>
            </a:extLst>
          </p:cNvPr>
          <p:cNvCxnSpPr>
            <a:cxnSpLocks/>
          </p:cNvCxnSpPr>
          <p:nvPr/>
        </p:nvCxnSpPr>
        <p:spPr>
          <a:xfrm flipH="1">
            <a:off x="3114675" y="5081598"/>
            <a:ext cx="478155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BDB4FA62-65FB-4C6F-A4DD-5BD7FF277243}"/>
              </a:ext>
            </a:extLst>
          </p:cNvPr>
          <p:cNvCxnSpPr>
            <a:cxnSpLocks/>
          </p:cNvCxnSpPr>
          <p:nvPr/>
        </p:nvCxnSpPr>
        <p:spPr>
          <a:xfrm flipH="1">
            <a:off x="3114675" y="3862398"/>
            <a:ext cx="4781550" cy="0"/>
          </a:xfrm>
          <a:prstGeom prst="line">
            <a:avLst/>
          </a:prstGeom>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3EDAE835-8966-4FF7-BF1B-E00DBDEB6B07}"/>
              </a:ext>
            </a:extLst>
          </p:cNvPr>
          <p:cNvSpPr txBox="1"/>
          <p:nvPr/>
        </p:nvSpPr>
        <p:spPr>
          <a:xfrm>
            <a:off x="2986089" y="2926328"/>
            <a:ext cx="1428746" cy="461665"/>
          </a:xfrm>
          <a:prstGeom prst="rect">
            <a:avLst/>
          </a:prstGeom>
          <a:noFill/>
        </p:spPr>
        <p:txBody>
          <a:bodyPr wrap="square" rtlCol="0">
            <a:spAutoFit/>
          </a:bodyPr>
          <a:lstStyle/>
          <a:p>
            <a:pPr algn="ctr"/>
            <a:r>
              <a:rPr lang="en-GB" sz="2400" dirty="0">
                <a:latin typeface="OpenDyslexicAlta" pitchFamily="2" charset="77"/>
              </a:rPr>
              <a:t>till</a:t>
            </a:r>
            <a:endParaRPr lang="en-GB" dirty="0">
              <a:latin typeface="OpenDyslexicAlta" pitchFamily="2" charset="77"/>
            </a:endParaRPr>
          </a:p>
        </p:txBody>
      </p:sp>
      <p:sp>
        <p:nvSpPr>
          <p:cNvPr id="20" name="TextBox 19">
            <a:extLst>
              <a:ext uri="{FF2B5EF4-FFF2-40B4-BE49-F238E27FC236}">
                <a16:creationId xmlns:a16="http://schemas.microsoft.com/office/drawing/2014/main" id="{F9B63D0A-7956-49AF-9198-E55F7947D01B}"/>
              </a:ext>
            </a:extLst>
          </p:cNvPr>
          <p:cNvSpPr txBox="1"/>
          <p:nvPr/>
        </p:nvSpPr>
        <p:spPr>
          <a:xfrm>
            <a:off x="4667254" y="4241166"/>
            <a:ext cx="1428746" cy="461665"/>
          </a:xfrm>
          <a:prstGeom prst="rect">
            <a:avLst/>
          </a:prstGeom>
          <a:noFill/>
        </p:spPr>
        <p:txBody>
          <a:bodyPr wrap="square" rtlCol="0">
            <a:spAutoFit/>
          </a:bodyPr>
          <a:lstStyle/>
          <a:p>
            <a:pPr algn="ctr"/>
            <a:r>
              <a:rPr lang="en-GB" sz="2400" dirty="0">
                <a:latin typeface="OpenDyslexicAlta" pitchFamily="2" charset="77"/>
              </a:rPr>
              <a:t>till</a:t>
            </a:r>
            <a:endParaRPr lang="en-GB" dirty="0">
              <a:latin typeface="OpenDyslexicAlta" pitchFamily="2" charset="77"/>
            </a:endParaRPr>
          </a:p>
        </p:txBody>
      </p:sp>
      <p:sp>
        <p:nvSpPr>
          <p:cNvPr id="21" name="TextBox 20">
            <a:extLst>
              <a:ext uri="{FF2B5EF4-FFF2-40B4-BE49-F238E27FC236}">
                <a16:creationId xmlns:a16="http://schemas.microsoft.com/office/drawing/2014/main" id="{6E70CB29-5CB5-445C-AEEA-C1FDDD624DD6}"/>
              </a:ext>
            </a:extLst>
          </p:cNvPr>
          <p:cNvSpPr txBox="1"/>
          <p:nvPr/>
        </p:nvSpPr>
        <p:spPr>
          <a:xfrm>
            <a:off x="6467475" y="5531803"/>
            <a:ext cx="1428746" cy="461665"/>
          </a:xfrm>
          <a:prstGeom prst="rect">
            <a:avLst/>
          </a:prstGeom>
          <a:noFill/>
        </p:spPr>
        <p:txBody>
          <a:bodyPr wrap="square" rtlCol="0">
            <a:spAutoFit/>
          </a:bodyPr>
          <a:lstStyle/>
          <a:p>
            <a:pPr algn="ctr"/>
            <a:r>
              <a:rPr lang="en-GB" sz="2400" dirty="0">
                <a:latin typeface="OpenDyslexicAlta" pitchFamily="2" charset="77"/>
              </a:rPr>
              <a:t>till</a:t>
            </a:r>
            <a:endParaRPr lang="en-GB" dirty="0">
              <a:latin typeface="OpenDyslexicAlta" pitchFamily="2" charset="77"/>
            </a:endParaRPr>
          </a:p>
        </p:txBody>
      </p:sp>
      <p:sp>
        <p:nvSpPr>
          <p:cNvPr id="22" name="TextBox 21">
            <a:extLst>
              <a:ext uri="{FF2B5EF4-FFF2-40B4-BE49-F238E27FC236}">
                <a16:creationId xmlns:a16="http://schemas.microsoft.com/office/drawing/2014/main" id="{3C757D02-199B-4E8F-92D8-D83679F3ADDA}"/>
              </a:ext>
            </a:extLst>
          </p:cNvPr>
          <p:cNvSpPr txBox="1"/>
          <p:nvPr/>
        </p:nvSpPr>
        <p:spPr>
          <a:xfrm>
            <a:off x="4695827" y="2950529"/>
            <a:ext cx="1619245" cy="461665"/>
          </a:xfrm>
          <a:prstGeom prst="rect">
            <a:avLst/>
          </a:prstGeom>
          <a:noFill/>
        </p:spPr>
        <p:txBody>
          <a:bodyPr wrap="square" rtlCol="0">
            <a:spAutoFit/>
          </a:bodyPr>
          <a:lstStyle/>
          <a:p>
            <a:pPr algn="ctr"/>
            <a:r>
              <a:rPr lang="en-GB" sz="2400" dirty="0">
                <a:latin typeface="OpenDyslexicAlta" pitchFamily="2" charset="77"/>
              </a:rPr>
              <a:t>full</a:t>
            </a:r>
            <a:endParaRPr lang="en-GB" dirty="0">
              <a:latin typeface="OpenDyslexicAlta" pitchFamily="2" charset="77"/>
            </a:endParaRPr>
          </a:p>
        </p:txBody>
      </p:sp>
      <p:sp>
        <p:nvSpPr>
          <p:cNvPr id="23" name="TextBox 22">
            <a:extLst>
              <a:ext uri="{FF2B5EF4-FFF2-40B4-BE49-F238E27FC236}">
                <a16:creationId xmlns:a16="http://schemas.microsoft.com/office/drawing/2014/main" id="{9DD9AF0A-D46F-4955-B328-6D96DA3A32C7}"/>
              </a:ext>
            </a:extLst>
          </p:cNvPr>
          <p:cNvSpPr txBox="1"/>
          <p:nvPr/>
        </p:nvSpPr>
        <p:spPr>
          <a:xfrm>
            <a:off x="3005140" y="5601009"/>
            <a:ext cx="1619245" cy="461665"/>
          </a:xfrm>
          <a:prstGeom prst="rect">
            <a:avLst/>
          </a:prstGeom>
          <a:noFill/>
        </p:spPr>
        <p:txBody>
          <a:bodyPr wrap="square" rtlCol="0">
            <a:spAutoFit/>
          </a:bodyPr>
          <a:lstStyle/>
          <a:p>
            <a:pPr algn="ctr"/>
            <a:r>
              <a:rPr lang="en-GB" sz="2400" dirty="0">
                <a:latin typeface="OpenDyslexicAlta" pitchFamily="2" charset="77"/>
              </a:rPr>
              <a:t>full</a:t>
            </a:r>
            <a:endParaRPr lang="en-GB" dirty="0">
              <a:latin typeface="OpenDyslexicAlta" pitchFamily="2" charset="77"/>
            </a:endParaRPr>
          </a:p>
        </p:txBody>
      </p:sp>
      <p:cxnSp>
        <p:nvCxnSpPr>
          <p:cNvPr id="25" name="Straight Connector 24">
            <a:extLst>
              <a:ext uri="{FF2B5EF4-FFF2-40B4-BE49-F238E27FC236}">
                <a16:creationId xmlns:a16="http://schemas.microsoft.com/office/drawing/2014/main" id="{02AEB9C1-DC2F-4813-8395-1A018DF97C11}"/>
              </a:ext>
            </a:extLst>
          </p:cNvPr>
          <p:cNvCxnSpPr/>
          <p:nvPr/>
        </p:nvCxnSpPr>
        <p:spPr>
          <a:xfrm>
            <a:off x="3419475" y="2926328"/>
            <a:ext cx="4343400" cy="32315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5F0ECC2-A834-4814-9DE0-84465D17A9E2}"/>
              </a:ext>
            </a:extLst>
          </p:cNvPr>
          <p:cNvSpPr txBox="1"/>
          <p:nvPr/>
        </p:nvSpPr>
        <p:spPr>
          <a:xfrm>
            <a:off x="285749" y="241252"/>
            <a:ext cx="9143999" cy="2162323"/>
          </a:xfrm>
          <a:prstGeom prst="rect">
            <a:avLst/>
          </a:prstGeom>
          <a:noFill/>
        </p:spPr>
        <p:txBody>
          <a:bodyPr wrap="square" rtlCol="0">
            <a:spAutoFit/>
          </a:bodyPr>
          <a:lstStyle/>
          <a:p>
            <a:pPr>
              <a:lnSpc>
                <a:spcPct val="150000"/>
              </a:lnSpc>
            </a:pPr>
            <a:r>
              <a:rPr lang="en-GB" sz="2000" dirty="0">
                <a:latin typeface="OpenDyslexicAlta" pitchFamily="2" charset="77"/>
              </a:rPr>
              <a:t>Play a word version of noughts and crosses:</a:t>
            </a:r>
          </a:p>
          <a:p>
            <a:pPr marL="285750" indent="-285750">
              <a:lnSpc>
                <a:spcPct val="150000"/>
              </a:lnSpc>
              <a:buFont typeface="Arial" panose="020B0604020202020204" pitchFamily="34" charset="0"/>
              <a:buChar char="•"/>
            </a:pPr>
            <a:r>
              <a:rPr lang="en-GB" dirty="0">
                <a:latin typeface="OpenDyslexicAlta" pitchFamily="2" charset="77"/>
              </a:rPr>
              <a:t>Each partner chooses a word from the spelling list and has to try and get three of their chosen word in a row. </a:t>
            </a:r>
          </a:p>
          <a:p>
            <a:pPr marL="285750" indent="-285750">
              <a:lnSpc>
                <a:spcPct val="150000"/>
              </a:lnSpc>
              <a:buFont typeface="Arial" panose="020B0604020202020204" pitchFamily="34" charset="0"/>
              <a:buChar char="•"/>
            </a:pPr>
            <a:r>
              <a:rPr lang="en-GB" dirty="0">
                <a:latin typeface="OpenDyslexicAlta" pitchFamily="2" charset="77"/>
              </a:rPr>
              <a:t>Winner has three in a row, all spelled correctly. </a:t>
            </a:r>
          </a:p>
          <a:p>
            <a:pPr marL="285750" indent="-285750">
              <a:lnSpc>
                <a:spcPct val="150000"/>
              </a:lnSpc>
              <a:buFont typeface="Arial" panose="020B0604020202020204" pitchFamily="34" charset="0"/>
              <a:buChar char="•"/>
            </a:pPr>
            <a:r>
              <a:rPr lang="en-GB" dirty="0">
                <a:latin typeface="OpenDyslexicAlta" pitchFamily="2" charset="77"/>
              </a:rPr>
              <a:t>Start again with new words.</a:t>
            </a:r>
          </a:p>
        </p:txBody>
      </p:sp>
    </p:spTree>
    <p:extLst>
      <p:ext uri="{BB962C8B-B14F-4D97-AF65-F5344CB8AC3E}">
        <p14:creationId xmlns:p14="http://schemas.microsoft.com/office/powerpoint/2010/main" val="386700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full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till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skill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spill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pull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fell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doll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still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aseline="0" dirty="0">
                          <a:latin typeface="Muli" pitchFamily="2" charset="77"/>
                        </a:rPr>
                        <a:t>The /l/ sound spelled as ‘ll’ and usually comes straight after a single vowel in short words.</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2147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5927" y="1347574"/>
            <a:ext cx="8645237" cy="369332"/>
          </a:xfrm>
          <a:prstGeom prst="rect">
            <a:avLst/>
          </a:prstGeom>
          <a:solidFill>
            <a:schemeClr val="accent6">
              <a:lumMod val="40000"/>
              <a:lumOff val="60000"/>
            </a:schemeClr>
          </a:solidFill>
          <a:ln>
            <a:solidFill>
              <a:schemeClr val="tx1"/>
            </a:solidFill>
          </a:ln>
        </p:spPr>
        <p:txBody>
          <a:bodyPr wrap="square" rtlCol="0">
            <a:spAutoFit/>
          </a:bodyPr>
          <a:lstStyle/>
          <a:p>
            <a:endParaRPr lang="en-GB" dirty="0">
              <a:latin typeface="Muli" pitchFamily="2" charset="77"/>
            </a:endParaRPr>
          </a:p>
        </p:txBody>
      </p:sp>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full</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till</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skill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spill</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pull</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mill</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fell</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still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/l/ sound spelled as ‘ll’ and usually comes straight after a single vowel in short words.</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4" name="TextBox 13"/>
          <p:cNvSpPr txBox="1"/>
          <p:nvPr/>
        </p:nvSpPr>
        <p:spPr>
          <a:xfrm>
            <a:off x="3797934" y="1396998"/>
            <a:ext cx="7950721"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Unscramble the words below to find your spellings.  </a:t>
            </a:r>
          </a:p>
        </p:txBody>
      </p:sp>
      <p:graphicFrame>
        <p:nvGraphicFramePr>
          <p:cNvPr id="9" name="Table 8"/>
          <p:cNvGraphicFramePr>
            <a:graphicFrameLocks noGrp="1"/>
          </p:cNvGraphicFramePr>
          <p:nvPr/>
        </p:nvGraphicFramePr>
        <p:xfrm>
          <a:off x="3772523" y="1827022"/>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f</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u</a:t>
                      </a:r>
                    </a:p>
                  </a:txBody>
                  <a:tcPr>
                    <a:solidFill>
                      <a:schemeClr val="bg1"/>
                    </a:solidFill>
                  </a:tcPr>
                </a:tc>
                <a:extLst>
                  <a:ext uri="{0D108BD9-81ED-4DB2-BD59-A6C34878D82A}">
                    <a16:rowId xmlns:a16="http://schemas.microsoft.com/office/drawing/2014/main" val="10000"/>
                  </a:ext>
                </a:extLst>
              </a:tr>
              <a:tr h="573728">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4264361" y="4388781"/>
          <a:ext cx="3360630" cy="1104140"/>
        </p:xfrm>
        <a:graphic>
          <a:graphicData uri="http://schemas.openxmlformats.org/drawingml/2006/table">
            <a:tbl>
              <a:tblPr firstRow="1" bandRow="1">
                <a:tableStyleId>{5940675A-B579-460E-94D1-54222C63F5DA}</a:tableStyleId>
              </a:tblPr>
              <a:tblGrid>
                <a:gridCol w="672126">
                  <a:extLst>
                    <a:ext uri="{9D8B030D-6E8A-4147-A177-3AD203B41FA5}">
                      <a16:colId xmlns:a16="http://schemas.microsoft.com/office/drawing/2014/main" val="20000"/>
                    </a:ext>
                  </a:extLst>
                </a:gridCol>
                <a:gridCol w="672126">
                  <a:extLst>
                    <a:ext uri="{9D8B030D-6E8A-4147-A177-3AD203B41FA5}">
                      <a16:colId xmlns:a16="http://schemas.microsoft.com/office/drawing/2014/main" val="20001"/>
                    </a:ext>
                  </a:extLst>
                </a:gridCol>
                <a:gridCol w="672126">
                  <a:extLst>
                    <a:ext uri="{9D8B030D-6E8A-4147-A177-3AD203B41FA5}">
                      <a16:colId xmlns:a16="http://schemas.microsoft.com/office/drawing/2014/main" val="20002"/>
                    </a:ext>
                  </a:extLst>
                </a:gridCol>
                <a:gridCol w="672126">
                  <a:extLst>
                    <a:ext uri="{9D8B030D-6E8A-4147-A177-3AD203B41FA5}">
                      <a16:colId xmlns:a16="http://schemas.microsoft.com/office/drawing/2014/main" val="20003"/>
                    </a:ext>
                  </a:extLst>
                </a:gridCol>
                <a:gridCol w="672126">
                  <a:extLst>
                    <a:ext uri="{9D8B030D-6E8A-4147-A177-3AD203B41FA5}">
                      <a16:colId xmlns:a16="http://schemas.microsoft.com/office/drawing/2014/main" val="20004"/>
                    </a:ext>
                  </a:extLst>
                </a:gridCol>
              </a:tblGrid>
              <a:tr h="552070">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k</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52070">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293020" y="5541088"/>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t</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73728">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nvGraphicFramePr>
        <p:xfrm>
          <a:off x="6426575" y="3128252"/>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b</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e</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73728">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nvGraphicFramePr>
        <p:xfrm>
          <a:off x="9293020" y="3116022"/>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p</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u</a:t>
                      </a:r>
                    </a:p>
                  </a:txBody>
                  <a:tcPr>
                    <a:solidFill>
                      <a:schemeClr val="bg1"/>
                    </a:solidFill>
                  </a:tcPr>
                </a:tc>
                <a:extLst>
                  <a:ext uri="{0D108BD9-81ED-4DB2-BD59-A6C34878D82A}">
                    <a16:rowId xmlns:a16="http://schemas.microsoft.com/office/drawing/2014/main" val="10000"/>
                  </a:ext>
                </a:extLst>
              </a:tr>
              <a:tr h="573728">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nvGraphicFramePr>
        <p:xfrm>
          <a:off x="3599516" y="5550426"/>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m</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73728">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nvGraphicFramePr>
        <p:xfrm>
          <a:off x="6446268" y="5550426"/>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f</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e</a:t>
                      </a:r>
                    </a:p>
                  </a:txBody>
                  <a:tcPr>
                    <a:solidFill>
                      <a:schemeClr val="bg1"/>
                    </a:solidFill>
                  </a:tcPr>
                </a:tc>
                <a:extLst>
                  <a:ext uri="{0D108BD9-81ED-4DB2-BD59-A6C34878D82A}">
                    <a16:rowId xmlns:a16="http://schemas.microsoft.com/office/drawing/2014/main" val="10000"/>
                  </a:ext>
                </a:extLst>
              </a:tr>
              <a:tr h="573728">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nvGraphicFramePr>
        <p:xfrm>
          <a:off x="3666327" y="3128252"/>
          <a:ext cx="2654052" cy="1091888"/>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459288">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o</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d</a:t>
                      </a:r>
                    </a:p>
                  </a:txBody>
                  <a:tcPr>
                    <a:solidFill>
                      <a:schemeClr val="bg1"/>
                    </a:solidFill>
                  </a:tcPr>
                </a:tc>
                <a:extLst>
                  <a:ext uri="{0D108BD9-81ED-4DB2-BD59-A6C34878D82A}">
                    <a16:rowId xmlns:a16="http://schemas.microsoft.com/office/drawing/2014/main" val="10000"/>
                  </a:ext>
                </a:extLst>
              </a:tr>
              <a:tr h="573728">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nvGraphicFramePr>
        <p:xfrm>
          <a:off x="6618106" y="1811204"/>
          <a:ext cx="3360630" cy="1179092"/>
        </p:xfrm>
        <a:graphic>
          <a:graphicData uri="http://schemas.openxmlformats.org/drawingml/2006/table">
            <a:tbl>
              <a:tblPr firstRow="1" bandRow="1">
                <a:tableStyleId>{5940675A-B579-460E-94D1-54222C63F5DA}</a:tableStyleId>
              </a:tblPr>
              <a:tblGrid>
                <a:gridCol w="672126">
                  <a:extLst>
                    <a:ext uri="{9D8B030D-6E8A-4147-A177-3AD203B41FA5}">
                      <a16:colId xmlns:a16="http://schemas.microsoft.com/office/drawing/2014/main" val="20000"/>
                    </a:ext>
                  </a:extLst>
                </a:gridCol>
                <a:gridCol w="672126">
                  <a:extLst>
                    <a:ext uri="{9D8B030D-6E8A-4147-A177-3AD203B41FA5}">
                      <a16:colId xmlns:a16="http://schemas.microsoft.com/office/drawing/2014/main" val="20001"/>
                    </a:ext>
                  </a:extLst>
                </a:gridCol>
                <a:gridCol w="672126">
                  <a:extLst>
                    <a:ext uri="{9D8B030D-6E8A-4147-A177-3AD203B41FA5}">
                      <a16:colId xmlns:a16="http://schemas.microsoft.com/office/drawing/2014/main" val="20002"/>
                    </a:ext>
                  </a:extLst>
                </a:gridCol>
                <a:gridCol w="672126">
                  <a:extLst>
                    <a:ext uri="{9D8B030D-6E8A-4147-A177-3AD203B41FA5}">
                      <a16:colId xmlns:a16="http://schemas.microsoft.com/office/drawing/2014/main" val="20003"/>
                    </a:ext>
                  </a:extLst>
                </a:gridCol>
                <a:gridCol w="672126">
                  <a:extLst>
                    <a:ext uri="{9D8B030D-6E8A-4147-A177-3AD203B41FA5}">
                      <a16:colId xmlns:a16="http://schemas.microsoft.com/office/drawing/2014/main" val="20004"/>
                    </a:ext>
                  </a:extLst>
                </a:gridCol>
              </a:tblGrid>
              <a:tr h="589546">
                <a:tc>
                  <a:txBody>
                    <a:bodyPr/>
                    <a:lstStyle/>
                    <a:p>
                      <a:pPr algn="ctr"/>
                      <a:r>
                        <a:rPr lang="en-GB" sz="2800" b="0" i="0" dirty="0">
                          <a:latin typeface="OpenDyslexicAlta" pitchFamily="2" charset="77"/>
                          <a:ea typeface="OpenDyslexic" charset="0"/>
                          <a:cs typeface="OpenDyslexic" charset="0"/>
                        </a:rPr>
                        <a:t>p</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89546">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nvGraphicFramePr>
        <p:xfrm>
          <a:off x="7753601" y="4356328"/>
          <a:ext cx="3360630" cy="1104140"/>
        </p:xfrm>
        <a:graphic>
          <a:graphicData uri="http://schemas.openxmlformats.org/drawingml/2006/table">
            <a:tbl>
              <a:tblPr firstRow="1" bandRow="1">
                <a:tableStyleId>{5940675A-B579-460E-94D1-54222C63F5DA}</a:tableStyleId>
              </a:tblPr>
              <a:tblGrid>
                <a:gridCol w="672126">
                  <a:extLst>
                    <a:ext uri="{9D8B030D-6E8A-4147-A177-3AD203B41FA5}">
                      <a16:colId xmlns:a16="http://schemas.microsoft.com/office/drawing/2014/main" val="20000"/>
                    </a:ext>
                  </a:extLst>
                </a:gridCol>
                <a:gridCol w="672126">
                  <a:extLst>
                    <a:ext uri="{9D8B030D-6E8A-4147-A177-3AD203B41FA5}">
                      <a16:colId xmlns:a16="http://schemas.microsoft.com/office/drawing/2014/main" val="20001"/>
                    </a:ext>
                  </a:extLst>
                </a:gridCol>
                <a:gridCol w="672126">
                  <a:extLst>
                    <a:ext uri="{9D8B030D-6E8A-4147-A177-3AD203B41FA5}">
                      <a16:colId xmlns:a16="http://schemas.microsoft.com/office/drawing/2014/main" val="20002"/>
                    </a:ext>
                  </a:extLst>
                </a:gridCol>
                <a:gridCol w="672126">
                  <a:extLst>
                    <a:ext uri="{9D8B030D-6E8A-4147-A177-3AD203B41FA5}">
                      <a16:colId xmlns:a16="http://schemas.microsoft.com/office/drawing/2014/main" val="20003"/>
                    </a:ext>
                  </a:extLst>
                </a:gridCol>
                <a:gridCol w="672126">
                  <a:extLst>
                    <a:ext uri="{9D8B030D-6E8A-4147-A177-3AD203B41FA5}">
                      <a16:colId xmlns:a16="http://schemas.microsoft.com/office/drawing/2014/main" val="20004"/>
                    </a:ext>
                  </a:extLst>
                </a:gridCol>
              </a:tblGrid>
              <a:tr h="552070">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t</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52070">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359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5927" y="1347574"/>
            <a:ext cx="8645237" cy="369332"/>
          </a:xfrm>
          <a:prstGeom prst="rect">
            <a:avLst/>
          </a:prstGeom>
          <a:solidFill>
            <a:schemeClr val="accent6">
              <a:lumMod val="40000"/>
              <a:lumOff val="60000"/>
            </a:schemeClr>
          </a:solidFill>
          <a:ln>
            <a:solidFill>
              <a:schemeClr val="tx1"/>
            </a:solidFill>
          </a:ln>
        </p:spPr>
        <p:txBody>
          <a:bodyPr wrap="square" rtlCol="0">
            <a:spAutoFit/>
          </a:bodyPr>
          <a:lstStyle/>
          <a:p>
            <a:endParaRPr lang="en-GB" dirty="0">
              <a:latin typeface="Muli" pitchFamily="2" charset="77"/>
            </a:endParaRPr>
          </a:p>
        </p:txBody>
      </p:sp>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full</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till</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skill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spill</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pull</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mill</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fell</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still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7415934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/l/ sound spelled as ‘ll’ and usually comes straight after a single vowel in short words.</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4" name="TextBox 13"/>
          <p:cNvSpPr txBox="1"/>
          <p:nvPr/>
        </p:nvSpPr>
        <p:spPr>
          <a:xfrm>
            <a:off x="3797934" y="1396998"/>
            <a:ext cx="7950721"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Unscramble the words below to find your spellings.  </a:t>
            </a:r>
          </a:p>
        </p:txBody>
      </p:sp>
      <p:graphicFrame>
        <p:nvGraphicFramePr>
          <p:cNvPr id="9" name="Table 8"/>
          <p:cNvGraphicFramePr>
            <a:graphicFrameLocks noGrp="1"/>
          </p:cNvGraphicFramePr>
          <p:nvPr/>
        </p:nvGraphicFramePr>
        <p:xfrm>
          <a:off x="3772523" y="1827022"/>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f</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u</a:t>
                      </a:r>
                    </a:p>
                  </a:txBody>
                  <a:tcPr>
                    <a:solidFill>
                      <a:schemeClr val="bg1"/>
                    </a:solidFill>
                  </a:tcPr>
                </a:tc>
                <a:extLst>
                  <a:ext uri="{0D108BD9-81ED-4DB2-BD59-A6C34878D82A}">
                    <a16:rowId xmlns:a16="http://schemas.microsoft.com/office/drawing/2014/main" val="10000"/>
                  </a:ext>
                </a:extLst>
              </a:tr>
              <a:tr h="573728">
                <a:tc>
                  <a:txBody>
                    <a:bodyPr/>
                    <a:lstStyle/>
                    <a:p>
                      <a:pPr algn="ctr"/>
                      <a:r>
                        <a:rPr lang="en-GB" sz="2800" b="0" i="0" dirty="0">
                          <a:solidFill>
                            <a:srgbClr val="FF3860"/>
                          </a:solidFill>
                          <a:latin typeface="OpenDyslexicAlta" pitchFamily="2" charset="77"/>
                          <a:ea typeface="OpenDyslexic" charset="0"/>
                          <a:cs typeface="OpenDyslexic" charset="0"/>
                        </a:rPr>
                        <a:t>f</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u</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4264361" y="4388781"/>
          <a:ext cx="3360630" cy="1104140"/>
        </p:xfrm>
        <a:graphic>
          <a:graphicData uri="http://schemas.openxmlformats.org/drawingml/2006/table">
            <a:tbl>
              <a:tblPr firstRow="1" bandRow="1">
                <a:tableStyleId>{5940675A-B579-460E-94D1-54222C63F5DA}</a:tableStyleId>
              </a:tblPr>
              <a:tblGrid>
                <a:gridCol w="672126">
                  <a:extLst>
                    <a:ext uri="{9D8B030D-6E8A-4147-A177-3AD203B41FA5}">
                      <a16:colId xmlns:a16="http://schemas.microsoft.com/office/drawing/2014/main" val="20000"/>
                    </a:ext>
                  </a:extLst>
                </a:gridCol>
                <a:gridCol w="672126">
                  <a:extLst>
                    <a:ext uri="{9D8B030D-6E8A-4147-A177-3AD203B41FA5}">
                      <a16:colId xmlns:a16="http://schemas.microsoft.com/office/drawing/2014/main" val="20001"/>
                    </a:ext>
                  </a:extLst>
                </a:gridCol>
                <a:gridCol w="672126">
                  <a:extLst>
                    <a:ext uri="{9D8B030D-6E8A-4147-A177-3AD203B41FA5}">
                      <a16:colId xmlns:a16="http://schemas.microsoft.com/office/drawing/2014/main" val="20002"/>
                    </a:ext>
                  </a:extLst>
                </a:gridCol>
                <a:gridCol w="672126">
                  <a:extLst>
                    <a:ext uri="{9D8B030D-6E8A-4147-A177-3AD203B41FA5}">
                      <a16:colId xmlns:a16="http://schemas.microsoft.com/office/drawing/2014/main" val="20003"/>
                    </a:ext>
                  </a:extLst>
                </a:gridCol>
                <a:gridCol w="672126">
                  <a:extLst>
                    <a:ext uri="{9D8B030D-6E8A-4147-A177-3AD203B41FA5}">
                      <a16:colId xmlns:a16="http://schemas.microsoft.com/office/drawing/2014/main" val="20004"/>
                    </a:ext>
                  </a:extLst>
                </a:gridCol>
              </a:tblGrid>
              <a:tr h="552070">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k</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52070">
                <a:tc>
                  <a:txBody>
                    <a:bodyPr/>
                    <a:lstStyle/>
                    <a:p>
                      <a:pPr algn="ctr"/>
                      <a:r>
                        <a:rPr lang="en-GB" sz="2800" b="0" i="0" dirty="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k</a:t>
                      </a:r>
                    </a:p>
                  </a:txBody>
                  <a:tcPr>
                    <a:solidFill>
                      <a:schemeClr val="bg1"/>
                    </a:solidFill>
                  </a:tcPr>
                </a:tc>
                <a:tc>
                  <a:txBody>
                    <a:bodyPr/>
                    <a:lstStyle/>
                    <a:p>
                      <a:pPr algn="ctr"/>
                      <a:r>
                        <a:rPr lang="en-GB" sz="2800" b="0" i="0" dirty="0" err="1">
                          <a:solidFill>
                            <a:srgbClr val="FF3860"/>
                          </a:solidFill>
                          <a:latin typeface="OpenDyslexicAlta" pitchFamily="2" charset="77"/>
                          <a:ea typeface="OpenDyslexic" charset="0"/>
                          <a:cs typeface="OpenDyslexic" charset="0"/>
                        </a:rPr>
                        <a:t>i</a:t>
                      </a:r>
                      <a:endParaRPr lang="en-GB" sz="2800" b="0" i="0" dirty="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293020" y="5541088"/>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t</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73728">
                <a:tc>
                  <a:txBody>
                    <a:bodyPr/>
                    <a:lstStyle/>
                    <a:p>
                      <a:pPr algn="ctr"/>
                      <a:r>
                        <a:rPr lang="en-GB" sz="2800" b="0" i="0" dirty="0">
                          <a:solidFill>
                            <a:srgbClr val="FF3860"/>
                          </a:solidFill>
                          <a:latin typeface="OpenDyslexicAlta" pitchFamily="2" charset="77"/>
                          <a:ea typeface="OpenDyslexic" charset="0"/>
                          <a:cs typeface="OpenDyslexic" charset="0"/>
                        </a:rPr>
                        <a:t>t</a:t>
                      </a:r>
                    </a:p>
                  </a:txBody>
                  <a:tcPr>
                    <a:solidFill>
                      <a:schemeClr val="bg1"/>
                    </a:solidFill>
                  </a:tcPr>
                </a:tc>
                <a:tc>
                  <a:txBody>
                    <a:bodyPr/>
                    <a:lstStyle/>
                    <a:p>
                      <a:pPr algn="ctr"/>
                      <a:r>
                        <a:rPr lang="en-GB" sz="2800" b="0" i="0" dirty="0" err="1">
                          <a:solidFill>
                            <a:srgbClr val="FF3860"/>
                          </a:solidFill>
                          <a:latin typeface="OpenDyslexicAlta" pitchFamily="2" charset="77"/>
                          <a:ea typeface="OpenDyslexic" charset="0"/>
                          <a:cs typeface="OpenDyslexic" charset="0"/>
                        </a:rPr>
                        <a:t>i</a:t>
                      </a:r>
                      <a:endParaRPr lang="en-GB" sz="2800" b="0" i="0" dirty="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nvGraphicFramePr>
        <p:xfrm>
          <a:off x="6426575" y="3128252"/>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b</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e</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73728">
                <a:tc>
                  <a:txBody>
                    <a:bodyPr/>
                    <a:lstStyle/>
                    <a:p>
                      <a:pPr algn="ctr"/>
                      <a:r>
                        <a:rPr lang="en-GB" sz="2800" b="0" i="0" dirty="0">
                          <a:solidFill>
                            <a:srgbClr val="FF3860"/>
                          </a:solidFill>
                          <a:latin typeface="OpenDyslexicAlta" pitchFamily="2" charset="77"/>
                          <a:ea typeface="OpenDyslexic" charset="0"/>
                          <a:cs typeface="OpenDyslexic" charset="0"/>
                        </a:rPr>
                        <a:t>b</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nvGraphicFramePr>
        <p:xfrm>
          <a:off x="9293020" y="3116022"/>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p</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u</a:t>
                      </a:r>
                    </a:p>
                  </a:txBody>
                  <a:tcPr>
                    <a:solidFill>
                      <a:schemeClr val="bg1"/>
                    </a:solidFill>
                  </a:tcPr>
                </a:tc>
                <a:extLst>
                  <a:ext uri="{0D108BD9-81ED-4DB2-BD59-A6C34878D82A}">
                    <a16:rowId xmlns:a16="http://schemas.microsoft.com/office/drawing/2014/main" val="10000"/>
                  </a:ext>
                </a:extLst>
              </a:tr>
              <a:tr h="573728">
                <a:tc>
                  <a:txBody>
                    <a:bodyPr/>
                    <a:lstStyle/>
                    <a:p>
                      <a:pPr algn="ctr"/>
                      <a:r>
                        <a:rPr lang="en-GB" sz="2800" b="0" i="0" dirty="0">
                          <a:solidFill>
                            <a:srgbClr val="FF3860"/>
                          </a:solidFill>
                          <a:latin typeface="OpenDyslexicAlta" pitchFamily="2" charset="77"/>
                          <a:ea typeface="OpenDyslexic" charset="0"/>
                          <a:cs typeface="OpenDyslexic" charset="0"/>
                        </a:rPr>
                        <a:t>p</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u</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nvGraphicFramePr>
        <p:xfrm>
          <a:off x="3599516" y="5550426"/>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m</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73728">
                <a:tc>
                  <a:txBody>
                    <a:bodyPr/>
                    <a:lstStyle/>
                    <a:p>
                      <a:pPr algn="ctr"/>
                      <a:r>
                        <a:rPr lang="en-GB" sz="2800" b="0" i="0" dirty="0">
                          <a:solidFill>
                            <a:srgbClr val="FF3860"/>
                          </a:solidFill>
                          <a:latin typeface="OpenDyslexicAlta" pitchFamily="2" charset="77"/>
                          <a:ea typeface="OpenDyslexic" charset="0"/>
                          <a:cs typeface="OpenDyslexic" charset="0"/>
                        </a:rPr>
                        <a:t>m</a:t>
                      </a:r>
                    </a:p>
                  </a:txBody>
                  <a:tcPr>
                    <a:solidFill>
                      <a:schemeClr val="bg1"/>
                    </a:solidFill>
                  </a:tcPr>
                </a:tc>
                <a:tc>
                  <a:txBody>
                    <a:bodyPr/>
                    <a:lstStyle/>
                    <a:p>
                      <a:pPr algn="ctr"/>
                      <a:r>
                        <a:rPr lang="en-GB" sz="2800" b="0" i="0" dirty="0" err="1">
                          <a:solidFill>
                            <a:srgbClr val="FF3860"/>
                          </a:solidFill>
                          <a:latin typeface="OpenDyslexicAlta" pitchFamily="2" charset="77"/>
                          <a:ea typeface="OpenDyslexic" charset="0"/>
                          <a:cs typeface="OpenDyslexic" charset="0"/>
                        </a:rPr>
                        <a:t>i</a:t>
                      </a:r>
                      <a:endParaRPr lang="en-GB" sz="2800" b="0" i="0" dirty="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nvGraphicFramePr>
        <p:xfrm>
          <a:off x="6446268" y="5550426"/>
          <a:ext cx="2654052" cy="1147456"/>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573728">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f</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e</a:t>
                      </a:r>
                    </a:p>
                  </a:txBody>
                  <a:tcPr>
                    <a:solidFill>
                      <a:schemeClr val="bg1"/>
                    </a:solidFill>
                  </a:tcPr>
                </a:tc>
                <a:extLst>
                  <a:ext uri="{0D108BD9-81ED-4DB2-BD59-A6C34878D82A}">
                    <a16:rowId xmlns:a16="http://schemas.microsoft.com/office/drawing/2014/main" val="10000"/>
                  </a:ext>
                </a:extLst>
              </a:tr>
              <a:tr h="573728">
                <a:tc>
                  <a:txBody>
                    <a:bodyPr/>
                    <a:lstStyle/>
                    <a:p>
                      <a:pPr algn="ctr"/>
                      <a:r>
                        <a:rPr lang="en-GB" sz="2800" b="0" i="0" dirty="0">
                          <a:solidFill>
                            <a:srgbClr val="FF3860"/>
                          </a:solidFill>
                          <a:latin typeface="OpenDyslexicAlta" pitchFamily="2" charset="77"/>
                          <a:ea typeface="OpenDyslexic" charset="0"/>
                          <a:cs typeface="OpenDyslexic" charset="0"/>
                        </a:rPr>
                        <a:t>f</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nvGraphicFramePr>
        <p:xfrm>
          <a:off x="3666327" y="3128252"/>
          <a:ext cx="2654052" cy="1091888"/>
        </p:xfrm>
        <a:graphic>
          <a:graphicData uri="http://schemas.openxmlformats.org/drawingml/2006/table">
            <a:tbl>
              <a:tblPr firstRow="1" bandRow="1">
                <a:tableStyleId>{5940675A-B579-460E-94D1-54222C63F5DA}</a:tableStyleId>
              </a:tblPr>
              <a:tblGrid>
                <a:gridCol w="663513">
                  <a:extLst>
                    <a:ext uri="{9D8B030D-6E8A-4147-A177-3AD203B41FA5}">
                      <a16:colId xmlns:a16="http://schemas.microsoft.com/office/drawing/2014/main" val="20000"/>
                    </a:ext>
                  </a:extLst>
                </a:gridCol>
                <a:gridCol w="663513">
                  <a:extLst>
                    <a:ext uri="{9D8B030D-6E8A-4147-A177-3AD203B41FA5}">
                      <a16:colId xmlns:a16="http://schemas.microsoft.com/office/drawing/2014/main" val="20001"/>
                    </a:ext>
                  </a:extLst>
                </a:gridCol>
                <a:gridCol w="663513">
                  <a:extLst>
                    <a:ext uri="{9D8B030D-6E8A-4147-A177-3AD203B41FA5}">
                      <a16:colId xmlns:a16="http://schemas.microsoft.com/office/drawing/2014/main" val="20002"/>
                    </a:ext>
                  </a:extLst>
                </a:gridCol>
                <a:gridCol w="663513">
                  <a:extLst>
                    <a:ext uri="{9D8B030D-6E8A-4147-A177-3AD203B41FA5}">
                      <a16:colId xmlns:a16="http://schemas.microsoft.com/office/drawing/2014/main" val="20003"/>
                    </a:ext>
                  </a:extLst>
                </a:gridCol>
              </a:tblGrid>
              <a:tr h="459288">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o</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d</a:t>
                      </a:r>
                    </a:p>
                  </a:txBody>
                  <a:tcPr>
                    <a:solidFill>
                      <a:schemeClr val="bg1"/>
                    </a:solidFill>
                  </a:tcPr>
                </a:tc>
                <a:extLst>
                  <a:ext uri="{0D108BD9-81ED-4DB2-BD59-A6C34878D82A}">
                    <a16:rowId xmlns:a16="http://schemas.microsoft.com/office/drawing/2014/main" val="10000"/>
                  </a:ext>
                </a:extLst>
              </a:tr>
              <a:tr h="573728">
                <a:tc>
                  <a:txBody>
                    <a:bodyPr/>
                    <a:lstStyle/>
                    <a:p>
                      <a:pPr algn="ctr"/>
                      <a:r>
                        <a:rPr lang="en-GB" sz="2800" b="0" i="0" dirty="0">
                          <a:solidFill>
                            <a:srgbClr val="FF3860"/>
                          </a:solidFill>
                          <a:latin typeface="OpenDyslexicAlta" pitchFamily="2" charset="77"/>
                          <a:ea typeface="OpenDyslexic" charset="0"/>
                          <a:cs typeface="OpenDyslexic" charset="0"/>
                        </a:rPr>
                        <a:t>d</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nvGraphicFramePr>
        <p:xfrm>
          <a:off x="6618106" y="1811204"/>
          <a:ext cx="3360630" cy="1179092"/>
        </p:xfrm>
        <a:graphic>
          <a:graphicData uri="http://schemas.openxmlformats.org/drawingml/2006/table">
            <a:tbl>
              <a:tblPr firstRow="1" bandRow="1">
                <a:tableStyleId>{5940675A-B579-460E-94D1-54222C63F5DA}</a:tableStyleId>
              </a:tblPr>
              <a:tblGrid>
                <a:gridCol w="672126">
                  <a:extLst>
                    <a:ext uri="{9D8B030D-6E8A-4147-A177-3AD203B41FA5}">
                      <a16:colId xmlns:a16="http://schemas.microsoft.com/office/drawing/2014/main" val="20000"/>
                    </a:ext>
                  </a:extLst>
                </a:gridCol>
                <a:gridCol w="672126">
                  <a:extLst>
                    <a:ext uri="{9D8B030D-6E8A-4147-A177-3AD203B41FA5}">
                      <a16:colId xmlns:a16="http://schemas.microsoft.com/office/drawing/2014/main" val="20001"/>
                    </a:ext>
                  </a:extLst>
                </a:gridCol>
                <a:gridCol w="672126">
                  <a:extLst>
                    <a:ext uri="{9D8B030D-6E8A-4147-A177-3AD203B41FA5}">
                      <a16:colId xmlns:a16="http://schemas.microsoft.com/office/drawing/2014/main" val="20002"/>
                    </a:ext>
                  </a:extLst>
                </a:gridCol>
                <a:gridCol w="672126">
                  <a:extLst>
                    <a:ext uri="{9D8B030D-6E8A-4147-A177-3AD203B41FA5}">
                      <a16:colId xmlns:a16="http://schemas.microsoft.com/office/drawing/2014/main" val="20003"/>
                    </a:ext>
                  </a:extLst>
                </a:gridCol>
                <a:gridCol w="672126">
                  <a:extLst>
                    <a:ext uri="{9D8B030D-6E8A-4147-A177-3AD203B41FA5}">
                      <a16:colId xmlns:a16="http://schemas.microsoft.com/office/drawing/2014/main" val="20004"/>
                    </a:ext>
                  </a:extLst>
                </a:gridCol>
              </a:tblGrid>
              <a:tr h="589546">
                <a:tc>
                  <a:txBody>
                    <a:bodyPr/>
                    <a:lstStyle/>
                    <a:p>
                      <a:pPr algn="ctr"/>
                      <a:r>
                        <a:rPr lang="en-GB" sz="2800" b="0" i="0" dirty="0">
                          <a:latin typeface="OpenDyslexicAlta" pitchFamily="2" charset="77"/>
                          <a:ea typeface="OpenDyslexic" charset="0"/>
                          <a:cs typeface="OpenDyslexic" charset="0"/>
                        </a:rPr>
                        <a:t>p</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89546">
                <a:tc>
                  <a:txBody>
                    <a:bodyPr/>
                    <a:lstStyle/>
                    <a:p>
                      <a:pPr algn="ctr"/>
                      <a:r>
                        <a:rPr lang="en-GB" sz="2800" b="0" i="0" dirty="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p</a:t>
                      </a:r>
                    </a:p>
                  </a:txBody>
                  <a:tcPr>
                    <a:solidFill>
                      <a:schemeClr val="bg1"/>
                    </a:solidFill>
                  </a:tcPr>
                </a:tc>
                <a:tc>
                  <a:txBody>
                    <a:bodyPr/>
                    <a:lstStyle/>
                    <a:p>
                      <a:pPr algn="ctr"/>
                      <a:r>
                        <a:rPr lang="en-GB" sz="2800" b="0" i="0" dirty="0" err="1">
                          <a:solidFill>
                            <a:srgbClr val="FF3860"/>
                          </a:solidFill>
                          <a:latin typeface="OpenDyslexicAlta" pitchFamily="2" charset="77"/>
                          <a:ea typeface="OpenDyslexic" charset="0"/>
                          <a:cs typeface="OpenDyslexic" charset="0"/>
                        </a:rPr>
                        <a:t>i</a:t>
                      </a:r>
                      <a:endParaRPr lang="en-GB" sz="2800" b="0" i="0" dirty="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nvGraphicFramePr>
        <p:xfrm>
          <a:off x="7753601" y="4356328"/>
          <a:ext cx="3360630" cy="1104140"/>
        </p:xfrm>
        <a:graphic>
          <a:graphicData uri="http://schemas.openxmlformats.org/drawingml/2006/table">
            <a:tbl>
              <a:tblPr firstRow="1" bandRow="1">
                <a:tableStyleId>{5940675A-B579-460E-94D1-54222C63F5DA}</a:tableStyleId>
              </a:tblPr>
              <a:tblGrid>
                <a:gridCol w="672126">
                  <a:extLst>
                    <a:ext uri="{9D8B030D-6E8A-4147-A177-3AD203B41FA5}">
                      <a16:colId xmlns:a16="http://schemas.microsoft.com/office/drawing/2014/main" val="20000"/>
                    </a:ext>
                  </a:extLst>
                </a:gridCol>
                <a:gridCol w="672126">
                  <a:extLst>
                    <a:ext uri="{9D8B030D-6E8A-4147-A177-3AD203B41FA5}">
                      <a16:colId xmlns:a16="http://schemas.microsoft.com/office/drawing/2014/main" val="20001"/>
                    </a:ext>
                  </a:extLst>
                </a:gridCol>
                <a:gridCol w="672126">
                  <a:extLst>
                    <a:ext uri="{9D8B030D-6E8A-4147-A177-3AD203B41FA5}">
                      <a16:colId xmlns:a16="http://schemas.microsoft.com/office/drawing/2014/main" val="20002"/>
                    </a:ext>
                  </a:extLst>
                </a:gridCol>
                <a:gridCol w="672126">
                  <a:extLst>
                    <a:ext uri="{9D8B030D-6E8A-4147-A177-3AD203B41FA5}">
                      <a16:colId xmlns:a16="http://schemas.microsoft.com/office/drawing/2014/main" val="20003"/>
                    </a:ext>
                  </a:extLst>
                </a:gridCol>
                <a:gridCol w="672126">
                  <a:extLst>
                    <a:ext uri="{9D8B030D-6E8A-4147-A177-3AD203B41FA5}">
                      <a16:colId xmlns:a16="http://schemas.microsoft.com/office/drawing/2014/main" val="20004"/>
                    </a:ext>
                  </a:extLst>
                </a:gridCol>
              </a:tblGrid>
              <a:tr h="552070">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err="1">
                          <a:latin typeface="OpenDyslexicAlta" pitchFamily="2" charset="77"/>
                          <a:ea typeface="OpenDyslexic" charset="0"/>
                          <a:cs typeface="OpenDyslexic" charset="0"/>
                        </a:rPr>
                        <a:t>i</a:t>
                      </a:r>
                      <a:endParaRPr lang="en-GB" sz="2800" b="0" i="0" dirty="0">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t</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0"/>
                  </a:ext>
                </a:extLst>
              </a:tr>
              <a:tr h="552070">
                <a:tc>
                  <a:txBody>
                    <a:bodyPr/>
                    <a:lstStyle/>
                    <a:p>
                      <a:pPr algn="ctr"/>
                      <a:r>
                        <a:rPr lang="en-GB" sz="2800" b="0" i="0" dirty="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t</a:t>
                      </a:r>
                    </a:p>
                  </a:txBody>
                  <a:tcPr>
                    <a:solidFill>
                      <a:schemeClr val="bg1"/>
                    </a:solidFill>
                  </a:tcPr>
                </a:tc>
                <a:tc>
                  <a:txBody>
                    <a:bodyPr/>
                    <a:lstStyle/>
                    <a:p>
                      <a:pPr algn="ctr"/>
                      <a:r>
                        <a:rPr lang="en-GB" sz="2800" b="0" i="0" dirty="0" err="1">
                          <a:solidFill>
                            <a:srgbClr val="FF3860"/>
                          </a:solidFill>
                          <a:latin typeface="OpenDyslexicAlta" pitchFamily="2" charset="77"/>
                          <a:ea typeface="OpenDyslexic" charset="0"/>
                          <a:cs typeface="OpenDyslexic" charset="0"/>
                        </a:rPr>
                        <a:t>i</a:t>
                      </a:r>
                      <a:endParaRPr lang="en-GB" sz="2800" b="0" i="0" dirty="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800" b="0" i="0" dirty="0">
                          <a:solidFill>
                            <a:srgbClr val="FF3860"/>
                          </a:solidFill>
                          <a:latin typeface="OpenDyslexicAlta" pitchFamily="2" charset="77"/>
                          <a:ea typeface="OpenDyslexic" charset="0"/>
                          <a:cs typeface="OpenDyslexic" charset="0"/>
                        </a:rPr>
                        <a:t>l</a:t>
                      </a: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302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1</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80159"/>
            <a:ext cx="10515600" cy="5389581"/>
          </a:xfrm>
        </p:spPr>
        <p:txBody>
          <a:bodyPr numCol="2" spcCol="180000">
            <a:noAutofit/>
          </a:bodyPr>
          <a:lstStyle/>
          <a:p>
            <a:pPr marL="514350" indent="-514350">
              <a:buFont typeface="+mj-lt"/>
              <a:buAutoNum type="arabicPeriod"/>
            </a:pPr>
            <a:r>
              <a:rPr lang="en-GB" sz="700" dirty="0">
                <a:latin typeface="Muli" pitchFamily="2" charset="77"/>
              </a:rPr>
              <a:t>Spelling Rules:  The /f/ sound spelled </a:t>
            </a:r>
            <a:r>
              <a:rPr lang="en-GB" sz="700" dirty="0" err="1">
                <a:latin typeface="Muli" pitchFamily="2" charset="77"/>
              </a:rPr>
              <a:t>ff</a:t>
            </a:r>
            <a:r>
              <a:rPr lang="en-GB" sz="700" dirty="0">
                <a:latin typeface="Muli" pitchFamily="2" charset="77"/>
              </a:rPr>
              <a:t> usually following a single vowel. </a:t>
            </a:r>
          </a:p>
          <a:p>
            <a:pPr marL="514350" indent="-514350">
              <a:buFont typeface="+mj-lt"/>
              <a:buAutoNum type="arabicPeriod"/>
            </a:pPr>
            <a:r>
              <a:rPr lang="en-GB" sz="700" dirty="0">
                <a:latin typeface="Muli" pitchFamily="2" charset="77"/>
              </a:rPr>
              <a:t>Spelling Rules:  The /l/ sound spelled as ‘ll’ and usually comes straight after a single vowel in short words.</a:t>
            </a:r>
          </a:p>
          <a:p>
            <a:pPr marL="514350" indent="-514350">
              <a:buFont typeface="+mj-lt"/>
              <a:buAutoNum type="arabicPeriod"/>
            </a:pPr>
            <a:r>
              <a:rPr lang="en-GB" sz="700" dirty="0">
                <a:latin typeface="Muli" pitchFamily="2" charset="77"/>
              </a:rPr>
              <a:t>Spelling Rules: The /s/ sound spelled /</a:t>
            </a:r>
            <a:r>
              <a:rPr lang="en-GB" sz="700" dirty="0" err="1">
                <a:latin typeface="Muli" pitchFamily="2" charset="77"/>
              </a:rPr>
              <a:t>ss</a:t>
            </a:r>
            <a:r>
              <a:rPr lang="en-GB" sz="700" dirty="0">
                <a:latin typeface="Muli" pitchFamily="2" charset="77"/>
              </a:rPr>
              <a:t>/ usually straight after a single vowel letter in short words. </a:t>
            </a:r>
          </a:p>
          <a:p>
            <a:pPr marL="514350" indent="-514350">
              <a:buFont typeface="+mj-lt"/>
              <a:buAutoNum type="arabicPeriod"/>
            </a:pPr>
            <a:r>
              <a:rPr lang="en-GB" sz="700" dirty="0">
                <a:latin typeface="Muli" pitchFamily="2" charset="77"/>
              </a:rPr>
              <a:t>Spelling Rules:  The z sound spelled ‘</a:t>
            </a:r>
            <a:r>
              <a:rPr lang="en-GB" sz="700" dirty="0" err="1">
                <a:latin typeface="Muli" pitchFamily="2" charset="77"/>
              </a:rPr>
              <a:t>zz</a:t>
            </a:r>
            <a:r>
              <a:rPr lang="en-GB" sz="700" dirty="0">
                <a:latin typeface="Muli" pitchFamily="2" charset="77"/>
              </a:rPr>
              <a:t>’ usually comes straight after a single vowel in short words. There are exceptions which can be spelled with an ‘s’.</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ck</a:t>
            </a:r>
            <a:r>
              <a:rPr lang="en-GB" sz="700" dirty="0">
                <a:latin typeface="Muli" pitchFamily="2" charset="77"/>
              </a:rPr>
              <a:t>/ sound.  This sound is usually spelled as </a:t>
            </a:r>
            <a:r>
              <a:rPr lang="en-GB" sz="700" dirty="0" err="1">
                <a:latin typeface="Muli" pitchFamily="2" charset="77"/>
              </a:rPr>
              <a:t>ck</a:t>
            </a:r>
            <a:r>
              <a:rPr lang="en-GB" sz="700" dirty="0">
                <a:latin typeface="Muli" pitchFamily="2" charset="77"/>
              </a:rPr>
              <a:t> and comes straight after a single vowel letter in short words. </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nk</a:t>
            </a:r>
            <a:r>
              <a:rPr lang="en-GB" sz="700" dirty="0">
                <a:latin typeface="Muli" pitchFamily="2" charset="77"/>
              </a:rPr>
              <a:t>/ sound found at the end of words.  This sound usually comes after a vowel. </a:t>
            </a:r>
          </a:p>
          <a:p>
            <a:pPr marL="514350" indent="-514350">
              <a:buFont typeface="+mj-lt"/>
              <a:buAutoNum type="arabicPeriod"/>
            </a:pPr>
            <a:r>
              <a:rPr lang="en-GB" sz="700" dirty="0">
                <a:latin typeface="Muli" pitchFamily="2" charset="77"/>
              </a:rPr>
              <a:t>Spelling Rules:  -</a:t>
            </a:r>
            <a:r>
              <a:rPr lang="en-GB" sz="700" dirty="0" err="1">
                <a:latin typeface="Muli" pitchFamily="2" charset="77"/>
              </a:rPr>
              <a:t>tch</a:t>
            </a:r>
            <a:r>
              <a:rPr lang="en-GB" sz="700" dirty="0">
                <a:latin typeface="Muli" pitchFamily="2" charset="77"/>
              </a:rPr>
              <a:t> This sound is usually spelled as ‘</a:t>
            </a:r>
            <a:r>
              <a:rPr lang="en-GB" sz="700" dirty="0" err="1">
                <a:latin typeface="Muli" pitchFamily="2" charset="77"/>
              </a:rPr>
              <a:t>tch</a:t>
            </a:r>
            <a:r>
              <a:rPr lang="en-GB" sz="700" dirty="0">
                <a:latin typeface="Muli" pitchFamily="2" charset="77"/>
              </a:rPr>
              <a:t>’ when it comes after a single vowel letter.</a:t>
            </a:r>
          </a:p>
          <a:p>
            <a:pPr marL="514350" indent="-514350">
              <a:buFont typeface="+mj-lt"/>
              <a:buAutoNum type="arabicPeriod"/>
            </a:pPr>
            <a:r>
              <a:rPr lang="en-GB" sz="700" dirty="0">
                <a:latin typeface="Muli" pitchFamily="2" charset="77"/>
              </a:rPr>
              <a:t>Spelling Rules:  The /v/ sound at the end of words.   English words hardly ever end with the letter v, so if a word ends with a /v/ sound, the letter e usually needs to be added after the v. </a:t>
            </a:r>
          </a:p>
          <a:p>
            <a:pPr marL="514350" indent="-514350">
              <a:buFont typeface="+mj-lt"/>
              <a:buAutoNum type="arabicPeriod"/>
            </a:pPr>
            <a:r>
              <a:rPr lang="en-GB" sz="700" dirty="0">
                <a:latin typeface="Muli" pitchFamily="2" charset="77"/>
              </a:rPr>
              <a:t>Spelling Rules:  Adding s and </a:t>
            </a:r>
            <a:r>
              <a:rPr lang="en-GB" sz="700" dirty="0" err="1">
                <a:latin typeface="Muli" pitchFamily="2" charset="77"/>
              </a:rPr>
              <a:t>es</a:t>
            </a:r>
            <a:r>
              <a:rPr lang="en-GB" sz="700" dirty="0">
                <a:latin typeface="Muli" pitchFamily="2" charset="77"/>
              </a:rPr>
              <a:t> to words (plurals)   If the ending sounds like /s/ or /z/, it is spelled as –s.  If it forms an extra syllable, then it is spelled as –</a:t>
            </a:r>
            <a:r>
              <a:rPr lang="en-GB" sz="700" dirty="0" err="1">
                <a:latin typeface="Muli" pitchFamily="2" charset="77"/>
              </a:rPr>
              <a:t>es</a:t>
            </a:r>
            <a:r>
              <a:rPr lang="en-GB" sz="700" dirty="0">
                <a:latin typeface="Muli" pitchFamily="2" charset="77"/>
              </a:rPr>
              <a:t>. </a:t>
            </a:r>
          </a:p>
          <a:p>
            <a:pPr marL="514350" indent="-514350">
              <a:buFont typeface="+mj-lt"/>
              <a:buAutoNum type="arabicPeriod"/>
            </a:pPr>
            <a:r>
              <a:rPr lang="en-GB" sz="700" dirty="0">
                <a:latin typeface="Muli" pitchFamily="2" charset="77"/>
              </a:rPr>
              <a:t>Spelling Rules:  Adding the endings – </a:t>
            </a:r>
            <a:r>
              <a:rPr lang="en-GB" sz="700" dirty="0" err="1">
                <a:latin typeface="Muli" pitchFamily="2" charset="77"/>
              </a:rPr>
              <a:t>ing</a:t>
            </a:r>
            <a:r>
              <a:rPr lang="en-GB" sz="700" dirty="0">
                <a:latin typeface="Muli" pitchFamily="2" charset="77"/>
              </a:rPr>
              <a:t> and –</a:t>
            </a:r>
            <a:r>
              <a:rPr lang="en-GB" sz="700" dirty="0" err="1">
                <a:latin typeface="Muli" pitchFamily="2" charset="77"/>
              </a:rPr>
              <a:t>ed</a:t>
            </a:r>
            <a:r>
              <a:rPr lang="en-GB" sz="700" dirty="0">
                <a:latin typeface="Muli" pitchFamily="2" charset="77"/>
              </a:rPr>
              <a:t> to verbs.  If the verb ends in two consonant letters (the same or different), the ending is simply added on. </a:t>
            </a:r>
          </a:p>
          <a:p>
            <a:pPr marL="514350" indent="-514350">
              <a:buFont typeface="+mj-lt"/>
              <a:buAutoNum type="arabicPeriod"/>
            </a:pPr>
            <a:r>
              <a:rPr lang="en-GB" sz="700" dirty="0">
                <a:latin typeface="Muli" pitchFamily="2" charset="77"/>
              </a:rPr>
              <a:t>Spelling Rules:  Adding –</a:t>
            </a:r>
            <a:r>
              <a:rPr lang="en-GB" sz="700" dirty="0" err="1">
                <a:latin typeface="Muli" pitchFamily="2" charset="77"/>
              </a:rPr>
              <a:t>er</a:t>
            </a:r>
            <a:r>
              <a:rPr lang="en-GB" sz="700" dirty="0">
                <a:latin typeface="Muli" pitchFamily="2" charset="77"/>
              </a:rPr>
              <a:t> and –</a:t>
            </a:r>
            <a:r>
              <a:rPr lang="en-GB" sz="700" dirty="0" err="1">
                <a:latin typeface="Muli" pitchFamily="2" charset="77"/>
              </a:rPr>
              <a:t>est</a:t>
            </a:r>
            <a:r>
              <a:rPr lang="en-GB" sz="700" dirty="0">
                <a:latin typeface="Muli" pitchFamily="2" charset="77"/>
              </a:rPr>
              <a:t> to adjectives. </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ai</a:t>
            </a:r>
            <a:r>
              <a:rPr lang="en-GB" sz="700" dirty="0">
                <a:latin typeface="Muli" pitchFamily="2" charset="77"/>
              </a:rPr>
              <a:t>/ and /oi/ digraphs.   These digraphs are virtually never used at the end of words in English.</a:t>
            </a:r>
          </a:p>
          <a:p>
            <a:pPr marL="514350" indent="-514350">
              <a:buFont typeface="+mj-lt"/>
              <a:buAutoNum type="arabicPeriod"/>
            </a:pPr>
            <a:r>
              <a:rPr lang="en-GB" sz="700" dirty="0">
                <a:latin typeface="Muli" pitchFamily="2" charset="77"/>
              </a:rPr>
              <a:t>Spelling Rule:  ay and oy digraphs.  These digraphs are used for those sounds at the ends of words and syllables. </a:t>
            </a:r>
          </a:p>
          <a:p>
            <a:pPr marL="514350" indent="-514350">
              <a:buFont typeface="+mj-lt"/>
              <a:buAutoNum type="arabicPeriod"/>
            </a:pPr>
            <a:r>
              <a:rPr lang="en-GB" sz="700" dirty="0">
                <a:latin typeface="Muli" pitchFamily="2" charset="77"/>
              </a:rPr>
              <a:t>Spelling Rule:  The long vowel sound /a/ spelled with the split digraph a-e</a:t>
            </a:r>
          </a:p>
          <a:p>
            <a:pPr marL="514350" indent="-514350">
              <a:buFont typeface="+mj-lt"/>
              <a:buAutoNum type="arabicPeriod"/>
            </a:pPr>
            <a:r>
              <a:rPr lang="en-GB" sz="700" dirty="0">
                <a:latin typeface="Muli" pitchFamily="2" charset="77"/>
              </a:rPr>
              <a:t>Spelling Rule:  The long vowel sound /e/ spelled with the split digraph e-e.</a:t>
            </a:r>
          </a:p>
          <a:p>
            <a:pPr marL="514350" indent="-514350">
              <a:buFont typeface="+mj-lt"/>
              <a:buAutoNum type="arabicPeriod"/>
            </a:pPr>
            <a:r>
              <a:rPr lang="en-GB" sz="700" dirty="0">
                <a:latin typeface="Muli" pitchFamily="2" charset="77"/>
              </a:rPr>
              <a:t>Spelling Rule:  The long vowel sound /</a:t>
            </a:r>
            <a:r>
              <a:rPr lang="en-GB" sz="700" dirty="0" err="1">
                <a:latin typeface="Muli" pitchFamily="2" charset="77"/>
              </a:rPr>
              <a:t>i</a:t>
            </a:r>
            <a:r>
              <a:rPr lang="en-GB" sz="700" dirty="0">
                <a:latin typeface="Muli" pitchFamily="2" charset="77"/>
              </a:rPr>
              <a:t>/ spelled with a split digraph </a:t>
            </a:r>
            <a:r>
              <a:rPr lang="en-GB" sz="700" dirty="0" err="1">
                <a:latin typeface="Muli" pitchFamily="2" charset="77"/>
              </a:rPr>
              <a:t>i</a:t>
            </a:r>
            <a:r>
              <a:rPr lang="en-GB" sz="700" dirty="0">
                <a:latin typeface="Muli" pitchFamily="2" charset="77"/>
              </a:rPr>
              <a:t>-e.</a:t>
            </a:r>
          </a:p>
          <a:p>
            <a:pPr marL="514350" indent="-514350">
              <a:buFont typeface="+mj-lt"/>
              <a:buAutoNum type="arabicPeriod"/>
            </a:pPr>
            <a:r>
              <a:rPr lang="en-GB" sz="700" dirty="0">
                <a:latin typeface="Muli" pitchFamily="2" charset="77"/>
              </a:rPr>
              <a:t>Spelling Rules: The long vowel sound /o/ spelled with the split digraph </a:t>
            </a:r>
            <a:r>
              <a:rPr lang="en-GB" sz="700" dirty="0" err="1">
                <a:latin typeface="Muli" pitchFamily="2" charset="77"/>
              </a:rPr>
              <a:t>o_e</a:t>
            </a:r>
            <a:r>
              <a:rPr lang="en-GB" sz="700" dirty="0">
                <a:latin typeface="Muli" pitchFamily="2" charset="77"/>
              </a:rPr>
              <a:t>.</a:t>
            </a:r>
          </a:p>
          <a:p>
            <a:pPr marL="514350" indent="-514350">
              <a:buFont typeface="+mj-lt"/>
              <a:buAutoNum type="arabicPeriod"/>
            </a:pPr>
            <a:r>
              <a:rPr lang="en-GB" sz="700" dirty="0">
                <a:latin typeface="Muli" pitchFamily="2" charset="77"/>
              </a:rPr>
              <a:t>Spelling Rules:  The long vowel /</a:t>
            </a:r>
            <a:r>
              <a:rPr lang="en-GB" sz="700" dirty="0" err="1">
                <a:latin typeface="Muli" pitchFamily="2" charset="77"/>
              </a:rPr>
              <a:t>oo</a:t>
            </a:r>
            <a:r>
              <a:rPr lang="en-GB" sz="700" dirty="0">
                <a:latin typeface="Muli" pitchFamily="2" charset="77"/>
              </a:rPr>
              <a:t>/ and /</a:t>
            </a:r>
            <a:r>
              <a:rPr lang="en-GB" sz="700" dirty="0" err="1">
                <a:latin typeface="Muli" pitchFamily="2" charset="77"/>
              </a:rPr>
              <a:t>yoo</a:t>
            </a:r>
            <a:r>
              <a:rPr lang="en-GB" sz="700" dirty="0">
                <a:latin typeface="Muli" pitchFamily="2" charset="77"/>
              </a:rPr>
              <a:t>/ sounds spelled as u-e.  These sounds are usually found in the middle or at the end of words.</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ar</a:t>
            </a:r>
            <a:r>
              <a:rPr lang="en-GB" sz="700" dirty="0">
                <a:latin typeface="Muli" pitchFamily="2" charset="77"/>
              </a:rPr>
              <a:t>/ consonant digraph.  This digraph may be used at the beginning, middle or end of words. </a:t>
            </a:r>
          </a:p>
          <a:p>
            <a:pPr marL="514350" indent="-514350">
              <a:buFont typeface="+mj-lt"/>
              <a:buAutoNum type="arabicPeriod"/>
            </a:pPr>
            <a:r>
              <a:rPr lang="en-GB" sz="700" dirty="0">
                <a:latin typeface="Muli" pitchFamily="2" charset="77"/>
              </a:rPr>
              <a:t>Spelling Rules: Long vowel sound /e/ spelled </a:t>
            </a:r>
            <a:r>
              <a:rPr lang="en-GB" sz="700" dirty="0" err="1">
                <a:latin typeface="Muli" pitchFamily="2" charset="77"/>
              </a:rPr>
              <a:t>ee</a:t>
            </a:r>
            <a:r>
              <a:rPr lang="en-GB" sz="700" dirty="0">
                <a:latin typeface="Muli" pitchFamily="2" charset="77"/>
              </a:rPr>
              <a:t>.  The letters ‘</a:t>
            </a:r>
            <a:r>
              <a:rPr lang="en-GB" sz="700" dirty="0" err="1">
                <a:latin typeface="Muli" pitchFamily="2" charset="77"/>
              </a:rPr>
              <a:t>ee</a:t>
            </a:r>
            <a:r>
              <a:rPr lang="en-GB" sz="700" dirty="0">
                <a:latin typeface="Muli" pitchFamily="2" charset="77"/>
              </a:rPr>
              <a:t>’ make a long vowel sound like in the word see.  This is a common way of spelling the sound and is found in the middle of words and sometimes at the end. </a:t>
            </a:r>
          </a:p>
          <a:p>
            <a:pPr marL="514350" indent="-514350">
              <a:buFont typeface="+mj-lt"/>
              <a:buAutoNum type="arabicPeriod"/>
            </a:pPr>
            <a:r>
              <a:rPr lang="en-GB" sz="700" dirty="0">
                <a:latin typeface="Muli" pitchFamily="2" charset="77"/>
              </a:rPr>
              <a:t>Spelling Rule.  The long vowel sound /e/ spelled ea. Another common spelling of the sound which is often found in the middle and end of words. </a:t>
            </a:r>
          </a:p>
          <a:p>
            <a:pPr marL="514350" indent="-514350">
              <a:buFont typeface="+mj-lt"/>
              <a:buAutoNum type="arabicPeriod"/>
            </a:pPr>
            <a:r>
              <a:rPr lang="en-GB" sz="700" dirty="0">
                <a:latin typeface="Muli" pitchFamily="2" charset="77"/>
              </a:rPr>
              <a:t>Spelling Rules:  The short vowel sound /e/ spelled ea. </a:t>
            </a:r>
          </a:p>
          <a:p>
            <a:pPr marL="514350" indent="-514350">
              <a:buFont typeface="+mj-lt"/>
              <a:buAutoNum type="arabicPeriod"/>
            </a:pPr>
            <a:r>
              <a:rPr lang="en-GB" sz="700" dirty="0">
                <a:latin typeface="Muli" pitchFamily="2" charset="77"/>
              </a:rPr>
              <a:t>Spelling Rules:  The vowel digraph </a:t>
            </a:r>
            <a:r>
              <a:rPr lang="en-GB" sz="700" dirty="0" err="1">
                <a:latin typeface="Muli" pitchFamily="2" charset="77"/>
              </a:rPr>
              <a:t>er</a:t>
            </a:r>
            <a:r>
              <a:rPr lang="en-GB" sz="700" dirty="0">
                <a:latin typeface="Muli" pitchFamily="2" charset="77"/>
              </a:rPr>
              <a:t>.  In these words the sound is stressed</a:t>
            </a:r>
          </a:p>
          <a:p>
            <a:pPr marL="514350" indent="-514350">
              <a:buFont typeface="+mj-lt"/>
              <a:buAutoNum type="arabicPeriod"/>
            </a:pPr>
            <a:r>
              <a:rPr lang="en-GB" sz="700" dirty="0">
                <a:latin typeface="Muli" pitchFamily="2" charset="77"/>
              </a:rPr>
              <a:t>Spelling Rules:  The vowel digraph </a:t>
            </a:r>
            <a:r>
              <a:rPr lang="en-GB" sz="700" dirty="0" err="1">
                <a:latin typeface="Muli" pitchFamily="2" charset="77"/>
              </a:rPr>
              <a:t>er</a:t>
            </a:r>
            <a:r>
              <a:rPr lang="en-GB" sz="700" dirty="0">
                <a:latin typeface="Muli" pitchFamily="2" charset="77"/>
              </a:rPr>
              <a:t>.  In these words the sound is unstressed and found at the end of words. </a:t>
            </a:r>
          </a:p>
          <a:p>
            <a:pPr marL="514350" indent="-514350">
              <a:buFont typeface="+mj-lt"/>
              <a:buAutoNum type="arabicPeriod"/>
            </a:pPr>
            <a:r>
              <a:rPr lang="en-GB" sz="700" dirty="0">
                <a:latin typeface="Muli" pitchFamily="2" charset="77"/>
              </a:rPr>
              <a:t>Spelling Rules: The digraphs </a:t>
            </a:r>
            <a:r>
              <a:rPr lang="en-GB" sz="700" dirty="0" err="1">
                <a:latin typeface="Muli" pitchFamily="2" charset="77"/>
              </a:rPr>
              <a:t>ir</a:t>
            </a:r>
            <a:r>
              <a:rPr lang="en-GB" sz="700" dirty="0">
                <a:latin typeface="Muli" pitchFamily="2" charset="77"/>
              </a:rPr>
              <a:t> and </a:t>
            </a:r>
            <a:r>
              <a:rPr lang="en-GB" sz="700" dirty="0" err="1">
                <a:latin typeface="Muli" pitchFamily="2" charset="77"/>
              </a:rPr>
              <a:t>ur</a:t>
            </a:r>
            <a:r>
              <a:rPr lang="en-GB" sz="700" dirty="0">
                <a:latin typeface="Muli" pitchFamily="2" charset="77"/>
              </a:rPr>
              <a:t>.  Often found in the middle of words and occasionally at the beginning of words. </a:t>
            </a:r>
          </a:p>
          <a:p>
            <a:pPr marL="514350" indent="-514350">
              <a:buFont typeface="+mj-lt"/>
              <a:buAutoNum type="arabicPeriod"/>
            </a:pPr>
            <a:r>
              <a:rPr lang="en-GB" sz="700" dirty="0">
                <a:latin typeface="Muli" pitchFamily="2" charset="77"/>
              </a:rPr>
              <a:t>Spelling Rules: The long vowel sound /</a:t>
            </a:r>
            <a:r>
              <a:rPr lang="en-GB" sz="700" dirty="0" err="1">
                <a:latin typeface="Muli" pitchFamily="2" charset="77"/>
              </a:rPr>
              <a:t>oo</a:t>
            </a:r>
            <a:r>
              <a:rPr lang="en-GB" sz="700" dirty="0">
                <a:latin typeface="Muli" pitchFamily="2" charset="77"/>
              </a:rPr>
              <a:t>/ as in Zoo.  Very few words start or end with /</a:t>
            </a:r>
            <a:r>
              <a:rPr lang="en-GB" sz="700" dirty="0" err="1">
                <a:latin typeface="Muli" pitchFamily="2" charset="77"/>
              </a:rPr>
              <a:t>oo</a:t>
            </a:r>
            <a:r>
              <a:rPr lang="en-GB" sz="700" dirty="0">
                <a:latin typeface="Muli" pitchFamily="2" charset="77"/>
              </a:rPr>
              <a:t>/</a:t>
            </a:r>
          </a:p>
          <a:p>
            <a:pPr marL="514350" indent="-514350">
              <a:buFont typeface="+mj-lt"/>
              <a:buAutoNum type="arabicPeriod"/>
            </a:pPr>
            <a:r>
              <a:rPr lang="en-GB" sz="700" dirty="0">
                <a:latin typeface="Muli" pitchFamily="2" charset="77"/>
              </a:rPr>
              <a:t>Spelling Rules:  The short vowel sound ‘</a:t>
            </a:r>
            <a:r>
              <a:rPr lang="en-GB" sz="700" dirty="0" err="1">
                <a:latin typeface="Muli" pitchFamily="2" charset="77"/>
              </a:rPr>
              <a:t>oo</a:t>
            </a:r>
            <a:r>
              <a:rPr lang="en-GB" sz="700" dirty="0">
                <a:latin typeface="Muli" pitchFamily="2" charset="77"/>
              </a:rPr>
              <a:t>’ as in foot.  *Standard English pronunciation has been used here. In some parts of England the –</a:t>
            </a:r>
            <a:r>
              <a:rPr lang="en-GB" sz="700" dirty="0" err="1">
                <a:latin typeface="Muli" pitchFamily="2" charset="77"/>
              </a:rPr>
              <a:t>ook</a:t>
            </a:r>
            <a:r>
              <a:rPr lang="en-GB" sz="700" dirty="0">
                <a:latin typeface="Muli" pitchFamily="2" charset="77"/>
              </a:rPr>
              <a:t> words may have a longer sound.</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oa</a:t>
            </a:r>
            <a:r>
              <a:rPr lang="en-GB" sz="700" dirty="0">
                <a:latin typeface="Muli" pitchFamily="2" charset="77"/>
              </a:rPr>
              <a:t>’ digraph can come at the beginning or in the middle of words but very rarely at the end.   The ’</a:t>
            </a:r>
            <a:r>
              <a:rPr lang="en-GB" sz="700" dirty="0" err="1">
                <a:latin typeface="Muli" pitchFamily="2" charset="77"/>
              </a:rPr>
              <a:t>oe</a:t>
            </a:r>
            <a:r>
              <a:rPr lang="en-GB" sz="700" dirty="0">
                <a:latin typeface="Muli" pitchFamily="2" charset="77"/>
              </a:rPr>
              <a:t>’ digraph can be sometimes found at the end of words. </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ou</a:t>
            </a:r>
            <a:r>
              <a:rPr lang="en-GB" sz="700" dirty="0">
                <a:latin typeface="Muli" pitchFamily="2" charset="77"/>
              </a:rPr>
              <a:t>’ digraph.  This digraph can be can be found at the beginning and in the middle of words. The only common English word ending in ‘</a:t>
            </a:r>
            <a:r>
              <a:rPr lang="en-GB" sz="700" dirty="0" err="1">
                <a:latin typeface="Muli" pitchFamily="2" charset="77"/>
              </a:rPr>
              <a:t>ou</a:t>
            </a:r>
            <a:r>
              <a:rPr lang="en-GB" sz="700" dirty="0">
                <a:latin typeface="Muli" pitchFamily="2" charset="77"/>
              </a:rPr>
              <a:t>’ is you. </a:t>
            </a:r>
          </a:p>
          <a:p>
            <a:pPr marL="514350" indent="-514350">
              <a:buFont typeface="+mj-lt"/>
              <a:buAutoNum type="arabicPeriod"/>
            </a:pPr>
            <a:r>
              <a:rPr lang="en-GB" sz="700" dirty="0">
                <a:latin typeface="Muli" pitchFamily="2" charset="77"/>
              </a:rPr>
              <a:t>Spelling Rules: The ‘ow’ digraph.  This digraph can make two different sounds like in ‘cow’ or in ‘blow.’</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oo</a:t>
            </a:r>
            <a:r>
              <a:rPr lang="en-GB" sz="700" dirty="0">
                <a:latin typeface="Muli" pitchFamily="2" charset="77"/>
              </a:rPr>
              <a:t>’ and ‘</a:t>
            </a:r>
            <a:r>
              <a:rPr lang="en-GB" sz="700" dirty="0" err="1">
                <a:latin typeface="Muli" pitchFamily="2" charset="77"/>
              </a:rPr>
              <a:t>yoo</a:t>
            </a:r>
            <a:r>
              <a:rPr lang="en-GB" sz="700" dirty="0">
                <a:latin typeface="Muli" pitchFamily="2" charset="77"/>
              </a:rPr>
              <a:t>’ sounds can be spelled as u-e, </a:t>
            </a:r>
            <a:r>
              <a:rPr lang="en-GB" sz="700" dirty="0" err="1">
                <a:latin typeface="Muli" pitchFamily="2" charset="77"/>
              </a:rPr>
              <a:t>ue</a:t>
            </a:r>
            <a:r>
              <a:rPr lang="en-GB" sz="700" dirty="0">
                <a:latin typeface="Muli" pitchFamily="2" charset="77"/>
              </a:rPr>
              <a:t> and </a:t>
            </a:r>
            <a:r>
              <a:rPr lang="en-GB" sz="700" dirty="0" err="1">
                <a:latin typeface="Muli" pitchFamily="2" charset="77"/>
              </a:rPr>
              <a:t>ew</a:t>
            </a:r>
            <a:r>
              <a:rPr lang="en-GB" sz="700" dirty="0">
                <a:latin typeface="Muli" pitchFamily="2" charset="77"/>
              </a:rPr>
              <a:t>.  If words end in the /</a:t>
            </a:r>
            <a:r>
              <a:rPr lang="en-GB" sz="700" dirty="0" err="1">
                <a:latin typeface="Muli" pitchFamily="2" charset="77"/>
              </a:rPr>
              <a:t>oo</a:t>
            </a:r>
            <a:r>
              <a:rPr lang="en-GB" sz="700" dirty="0">
                <a:latin typeface="Muli" pitchFamily="2" charset="77"/>
              </a:rPr>
              <a:t>/ sound, then it is likely that they will be spelled </a:t>
            </a:r>
            <a:r>
              <a:rPr lang="en-GB" sz="700" dirty="0" err="1">
                <a:latin typeface="Muli" pitchFamily="2" charset="77"/>
              </a:rPr>
              <a:t>ew</a:t>
            </a:r>
            <a:r>
              <a:rPr lang="en-GB" sz="700" dirty="0">
                <a:latin typeface="Muli" pitchFamily="2" charset="77"/>
              </a:rPr>
              <a:t> or </a:t>
            </a:r>
            <a:r>
              <a:rPr lang="en-GB" sz="700" dirty="0" err="1">
                <a:latin typeface="Muli" pitchFamily="2" charset="77"/>
              </a:rPr>
              <a:t>ue</a:t>
            </a:r>
            <a:r>
              <a:rPr lang="en-GB" sz="700" dirty="0">
                <a:latin typeface="Muli" pitchFamily="2" charset="77"/>
              </a:rPr>
              <a:t>.</a:t>
            </a:r>
          </a:p>
          <a:p>
            <a:pPr marL="514350" indent="-514350">
              <a:buFont typeface="+mj-lt"/>
              <a:buAutoNum type="arabicPeriod"/>
            </a:pPr>
            <a:r>
              <a:rPr lang="en-GB" sz="700" dirty="0">
                <a:latin typeface="Muli" pitchFamily="2" charset="77"/>
              </a:rPr>
              <a:t>Spelling Rules:  The digraph ‘</a:t>
            </a:r>
            <a:r>
              <a:rPr lang="en-GB" sz="700" dirty="0" err="1">
                <a:latin typeface="Muli" pitchFamily="2" charset="77"/>
              </a:rPr>
              <a:t>ie</a:t>
            </a:r>
            <a:r>
              <a:rPr lang="en-GB" sz="700" dirty="0">
                <a:latin typeface="Muli" pitchFamily="2" charset="77"/>
              </a:rPr>
              <a:t>’ making the /</a:t>
            </a:r>
            <a:r>
              <a:rPr lang="en-GB" sz="700" dirty="0" err="1">
                <a:latin typeface="Muli" pitchFamily="2" charset="77"/>
              </a:rPr>
              <a:t>aɪ</a:t>
            </a:r>
            <a:r>
              <a:rPr lang="en-GB" sz="700" dirty="0">
                <a:latin typeface="Muli" pitchFamily="2" charset="77"/>
              </a:rPr>
              <a:t> / sound as in pie.</a:t>
            </a:r>
          </a:p>
          <a:p>
            <a:pPr marL="514350" indent="-514350">
              <a:buFont typeface="+mj-lt"/>
              <a:buAutoNum type="arabicPeriod"/>
            </a:pPr>
            <a:r>
              <a:rPr lang="en-GB" sz="700" dirty="0">
                <a:latin typeface="Muli" pitchFamily="2" charset="77"/>
              </a:rPr>
              <a:t>Spelling Rules:  The digraph ‘</a:t>
            </a:r>
            <a:r>
              <a:rPr lang="en-GB" sz="700" dirty="0" err="1">
                <a:latin typeface="Muli" pitchFamily="2" charset="77"/>
              </a:rPr>
              <a:t>ie</a:t>
            </a:r>
            <a:r>
              <a:rPr lang="en-GB" sz="700" dirty="0">
                <a:latin typeface="Muli" pitchFamily="2" charset="77"/>
              </a:rPr>
              <a:t>’ making the /</a:t>
            </a:r>
            <a:r>
              <a:rPr lang="en-GB" sz="700" dirty="0" err="1">
                <a:latin typeface="Muli" pitchFamily="2" charset="77"/>
              </a:rPr>
              <a:t>ee</a:t>
            </a:r>
            <a:r>
              <a:rPr lang="en-GB" sz="700" dirty="0">
                <a:latin typeface="Muli" pitchFamily="2" charset="77"/>
              </a:rPr>
              <a:t>/ sound. </a:t>
            </a:r>
          </a:p>
          <a:p>
            <a:pPr marL="514350" indent="-514350">
              <a:buFont typeface="+mj-lt"/>
              <a:buAutoNum type="arabicPeriod"/>
            </a:pPr>
            <a:r>
              <a:rPr lang="en-GB" sz="700" dirty="0">
                <a:latin typeface="Muli" pitchFamily="2" charset="77"/>
              </a:rPr>
              <a:t>Spelling Rules: The long vowel sound /</a:t>
            </a:r>
            <a:r>
              <a:rPr lang="en-GB" sz="700" dirty="0" err="1">
                <a:latin typeface="Muli" pitchFamily="2" charset="77"/>
              </a:rPr>
              <a:t>i</a:t>
            </a:r>
            <a:r>
              <a:rPr lang="en-GB" sz="700" dirty="0">
                <a:latin typeface="Muli" pitchFamily="2" charset="77"/>
              </a:rPr>
              <a:t>/ spelled ‘</a:t>
            </a:r>
            <a:r>
              <a:rPr lang="en-GB" sz="700" dirty="0" err="1">
                <a:latin typeface="Muli" pitchFamily="2" charset="77"/>
              </a:rPr>
              <a:t>igh</a:t>
            </a:r>
            <a:r>
              <a:rPr lang="en-GB" sz="700" dirty="0">
                <a:latin typeface="Muli" pitchFamily="2" charset="77"/>
              </a:rPr>
              <a:t>.’ This is usually found in the middle of words but sometimes at the end of words too. </a:t>
            </a:r>
          </a:p>
          <a:p>
            <a:pPr marL="514350" indent="-514350">
              <a:buFont typeface="+mj-lt"/>
              <a:buAutoNum type="arabicPeriod"/>
            </a:pPr>
            <a:r>
              <a:rPr lang="en-GB" sz="700" dirty="0">
                <a:latin typeface="Muli" pitchFamily="2" charset="77"/>
              </a:rPr>
              <a:t>Spelling Rules:  The /or/ sound.  The vowel digraph ‘or’ and trigraph ‘ore.’  It is more likely that when at the end of a word then it will be spelled with an ‘e.’</a:t>
            </a:r>
          </a:p>
          <a:p>
            <a:pPr marL="514350" indent="-514350">
              <a:buFont typeface="+mj-lt"/>
              <a:buAutoNum type="arabicPeriod"/>
            </a:pPr>
            <a:r>
              <a:rPr lang="en-GB" sz="700" dirty="0">
                <a:latin typeface="Muli" pitchFamily="2" charset="77"/>
              </a:rPr>
              <a:t>Spelling Rules:  The /or/ sound spelled with the digraph aw or au.  If it is at the end of a word it is more likely to be spelled with an aw and at the beginning of a word with au.</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er</a:t>
            </a:r>
            <a:r>
              <a:rPr lang="en-GB" sz="700" dirty="0">
                <a:latin typeface="Muli" pitchFamily="2" charset="77"/>
              </a:rPr>
              <a:t>/ sound spelled ‘air.’ This spelling is commonly found in the middle or at the end of words but can sometimes used at the beginning of words too.  </a:t>
            </a:r>
          </a:p>
          <a:p>
            <a:pPr marL="514350" indent="-514350">
              <a:buFont typeface="+mj-lt"/>
              <a:buAutoNum type="arabicPeriod"/>
            </a:pPr>
            <a:r>
              <a:rPr lang="en-GB" sz="700" dirty="0">
                <a:latin typeface="Muli" pitchFamily="2" charset="77"/>
              </a:rPr>
              <a:t>Spelling Rules:  The trigraph ‘ear’ as in hear.</a:t>
            </a:r>
          </a:p>
          <a:p>
            <a:pPr marL="514350" indent="-514350">
              <a:buFont typeface="+mj-lt"/>
              <a:buAutoNum type="arabicPeriod"/>
            </a:pPr>
            <a:r>
              <a:rPr lang="en-GB" sz="700" dirty="0">
                <a:latin typeface="Muli" pitchFamily="2" charset="77"/>
              </a:rPr>
              <a:t>Spelling Rules:  The /</a:t>
            </a:r>
            <a:r>
              <a:rPr lang="en-GB" sz="700" dirty="0" err="1">
                <a:latin typeface="Muli" pitchFamily="2" charset="77"/>
              </a:rPr>
              <a:t>er</a:t>
            </a:r>
            <a:r>
              <a:rPr lang="en-GB" sz="700" dirty="0">
                <a:latin typeface="Muli" pitchFamily="2" charset="77"/>
              </a:rPr>
              <a:t>/ sound spelled with ’ear’ or ‘are’</a:t>
            </a:r>
          </a:p>
          <a:p>
            <a:pPr marL="514350" indent="-514350">
              <a:buFont typeface="+mj-lt"/>
              <a:buAutoNum type="arabicPeriod"/>
            </a:pPr>
            <a:r>
              <a:rPr lang="en-GB" sz="700" dirty="0">
                <a:latin typeface="Muli" pitchFamily="2" charset="77"/>
              </a:rPr>
              <a:t>Spelling Rules: Words with ’</a:t>
            </a:r>
            <a:r>
              <a:rPr lang="en-GB" sz="700" dirty="0" err="1">
                <a:latin typeface="Muli" pitchFamily="2" charset="77"/>
              </a:rPr>
              <a:t>ph</a:t>
            </a:r>
            <a:r>
              <a:rPr lang="en-GB" sz="700" dirty="0">
                <a:latin typeface="Muli" pitchFamily="2" charset="77"/>
              </a:rPr>
              <a:t>’ or ‘</a:t>
            </a:r>
            <a:r>
              <a:rPr lang="en-GB" sz="700" dirty="0" err="1">
                <a:latin typeface="Muli" pitchFamily="2" charset="77"/>
              </a:rPr>
              <a:t>wh</a:t>
            </a:r>
            <a:r>
              <a:rPr lang="en-GB" sz="700" dirty="0">
                <a:latin typeface="Muli" pitchFamily="2" charset="77"/>
              </a:rPr>
              <a:t>’ spellings</a:t>
            </a:r>
          </a:p>
        </p:txBody>
      </p:sp>
    </p:spTree>
    <p:extLst>
      <p:ext uri="{BB962C8B-B14F-4D97-AF65-F5344CB8AC3E}">
        <p14:creationId xmlns:p14="http://schemas.microsoft.com/office/powerpoint/2010/main" val="3002299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2</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Spelling Rules: The /j/ sound spelled –</a:t>
            </a:r>
            <a:r>
              <a:rPr lang="en-GB" sz="800" dirty="0" err="1">
                <a:latin typeface="Muli" pitchFamily="2" charset="77"/>
              </a:rPr>
              <a:t>dge</a:t>
            </a:r>
            <a:r>
              <a:rPr lang="en-GB" sz="800" dirty="0">
                <a:latin typeface="Muli" pitchFamily="2" charset="77"/>
              </a:rPr>
              <a:t> at the end of words.  This spelling is used after the short vowel sounds.</a:t>
            </a:r>
          </a:p>
          <a:p>
            <a:pPr marL="514350" indent="-514350">
              <a:buFont typeface="+mj-lt"/>
              <a:buAutoNum type="arabicPeriod"/>
            </a:pPr>
            <a:r>
              <a:rPr lang="en-GB" sz="800" dirty="0">
                <a:latin typeface="Muli" pitchFamily="2" charset="77"/>
              </a:rPr>
              <a:t>Spelling Rules: The /j/ sound spelled –</a:t>
            </a:r>
            <a:r>
              <a:rPr lang="en-GB" sz="800" dirty="0" err="1">
                <a:latin typeface="Muli" pitchFamily="2" charset="77"/>
              </a:rPr>
              <a:t>ge</a:t>
            </a:r>
            <a:r>
              <a:rPr lang="en-GB" sz="800" dirty="0">
                <a:latin typeface="Muli" pitchFamily="2" charset="77"/>
              </a:rPr>
              <a:t> at the end of words.  This spelling comes after all sounds other than the ‘short vowels.’</a:t>
            </a:r>
          </a:p>
          <a:p>
            <a:pPr marL="514350" indent="-514350">
              <a:buFont typeface="+mj-lt"/>
              <a:buAutoNum type="arabicPeriod"/>
            </a:pPr>
            <a:r>
              <a:rPr lang="en-GB" sz="800" dirty="0">
                <a:latin typeface="Muli" pitchFamily="2" charset="77"/>
              </a:rPr>
              <a:t>Spelling Rules:  The /j/ sound spelled with a g. </a:t>
            </a:r>
          </a:p>
          <a:p>
            <a:pPr marL="514350" indent="-514350">
              <a:buFont typeface="+mj-lt"/>
              <a:buAutoNum type="arabicPeriod"/>
            </a:pPr>
            <a:r>
              <a:rPr lang="en-GB" sz="800" dirty="0">
                <a:latin typeface="Muli" pitchFamily="2" charset="77"/>
              </a:rPr>
              <a:t>Spelling Rules:  The /s/ sound spelled c before e, </a:t>
            </a:r>
            <a:r>
              <a:rPr lang="en-GB" sz="800" dirty="0" err="1">
                <a:latin typeface="Muli" pitchFamily="2" charset="77"/>
              </a:rPr>
              <a:t>i</a:t>
            </a:r>
            <a:r>
              <a:rPr lang="en-GB" sz="800" dirty="0">
                <a:latin typeface="Muli" pitchFamily="2" charset="77"/>
              </a:rPr>
              <a:t> and y. </a:t>
            </a:r>
          </a:p>
          <a:p>
            <a:pPr marL="514350" indent="-514350">
              <a:buFont typeface="+mj-lt"/>
              <a:buAutoNum type="arabicPeriod"/>
            </a:pPr>
            <a:r>
              <a:rPr lang="en-GB" sz="800" dirty="0">
                <a:latin typeface="Muli" pitchFamily="2" charset="77"/>
              </a:rPr>
              <a:t>Spelling Rules: The /n/ sound spelled </a:t>
            </a:r>
            <a:r>
              <a:rPr lang="en-GB" sz="800" dirty="0" err="1">
                <a:latin typeface="Muli" pitchFamily="2" charset="77"/>
              </a:rPr>
              <a:t>kn</a:t>
            </a:r>
            <a:r>
              <a:rPr lang="en-GB" sz="800" dirty="0">
                <a:latin typeface="Muli" pitchFamily="2" charset="77"/>
              </a:rPr>
              <a:t> and </a:t>
            </a:r>
            <a:r>
              <a:rPr lang="en-GB" sz="800" dirty="0" err="1">
                <a:latin typeface="Muli" pitchFamily="2" charset="77"/>
              </a:rPr>
              <a:t>gn</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The /r/ sound spelled ’</a:t>
            </a:r>
            <a:r>
              <a:rPr lang="en-GB" sz="800" dirty="0" err="1">
                <a:latin typeface="Muli" pitchFamily="2" charset="77"/>
              </a:rPr>
              <a:t>wr</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Spelling Rules: The /l/ or /</a:t>
            </a:r>
            <a:r>
              <a:rPr lang="en-GB" sz="800" dirty="0" err="1">
                <a:latin typeface="Muli" pitchFamily="2" charset="77"/>
              </a:rPr>
              <a:t>ul</a:t>
            </a:r>
            <a:r>
              <a:rPr lang="en-GB" sz="800" dirty="0">
                <a:latin typeface="Muli" pitchFamily="2" charset="77"/>
              </a:rPr>
              <a:t>/ sound spelled ’-le’ at the end of words. </a:t>
            </a:r>
          </a:p>
          <a:p>
            <a:pPr marL="514350" indent="-514350">
              <a:buFont typeface="+mj-lt"/>
              <a:buAutoNum type="arabicPeriod"/>
            </a:pPr>
            <a:r>
              <a:rPr lang="en-GB" sz="800" dirty="0">
                <a:latin typeface="Muli" pitchFamily="2" charset="77"/>
              </a:rPr>
              <a:t>Spelling Rules: The /l/ or /</a:t>
            </a:r>
            <a:r>
              <a:rPr lang="en-GB" sz="800" dirty="0" err="1">
                <a:latin typeface="Muli" pitchFamily="2" charset="77"/>
              </a:rPr>
              <a:t>ul</a:t>
            </a:r>
            <a:r>
              <a:rPr lang="en-GB" sz="800" dirty="0">
                <a:latin typeface="Muli" pitchFamily="2" charset="77"/>
              </a:rPr>
              <a:t>/ sound spelled ‘-el’ at the end of words.  This spelling is used after m, n, r, s, v, w and commonly s. </a:t>
            </a:r>
          </a:p>
          <a:p>
            <a:pPr marL="514350" indent="-514350">
              <a:buFont typeface="+mj-lt"/>
              <a:buAutoNum type="arabicPeriod"/>
            </a:pPr>
            <a:r>
              <a:rPr lang="en-GB" sz="800" dirty="0">
                <a:latin typeface="Muli" pitchFamily="2" charset="77"/>
              </a:rPr>
              <a:t>Spelling Rules:  The /l/ or /</a:t>
            </a:r>
            <a:r>
              <a:rPr lang="en-GB" sz="800" dirty="0" err="1">
                <a:latin typeface="Muli" pitchFamily="2" charset="77"/>
              </a:rPr>
              <a:t>ul</a:t>
            </a:r>
            <a:r>
              <a:rPr lang="en-GB" sz="800" dirty="0">
                <a:latin typeface="Muli" pitchFamily="2" charset="77"/>
              </a:rPr>
              <a:t>/ sound spelled ‘-al’ at the end of words. </a:t>
            </a:r>
          </a:p>
          <a:p>
            <a:pPr marL="514350" indent="-514350">
              <a:buFont typeface="+mj-lt"/>
              <a:buAutoNum type="arabicPeriod"/>
            </a:pPr>
            <a:r>
              <a:rPr lang="en-GB" sz="800" dirty="0">
                <a:latin typeface="Muli" pitchFamily="2" charset="77"/>
              </a:rPr>
              <a:t>Spelling Rules:  Words ending in ’-</a:t>
            </a:r>
            <a:r>
              <a:rPr lang="en-GB" sz="800" dirty="0" err="1">
                <a:latin typeface="Muli" pitchFamily="2" charset="77"/>
              </a:rPr>
              <a:t>il</a:t>
            </a:r>
            <a:r>
              <a:rPr lang="en-GB" sz="800" dirty="0">
                <a:latin typeface="Muli" pitchFamily="2" charset="77"/>
              </a:rPr>
              <a:t>.’</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The long vowel ‘</a:t>
            </a:r>
            <a:r>
              <a:rPr lang="en-GB" sz="800" dirty="0" err="1">
                <a:latin typeface="Muli" pitchFamily="2" charset="77"/>
              </a:rPr>
              <a:t>i</a:t>
            </a:r>
            <a:r>
              <a:rPr lang="en-GB" sz="800" dirty="0">
                <a:latin typeface="Muli" pitchFamily="2" charset="77"/>
              </a:rPr>
              <a:t>’ spelled with a y at the end of words. </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es’</a:t>
            </a:r>
            <a:r>
              <a:rPr lang="en-GB" sz="800" dirty="0">
                <a:latin typeface="Muli" pitchFamily="2" charset="77"/>
              </a:rPr>
              <a:t>  to nouns and verbs ending in ‘y.’</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ed</a:t>
            </a:r>
            <a:r>
              <a:rPr lang="en-GB" sz="800" dirty="0">
                <a:latin typeface="Muli" pitchFamily="2" charset="77"/>
              </a:rPr>
              <a:t>’ to words ending in y. The y is changed to an </a:t>
            </a:r>
            <a:r>
              <a:rPr lang="en-GB" sz="800" dirty="0" err="1">
                <a:latin typeface="Muli" pitchFamily="2" charset="77"/>
              </a:rPr>
              <a:t>i</a:t>
            </a:r>
            <a:r>
              <a:rPr lang="en-GB" sz="800" dirty="0">
                <a:latin typeface="Muli" pitchFamily="2" charset="77"/>
              </a:rPr>
              <a:t>.</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er</a:t>
            </a:r>
            <a:r>
              <a:rPr lang="en-GB" sz="800" dirty="0">
                <a:latin typeface="Muli" pitchFamily="2" charset="77"/>
              </a:rPr>
              <a:t>’ to words ending in y. The y is changed to an </a:t>
            </a:r>
            <a:r>
              <a:rPr lang="en-GB" sz="800" dirty="0" err="1">
                <a:latin typeface="Muli" pitchFamily="2" charset="77"/>
              </a:rPr>
              <a:t>i</a:t>
            </a:r>
            <a:r>
              <a:rPr lang="en-GB" sz="800" dirty="0">
                <a:latin typeface="Muli" pitchFamily="2" charset="77"/>
              </a:rPr>
              <a:t>. </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ing</a:t>
            </a:r>
            <a:r>
              <a:rPr lang="en-GB" sz="800" dirty="0">
                <a:latin typeface="Muli" pitchFamily="2" charset="77"/>
              </a:rPr>
              <a:t>’ to words ending in ‘e’ with a consonant before it.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er</a:t>
            </a:r>
            <a:r>
              <a:rPr lang="en-GB" sz="800" dirty="0">
                <a:latin typeface="Muli" pitchFamily="2" charset="77"/>
              </a:rPr>
              <a:t>’ to words ending in ‘e’ with a consonant before it. </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ing</a:t>
            </a:r>
            <a:r>
              <a:rPr lang="en-GB" sz="800" dirty="0">
                <a:latin typeface="Muli" pitchFamily="2" charset="77"/>
              </a:rPr>
              <a:t>’ to words of one syllable.  The last letter is doubled to keep the short vowel sound. </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ed</a:t>
            </a:r>
            <a:r>
              <a:rPr lang="en-GB" sz="800" dirty="0">
                <a:latin typeface="Muli" pitchFamily="2" charset="77"/>
              </a:rPr>
              <a:t>'’ to words of one syllable.  The last letter is doubled to keep the short vowel sound. </a:t>
            </a:r>
          </a:p>
          <a:p>
            <a:pPr marL="514350" indent="-514350">
              <a:buFont typeface="+mj-lt"/>
              <a:buAutoNum type="arabicPeriod"/>
            </a:pPr>
            <a:r>
              <a:rPr lang="en-GB" sz="800" dirty="0">
                <a:latin typeface="Muli" pitchFamily="2" charset="77"/>
              </a:rPr>
              <a:t>Spelling Rules: The ‘or’ sound spelled ’a’ before </a:t>
            </a:r>
            <a:r>
              <a:rPr lang="en-GB" sz="800" dirty="0" err="1">
                <a:latin typeface="Muli" pitchFamily="2" charset="77"/>
              </a:rPr>
              <a:t>ll</a:t>
            </a:r>
            <a:r>
              <a:rPr lang="en-GB" sz="800" dirty="0">
                <a:latin typeface="Muli" pitchFamily="2" charset="77"/>
              </a:rPr>
              <a:t> and </a:t>
            </a:r>
            <a:r>
              <a:rPr lang="en-GB" sz="800" dirty="0" err="1">
                <a:latin typeface="Muli" pitchFamily="2" charset="77"/>
              </a:rPr>
              <a:t>ll</a:t>
            </a:r>
            <a:endParaRPr lang="en-GB" sz="800" dirty="0">
              <a:latin typeface="Muli" pitchFamily="2" charset="77"/>
            </a:endParaRPr>
          </a:p>
          <a:p>
            <a:pPr marL="514350" indent="-514350">
              <a:buFont typeface="+mj-lt"/>
              <a:buAutoNum type="arabicPeriod"/>
            </a:pPr>
            <a:r>
              <a:rPr lang="en-GB" sz="800" dirty="0">
                <a:latin typeface="Muli" pitchFamily="2" charset="77"/>
              </a:rPr>
              <a:t>Spelling Rules: The short vowel sound ‘o.’</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The /</a:t>
            </a:r>
            <a:r>
              <a:rPr lang="en-GB" sz="800" dirty="0" err="1">
                <a:latin typeface="Muli" pitchFamily="2" charset="77"/>
              </a:rPr>
              <a:t>ee</a:t>
            </a:r>
            <a:r>
              <a:rPr lang="en-GB" sz="800" dirty="0">
                <a:latin typeface="Muli" pitchFamily="2" charset="77"/>
              </a:rPr>
              <a:t>/ sound spelled ‘–</a:t>
            </a:r>
            <a:r>
              <a:rPr lang="en-GB" sz="800" dirty="0" err="1">
                <a:latin typeface="Muli" pitchFamily="2" charset="77"/>
              </a:rPr>
              <a:t>ey</a:t>
            </a:r>
            <a:r>
              <a:rPr lang="en-GB" sz="800" dirty="0">
                <a:latin typeface="Muli" pitchFamily="2" charset="77"/>
              </a:rPr>
              <a:t>’ </a:t>
            </a:r>
          </a:p>
          <a:p>
            <a:pPr marL="514350" indent="-514350">
              <a:buFont typeface="+mj-lt"/>
              <a:buAutoNum type="arabicPeriod"/>
            </a:pPr>
            <a:r>
              <a:rPr lang="en-GB" sz="800" dirty="0">
                <a:latin typeface="Muli" pitchFamily="2" charset="77"/>
              </a:rPr>
              <a:t>Spelling Rules: Words with the spelling ‘a’ after w and qu. </a:t>
            </a:r>
          </a:p>
          <a:p>
            <a:pPr marL="514350" indent="-514350">
              <a:buFont typeface="+mj-lt"/>
              <a:buAutoNum type="arabicPeriod"/>
            </a:pPr>
            <a:r>
              <a:rPr lang="en-GB" sz="800" dirty="0">
                <a:latin typeface="Muli" pitchFamily="2" charset="77"/>
              </a:rPr>
              <a:t>Spelling Rules:  The /</a:t>
            </a:r>
            <a:r>
              <a:rPr lang="en-GB" sz="800" dirty="0" err="1">
                <a:latin typeface="Muli" pitchFamily="2" charset="77"/>
              </a:rPr>
              <a:t>er</a:t>
            </a:r>
            <a:r>
              <a:rPr lang="en-GB" sz="800" dirty="0">
                <a:latin typeface="Muli" pitchFamily="2" charset="77"/>
              </a:rPr>
              <a:t>/ sound spelled with o or ar. </a:t>
            </a:r>
          </a:p>
          <a:p>
            <a:pPr marL="514350" indent="-514350">
              <a:buFont typeface="+mj-lt"/>
              <a:buAutoNum type="arabicPeriod"/>
            </a:pPr>
            <a:r>
              <a:rPr lang="en-GB" sz="800" dirty="0">
                <a:latin typeface="Muli" pitchFamily="2" charset="77"/>
              </a:rPr>
              <a:t>Spelling Rules: The /z/ sound spelled s.</a:t>
            </a:r>
          </a:p>
          <a:p>
            <a:pPr marL="514350" indent="-514350">
              <a:buFont typeface="+mj-lt"/>
              <a:buAutoNum type="arabicPeriod"/>
            </a:pPr>
            <a:r>
              <a:rPr lang="en-GB" sz="800" dirty="0">
                <a:latin typeface="Muli" pitchFamily="2" charset="77"/>
              </a:rPr>
              <a:t>Spelling Rules:  The suffixes ‘-</a:t>
            </a:r>
            <a:r>
              <a:rPr lang="en-GB" sz="800" dirty="0" err="1">
                <a:latin typeface="Muli" pitchFamily="2" charset="77"/>
              </a:rPr>
              <a:t>ment</a:t>
            </a:r>
            <a:r>
              <a:rPr lang="en-GB" sz="800" dirty="0">
                <a:latin typeface="Muli" pitchFamily="2" charset="77"/>
              </a:rPr>
              <a:t>’ and ‘-ness’</a:t>
            </a:r>
          </a:p>
          <a:p>
            <a:pPr marL="514350" indent="-514350">
              <a:buFont typeface="+mj-lt"/>
              <a:buAutoNum type="arabicPeriod"/>
            </a:pPr>
            <a:r>
              <a:rPr lang="en-GB" sz="800" dirty="0">
                <a:latin typeface="Muli" pitchFamily="2" charset="77"/>
              </a:rPr>
              <a:t>Spelling Rules:  The suffixes ‘-</a:t>
            </a:r>
            <a:r>
              <a:rPr lang="en-GB" sz="800" dirty="0" err="1">
                <a:latin typeface="Muli" pitchFamily="2" charset="77"/>
              </a:rPr>
              <a:t>ful</a:t>
            </a:r>
            <a:r>
              <a:rPr lang="en-GB" sz="800" dirty="0">
                <a:latin typeface="Muli" pitchFamily="2" charset="77"/>
              </a:rPr>
              <a:t>’ and ‘-less’  If a suffix starts with a consonant letter.  It is added straight onto most root words. </a:t>
            </a:r>
          </a:p>
          <a:p>
            <a:pPr marL="514350" indent="-514350">
              <a:buFont typeface="+mj-lt"/>
              <a:buAutoNum type="arabicPeriod"/>
            </a:pPr>
            <a:r>
              <a:rPr lang="en-GB" sz="800" dirty="0">
                <a:latin typeface="Muli" pitchFamily="2" charset="77"/>
              </a:rPr>
              <a:t>Spelling Rules: These words are homophones or near homophones.  They have the same pronunciation but different spellings and/or meanings</a:t>
            </a:r>
          </a:p>
          <a:p>
            <a:pPr marL="514350" indent="-514350">
              <a:buFont typeface="+mj-lt"/>
              <a:buAutoNum type="arabicPeriod"/>
            </a:pPr>
            <a:r>
              <a:rPr lang="en-GB" sz="800" dirty="0">
                <a:latin typeface="Muli" pitchFamily="2" charset="77"/>
              </a:rPr>
              <a:t>Spelling Rules: These words are homophones or near homophones.  They have the same pronunciation but different spellings and/or meanings. </a:t>
            </a:r>
          </a:p>
          <a:p>
            <a:pPr marL="514350" indent="-514350">
              <a:buFont typeface="+mj-lt"/>
              <a:buAutoNum type="arabicPeriod"/>
            </a:pPr>
            <a:r>
              <a:rPr lang="en-GB" sz="800" dirty="0">
                <a:latin typeface="Muli" pitchFamily="2" charset="77"/>
              </a:rPr>
              <a:t>Spelling Rules: Words ending in ‘-</a:t>
            </a:r>
            <a:r>
              <a:rPr lang="en-GB" sz="800" dirty="0" err="1">
                <a:latin typeface="Muli" pitchFamily="2" charset="77"/>
              </a:rPr>
              <a:t>tion</a:t>
            </a:r>
            <a:r>
              <a:rPr lang="en-GB" sz="800" dirty="0">
                <a:latin typeface="Muli" pitchFamily="2" charset="77"/>
              </a:rPr>
              <a:t>.’</a:t>
            </a:r>
          </a:p>
          <a:p>
            <a:pPr marL="514350" indent="-514350">
              <a:buFont typeface="+mj-lt"/>
              <a:buAutoNum type="arabicPeriod"/>
            </a:pPr>
            <a:r>
              <a:rPr lang="en-GB" sz="800" dirty="0">
                <a:latin typeface="Muli" pitchFamily="2" charset="77"/>
              </a:rPr>
              <a:t>Spelling Rules:  Contractions – the apostrophe shows where a letter or letters would be if the words were written in full.</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p:txBody>
      </p:sp>
    </p:spTree>
    <p:extLst>
      <p:ext uri="{BB962C8B-B14F-4D97-AF65-F5344CB8AC3E}">
        <p14:creationId xmlns:p14="http://schemas.microsoft.com/office/powerpoint/2010/main" val="183297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/j/ sound spelled </a:t>
            </a:r>
            <a:r>
              <a:rPr lang="mr-IN" dirty="0"/>
              <a:t>–</a:t>
            </a:r>
            <a:r>
              <a:rPr lang="en-GB" dirty="0" err="1"/>
              <a:t>dge</a:t>
            </a:r>
            <a:r>
              <a:rPr lang="en-GB" dirty="0"/>
              <a:t> at the end of words.  This spelling is used after the short vowel sounds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2</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120323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2</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Spelling Rules: The /j/ sound spelled </a:t>
            </a:r>
            <a:r>
              <a:rPr lang="mr-IN" dirty="0"/>
              <a:t>–</a:t>
            </a:r>
            <a:r>
              <a:rPr lang="en-GB" dirty="0" err="1"/>
              <a:t>dge</a:t>
            </a:r>
            <a:r>
              <a:rPr lang="en-GB" dirty="0"/>
              <a:t> at the end of words.  This spelling is used after the short vowel sounds</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7333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978229">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The /j/ sound at the end of a word can be spelled using ‘</a:t>
                      </a:r>
                      <a:r>
                        <a:rPr lang="en-GB" sz="1700" b="0" i="0" dirty="0" err="1">
                          <a:latin typeface="Muli" pitchFamily="2" charset="77"/>
                        </a:rPr>
                        <a:t>dge</a:t>
                      </a:r>
                      <a:r>
                        <a:rPr lang="en-GB" sz="1700" b="0" i="0" dirty="0">
                          <a:latin typeface="Muli" pitchFamily="2" charset="77"/>
                        </a:rPr>
                        <a:t>’. The rule is that this sound follows a short vowel sound,</a:t>
                      </a:r>
                    </a:p>
                  </a:txBody>
                  <a:tcPr/>
                </a:tc>
                <a:extLst>
                  <a:ext uri="{0D108BD9-81ED-4DB2-BD59-A6C34878D82A}">
                    <a16:rowId xmlns:a16="http://schemas.microsoft.com/office/drawing/2014/main" val="10000"/>
                  </a:ext>
                </a:extLst>
              </a:tr>
              <a:tr h="2629659">
                <a:tc>
                  <a:txBody>
                    <a:bodyPr/>
                    <a:lstStyle/>
                    <a:p>
                      <a:r>
                        <a:rPr lang="en-GB" sz="1700" b="0" i="0" dirty="0">
                          <a:latin typeface="Muli" pitchFamily="2" charset="77"/>
                        </a:rPr>
                        <a:t>Main Teaching Activity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latin typeface="Muli" pitchFamily="2" charset="77"/>
                        </a:rPr>
                        <a:t>Show children the spelling list and say the words. Can they hear a sound that appears in each word? If they correctly spot the /j/ sound then ask them to speak with a partner for 20 seconds and then write down, on a whiteboard, the letters that they think are creating the sound /j/.  Share the answers and discuss the spelling rule.</a:t>
                      </a:r>
                      <a:br>
                        <a:rPr lang="en-GB" sz="1700" b="0" i="0" dirty="0">
                          <a:latin typeface="Muli" pitchFamily="2" charset="77"/>
                        </a:rPr>
                      </a:br>
                      <a:br>
                        <a:rPr lang="en-GB" sz="1700" b="0" i="0" dirty="0">
                          <a:latin typeface="Muli" pitchFamily="2" charset="77"/>
                        </a:rPr>
                      </a:br>
                      <a:r>
                        <a:rPr lang="en-GB" sz="1700" b="0" i="0" dirty="0">
                          <a:latin typeface="Muli" pitchFamily="2" charset="77"/>
                        </a:rPr>
                        <a:t>In pairs, can they think of any other words that end with the ‘</a:t>
                      </a:r>
                      <a:r>
                        <a:rPr lang="en-GB" sz="1700" b="0" i="0" dirty="0" err="1">
                          <a:latin typeface="Muli" pitchFamily="2" charset="77"/>
                        </a:rPr>
                        <a:t>dge</a:t>
                      </a:r>
                      <a:r>
                        <a:rPr lang="en-GB" sz="1700" b="0" i="0" dirty="0">
                          <a:latin typeface="Muli" pitchFamily="2" charset="77"/>
                        </a:rPr>
                        <a:t>’ spelling?</a:t>
                      </a:r>
                    </a:p>
                    <a:p>
                      <a:endParaRPr lang="en-GB" sz="1700" b="0" i="0" baseline="0" dirty="0">
                        <a:latin typeface="Muli" pitchFamily="2" charset="77"/>
                      </a:endParaRPr>
                    </a:p>
                  </a:txBody>
                  <a:tcPr/>
                </a:tc>
                <a:extLst>
                  <a:ext uri="{0D108BD9-81ED-4DB2-BD59-A6C34878D82A}">
                    <a16:rowId xmlns:a16="http://schemas.microsoft.com/office/drawing/2014/main" val="10001"/>
                  </a:ext>
                </a:extLst>
              </a:tr>
              <a:tr h="1612869">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Look at the images, can children work out what they are and how to spell them? Remember that each image will have the spelling rule ending!</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badge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edge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bridge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dodge</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fudge</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ridge</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judge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wedge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lodge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54478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dirty="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dirty="0">
                <a:latin typeface="OpenDyslexicAlta" pitchFamily="2" charset="77"/>
              </a:rPr>
              <a:t>w _ d _ _ </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760240" y="3525599"/>
            <a:ext cx="1412123" cy="369332"/>
          </a:xfrm>
          <a:prstGeom prst="rect">
            <a:avLst/>
          </a:prstGeom>
          <a:noFill/>
        </p:spPr>
        <p:txBody>
          <a:bodyPr wrap="square" rtlCol="0">
            <a:spAutoFit/>
          </a:bodyPr>
          <a:lstStyle/>
          <a:p>
            <a:r>
              <a:rPr lang="en-GB" dirty="0">
                <a:latin typeface="OpenDyslexicAlta" pitchFamily="2" charset="77"/>
              </a:rPr>
              <a:t>j  u d _ _</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362951" y="6168866"/>
            <a:ext cx="1572622" cy="369332"/>
          </a:xfrm>
          <a:prstGeom prst="rect">
            <a:avLst/>
          </a:prstGeom>
          <a:noFill/>
        </p:spPr>
        <p:txBody>
          <a:bodyPr wrap="square" rtlCol="0">
            <a:spAutoFit/>
          </a:bodyPr>
          <a:lstStyle/>
          <a:p>
            <a:r>
              <a:rPr lang="en-GB" dirty="0">
                <a:latin typeface="OpenDyslexicAlta" pitchFamily="2" charset="77"/>
              </a:rPr>
              <a:t>f r _ _ _ _</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804843" y="4140200"/>
            <a:ext cx="1971040" cy="369332"/>
          </a:xfrm>
          <a:prstGeom prst="rect">
            <a:avLst/>
          </a:prstGeom>
          <a:noFill/>
        </p:spPr>
        <p:txBody>
          <a:bodyPr wrap="square" rtlCol="0">
            <a:spAutoFit/>
          </a:bodyPr>
          <a:lstStyle/>
          <a:p>
            <a:r>
              <a:rPr lang="en-GB" dirty="0">
                <a:latin typeface="OpenDyslexicAlta" pitchFamily="2" charset="77"/>
              </a:rPr>
              <a:t>h _ d _ e</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971040" cy="369332"/>
          </a:xfrm>
          <a:prstGeom prst="rect">
            <a:avLst/>
          </a:prstGeom>
          <a:noFill/>
        </p:spPr>
        <p:txBody>
          <a:bodyPr wrap="square" rtlCol="0">
            <a:spAutoFit/>
          </a:bodyPr>
          <a:lstStyle/>
          <a:p>
            <a:r>
              <a:rPr lang="en-GB" dirty="0">
                <a:latin typeface="OpenDyslexicAlta" pitchFamily="2" charset="77"/>
              </a:rPr>
              <a:t>_ r _ d _ _</a:t>
            </a: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369332"/>
          </a:xfrm>
          <a:prstGeom prst="rect">
            <a:avLst/>
          </a:prstGeom>
          <a:noFill/>
        </p:spPr>
        <p:txBody>
          <a:bodyPr wrap="square" rtlCol="0">
            <a:spAutoFit/>
          </a:bodyPr>
          <a:lstStyle/>
          <a:p>
            <a:r>
              <a:rPr lang="en-GB" dirty="0">
                <a:latin typeface="OpenDyslexicAlta" pitchFamily="2" charset="77"/>
              </a:rPr>
              <a:t>l o _ _ _</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989795" y="6244827"/>
            <a:ext cx="1395990" cy="369332"/>
          </a:xfrm>
          <a:prstGeom prst="rect">
            <a:avLst/>
          </a:prstGeom>
          <a:noFill/>
        </p:spPr>
        <p:txBody>
          <a:bodyPr wrap="square" rtlCol="0">
            <a:spAutoFit/>
          </a:bodyPr>
          <a:lstStyle/>
          <a:p>
            <a:r>
              <a:rPr lang="en-GB" dirty="0">
                <a:latin typeface="OpenDyslexicAlta" pitchFamily="2" charset="77"/>
              </a:rPr>
              <a:t>_ a _ _ e</a:t>
            </a:r>
          </a:p>
        </p:txBody>
      </p:sp>
      <p:pic>
        <p:nvPicPr>
          <p:cNvPr id="1026" name="Picture 2" descr="Suspension Bridge, Brooklyn Bridge">
            <a:extLst>
              <a:ext uri="{FF2B5EF4-FFF2-40B4-BE49-F238E27FC236}">
                <a16:creationId xmlns:a16="http://schemas.microsoft.com/office/drawing/2014/main" id="{AA68206E-E820-4FA6-902D-8EC605F310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 y="2447817"/>
            <a:ext cx="2367860" cy="1477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arden Fence Garden Fence Nature Hedge Pla">
            <a:extLst>
              <a:ext uri="{FF2B5EF4-FFF2-40B4-BE49-F238E27FC236}">
                <a16:creationId xmlns:a16="http://schemas.microsoft.com/office/drawing/2014/main" id="{C20A0155-D30B-43FB-B688-D03F4C3627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9930" y="2783910"/>
            <a:ext cx="2367860" cy="1290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dge, Lawyer, Attorney, Barrister">
            <a:extLst>
              <a:ext uri="{FF2B5EF4-FFF2-40B4-BE49-F238E27FC236}">
                <a16:creationId xmlns:a16="http://schemas.microsoft.com/office/drawing/2014/main" id="{FC1E29CF-151D-48B7-ABEA-6A5AD48410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2252" y="1343940"/>
            <a:ext cx="1450162" cy="2181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Image result for wedge">
            <a:extLst>
              <a:ext uri="{FF2B5EF4-FFF2-40B4-BE49-F238E27FC236}">
                <a16:creationId xmlns:a16="http://schemas.microsoft.com/office/drawing/2014/main" id="{BE70DEFA-2869-4737-9D93-0C0BAD747E3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57211" y="2233722"/>
            <a:ext cx="1661209" cy="1661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Log Cabin Cabin Rustic House Home Rural Ar">
            <a:extLst>
              <a:ext uri="{FF2B5EF4-FFF2-40B4-BE49-F238E27FC236}">
                <a16:creationId xmlns:a16="http://schemas.microsoft.com/office/drawing/2014/main" id="{3309C48B-C894-4E82-B426-E08CA91B9D8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8907" y="4855137"/>
            <a:ext cx="2003722" cy="1410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irthday badge">
            <a:extLst>
              <a:ext uri="{FF2B5EF4-FFF2-40B4-BE49-F238E27FC236}">
                <a16:creationId xmlns:a16="http://schemas.microsoft.com/office/drawing/2014/main" id="{7C4C4B78-46B3-407D-89DC-3DB1748143B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23563" y="4796429"/>
            <a:ext cx="1372437" cy="13724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frigerator, Freezer, Fridge-Freezer">
            <a:extLst>
              <a:ext uri="{FF2B5EF4-FFF2-40B4-BE49-F238E27FC236}">
                <a16:creationId xmlns:a16="http://schemas.microsoft.com/office/drawing/2014/main" id="{E93BF0AB-C8F2-4B42-9B6B-E3B477CC557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92414" y="3837979"/>
            <a:ext cx="1572623" cy="239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652117"/>
            <a:ext cx="8201025" cy="1325563"/>
          </a:xfrm>
        </p:spPr>
        <p:txBody>
          <a:bodyPr>
            <a:noAutofit/>
          </a:bodyPr>
          <a:lstStyle/>
          <a:p>
            <a:pPr algn="l"/>
            <a:r>
              <a:rPr lang="en-GB" sz="3600" dirty="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dirty="0">
                <a:latin typeface="OpenDyslexicAlta" pitchFamily="2" charset="77"/>
              </a:rPr>
              <a:t>w </a:t>
            </a:r>
            <a:r>
              <a:rPr lang="en-GB" u="sng" dirty="0">
                <a:solidFill>
                  <a:srgbClr val="FF3860"/>
                </a:solidFill>
                <a:latin typeface="OpenDyslexicAlta" pitchFamily="2" charset="77"/>
              </a:rPr>
              <a:t>e</a:t>
            </a:r>
            <a:r>
              <a:rPr lang="en-GB" dirty="0">
                <a:latin typeface="OpenDyslexicAlta" pitchFamily="2" charset="77"/>
              </a:rPr>
              <a:t> d </a:t>
            </a:r>
            <a:r>
              <a:rPr lang="en-GB" u="sng" dirty="0">
                <a:solidFill>
                  <a:srgbClr val="FF3860"/>
                </a:solidFill>
                <a:latin typeface="OpenDyslexicAlta" pitchFamily="2" charset="77"/>
              </a:rPr>
              <a:t>g</a:t>
            </a:r>
            <a:r>
              <a:rPr lang="en-GB" dirty="0">
                <a:solidFill>
                  <a:srgbClr val="FF3860"/>
                </a:solidFill>
                <a:latin typeface="OpenDyslexicAlta" pitchFamily="2" charset="77"/>
              </a:rPr>
              <a:t> </a:t>
            </a:r>
            <a:r>
              <a:rPr lang="en-GB" u="sng" dirty="0">
                <a:solidFill>
                  <a:srgbClr val="FF3860"/>
                </a:solidFill>
                <a:latin typeface="OpenDyslexicAlta" pitchFamily="2" charset="77"/>
              </a:rPr>
              <a:t>e </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760240" y="3525599"/>
            <a:ext cx="1412123" cy="369332"/>
          </a:xfrm>
          <a:prstGeom prst="rect">
            <a:avLst/>
          </a:prstGeom>
          <a:noFill/>
        </p:spPr>
        <p:txBody>
          <a:bodyPr wrap="square" rtlCol="0">
            <a:spAutoFit/>
          </a:bodyPr>
          <a:lstStyle/>
          <a:p>
            <a:r>
              <a:rPr lang="en-GB" dirty="0">
                <a:latin typeface="OpenDyslexicAlta" pitchFamily="2" charset="77"/>
              </a:rPr>
              <a:t>j  u d</a:t>
            </a:r>
            <a:r>
              <a:rPr lang="en-GB" dirty="0">
                <a:solidFill>
                  <a:srgbClr val="FF0000"/>
                </a:solidFill>
                <a:latin typeface="OpenDyslexicAlta" pitchFamily="2" charset="77"/>
              </a:rPr>
              <a:t> </a:t>
            </a:r>
            <a:r>
              <a:rPr lang="en-GB" u="sng" dirty="0">
                <a:solidFill>
                  <a:srgbClr val="FF3860"/>
                </a:solidFill>
                <a:latin typeface="OpenDyslexicAlta" pitchFamily="2" charset="77"/>
              </a:rPr>
              <a:t>g</a:t>
            </a:r>
            <a:r>
              <a:rPr lang="en-GB" dirty="0">
                <a:solidFill>
                  <a:srgbClr val="FF3860"/>
                </a:solidFill>
                <a:latin typeface="OpenDyslexicAlta" pitchFamily="2" charset="77"/>
              </a:rPr>
              <a:t> </a:t>
            </a:r>
            <a:r>
              <a:rPr lang="en-GB" u="sng" dirty="0">
                <a:solidFill>
                  <a:srgbClr val="FF3860"/>
                </a:solidFill>
                <a:latin typeface="OpenDyslexicAlta" pitchFamily="2" charset="77"/>
              </a:rPr>
              <a:t>e</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362951" y="6168866"/>
            <a:ext cx="1285987" cy="646331"/>
          </a:xfrm>
          <a:prstGeom prst="rect">
            <a:avLst/>
          </a:prstGeom>
          <a:noFill/>
        </p:spPr>
        <p:txBody>
          <a:bodyPr wrap="square" rtlCol="0">
            <a:spAutoFit/>
          </a:bodyPr>
          <a:lstStyle/>
          <a:p>
            <a:r>
              <a:rPr lang="en-GB" dirty="0">
                <a:latin typeface="OpenDyslexicAlta" pitchFamily="2" charset="77"/>
              </a:rPr>
              <a:t>f r</a:t>
            </a:r>
            <a:r>
              <a:rPr lang="en-GB" u="sng" dirty="0">
                <a:solidFill>
                  <a:srgbClr val="FF0000"/>
                </a:solidFill>
                <a:latin typeface="OpenDyslexicAlta" pitchFamily="2" charset="77"/>
              </a:rPr>
              <a:t> </a:t>
            </a:r>
            <a:r>
              <a:rPr lang="en-GB" u="sng" dirty="0" err="1">
                <a:solidFill>
                  <a:srgbClr val="FF3860"/>
                </a:solidFill>
                <a:latin typeface="OpenDyslexicAlta" pitchFamily="2" charset="77"/>
              </a:rPr>
              <a:t>i</a:t>
            </a:r>
            <a:r>
              <a:rPr lang="en-GB" u="sng" dirty="0">
                <a:solidFill>
                  <a:srgbClr val="FF3860"/>
                </a:solidFill>
                <a:latin typeface="OpenDyslexicAlta" pitchFamily="2" charset="77"/>
              </a:rPr>
              <a:t> d</a:t>
            </a:r>
            <a:r>
              <a:rPr lang="en-GB" dirty="0">
                <a:solidFill>
                  <a:srgbClr val="FF3860"/>
                </a:solidFill>
                <a:latin typeface="OpenDyslexicAlta" pitchFamily="2" charset="77"/>
              </a:rPr>
              <a:t> </a:t>
            </a:r>
            <a:r>
              <a:rPr lang="en-GB" u="sng" dirty="0">
                <a:solidFill>
                  <a:srgbClr val="FF3860"/>
                </a:solidFill>
                <a:latin typeface="OpenDyslexicAlta" pitchFamily="2" charset="77"/>
              </a:rPr>
              <a:t>g</a:t>
            </a:r>
            <a:r>
              <a:rPr lang="en-GB" dirty="0">
                <a:solidFill>
                  <a:srgbClr val="FF3860"/>
                </a:solidFill>
                <a:latin typeface="OpenDyslexicAlta" pitchFamily="2" charset="77"/>
              </a:rPr>
              <a:t> </a:t>
            </a:r>
            <a:r>
              <a:rPr lang="en-GB" u="sng" dirty="0">
                <a:solidFill>
                  <a:srgbClr val="FF3860"/>
                </a:solidFill>
                <a:latin typeface="OpenDyslexicAlta" pitchFamily="2" charset="77"/>
              </a:rPr>
              <a:t>e </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804843" y="4140200"/>
            <a:ext cx="1971040" cy="369332"/>
          </a:xfrm>
          <a:prstGeom prst="rect">
            <a:avLst/>
          </a:prstGeom>
          <a:noFill/>
        </p:spPr>
        <p:txBody>
          <a:bodyPr wrap="square" rtlCol="0">
            <a:spAutoFit/>
          </a:bodyPr>
          <a:lstStyle/>
          <a:p>
            <a:r>
              <a:rPr lang="en-GB" dirty="0">
                <a:latin typeface="OpenDyslexicAlta" pitchFamily="2" charset="77"/>
              </a:rPr>
              <a:t>h </a:t>
            </a:r>
            <a:r>
              <a:rPr lang="en-GB" u="sng" dirty="0">
                <a:solidFill>
                  <a:srgbClr val="FF3860"/>
                </a:solidFill>
                <a:latin typeface="OpenDyslexicAlta" pitchFamily="2" charset="77"/>
              </a:rPr>
              <a:t>e</a:t>
            </a:r>
            <a:r>
              <a:rPr lang="en-GB" dirty="0">
                <a:solidFill>
                  <a:srgbClr val="FF3860"/>
                </a:solidFill>
                <a:latin typeface="OpenDyslexicAlta" pitchFamily="2" charset="77"/>
              </a:rPr>
              <a:t> </a:t>
            </a:r>
            <a:r>
              <a:rPr lang="en-GB" dirty="0">
                <a:latin typeface="OpenDyslexicAlta" pitchFamily="2" charset="77"/>
              </a:rPr>
              <a:t>d </a:t>
            </a:r>
            <a:r>
              <a:rPr lang="en-GB" u="sng" dirty="0">
                <a:solidFill>
                  <a:srgbClr val="FF3860"/>
                </a:solidFill>
                <a:latin typeface="OpenDyslexicAlta" pitchFamily="2" charset="77"/>
              </a:rPr>
              <a:t>g</a:t>
            </a:r>
            <a:r>
              <a:rPr lang="en-GB" dirty="0">
                <a:latin typeface="OpenDyslexicAlta" pitchFamily="2" charset="77"/>
              </a:rPr>
              <a:t> e</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971040" cy="400110"/>
          </a:xfrm>
          <a:prstGeom prst="rect">
            <a:avLst/>
          </a:prstGeom>
          <a:noFill/>
        </p:spPr>
        <p:txBody>
          <a:bodyPr wrap="square" rtlCol="0">
            <a:spAutoFit/>
          </a:bodyPr>
          <a:lstStyle/>
          <a:p>
            <a:r>
              <a:rPr lang="en-GB" sz="2000" u="sng" dirty="0">
                <a:solidFill>
                  <a:srgbClr val="FF3860"/>
                </a:solidFill>
                <a:latin typeface="OpenDyslexicAlta" pitchFamily="2" charset="77"/>
              </a:rPr>
              <a:t>b</a:t>
            </a:r>
            <a:r>
              <a:rPr lang="en-GB" sz="2000" dirty="0">
                <a:latin typeface="OpenDyslexicAlta" pitchFamily="2" charset="77"/>
              </a:rPr>
              <a:t> r </a:t>
            </a:r>
            <a:r>
              <a:rPr lang="en-GB" sz="2000" u="sng" dirty="0" err="1">
                <a:solidFill>
                  <a:srgbClr val="FF3860"/>
                </a:solidFill>
                <a:latin typeface="OpenDyslexicAlta" pitchFamily="2" charset="77"/>
              </a:rPr>
              <a:t>i</a:t>
            </a:r>
            <a:r>
              <a:rPr lang="en-GB" sz="2000" dirty="0">
                <a:latin typeface="OpenDyslexicAlta" pitchFamily="2" charset="77"/>
              </a:rPr>
              <a:t> d </a:t>
            </a:r>
            <a:r>
              <a:rPr lang="en-GB" sz="2000" u="sng" dirty="0">
                <a:solidFill>
                  <a:srgbClr val="FF3860"/>
                </a:solidFill>
                <a:latin typeface="OpenDyslexicAlta" pitchFamily="2" charset="77"/>
              </a:rPr>
              <a:t>g e</a:t>
            </a:r>
            <a:endParaRPr lang="en-GB" sz="2000" dirty="0">
              <a:solidFill>
                <a:srgbClr val="FF3860"/>
              </a:solidFill>
              <a:latin typeface="OpenDyslexicAlta" pitchFamily="2" charset="77"/>
            </a:endParaRP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369332"/>
          </a:xfrm>
          <a:prstGeom prst="rect">
            <a:avLst/>
          </a:prstGeom>
          <a:noFill/>
        </p:spPr>
        <p:txBody>
          <a:bodyPr wrap="square" rtlCol="0">
            <a:spAutoFit/>
          </a:bodyPr>
          <a:lstStyle/>
          <a:p>
            <a:r>
              <a:rPr lang="en-GB" dirty="0">
                <a:latin typeface="OpenDyslexicAlta" pitchFamily="2" charset="77"/>
              </a:rPr>
              <a:t>l o </a:t>
            </a:r>
            <a:r>
              <a:rPr lang="en-GB" u="sng" dirty="0">
                <a:solidFill>
                  <a:srgbClr val="FF3860"/>
                </a:solidFill>
                <a:latin typeface="OpenDyslexicAlta" pitchFamily="2" charset="77"/>
              </a:rPr>
              <a:t>d</a:t>
            </a:r>
            <a:r>
              <a:rPr lang="en-GB" dirty="0">
                <a:solidFill>
                  <a:srgbClr val="FF3860"/>
                </a:solidFill>
                <a:latin typeface="OpenDyslexicAlta" pitchFamily="2" charset="77"/>
              </a:rPr>
              <a:t> </a:t>
            </a:r>
            <a:r>
              <a:rPr lang="en-GB" u="sng" dirty="0">
                <a:solidFill>
                  <a:srgbClr val="FF3860"/>
                </a:solidFill>
                <a:latin typeface="OpenDyslexicAlta" pitchFamily="2" charset="77"/>
              </a:rPr>
              <a:t>g e</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989795" y="6244827"/>
            <a:ext cx="1395990" cy="369332"/>
          </a:xfrm>
          <a:prstGeom prst="rect">
            <a:avLst/>
          </a:prstGeom>
          <a:noFill/>
        </p:spPr>
        <p:txBody>
          <a:bodyPr wrap="square" rtlCol="0">
            <a:spAutoFit/>
          </a:bodyPr>
          <a:lstStyle/>
          <a:p>
            <a:r>
              <a:rPr lang="en-GB" u="sng" dirty="0">
                <a:solidFill>
                  <a:srgbClr val="FF3860"/>
                </a:solidFill>
                <a:latin typeface="OpenDyslexicAlta" pitchFamily="2" charset="77"/>
              </a:rPr>
              <a:t>b </a:t>
            </a:r>
            <a:r>
              <a:rPr lang="en-GB" dirty="0">
                <a:latin typeface="OpenDyslexicAlta" pitchFamily="2" charset="77"/>
              </a:rPr>
              <a:t>a </a:t>
            </a:r>
            <a:r>
              <a:rPr lang="en-GB" u="sng" dirty="0">
                <a:solidFill>
                  <a:srgbClr val="FF3860"/>
                </a:solidFill>
                <a:latin typeface="OpenDyslexicAlta" pitchFamily="2" charset="77"/>
              </a:rPr>
              <a:t>d</a:t>
            </a:r>
            <a:r>
              <a:rPr lang="en-GB" dirty="0">
                <a:solidFill>
                  <a:srgbClr val="FF3860"/>
                </a:solidFill>
                <a:latin typeface="OpenDyslexicAlta" pitchFamily="2" charset="77"/>
              </a:rPr>
              <a:t> </a:t>
            </a:r>
            <a:r>
              <a:rPr lang="en-GB" u="sng" dirty="0">
                <a:solidFill>
                  <a:srgbClr val="FF3860"/>
                </a:solidFill>
                <a:latin typeface="OpenDyslexicAlta" pitchFamily="2" charset="77"/>
              </a:rPr>
              <a:t>g</a:t>
            </a:r>
            <a:r>
              <a:rPr lang="en-GB" dirty="0">
                <a:solidFill>
                  <a:srgbClr val="FF3860"/>
                </a:solidFill>
                <a:latin typeface="OpenDyslexicAlta" pitchFamily="2" charset="77"/>
              </a:rPr>
              <a:t> </a:t>
            </a:r>
            <a:r>
              <a:rPr lang="en-GB" dirty="0">
                <a:latin typeface="OpenDyslexicAlta" pitchFamily="2" charset="77"/>
              </a:rPr>
              <a:t>e</a:t>
            </a:r>
          </a:p>
        </p:txBody>
      </p:sp>
      <p:pic>
        <p:nvPicPr>
          <p:cNvPr id="1026" name="Picture 2" descr="Suspension Bridge, Brooklyn Bridge">
            <a:extLst>
              <a:ext uri="{FF2B5EF4-FFF2-40B4-BE49-F238E27FC236}">
                <a16:creationId xmlns:a16="http://schemas.microsoft.com/office/drawing/2014/main" id="{AA68206E-E820-4FA6-902D-8EC605F310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 y="2447817"/>
            <a:ext cx="2367860" cy="1477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arden Fence Garden Fence Nature Hedge Pla">
            <a:extLst>
              <a:ext uri="{FF2B5EF4-FFF2-40B4-BE49-F238E27FC236}">
                <a16:creationId xmlns:a16="http://schemas.microsoft.com/office/drawing/2014/main" id="{C20A0155-D30B-43FB-B688-D03F4C3627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9930" y="2783910"/>
            <a:ext cx="2367860" cy="1290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dge, Lawyer, Attorney, Barrister">
            <a:extLst>
              <a:ext uri="{FF2B5EF4-FFF2-40B4-BE49-F238E27FC236}">
                <a16:creationId xmlns:a16="http://schemas.microsoft.com/office/drawing/2014/main" id="{FC1E29CF-151D-48B7-ABEA-6A5AD48410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2252" y="1343940"/>
            <a:ext cx="1450162" cy="2181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Image result for wedge">
            <a:extLst>
              <a:ext uri="{FF2B5EF4-FFF2-40B4-BE49-F238E27FC236}">
                <a16:creationId xmlns:a16="http://schemas.microsoft.com/office/drawing/2014/main" id="{BE70DEFA-2869-4737-9D93-0C0BAD747E3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57211" y="2233722"/>
            <a:ext cx="1661209" cy="1661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Log Cabin Cabin Rustic House Home Rural Ar">
            <a:extLst>
              <a:ext uri="{FF2B5EF4-FFF2-40B4-BE49-F238E27FC236}">
                <a16:creationId xmlns:a16="http://schemas.microsoft.com/office/drawing/2014/main" id="{3309C48B-C894-4E82-B426-E08CA91B9D8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8907" y="4855137"/>
            <a:ext cx="2003722" cy="1410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irthday badge">
            <a:extLst>
              <a:ext uri="{FF2B5EF4-FFF2-40B4-BE49-F238E27FC236}">
                <a16:creationId xmlns:a16="http://schemas.microsoft.com/office/drawing/2014/main" id="{7C4C4B78-46B3-407D-89DC-3DB1748143B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23563" y="4796429"/>
            <a:ext cx="1372437" cy="13724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frigerator, Freezer, Fridge-Freezer">
            <a:extLst>
              <a:ext uri="{FF2B5EF4-FFF2-40B4-BE49-F238E27FC236}">
                <a16:creationId xmlns:a16="http://schemas.microsoft.com/office/drawing/2014/main" id="{E93BF0AB-C8F2-4B42-9B6B-E3B477CC557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92414" y="3837979"/>
            <a:ext cx="1572623" cy="23977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D76054-6402-4E06-8094-7EC258333C7B}"/>
              </a:ext>
            </a:extLst>
          </p:cNvPr>
          <p:cNvSpPr txBox="1"/>
          <p:nvPr/>
        </p:nvSpPr>
        <p:spPr>
          <a:xfrm>
            <a:off x="438150" y="243251"/>
            <a:ext cx="1796716" cy="338554"/>
          </a:xfrm>
          <a:prstGeom prst="rect">
            <a:avLst/>
          </a:prstGeom>
          <a:noFill/>
        </p:spPr>
        <p:txBody>
          <a:bodyPr wrap="square" rtlCol="0">
            <a:spAutoFit/>
          </a:bodyPr>
          <a:lstStyle/>
          <a:p>
            <a:r>
              <a:rPr lang="en-GB" sz="1600" dirty="0">
                <a:solidFill>
                  <a:srgbClr val="FF3860"/>
                </a:solidFill>
                <a:latin typeface="Muli" panose="020B0604020202020204" charset="0"/>
              </a:rPr>
              <a:t>Answers: </a:t>
            </a:r>
          </a:p>
        </p:txBody>
      </p:sp>
    </p:spTree>
    <p:extLst>
      <p:ext uri="{BB962C8B-B14F-4D97-AF65-F5344CB8AC3E}">
        <p14:creationId xmlns:p14="http://schemas.microsoft.com/office/powerpoint/2010/main" val="24804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bridge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fudge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ridge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smudge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judge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lodge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spelled </a:t>
                      </a:r>
                      <a:r>
                        <a:rPr lang="mr-IN" sz="1400" b="0" i="0" baseline="0" dirty="0">
                          <a:latin typeface="Muli" pitchFamily="2" charset="77"/>
                        </a:rPr>
                        <a:t>–</a:t>
                      </a:r>
                      <a:r>
                        <a:rPr lang="en-GB" sz="1400" baseline="0" dirty="0" err="1">
                          <a:latin typeface="Muli" pitchFamily="2" charset="77"/>
                        </a:rPr>
                        <a:t>dge</a:t>
                      </a:r>
                      <a:r>
                        <a:rPr lang="en-GB" sz="1400" baseline="0" dirty="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29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badge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edge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bridge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dodge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fudge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ridge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judge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wedge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lodge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spelt </a:t>
                      </a:r>
                      <a:r>
                        <a:rPr lang="mr-IN" sz="1400" b="0" i="0" baseline="0" dirty="0">
                          <a:latin typeface="Muli" pitchFamily="2" charset="77"/>
                        </a:rPr>
                        <a:t>–</a:t>
                      </a:r>
                      <a:r>
                        <a:rPr lang="en-GB" sz="1400" baseline="0" dirty="0" err="1">
                          <a:latin typeface="Muli" pitchFamily="2" charset="77"/>
                        </a:rPr>
                        <a:t>dge</a:t>
                      </a:r>
                      <a:r>
                        <a:rPr lang="en-GB" sz="1400" baseline="0" dirty="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6" name="Rectangle 35"/>
          <p:cNvSpPr/>
          <p:nvPr/>
        </p:nvSpPr>
        <p:spPr>
          <a:xfrm>
            <a:off x="6369669"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37" name="Rectangle 36"/>
          <p:cNvSpPr/>
          <p:nvPr/>
        </p:nvSpPr>
        <p:spPr>
          <a:xfrm>
            <a:off x="3473708"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38" name="Rectangle 37"/>
          <p:cNvSpPr/>
          <p:nvPr/>
        </p:nvSpPr>
        <p:spPr>
          <a:xfrm>
            <a:off x="7331030"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39" name="Rectangle 38"/>
          <p:cNvSpPr/>
          <p:nvPr/>
        </p:nvSpPr>
        <p:spPr>
          <a:xfrm>
            <a:off x="7955583" y="193632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0" name="Rectangle 39"/>
          <p:cNvSpPr/>
          <p:nvPr/>
        </p:nvSpPr>
        <p:spPr>
          <a:xfrm>
            <a:off x="3998915" y="156456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1" name="Rectangle 40"/>
          <p:cNvSpPr/>
          <p:nvPr/>
        </p:nvSpPr>
        <p:spPr>
          <a:xfrm>
            <a:off x="4527553" y="205034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2" name="Rectangle 41"/>
          <p:cNvSpPr/>
          <p:nvPr/>
        </p:nvSpPr>
        <p:spPr>
          <a:xfrm>
            <a:off x="5745116"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3" name="Rectangle 42"/>
          <p:cNvSpPr/>
          <p:nvPr/>
        </p:nvSpPr>
        <p:spPr>
          <a:xfrm>
            <a:off x="7426945"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4" name="Rectangle 43"/>
          <p:cNvSpPr/>
          <p:nvPr/>
        </p:nvSpPr>
        <p:spPr>
          <a:xfrm>
            <a:off x="10884695" y="199028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5" name="Rectangle 44"/>
          <p:cNvSpPr/>
          <p:nvPr/>
        </p:nvSpPr>
        <p:spPr>
          <a:xfrm>
            <a:off x="7859668" y="35733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6" name="Rectangle 45"/>
          <p:cNvSpPr/>
          <p:nvPr/>
        </p:nvSpPr>
        <p:spPr>
          <a:xfrm>
            <a:off x="10356057" y="150451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7" name="Rectangle 46"/>
          <p:cNvSpPr/>
          <p:nvPr/>
        </p:nvSpPr>
        <p:spPr>
          <a:xfrm>
            <a:off x="9298781" y="150451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8" name="Rectangle 47"/>
          <p:cNvSpPr/>
          <p:nvPr/>
        </p:nvSpPr>
        <p:spPr>
          <a:xfrm>
            <a:off x="5056191"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9" name="Rectangle 48"/>
          <p:cNvSpPr/>
          <p:nvPr/>
        </p:nvSpPr>
        <p:spPr>
          <a:xfrm>
            <a:off x="8388306" y="35733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0" name="Rectangle 49"/>
          <p:cNvSpPr/>
          <p:nvPr/>
        </p:nvSpPr>
        <p:spPr>
          <a:xfrm>
            <a:off x="6802392"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1" name="Rectangle 50"/>
          <p:cNvSpPr/>
          <p:nvPr/>
        </p:nvSpPr>
        <p:spPr>
          <a:xfrm>
            <a:off x="6273754"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2" name="Rectangle 51"/>
          <p:cNvSpPr/>
          <p:nvPr/>
        </p:nvSpPr>
        <p:spPr>
          <a:xfrm>
            <a:off x="8484221" y="19363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3" name="Rectangle 52"/>
          <p:cNvSpPr/>
          <p:nvPr/>
        </p:nvSpPr>
        <p:spPr>
          <a:xfrm>
            <a:off x="6898307" y="194355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4" name="Rectangle 53"/>
          <p:cNvSpPr/>
          <p:nvPr/>
        </p:nvSpPr>
        <p:spPr>
          <a:xfrm>
            <a:off x="11406470" y="199028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5" name="Rectangle 54"/>
          <p:cNvSpPr/>
          <p:nvPr/>
        </p:nvSpPr>
        <p:spPr>
          <a:xfrm>
            <a:off x="9827419" y="199029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6" name="Rectangle 55"/>
          <p:cNvSpPr/>
          <p:nvPr/>
        </p:nvSpPr>
        <p:spPr>
          <a:xfrm>
            <a:off x="7530797" y="5381709"/>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7" name="Rectangle 56"/>
          <p:cNvSpPr/>
          <p:nvPr/>
        </p:nvSpPr>
        <p:spPr>
          <a:xfrm>
            <a:off x="7002159"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8" name="Rectangle 57"/>
          <p:cNvSpPr/>
          <p:nvPr/>
        </p:nvSpPr>
        <p:spPr>
          <a:xfrm>
            <a:off x="6481026"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9" name="Rectangle 58"/>
          <p:cNvSpPr/>
          <p:nvPr/>
        </p:nvSpPr>
        <p:spPr>
          <a:xfrm>
            <a:off x="5633197"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0" name="Rectangle 59"/>
          <p:cNvSpPr/>
          <p:nvPr/>
        </p:nvSpPr>
        <p:spPr>
          <a:xfrm>
            <a:off x="4053689"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1" name="Rectangle 60"/>
          <p:cNvSpPr/>
          <p:nvPr/>
        </p:nvSpPr>
        <p:spPr>
          <a:xfrm>
            <a:off x="3543300"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2" name="Rectangle 61"/>
          <p:cNvSpPr/>
          <p:nvPr/>
        </p:nvSpPr>
        <p:spPr>
          <a:xfrm>
            <a:off x="8059435" y="489593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3" name="Rectangle 62"/>
          <p:cNvSpPr/>
          <p:nvPr/>
        </p:nvSpPr>
        <p:spPr>
          <a:xfrm>
            <a:off x="10238539" y="369755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4" name="Rectangle 63"/>
          <p:cNvSpPr/>
          <p:nvPr/>
        </p:nvSpPr>
        <p:spPr>
          <a:xfrm>
            <a:off x="8588073" y="538170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5" name="Rectangle 64"/>
          <p:cNvSpPr/>
          <p:nvPr/>
        </p:nvSpPr>
        <p:spPr>
          <a:xfrm>
            <a:off x="5112064" y="51547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6" name="Rectangle 65"/>
          <p:cNvSpPr/>
          <p:nvPr/>
        </p:nvSpPr>
        <p:spPr>
          <a:xfrm>
            <a:off x="4582327" y="4669102"/>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7" name="Rectangle 66"/>
          <p:cNvSpPr/>
          <p:nvPr/>
        </p:nvSpPr>
        <p:spPr>
          <a:xfrm>
            <a:off x="9709901" y="418332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8" name="Rectangle 67"/>
          <p:cNvSpPr/>
          <p:nvPr/>
        </p:nvSpPr>
        <p:spPr>
          <a:xfrm>
            <a:off x="9181263" y="41840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9" name="Rectangle 68"/>
          <p:cNvSpPr/>
          <p:nvPr/>
        </p:nvSpPr>
        <p:spPr>
          <a:xfrm>
            <a:off x="9116711" y="538170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70" name="Rectangle 69"/>
          <p:cNvSpPr/>
          <p:nvPr/>
        </p:nvSpPr>
        <p:spPr>
          <a:xfrm>
            <a:off x="11295815" y="418332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71" name="Rectangle 70"/>
          <p:cNvSpPr/>
          <p:nvPr/>
        </p:nvSpPr>
        <p:spPr>
          <a:xfrm>
            <a:off x="10767177" y="418320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72" name="TextBox 71"/>
          <p:cNvSpPr txBox="1"/>
          <p:nvPr/>
        </p:nvSpPr>
        <p:spPr>
          <a:xfrm>
            <a:off x="6905170" y="1960433"/>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a</a:t>
            </a:r>
          </a:p>
        </p:txBody>
      </p:sp>
      <p:sp>
        <p:nvSpPr>
          <p:cNvPr id="73" name="TextBox 72"/>
          <p:cNvSpPr txBox="1"/>
          <p:nvPr/>
        </p:nvSpPr>
        <p:spPr>
          <a:xfrm>
            <a:off x="9836543" y="2019700"/>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o</a:t>
            </a:r>
          </a:p>
        </p:txBody>
      </p:sp>
      <p:sp>
        <p:nvSpPr>
          <p:cNvPr id="74" name="TextBox 73"/>
          <p:cNvSpPr txBox="1"/>
          <p:nvPr/>
        </p:nvSpPr>
        <p:spPr>
          <a:xfrm>
            <a:off x="9709901" y="4207438"/>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e</a:t>
            </a:r>
          </a:p>
        </p:txBody>
      </p:sp>
      <p:sp>
        <p:nvSpPr>
          <p:cNvPr id="75" name="TextBox 74"/>
          <p:cNvSpPr txBox="1"/>
          <p:nvPr/>
        </p:nvSpPr>
        <p:spPr>
          <a:xfrm>
            <a:off x="4052590" y="5180160"/>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i</a:t>
            </a:r>
          </a:p>
        </p:txBody>
      </p:sp>
      <p:sp>
        <p:nvSpPr>
          <p:cNvPr id="76" name="TextBox 75"/>
          <p:cNvSpPr txBox="1"/>
          <p:nvPr/>
        </p:nvSpPr>
        <p:spPr>
          <a:xfrm>
            <a:off x="3473708" y="3087577"/>
            <a:ext cx="2253159" cy="1477328"/>
          </a:xfrm>
          <a:prstGeom prst="rect">
            <a:avLst/>
          </a:prstGeom>
          <a:noFill/>
        </p:spPr>
        <p:txBody>
          <a:bodyPr wrap="square" rtlCol="0">
            <a:spAutoFit/>
          </a:bodyPr>
          <a:lstStyle/>
          <a:p>
            <a:r>
              <a:rPr lang="en-GB" dirty="0">
                <a:latin typeface="OpenDyslexicAlta" pitchFamily="2" charset="77"/>
                <a:ea typeface="OpenDyslexic" charset="0"/>
                <a:cs typeface="OpenDyslexic" charset="0"/>
              </a:rPr>
              <a:t>Use your spellings to try and work out which words fit in the boxes.</a:t>
            </a:r>
          </a:p>
        </p:txBody>
      </p:sp>
      <p:sp>
        <p:nvSpPr>
          <p:cNvPr id="77" name="TextBox 76"/>
          <p:cNvSpPr txBox="1"/>
          <p:nvPr/>
        </p:nvSpPr>
        <p:spPr>
          <a:xfrm>
            <a:off x="3379107" y="6304899"/>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Which words have been left out?</a:t>
            </a:r>
          </a:p>
        </p:txBody>
      </p:sp>
    </p:spTree>
    <p:extLst>
      <p:ext uri="{BB962C8B-B14F-4D97-AF65-F5344CB8AC3E}">
        <p14:creationId xmlns:p14="http://schemas.microsoft.com/office/powerpoint/2010/main" val="155098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badge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edge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bridge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dodge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fudge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ridge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judge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wedge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lodge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a:latin typeface="Muli" pitchFamily="2" charset="77"/>
                        </a:rPr>
                        <a:t>The /j/ sound spelt </a:t>
                      </a:r>
                      <a:r>
                        <a:rPr lang="mr-IN" sz="1600" b="0" i="0" baseline="0" dirty="0">
                          <a:latin typeface="Muli" pitchFamily="2" charset="77"/>
                        </a:rPr>
                        <a:t>–</a:t>
                      </a:r>
                      <a:r>
                        <a:rPr lang="en-GB" sz="1600" baseline="0" dirty="0" err="1">
                          <a:latin typeface="Muli" pitchFamily="2" charset="77"/>
                        </a:rPr>
                        <a:t>dge</a:t>
                      </a:r>
                      <a:r>
                        <a:rPr lang="en-GB" sz="1600" baseline="0" dirty="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a:latin typeface="Muli" pitchFamily="2" charset="77"/>
                      </a:endParaRPr>
                    </a:p>
                    <a:p>
                      <a:r>
                        <a:rPr lang="en-GB" sz="1600" baseline="0" dirty="0">
                          <a:solidFill>
                            <a:srgbClr val="FF3860"/>
                          </a:solidFill>
                          <a:latin typeface="Muli" pitchFamily="2" charset="77"/>
                        </a:rPr>
                        <a:t>Answers: </a:t>
                      </a:r>
                      <a:endParaRPr lang="en-GB" sz="16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6" name="Rectangle 35"/>
          <p:cNvSpPr/>
          <p:nvPr/>
        </p:nvSpPr>
        <p:spPr>
          <a:xfrm>
            <a:off x="6369669"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b</a:t>
            </a:r>
          </a:p>
        </p:txBody>
      </p:sp>
      <p:sp>
        <p:nvSpPr>
          <p:cNvPr id="37" name="Rectangle 36"/>
          <p:cNvSpPr/>
          <p:nvPr/>
        </p:nvSpPr>
        <p:spPr>
          <a:xfrm>
            <a:off x="3473708"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e</a:t>
            </a:r>
          </a:p>
        </p:txBody>
      </p:sp>
      <p:sp>
        <p:nvSpPr>
          <p:cNvPr id="38" name="Rectangle 37"/>
          <p:cNvSpPr/>
          <p:nvPr/>
        </p:nvSpPr>
        <p:spPr>
          <a:xfrm>
            <a:off x="7331030"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39" name="Rectangle 38"/>
          <p:cNvSpPr/>
          <p:nvPr/>
        </p:nvSpPr>
        <p:spPr>
          <a:xfrm>
            <a:off x="7955583" y="193632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40" name="Rectangle 39"/>
          <p:cNvSpPr/>
          <p:nvPr/>
        </p:nvSpPr>
        <p:spPr>
          <a:xfrm>
            <a:off x="3998915" y="156456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41" name="Rectangle 40"/>
          <p:cNvSpPr/>
          <p:nvPr/>
        </p:nvSpPr>
        <p:spPr>
          <a:xfrm>
            <a:off x="4527553" y="205034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42" name="Rectangle 41"/>
          <p:cNvSpPr/>
          <p:nvPr/>
        </p:nvSpPr>
        <p:spPr>
          <a:xfrm>
            <a:off x="5745116"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b</a:t>
            </a:r>
          </a:p>
        </p:txBody>
      </p:sp>
      <p:sp>
        <p:nvSpPr>
          <p:cNvPr id="43" name="Rectangle 42"/>
          <p:cNvSpPr/>
          <p:nvPr/>
        </p:nvSpPr>
        <p:spPr>
          <a:xfrm>
            <a:off x="7426945"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44" name="Rectangle 43"/>
          <p:cNvSpPr/>
          <p:nvPr/>
        </p:nvSpPr>
        <p:spPr>
          <a:xfrm>
            <a:off x="10884695" y="199028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45" name="Rectangle 44"/>
          <p:cNvSpPr/>
          <p:nvPr/>
        </p:nvSpPr>
        <p:spPr>
          <a:xfrm>
            <a:off x="7859668" y="35733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46" name="Rectangle 45"/>
          <p:cNvSpPr/>
          <p:nvPr/>
        </p:nvSpPr>
        <p:spPr>
          <a:xfrm>
            <a:off x="10356057" y="150451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47" name="Rectangle 46"/>
          <p:cNvSpPr/>
          <p:nvPr/>
        </p:nvSpPr>
        <p:spPr>
          <a:xfrm>
            <a:off x="9298781" y="150451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48" name="Rectangle 47"/>
          <p:cNvSpPr/>
          <p:nvPr/>
        </p:nvSpPr>
        <p:spPr>
          <a:xfrm>
            <a:off x="5056191"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49" name="Rectangle 48"/>
          <p:cNvSpPr/>
          <p:nvPr/>
        </p:nvSpPr>
        <p:spPr>
          <a:xfrm>
            <a:off x="8388306" y="35733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50" name="Rectangle 49"/>
          <p:cNvSpPr/>
          <p:nvPr/>
        </p:nvSpPr>
        <p:spPr>
          <a:xfrm>
            <a:off x="6802392"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err="1">
                <a:solidFill>
                  <a:srgbClr val="FF3860"/>
                </a:solidFill>
                <a:latin typeface="OpenDyslexicAlta" pitchFamily="2" charset="77"/>
              </a:rPr>
              <a:t>i</a:t>
            </a:r>
            <a:endParaRPr lang="en-GB" sz="2400" dirty="0">
              <a:solidFill>
                <a:srgbClr val="FF3860"/>
              </a:solidFill>
              <a:latin typeface="OpenDyslexicAlta" pitchFamily="2" charset="77"/>
            </a:endParaRPr>
          </a:p>
        </p:txBody>
      </p:sp>
      <p:sp>
        <p:nvSpPr>
          <p:cNvPr id="51" name="Rectangle 50"/>
          <p:cNvSpPr/>
          <p:nvPr/>
        </p:nvSpPr>
        <p:spPr>
          <a:xfrm>
            <a:off x="6273754"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r</a:t>
            </a:r>
          </a:p>
        </p:txBody>
      </p:sp>
      <p:sp>
        <p:nvSpPr>
          <p:cNvPr id="52" name="Rectangle 51"/>
          <p:cNvSpPr/>
          <p:nvPr/>
        </p:nvSpPr>
        <p:spPr>
          <a:xfrm>
            <a:off x="8484221" y="19363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OpenDyslexicAlta" pitchFamily="2" charset="77"/>
              </a:rPr>
              <a:t>e</a:t>
            </a:r>
          </a:p>
        </p:txBody>
      </p:sp>
      <p:sp>
        <p:nvSpPr>
          <p:cNvPr id="53" name="Rectangle 52"/>
          <p:cNvSpPr/>
          <p:nvPr/>
        </p:nvSpPr>
        <p:spPr>
          <a:xfrm>
            <a:off x="6898307" y="194355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OpenDyslexicAlta" pitchFamily="2" charset="77"/>
            </a:endParaRPr>
          </a:p>
        </p:txBody>
      </p:sp>
      <p:sp>
        <p:nvSpPr>
          <p:cNvPr id="54" name="Rectangle 53"/>
          <p:cNvSpPr/>
          <p:nvPr/>
        </p:nvSpPr>
        <p:spPr>
          <a:xfrm>
            <a:off x="11406470" y="199028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OpenDyslexicAlta" pitchFamily="2" charset="77"/>
              </a:rPr>
              <a:t>e</a:t>
            </a:r>
          </a:p>
        </p:txBody>
      </p:sp>
      <p:sp>
        <p:nvSpPr>
          <p:cNvPr id="55" name="Rectangle 54"/>
          <p:cNvSpPr/>
          <p:nvPr/>
        </p:nvSpPr>
        <p:spPr>
          <a:xfrm>
            <a:off x="9827419" y="199029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OpenDyslexicAlta" pitchFamily="2" charset="77"/>
            </a:endParaRPr>
          </a:p>
        </p:txBody>
      </p:sp>
      <p:sp>
        <p:nvSpPr>
          <p:cNvPr id="56" name="Rectangle 55"/>
          <p:cNvSpPr/>
          <p:nvPr/>
        </p:nvSpPr>
        <p:spPr>
          <a:xfrm>
            <a:off x="7530797" y="5381709"/>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u</a:t>
            </a:r>
          </a:p>
        </p:txBody>
      </p:sp>
      <p:sp>
        <p:nvSpPr>
          <p:cNvPr id="57" name="Rectangle 56"/>
          <p:cNvSpPr/>
          <p:nvPr/>
        </p:nvSpPr>
        <p:spPr>
          <a:xfrm>
            <a:off x="7002159"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m</a:t>
            </a:r>
          </a:p>
        </p:txBody>
      </p:sp>
      <p:sp>
        <p:nvSpPr>
          <p:cNvPr id="58" name="Rectangle 57"/>
          <p:cNvSpPr/>
          <p:nvPr/>
        </p:nvSpPr>
        <p:spPr>
          <a:xfrm>
            <a:off x="6481026"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0000"/>
                </a:solidFill>
                <a:latin typeface="OpenDyslexicAlta" pitchFamily="2" charset="77"/>
              </a:rPr>
              <a:t>s</a:t>
            </a:r>
          </a:p>
        </p:txBody>
      </p:sp>
      <p:sp>
        <p:nvSpPr>
          <p:cNvPr id="59" name="Rectangle 58"/>
          <p:cNvSpPr/>
          <p:nvPr/>
        </p:nvSpPr>
        <p:spPr>
          <a:xfrm>
            <a:off x="5633197"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60" name="Rectangle 59"/>
          <p:cNvSpPr/>
          <p:nvPr/>
        </p:nvSpPr>
        <p:spPr>
          <a:xfrm>
            <a:off x="4053689"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OpenDyslexicAlta" pitchFamily="2" charset="77"/>
            </a:endParaRPr>
          </a:p>
        </p:txBody>
      </p:sp>
      <p:sp>
        <p:nvSpPr>
          <p:cNvPr id="61" name="Rectangle 60"/>
          <p:cNvSpPr/>
          <p:nvPr/>
        </p:nvSpPr>
        <p:spPr>
          <a:xfrm>
            <a:off x="3543300"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r</a:t>
            </a:r>
          </a:p>
        </p:txBody>
      </p:sp>
      <p:sp>
        <p:nvSpPr>
          <p:cNvPr id="62" name="Rectangle 61"/>
          <p:cNvSpPr/>
          <p:nvPr/>
        </p:nvSpPr>
        <p:spPr>
          <a:xfrm>
            <a:off x="8059435" y="489593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63" name="Rectangle 62"/>
          <p:cNvSpPr/>
          <p:nvPr/>
        </p:nvSpPr>
        <p:spPr>
          <a:xfrm>
            <a:off x="10238539" y="369755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64" name="Rectangle 63"/>
          <p:cNvSpPr/>
          <p:nvPr/>
        </p:nvSpPr>
        <p:spPr>
          <a:xfrm>
            <a:off x="8588073" y="538170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65" name="Rectangle 64"/>
          <p:cNvSpPr/>
          <p:nvPr/>
        </p:nvSpPr>
        <p:spPr>
          <a:xfrm>
            <a:off x="5112064" y="51547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66" name="Rectangle 65"/>
          <p:cNvSpPr/>
          <p:nvPr/>
        </p:nvSpPr>
        <p:spPr>
          <a:xfrm>
            <a:off x="4582327" y="4669102"/>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67" name="Rectangle 66"/>
          <p:cNvSpPr/>
          <p:nvPr/>
        </p:nvSpPr>
        <p:spPr>
          <a:xfrm>
            <a:off x="9709901" y="418332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OpenDyslexicAlta" pitchFamily="2" charset="77"/>
            </a:endParaRPr>
          </a:p>
        </p:txBody>
      </p:sp>
      <p:sp>
        <p:nvSpPr>
          <p:cNvPr id="68" name="Rectangle 67"/>
          <p:cNvSpPr/>
          <p:nvPr/>
        </p:nvSpPr>
        <p:spPr>
          <a:xfrm>
            <a:off x="9181263" y="41840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w</a:t>
            </a:r>
          </a:p>
        </p:txBody>
      </p:sp>
      <p:sp>
        <p:nvSpPr>
          <p:cNvPr id="69" name="Rectangle 68"/>
          <p:cNvSpPr/>
          <p:nvPr/>
        </p:nvSpPr>
        <p:spPr>
          <a:xfrm>
            <a:off x="9116711" y="538170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70" name="Rectangle 69"/>
          <p:cNvSpPr/>
          <p:nvPr/>
        </p:nvSpPr>
        <p:spPr>
          <a:xfrm>
            <a:off x="11295815" y="418332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71" name="Rectangle 70"/>
          <p:cNvSpPr/>
          <p:nvPr/>
        </p:nvSpPr>
        <p:spPr>
          <a:xfrm>
            <a:off x="10767177" y="418320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72" name="TextBox 71"/>
          <p:cNvSpPr txBox="1"/>
          <p:nvPr/>
        </p:nvSpPr>
        <p:spPr>
          <a:xfrm>
            <a:off x="6905170" y="1960433"/>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a</a:t>
            </a:r>
          </a:p>
        </p:txBody>
      </p:sp>
      <p:sp>
        <p:nvSpPr>
          <p:cNvPr id="73" name="TextBox 72"/>
          <p:cNvSpPr txBox="1"/>
          <p:nvPr/>
        </p:nvSpPr>
        <p:spPr>
          <a:xfrm>
            <a:off x="9836543" y="2019700"/>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o</a:t>
            </a:r>
          </a:p>
        </p:txBody>
      </p:sp>
      <p:sp>
        <p:nvSpPr>
          <p:cNvPr id="74" name="TextBox 73"/>
          <p:cNvSpPr txBox="1"/>
          <p:nvPr/>
        </p:nvSpPr>
        <p:spPr>
          <a:xfrm>
            <a:off x="9709901" y="4207438"/>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e</a:t>
            </a:r>
          </a:p>
        </p:txBody>
      </p:sp>
      <p:sp>
        <p:nvSpPr>
          <p:cNvPr id="75" name="TextBox 74"/>
          <p:cNvSpPr txBox="1"/>
          <p:nvPr/>
        </p:nvSpPr>
        <p:spPr>
          <a:xfrm>
            <a:off x="4052590" y="5180160"/>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i</a:t>
            </a:r>
          </a:p>
        </p:txBody>
      </p:sp>
      <p:sp>
        <p:nvSpPr>
          <p:cNvPr id="76" name="TextBox 75"/>
          <p:cNvSpPr txBox="1"/>
          <p:nvPr/>
        </p:nvSpPr>
        <p:spPr>
          <a:xfrm>
            <a:off x="3473708" y="3087577"/>
            <a:ext cx="2253159" cy="1477328"/>
          </a:xfrm>
          <a:prstGeom prst="rect">
            <a:avLst/>
          </a:prstGeom>
          <a:noFill/>
        </p:spPr>
        <p:txBody>
          <a:bodyPr wrap="square" rtlCol="0">
            <a:spAutoFit/>
          </a:bodyPr>
          <a:lstStyle/>
          <a:p>
            <a:r>
              <a:rPr lang="en-GB" dirty="0">
                <a:latin typeface="OpenDyslexicAlta" pitchFamily="2" charset="77"/>
                <a:ea typeface="OpenDyslexic" charset="0"/>
                <a:cs typeface="OpenDyslexic" charset="0"/>
              </a:rPr>
              <a:t>Use your spellings to try and work out which words fit in the boxes.</a:t>
            </a:r>
          </a:p>
        </p:txBody>
      </p:sp>
      <p:sp>
        <p:nvSpPr>
          <p:cNvPr id="77" name="TextBox 76"/>
          <p:cNvSpPr txBox="1"/>
          <p:nvPr/>
        </p:nvSpPr>
        <p:spPr>
          <a:xfrm>
            <a:off x="3379107" y="6304899"/>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Which words have been left out?</a:t>
            </a:r>
          </a:p>
        </p:txBody>
      </p:sp>
    </p:spTree>
    <p:extLst>
      <p:ext uri="{BB962C8B-B14F-4D97-AF65-F5344CB8AC3E}">
        <p14:creationId xmlns:p14="http://schemas.microsoft.com/office/powerpoint/2010/main" val="172372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gn="l">
              <a:lnSpc>
                <a:spcPct val="100000"/>
              </a:lnSpc>
              <a:spcBef>
                <a:spcPts val="0"/>
              </a:spcBef>
              <a:defRPr/>
            </a:pPr>
            <a:r>
              <a:rPr lang="en-GB" dirty="0"/>
              <a:t>The /j/ sound spelt </a:t>
            </a:r>
            <a:r>
              <a:rPr lang="mr-IN" dirty="0"/>
              <a:t>–</a:t>
            </a:r>
            <a:r>
              <a:rPr lang="en-GB" dirty="0" err="1"/>
              <a:t>ge</a:t>
            </a:r>
            <a:r>
              <a:rPr lang="en-GB" dirty="0"/>
              <a:t> at the end of words.  This spelling comes after all sounds other than the short vowels.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2</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95034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2</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/j/ sound spelt </a:t>
            </a:r>
            <a:r>
              <a:rPr lang="mr-IN" dirty="0"/>
              <a:t>–</a:t>
            </a:r>
            <a:r>
              <a:rPr lang="en-GB" dirty="0" err="1"/>
              <a:t>ge</a:t>
            </a:r>
            <a:r>
              <a:rPr lang="en-GB" dirty="0"/>
              <a:t> at the end of words.  This spelling comes after all sounds other than the short vowels.</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6"/>
          <a:ext cx="8363607" cy="5314954"/>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941709">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Words that end with a /j/ sound that is spelling ‘</a:t>
                      </a:r>
                      <a:r>
                        <a:rPr lang="en-GB" sz="1700" b="0" i="0" dirty="0" err="1">
                          <a:latin typeface="Muli" pitchFamily="2" charset="77"/>
                        </a:rPr>
                        <a:t>ge</a:t>
                      </a:r>
                      <a:r>
                        <a:rPr lang="en-GB" sz="1700" b="0" i="0" dirty="0">
                          <a:latin typeface="Muli" pitchFamily="2" charset="77"/>
                        </a:rPr>
                        <a:t>’ have a sound that is not a short vowel.</a:t>
                      </a:r>
                    </a:p>
                  </a:txBody>
                  <a:tcPr/>
                </a:tc>
                <a:extLst>
                  <a:ext uri="{0D108BD9-81ED-4DB2-BD59-A6C34878D82A}">
                    <a16:rowId xmlns:a16="http://schemas.microsoft.com/office/drawing/2014/main" val="10000"/>
                  </a:ext>
                </a:extLst>
              </a:tr>
              <a:tr h="2468245">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Ask children to listen to the words and spot the sound that is the same in each. </a:t>
                      </a:r>
                    </a:p>
                    <a:p>
                      <a:endParaRPr lang="en-GB" sz="1700" b="0" i="0" baseline="0" dirty="0">
                        <a:latin typeface="Muli" pitchFamily="2" charset="77"/>
                      </a:endParaRPr>
                    </a:p>
                    <a:p>
                      <a:r>
                        <a:rPr lang="en-GB" sz="1700" b="0" i="0" baseline="0" dirty="0">
                          <a:latin typeface="Muli" pitchFamily="2" charset="77"/>
                        </a:rPr>
                        <a:t>Use the power point slide to show the spelling list. Ask children to copy the words on their whiteboards and circle the sound that comes before the /j/ sound.</a:t>
                      </a:r>
                    </a:p>
                    <a:p>
                      <a:endParaRPr lang="en-GB" sz="1700" b="0" i="0" baseline="0" dirty="0">
                        <a:latin typeface="Muli" pitchFamily="2" charset="77"/>
                      </a:endParaRPr>
                    </a:p>
                    <a:p>
                      <a:r>
                        <a:rPr lang="en-GB" sz="1700" b="0" i="0" baseline="0" dirty="0">
                          <a:latin typeface="Muli" pitchFamily="2" charset="77"/>
                        </a:rPr>
                        <a:t>Feedback and discuss how this spelling occurs only in words without a short vowel sound.</a:t>
                      </a:r>
                    </a:p>
                  </a:txBody>
                  <a:tcPr/>
                </a:tc>
                <a:extLst>
                  <a:ext uri="{0D108BD9-81ED-4DB2-BD59-A6C34878D82A}">
                    <a16:rowId xmlns:a16="http://schemas.microsoft.com/office/drawing/2014/main" val="10001"/>
                  </a:ext>
                </a:extLst>
              </a:tr>
              <a:tr h="1810804">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Using the spelling list words get children to work in pairs to try and find two new words that they can make from each word. For example:</a:t>
                      </a:r>
                      <a:br>
                        <a:rPr lang="en-GB" sz="1700" b="0" i="0" dirty="0">
                          <a:latin typeface="Muli" pitchFamily="2" charset="77"/>
                        </a:rPr>
                      </a:br>
                      <a:br>
                        <a:rPr lang="en-GB" sz="1700" b="0" i="0" dirty="0">
                          <a:latin typeface="Muli" pitchFamily="2" charset="77"/>
                        </a:rPr>
                      </a:br>
                      <a:r>
                        <a:rPr lang="en-GB" sz="1700" b="0" i="0" dirty="0">
                          <a:latin typeface="Muli" pitchFamily="2" charset="77"/>
                        </a:rPr>
                        <a:t>charge – rage – hag</a:t>
                      </a:r>
                    </a:p>
                    <a:p>
                      <a:r>
                        <a:rPr lang="en-GB" sz="1700" b="0" i="0" dirty="0">
                          <a:latin typeface="Muli" pitchFamily="2" charset="77"/>
                        </a:rPr>
                        <a:t>orange – range – ran</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age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huge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change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charge</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bulge</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range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orange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hinge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stage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31483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/f/ sound spelled </a:t>
            </a:r>
            <a:r>
              <a:rPr lang="en-GB" dirty="0" err="1"/>
              <a:t>ff</a:t>
            </a:r>
            <a:r>
              <a:rPr lang="en-GB" dirty="0"/>
              <a:t> usually following a single vowel.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1</a:t>
            </a:r>
            <a:endParaRPr lang="en-GB" dirty="0"/>
          </a:p>
        </p:txBody>
      </p:sp>
    </p:spTree>
    <p:extLst>
      <p:ext uri="{BB962C8B-B14F-4D97-AF65-F5344CB8AC3E}">
        <p14:creationId xmlns:p14="http://schemas.microsoft.com/office/powerpoint/2010/main" val="347601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huge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change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charge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bulge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village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range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orange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hinge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spelt </a:t>
                      </a:r>
                      <a:r>
                        <a:rPr lang="mr-IN" sz="1400" b="0" i="0" baseline="0" dirty="0">
                          <a:latin typeface="Muli" pitchFamily="2" charset="77"/>
                        </a:rPr>
                        <a:t>–</a:t>
                      </a:r>
                      <a:r>
                        <a:rPr lang="en-GB" sz="1400" baseline="0" dirty="0" err="1">
                          <a:latin typeface="Muli" pitchFamily="2" charset="77"/>
                        </a:rPr>
                        <a:t>ge</a:t>
                      </a:r>
                      <a:r>
                        <a:rPr lang="en-GB" sz="1400" baseline="0" dirty="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360FA33C-3E6A-4226-998F-2C082915D559}"/>
                  </a:ext>
                </a:extLst>
              </p:cNvPr>
              <p:cNvGraphicFramePr>
                <a:graphicFrameLocks noChangeAspect="1"/>
              </p:cNvGraphicFramePr>
              <p:nvPr/>
            </p:nvGraphicFramePr>
            <p:xfrm>
              <a:off x="-4410635" y="4084807"/>
              <a:ext cx="3048000" cy="1714500"/>
            </p:xfrm>
            <a:graphic>
              <a:graphicData uri="http://schemas.microsoft.com/office/powerpoint/2016/slidezoom">
                <pslz:sldZm>
                  <pslz:sldZmObj sldId="260" cId="1148340856">
                    <pslz:zmPr id="{2F19B738-7E17-42E9-8BBB-0671D6DC223E}"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360FA33C-3E6A-4226-998F-2C082915D559}"/>
                  </a:ext>
                </a:extLst>
              </p:cNvPr>
              <p:cNvPicPr>
                <a:picLocks noGrp="1" noRot="1" noChangeAspect="1" noMove="1" noResize="1" noEditPoints="1" noAdjustHandles="1" noChangeArrowheads="1" noChangeShapeType="1"/>
              </p:cNvPicPr>
              <p:nvPr/>
            </p:nvPicPr>
            <p:blipFill>
              <a:blip r:embed="rId3"/>
              <a:stretch>
                <a:fillRect/>
              </a:stretch>
            </p:blipFill>
            <p:spPr>
              <a:xfrm>
                <a:off x="-4410635" y="408480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578425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347688"/>
          <a:ext cx="2787650" cy="4897352"/>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39351">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age</a:t>
                      </a:r>
                    </a:p>
                  </a:txBody>
                  <a:tcPr/>
                </a:tc>
                <a:extLst>
                  <a:ext uri="{0D108BD9-81ED-4DB2-BD59-A6C34878D82A}">
                    <a16:rowId xmlns:a16="http://schemas.microsoft.com/office/drawing/2014/main" val="10001"/>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huge</a:t>
                      </a:r>
                    </a:p>
                  </a:txBody>
                  <a:tcPr/>
                </a:tc>
                <a:extLst>
                  <a:ext uri="{0D108BD9-81ED-4DB2-BD59-A6C34878D82A}">
                    <a16:rowId xmlns:a16="http://schemas.microsoft.com/office/drawing/2014/main" val="10002"/>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change</a:t>
                      </a:r>
                    </a:p>
                  </a:txBody>
                  <a:tcPr/>
                </a:tc>
                <a:extLst>
                  <a:ext uri="{0D108BD9-81ED-4DB2-BD59-A6C34878D82A}">
                    <a16:rowId xmlns:a16="http://schemas.microsoft.com/office/drawing/2014/main" val="10003"/>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charge</a:t>
                      </a:r>
                    </a:p>
                  </a:txBody>
                  <a:tcPr/>
                </a:tc>
                <a:extLst>
                  <a:ext uri="{0D108BD9-81ED-4DB2-BD59-A6C34878D82A}">
                    <a16:rowId xmlns:a16="http://schemas.microsoft.com/office/drawing/2014/main" val="10004"/>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bulge</a:t>
                      </a:r>
                    </a:p>
                  </a:txBody>
                  <a:tcPr/>
                </a:tc>
                <a:extLst>
                  <a:ext uri="{0D108BD9-81ED-4DB2-BD59-A6C34878D82A}">
                    <a16:rowId xmlns:a16="http://schemas.microsoft.com/office/drawing/2014/main" val="10005"/>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10006"/>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range</a:t>
                      </a:r>
                    </a:p>
                  </a:txBody>
                  <a:tcPr/>
                </a:tc>
                <a:extLst>
                  <a:ext uri="{0D108BD9-81ED-4DB2-BD59-A6C34878D82A}">
                    <a16:rowId xmlns:a16="http://schemas.microsoft.com/office/drawing/2014/main" val="10007"/>
                  </a:ext>
                </a:extLst>
              </a:tr>
              <a:tr h="401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orange</a:t>
                      </a:r>
                    </a:p>
                  </a:txBody>
                  <a:tcPr/>
                </a:tc>
                <a:extLst>
                  <a:ext uri="{0D108BD9-81ED-4DB2-BD59-A6C34878D82A}">
                    <a16:rowId xmlns:a16="http://schemas.microsoft.com/office/drawing/2014/main" val="10008"/>
                  </a:ext>
                </a:extLst>
              </a:tr>
              <a:tr h="21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hinge</a:t>
                      </a:r>
                    </a:p>
                  </a:txBody>
                  <a:tcPr/>
                </a:tc>
                <a:extLst>
                  <a:ext uri="{0D108BD9-81ED-4DB2-BD59-A6C34878D82A}">
                    <a16:rowId xmlns:a16="http://schemas.microsoft.com/office/drawing/2014/main" val="10009"/>
                  </a:ext>
                </a:extLst>
              </a:tr>
              <a:tr h="615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stage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spelt </a:t>
                      </a:r>
                      <a:r>
                        <a:rPr lang="mr-IN" sz="1400" b="0" i="0" baseline="0" dirty="0">
                          <a:latin typeface="Muli" pitchFamily="2" charset="77"/>
                        </a:rPr>
                        <a:t>–</a:t>
                      </a:r>
                      <a:r>
                        <a:rPr lang="en-GB" sz="1400" baseline="0" dirty="0" err="1">
                          <a:latin typeface="Muli" pitchFamily="2" charset="77"/>
                        </a:rPr>
                        <a:t>ge</a:t>
                      </a:r>
                      <a:r>
                        <a:rPr lang="en-GB" sz="1400" baseline="0" dirty="0">
                          <a:latin typeface="Muli" pitchFamily="2" charset="77"/>
                        </a:rPr>
                        <a:t> at the end of words. </a:t>
                      </a:r>
                    </a:p>
                    <a:p>
                      <a:endParaRPr lang="en-GB" sz="1400" baseline="0" dirty="0">
                        <a:latin typeface="Muli" pitchFamily="2" charset="77"/>
                      </a:endParaRPr>
                    </a:p>
                    <a:p>
                      <a:r>
                        <a:rPr lang="en-GB" sz="1400" baseline="0" dirty="0">
                          <a:latin typeface="Muli" pitchFamily="2" charset="77"/>
                        </a:rPr>
                        <a:t>Name:</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4780396" y="612824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3722987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347688"/>
          <a:ext cx="2787650" cy="4897352"/>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39351">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age</a:t>
                      </a:r>
                    </a:p>
                  </a:txBody>
                  <a:tcPr/>
                </a:tc>
                <a:extLst>
                  <a:ext uri="{0D108BD9-81ED-4DB2-BD59-A6C34878D82A}">
                    <a16:rowId xmlns:a16="http://schemas.microsoft.com/office/drawing/2014/main" val="10001"/>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huge</a:t>
                      </a:r>
                    </a:p>
                  </a:txBody>
                  <a:tcPr/>
                </a:tc>
                <a:extLst>
                  <a:ext uri="{0D108BD9-81ED-4DB2-BD59-A6C34878D82A}">
                    <a16:rowId xmlns:a16="http://schemas.microsoft.com/office/drawing/2014/main" val="10002"/>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change</a:t>
                      </a:r>
                    </a:p>
                  </a:txBody>
                  <a:tcPr/>
                </a:tc>
                <a:extLst>
                  <a:ext uri="{0D108BD9-81ED-4DB2-BD59-A6C34878D82A}">
                    <a16:rowId xmlns:a16="http://schemas.microsoft.com/office/drawing/2014/main" val="10003"/>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charge</a:t>
                      </a:r>
                    </a:p>
                  </a:txBody>
                  <a:tcPr/>
                </a:tc>
                <a:extLst>
                  <a:ext uri="{0D108BD9-81ED-4DB2-BD59-A6C34878D82A}">
                    <a16:rowId xmlns:a16="http://schemas.microsoft.com/office/drawing/2014/main" val="10004"/>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bulge</a:t>
                      </a:r>
                    </a:p>
                  </a:txBody>
                  <a:tcPr/>
                </a:tc>
                <a:extLst>
                  <a:ext uri="{0D108BD9-81ED-4DB2-BD59-A6C34878D82A}">
                    <a16:rowId xmlns:a16="http://schemas.microsoft.com/office/drawing/2014/main" val="10005"/>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10006"/>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range</a:t>
                      </a:r>
                    </a:p>
                  </a:txBody>
                  <a:tcPr/>
                </a:tc>
                <a:extLst>
                  <a:ext uri="{0D108BD9-81ED-4DB2-BD59-A6C34878D82A}">
                    <a16:rowId xmlns:a16="http://schemas.microsoft.com/office/drawing/2014/main" val="10007"/>
                  </a:ext>
                </a:extLst>
              </a:tr>
              <a:tr h="401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orange</a:t>
                      </a:r>
                    </a:p>
                  </a:txBody>
                  <a:tcPr/>
                </a:tc>
                <a:extLst>
                  <a:ext uri="{0D108BD9-81ED-4DB2-BD59-A6C34878D82A}">
                    <a16:rowId xmlns:a16="http://schemas.microsoft.com/office/drawing/2014/main" val="10008"/>
                  </a:ext>
                </a:extLst>
              </a:tr>
              <a:tr h="21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hinge</a:t>
                      </a:r>
                    </a:p>
                  </a:txBody>
                  <a:tcPr/>
                </a:tc>
                <a:extLst>
                  <a:ext uri="{0D108BD9-81ED-4DB2-BD59-A6C34878D82A}">
                    <a16:rowId xmlns:a16="http://schemas.microsoft.com/office/drawing/2014/main" val="10009"/>
                  </a:ext>
                </a:extLst>
              </a:tr>
              <a:tr h="615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stage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spelt </a:t>
                      </a:r>
                      <a:r>
                        <a:rPr lang="mr-IN" sz="1400" b="0" i="0" baseline="0" dirty="0">
                          <a:latin typeface="Muli" pitchFamily="2" charset="77"/>
                        </a:rPr>
                        <a:t>–</a:t>
                      </a:r>
                      <a:r>
                        <a:rPr lang="en-GB" sz="1400" baseline="0" dirty="0" err="1">
                          <a:latin typeface="Muli" pitchFamily="2" charset="77"/>
                        </a:rPr>
                        <a:t>ge</a:t>
                      </a:r>
                      <a:r>
                        <a:rPr lang="en-GB" sz="1400" baseline="0" dirty="0">
                          <a:latin typeface="Muli" pitchFamily="2" charset="77"/>
                        </a:rPr>
                        <a:t> at the end of words. </a:t>
                      </a:r>
                    </a:p>
                    <a:p>
                      <a:endParaRPr lang="en-GB" sz="1400" baseline="0" dirty="0">
                        <a:latin typeface="Muli" pitchFamily="2" charset="77"/>
                      </a:endParaRPr>
                    </a:p>
                    <a:p>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8279">
                  <a:extLst>
                    <a:ext uri="{9D8B030D-6E8A-4147-A177-3AD203B41FA5}">
                      <a16:colId xmlns:a16="http://schemas.microsoft.com/office/drawing/2014/main" val="20004"/>
                    </a:ext>
                  </a:extLst>
                </a:gridCol>
                <a:gridCol w="455819">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4780396" y="612824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1147532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3</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Spelling Rules: The /ow/ sound spelled ‘</a:t>
            </a:r>
            <a:r>
              <a:rPr lang="en-GB" sz="800" dirty="0" err="1">
                <a:latin typeface="Muli" pitchFamily="2" charset="77"/>
              </a:rPr>
              <a:t>ou</a:t>
            </a:r>
            <a:r>
              <a:rPr lang="en-GB" sz="800" dirty="0">
                <a:latin typeface="Muli" pitchFamily="2" charset="77"/>
              </a:rPr>
              <a:t>.’  Found often in the middle of words, sometimes at the beginning and very rarely at the end of words. </a:t>
            </a:r>
          </a:p>
          <a:p>
            <a:pPr marL="514350" indent="-514350">
              <a:buFont typeface="+mj-lt"/>
              <a:buAutoNum type="arabicPeriod"/>
            </a:pPr>
            <a:r>
              <a:rPr lang="en-GB" sz="800" dirty="0">
                <a:latin typeface="Muli" pitchFamily="2" charset="77"/>
              </a:rPr>
              <a:t>Spelling Rules: The /u/ sound spelled ‘</a:t>
            </a:r>
            <a:r>
              <a:rPr lang="en-GB" sz="800" dirty="0" err="1">
                <a:latin typeface="Muli" pitchFamily="2" charset="77"/>
              </a:rPr>
              <a:t>ou</a:t>
            </a:r>
            <a:r>
              <a:rPr lang="en-GB" sz="800" dirty="0">
                <a:latin typeface="Muli" pitchFamily="2" charset="77"/>
              </a:rPr>
              <a:t>.’ This digraph is only found in the middle of words.</a:t>
            </a:r>
          </a:p>
          <a:p>
            <a:pPr marL="514350" indent="-514350">
              <a:buFont typeface="+mj-lt"/>
              <a:buAutoNum type="arabicPeriod"/>
            </a:pPr>
            <a:r>
              <a:rPr lang="en-GB" sz="800" dirty="0">
                <a:latin typeface="Muli" pitchFamily="2" charset="77"/>
              </a:rPr>
              <a:t>Spelling Rule: The /</a:t>
            </a:r>
            <a:r>
              <a:rPr lang="en-GB" sz="800" dirty="0" err="1">
                <a:latin typeface="Muli" pitchFamily="2" charset="77"/>
              </a:rPr>
              <a:t>i</a:t>
            </a:r>
            <a:r>
              <a:rPr lang="en-GB" sz="800" dirty="0">
                <a:latin typeface="Muli" pitchFamily="2" charset="77"/>
              </a:rPr>
              <a:t>/ sound spelled with a ‘y.’</a:t>
            </a:r>
          </a:p>
          <a:p>
            <a:pPr marL="514350" indent="-514350">
              <a:buFont typeface="+mj-lt"/>
              <a:buAutoNum type="arabicPeriod"/>
            </a:pPr>
            <a:r>
              <a:rPr lang="en-GB" sz="800" dirty="0">
                <a:latin typeface="Muli" pitchFamily="2" charset="77"/>
              </a:rPr>
              <a:t>Spelling Rules: Words with endings that sound like /</a:t>
            </a:r>
            <a:r>
              <a:rPr lang="en-GB" sz="800" dirty="0" err="1">
                <a:latin typeface="Muli" pitchFamily="2" charset="77"/>
              </a:rPr>
              <a:t>ze</a:t>
            </a:r>
            <a:r>
              <a:rPr lang="en-GB" sz="800" dirty="0">
                <a:latin typeface="Muli" pitchFamily="2" charset="77"/>
              </a:rPr>
              <a:t>/ as in measure are always spelled with  ‘-sure.’ </a:t>
            </a:r>
          </a:p>
          <a:p>
            <a:pPr marL="514350" indent="-514350">
              <a:buFont typeface="+mj-lt"/>
              <a:buAutoNum type="arabicPeriod"/>
            </a:pPr>
            <a:r>
              <a:rPr lang="en-GB" sz="800" dirty="0">
                <a:latin typeface="Muli" pitchFamily="2" charset="77"/>
              </a:rPr>
              <a:t>Spelling Rules:  Words with endings that sound like /</a:t>
            </a:r>
            <a:r>
              <a:rPr lang="en-GB" sz="800" dirty="0" err="1">
                <a:latin typeface="Muli" pitchFamily="2" charset="77"/>
              </a:rPr>
              <a:t>ch</a:t>
            </a:r>
            <a:r>
              <a:rPr lang="en-GB" sz="800" dirty="0">
                <a:latin typeface="Muli" pitchFamily="2" charset="77"/>
              </a:rPr>
              <a:t>/ is often spelled –’</a:t>
            </a:r>
            <a:r>
              <a:rPr lang="en-GB" sz="800" dirty="0" err="1">
                <a:latin typeface="Muli" pitchFamily="2" charset="77"/>
              </a:rPr>
              <a:t>ture</a:t>
            </a:r>
            <a:r>
              <a:rPr lang="en-GB" sz="800" dirty="0">
                <a:latin typeface="Muli" pitchFamily="2" charset="77"/>
              </a:rPr>
              <a:t>’ unless the root word ends in (t)</a:t>
            </a:r>
            <a:r>
              <a:rPr lang="en-GB" sz="800" dirty="0" err="1">
                <a:latin typeface="Muli" pitchFamily="2" charset="77"/>
              </a:rPr>
              <a:t>ch.</a:t>
            </a:r>
            <a:endParaRPr lang="en-GB" sz="800" dirty="0">
              <a:latin typeface="Muli" pitchFamily="2" charset="77"/>
            </a:endParaRP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Words with the prefix ’re-’   ‘re-’ means ‘again’ or ‘back.’</a:t>
            </a:r>
          </a:p>
          <a:p>
            <a:pPr marL="514350" indent="-514350">
              <a:buFont typeface="+mj-lt"/>
              <a:buAutoNum type="arabicPeriod"/>
            </a:pPr>
            <a:r>
              <a:rPr lang="en-GB" sz="800" dirty="0">
                <a:latin typeface="Muli" pitchFamily="2" charset="77"/>
              </a:rPr>
              <a:t>Spelling Rules: The prefix ’dis-’ which has a negative meaning.  It often means ‘does not’ as in does not agree = disagree. </a:t>
            </a:r>
          </a:p>
          <a:p>
            <a:pPr marL="514350" indent="-514350">
              <a:buFont typeface="+mj-lt"/>
              <a:buAutoNum type="arabicPeriod"/>
            </a:pPr>
            <a:r>
              <a:rPr lang="en-GB" sz="800" dirty="0">
                <a:latin typeface="Muli" pitchFamily="2" charset="77"/>
              </a:rPr>
              <a:t>Spelling Rules: The prefix ’mis-’ This is another prefix with negative meanings. </a:t>
            </a:r>
          </a:p>
          <a:p>
            <a:pPr marL="514350" indent="-514350">
              <a:buFont typeface="+mj-lt"/>
              <a:buAutoNum type="arabicPeriod"/>
            </a:pPr>
            <a:r>
              <a:rPr lang="en-GB" sz="800" dirty="0">
                <a:latin typeface="Muli" pitchFamily="2" charset="77"/>
              </a:rPr>
              <a:t>Spelling Rules:  Adding suffixes beginning with vowel letters to words of more than one syllable. The consonant letter is not doubled if the syllable is unstressed. </a:t>
            </a:r>
          </a:p>
          <a:p>
            <a:pPr marL="514350" indent="-514350">
              <a:buFont typeface="+mj-lt"/>
              <a:buAutoNum type="arabicPeriod"/>
            </a:pPr>
            <a:r>
              <a:rPr lang="en-GB" sz="800" dirty="0">
                <a:latin typeface="Muli" pitchFamily="2" charset="77"/>
              </a:rPr>
              <a:t>Spelling Rules: Adding suffixes beginning with vowel letters to words of more than one syllable. If the last syllable of a word is stressed and ends with one consonant letter which has just one vowel letter before it, the final consonant letter is doubled.</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The long vowel /a/ sound spelled ‘</a:t>
            </a:r>
            <a:r>
              <a:rPr lang="en-GB" sz="800" dirty="0" err="1">
                <a:latin typeface="Muli" pitchFamily="2" charset="77"/>
              </a:rPr>
              <a:t>ai</a:t>
            </a:r>
            <a:r>
              <a:rPr lang="en-GB" sz="800" dirty="0">
                <a:latin typeface="Muli" pitchFamily="2" charset="77"/>
              </a:rPr>
              <a:t>’  </a:t>
            </a:r>
          </a:p>
          <a:p>
            <a:pPr marL="514350" indent="-514350">
              <a:buFont typeface="+mj-lt"/>
              <a:buAutoNum type="arabicPeriod"/>
            </a:pPr>
            <a:r>
              <a:rPr lang="en-GB" sz="800" dirty="0">
                <a:latin typeface="Muli" pitchFamily="2" charset="77"/>
              </a:rPr>
              <a:t>Spelling Rule: The long /a/ vowel sound spelled ’</a:t>
            </a:r>
            <a:r>
              <a:rPr lang="en-GB" sz="800" dirty="0" err="1">
                <a:latin typeface="Muli" pitchFamily="2" charset="77"/>
              </a:rPr>
              <a:t>ei</a:t>
            </a:r>
            <a:r>
              <a:rPr lang="en-GB" sz="800" dirty="0">
                <a:latin typeface="Muli" pitchFamily="2" charset="77"/>
              </a:rPr>
              <a:t>.’</a:t>
            </a:r>
          </a:p>
          <a:p>
            <a:pPr marL="514350" indent="-514350">
              <a:buFont typeface="+mj-lt"/>
              <a:buAutoNum type="arabicPeriod"/>
            </a:pPr>
            <a:r>
              <a:rPr lang="en-GB" sz="800" dirty="0">
                <a:latin typeface="Muli" pitchFamily="2" charset="77"/>
              </a:rPr>
              <a:t>Spelling Rules: The long /a/ vowel sound spelled ’</a:t>
            </a:r>
            <a:r>
              <a:rPr lang="en-GB" sz="800" dirty="0" err="1">
                <a:latin typeface="Muli" pitchFamily="2" charset="77"/>
              </a:rPr>
              <a:t>ey</a:t>
            </a:r>
            <a:r>
              <a:rPr lang="en-GB" sz="800" dirty="0">
                <a:latin typeface="Muli" pitchFamily="2" charset="77"/>
              </a:rPr>
              <a:t>.’</a:t>
            </a:r>
          </a:p>
          <a:p>
            <a:pPr marL="514350" indent="-514350">
              <a:buFont typeface="+mj-lt"/>
              <a:buAutoNum type="arabicPeriod"/>
            </a:pPr>
            <a:r>
              <a:rPr lang="en-GB" sz="800" dirty="0">
                <a:latin typeface="Muli" pitchFamily="2" charset="77"/>
              </a:rPr>
              <a:t>Spelling Rules: Adding the suffix –</a:t>
            </a:r>
            <a:r>
              <a:rPr lang="en-GB" sz="800" dirty="0" err="1">
                <a:latin typeface="Muli" pitchFamily="2" charset="77"/>
              </a:rPr>
              <a:t>ly</a:t>
            </a:r>
            <a:r>
              <a:rPr lang="en-GB" sz="800" dirty="0">
                <a:latin typeface="Muli" pitchFamily="2" charset="77"/>
              </a:rPr>
              <a:t>.   Adding the –</a:t>
            </a:r>
            <a:r>
              <a:rPr lang="en-GB" sz="800" dirty="0" err="1">
                <a:latin typeface="Muli" pitchFamily="2" charset="77"/>
              </a:rPr>
              <a:t>ly</a:t>
            </a:r>
            <a:r>
              <a:rPr lang="en-GB" sz="800" dirty="0">
                <a:latin typeface="Muli" pitchFamily="2" charset="77"/>
              </a:rPr>
              <a:t> suffix to an adjective turns it into an adverb. </a:t>
            </a:r>
          </a:p>
          <a:p>
            <a:pPr marL="514350" indent="-514350">
              <a:buFont typeface="+mj-lt"/>
              <a:buAutoNum type="arabicPeriod"/>
            </a:pPr>
            <a:r>
              <a:rPr lang="en-GB" sz="800" dirty="0">
                <a:latin typeface="Muli" pitchFamily="2" charset="77"/>
              </a:rPr>
              <a:t>Spelling Rules:  Homophones – words which have the same pronunciation but different meanings and/or spellings.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The /l/ sound spelled ‘-al’ at the end of words.   </a:t>
            </a:r>
          </a:p>
          <a:p>
            <a:pPr marL="514350" indent="-514350">
              <a:buFont typeface="+mj-lt"/>
              <a:buAutoNum type="arabicPeriod"/>
            </a:pPr>
            <a:r>
              <a:rPr lang="en-GB" sz="800" dirty="0">
                <a:latin typeface="Muli" pitchFamily="2" charset="77"/>
              </a:rPr>
              <a:t>Spelling Rules: The /l/ sound spelled ‘-le’ at the end of words.   </a:t>
            </a:r>
          </a:p>
          <a:p>
            <a:pPr marL="514350" indent="-514350">
              <a:buFont typeface="+mj-lt"/>
              <a:buAutoNum type="arabicPeriod"/>
            </a:pPr>
            <a:r>
              <a:rPr lang="en-GB" sz="800" dirty="0">
                <a:latin typeface="Muli" pitchFamily="2" charset="77"/>
              </a:rPr>
              <a:t>Spelling Rules: Adding the suffix ‘–</a:t>
            </a:r>
            <a:r>
              <a:rPr lang="en-GB" sz="800" dirty="0" err="1">
                <a:latin typeface="Muli" pitchFamily="2" charset="77"/>
              </a:rPr>
              <a:t>ly</a:t>
            </a:r>
            <a:r>
              <a:rPr lang="en-GB" sz="800" dirty="0">
                <a:latin typeface="Muli" pitchFamily="2" charset="77"/>
              </a:rPr>
              <a:t>’ when the root word ends in ‘-le’ then the ‘-le’ is changed to ‘-</a:t>
            </a:r>
            <a:r>
              <a:rPr lang="en-GB" sz="800" dirty="0" err="1">
                <a:latin typeface="Muli" pitchFamily="2" charset="77"/>
              </a:rPr>
              <a:t>ly</a:t>
            </a:r>
            <a:r>
              <a:rPr lang="en-GB" sz="800" dirty="0">
                <a:latin typeface="Muli" pitchFamily="2" charset="77"/>
              </a:rPr>
              <a:t>.’</a:t>
            </a:r>
          </a:p>
          <a:p>
            <a:pPr marL="514350" indent="-514350">
              <a:buFont typeface="+mj-lt"/>
              <a:buAutoNum type="arabicPeriod"/>
            </a:pPr>
            <a:r>
              <a:rPr lang="en-GB" sz="800" dirty="0">
                <a:latin typeface="Muli" pitchFamily="2" charset="77"/>
              </a:rPr>
              <a:t>Spelling Rules: Adding the suffix ‘-ally’ which is used instead of ‘-</a:t>
            </a:r>
            <a:r>
              <a:rPr lang="en-GB" sz="800" dirty="0" err="1">
                <a:latin typeface="Muli" pitchFamily="2" charset="77"/>
              </a:rPr>
              <a:t>ly</a:t>
            </a:r>
            <a:r>
              <a:rPr lang="en-GB" sz="800" dirty="0">
                <a:latin typeface="Muli" pitchFamily="2" charset="77"/>
              </a:rPr>
              <a:t>’ when the root word ends in ‘–</a:t>
            </a:r>
            <a:r>
              <a:rPr lang="en-GB" sz="800" dirty="0" err="1">
                <a:latin typeface="Muli" pitchFamily="2" charset="77"/>
              </a:rPr>
              <a:t>ic</a:t>
            </a:r>
            <a:r>
              <a:rPr lang="en-GB" sz="800" dirty="0">
                <a:latin typeface="Muli" pitchFamily="2" charset="77"/>
              </a:rPr>
              <a:t>.’</a:t>
            </a:r>
          </a:p>
          <a:p>
            <a:pPr marL="514350" indent="-514350">
              <a:buFont typeface="+mj-lt"/>
              <a:buAutoNum type="arabicPeriod"/>
            </a:pPr>
            <a:r>
              <a:rPr lang="en-GB" sz="800" dirty="0">
                <a:latin typeface="Muli" pitchFamily="2" charset="77"/>
              </a:rPr>
              <a:t>Spelling Rules: Adding the suffix –</a:t>
            </a:r>
            <a:r>
              <a:rPr lang="en-GB" sz="800" dirty="0" err="1">
                <a:latin typeface="Muli" pitchFamily="2" charset="77"/>
              </a:rPr>
              <a:t>ly</a:t>
            </a:r>
            <a:r>
              <a:rPr lang="en-GB" sz="800" dirty="0">
                <a:latin typeface="Muli" pitchFamily="2" charset="77"/>
              </a:rPr>
              <a:t>.  Words which do not follow the rules.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Words ending in ‘-</a:t>
            </a:r>
            <a:r>
              <a:rPr lang="en-GB" sz="800" dirty="0" err="1">
                <a:latin typeface="Muli" pitchFamily="2" charset="77"/>
              </a:rPr>
              <a:t>er</a:t>
            </a:r>
            <a:r>
              <a:rPr lang="en-GB" sz="800" dirty="0">
                <a:latin typeface="Muli" pitchFamily="2" charset="77"/>
              </a:rPr>
              <a:t>’ when the root word ends in (t)</a:t>
            </a:r>
            <a:r>
              <a:rPr lang="en-GB" sz="800" dirty="0" err="1">
                <a:latin typeface="Muli" pitchFamily="2" charset="77"/>
              </a:rPr>
              <a:t>ch.</a:t>
            </a:r>
            <a:r>
              <a:rPr lang="en-GB" sz="800" dirty="0">
                <a:latin typeface="Muli" pitchFamily="2" charset="77"/>
              </a:rPr>
              <a:t> </a:t>
            </a:r>
          </a:p>
          <a:p>
            <a:pPr marL="514350" indent="-514350">
              <a:buFont typeface="+mj-lt"/>
              <a:buAutoNum type="arabicPeriod"/>
            </a:pPr>
            <a:r>
              <a:rPr lang="en-GB" sz="800" dirty="0">
                <a:latin typeface="Muli" pitchFamily="2" charset="77"/>
              </a:rPr>
              <a:t>Spelling Rules: Words with the /k/ sound spelled ‘</a:t>
            </a:r>
            <a:r>
              <a:rPr lang="en-GB" sz="800" dirty="0" err="1">
                <a:latin typeface="Muli" pitchFamily="2" charset="77"/>
              </a:rPr>
              <a:t>ch.</a:t>
            </a:r>
            <a:r>
              <a:rPr lang="en-GB" sz="800" dirty="0">
                <a:latin typeface="Muli" pitchFamily="2" charset="77"/>
              </a:rPr>
              <a:t>’  These words have their origins in the Greek language. </a:t>
            </a:r>
          </a:p>
          <a:p>
            <a:pPr marL="514350" indent="-514350">
              <a:buFont typeface="+mj-lt"/>
              <a:buAutoNum type="arabicPeriod"/>
            </a:pPr>
            <a:r>
              <a:rPr lang="en-GB" sz="800" dirty="0">
                <a:latin typeface="Muli" pitchFamily="2" charset="77"/>
              </a:rPr>
              <a:t>Spelling Rules: Words ending with the /g/ sound spelled ‘–</a:t>
            </a:r>
            <a:r>
              <a:rPr lang="en-GB" sz="800" dirty="0" err="1">
                <a:latin typeface="Muli" pitchFamily="2" charset="77"/>
              </a:rPr>
              <a:t>gue</a:t>
            </a:r>
            <a:r>
              <a:rPr lang="en-GB" sz="800" dirty="0">
                <a:latin typeface="Muli" pitchFamily="2" charset="77"/>
              </a:rPr>
              <a:t>’ and the /k/ sound spelled ‘–que.’  These words are French in origin.  </a:t>
            </a:r>
          </a:p>
          <a:p>
            <a:pPr marL="514350" indent="-514350">
              <a:buFont typeface="+mj-lt"/>
              <a:buAutoNum type="arabicPeriod"/>
            </a:pPr>
            <a:r>
              <a:rPr lang="en-GB" sz="800" dirty="0">
                <a:latin typeface="Muli" pitchFamily="2" charset="77"/>
              </a:rPr>
              <a:t>Spelling Rules: Words with the /s/ sound spelled ’</a:t>
            </a:r>
            <a:r>
              <a:rPr lang="en-GB" sz="800" dirty="0" err="1">
                <a:latin typeface="Muli" pitchFamily="2" charset="77"/>
              </a:rPr>
              <a:t>sc</a:t>
            </a:r>
            <a:r>
              <a:rPr lang="en-GB" sz="800" dirty="0">
                <a:latin typeface="Muli" pitchFamily="2" charset="77"/>
              </a:rPr>
              <a:t>’ which is Latin in its origin. </a:t>
            </a:r>
          </a:p>
          <a:p>
            <a:pPr marL="514350" indent="-514350">
              <a:buFont typeface="+mj-lt"/>
              <a:buAutoNum type="arabicPeriod"/>
            </a:pPr>
            <a:r>
              <a:rPr lang="en-GB" sz="800" dirty="0">
                <a:latin typeface="Muli" pitchFamily="2" charset="77"/>
              </a:rPr>
              <a:t>Homophones:  Words which have the same pronunciation but different meanings and/or spellings.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p:txBody>
      </p:sp>
    </p:spTree>
    <p:extLst>
      <p:ext uri="{BB962C8B-B14F-4D97-AF65-F5344CB8AC3E}">
        <p14:creationId xmlns:p14="http://schemas.microsoft.com/office/powerpoint/2010/main" val="1345084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/ow/ sound spelled ‘</a:t>
            </a:r>
            <a:r>
              <a:rPr lang="en-GB" err="1"/>
              <a:t>ou</a:t>
            </a:r>
            <a:r>
              <a:rPr lang="en-GB"/>
              <a:t>’.  Found often in the middle of words, sometimes at the beginning and very rarely at the end of words. </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a:t>
            </a:r>
          </a:p>
        </p:txBody>
      </p:sp>
    </p:spTree>
    <p:extLst>
      <p:ext uri="{BB962C8B-B14F-4D97-AF65-F5344CB8AC3E}">
        <p14:creationId xmlns:p14="http://schemas.microsoft.com/office/powerpoint/2010/main" val="3418233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Spelling rules: The /ow/ sound spelled ‘</a:t>
            </a:r>
            <a:r>
              <a:rPr lang="en-GB" err="1"/>
              <a:t>ou</a:t>
            </a:r>
            <a:r>
              <a:rPr lang="en-GB"/>
              <a:t>.’  Found often in the middle of words, sometimes at the beginning and very rarely at the end of words. </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digraph ‘</a:t>
                      </a:r>
                      <a:r>
                        <a:rPr lang="en-GB" sz="1700" b="0" i="0" err="1">
                          <a:latin typeface="Muli" pitchFamily="2" charset="77"/>
                        </a:rPr>
                        <a:t>ou</a:t>
                      </a:r>
                      <a:r>
                        <a:rPr lang="en-GB" sz="1700" b="0" i="0">
                          <a:latin typeface="Muli" pitchFamily="2" charset="77"/>
                        </a:rPr>
                        <a:t>’ is pronounced as /ow/, explain that this sound is most common in the middle of words and sometimes at the start. It is rare at the end of words where the ‘ow’ spelling is usually found (e.g. cow).</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Using the power point slide, discuss the meaning of the spelling list this week. Get children to come out and underline the /ow/ sound in each word. Notice that most often the sound comes in the middle of the word.</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700" b="0" i="0">
                        <a:latin typeface="Muli" pitchFamily="2" charset="77"/>
                      </a:endParaRPr>
                    </a:p>
                    <a:p>
                      <a:r>
                        <a:rPr lang="en-GB" sz="1700" b="0" i="0">
                          <a:latin typeface="Muli" pitchFamily="2" charset="77"/>
                        </a:rPr>
                        <a:t>The child that writes the final letter checks the spelling is correct and then picks another word from the board to start again.</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564473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mouth</a:t>
                      </a:r>
                    </a:p>
                  </a:txBody>
                  <a:tcPr/>
                </a:tc>
                <a:tc>
                  <a:txBody>
                    <a:bodyPr/>
                    <a:lstStyle/>
                    <a:p>
                      <a:pPr algn="ctr"/>
                      <a:br>
                        <a:rPr lang="en-GB" sz="3600" b="0" i="0">
                          <a:latin typeface="OpenDyslexicAlta" pitchFamily="2" charset="77"/>
                        </a:rPr>
                      </a:br>
                      <a:r>
                        <a:rPr lang="en-GB" sz="3600" b="0" i="0">
                          <a:latin typeface="OpenDyslexicAlta" pitchFamily="2" charset="77"/>
                        </a:rPr>
                        <a:t>around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a:latin typeface="OpenDyslexicAlta" pitchFamily="2" charset="77"/>
                        </a:rPr>
                      </a:br>
                      <a:r>
                        <a:rPr lang="en-GB" sz="3600" b="0" i="0">
                          <a:latin typeface="OpenDyslexicAlta" pitchFamily="2" charset="77"/>
                        </a:rPr>
                        <a:t>sprout</a:t>
                      </a:r>
                    </a:p>
                    <a:p>
                      <a:pPr algn="ctr"/>
                      <a:endParaRPr lang="en-GB" sz="3600" b="0" i="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sound</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spout</a:t>
                      </a:r>
                    </a:p>
                  </a:txBody>
                  <a:tcPr/>
                </a:tc>
                <a:extLst>
                  <a:ext uri="{0D108BD9-81ED-4DB2-BD59-A6C34878D82A}">
                    <a16:rowId xmlns:a16="http://schemas.microsoft.com/office/drawing/2014/main" val="2756955956"/>
                  </a:ext>
                </a:extLst>
              </a:tr>
              <a:tr h="1037038">
                <a:tc>
                  <a:txBody>
                    <a:bodyPr/>
                    <a:lstStyle/>
                    <a:p>
                      <a:pPr algn="ctr"/>
                      <a:br>
                        <a:rPr lang="en-GB" sz="3600" b="0" i="0">
                          <a:latin typeface="OpenDyslexicAlta" pitchFamily="2" charset="77"/>
                        </a:rPr>
                      </a:br>
                      <a:r>
                        <a:rPr lang="en-GB" sz="3600" b="0" i="0">
                          <a:latin typeface="OpenDyslexicAlta" pitchFamily="2" charset="77"/>
                        </a:rPr>
                        <a:t>ouch</a:t>
                      </a:r>
                    </a:p>
                  </a:txBody>
                  <a:tcPr/>
                </a:tc>
                <a:tc>
                  <a:txBody>
                    <a:bodyPr/>
                    <a:lstStyle/>
                    <a:p>
                      <a:pPr algn="ctr"/>
                      <a:br>
                        <a:rPr lang="en-GB" sz="3600" b="0" i="0">
                          <a:latin typeface="OpenDyslexicAlta" pitchFamily="2" charset="77"/>
                        </a:rPr>
                      </a:br>
                      <a:r>
                        <a:rPr lang="en-GB" sz="3600" b="0" i="0">
                          <a:latin typeface="OpenDyslexicAlta" pitchFamily="2" charset="77"/>
                        </a:rPr>
                        <a:t>hound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trout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outside</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found</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056682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a:t>
                      </a:r>
                      <a:r>
                        <a:rPr lang="en-GB" sz="3600" b="0" i="0" u="sng">
                          <a:solidFill>
                            <a:srgbClr val="FF3860"/>
                          </a:solidFill>
                          <a:latin typeface="OpenDyslexicAlta" pitchFamily="2" charset="77"/>
                        </a:rPr>
                        <a:t>ou</a:t>
                      </a:r>
                      <a:r>
                        <a:rPr lang="en-GB" sz="3600" b="0" i="0">
                          <a:latin typeface="OpenDyslexicAlta" pitchFamily="2" charset="77"/>
                        </a:rPr>
                        <a:t>th</a:t>
                      </a:r>
                    </a:p>
                  </a:txBody>
                  <a:tcPr/>
                </a:tc>
                <a:tc>
                  <a:txBody>
                    <a:bodyPr/>
                    <a:lstStyle/>
                    <a:p>
                      <a:pPr algn="ctr"/>
                      <a:br>
                        <a:rPr lang="en-GB" sz="3600" b="0" i="0">
                          <a:latin typeface="OpenDyslexicAlta" pitchFamily="2" charset="77"/>
                        </a:rPr>
                      </a:br>
                      <a:r>
                        <a:rPr lang="en-GB" sz="3600" b="0" i="0">
                          <a:latin typeface="OpenDyslexicAlta" pitchFamily="2" charset="77"/>
                        </a:rPr>
                        <a:t>ar</a:t>
                      </a:r>
                      <a:r>
                        <a:rPr lang="en-GB" sz="3600" b="0" i="0" u="sng">
                          <a:solidFill>
                            <a:srgbClr val="FF3860"/>
                          </a:solidFill>
                          <a:latin typeface="OpenDyslexicAlta" pitchFamily="2" charset="77"/>
                        </a:rPr>
                        <a:t>ou</a:t>
                      </a:r>
                      <a:r>
                        <a:rPr lang="en-GB" sz="3600" b="0" i="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a:latin typeface="OpenDyslexicAlta" pitchFamily="2" charset="77"/>
                        </a:rPr>
                      </a:br>
                      <a:r>
                        <a:rPr lang="en-GB" sz="3600" b="0" i="0">
                          <a:latin typeface="OpenDyslexicAlta" pitchFamily="2" charset="77"/>
                        </a:rPr>
                        <a:t>spr</a:t>
                      </a:r>
                      <a:r>
                        <a:rPr lang="en-GB" sz="3600" b="0" i="0" u="sng">
                          <a:solidFill>
                            <a:srgbClr val="FF3860"/>
                          </a:solidFill>
                          <a:latin typeface="OpenDyslexicAlta" pitchFamily="2" charset="77"/>
                        </a:rPr>
                        <a:t>ou</a:t>
                      </a:r>
                      <a:r>
                        <a:rPr lang="en-GB" sz="3600" b="0" i="0">
                          <a:latin typeface="OpenDyslexicAlta" pitchFamily="2" charset="77"/>
                        </a:rPr>
                        <a:t>t</a:t>
                      </a:r>
                    </a:p>
                    <a:p>
                      <a:pPr algn="ctr"/>
                      <a:endParaRPr lang="en-GB" sz="3600" b="0" i="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a:t>
                      </a:r>
                      <a:r>
                        <a:rPr lang="en-GB" sz="3600" b="0" i="0" u="sng">
                          <a:solidFill>
                            <a:srgbClr val="FF3860"/>
                          </a:solidFill>
                          <a:latin typeface="OpenDyslexicAlta" pitchFamily="2" charset="77"/>
                        </a:rPr>
                        <a:t>ou</a:t>
                      </a:r>
                      <a:r>
                        <a:rPr lang="en-GB" sz="3600" b="0" i="0">
                          <a:latin typeface="OpenDyslexicAlta" pitchFamily="2" charset="77"/>
                        </a:rPr>
                        <a:t>nd</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sp</a:t>
                      </a:r>
                      <a:r>
                        <a:rPr lang="en-GB" sz="3600" b="0" i="0" u="sng">
                          <a:solidFill>
                            <a:srgbClr val="FF3860"/>
                          </a:solidFill>
                          <a:latin typeface="OpenDyslexicAlta" pitchFamily="2" charset="77"/>
                        </a:rPr>
                        <a:t>ou</a:t>
                      </a:r>
                      <a:r>
                        <a:rPr lang="en-GB" sz="3600" b="0" i="0">
                          <a:latin typeface="OpenDyslexicAlta" pitchFamily="2" charset="77"/>
                        </a:rPr>
                        <a:t>t</a:t>
                      </a:r>
                    </a:p>
                  </a:txBody>
                  <a:tcPr/>
                </a:tc>
                <a:extLst>
                  <a:ext uri="{0D108BD9-81ED-4DB2-BD59-A6C34878D82A}">
                    <a16:rowId xmlns:a16="http://schemas.microsoft.com/office/drawing/2014/main" val="2756955956"/>
                  </a:ext>
                </a:extLst>
              </a:tr>
              <a:tr h="1037038">
                <a:tc>
                  <a:txBody>
                    <a:bodyPr/>
                    <a:lstStyle/>
                    <a:p>
                      <a:pPr algn="ctr"/>
                      <a:br>
                        <a:rPr lang="en-GB" sz="3600" b="0" i="0">
                          <a:latin typeface="OpenDyslexicAlta" pitchFamily="2" charset="77"/>
                        </a:rPr>
                      </a:br>
                      <a:r>
                        <a:rPr lang="en-GB" sz="3600" b="0" i="0" u="sng">
                          <a:solidFill>
                            <a:srgbClr val="FF3860"/>
                          </a:solidFill>
                          <a:latin typeface="OpenDyslexicAlta" pitchFamily="2" charset="77"/>
                        </a:rPr>
                        <a:t>ou</a:t>
                      </a:r>
                      <a:r>
                        <a:rPr lang="en-GB" sz="3600" b="0" i="0">
                          <a:latin typeface="OpenDyslexicAlta" pitchFamily="2" charset="77"/>
                        </a:rPr>
                        <a:t>ch</a:t>
                      </a:r>
                    </a:p>
                  </a:txBody>
                  <a:tcPr/>
                </a:tc>
                <a:tc>
                  <a:txBody>
                    <a:bodyPr/>
                    <a:lstStyle/>
                    <a:p>
                      <a:pPr algn="ctr"/>
                      <a:br>
                        <a:rPr lang="en-GB" sz="3600" b="0" i="0">
                          <a:latin typeface="OpenDyslexicAlta" pitchFamily="2" charset="77"/>
                        </a:rPr>
                      </a:br>
                      <a:r>
                        <a:rPr lang="en-GB" sz="3600" b="0" i="0">
                          <a:latin typeface="OpenDyslexicAlta" pitchFamily="2" charset="77"/>
                        </a:rPr>
                        <a:t>h</a:t>
                      </a:r>
                      <a:r>
                        <a:rPr lang="en-GB" sz="3600" b="0" i="0" u="sng">
                          <a:solidFill>
                            <a:srgbClr val="FF3860"/>
                          </a:solidFill>
                          <a:latin typeface="OpenDyslexicAlta" pitchFamily="2" charset="77"/>
                        </a:rPr>
                        <a:t>ou</a:t>
                      </a:r>
                      <a:r>
                        <a:rPr lang="en-GB" sz="3600" b="0" i="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tr</a:t>
                      </a:r>
                      <a:r>
                        <a:rPr lang="en-GB" sz="3600" b="0" i="0" u="sng">
                          <a:solidFill>
                            <a:srgbClr val="FF3860"/>
                          </a:solidFill>
                          <a:latin typeface="OpenDyslexicAlta" pitchFamily="2" charset="77"/>
                        </a:rPr>
                        <a:t>ou</a:t>
                      </a:r>
                      <a:r>
                        <a:rPr lang="en-GB" sz="3600" b="0" i="0">
                          <a:latin typeface="OpenDyslexicAlta" pitchFamily="2" charset="77"/>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u="sng">
                          <a:solidFill>
                            <a:srgbClr val="FF3860"/>
                          </a:solidFill>
                          <a:latin typeface="OpenDyslexicAlta" pitchFamily="2" charset="77"/>
                        </a:rPr>
                        <a:t>ou</a:t>
                      </a:r>
                      <a:r>
                        <a:rPr lang="en-GB" sz="3600" b="0" i="0">
                          <a:latin typeface="OpenDyslexicAlta" pitchFamily="2" charset="77"/>
                        </a:rPr>
                        <a:t>tside</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f</a:t>
                      </a:r>
                      <a:r>
                        <a:rPr lang="en-GB" sz="3600" b="0" i="0" u="sng">
                          <a:solidFill>
                            <a:srgbClr val="FF3860"/>
                          </a:solidFill>
                          <a:latin typeface="OpenDyslexicAlta" pitchFamily="2" charset="77"/>
                        </a:rPr>
                        <a:t>ou</a:t>
                      </a:r>
                      <a:r>
                        <a:rPr lang="en-GB" sz="3600" b="0" i="0">
                          <a:latin typeface="OpenDyslexicAlta" pitchFamily="2" charset="77"/>
                        </a:rPr>
                        <a:t>nd</a:t>
                      </a:r>
                    </a:p>
                  </a:txBody>
                  <a:tcPr/>
                </a:tc>
                <a:extLst>
                  <a:ext uri="{0D108BD9-81ED-4DB2-BD59-A6C34878D82A}">
                    <a16:rowId xmlns:a16="http://schemas.microsoft.com/office/drawing/2014/main" val="2964611663"/>
                  </a:ext>
                </a:extLst>
              </a:tr>
            </a:tbl>
          </a:graphicData>
        </a:graphic>
      </p:graphicFrame>
      <p:sp>
        <p:nvSpPr>
          <p:cNvPr id="3" name="TextBox 2">
            <a:extLst>
              <a:ext uri="{FF2B5EF4-FFF2-40B4-BE49-F238E27FC236}">
                <a16:creationId xmlns:a16="http://schemas.microsoft.com/office/drawing/2014/main" id="{615C8B4E-3A13-4A36-81EA-59ACD8BAE5E7}"/>
              </a:ext>
            </a:extLst>
          </p:cNvPr>
          <p:cNvSpPr txBox="1"/>
          <p:nvPr/>
        </p:nvSpPr>
        <p:spPr>
          <a:xfrm>
            <a:off x="624840" y="213360"/>
            <a:ext cx="1737360" cy="369332"/>
          </a:xfrm>
          <a:prstGeom prst="rect">
            <a:avLst/>
          </a:prstGeom>
          <a:noFill/>
        </p:spPr>
        <p:txBody>
          <a:bodyPr wrap="square" rtlCol="0">
            <a:spAutoFit/>
          </a:bodyPr>
          <a:lstStyle/>
          <a:p>
            <a:r>
              <a:rPr lang="en-GB">
                <a:solidFill>
                  <a:srgbClr val="FF3860"/>
                </a:solidFill>
                <a:latin typeface="Muli" panose="020B0604020202020204" charset="0"/>
              </a:rPr>
              <a:t>Answers</a:t>
            </a:r>
            <a:r>
              <a:rPr lang="en-GB"/>
              <a:t>:</a:t>
            </a:r>
          </a:p>
        </p:txBody>
      </p:sp>
    </p:spTree>
    <p:extLst>
      <p:ext uri="{BB962C8B-B14F-4D97-AF65-F5344CB8AC3E}">
        <p14:creationId xmlns:p14="http://schemas.microsoft.com/office/powerpoint/2010/main" val="626024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uli" pitchFamily="2" charset="77"/>
                        </a:rPr>
                        <a:t>Spelling</a:t>
                      </a:r>
                      <a:r>
                        <a:rPr lang="en-GB" sz="1400" b="0" i="0" baseline="0">
                          <a:latin typeface="Muli" pitchFamily="2" charset="77"/>
                        </a:rPr>
                        <a:t> Rules: </a:t>
                      </a:r>
                      <a:r>
                        <a:rPr lang="en-GB" sz="1400" b="0" i="0" baseline="0">
                          <a:solidFill>
                            <a:schemeClr val="tx1"/>
                          </a:solidFill>
                          <a:latin typeface="Muli" pitchFamily="2" charset="77"/>
                        </a:rPr>
                        <a:t>The /ow/ sound spelled ‘</a:t>
                      </a:r>
                      <a:r>
                        <a:rPr lang="en-GB" sz="1400" b="0" i="0" baseline="0" err="1">
                          <a:solidFill>
                            <a:schemeClr val="tx1"/>
                          </a:solidFill>
                          <a:latin typeface="Muli" pitchFamily="2" charset="77"/>
                        </a:rPr>
                        <a:t>ou</a:t>
                      </a:r>
                      <a:r>
                        <a:rPr lang="en-GB" sz="1400" b="0" i="0" baseline="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solidFill>
                          <a:schemeClr val="accent6">
                            <a:lumMod val="75000"/>
                          </a:schemeClr>
                        </a:solidFill>
                        <a:latin typeface="Muli" pitchFamily="2" charset="77"/>
                      </a:endParaRPr>
                    </a:p>
                    <a:p>
                      <a:r>
                        <a:rPr lang="en-GB" sz="1400" baseline="0"/>
                        <a:t>Name:</a:t>
                      </a:r>
                      <a:endParaRPr lang="en-GB" sz="140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3315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The /ow/ sound spelled ‘</a:t>
                      </a:r>
                      <a:r>
                        <a:rPr lang="en-GB" sz="1400" b="0" i="0" baseline="0" err="1">
                          <a:solidFill>
                            <a:schemeClr val="tx1"/>
                          </a:solidFill>
                          <a:latin typeface="Muli" pitchFamily="2" charset="77"/>
                        </a:rPr>
                        <a:t>ou</a:t>
                      </a:r>
                      <a:r>
                        <a:rPr lang="en-GB" sz="1400" b="0" i="0" baseline="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4489359" y="3030228"/>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724376" y="3016020"/>
          <a:ext cx="3460398" cy="1188376"/>
        </p:xfrm>
        <a:graphic>
          <a:graphicData uri="http://schemas.openxmlformats.org/drawingml/2006/table">
            <a:tbl>
              <a:tblPr firstRow="1" bandRow="1">
                <a:tableStyleId>{5940675A-B579-460E-94D1-54222C63F5DA}</a:tableStyleId>
              </a:tblPr>
              <a:tblGrid>
                <a:gridCol w="576733">
                  <a:extLst>
                    <a:ext uri="{9D8B030D-6E8A-4147-A177-3AD203B41FA5}">
                      <a16:colId xmlns:a16="http://schemas.microsoft.com/office/drawing/2014/main" val="20000"/>
                    </a:ext>
                  </a:extLst>
                </a:gridCol>
                <a:gridCol w="576733">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576733">
                  <a:extLst>
                    <a:ext uri="{9D8B030D-6E8A-4147-A177-3AD203B41FA5}">
                      <a16:colId xmlns:a16="http://schemas.microsoft.com/office/drawing/2014/main" val="20003"/>
                    </a:ext>
                  </a:extLst>
                </a:gridCol>
                <a:gridCol w="576733">
                  <a:extLst>
                    <a:ext uri="{9D8B030D-6E8A-4147-A177-3AD203B41FA5}">
                      <a16:colId xmlns:a16="http://schemas.microsoft.com/office/drawing/2014/main" val="20004"/>
                    </a:ext>
                  </a:extLst>
                </a:gridCol>
                <a:gridCol w="576733">
                  <a:extLst>
                    <a:ext uri="{9D8B030D-6E8A-4147-A177-3AD203B41FA5}">
                      <a16:colId xmlns:a16="http://schemas.microsoft.com/office/drawing/2014/main" val="20005"/>
                    </a:ext>
                  </a:extLst>
                </a:gridCol>
              </a:tblGrid>
              <a:tr h="594188">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594188">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6438603" y="435997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9212897" y="4353261"/>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460487" y="5622815"/>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c</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575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Spelling Rules:  The /f/ sound spelled </a:t>
            </a:r>
            <a:r>
              <a:rPr lang="en-GB" dirty="0" err="1"/>
              <a:t>ff</a:t>
            </a:r>
            <a:r>
              <a:rPr lang="en-GB" dirty="0"/>
              <a:t> usually following a single vowel.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78517"/>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21534">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Words</a:t>
                      </a:r>
                      <a:r>
                        <a:rPr lang="en-US" sz="1700" b="0" i="0" baseline="0" dirty="0">
                          <a:latin typeface="Muli" pitchFamily="2" charset="77"/>
                        </a:rPr>
                        <a:t> ending with the /f/ sound in English almost always have double f. Ask the children if they can think of any words that end with a /f/ sound. Write them on the board and see if the children can spot the pattern. </a:t>
                      </a:r>
                      <a:endParaRPr lang="en-GB" sz="1700" b="0" i="0" dirty="0">
                        <a:latin typeface="Muli" pitchFamily="2" charset="77"/>
                      </a:endParaRPr>
                    </a:p>
                  </a:txBody>
                  <a:tcPr/>
                </a:tc>
                <a:extLst>
                  <a:ext uri="{0D108BD9-81ED-4DB2-BD59-A6C34878D82A}">
                    <a16:rowId xmlns:a16="http://schemas.microsoft.com/office/drawing/2014/main" val="10000"/>
                  </a:ext>
                </a:extLst>
              </a:tr>
              <a:tr h="2301611">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This week all of the words end with double f so this is easy to remember, all of the words can be sounded out too. Show children the slide with the ff on it and then say a spelling, get children to write it on their whiteboard and hold it up. Write it on to the slide with the </a:t>
                      </a:r>
                      <a:r>
                        <a:rPr lang="en-US" sz="1700" b="0" i="0" baseline="0" dirty="0" err="1">
                          <a:latin typeface="Muli" pitchFamily="2" charset="77"/>
                        </a:rPr>
                        <a:t>ff</a:t>
                      </a:r>
                      <a:r>
                        <a:rPr lang="en-US" sz="1700" b="0" i="0" baseline="0" dirty="0">
                          <a:latin typeface="Muli" pitchFamily="2" charset="77"/>
                        </a:rPr>
                        <a:t> on. Encourage the children to sound out the words as they write them.</a:t>
                      </a:r>
                    </a:p>
                    <a:p>
                      <a:endParaRPr lang="en-US" sz="1700" b="0" i="0" baseline="0" dirty="0">
                        <a:latin typeface="Muli" pitchFamily="2" charset="77"/>
                      </a:endParaRPr>
                    </a:p>
                    <a:p>
                      <a:endParaRPr lang="en-GB" sz="1700" b="0" i="0" baseline="0" dirty="0">
                        <a:latin typeface="Muli" pitchFamily="2" charset="77"/>
                      </a:endParaRPr>
                    </a:p>
                  </a:txBody>
                  <a:tcPr/>
                </a:tc>
                <a:extLst>
                  <a:ext uri="{0D108BD9-81ED-4DB2-BD59-A6C34878D82A}">
                    <a16:rowId xmlns:a16="http://schemas.microsoft.com/office/drawing/2014/main" val="10001"/>
                  </a:ext>
                </a:extLst>
              </a:tr>
              <a:tr h="1849146">
                <a:tc>
                  <a:txBody>
                    <a:bodyPr/>
                    <a:lstStyle/>
                    <a:p>
                      <a:r>
                        <a:rPr lang="en-GB" sz="1700" b="0" i="0" dirty="0">
                          <a:latin typeface="Muli" pitchFamily="2" charset="77"/>
                        </a:rPr>
                        <a:t>Independent Activity</a:t>
                      </a:r>
                    </a:p>
                  </a:txBody>
                  <a:tcPr/>
                </a:tc>
                <a:tc>
                  <a:txBody>
                    <a:bodyPr/>
                    <a:lstStyle/>
                    <a:p>
                      <a:r>
                        <a:rPr lang="en-US" sz="1700" b="0" i="0" dirty="0">
                          <a:latin typeface="Muli" pitchFamily="2" charset="77"/>
                        </a:rPr>
                        <a:t>Ask the children to choose three words to write in</a:t>
                      </a:r>
                      <a:r>
                        <a:rPr lang="en-US" sz="1700" b="0" i="0" baseline="0" dirty="0">
                          <a:latin typeface="Muli" pitchFamily="2" charset="77"/>
                        </a:rPr>
                        <a:t>to a sentence. Work in pairs if necessary. Use the sentence starters if required.</a:t>
                      </a:r>
                    </a:p>
                    <a:p>
                      <a:endParaRPr lang="en-US" sz="1700" b="0" i="0" baseline="0" dirty="0">
                        <a:latin typeface="Muli" pitchFamily="2" charset="77"/>
                      </a:endParaRPr>
                    </a:p>
                    <a:p>
                      <a:r>
                        <a:rPr lang="en-US" sz="1700" b="0" i="0" baseline="0" dirty="0">
                          <a:latin typeface="Muli" pitchFamily="2" charset="77"/>
                        </a:rPr>
                        <a:t>Share sentences and spellings with the class.</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off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huff</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stuff</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cuff</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staff</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cliff</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sniff</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stiff</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366949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4489359" y="3030228"/>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r>
                        <a:rPr lang="en-GB" sz="2400" b="0" i="0">
                          <a:solidFill>
                            <a:srgbClr val="FF3860"/>
                          </a:solidFill>
                          <a:latin typeface="OpenDyslexicAlta" pitchFamily="2" charset="77"/>
                          <a:ea typeface="OpenDyslexic" charset="0"/>
                          <a:cs typeface="OpenDyslexic" charset="0"/>
                        </a:rPr>
                        <a:t>a</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r>
                        <a:rPr lang="en-GB" sz="2400" b="0" i="0">
                          <a:solidFill>
                            <a:srgbClr val="FF3860"/>
                          </a:solidFill>
                          <a:latin typeface="OpenDyslexicAlta" pitchFamily="2" charset="77"/>
                          <a:ea typeface="OpenDyslexic" charset="0"/>
                          <a:cs typeface="OpenDyslexic" charset="0"/>
                        </a:rPr>
                        <a:t>m</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724376" y="3016020"/>
          <a:ext cx="3460398" cy="1188376"/>
        </p:xfrm>
        <a:graphic>
          <a:graphicData uri="http://schemas.openxmlformats.org/drawingml/2006/table">
            <a:tbl>
              <a:tblPr firstRow="1" bandRow="1">
                <a:tableStyleId>{5940675A-B579-460E-94D1-54222C63F5DA}</a:tableStyleId>
              </a:tblPr>
              <a:tblGrid>
                <a:gridCol w="576733">
                  <a:extLst>
                    <a:ext uri="{9D8B030D-6E8A-4147-A177-3AD203B41FA5}">
                      <a16:colId xmlns:a16="http://schemas.microsoft.com/office/drawing/2014/main" val="20000"/>
                    </a:ext>
                  </a:extLst>
                </a:gridCol>
                <a:gridCol w="576733">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576733">
                  <a:extLst>
                    <a:ext uri="{9D8B030D-6E8A-4147-A177-3AD203B41FA5}">
                      <a16:colId xmlns:a16="http://schemas.microsoft.com/office/drawing/2014/main" val="20003"/>
                    </a:ext>
                  </a:extLst>
                </a:gridCol>
                <a:gridCol w="576733">
                  <a:extLst>
                    <a:ext uri="{9D8B030D-6E8A-4147-A177-3AD203B41FA5}">
                      <a16:colId xmlns:a16="http://schemas.microsoft.com/office/drawing/2014/main" val="20004"/>
                    </a:ext>
                  </a:extLst>
                </a:gridCol>
                <a:gridCol w="576733">
                  <a:extLst>
                    <a:ext uri="{9D8B030D-6E8A-4147-A177-3AD203B41FA5}">
                      <a16:colId xmlns:a16="http://schemas.microsoft.com/office/drawing/2014/main" val="20005"/>
                    </a:ext>
                  </a:extLst>
                </a:gridCol>
              </a:tblGrid>
              <a:tr h="594188">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594188">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f</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6438603" y="435997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9212897" y="4353261"/>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h</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460487" y="5622815"/>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c</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c</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7098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/u/ sound spelled ‘</a:t>
            </a:r>
            <a:r>
              <a:rPr lang="en-GB" err="1"/>
              <a:t>ou</a:t>
            </a:r>
            <a:r>
              <a:rPr lang="en-GB"/>
              <a:t>’. </a:t>
            </a:r>
          </a:p>
          <a:p>
            <a:r>
              <a:rPr lang="en-GB"/>
              <a:t>This digraph is only found in the middle of words. </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a:t>
            </a:r>
          </a:p>
        </p:txBody>
      </p:sp>
    </p:spTree>
    <p:extLst>
      <p:ext uri="{BB962C8B-B14F-4D97-AF65-F5344CB8AC3E}">
        <p14:creationId xmlns:p14="http://schemas.microsoft.com/office/powerpoint/2010/main" val="3150423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Spelling rules: The /u/ sound spelled ‘</a:t>
            </a:r>
            <a:r>
              <a:rPr lang="en-GB" err="1"/>
              <a:t>ou</a:t>
            </a:r>
            <a:r>
              <a:rPr lang="en-GB"/>
              <a:t>.’ This digraph is only found in the middle of words. </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093209"/>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digraph ‘</a:t>
                      </a:r>
                      <a:r>
                        <a:rPr lang="en-GB" sz="1700" b="0" i="0" err="1">
                          <a:latin typeface="Muli" pitchFamily="2" charset="77"/>
                        </a:rPr>
                        <a:t>ou</a:t>
                      </a:r>
                      <a:r>
                        <a:rPr lang="en-GB" sz="1700" b="0" i="0">
                          <a:latin typeface="Muli" pitchFamily="2" charset="77"/>
                        </a:rPr>
                        <a:t>’ which is pronounced /u/ is only found in the middle of words. Ask children to think of words with an /u/ sound and write down any that they say with the ‘</a:t>
                      </a:r>
                      <a:r>
                        <a:rPr lang="en-GB" sz="1700" b="0" i="0" err="1">
                          <a:latin typeface="Muli" pitchFamily="2" charset="77"/>
                        </a:rPr>
                        <a:t>ou</a:t>
                      </a:r>
                      <a:r>
                        <a:rPr lang="en-GB" sz="1700" b="0" i="0">
                          <a:latin typeface="Muli" pitchFamily="2" charset="77"/>
                        </a:rPr>
                        <a:t>’ digraph in. </a:t>
                      </a:r>
                    </a:p>
                  </a:txBody>
                  <a:tcPr/>
                </a:tc>
                <a:extLst>
                  <a:ext uri="{0D108BD9-81ED-4DB2-BD59-A6C34878D82A}">
                    <a16:rowId xmlns:a16="http://schemas.microsoft.com/office/drawing/2014/main" val="10000"/>
                  </a:ext>
                </a:extLst>
              </a:tr>
              <a:tr h="1748366">
                <a:tc>
                  <a:txBody>
                    <a:bodyPr/>
                    <a:lstStyle/>
                    <a:p>
                      <a:r>
                        <a:rPr lang="en-GB" sz="1700" b="0" i="0">
                          <a:latin typeface="Muli" pitchFamily="2" charset="77"/>
                        </a:rPr>
                        <a:t>Main Teaching Activity </a:t>
                      </a:r>
                    </a:p>
                  </a:txBody>
                  <a:tcPr/>
                </a:tc>
                <a:tc>
                  <a:txBody>
                    <a:bodyPr/>
                    <a:lstStyle/>
                    <a:p>
                      <a:endParaRPr lang="en-GB" sz="1700" b="0" i="0" baseline="0">
                        <a:latin typeface="Muli" pitchFamily="2" charset="77"/>
                      </a:endParaRPr>
                    </a:p>
                    <a:p>
                      <a:r>
                        <a:rPr lang="en-GB" sz="1700" b="0" i="0" baseline="0">
                          <a:latin typeface="Muli" pitchFamily="2" charset="77"/>
                        </a:rPr>
                        <a:t>Using the power point slide,  get the children to complete the sentences choosing an appropriate word by writing their chosen word on a mini whiteboard and holding it up.  Ensure the words are being spelled with the ‘</a:t>
                      </a:r>
                      <a:r>
                        <a:rPr lang="en-GB" sz="1700" b="0" i="0" baseline="0" err="1">
                          <a:latin typeface="Muli" pitchFamily="2" charset="77"/>
                        </a:rPr>
                        <a:t>ou</a:t>
                      </a:r>
                      <a:r>
                        <a:rPr lang="en-GB" sz="1700" b="0" i="0" baseline="0">
                          <a:latin typeface="Muli" pitchFamily="2" charset="77"/>
                        </a:rPr>
                        <a:t>’ spelling and discuss any errors or misconceptions before moving on.</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endParaRPr lang="en-GB" sz="1700" b="0" i="0">
                        <a:latin typeface="Muli" pitchFamily="2" charset="77"/>
                      </a:endParaRPr>
                    </a:p>
                    <a:p>
                      <a:r>
                        <a:rPr lang="en-GB" sz="1700" b="0" i="0">
                          <a:latin typeface="Muli" pitchFamily="2" charset="77"/>
                        </a:rPr>
                        <a:t>Children to become the teacher by marking Evie’s work and helping her to work out which 6 words are spelled incorrectly. Remind children that the /u/ sound should be spelled with /</a:t>
                      </a:r>
                      <a:r>
                        <a:rPr lang="en-GB" sz="1700" b="0" i="0" err="1">
                          <a:latin typeface="Muli" pitchFamily="2" charset="77"/>
                        </a:rPr>
                        <a:t>ou</a:t>
                      </a:r>
                      <a:r>
                        <a:rPr lang="en-GB" sz="1700" b="0" i="0">
                          <a:latin typeface="Muli" pitchFamily="2" charset="77"/>
                        </a:rPr>
                        <a:t>/ in this week’s spellings. </a:t>
                      </a:r>
                    </a:p>
                    <a:p>
                      <a:endParaRPr lang="en-GB" sz="1700" b="0" i="0">
                        <a:latin typeface="Muli" pitchFamily="2" charset="77"/>
                      </a:endParaRPr>
                    </a:p>
                    <a:p>
                      <a:r>
                        <a:rPr lang="en-GB" sz="1700" b="0" i="0">
                          <a:latin typeface="Muli" pitchFamily="2" charset="77"/>
                        </a:rPr>
                        <a:t>After the children have had a minute to look at it, click the </a:t>
                      </a:r>
                      <a:r>
                        <a:rPr lang="en-GB" sz="1700" b="0" i="0" err="1">
                          <a:latin typeface="Muli" pitchFamily="2" charset="77"/>
                        </a:rPr>
                        <a:t>powerpoint</a:t>
                      </a:r>
                      <a:r>
                        <a:rPr lang="en-GB" sz="1700" b="0" i="0">
                          <a:latin typeface="Muli" pitchFamily="2" charset="77"/>
                        </a:rPr>
                        <a:t> slide to hide the spelling list for this activity.</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387236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a:latin typeface="Muli" pitchFamily="2" charset="77"/>
                        </a:rPr>
                        <a:t>The /u/ sound spelled ‘</a:t>
                      </a:r>
                      <a:r>
                        <a:rPr lang="en-GB" sz="1400" err="1">
                          <a:latin typeface="Muli" pitchFamily="2" charset="77"/>
                        </a:rPr>
                        <a:t>ou</a:t>
                      </a:r>
                      <a:r>
                        <a:rPr lang="en-GB" sz="140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4167590" y="2036918"/>
          <a:ext cx="2787650" cy="4495116"/>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5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tuch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double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truble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yung</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cusin</a:t>
                      </a: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a:latin typeface="OpenDyslexicAlta" pitchFamily="2" charset="77"/>
                          <a:ea typeface="OpenDyslexic" charset="0"/>
                          <a:cs typeface="OpenDyslexic" charset="0"/>
                        </a:rPr>
                        <a:t>country</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enough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encurage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flurish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couple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9218237" y="2049671"/>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3858568" y="1323865"/>
            <a:ext cx="8360082" cy="830997"/>
          </a:xfrm>
          <a:prstGeom prst="rect">
            <a:avLst/>
          </a:prstGeom>
          <a:noFill/>
        </p:spPr>
        <p:txBody>
          <a:bodyPr wrap="square" rtlCol="0">
            <a:spAutoFit/>
          </a:bodyPr>
          <a:lstStyle/>
          <a:p>
            <a:pPr algn="ctr"/>
            <a:r>
              <a:rPr lang="en-GB" sz="1600">
                <a:latin typeface="OpenDyslexicAlta" pitchFamily="2" charset="77"/>
                <a:ea typeface="OpenDyslexic" charset="0"/>
                <a:cs typeface="OpenDyslexic" charset="0"/>
              </a:rPr>
              <a:t>Evie has scored 4/10 in her spelling test.  </a:t>
            </a:r>
          </a:p>
          <a:p>
            <a:pPr algn="ctr"/>
            <a:r>
              <a:rPr lang="en-GB" sz="1600">
                <a:latin typeface="OpenDyslexicAlta" pitchFamily="2" charset="77"/>
                <a:ea typeface="OpenDyslexic" charset="0"/>
                <a:cs typeface="OpenDyslexic" charset="0"/>
              </a:rPr>
              <a:t>Can you help her to work out which spellings are wrong and write them correctly?</a:t>
            </a:r>
          </a:p>
        </p:txBody>
      </p:sp>
      <p:sp>
        <p:nvSpPr>
          <p:cNvPr id="10" name="TextBox 9"/>
          <p:cNvSpPr txBox="1"/>
          <p:nvPr/>
        </p:nvSpPr>
        <p:spPr>
          <a:xfrm>
            <a:off x="508000" y="1251292"/>
            <a:ext cx="2787650" cy="261610"/>
          </a:xfrm>
          <a:prstGeom prst="rect">
            <a:avLst/>
          </a:prstGeom>
          <a:solidFill>
            <a:srgbClr val="8FAADC"/>
          </a:solidFill>
        </p:spPr>
        <p:txBody>
          <a:bodyPr wrap="square" rtlCol="0">
            <a:spAutoFit/>
          </a:bodyPr>
          <a:lstStyle/>
          <a:p>
            <a:r>
              <a:rPr lang="en-GB" sz="1100">
                <a:latin typeface="OpenDyslexicAlta" pitchFamily="2" charset="77"/>
                <a:ea typeface="OpenDyslexic" charset="0"/>
                <a:cs typeface="OpenDyslexic" charset="0"/>
              </a:rPr>
              <a:t>Cover your spellings for this task</a:t>
            </a:r>
          </a:p>
        </p:txBody>
      </p:sp>
      <p:graphicFrame>
        <p:nvGraphicFramePr>
          <p:cNvPr id="3" name="Table 2">
            <a:extLst>
              <a:ext uri="{FF2B5EF4-FFF2-40B4-BE49-F238E27FC236}">
                <a16:creationId xmlns:a16="http://schemas.microsoft.com/office/drawing/2014/main" id="{1590239E-C5B7-4E3D-B5E3-F98E06F0C215}"/>
              </a:ext>
            </a:extLst>
          </p:cNvPr>
          <p:cNvGraphicFramePr>
            <a:graphicFrameLocks noGrp="1"/>
          </p:cNvGraphicFramePr>
          <p:nvPr/>
        </p:nvGraphicFramePr>
        <p:xfrm>
          <a:off x="539371" y="164437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38298420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2933006831"/>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059049468"/>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052057187"/>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744416095"/>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16817233"/>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625794147"/>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3744877512"/>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3029493796"/>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73619596"/>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3013626003"/>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3359791532"/>
                  </a:ext>
                </a:extLst>
              </a:tr>
            </a:tbl>
          </a:graphicData>
        </a:graphic>
      </p:graphicFrame>
      <p:pic>
        <p:nvPicPr>
          <p:cNvPr id="8194" name="Picture 2" descr="Classroom Comic Characters Project 1 Schoo">
            <a:extLst>
              <a:ext uri="{FF2B5EF4-FFF2-40B4-BE49-F238E27FC236}">
                <a16:creationId xmlns:a16="http://schemas.microsoft.com/office/drawing/2014/main" id="{8B860329-E02A-40FF-AA7A-BD00B01694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5679" y="2132891"/>
            <a:ext cx="1245859" cy="18578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5DE4A76D-0F02-489C-8C9E-BB27F5F63089}"/>
              </a:ext>
            </a:extLst>
          </p:cNvPr>
          <p:cNvSpPr/>
          <p:nvPr/>
        </p:nvSpPr>
        <p:spPr>
          <a:xfrm>
            <a:off x="240633" y="1550480"/>
            <a:ext cx="3339586" cy="5160674"/>
          </a:xfrm>
          <a:prstGeom prst="roundRect">
            <a:avLst>
              <a:gd name="adj" fmla="val 3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Tree>
    <p:extLst>
      <p:ext uri="{BB962C8B-B14F-4D97-AF65-F5344CB8AC3E}">
        <p14:creationId xmlns:p14="http://schemas.microsoft.com/office/powerpoint/2010/main" val="224355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1440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800" b="0" i="0">
                          <a:latin typeface="Muli" pitchFamily="2" charset="77"/>
                        </a:rPr>
                        <a:t>The /u/ sound spelled ‘</a:t>
                      </a:r>
                      <a:r>
                        <a:rPr lang="en-GB" sz="1800" err="1">
                          <a:latin typeface="Muli" pitchFamily="2" charset="77"/>
                        </a:rPr>
                        <a:t>ou</a:t>
                      </a:r>
                      <a:r>
                        <a:rPr lang="en-GB" sz="180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a:solidFill>
                            <a:srgbClr val="FF386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4167590" y="2036918"/>
          <a:ext cx="2787650" cy="4495116"/>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5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tuch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double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truble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yung</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cusin</a:t>
                      </a: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a:latin typeface="OpenDyslexicAlta" pitchFamily="2" charset="77"/>
                          <a:ea typeface="OpenDyslexic" charset="0"/>
                          <a:cs typeface="OpenDyslexic" charset="0"/>
                        </a:rPr>
                        <a:t>country</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enough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encurage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flurish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couple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9218237" y="2049671"/>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r>
                        <a:rPr lang="en-GB" b="0" i="0">
                          <a:solidFill>
                            <a:srgbClr val="FF3860"/>
                          </a:solidFill>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0"/>
                  </a:ext>
                </a:extLst>
              </a:tr>
              <a:tr h="457200">
                <a:tc>
                  <a:txBody>
                    <a:bodyPr/>
                    <a:lstStyle/>
                    <a:p>
                      <a:r>
                        <a:rPr lang="en-GB" b="0" i="0">
                          <a:solidFill>
                            <a:srgbClr val="FF3860"/>
                          </a:solidFill>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1"/>
                  </a:ext>
                </a:extLst>
              </a:tr>
              <a:tr h="457200">
                <a:tc>
                  <a:txBody>
                    <a:bodyPr/>
                    <a:lstStyle/>
                    <a:p>
                      <a:r>
                        <a:rPr lang="en-GB" b="0" i="0">
                          <a:solidFill>
                            <a:srgbClr val="FF3860"/>
                          </a:solidFill>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2"/>
                  </a:ext>
                </a:extLst>
              </a:tr>
              <a:tr h="457200">
                <a:tc>
                  <a:txBody>
                    <a:bodyPr/>
                    <a:lstStyle/>
                    <a:p>
                      <a:r>
                        <a:rPr lang="en-GB" b="0" i="0">
                          <a:solidFill>
                            <a:srgbClr val="FF3860"/>
                          </a:solidFill>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3"/>
                  </a:ext>
                </a:extLst>
              </a:tr>
              <a:tr h="457200">
                <a:tc>
                  <a:txBody>
                    <a:bodyPr/>
                    <a:lstStyle/>
                    <a:p>
                      <a:r>
                        <a:rPr lang="en-GB" b="0" i="0">
                          <a:solidFill>
                            <a:srgbClr val="FF3860"/>
                          </a:solidFill>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4"/>
                  </a:ext>
                </a:extLst>
              </a:tr>
              <a:tr h="457200">
                <a:tc>
                  <a:txBody>
                    <a:bodyPr/>
                    <a:lstStyle/>
                    <a:p>
                      <a:r>
                        <a:rPr lang="en-GB" b="0" i="0">
                          <a:solidFill>
                            <a:srgbClr val="FF3860"/>
                          </a:solidFill>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5"/>
                  </a:ext>
                </a:extLst>
              </a:tr>
              <a:tr h="457200">
                <a:tc>
                  <a:txBody>
                    <a:bodyPr/>
                    <a:lstStyle/>
                    <a:p>
                      <a:r>
                        <a:rPr lang="en-GB" b="0" i="0">
                          <a:solidFill>
                            <a:srgbClr val="FF3860"/>
                          </a:solidFill>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6"/>
                  </a:ext>
                </a:extLst>
              </a:tr>
              <a:tr h="457200">
                <a:tc>
                  <a:txBody>
                    <a:bodyPr/>
                    <a:lstStyle/>
                    <a:p>
                      <a:r>
                        <a:rPr lang="en-GB" b="0" i="0">
                          <a:solidFill>
                            <a:srgbClr val="FF3860"/>
                          </a:solidFill>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7"/>
                  </a:ext>
                </a:extLst>
              </a:tr>
              <a:tr h="457200">
                <a:tc>
                  <a:txBody>
                    <a:bodyPr/>
                    <a:lstStyle/>
                    <a:p>
                      <a:r>
                        <a:rPr lang="en-GB" b="0" i="0">
                          <a:solidFill>
                            <a:srgbClr val="FF3860"/>
                          </a:solidFill>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8"/>
                  </a:ext>
                </a:extLst>
              </a:tr>
              <a:tr h="457200">
                <a:tc>
                  <a:txBody>
                    <a:bodyPr/>
                    <a:lstStyle/>
                    <a:p>
                      <a:r>
                        <a:rPr lang="en-GB" b="0" i="0">
                          <a:solidFill>
                            <a:srgbClr val="FF3860"/>
                          </a:solidFill>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3858568" y="1323865"/>
            <a:ext cx="8360082" cy="830997"/>
          </a:xfrm>
          <a:prstGeom prst="rect">
            <a:avLst/>
          </a:prstGeom>
          <a:noFill/>
        </p:spPr>
        <p:txBody>
          <a:bodyPr wrap="square" rtlCol="0">
            <a:spAutoFit/>
          </a:bodyPr>
          <a:lstStyle/>
          <a:p>
            <a:pPr algn="ctr"/>
            <a:r>
              <a:rPr lang="en-GB" sz="1600">
                <a:latin typeface="OpenDyslexicAlta" pitchFamily="2" charset="77"/>
                <a:ea typeface="OpenDyslexic" charset="0"/>
                <a:cs typeface="OpenDyslexic" charset="0"/>
              </a:rPr>
              <a:t>Evie has scored 4/10 in her spelling test.  </a:t>
            </a:r>
          </a:p>
          <a:p>
            <a:pPr algn="ctr"/>
            <a:r>
              <a:rPr lang="en-GB" sz="1600">
                <a:latin typeface="OpenDyslexicAlta" pitchFamily="2" charset="77"/>
                <a:ea typeface="OpenDyslexic" charset="0"/>
                <a:cs typeface="OpenDyslexic" charset="0"/>
              </a:rPr>
              <a:t>Can you help her to work out which spellings are wrong and write them correctly?</a:t>
            </a:r>
          </a:p>
        </p:txBody>
      </p:sp>
      <p:sp>
        <p:nvSpPr>
          <p:cNvPr id="10" name="TextBox 9"/>
          <p:cNvSpPr txBox="1"/>
          <p:nvPr/>
        </p:nvSpPr>
        <p:spPr>
          <a:xfrm>
            <a:off x="508000" y="1251292"/>
            <a:ext cx="2787650" cy="261610"/>
          </a:xfrm>
          <a:prstGeom prst="rect">
            <a:avLst/>
          </a:prstGeom>
          <a:solidFill>
            <a:srgbClr val="8FAADC"/>
          </a:solidFill>
        </p:spPr>
        <p:txBody>
          <a:bodyPr wrap="square" rtlCol="0">
            <a:spAutoFit/>
          </a:bodyPr>
          <a:lstStyle/>
          <a:p>
            <a:r>
              <a:rPr lang="en-GB" sz="1100">
                <a:latin typeface="OpenDyslexicAlta" pitchFamily="2" charset="77"/>
                <a:ea typeface="OpenDyslexic" charset="0"/>
                <a:cs typeface="OpenDyslexic" charset="0"/>
              </a:rPr>
              <a:t>Cover your spellings for this task</a:t>
            </a:r>
          </a:p>
        </p:txBody>
      </p:sp>
      <p:graphicFrame>
        <p:nvGraphicFramePr>
          <p:cNvPr id="3" name="Table 2">
            <a:extLst>
              <a:ext uri="{FF2B5EF4-FFF2-40B4-BE49-F238E27FC236}">
                <a16:creationId xmlns:a16="http://schemas.microsoft.com/office/drawing/2014/main" id="{1590239E-C5B7-4E3D-B5E3-F98E06F0C215}"/>
              </a:ext>
            </a:extLst>
          </p:cNvPr>
          <p:cNvGraphicFramePr>
            <a:graphicFrameLocks noGrp="1"/>
          </p:cNvGraphicFramePr>
          <p:nvPr/>
        </p:nvGraphicFramePr>
        <p:xfrm>
          <a:off x="539371" y="164437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38298420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2933006831"/>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059049468"/>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052057187"/>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744416095"/>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16817233"/>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625794147"/>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3744877512"/>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3029493796"/>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73619596"/>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3013626003"/>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3359791532"/>
                  </a:ext>
                </a:extLst>
              </a:tr>
            </a:tbl>
          </a:graphicData>
        </a:graphic>
      </p:graphicFrame>
      <p:pic>
        <p:nvPicPr>
          <p:cNvPr id="8194" name="Picture 2" descr="Classroom Comic Characters Project 1 Schoo">
            <a:extLst>
              <a:ext uri="{FF2B5EF4-FFF2-40B4-BE49-F238E27FC236}">
                <a16:creationId xmlns:a16="http://schemas.microsoft.com/office/drawing/2014/main" id="{8B860329-E02A-40FF-AA7A-BD00B01694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5679" y="2132891"/>
            <a:ext cx="1245859" cy="185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60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uli" pitchFamily="2" charset="77"/>
                        </a:rPr>
                        <a:t>Spelling</a:t>
                      </a:r>
                      <a:r>
                        <a:rPr lang="en-GB" sz="1400" baseline="0">
                          <a:latin typeface="Muli" pitchFamily="2" charset="77"/>
                        </a:rPr>
                        <a:t> Rules: The /u/ sound spelled ‘</a:t>
                      </a:r>
                      <a:r>
                        <a:rPr lang="en-GB" sz="1400" baseline="0" err="1">
                          <a:latin typeface="Muli" pitchFamily="2" charset="77"/>
                        </a:rPr>
                        <a:t>ou</a:t>
                      </a:r>
                      <a:r>
                        <a:rPr lang="en-GB" sz="1400" baseline="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9257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The /u/ sound spelled ‘</a:t>
                      </a:r>
                      <a:r>
                        <a:rPr lang="en-GB" sz="1400" baseline="0" err="1">
                          <a:latin typeface="Muli" pitchFamily="2" charset="77"/>
                        </a:rPr>
                        <a:t>ou</a:t>
                      </a:r>
                      <a:r>
                        <a:rPr lang="en-GB" sz="1400" baseline="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468914" y="2250830"/>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solidFill>
                            <a:schemeClr val="tx1"/>
                          </a:solidFill>
                          <a:latin typeface="OpenDyslexicAlta" pitchFamily="2" charset="77"/>
                          <a:ea typeface="OpenDyslexic" charset="0"/>
                          <a:cs typeface="OpenDyslexic" charset="0"/>
                        </a:rPr>
                        <a:t>touch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torch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trouble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troupe</a:t>
                      </a:r>
                    </a:p>
                  </a:txBody>
                  <a:tcPr anchor="ctr"/>
                </a:tc>
                <a:extLst>
                  <a:ext uri="{0D108BD9-81ED-4DB2-BD59-A6C34878D82A}">
                    <a16:rowId xmlns:a16="http://schemas.microsoft.com/office/drawing/2014/main" val="10000"/>
                  </a:ext>
                </a:extLst>
              </a:tr>
              <a:tr h="875713">
                <a:tc>
                  <a:txBody>
                    <a:bodyPr/>
                    <a:lstStyle/>
                    <a:p>
                      <a:pPr algn="ctr"/>
                      <a:r>
                        <a:rPr lang="en-GB" sz="2400" b="0" i="0">
                          <a:solidFill>
                            <a:schemeClr val="tx1"/>
                          </a:solidFill>
                          <a:latin typeface="OpenDyslexicAlta" pitchFamily="2" charset="77"/>
                          <a:ea typeface="OpenDyslexic" charset="0"/>
                          <a:cs typeface="OpenDyslexic" charset="0"/>
                        </a:rPr>
                        <a:t>youth</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double</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flourish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flour</a:t>
                      </a:r>
                    </a:p>
                  </a:txBody>
                  <a:tcPr anchor="ctr"/>
                </a:tc>
                <a:extLst>
                  <a:ext uri="{0D108BD9-81ED-4DB2-BD59-A6C34878D82A}">
                    <a16:rowId xmlns:a16="http://schemas.microsoft.com/office/drawing/2014/main" val="10001"/>
                  </a:ext>
                </a:extLst>
              </a:tr>
              <a:tr h="875713">
                <a:tc>
                  <a:txBody>
                    <a:bodyPr/>
                    <a:lstStyle/>
                    <a:p>
                      <a:pPr algn="ctr"/>
                      <a:r>
                        <a:rPr lang="en-GB" sz="2400" b="0" i="0">
                          <a:solidFill>
                            <a:schemeClr val="tx1"/>
                          </a:solidFill>
                          <a:latin typeface="OpenDyslexicAlta" pitchFamily="2" charset="77"/>
                          <a:ea typeface="OpenDyslexic" charset="0"/>
                          <a:cs typeface="OpenDyslexic" charset="0"/>
                        </a:rPr>
                        <a:t>young</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grout</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cousin</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enough</a:t>
                      </a:r>
                    </a:p>
                  </a:txBody>
                  <a:tcPr anchor="ctr"/>
                </a:tc>
                <a:extLst>
                  <a:ext uri="{0D108BD9-81ED-4DB2-BD59-A6C34878D82A}">
                    <a16:rowId xmlns:a16="http://schemas.microsoft.com/office/drawing/2014/main" val="10002"/>
                  </a:ext>
                </a:extLst>
              </a:tr>
              <a:tr h="875713">
                <a:tc>
                  <a:txBody>
                    <a:bodyPr/>
                    <a:lstStyle/>
                    <a:p>
                      <a:pPr algn="ctr"/>
                      <a:r>
                        <a:rPr lang="en-GB" sz="2400" b="0" i="0">
                          <a:solidFill>
                            <a:schemeClr val="tx1"/>
                          </a:solidFill>
                          <a:latin typeface="OpenDyslexicAlta" pitchFamily="2" charset="77"/>
                          <a:ea typeface="OpenDyslexic" charset="0"/>
                          <a:cs typeface="OpenDyslexic" charset="0"/>
                        </a:rPr>
                        <a:t>cloud</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country</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count</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sound</a:t>
                      </a:r>
                    </a:p>
                  </a:txBody>
                  <a:tcPr anchor="ctr"/>
                </a:tc>
                <a:extLst>
                  <a:ext uri="{0D108BD9-81ED-4DB2-BD59-A6C34878D82A}">
                    <a16:rowId xmlns:a16="http://schemas.microsoft.com/office/drawing/2014/main" val="10003"/>
                  </a:ext>
                </a:extLst>
              </a:tr>
              <a:tr h="875713">
                <a:tc>
                  <a:txBody>
                    <a:bodyPr/>
                    <a:lstStyle/>
                    <a:p>
                      <a:pPr algn="ctr"/>
                      <a:r>
                        <a:rPr lang="en-GB" sz="2400" b="0" i="0">
                          <a:solidFill>
                            <a:schemeClr val="tx1"/>
                          </a:solidFill>
                          <a:latin typeface="OpenDyslexicAlta" pitchFamily="2" charset="77"/>
                          <a:ea typeface="OpenDyslexic" charset="0"/>
                          <a:cs typeface="OpenDyslexic" charset="0"/>
                        </a:rPr>
                        <a:t>couple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toupee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encourage</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mound</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2435825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/u/ sound spelled ‘</a:t>
                      </a:r>
                      <a:r>
                        <a:rPr lang="en-GB" sz="1400" baseline="0" dirty="0" err="1">
                          <a:solidFill>
                            <a:schemeClr val="tx1"/>
                          </a:solidFill>
                          <a:latin typeface="Muli" pitchFamily="2" charset="77"/>
                        </a:rPr>
                        <a:t>ou</a:t>
                      </a:r>
                      <a:r>
                        <a:rPr lang="en-GB" sz="1400" baseline="0" dirty="0">
                          <a:solidFill>
                            <a:schemeClr val="tx1"/>
                          </a:solidFill>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tx1"/>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468914" y="2250830"/>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solidFill>
                            <a:srgbClr val="FF3860"/>
                          </a:solidFill>
                          <a:latin typeface="OpenDyslexicAlta" pitchFamily="2" charset="77"/>
                          <a:ea typeface="OpenDyslexic" charset="0"/>
                          <a:cs typeface="OpenDyslexic" charset="0"/>
                        </a:rPr>
                        <a:t>touch</a:t>
                      </a:r>
                    </a:p>
                  </a:txBody>
                  <a:tcPr anchor="ctr"/>
                </a:tc>
                <a:tc>
                  <a:txBody>
                    <a:bodyPr/>
                    <a:lstStyle/>
                    <a:p>
                      <a:pPr algn="ctr"/>
                      <a:r>
                        <a:rPr lang="en-GB" sz="2400" b="0" i="0" dirty="0">
                          <a:latin typeface="OpenDyslexicAlta" pitchFamily="2" charset="77"/>
                          <a:ea typeface="OpenDyslexic" charset="0"/>
                          <a:cs typeface="OpenDyslexic" charset="0"/>
                        </a:rPr>
                        <a:t>torch</a:t>
                      </a:r>
                    </a:p>
                  </a:txBody>
                  <a:tcPr anchor="ctr"/>
                </a:tc>
                <a:tc>
                  <a:txBody>
                    <a:bodyPr/>
                    <a:lstStyle/>
                    <a:p>
                      <a:pPr algn="ctr"/>
                      <a:r>
                        <a:rPr lang="en-GB" sz="2400" b="0" i="0">
                          <a:solidFill>
                            <a:srgbClr val="FF3860"/>
                          </a:solidFill>
                          <a:latin typeface="OpenDyslexicAlta" pitchFamily="2" charset="77"/>
                          <a:ea typeface="OpenDyslexic" charset="0"/>
                          <a:cs typeface="OpenDyslexic" charset="0"/>
                        </a:rPr>
                        <a:t>trouble</a:t>
                      </a:r>
                    </a:p>
                  </a:txBody>
                  <a:tcPr anchor="ctr"/>
                </a:tc>
                <a:tc>
                  <a:txBody>
                    <a:bodyPr/>
                    <a:lstStyle/>
                    <a:p>
                      <a:pPr algn="ctr"/>
                      <a:r>
                        <a:rPr lang="en-GB" sz="2400" b="0" i="0">
                          <a:latin typeface="OpenDyslexicAlta" pitchFamily="2" charset="77"/>
                          <a:ea typeface="OpenDyslexic" charset="0"/>
                          <a:cs typeface="OpenDyslexic" charset="0"/>
                        </a:rPr>
                        <a:t>troupe</a:t>
                      </a:r>
                    </a:p>
                  </a:txBody>
                  <a:tcPr anchor="ctr"/>
                </a:tc>
                <a:extLst>
                  <a:ext uri="{0D108BD9-81ED-4DB2-BD59-A6C34878D82A}">
                    <a16:rowId xmlns:a16="http://schemas.microsoft.com/office/drawing/2014/main" val="10000"/>
                  </a:ext>
                </a:extLst>
              </a:tr>
              <a:tr h="875713">
                <a:tc>
                  <a:txBody>
                    <a:bodyPr/>
                    <a:lstStyle/>
                    <a:p>
                      <a:pPr algn="ctr"/>
                      <a:r>
                        <a:rPr lang="en-GB" sz="2400" b="0" i="0">
                          <a:latin typeface="OpenDyslexicAlta" pitchFamily="2" charset="77"/>
                          <a:ea typeface="OpenDyslexic" charset="0"/>
                          <a:cs typeface="OpenDyslexic" charset="0"/>
                        </a:rPr>
                        <a:t>youth</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double</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flourish</a:t>
                      </a:r>
                    </a:p>
                  </a:txBody>
                  <a:tcPr anchor="ctr"/>
                </a:tc>
                <a:tc>
                  <a:txBody>
                    <a:bodyPr/>
                    <a:lstStyle/>
                    <a:p>
                      <a:pPr algn="ctr"/>
                      <a:r>
                        <a:rPr lang="en-GB" sz="2400" b="0" i="0">
                          <a:latin typeface="OpenDyslexicAlta" pitchFamily="2" charset="77"/>
                          <a:ea typeface="OpenDyslexic" charset="0"/>
                          <a:cs typeface="OpenDyslexic" charset="0"/>
                        </a:rPr>
                        <a:t>flour</a:t>
                      </a:r>
                    </a:p>
                  </a:txBody>
                  <a:tcPr anchor="ctr"/>
                </a:tc>
                <a:extLst>
                  <a:ext uri="{0D108BD9-81ED-4DB2-BD59-A6C34878D82A}">
                    <a16:rowId xmlns:a16="http://schemas.microsoft.com/office/drawing/2014/main" val="10001"/>
                  </a:ext>
                </a:extLst>
              </a:tr>
              <a:tr h="875713">
                <a:tc>
                  <a:txBody>
                    <a:bodyPr/>
                    <a:lstStyle/>
                    <a:p>
                      <a:pPr algn="ctr"/>
                      <a:r>
                        <a:rPr lang="en-GB" sz="2400" b="0" i="0">
                          <a:solidFill>
                            <a:srgbClr val="FF3860"/>
                          </a:solidFill>
                          <a:latin typeface="OpenDyslexicAlta" pitchFamily="2" charset="77"/>
                          <a:ea typeface="OpenDyslexic" charset="0"/>
                          <a:cs typeface="OpenDyslexic" charset="0"/>
                        </a:rPr>
                        <a:t>young</a:t>
                      </a:r>
                    </a:p>
                  </a:txBody>
                  <a:tcPr anchor="ctr"/>
                </a:tc>
                <a:tc>
                  <a:txBody>
                    <a:bodyPr/>
                    <a:lstStyle/>
                    <a:p>
                      <a:pPr algn="ctr"/>
                      <a:r>
                        <a:rPr lang="en-GB" sz="2400" b="0" i="0">
                          <a:latin typeface="OpenDyslexicAlta" pitchFamily="2" charset="77"/>
                          <a:ea typeface="OpenDyslexic" charset="0"/>
                          <a:cs typeface="OpenDyslexic" charset="0"/>
                        </a:rPr>
                        <a:t>grout</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cousin</a:t>
                      </a:r>
                    </a:p>
                  </a:txBody>
                  <a:tcPr anchor="ctr"/>
                </a:tc>
                <a:tc>
                  <a:txBody>
                    <a:bodyPr/>
                    <a:lstStyle/>
                    <a:p>
                      <a:pPr algn="ctr"/>
                      <a:r>
                        <a:rPr lang="en-GB" sz="2400" b="0" i="0">
                          <a:solidFill>
                            <a:srgbClr val="FF3860"/>
                          </a:solidFill>
                          <a:latin typeface="OpenDyslexicAlta" pitchFamily="2" charset="77"/>
                          <a:ea typeface="OpenDyslexic" charset="0"/>
                          <a:cs typeface="OpenDyslexic" charset="0"/>
                        </a:rPr>
                        <a:t>enough</a:t>
                      </a:r>
                    </a:p>
                  </a:txBody>
                  <a:tcPr anchor="ctr"/>
                </a:tc>
                <a:extLst>
                  <a:ext uri="{0D108BD9-81ED-4DB2-BD59-A6C34878D82A}">
                    <a16:rowId xmlns:a16="http://schemas.microsoft.com/office/drawing/2014/main" val="10002"/>
                  </a:ext>
                </a:extLst>
              </a:tr>
              <a:tr h="875713">
                <a:tc>
                  <a:txBody>
                    <a:bodyPr/>
                    <a:lstStyle/>
                    <a:p>
                      <a:pPr algn="ctr"/>
                      <a:r>
                        <a:rPr lang="en-GB" sz="2400" b="0" i="0">
                          <a:latin typeface="OpenDyslexicAlta" pitchFamily="2" charset="77"/>
                          <a:ea typeface="OpenDyslexic" charset="0"/>
                          <a:cs typeface="OpenDyslexic" charset="0"/>
                        </a:rPr>
                        <a:t>cloud</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country</a:t>
                      </a:r>
                    </a:p>
                  </a:txBody>
                  <a:tcPr anchor="ctr"/>
                </a:tc>
                <a:tc>
                  <a:txBody>
                    <a:bodyPr/>
                    <a:lstStyle/>
                    <a:p>
                      <a:pPr algn="ctr"/>
                      <a:r>
                        <a:rPr lang="en-GB" sz="2400" b="0" i="0" dirty="0">
                          <a:latin typeface="OpenDyslexicAlta" pitchFamily="2" charset="77"/>
                          <a:ea typeface="OpenDyslexic" charset="0"/>
                          <a:cs typeface="OpenDyslexic" charset="0"/>
                        </a:rPr>
                        <a:t>count</a:t>
                      </a:r>
                    </a:p>
                  </a:txBody>
                  <a:tcPr anchor="ctr"/>
                </a:tc>
                <a:tc>
                  <a:txBody>
                    <a:bodyPr/>
                    <a:lstStyle/>
                    <a:p>
                      <a:pPr algn="ctr"/>
                      <a:r>
                        <a:rPr lang="en-GB" sz="2400" b="0" i="0">
                          <a:latin typeface="OpenDyslexicAlta" pitchFamily="2" charset="77"/>
                          <a:ea typeface="OpenDyslexic" charset="0"/>
                          <a:cs typeface="OpenDyslexic" charset="0"/>
                        </a:rPr>
                        <a:t>sound</a:t>
                      </a:r>
                    </a:p>
                  </a:txBody>
                  <a:tcPr anchor="ctr"/>
                </a:tc>
                <a:extLst>
                  <a:ext uri="{0D108BD9-81ED-4DB2-BD59-A6C34878D82A}">
                    <a16:rowId xmlns:a16="http://schemas.microsoft.com/office/drawing/2014/main" val="10003"/>
                  </a:ext>
                </a:extLst>
              </a:tr>
              <a:tr h="875713">
                <a:tc>
                  <a:txBody>
                    <a:bodyPr/>
                    <a:lstStyle/>
                    <a:p>
                      <a:pPr algn="ctr"/>
                      <a:r>
                        <a:rPr lang="en-GB" sz="2400" b="0" i="0">
                          <a:solidFill>
                            <a:srgbClr val="FF3860"/>
                          </a:solidFill>
                          <a:latin typeface="OpenDyslexicAlta" pitchFamily="2" charset="77"/>
                          <a:ea typeface="OpenDyslexic" charset="0"/>
                          <a:cs typeface="OpenDyslexic" charset="0"/>
                        </a:rPr>
                        <a:t>couple</a:t>
                      </a:r>
                    </a:p>
                  </a:txBody>
                  <a:tcPr anchor="ctr"/>
                </a:tc>
                <a:tc>
                  <a:txBody>
                    <a:bodyPr/>
                    <a:lstStyle/>
                    <a:p>
                      <a:pPr algn="ctr"/>
                      <a:r>
                        <a:rPr lang="en-GB" sz="2400" b="0" i="0" dirty="0">
                          <a:latin typeface="OpenDyslexicAlta" pitchFamily="2" charset="77"/>
                          <a:ea typeface="OpenDyslexic" charset="0"/>
                          <a:cs typeface="OpenDyslexic" charset="0"/>
                        </a:rPr>
                        <a:t>toupee</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encourage</a:t>
                      </a:r>
                    </a:p>
                  </a:txBody>
                  <a:tcPr anchor="ctr"/>
                </a:tc>
                <a:tc>
                  <a:txBody>
                    <a:bodyPr/>
                    <a:lstStyle/>
                    <a:p>
                      <a:pPr algn="ctr"/>
                      <a:r>
                        <a:rPr lang="en-GB" sz="2400" b="0" i="0" dirty="0">
                          <a:latin typeface="OpenDyslexicAlta" pitchFamily="2" charset="77"/>
                          <a:ea typeface="OpenDyslexic" charset="0"/>
                          <a:cs typeface="OpenDyslexic" charset="0"/>
                        </a:rPr>
                        <a:t>mound</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2935005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4</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Spelling Rules:  These words are homophones or near homophones.  They have the same pronunciation but different spellings and/or meanings. </a:t>
            </a:r>
          </a:p>
          <a:p>
            <a:pPr marL="514350" indent="-514350">
              <a:buFont typeface="+mj-lt"/>
              <a:buAutoNum type="arabicPeriod"/>
            </a:pPr>
            <a:r>
              <a:rPr lang="en-GB" sz="800" dirty="0">
                <a:latin typeface="Muli" pitchFamily="2" charset="77"/>
              </a:rPr>
              <a:t>Spelling Rules: The prefix ’in-’  can mean both ‘not’ and ‘in’/’into.’ In these spellings the prefix ’in-’ means ‘not.’ </a:t>
            </a:r>
          </a:p>
          <a:p>
            <a:pPr marL="514350" indent="-514350">
              <a:buFont typeface="+mj-lt"/>
              <a:buAutoNum type="arabicPeriod"/>
            </a:pPr>
            <a:r>
              <a:rPr lang="en-GB" sz="800" dirty="0">
                <a:latin typeface="Muli" pitchFamily="2" charset="77"/>
              </a:rPr>
              <a:t>Spelling Rules: Before a root word starting with l, the ‘in-’ prefix becomes ‘</a:t>
            </a:r>
            <a:r>
              <a:rPr lang="en-GB" sz="800" dirty="0" err="1">
                <a:latin typeface="Muli" pitchFamily="2" charset="77"/>
              </a:rPr>
              <a:t>il</a:t>
            </a:r>
            <a:r>
              <a:rPr lang="en-GB" sz="800" dirty="0">
                <a:latin typeface="Muli" pitchFamily="2" charset="77"/>
              </a:rPr>
              <a:t>-’.  Before a root word starting with r the prefix ‘in-’ becomes ’</a:t>
            </a:r>
            <a:r>
              <a:rPr lang="en-GB" sz="800" dirty="0" err="1">
                <a:latin typeface="Muli" pitchFamily="2" charset="77"/>
              </a:rPr>
              <a:t>ir</a:t>
            </a:r>
            <a:r>
              <a:rPr lang="en-GB" sz="800" dirty="0">
                <a:latin typeface="Muli" pitchFamily="2" charset="77"/>
              </a:rPr>
              <a:t>-’</a:t>
            </a:r>
          </a:p>
          <a:p>
            <a:pPr marL="514350" indent="-514350">
              <a:buFont typeface="+mj-lt"/>
              <a:buAutoNum type="arabicPeriod"/>
            </a:pPr>
            <a:r>
              <a:rPr lang="en-GB" sz="800" dirty="0">
                <a:latin typeface="Muli" pitchFamily="2" charset="77"/>
              </a:rPr>
              <a:t>Spelling Rules:  The prefix ‘sub-’ which means under or below.</a:t>
            </a:r>
          </a:p>
          <a:p>
            <a:pPr marL="514350" indent="-514350">
              <a:buFont typeface="+mj-lt"/>
              <a:buAutoNum type="arabicPeriod"/>
            </a:pPr>
            <a:r>
              <a:rPr lang="en-GB" sz="800" dirty="0">
                <a:latin typeface="Muli" pitchFamily="2" charset="77"/>
              </a:rPr>
              <a:t>Spelling Rules:  The prefix ‘inter-’ means between, amongst or during.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The suffix ’-</a:t>
            </a:r>
            <a:r>
              <a:rPr lang="en-GB" sz="800" dirty="0" err="1">
                <a:latin typeface="Muli" pitchFamily="2" charset="77"/>
              </a:rPr>
              <a:t>ation</a:t>
            </a:r>
            <a:r>
              <a:rPr lang="en-GB" sz="800" dirty="0">
                <a:latin typeface="Muli" pitchFamily="2" charset="77"/>
              </a:rPr>
              <a:t>’ is added to verbs to form nouns.  </a:t>
            </a:r>
          </a:p>
          <a:p>
            <a:pPr marL="514350" indent="-514350">
              <a:buFont typeface="+mj-lt"/>
              <a:buAutoNum type="arabicPeriod"/>
            </a:pPr>
            <a:r>
              <a:rPr lang="en-GB" sz="800" dirty="0">
                <a:latin typeface="Muli" pitchFamily="2" charset="77"/>
              </a:rPr>
              <a:t>Spelling Rules:  The suffix ’-</a:t>
            </a:r>
            <a:r>
              <a:rPr lang="en-GB" sz="800" dirty="0" err="1">
                <a:latin typeface="Muli" pitchFamily="2" charset="77"/>
              </a:rPr>
              <a:t>ation</a:t>
            </a:r>
            <a:r>
              <a:rPr lang="en-GB" sz="800" dirty="0">
                <a:latin typeface="Muli" pitchFamily="2" charset="77"/>
              </a:rPr>
              <a:t>’ is added to verbs to form nouns.  </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ly</a:t>
            </a:r>
            <a:r>
              <a:rPr lang="en-GB" sz="800" dirty="0">
                <a:latin typeface="Muli" pitchFamily="2" charset="77"/>
              </a:rPr>
              <a:t> to adverbs. Remembering words ending in ‘-y’ become ‘-</a:t>
            </a:r>
            <a:r>
              <a:rPr lang="en-GB" sz="800" dirty="0" err="1">
                <a:latin typeface="Muli" pitchFamily="2" charset="77"/>
              </a:rPr>
              <a:t>ily</a:t>
            </a:r>
            <a:r>
              <a:rPr lang="en-GB" sz="800" dirty="0">
                <a:latin typeface="Muli" pitchFamily="2" charset="77"/>
              </a:rPr>
              <a:t>’ and words ending in ‘–le’ become ‘–</a:t>
            </a:r>
            <a:r>
              <a:rPr lang="en-GB" sz="800" dirty="0" err="1">
                <a:latin typeface="Muli" pitchFamily="2" charset="77"/>
              </a:rPr>
              <a:t>ly</a:t>
            </a:r>
            <a:r>
              <a:rPr lang="en-GB" sz="800" dirty="0">
                <a:latin typeface="Muli" pitchFamily="2" charset="77"/>
              </a:rPr>
              <a:t>.’</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ly</a:t>
            </a:r>
            <a:r>
              <a:rPr lang="en-GB" sz="800" dirty="0">
                <a:latin typeface="Muli" pitchFamily="2" charset="77"/>
              </a:rPr>
              <a:t>’ to to turn an adjective into an adverb when the final letter is ‘l.’ </a:t>
            </a:r>
          </a:p>
          <a:p>
            <a:pPr marL="514350" indent="-514350">
              <a:buFont typeface="+mj-lt"/>
              <a:buAutoNum type="arabicPeriod"/>
            </a:pPr>
            <a:r>
              <a:rPr lang="en-GB" sz="800" dirty="0">
                <a:latin typeface="Muli" pitchFamily="2" charset="77"/>
              </a:rPr>
              <a:t>Spelling Rules:  Word with the ’</a:t>
            </a:r>
            <a:r>
              <a:rPr lang="en-GB" sz="800" dirty="0" err="1">
                <a:latin typeface="Muli" pitchFamily="2" charset="77"/>
              </a:rPr>
              <a:t>sh</a:t>
            </a:r>
            <a:r>
              <a:rPr lang="en-GB" sz="800" dirty="0">
                <a:latin typeface="Muli" pitchFamily="2" charset="77"/>
              </a:rPr>
              <a:t>’ sound spelled </a:t>
            </a:r>
            <a:r>
              <a:rPr lang="en-GB" sz="800" dirty="0" err="1">
                <a:latin typeface="Muli" pitchFamily="2" charset="77"/>
              </a:rPr>
              <a:t>ch.</a:t>
            </a:r>
            <a:r>
              <a:rPr lang="en-GB" sz="800" dirty="0">
                <a:latin typeface="Muli" pitchFamily="2" charset="77"/>
              </a:rPr>
              <a:t>  These words are French in origin.</a:t>
            </a:r>
          </a:p>
          <a:p>
            <a:pPr marL="514350" indent="-514350">
              <a:buFont typeface="+mj-lt"/>
              <a:buAutoNum type="arabicPeriod"/>
            </a:pPr>
            <a:r>
              <a:rPr lang="en-GB" sz="800" dirty="0">
                <a:latin typeface="Muli" pitchFamily="2" charset="77"/>
              </a:rPr>
              <a:t>Challenge Words </a:t>
            </a:r>
          </a:p>
          <a:p>
            <a:pPr marL="514350" indent="-514350">
              <a:buFont typeface="+mj-lt"/>
              <a:buAutoNum type="arabicPeriod"/>
            </a:pPr>
            <a:r>
              <a:rPr lang="en-GB" sz="800" dirty="0">
                <a:latin typeface="Muli" pitchFamily="2" charset="77"/>
              </a:rPr>
              <a:t>Spelling Rules:  Adding the suffix ‘–ion.’ When the root word ends in ’d,’ ‘de’ or ‘se’ then the suffix ’-ion’ needs to be ‘-</a:t>
            </a:r>
            <a:r>
              <a:rPr lang="en-GB" sz="800" dirty="0" err="1">
                <a:latin typeface="Muli" pitchFamily="2" charset="77"/>
              </a:rPr>
              <a:t>sion</a:t>
            </a:r>
            <a:r>
              <a:rPr lang="en-GB" sz="800" dirty="0">
                <a:latin typeface="Muli" pitchFamily="2" charset="77"/>
              </a:rPr>
              <a:t>.’ </a:t>
            </a:r>
          </a:p>
          <a:p>
            <a:pPr marL="514350" indent="-514350">
              <a:buFont typeface="+mj-lt"/>
              <a:buAutoNum type="arabicPeriod"/>
            </a:pPr>
            <a:r>
              <a:rPr lang="en-GB" sz="800" dirty="0">
                <a:latin typeface="Muli" pitchFamily="2" charset="77"/>
              </a:rPr>
              <a:t>Spelling Rules:  Adding the suffix –</a:t>
            </a:r>
            <a:r>
              <a:rPr lang="en-GB" sz="800" dirty="0" err="1">
                <a:latin typeface="Muli" pitchFamily="2" charset="77"/>
              </a:rPr>
              <a:t>ous</a:t>
            </a:r>
            <a:r>
              <a:rPr lang="en-GB" sz="800" dirty="0">
                <a:latin typeface="Muli" pitchFamily="2" charset="77"/>
              </a:rPr>
              <a:t>.’  Sometimes the root word is obvious and the usual rules apply for adding suffixes beginning with vowel letters.   Sometimes there is no obvious root word though.</a:t>
            </a:r>
          </a:p>
          <a:p>
            <a:pPr marL="514350" indent="-514350">
              <a:buFont typeface="+mj-lt"/>
              <a:buAutoNum type="arabicPeriod"/>
            </a:pPr>
            <a:r>
              <a:rPr lang="en-GB" sz="800" dirty="0">
                <a:latin typeface="Muli" pitchFamily="2" charset="77"/>
              </a:rPr>
              <a:t>Spelling Rules:  The suffix ‘-</a:t>
            </a:r>
            <a:r>
              <a:rPr lang="en-GB" sz="800" dirty="0" err="1">
                <a:latin typeface="Muli" pitchFamily="2" charset="77"/>
              </a:rPr>
              <a:t>ous</a:t>
            </a:r>
            <a:r>
              <a:rPr lang="en-GB" sz="800" dirty="0">
                <a:latin typeface="Muli" pitchFamily="2" charset="77"/>
              </a:rPr>
              <a:t>.’  The final ‘e’ of the root word must be kept if the sound of ‘g’ is to be kept. </a:t>
            </a:r>
          </a:p>
          <a:p>
            <a:pPr marL="514350" indent="-514350">
              <a:buFont typeface="+mj-lt"/>
              <a:buAutoNum type="arabicPeriod"/>
            </a:pPr>
            <a:r>
              <a:rPr lang="en-GB" sz="800" dirty="0">
                <a:latin typeface="Muli" pitchFamily="2" charset="77"/>
              </a:rPr>
              <a:t>Spelling Rules:  The ‘</a:t>
            </a:r>
            <a:r>
              <a:rPr lang="en-GB" sz="800" dirty="0" err="1">
                <a:latin typeface="Muli" pitchFamily="2" charset="77"/>
              </a:rPr>
              <a:t>ee</a:t>
            </a:r>
            <a:r>
              <a:rPr lang="en-GB" sz="800" dirty="0">
                <a:latin typeface="Muli" pitchFamily="2" charset="77"/>
              </a:rPr>
              <a:t>’ sound spelled with an ‘</a:t>
            </a:r>
            <a:r>
              <a:rPr lang="en-GB" sz="800" dirty="0" err="1">
                <a:latin typeface="Muli" pitchFamily="2" charset="77"/>
              </a:rPr>
              <a:t>i</a:t>
            </a:r>
            <a:r>
              <a:rPr lang="en-GB" sz="800" dirty="0">
                <a:latin typeface="Muli" pitchFamily="2" charset="77"/>
              </a:rPr>
              <a:t>.’ </a:t>
            </a:r>
          </a:p>
          <a:p>
            <a:pPr marL="514350" indent="-514350">
              <a:buFont typeface="+mj-lt"/>
              <a:buAutoNum type="arabicPeriod"/>
            </a:pPr>
            <a:r>
              <a:rPr lang="en-GB" sz="800" dirty="0">
                <a:latin typeface="Muli" pitchFamily="2" charset="77"/>
              </a:rPr>
              <a:t>Spelling Rules: The suffix ‘-</a:t>
            </a:r>
            <a:r>
              <a:rPr lang="en-GB" sz="800" dirty="0" err="1">
                <a:latin typeface="Muli" pitchFamily="2" charset="77"/>
              </a:rPr>
              <a:t>ous</a:t>
            </a:r>
            <a:r>
              <a:rPr lang="en-GB" sz="800" dirty="0">
                <a:latin typeface="Muli" pitchFamily="2" charset="77"/>
              </a:rPr>
              <a:t>.’  If there is an ‘</a:t>
            </a:r>
            <a:r>
              <a:rPr lang="en-GB" sz="800" dirty="0" err="1">
                <a:latin typeface="Muli" pitchFamily="2" charset="77"/>
              </a:rPr>
              <a:t>ee</a:t>
            </a:r>
            <a:r>
              <a:rPr lang="en-GB" sz="800" dirty="0">
                <a:latin typeface="Muli" pitchFamily="2" charset="77"/>
              </a:rPr>
              <a:t>’ sound before the ’-</a:t>
            </a:r>
            <a:r>
              <a:rPr lang="en-GB" sz="800" dirty="0" err="1">
                <a:latin typeface="Muli" pitchFamily="2" charset="77"/>
              </a:rPr>
              <a:t>ous’</a:t>
            </a:r>
            <a:r>
              <a:rPr lang="en-GB" sz="800" dirty="0">
                <a:latin typeface="Muli" pitchFamily="2" charset="77"/>
              </a:rPr>
              <a:t> ending, it is usually spelled as </a:t>
            </a:r>
            <a:r>
              <a:rPr lang="en-GB" sz="800" dirty="0" err="1">
                <a:latin typeface="Muli" pitchFamily="2" charset="77"/>
              </a:rPr>
              <a:t>i</a:t>
            </a:r>
            <a:r>
              <a:rPr lang="en-GB" sz="800" dirty="0">
                <a:latin typeface="Muli" pitchFamily="2" charset="77"/>
              </a:rPr>
              <a:t>, but a few words have e.</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The ‘au’ digraph</a:t>
            </a:r>
          </a:p>
          <a:p>
            <a:pPr marL="514350" indent="-514350">
              <a:buFont typeface="+mj-lt"/>
              <a:buAutoNum type="arabicPeriod"/>
            </a:pPr>
            <a:r>
              <a:rPr lang="en-GB" sz="800" dirty="0">
                <a:latin typeface="Muli" pitchFamily="2" charset="77"/>
              </a:rPr>
              <a:t>Spelling Rules:  The suffix ‘-ion’ when the root word ends in ‘t’ or ‘</a:t>
            </a:r>
            <a:r>
              <a:rPr lang="en-GB" sz="800" dirty="0" err="1">
                <a:latin typeface="Muli" pitchFamily="2" charset="77"/>
              </a:rPr>
              <a:t>te</a:t>
            </a:r>
            <a:r>
              <a:rPr lang="en-GB" sz="800" dirty="0">
                <a:latin typeface="Muli" pitchFamily="2" charset="77"/>
              </a:rPr>
              <a:t>’ then the suffix becomes ’-</a:t>
            </a:r>
            <a:r>
              <a:rPr lang="en-GB" sz="800" dirty="0" err="1">
                <a:latin typeface="Muli" pitchFamily="2" charset="77"/>
              </a:rPr>
              <a:t>tion</a:t>
            </a:r>
            <a:r>
              <a:rPr lang="en-GB" sz="800" dirty="0">
                <a:latin typeface="Muli" pitchFamily="2" charset="77"/>
              </a:rPr>
              <a:t>.’</a:t>
            </a:r>
          </a:p>
          <a:p>
            <a:pPr marL="514350" indent="-514350">
              <a:buFont typeface="+mj-lt"/>
              <a:buAutoNum type="arabicPeriod"/>
            </a:pPr>
            <a:r>
              <a:rPr lang="en-GB" sz="800" dirty="0">
                <a:latin typeface="Muli" pitchFamily="2" charset="77"/>
              </a:rPr>
              <a:t>Spelling Rules:  The suffix ‘-ion’ becomes ’-</a:t>
            </a:r>
            <a:r>
              <a:rPr lang="en-GB" sz="800" dirty="0" err="1">
                <a:latin typeface="Muli" pitchFamily="2" charset="77"/>
              </a:rPr>
              <a:t>ssion</a:t>
            </a:r>
            <a:r>
              <a:rPr lang="en-GB" sz="800" dirty="0">
                <a:latin typeface="Muli" pitchFamily="2" charset="77"/>
              </a:rPr>
              <a:t>’ when the root word ends in ’</a:t>
            </a:r>
            <a:r>
              <a:rPr lang="en-GB" sz="800" dirty="0" err="1">
                <a:latin typeface="Muli" pitchFamily="2" charset="77"/>
              </a:rPr>
              <a:t>ss</a:t>
            </a:r>
            <a:r>
              <a:rPr lang="en-GB" sz="800" dirty="0">
                <a:latin typeface="Muli" pitchFamily="2" charset="77"/>
              </a:rPr>
              <a:t>’ or ‘</a:t>
            </a:r>
            <a:r>
              <a:rPr lang="en-GB" sz="800" dirty="0" err="1">
                <a:latin typeface="Muli" pitchFamily="2" charset="77"/>
              </a:rPr>
              <a:t>mit</a:t>
            </a:r>
            <a:r>
              <a:rPr lang="en-GB" sz="800" dirty="0">
                <a:latin typeface="Muli" pitchFamily="2" charset="77"/>
              </a:rPr>
              <a:t>.’</a:t>
            </a:r>
          </a:p>
          <a:p>
            <a:pPr marL="514350" indent="-514350">
              <a:buFont typeface="+mj-lt"/>
              <a:buAutoNum type="arabicPeriod"/>
            </a:pPr>
            <a:r>
              <a:rPr lang="en-GB" sz="800" dirty="0">
                <a:latin typeface="Muli" pitchFamily="2" charset="77"/>
              </a:rPr>
              <a:t>Spelling Rules:  The suffix ‘-</a:t>
            </a:r>
            <a:r>
              <a:rPr lang="en-GB" sz="800" dirty="0" err="1">
                <a:latin typeface="Muli" pitchFamily="2" charset="77"/>
              </a:rPr>
              <a:t>cian</a:t>
            </a:r>
            <a:r>
              <a:rPr lang="en-GB" sz="800" dirty="0">
                <a:latin typeface="Muli" pitchFamily="2" charset="77"/>
              </a:rPr>
              <a:t>’ used instead of ‘-</a:t>
            </a:r>
            <a:r>
              <a:rPr lang="en-GB" sz="800" dirty="0" err="1">
                <a:latin typeface="Muli" pitchFamily="2" charset="77"/>
              </a:rPr>
              <a:t>sion</a:t>
            </a:r>
            <a:r>
              <a:rPr lang="en-GB" sz="800" dirty="0">
                <a:latin typeface="Muli" pitchFamily="2" charset="77"/>
              </a:rPr>
              <a:t>’ when the root word ends in ’c’ or ‘</a:t>
            </a:r>
            <a:r>
              <a:rPr lang="en-GB" sz="800" dirty="0" err="1">
                <a:latin typeface="Muli" pitchFamily="2" charset="77"/>
              </a:rPr>
              <a:t>cs</a:t>
            </a:r>
            <a:r>
              <a:rPr lang="en-GB" sz="800" dirty="0">
                <a:latin typeface="Muli" pitchFamily="2" charset="77"/>
              </a:rPr>
              <a:t>’</a:t>
            </a:r>
          </a:p>
          <a:p>
            <a:pPr marL="514350" indent="-514350">
              <a:buFont typeface="+mj-lt"/>
              <a:buAutoNum type="arabicPeriod"/>
            </a:pPr>
            <a:r>
              <a:rPr lang="en-GB" sz="800" dirty="0">
                <a:latin typeface="Muli" pitchFamily="2" charset="77"/>
              </a:rPr>
              <a:t>Spelling Rules:  Adding ‘-</a:t>
            </a:r>
            <a:r>
              <a:rPr lang="en-GB" sz="800" dirty="0" err="1">
                <a:latin typeface="Muli" pitchFamily="2" charset="77"/>
              </a:rPr>
              <a:t>ly</a:t>
            </a:r>
            <a:r>
              <a:rPr lang="en-GB" sz="800" dirty="0">
                <a:latin typeface="Muli" pitchFamily="2" charset="77"/>
              </a:rPr>
              <a:t>’ to create adverbs of manner.  These adverbs describe how the verb is occurring.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Homophones – words which have the same pronunciation but different meanings and/or spellings. </a:t>
            </a:r>
          </a:p>
          <a:p>
            <a:pPr marL="514350" indent="-514350">
              <a:buFont typeface="+mj-lt"/>
              <a:buAutoNum type="arabicPeriod"/>
            </a:pPr>
            <a:r>
              <a:rPr lang="en-GB" sz="800" dirty="0">
                <a:latin typeface="Muli" pitchFamily="2" charset="77"/>
              </a:rPr>
              <a:t>Spelling Rules:  The /s/ sound spelled c before ’</a:t>
            </a:r>
            <a:r>
              <a:rPr lang="en-GB" sz="800" dirty="0" err="1">
                <a:latin typeface="Muli" pitchFamily="2" charset="77"/>
              </a:rPr>
              <a:t>i</a:t>
            </a:r>
            <a:r>
              <a:rPr lang="en-GB" sz="800" dirty="0">
                <a:latin typeface="Muli" pitchFamily="2" charset="77"/>
              </a:rPr>
              <a:t>’ and ‘e’.</a:t>
            </a:r>
          </a:p>
          <a:p>
            <a:pPr marL="514350" indent="-514350">
              <a:buFont typeface="+mj-lt"/>
              <a:buAutoNum type="arabicPeriod"/>
            </a:pPr>
            <a:r>
              <a:rPr lang="en-GB" sz="800" dirty="0">
                <a:latin typeface="Muli" pitchFamily="2" charset="77"/>
              </a:rPr>
              <a:t>Spelling Rules:  Some words have similar spellings, root words and meanings. We call these word families. ’sol word family’ and ‘real word family’</a:t>
            </a:r>
          </a:p>
          <a:p>
            <a:pPr marL="514350" indent="-514350">
              <a:buFont typeface="+mj-lt"/>
              <a:buAutoNum type="arabicPeriod"/>
            </a:pPr>
            <a:r>
              <a:rPr lang="en-GB" sz="800" dirty="0">
                <a:latin typeface="Muli" pitchFamily="2" charset="77"/>
              </a:rPr>
              <a:t>Spelling Rules: Some words have similar spellings, root words and meanings. We call these word families. ’</a:t>
            </a:r>
            <a:r>
              <a:rPr lang="en-GB" sz="800" dirty="0" err="1">
                <a:latin typeface="Muli" pitchFamily="2" charset="77"/>
              </a:rPr>
              <a:t>phon</a:t>
            </a:r>
            <a:r>
              <a:rPr lang="en-GB" sz="800" dirty="0">
                <a:latin typeface="Muli" pitchFamily="2" charset="77"/>
              </a:rPr>
              <a:t> word family’ and ‘sign word family’</a:t>
            </a:r>
          </a:p>
          <a:p>
            <a:pPr marL="514350" indent="-514350">
              <a:buFont typeface="+mj-lt"/>
              <a:buAutoNum type="arabicPeriod"/>
            </a:pPr>
            <a:r>
              <a:rPr lang="en-GB" sz="800" dirty="0">
                <a:latin typeface="Muli" pitchFamily="2" charset="77"/>
              </a:rPr>
              <a:t>Spelling Rules: Prefixes – ’super-’ ‘anti’ and ‘auto.’</a:t>
            </a:r>
          </a:p>
          <a:p>
            <a:pPr marL="514350" indent="-514350">
              <a:buFont typeface="+mj-lt"/>
              <a:buAutoNum type="arabicPeriod"/>
            </a:pPr>
            <a:r>
              <a:rPr lang="en-GB" sz="800" dirty="0">
                <a:latin typeface="Muli" pitchFamily="2" charset="77"/>
              </a:rPr>
              <a:t>Spelling Rules:  The prefix bi- meaning two.</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p:txBody>
      </p:sp>
    </p:spTree>
    <p:extLst>
      <p:ext uri="{BB962C8B-B14F-4D97-AF65-F5344CB8AC3E}">
        <p14:creationId xmlns:p14="http://schemas.microsoft.com/office/powerpoint/2010/main" val="416384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50000"/>
              </a:lnSpc>
            </a:pPr>
            <a:r>
              <a:rPr lang="en-GB" dirty="0"/>
              <a:t>Homophones: These words are homophones or near homophones. They have the same pronunciation but different spellings and/or meanings.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376705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The /f/ sound spelled </a:t>
                      </a:r>
                      <a:r>
                        <a:rPr lang="en-GB" sz="1400" dirty="0" err="1">
                          <a:latin typeface="Muli" pitchFamily="2" charset="77"/>
                        </a:rPr>
                        <a:t>ff</a:t>
                      </a:r>
                      <a:r>
                        <a:rPr lang="en-GB" sz="1400" dirty="0">
                          <a:latin typeface="Muli" pitchFamily="2" charset="77"/>
                        </a:rPr>
                        <a:t> usually following a single vowel.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Rounded Rectangle 5"/>
          <p:cNvSpPr/>
          <p:nvPr/>
        </p:nvSpPr>
        <p:spPr>
          <a:xfrm>
            <a:off x="5304692" y="3360464"/>
            <a:ext cx="1277816" cy="83233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cxnSp>
        <p:nvCxnSpPr>
          <p:cNvPr id="7" name="Straight Arrow Connector 6"/>
          <p:cNvCxnSpPr/>
          <p:nvPr/>
        </p:nvCxnSpPr>
        <p:spPr>
          <a:xfrm flipV="1">
            <a:off x="6195646" y="2116067"/>
            <a:ext cx="228600" cy="12443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82508" y="2380393"/>
            <a:ext cx="1410747" cy="11038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475555" y="1666300"/>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10" name="Rounded Rectangle 9"/>
          <p:cNvSpPr/>
          <p:nvPr/>
        </p:nvSpPr>
        <p:spPr>
          <a:xfrm>
            <a:off x="3042148" y="159776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11" name="Rounded Rectangle 10"/>
          <p:cNvSpPr/>
          <p:nvPr/>
        </p:nvSpPr>
        <p:spPr>
          <a:xfrm>
            <a:off x="2286943" y="2571428"/>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12" name="Rounded Rectangle 11"/>
          <p:cNvSpPr/>
          <p:nvPr/>
        </p:nvSpPr>
        <p:spPr>
          <a:xfrm>
            <a:off x="2441540" y="3852834"/>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13" name="Rounded Rectangle 12"/>
          <p:cNvSpPr/>
          <p:nvPr/>
        </p:nvSpPr>
        <p:spPr>
          <a:xfrm>
            <a:off x="3020315" y="4857611"/>
            <a:ext cx="1750977"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14" name="Rounded Rectangle 13"/>
          <p:cNvSpPr/>
          <p:nvPr/>
        </p:nvSpPr>
        <p:spPr>
          <a:xfrm>
            <a:off x="4988169" y="5512611"/>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15" name="Rounded Rectangle 14"/>
          <p:cNvSpPr/>
          <p:nvPr/>
        </p:nvSpPr>
        <p:spPr>
          <a:xfrm>
            <a:off x="6846277" y="4868521"/>
            <a:ext cx="2082978"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16" name="Rounded Rectangle 15"/>
          <p:cNvSpPr/>
          <p:nvPr/>
        </p:nvSpPr>
        <p:spPr>
          <a:xfrm>
            <a:off x="7977554" y="2738266"/>
            <a:ext cx="1909396"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cxnSp>
        <p:nvCxnSpPr>
          <p:cNvPr id="18" name="Straight Arrow Connector 17"/>
          <p:cNvCxnSpPr/>
          <p:nvPr/>
        </p:nvCxnSpPr>
        <p:spPr>
          <a:xfrm flipV="1">
            <a:off x="6598209" y="3170874"/>
            <a:ext cx="1379345" cy="7070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48400" y="4208706"/>
            <a:ext cx="867508" cy="6598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525107" y="2289946"/>
            <a:ext cx="1133268" cy="1066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960516" y="3066758"/>
            <a:ext cx="1326592" cy="6016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749836" y="4223912"/>
            <a:ext cx="750277" cy="6948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2"/>
            <a:endCxn id="30" idx="0"/>
          </p:cNvCxnSpPr>
          <p:nvPr/>
        </p:nvCxnSpPr>
        <p:spPr>
          <a:xfrm flipH="1">
            <a:off x="5814646" y="4192802"/>
            <a:ext cx="128954" cy="13198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54162" y="3445365"/>
            <a:ext cx="961292"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ff</a:t>
            </a:r>
            <a:endParaRPr lang="en-GB" sz="3200" dirty="0">
              <a:latin typeface="OpenDyslexicAlta" pitchFamily="2" charset="77"/>
              <a:ea typeface="OpenDyslexic" charset="0"/>
              <a:cs typeface="OpenDyslexic" charset="0"/>
            </a:endParaRPr>
          </a:p>
        </p:txBody>
      </p:sp>
      <p:sp>
        <p:nvSpPr>
          <p:cNvPr id="30" name="TextBox 29"/>
          <p:cNvSpPr txBox="1"/>
          <p:nvPr/>
        </p:nvSpPr>
        <p:spPr>
          <a:xfrm>
            <a:off x="2355083" y="2682381"/>
            <a:ext cx="1605433" cy="584775"/>
          </a:xfrm>
          <a:prstGeom prst="rect">
            <a:avLst/>
          </a:prstGeom>
          <a:noFill/>
        </p:spPr>
        <p:txBody>
          <a:bodyPr wrap="square" rtlCol="0">
            <a:spAutoFit/>
          </a:bodyPr>
          <a:lstStyle/>
          <a:p>
            <a:r>
              <a:rPr lang="en-GB" sz="3200" dirty="0">
                <a:latin typeface="OpenDyslexicAlta" pitchFamily="2" charset="77"/>
                <a:ea typeface="OpenDyslexic" charset="0"/>
                <a:cs typeface="OpenDyslexic" charset="0"/>
              </a:rPr>
              <a:t>      </a:t>
            </a:r>
          </a:p>
        </p:txBody>
      </p:sp>
      <p:sp>
        <p:nvSpPr>
          <p:cNvPr id="35" name="Rounded Rectangle 34"/>
          <p:cNvSpPr/>
          <p:nvPr/>
        </p:nvSpPr>
        <p:spPr>
          <a:xfrm>
            <a:off x="8302032" y="3832887"/>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36" name="Rounded Rectangle 35"/>
          <p:cNvSpPr/>
          <p:nvPr/>
        </p:nvSpPr>
        <p:spPr>
          <a:xfrm>
            <a:off x="5670201" y="1407511"/>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cxnSp>
        <p:nvCxnSpPr>
          <p:cNvPr id="37" name="Straight Arrow Connector 36"/>
          <p:cNvCxnSpPr>
            <a:endCxn id="35" idx="1"/>
          </p:cNvCxnSpPr>
          <p:nvPr/>
        </p:nvCxnSpPr>
        <p:spPr>
          <a:xfrm>
            <a:off x="6574762" y="4047160"/>
            <a:ext cx="1727270" cy="1256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422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These words are homophones or near homophones.  They have the same pronunciation but different spellings and/or meanings.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9164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Ask the children what the word homophone means.</a:t>
                      </a:r>
                      <a:r>
                        <a:rPr lang="en-GB" sz="1700" b="0" i="0" baseline="0" dirty="0">
                          <a:latin typeface="Muli" pitchFamily="2" charset="77"/>
                        </a:rPr>
                        <a:t> Can they think of any examples?  Define them as words which have the same pronunciation but different meanings and/or spellings.   Discuss near homophones have slightly different pronunciations. </a:t>
                      </a:r>
                      <a:endParaRPr lang="en-GB" sz="1700" b="0" i="0" dirty="0">
                        <a:latin typeface="Muli" pitchFamily="2" charset="77"/>
                      </a:endParaRP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PowerPoint, display each example on the whiteboard. Ask the children to write down the word that they think goes in each gap.</a:t>
                      </a:r>
                    </a:p>
                    <a:p>
                      <a:endParaRPr lang="en-GB" sz="1700" b="0" i="0" baseline="0" dirty="0">
                        <a:latin typeface="Muli" pitchFamily="2" charset="77"/>
                      </a:endParaRPr>
                    </a:p>
                    <a:p>
                      <a:r>
                        <a:rPr lang="en-GB" sz="1700" b="0" i="0" baseline="0" dirty="0">
                          <a:latin typeface="Muli" pitchFamily="2" charset="77"/>
                        </a:rPr>
                        <a:t>After each example ask the children to share their responses and discuss any errors or misconceptions. </a:t>
                      </a:r>
                    </a:p>
                    <a:p>
                      <a:r>
                        <a:rPr lang="en-GB" sz="1700" b="0" i="0" baseline="0" dirty="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In</a:t>
                      </a:r>
                      <a:r>
                        <a:rPr lang="en-GB" sz="1700" b="0" i="0" baseline="0" dirty="0">
                          <a:latin typeface="Muli" pitchFamily="2" charset="77"/>
                        </a:rPr>
                        <a:t> small groups.  One child writes a sentence with one of this week’s spellings missing. E.g. We travelled to France by ________.</a:t>
                      </a:r>
                    </a:p>
                    <a:p>
                      <a:endParaRPr lang="en-GB" sz="1700" b="0" i="0" baseline="0" dirty="0">
                        <a:latin typeface="Muli" pitchFamily="2" charset="77"/>
                      </a:endParaRPr>
                    </a:p>
                    <a:p>
                      <a:r>
                        <a:rPr lang="en-GB" sz="1700" b="0" i="0" baseline="0" dirty="0">
                          <a:latin typeface="Muli" pitchFamily="2" charset="77"/>
                        </a:rPr>
                        <a:t>The children on their table then write down the correct spelling on their whiteboards.  The child who created the question shares which they thought was the right question and check each others’ answers. </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31170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shoelaces were tied in a double ____.</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not           knot</a:t>
            </a:r>
          </a:p>
        </p:txBody>
      </p:sp>
    </p:spTree>
    <p:extLst>
      <p:ext uri="{BB962C8B-B14F-4D97-AF65-F5344CB8AC3E}">
        <p14:creationId xmlns:p14="http://schemas.microsoft.com/office/powerpoint/2010/main" val="4101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shoelaces were tied in a double </a:t>
            </a:r>
            <a:r>
              <a:rPr lang="en-GB" dirty="0">
                <a:solidFill>
                  <a:srgbClr val="FF3860"/>
                </a:solidFill>
              </a:rPr>
              <a:t>knot</a:t>
            </a:r>
            <a:r>
              <a:rPr lang="en-GB" dirty="0"/>
              <a: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not           </a:t>
            </a:r>
            <a:r>
              <a:rPr lang="en-GB" sz="4200" dirty="0">
                <a:solidFill>
                  <a:srgbClr val="FF3860"/>
                </a:solidFill>
              </a:rPr>
              <a:t>knot</a:t>
            </a:r>
          </a:p>
        </p:txBody>
      </p:sp>
      <p:sp>
        <p:nvSpPr>
          <p:cNvPr id="3" name="TextBox 2">
            <a:extLst>
              <a:ext uri="{FF2B5EF4-FFF2-40B4-BE49-F238E27FC236}">
                <a16:creationId xmlns:a16="http://schemas.microsoft.com/office/drawing/2014/main" id="{A7685032-7622-B14E-A706-620B62BAA092}"/>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9683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All classes went swimming ______ year 1.</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accept           except</a:t>
            </a:r>
          </a:p>
          <a:p>
            <a:endParaRPr lang="en-GB" dirty="0"/>
          </a:p>
        </p:txBody>
      </p:sp>
    </p:spTree>
    <p:extLst>
      <p:ext uri="{BB962C8B-B14F-4D97-AF65-F5344CB8AC3E}">
        <p14:creationId xmlns:p14="http://schemas.microsoft.com/office/powerpoint/2010/main" val="206822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All classes went swimming </a:t>
            </a:r>
            <a:br>
              <a:rPr lang="en-GB" dirty="0"/>
            </a:br>
            <a:r>
              <a:rPr lang="en-GB" dirty="0">
                <a:solidFill>
                  <a:srgbClr val="FF3860"/>
                </a:solidFill>
              </a:rPr>
              <a:t>except</a:t>
            </a:r>
            <a:r>
              <a:rPr lang="en-GB" dirty="0"/>
              <a:t> year 1.</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accept           </a:t>
            </a:r>
            <a:r>
              <a:rPr lang="en-GB" dirty="0">
                <a:solidFill>
                  <a:srgbClr val="FF3860"/>
                </a:solidFill>
              </a:rPr>
              <a:t>except</a:t>
            </a:r>
          </a:p>
          <a:p>
            <a:endParaRPr lang="en-GB" dirty="0"/>
          </a:p>
        </p:txBody>
      </p:sp>
      <p:sp>
        <p:nvSpPr>
          <p:cNvPr id="4" name="TextBox 3">
            <a:extLst>
              <a:ext uri="{FF2B5EF4-FFF2-40B4-BE49-F238E27FC236}">
                <a16:creationId xmlns:a16="http://schemas.microsoft.com/office/drawing/2014/main" id="{E3B66D49-E205-C44F-BBE4-E0B03CF377E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93284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bad ____ means that we may </a:t>
            </a:r>
            <a:br>
              <a:rPr lang="en-GB" dirty="0"/>
            </a:br>
            <a:br>
              <a:rPr lang="en-GB" dirty="0"/>
            </a:br>
            <a:r>
              <a:rPr lang="en-GB" dirty="0"/>
              <a:t>have to cancel sports day.</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whether           weather</a:t>
            </a:r>
          </a:p>
          <a:p>
            <a:endParaRPr lang="en-GB" dirty="0"/>
          </a:p>
        </p:txBody>
      </p:sp>
    </p:spTree>
    <p:extLst>
      <p:ext uri="{BB962C8B-B14F-4D97-AF65-F5344CB8AC3E}">
        <p14:creationId xmlns:p14="http://schemas.microsoft.com/office/powerpoint/2010/main" val="31539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574157"/>
            <a:ext cx="10308220" cy="1400537"/>
          </a:xfrm>
        </p:spPr>
        <p:txBody>
          <a:bodyPr>
            <a:normAutofit/>
          </a:bodyPr>
          <a:lstStyle/>
          <a:p>
            <a:r>
              <a:rPr lang="en-GB" dirty="0"/>
              <a:t>The bad </a:t>
            </a:r>
            <a:r>
              <a:rPr lang="en-GB" dirty="0">
                <a:solidFill>
                  <a:srgbClr val="FF3860"/>
                </a:solidFill>
              </a:rPr>
              <a:t>weather</a:t>
            </a:r>
            <a:r>
              <a:rPr lang="en-GB" dirty="0"/>
              <a:t> means that we may have to cancel sports day.</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whether           </a:t>
            </a:r>
            <a:r>
              <a:rPr lang="en-GB" dirty="0">
                <a:solidFill>
                  <a:srgbClr val="FF3860"/>
                </a:solidFill>
              </a:rPr>
              <a:t>weather</a:t>
            </a:r>
          </a:p>
          <a:p>
            <a:endParaRPr lang="en-GB" dirty="0"/>
          </a:p>
        </p:txBody>
      </p:sp>
      <p:sp>
        <p:nvSpPr>
          <p:cNvPr id="4" name="TextBox 3">
            <a:extLst>
              <a:ext uri="{FF2B5EF4-FFF2-40B4-BE49-F238E27FC236}">
                <a16:creationId xmlns:a16="http://schemas.microsoft.com/office/drawing/2014/main" id="{579E6B2D-57D8-D243-988F-0A3BA3882A1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5698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_____ swooped down low over </a:t>
            </a:r>
            <a:br>
              <a:rPr lang="en-GB" dirty="0"/>
            </a:br>
            <a:br>
              <a:rPr lang="en-GB" dirty="0"/>
            </a:br>
            <a:r>
              <a:rPr lang="en-GB" dirty="0"/>
              <a:t>the airport during the air show.</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chemeClr val="tx1"/>
                </a:solidFill>
              </a:rPr>
              <a:t>plane </a:t>
            </a:r>
            <a:r>
              <a:rPr lang="en-GB" dirty="0"/>
              <a:t>          plain</a:t>
            </a:r>
          </a:p>
          <a:p>
            <a:endParaRPr lang="en-GB" dirty="0"/>
          </a:p>
        </p:txBody>
      </p:sp>
    </p:spTree>
    <p:extLst>
      <p:ext uri="{BB962C8B-B14F-4D97-AF65-F5344CB8AC3E}">
        <p14:creationId xmlns:p14="http://schemas.microsoft.com/office/powerpoint/2010/main" val="14442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a:t>
            </a:r>
            <a:r>
              <a:rPr lang="en-GB" dirty="0">
                <a:solidFill>
                  <a:srgbClr val="FF3860"/>
                </a:solidFill>
              </a:rPr>
              <a:t>plane</a:t>
            </a:r>
            <a:r>
              <a:rPr lang="en-GB" dirty="0"/>
              <a:t> swooped down low over </a:t>
            </a:r>
            <a:br>
              <a:rPr lang="en-GB" dirty="0"/>
            </a:br>
            <a:br>
              <a:rPr lang="en-GB" dirty="0"/>
            </a:br>
            <a:r>
              <a:rPr lang="en-GB" dirty="0"/>
              <a:t>the airport during the air show.</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plane</a:t>
            </a:r>
            <a:r>
              <a:rPr lang="en-GB" dirty="0"/>
              <a:t>           plain</a:t>
            </a:r>
          </a:p>
          <a:p>
            <a:endParaRPr lang="en-GB" dirty="0"/>
          </a:p>
        </p:txBody>
      </p:sp>
      <p:sp>
        <p:nvSpPr>
          <p:cNvPr id="4" name="TextBox 3">
            <a:extLst>
              <a:ext uri="{FF2B5EF4-FFF2-40B4-BE49-F238E27FC236}">
                <a16:creationId xmlns:a16="http://schemas.microsoft.com/office/drawing/2014/main" id="{102321E1-9497-0243-A2EB-7F3649698A71}"/>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72349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Each child ate a _____ of fruit </a:t>
            </a:r>
            <a:br>
              <a:rPr lang="en-GB" dirty="0"/>
            </a:br>
            <a:br>
              <a:rPr lang="en-GB" dirty="0"/>
            </a:br>
            <a:r>
              <a:rPr lang="en-GB" dirty="0"/>
              <a:t>at break time.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piece           peace</a:t>
            </a:r>
          </a:p>
          <a:p>
            <a:endParaRPr lang="en-GB" dirty="0"/>
          </a:p>
        </p:txBody>
      </p:sp>
    </p:spTree>
    <p:extLst>
      <p:ext uri="{BB962C8B-B14F-4D97-AF65-F5344CB8AC3E}">
        <p14:creationId xmlns:p14="http://schemas.microsoft.com/office/powerpoint/2010/main" val="6075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/f/ sound spelled ff usually following a single vowel.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Rounded Rectangle 5"/>
          <p:cNvSpPr/>
          <p:nvPr/>
        </p:nvSpPr>
        <p:spPr>
          <a:xfrm>
            <a:off x="5304692" y="3360464"/>
            <a:ext cx="1277816" cy="83233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cxnSp>
        <p:nvCxnSpPr>
          <p:cNvPr id="7" name="Straight Arrow Connector 6"/>
          <p:cNvCxnSpPr/>
          <p:nvPr/>
        </p:nvCxnSpPr>
        <p:spPr>
          <a:xfrm flipV="1">
            <a:off x="6195646" y="2116067"/>
            <a:ext cx="228600" cy="12443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82508" y="2380393"/>
            <a:ext cx="1410747" cy="11038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475555" y="1666300"/>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off</a:t>
            </a:r>
          </a:p>
        </p:txBody>
      </p:sp>
      <p:sp>
        <p:nvSpPr>
          <p:cNvPr id="10" name="Rounded Rectangle 9"/>
          <p:cNvSpPr/>
          <p:nvPr/>
        </p:nvSpPr>
        <p:spPr>
          <a:xfrm>
            <a:off x="3042148" y="159776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stiff</a:t>
            </a:r>
          </a:p>
        </p:txBody>
      </p:sp>
      <p:sp>
        <p:nvSpPr>
          <p:cNvPr id="11" name="Rounded Rectangle 10"/>
          <p:cNvSpPr/>
          <p:nvPr/>
        </p:nvSpPr>
        <p:spPr>
          <a:xfrm>
            <a:off x="2286943" y="2571428"/>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sniff</a:t>
            </a:r>
          </a:p>
        </p:txBody>
      </p:sp>
      <p:sp>
        <p:nvSpPr>
          <p:cNvPr id="12" name="Rounded Rectangle 11"/>
          <p:cNvSpPr/>
          <p:nvPr/>
        </p:nvSpPr>
        <p:spPr>
          <a:xfrm>
            <a:off x="2441540" y="3852834"/>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cliff</a:t>
            </a:r>
          </a:p>
        </p:txBody>
      </p:sp>
      <p:sp>
        <p:nvSpPr>
          <p:cNvPr id="13" name="Rounded Rectangle 12"/>
          <p:cNvSpPr/>
          <p:nvPr/>
        </p:nvSpPr>
        <p:spPr>
          <a:xfrm>
            <a:off x="3049623" y="4868521"/>
            <a:ext cx="1750977"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staff</a:t>
            </a:r>
          </a:p>
        </p:txBody>
      </p:sp>
      <p:sp>
        <p:nvSpPr>
          <p:cNvPr id="14" name="Rounded Rectangle 13"/>
          <p:cNvSpPr/>
          <p:nvPr/>
        </p:nvSpPr>
        <p:spPr>
          <a:xfrm>
            <a:off x="4988169" y="5512611"/>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cuff</a:t>
            </a:r>
          </a:p>
        </p:txBody>
      </p:sp>
      <p:sp>
        <p:nvSpPr>
          <p:cNvPr id="15" name="Rounded Rectangle 14"/>
          <p:cNvSpPr/>
          <p:nvPr/>
        </p:nvSpPr>
        <p:spPr>
          <a:xfrm>
            <a:off x="6846277" y="4868521"/>
            <a:ext cx="2082978"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stuff</a:t>
            </a:r>
          </a:p>
        </p:txBody>
      </p:sp>
      <p:sp>
        <p:nvSpPr>
          <p:cNvPr id="16" name="Rounded Rectangle 15"/>
          <p:cNvSpPr/>
          <p:nvPr/>
        </p:nvSpPr>
        <p:spPr>
          <a:xfrm>
            <a:off x="7977554" y="2738266"/>
            <a:ext cx="1909396"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fluff</a:t>
            </a:r>
          </a:p>
        </p:txBody>
      </p:sp>
      <p:cxnSp>
        <p:nvCxnSpPr>
          <p:cNvPr id="18" name="Straight Arrow Connector 17"/>
          <p:cNvCxnSpPr/>
          <p:nvPr/>
        </p:nvCxnSpPr>
        <p:spPr>
          <a:xfrm flipV="1">
            <a:off x="6598209" y="3170874"/>
            <a:ext cx="1379345" cy="7070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48400" y="4208706"/>
            <a:ext cx="867508" cy="6598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525107" y="2289946"/>
            <a:ext cx="1133268" cy="1066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960516" y="3066758"/>
            <a:ext cx="1326592" cy="6016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749836" y="4223912"/>
            <a:ext cx="750277" cy="6948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54162" y="3445365"/>
            <a:ext cx="961292"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ff</a:t>
            </a:r>
            <a:endParaRPr lang="en-GB" sz="3200" dirty="0">
              <a:latin typeface="OpenDyslexicAlta" pitchFamily="2" charset="77"/>
              <a:ea typeface="OpenDyslexic" charset="0"/>
              <a:cs typeface="OpenDyslexic" charset="0"/>
            </a:endParaRPr>
          </a:p>
        </p:txBody>
      </p:sp>
      <p:sp>
        <p:nvSpPr>
          <p:cNvPr id="30" name="TextBox 29"/>
          <p:cNvSpPr txBox="1"/>
          <p:nvPr/>
        </p:nvSpPr>
        <p:spPr>
          <a:xfrm>
            <a:off x="2334464" y="2571428"/>
            <a:ext cx="1605433" cy="584775"/>
          </a:xfrm>
          <a:prstGeom prst="rect">
            <a:avLst/>
          </a:prstGeom>
          <a:noFill/>
        </p:spPr>
        <p:txBody>
          <a:bodyPr wrap="square" rtlCol="0">
            <a:spAutoFit/>
          </a:bodyPr>
          <a:lstStyle/>
          <a:p>
            <a:r>
              <a:rPr lang="en-GB" sz="3200" dirty="0">
                <a:latin typeface="OpenDyslexicAlta" pitchFamily="2" charset="77"/>
                <a:ea typeface="OpenDyslexic" charset="0"/>
                <a:cs typeface="OpenDyslexic" charset="0"/>
              </a:rPr>
              <a:t>      </a:t>
            </a:r>
          </a:p>
        </p:txBody>
      </p:sp>
      <p:sp>
        <p:nvSpPr>
          <p:cNvPr id="35" name="Rounded Rectangle 34"/>
          <p:cNvSpPr/>
          <p:nvPr/>
        </p:nvSpPr>
        <p:spPr>
          <a:xfrm>
            <a:off x="8302032" y="3832887"/>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huff</a:t>
            </a:r>
          </a:p>
        </p:txBody>
      </p:sp>
      <p:sp>
        <p:nvSpPr>
          <p:cNvPr id="36" name="Rounded Rectangle 35"/>
          <p:cNvSpPr/>
          <p:nvPr/>
        </p:nvSpPr>
        <p:spPr>
          <a:xfrm>
            <a:off x="5670201" y="1407511"/>
            <a:ext cx="1652954"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FF3860"/>
                </a:solidFill>
                <a:latin typeface="Muli" pitchFamily="2" charset="77"/>
              </a:rPr>
              <a:t>puff</a:t>
            </a:r>
          </a:p>
        </p:txBody>
      </p:sp>
      <p:cxnSp>
        <p:nvCxnSpPr>
          <p:cNvPr id="37" name="Straight Arrow Connector 36"/>
          <p:cNvCxnSpPr>
            <a:endCxn id="35" idx="1"/>
          </p:cNvCxnSpPr>
          <p:nvPr/>
        </p:nvCxnSpPr>
        <p:spPr>
          <a:xfrm>
            <a:off x="6574762" y="4047160"/>
            <a:ext cx="1727270" cy="1256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C5236A8-4CC1-6E4A-BA83-7B1A4252BC10}"/>
              </a:ext>
            </a:extLst>
          </p:cNvPr>
          <p:cNvCxnSpPr/>
          <p:nvPr/>
        </p:nvCxnSpPr>
        <p:spPr>
          <a:xfrm flipH="1">
            <a:off x="5814646" y="4192802"/>
            <a:ext cx="128954" cy="13198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198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Each child ate a </a:t>
            </a:r>
            <a:r>
              <a:rPr lang="en-GB" dirty="0">
                <a:solidFill>
                  <a:srgbClr val="FF3860"/>
                </a:solidFill>
              </a:rPr>
              <a:t>piece</a:t>
            </a:r>
            <a:r>
              <a:rPr lang="en-GB" dirty="0"/>
              <a:t> of fruit </a:t>
            </a:r>
            <a:br>
              <a:rPr lang="en-GB" dirty="0"/>
            </a:br>
            <a:br>
              <a:rPr lang="en-GB" dirty="0"/>
            </a:br>
            <a:r>
              <a:rPr lang="en-GB" dirty="0"/>
              <a:t>at break time.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piece</a:t>
            </a:r>
            <a:r>
              <a:rPr lang="en-GB" dirty="0"/>
              <a:t>           peace</a:t>
            </a:r>
          </a:p>
          <a:p>
            <a:endParaRPr lang="en-GB" dirty="0"/>
          </a:p>
        </p:txBody>
      </p:sp>
      <p:sp>
        <p:nvSpPr>
          <p:cNvPr id="4" name="TextBox 3">
            <a:extLst>
              <a:ext uri="{FF2B5EF4-FFF2-40B4-BE49-F238E27FC236}">
                <a16:creationId xmlns:a16="http://schemas.microsoft.com/office/drawing/2014/main" id="{E0DBAABE-0AD3-284F-90F8-78C968FCD0A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15228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C4EE4-BFFA-A54F-8E21-E74DEF2DA11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5A5B92C1-9B48-FA4A-8727-CB03ADC6C146}"/>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962C21FE-2204-C04F-B939-222A055B9BA9}"/>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t>Name:</a:t>
            </a:r>
          </a:p>
          <a:p>
            <a:endParaRPr lang="en-GB" dirty="0"/>
          </a:p>
        </p:txBody>
      </p:sp>
      <p:sp>
        <p:nvSpPr>
          <p:cNvPr id="5" name="Text Placeholder 4">
            <a:extLst>
              <a:ext uri="{FF2B5EF4-FFF2-40B4-BE49-F238E27FC236}">
                <a16:creationId xmlns:a16="http://schemas.microsoft.com/office/drawing/2014/main" id="{C87C4C7F-FD0E-0B42-9F12-4EA3900E75D5}"/>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Tree>
    <p:extLst>
      <p:ext uri="{BB962C8B-B14F-4D97-AF65-F5344CB8AC3E}">
        <p14:creationId xmlns:p14="http://schemas.microsoft.com/office/powerpoint/2010/main" val="2764724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6" name="Text Placeholder 5">
            <a:extLst>
              <a:ext uri="{FF2B5EF4-FFF2-40B4-BE49-F238E27FC236}">
                <a16:creationId xmlns:a16="http://schemas.microsoft.com/office/drawing/2014/main" id="{6A87D408-A65A-3547-9493-5ECD1D67BE6B}"/>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t>Name:</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
        <p:nvSpPr>
          <p:cNvPr id="9" name="Content Placeholder 8">
            <a:extLst>
              <a:ext uri="{FF2B5EF4-FFF2-40B4-BE49-F238E27FC236}">
                <a16:creationId xmlns:a16="http://schemas.microsoft.com/office/drawing/2014/main" id="{0D362A04-AFF5-3F45-8A9E-EDC43A2C5A0A}"/>
              </a:ext>
            </a:extLst>
          </p:cNvPr>
          <p:cNvSpPr txBox="1">
            <a:spLocks noGrp="1"/>
          </p:cNvSpPr>
          <p:nvPr>
            <p:ph sz="quarter" idx="18"/>
          </p:nvPr>
        </p:nvSpPr>
        <p:spPr>
          <a:xfrm>
            <a:off x="3425190" y="1354611"/>
            <a:ext cx="8382000" cy="5355312"/>
          </a:xfrm>
          <a:prstGeom prst="rect">
            <a:avLst/>
          </a:prstGeom>
          <a:noFill/>
        </p:spPr>
        <p:txBody>
          <a:bodyPr wrap="square" rtlCol="0">
            <a:spAutoFit/>
          </a:bodyPr>
          <a:lstStyle/>
          <a:p>
            <a:pPr marL="0" lvl="0" indent="0">
              <a:lnSpc>
                <a:spcPct val="100000"/>
              </a:lnSpc>
              <a:spcBef>
                <a:spcPts val="0"/>
              </a:spcBef>
              <a:buNone/>
            </a:pPr>
            <a:r>
              <a:rPr lang="en-GB" sz="1800" u="sng" dirty="0">
                <a:solidFill>
                  <a:prstClr val="black"/>
                </a:solidFill>
                <a:latin typeface="OpenDyslexicAlta" pitchFamily="2" charset="77"/>
              </a:rPr>
              <a:t>Write the correct spelling into each sentence. </a:t>
            </a:r>
            <a:endParaRPr lang="en-GB" sz="1800" i="1" u="sng"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 </a:t>
            </a:r>
            <a:endParaRPr lang="en-GB" sz="1800" i="1"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teacher gave everyone a ________ of _________ paper.</a:t>
            </a:r>
          </a:p>
          <a:p>
            <a:pPr marL="0" lvl="0" indent="0">
              <a:lnSpc>
                <a:spcPct val="100000"/>
              </a:lnSpc>
              <a:spcBef>
                <a:spcPts val="0"/>
              </a:spcBef>
              <a:buNone/>
            </a:pPr>
            <a:r>
              <a:rPr lang="en-GB" sz="1800" dirty="0">
                <a:solidFill>
                  <a:prstClr val="black"/>
                </a:solidFill>
                <a:latin typeface="OpenDyslexicAlta" pitchFamily="2" charset="77"/>
              </a:rPr>
              <a:t> </a:t>
            </a:r>
          </a:p>
          <a:p>
            <a:pPr marL="0" lvl="0" indent="0">
              <a:lnSpc>
                <a:spcPct val="100000"/>
              </a:lnSpc>
              <a:spcBef>
                <a:spcPts val="0"/>
              </a:spcBef>
              <a:buNone/>
            </a:pPr>
            <a:r>
              <a:rPr lang="en-GB" sz="1800" dirty="0">
                <a:solidFill>
                  <a:prstClr val="black"/>
                </a:solidFill>
                <a:latin typeface="OpenDyslexicAlta" pitchFamily="2" charset="77"/>
              </a:rPr>
              <a:t>Tim stood at the front of assembly to __________ his prize.</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 had a ________ in my shoelaces.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All was dark, ________ for a tiny candle in the corner.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 like most vegetables but ______ cauliflower.</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In church the people prayed for _______ on Earth.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_________ stopped the children playing out today.</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pilot landed his ________ safely on the runway.</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children wondered ________ they should tell their teacher. </a:t>
            </a:r>
          </a:p>
        </p:txBody>
      </p:sp>
    </p:spTree>
    <p:extLst>
      <p:ext uri="{BB962C8B-B14F-4D97-AF65-F5344CB8AC3E}">
        <p14:creationId xmlns:p14="http://schemas.microsoft.com/office/powerpoint/2010/main" val="4162195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6" name="Text Placeholder 5">
            <a:extLst>
              <a:ext uri="{FF2B5EF4-FFF2-40B4-BE49-F238E27FC236}">
                <a16:creationId xmlns:a16="http://schemas.microsoft.com/office/drawing/2014/main" id="{6A87D408-A65A-3547-9493-5ECD1D67BE6B}"/>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solidFill>
                  <a:srgbClr val="FF3860"/>
                </a:solidFill>
              </a:rPr>
              <a:t>Answers: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
        <p:nvSpPr>
          <p:cNvPr id="9" name="Content Placeholder 8">
            <a:extLst>
              <a:ext uri="{FF2B5EF4-FFF2-40B4-BE49-F238E27FC236}">
                <a16:creationId xmlns:a16="http://schemas.microsoft.com/office/drawing/2014/main" id="{0D362A04-AFF5-3F45-8A9E-EDC43A2C5A0A}"/>
              </a:ext>
            </a:extLst>
          </p:cNvPr>
          <p:cNvSpPr txBox="1">
            <a:spLocks noGrp="1"/>
          </p:cNvSpPr>
          <p:nvPr>
            <p:ph sz="quarter" idx="18"/>
          </p:nvPr>
        </p:nvSpPr>
        <p:spPr>
          <a:xfrm>
            <a:off x="3425190" y="1354611"/>
            <a:ext cx="8382000" cy="5355312"/>
          </a:xfrm>
          <a:prstGeom prst="rect">
            <a:avLst/>
          </a:prstGeom>
          <a:noFill/>
        </p:spPr>
        <p:txBody>
          <a:bodyPr wrap="square" rtlCol="0">
            <a:spAutoFit/>
          </a:bodyPr>
          <a:lstStyle/>
          <a:p>
            <a:pPr marL="0" lvl="0" indent="0">
              <a:lnSpc>
                <a:spcPct val="100000"/>
              </a:lnSpc>
              <a:spcBef>
                <a:spcPts val="0"/>
              </a:spcBef>
              <a:buNone/>
            </a:pPr>
            <a:r>
              <a:rPr lang="en-GB" sz="1800" u="sng" dirty="0">
                <a:solidFill>
                  <a:prstClr val="black"/>
                </a:solidFill>
                <a:latin typeface="OpenDyslexicAlta" pitchFamily="2" charset="77"/>
              </a:rPr>
              <a:t>Write the correct spelling into each sentence. </a:t>
            </a:r>
            <a:endParaRPr lang="en-GB" sz="1800" i="1" u="sng"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 </a:t>
            </a:r>
            <a:endParaRPr lang="en-GB" sz="1800" i="1"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teacher gave everyone a </a:t>
            </a:r>
            <a:r>
              <a:rPr lang="en-GB" u="sng" dirty="0">
                <a:solidFill>
                  <a:srgbClr val="FF3860"/>
                </a:solidFill>
              </a:rPr>
              <a:t>piece</a:t>
            </a:r>
            <a:r>
              <a:rPr lang="en-GB" sz="1800" dirty="0">
                <a:solidFill>
                  <a:srgbClr val="FF3860"/>
                </a:solidFill>
                <a:latin typeface="OpenDyslexicAlta" pitchFamily="2" charset="77"/>
              </a:rPr>
              <a:t> </a:t>
            </a:r>
            <a:r>
              <a:rPr lang="en-GB" sz="1800" dirty="0">
                <a:solidFill>
                  <a:prstClr val="black"/>
                </a:solidFill>
                <a:latin typeface="OpenDyslexicAlta" pitchFamily="2" charset="77"/>
              </a:rPr>
              <a:t>of </a:t>
            </a:r>
            <a:r>
              <a:rPr lang="en-GB" u="sng" dirty="0">
                <a:solidFill>
                  <a:srgbClr val="FF3860"/>
                </a:solidFill>
              </a:rPr>
              <a:t>plain</a:t>
            </a:r>
            <a:r>
              <a:rPr lang="en-GB" dirty="0">
                <a:solidFill>
                  <a:srgbClr val="FF3860"/>
                </a:solidFill>
              </a:rPr>
              <a:t> </a:t>
            </a:r>
            <a:r>
              <a:rPr lang="en-GB" sz="1800" dirty="0">
                <a:solidFill>
                  <a:prstClr val="black"/>
                </a:solidFill>
                <a:latin typeface="OpenDyslexicAlta" pitchFamily="2" charset="77"/>
              </a:rPr>
              <a:t>paper.</a:t>
            </a:r>
          </a:p>
          <a:p>
            <a:pPr marL="0" lvl="0" indent="0">
              <a:lnSpc>
                <a:spcPct val="100000"/>
              </a:lnSpc>
              <a:spcBef>
                <a:spcPts val="0"/>
              </a:spcBef>
              <a:buNone/>
            </a:pPr>
            <a:r>
              <a:rPr lang="en-GB" sz="1800" dirty="0">
                <a:solidFill>
                  <a:prstClr val="black"/>
                </a:solidFill>
                <a:latin typeface="OpenDyslexicAlta" pitchFamily="2" charset="77"/>
              </a:rPr>
              <a:t> </a:t>
            </a:r>
          </a:p>
          <a:p>
            <a:pPr marL="0" indent="0">
              <a:lnSpc>
                <a:spcPct val="100000"/>
              </a:lnSpc>
              <a:spcBef>
                <a:spcPts val="0"/>
              </a:spcBef>
              <a:buNone/>
            </a:pPr>
            <a:r>
              <a:rPr lang="en-GB" sz="1800" dirty="0">
                <a:solidFill>
                  <a:prstClr val="black"/>
                </a:solidFill>
                <a:latin typeface="OpenDyslexicAlta" pitchFamily="2" charset="77"/>
              </a:rPr>
              <a:t>Tim stood at the front of assembly to </a:t>
            </a:r>
            <a:r>
              <a:rPr lang="en-GB" u="sng" dirty="0">
                <a:solidFill>
                  <a:srgbClr val="FF3860"/>
                </a:solidFill>
              </a:rPr>
              <a:t>accept</a:t>
            </a:r>
            <a:r>
              <a:rPr lang="en-GB" sz="1800" dirty="0">
                <a:solidFill>
                  <a:prstClr val="black"/>
                </a:solidFill>
                <a:latin typeface="OpenDyslexicAlta" pitchFamily="2" charset="77"/>
              </a:rPr>
              <a:t> his prize.</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 had a </a:t>
            </a:r>
            <a:r>
              <a:rPr lang="en-GB" u="sng" dirty="0">
                <a:solidFill>
                  <a:srgbClr val="FF3860"/>
                </a:solidFill>
              </a:rPr>
              <a:t>knot</a:t>
            </a:r>
            <a:r>
              <a:rPr lang="en-GB" sz="1800" dirty="0">
                <a:solidFill>
                  <a:prstClr val="black"/>
                </a:solidFill>
                <a:latin typeface="OpenDyslexicAlta" pitchFamily="2" charset="77"/>
              </a:rPr>
              <a:t> in my shoelaces.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All was dark, </a:t>
            </a:r>
            <a:r>
              <a:rPr lang="en-GB" u="sng" dirty="0">
                <a:solidFill>
                  <a:srgbClr val="FF3860"/>
                </a:solidFill>
              </a:rPr>
              <a:t>except</a:t>
            </a:r>
            <a:r>
              <a:rPr lang="en-GB" sz="1800" dirty="0">
                <a:solidFill>
                  <a:prstClr val="black"/>
                </a:solidFill>
                <a:latin typeface="OpenDyslexicAlta" pitchFamily="2" charset="77"/>
              </a:rPr>
              <a:t> for a tiny candle in the corner.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 like most vegetables but </a:t>
            </a:r>
            <a:r>
              <a:rPr lang="en-GB" u="sng" dirty="0">
                <a:solidFill>
                  <a:srgbClr val="FF3860"/>
                </a:solidFill>
              </a:rPr>
              <a:t>not</a:t>
            </a:r>
            <a:r>
              <a:rPr lang="en-GB" sz="1800" dirty="0">
                <a:solidFill>
                  <a:prstClr val="black"/>
                </a:solidFill>
                <a:latin typeface="OpenDyslexicAlta" pitchFamily="2" charset="77"/>
              </a:rPr>
              <a:t> cauliflower.</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In church the people prayed for </a:t>
            </a:r>
            <a:r>
              <a:rPr lang="en-GB" u="sng" dirty="0">
                <a:solidFill>
                  <a:srgbClr val="FF3860"/>
                </a:solidFill>
              </a:rPr>
              <a:t>peace</a:t>
            </a:r>
            <a:r>
              <a:rPr lang="en-GB" sz="1800" dirty="0">
                <a:solidFill>
                  <a:prstClr val="black"/>
                </a:solidFill>
                <a:latin typeface="OpenDyslexicAlta" pitchFamily="2" charset="77"/>
              </a:rPr>
              <a:t> on Earth.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a:t>
            </a:r>
            <a:r>
              <a:rPr lang="en-GB" u="sng" dirty="0">
                <a:solidFill>
                  <a:srgbClr val="FF3860"/>
                </a:solidFill>
              </a:rPr>
              <a:t>weather</a:t>
            </a:r>
            <a:r>
              <a:rPr lang="en-GB" sz="1800" dirty="0">
                <a:solidFill>
                  <a:prstClr val="black"/>
                </a:solidFill>
                <a:latin typeface="OpenDyslexicAlta" pitchFamily="2" charset="77"/>
              </a:rPr>
              <a:t> stopped the children playing out today.</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pilot landed his</a:t>
            </a:r>
            <a:r>
              <a:rPr lang="en-GB" sz="1800" u="sng" dirty="0">
                <a:solidFill>
                  <a:srgbClr val="FF3860"/>
                </a:solidFill>
                <a:latin typeface="OpenDyslexicAlta" pitchFamily="2" charset="77"/>
              </a:rPr>
              <a:t> </a:t>
            </a:r>
            <a:r>
              <a:rPr lang="en-GB" u="sng" dirty="0">
                <a:solidFill>
                  <a:srgbClr val="FF3860"/>
                </a:solidFill>
              </a:rPr>
              <a:t>plane</a:t>
            </a:r>
            <a:r>
              <a:rPr lang="en-GB" sz="1800" u="sng" dirty="0">
                <a:solidFill>
                  <a:srgbClr val="FF3860"/>
                </a:solidFill>
                <a:latin typeface="OpenDyslexicAlta" pitchFamily="2" charset="77"/>
              </a:rPr>
              <a:t> </a:t>
            </a:r>
            <a:r>
              <a:rPr lang="en-GB" sz="1800" dirty="0">
                <a:solidFill>
                  <a:prstClr val="black"/>
                </a:solidFill>
                <a:latin typeface="OpenDyslexicAlta" pitchFamily="2" charset="77"/>
              </a:rPr>
              <a:t>safely on the runway.</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children wondered </a:t>
            </a:r>
            <a:r>
              <a:rPr lang="en-GB" u="sng" dirty="0">
                <a:solidFill>
                  <a:srgbClr val="FF3860"/>
                </a:solidFill>
              </a:rPr>
              <a:t>whether</a:t>
            </a:r>
            <a:r>
              <a:rPr lang="en-GB" dirty="0">
                <a:solidFill>
                  <a:srgbClr val="FF3860"/>
                </a:solidFill>
              </a:rPr>
              <a:t> </a:t>
            </a:r>
            <a:r>
              <a:rPr lang="en-GB" sz="1800" dirty="0">
                <a:solidFill>
                  <a:prstClr val="black"/>
                </a:solidFill>
                <a:latin typeface="OpenDyslexicAlta" pitchFamily="2" charset="77"/>
              </a:rPr>
              <a:t>they should tell their teacher. </a:t>
            </a:r>
          </a:p>
        </p:txBody>
      </p:sp>
    </p:spTree>
    <p:extLst>
      <p:ext uri="{BB962C8B-B14F-4D97-AF65-F5344CB8AC3E}">
        <p14:creationId xmlns:p14="http://schemas.microsoft.com/office/powerpoint/2010/main" val="2941456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prefix ’in-’  can mean both ‘not’ and ‘in’/’into.’ In these spellings the prefix ’in-’ means ‘not.’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973577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Spelling Rules: The prefix ’in-’  can mean both ‘not’ and ‘in’/’into.’ In these spellings the prefix ’in-’ means ‘not.’ </a:t>
            </a:r>
          </a:p>
          <a:p>
            <a:endParaRPr lang="en-GB" dirty="0"/>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inactive</a:t>
            </a:r>
          </a:p>
          <a:p>
            <a:pPr fontAlgn="t"/>
            <a:r>
              <a:rPr lang="en-GB" dirty="0"/>
              <a:t>incorrect</a:t>
            </a:r>
          </a:p>
          <a:p>
            <a:pPr fontAlgn="t"/>
            <a:r>
              <a:rPr lang="en-GB" dirty="0"/>
              <a:t>invisible</a:t>
            </a:r>
          </a:p>
          <a:p>
            <a:pPr fontAlgn="t"/>
            <a:r>
              <a:rPr lang="en-GB" dirty="0"/>
              <a:t>insecure</a:t>
            </a:r>
          </a:p>
          <a:p>
            <a:pPr fontAlgn="t"/>
            <a:r>
              <a:rPr lang="en-GB" dirty="0"/>
              <a:t>inflexible</a:t>
            </a:r>
          </a:p>
          <a:p>
            <a:pPr fontAlgn="t"/>
            <a:r>
              <a:rPr lang="en-GB" dirty="0"/>
              <a:t>indefinite</a:t>
            </a:r>
          </a:p>
          <a:p>
            <a:pPr fontAlgn="t"/>
            <a:r>
              <a:rPr lang="en-GB" dirty="0"/>
              <a:t>inelegant</a:t>
            </a:r>
          </a:p>
          <a:p>
            <a:pPr fontAlgn="t"/>
            <a:r>
              <a:rPr lang="en-GB" dirty="0"/>
              <a:t>incurable</a:t>
            </a:r>
          </a:p>
          <a:p>
            <a:pPr fontAlgn="t"/>
            <a:r>
              <a:rPr lang="en-GB" dirty="0"/>
              <a:t>inability</a:t>
            </a:r>
          </a:p>
          <a:p>
            <a:pPr fontAlgn="t"/>
            <a:r>
              <a:rPr lang="en-GB" dirty="0"/>
              <a:t>inadequate</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37895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78878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Explain to the children that today’s words all begin with the prefix ‘in’. Prefixes are added to words to change the meaning. In this case, the words become the opposite of their root word e.g. active becomes inactive, flexible becomes inflexible.  </a:t>
                      </a:r>
                    </a:p>
                    <a:p>
                      <a:endParaRPr lang="en-GB" sz="1700" b="0" i="0" dirty="0">
                        <a:latin typeface="Muli" pitchFamily="2" charset="77"/>
                      </a:endParaRPr>
                    </a:p>
                    <a:p>
                      <a:r>
                        <a:rPr lang="en-GB" sz="1700" b="0" i="0" dirty="0">
                          <a:latin typeface="Muli" pitchFamily="2" charset="77"/>
                        </a:rPr>
                        <a:t>Ask children what the opposite of correct is, if they aren’t sure then remind them of the spelling rule.</a:t>
                      </a:r>
                    </a:p>
                  </a:txBody>
                  <a:tcPr/>
                </a:tc>
                <a:extLst>
                  <a:ext uri="{0D108BD9-81ED-4DB2-BD59-A6C34878D82A}">
                    <a16:rowId xmlns:a16="http://schemas.microsoft.com/office/drawing/2014/main" val="10000"/>
                  </a:ext>
                </a:extLst>
              </a:tr>
              <a:tr h="1603942">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 point, get children to write down the opposite of the words on the slides by adding the prefix ‘in’. </a:t>
                      </a:r>
                      <a:br>
                        <a:rPr lang="en-GB" sz="1700" b="0" i="0" baseline="0" dirty="0">
                          <a:latin typeface="Muli" pitchFamily="2" charset="77"/>
                        </a:rPr>
                      </a:br>
                      <a:br>
                        <a:rPr lang="en-GB" sz="1700" b="0" i="0" baseline="0" dirty="0">
                          <a:latin typeface="Muli" pitchFamily="2" charset="77"/>
                        </a:rPr>
                      </a:br>
                      <a:r>
                        <a:rPr lang="en-GB" sz="1700" b="0" i="0" baseline="0" dirty="0">
                          <a:latin typeface="Muli" pitchFamily="2" charset="77"/>
                        </a:rPr>
                        <a:t>After each example ask the children to share their responses, check they understand the meaning of the word and discuss any errors or misconceptions. </a:t>
                      </a:r>
                    </a:p>
                  </a:txBody>
                  <a:tcPr/>
                </a:tc>
                <a:extLst>
                  <a:ext uri="{0D108BD9-81ED-4DB2-BD59-A6C34878D82A}">
                    <a16:rowId xmlns:a16="http://schemas.microsoft.com/office/drawing/2014/main" val="10001"/>
                  </a:ext>
                </a:extLst>
              </a:tr>
              <a:tr h="1828033">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Children choose five of the words from the spelling list and write a sentence for each one.</a:t>
                      </a:r>
                    </a:p>
                    <a:p>
                      <a:endParaRPr lang="en-GB" sz="1700" b="0" i="0" dirty="0">
                        <a:latin typeface="Muli" pitchFamily="2" charset="77"/>
                      </a:endParaRPr>
                    </a:p>
                    <a:p>
                      <a:r>
                        <a:rPr lang="en-GB" sz="1700" b="0" i="0" dirty="0">
                          <a:latin typeface="Muli" pitchFamily="2" charset="77"/>
                        </a:rPr>
                        <a:t>Children then share their sentences with a partner to check if they are correct. In pairs, see if children can think of any more words starting with the prefix ‘in’.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64767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82653"/>
            <a:ext cx="10515600" cy="1325563"/>
          </a:xfrm>
        </p:spPr>
        <p:txBody>
          <a:bodyPr>
            <a:normAutofit fontScale="90000"/>
          </a:bodyPr>
          <a:lstStyle/>
          <a:p>
            <a:r>
              <a:rPr lang="en-GB" sz="5400" dirty="0"/>
              <a:t>Write down the opposite of:</a:t>
            </a:r>
            <a:br>
              <a:rPr lang="en-GB" sz="5400" dirty="0"/>
            </a:br>
            <a:br>
              <a:rPr lang="en-GB" sz="5400" dirty="0"/>
            </a:br>
            <a:r>
              <a:rPr lang="en-GB" sz="6700" dirty="0"/>
              <a:t>active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active</a:t>
            </a:r>
          </a:p>
          <a:p>
            <a:endParaRPr lang="en-GB" dirty="0"/>
          </a:p>
        </p:txBody>
      </p:sp>
    </p:spTree>
    <p:extLst>
      <p:ext uri="{BB962C8B-B14F-4D97-AF65-F5344CB8AC3E}">
        <p14:creationId xmlns:p14="http://schemas.microsoft.com/office/powerpoint/2010/main" val="303386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644868"/>
            <a:ext cx="10515600" cy="1325563"/>
          </a:xfrm>
        </p:spPr>
        <p:txBody>
          <a:bodyPr>
            <a:normAutofit fontScale="90000"/>
          </a:bodyPr>
          <a:lstStyle/>
          <a:p>
            <a:r>
              <a:rPr lang="en-GB" sz="5400" dirty="0"/>
              <a:t>Write down the opposite of:</a:t>
            </a:r>
            <a:br>
              <a:rPr lang="en-GB" sz="5400" dirty="0"/>
            </a:br>
            <a:br>
              <a:rPr lang="en-GB" sz="5400" dirty="0"/>
            </a:br>
            <a:r>
              <a:rPr lang="en-GB" sz="6700" dirty="0"/>
              <a:t>correct</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correct</a:t>
            </a:r>
          </a:p>
          <a:p>
            <a:endParaRPr lang="en-GB" dirty="0"/>
          </a:p>
        </p:txBody>
      </p:sp>
    </p:spTree>
    <p:extLst>
      <p:ext uri="{BB962C8B-B14F-4D97-AF65-F5344CB8AC3E}">
        <p14:creationId xmlns:p14="http://schemas.microsoft.com/office/powerpoint/2010/main" val="12806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45076"/>
            <a:ext cx="10515600" cy="1325563"/>
          </a:xfrm>
        </p:spPr>
        <p:txBody>
          <a:bodyPr>
            <a:normAutofit fontScale="90000"/>
          </a:bodyPr>
          <a:lstStyle/>
          <a:p>
            <a:r>
              <a:rPr lang="en-GB" sz="5400" dirty="0"/>
              <a:t>Write down the opposite of:</a:t>
            </a:r>
            <a:br>
              <a:rPr lang="en-GB" sz="5400" dirty="0"/>
            </a:br>
            <a:br>
              <a:rPr lang="en-GB" sz="5400" dirty="0"/>
            </a:br>
            <a:r>
              <a:rPr lang="en-GB" sz="6700" dirty="0"/>
              <a:t>secure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secure</a:t>
            </a:r>
          </a:p>
          <a:p>
            <a:endParaRPr lang="en-GB" dirty="0"/>
          </a:p>
        </p:txBody>
      </p:sp>
    </p:spTree>
    <p:extLst>
      <p:ext uri="{BB962C8B-B14F-4D97-AF65-F5344CB8AC3E}">
        <p14:creationId xmlns:p14="http://schemas.microsoft.com/office/powerpoint/2010/main" val="158618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07498"/>
            <a:ext cx="10515600" cy="1325563"/>
          </a:xfrm>
        </p:spPr>
        <p:txBody>
          <a:bodyPr>
            <a:normAutofit fontScale="90000"/>
          </a:bodyPr>
          <a:lstStyle/>
          <a:p>
            <a:r>
              <a:rPr lang="en-GB" sz="5400" dirty="0"/>
              <a:t>Write down the opposite of:</a:t>
            </a:r>
            <a:br>
              <a:rPr lang="en-GB" sz="5400" dirty="0"/>
            </a:br>
            <a:br>
              <a:rPr lang="en-GB" sz="5400" dirty="0"/>
            </a:br>
            <a:r>
              <a:rPr lang="en-GB" sz="6700" dirty="0"/>
              <a:t>visible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visible</a:t>
            </a:r>
          </a:p>
          <a:p>
            <a:endParaRPr lang="en-GB" dirty="0"/>
          </a:p>
        </p:txBody>
      </p:sp>
    </p:spTree>
    <p:extLst>
      <p:ext uri="{BB962C8B-B14F-4D97-AF65-F5344CB8AC3E}">
        <p14:creationId xmlns:p14="http://schemas.microsoft.com/office/powerpoint/2010/main" val="31151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off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huff</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stuff</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cuff</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staff</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cliff</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sniff</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stiff</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The /f/ sound spelled </a:t>
                      </a:r>
                      <a:r>
                        <a:rPr lang="en-GB" sz="1400" dirty="0" err="1">
                          <a:latin typeface="Muli" pitchFamily="2" charset="77"/>
                        </a:rPr>
                        <a:t>ff</a:t>
                      </a:r>
                      <a:r>
                        <a:rPr lang="en-GB" sz="1400" dirty="0">
                          <a:latin typeface="Muli" pitchFamily="2" charset="77"/>
                        </a:rPr>
                        <a:t> usually following a single vowel.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“Don’t go near the ________ edge” shouted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Copy down three of the words in your spelling list and write a sentence containing it. Children can use the cloze sentences if required.</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646331"/>
          </a:xfrm>
          <a:prstGeom prst="rect">
            <a:avLst/>
          </a:prstGeom>
          <a:noFill/>
        </p:spPr>
        <p:txBody>
          <a:bodyPr wrap="square" rtlCol="0">
            <a:spAutoFit/>
          </a:bodyPr>
          <a:lstStyle/>
          <a:p>
            <a:r>
              <a:rPr lang="en-US" dirty="0">
                <a:latin typeface="OpenDyslexicAlta" pitchFamily="2" charset="77"/>
              </a:rPr>
              <a:t>The ________ clouds looked like balls of _________ in the sky.</a:t>
            </a:r>
            <a:endParaRPr lang="en-GB" dirty="0">
              <a:latin typeface="OpenDyslexicAlta" pitchFamily="2" charset="77"/>
            </a:endParaRPr>
          </a:p>
        </p:txBody>
      </p:sp>
    </p:spTree>
    <p:extLst>
      <p:ext uri="{BB962C8B-B14F-4D97-AF65-F5344CB8AC3E}">
        <p14:creationId xmlns:p14="http://schemas.microsoft.com/office/powerpoint/2010/main" val="2765016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95180"/>
            <a:ext cx="10515600" cy="1325563"/>
          </a:xfrm>
        </p:spPr>
        <p:txBody>
          <a:bodyPr>
            <a:normAutofit fontScale="90000"/>
          </a:bodyPr>
          <a:lstStyle/>
          <a:p>
            <a:r>
              <a:rPr lang="en-GB" sz="5400" dirty="0"/>
              <a:t>Write down the opposite of:</a:t>
            </a:r>
            <a:br>
              <a:rPr lang="en-GB" sz="5400" dirty="0"/>
            </a:br>
            <a:br>
              <a:rPr lang="en-GB" sz="5400" dirty="0"/>
            </a:br>
            <a:r>
              <a:rPr lang="en-GB" sz="6700" dirty="0"/>
              <a:t>flexible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flexible</a:t>
            </a:r>
          </a:p>
          <a:p>
            <a:endParaRPr lang="en-GB" dirty="0"/>
          </a:p>
        </p:txBody>
      </p:sp>
    </p:spTree>
    <p:extLst>
      <p:ext uri="{BB962C8B-B14F-4D97-AF65-F5344CB8AC3E}">
        <p14:creationId xmlns:p14="http://schemas.microsoft.com/office/powerpoint/2010/main" val="23826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inactive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incorrect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invisible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insecure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inflexible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indefinite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inelegant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incurable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inability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inadequate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aseline="0" dirty="0">
                          <a:latin typeface="Muli" pitchFamily="2" charset="77"/>
                        </a:rPr>
                        <a:t> Rules: 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730668" y="1600196"/>
          <a:ext cx="8216404" cy="5029200"/>
        </p:xfrm>
        <a:graphic>
          <a:graphicData uri="http://schemas.openxmlformats.org/drawingml/2006/table">
            <a:tbl>
              <a:tblPr firstRow="1" bandRow="1">
                <a:tableStyleId>{5940675A-B579-460E-94D1-54222C63F5DA}</a:tableStyleId>
              </a:tblPr>
              <a:tblGrid>
                <a:gridCol w="4108202">
                  <a:extLst>
                    <a:ext uri="{9D8B030D-6E8A-4147-A177-3AD203B41FA5}">
                      <a16:colId xmlns:a16="http://schemas.microsoft.com/office/drawing/2014/main" val="20000"/>
                    </a:ext>
                  </a:extLst>
                </a:gridCol>
                <a:gridCol w="4108202">
                  <a:extLst>
                    <a:ext uri="{9D8B030D-6E8A-4147-A177-3AD203B41FA5}">
                      <a16:colId xmlns:a16="http://schemas.microsoft.com/office/drawing/2014/main" val="20001"/>
                    </a:ext>
                  </a:extLst>
                </a:gridCol>
              </a:tblGrid>
              <a:tr h="838200">
                <a:tc gridSpan="2">
                  <a:txBody>
                    <a:bodyPr/>
                    <a:lstStyle/>
                    <a:p>
                      <a:pPr algn="ctr"/>
                      <a:r>
                        <a:rPr lang="en-GB" b="0" i="0" dirty="0">
                          <a:latin typeface="OpenDyslexicAlta" pitchFamily="2" charset="77"/>
                          <a:ea typeface="OpenDyslexic" charset="0"/>
                          <a:cs typeface="OpenDyslexic" charset="0"/>
                        </a:rPr>
                        <a:t>Cover</a:t>
                      </a:r>
                      <a:r>
                        <a:rPr lang="en-GB" b="0" i="0" baseline="0" dirty="0">
                          <a:latin typeface="OpenDyslexicAlta" pitchFamily="2" charset="77"/>
                          <a:ea typeface="OpenDyslexic" charset="0"/>
                          <a:cs typeface="OpenDyslexic" charset="0"/>
                        </a:rPr>
                        <a:t> your spellings up. Can you add in the missing letters from each word?</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u r a _ l e</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o r _ e c t</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s e c u r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b _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y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e l _ _ a n t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d e f _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e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_ 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v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d e _ _ a t e</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_ e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baseline="0" dirty="0">
                          <a:latin typeface="OpenDyslexicAlta" pitchFamily="2" charset="77"/>
                          <a:ea typeface="OpenDyslexic" charset="0"/>
                          <a:cs typeface="OpenDyslexic" charset="0"/>
                        </a:rPr>
                        <a:t>_ n v _ s _ b l e </a:t>
                      </a:r>
                      <a:r>
                        <a:rPr lang="en-GB" sz="3200" b="0" i="0" dirty="0">
                          <a:latin typeface="OpenDyslexicAlta" pitchFamily="2" charset="77"/>
                          <a:ea typeface="OpenDyslexic" charset="0"/>
                          <a:cs typeface="OpenDyslexic" charset="0"/>
                        </a:rPr>
                        <a:t>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1673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inactive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incorrect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invisible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insecure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inflexible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indefinite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inelegant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incurable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inability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inadequate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aseline="0" dirty="0">
                          <a:latin typeface="Muli" pitchFamily="2" charset="77"/>
                        </a:rPr>
                        <a:t> Rules: 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730668" y="1600196"/>
          <a:ext cx="8216404" cy="5029200"/>
        </p:xfrm>
        <a:graphic>
          <a:graphicData uri="http://schemas.openxmlformats.org/drawingml/2006/table">
            <a:tbl>
              <a:tblPr firstRow="1" bandRow="1">
                <a:tableStyleId>{5940675A-B579-460E-94D1-54222C63F5DA}</a:tableStyleId>
              </a:tblPr>
              <a:tblGrid>
                <a:gridCol w="4108202">
                  <a:extLst>
                    <a:ext uri="{9D8B030D-6E8A-4147-A177-3AD203B41FA5}">
                      <a16:colId xmlns:a16="http://schemas.microsoft.com/office/drawing/2014/main" val="20000"/>
                    </a:ext>
                  </a:extLst>
                </a:gridCol>
                <a:gridCol w="4108202">
                  <a:extLst>
                    <a:ext uri="{9D8B030D-6E8A-4147-A177-3AD203B41FA5}">
                      <a16:colId xmlns:a16="http://schemas.microsoft.com/office/drawing/2014/main" val="20001"/>
                    </a:ext>
                  </a:extLst>
                </a:gridCol>
              </a:tblGrid>
              <a:tr h="838200">
                <a:tc gridSpan="2">
                  <a:txBody>
                    <a:bodyPr/>
                    <a:lstStyle/>
                    <a:p>
                      <a:pPr algn="ctr"/>
                      <a:r>
                        <a:rPr lang="en-GB" b="0" i="0" dirty="0">
                          <a:latin typeface="OpenDyslexicAlta" pitchFamily="2" charset="77"/>
                          <a:ea typeface="OpenDyslexic" charset="0"/>
                          <a:cs typeface="OpenDyslexic" charset="0"/>
                        </a:rPr>
                        <a:t>Cover</a:t>
                      </a:r>
                      <a:r>
                        <a:rPr lang="en-GB" b="0" i="0" baseline="0" dirty="0">
                          <a:latin typeface="OpenDyslexicAlta" pitchFamily="2" charset="77"/>
                          <a:ea typeface="OpenDyslexic" charset="0"/>
                          <a:cs typeface="OpenDyslexic" charset="0"/>
                        </a:rPr>
                        <a:t> your spellings up. Can you add in the missing letters from each word?</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u r a </a:t>
                      </a:r>
                      <a:r>
                        <a:rPr lang="en-GB" sz="3200" b="0" i="0" u="sng" baseline="0" dirty="0">
                          <a:solidFill>
                            <a:srgbClr val="FF3860"/>
                          </a:solidFill>
                          <a:latin typeface="OpenDyslexicAlta" pitchFamily="2" charset="77"/>
                          <a:ea typeface="OpenDyslexic" charset="0"/>
                          <a:cs typeface="OpenDyslexic" charset="0"/>
                        </a:rPr>
                        <a:t>b</a:t>
                      </a:r>
                      <a:r>
                        <a:rPr lang="en-GB" sz="3200" b="0" i="0" baseline="0" dirty="0">
                          <a:latin typeface="OpenDyslexicAlta" pitchFamily="2" charset="77"/>
                          <a:ea typeface="OpenDyslexic" charset="0"/>
                          <a:cs typeface="OpenDyslexic" charset="0"/>
                        </a:rPr>
                        <a:t> l e</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o r </a:t>
                      </a:r>
                      <a:r>
                        <a:rPr lang="en-GB" sz="3200" b="0" i="0" u="sng" baseline="0" dirty="0">
                          <a:solidFill>
                            <a:srgbClr val="FF3860"/>
                          </a:solidFill>
                          <a:latin typeface="OpenDyslexicAlta" pitchFamily="2" charset="77"/>
                          <a:ea typeface="OpenDyslexic" charset="0"/>
                          <a:cs typeface="OpenDyslexic" charset="0"/>
                        </a:rPr>
                        <a:t>r</a:t>
                      </a:r>
                      <a:r>
                        <a:rPr lang="en-GB" sz="3200" b="0" i="0" baseline="0" dirty="0">
                          <a:latin typeface="OpenDyslexicAlta" pitchFamily="2" charset="77"/>
                          <a:ea typeface="OpenDyslexic" charset="0"/>
                          <a:cs typeface="OpenDyslexic" charset="0"/>
                        </a:rPr>
                        <a:t> e c t</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s e c u r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b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l</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y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e l </a:t>
                      </a:r>
                      <a:r>
                        <a:rPr lang="en-GB" sz="3200" b="0" i="0" u="sng" baseline="0" dirty="0">
                          <a:solidFill>
                            <a:srgbClr val="FF3860"/>
                          </a:solidFill>
                          <a:latin typeface="OpenDyslexicAlta" pitchFamily="2" charset="77"/>
                          <a:ea typeface="OpenDyslexic" charset="0"/>
                          <a:cs typeface="OpenDyslexic" charset="0"/>
                        </a:rPr>
                        <a:t>e</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g</a:t>
                      </a:r>
                      <a:r>
                        <a:rPr lang="en-GB" sz="3200" b="0" i="0" baseline="0" dirty="0">
                          <a:latin typeface="OpenDyslexicAlta" pitchFamily="2" charset="77"/>
                          <a:ea typeface="OpenDyslexic" charset="0"/>
                          <a:cs typeface="OpenDyslexic" charset="0"/>
                        </a:rPr>
                        <a:t> a n t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d e f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n</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e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a</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v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d e </a:t>
                      </a:r>
                      <a:r>
                        <a:rPr lang="en-GB" sz="3200" b="0" i="0" u="sng" baseline="0" dirty="0">
                          <a:solidFill>
                            <a:srgbClr val="FF3860"/>
                          </a:solidFill>
                          <a:latin typeface="OpenDyslexicAlta" pitchFamily="2" charset="77"/>
                          <a:ea typeface="OpenDyslexic" charset="0"/>
                          <a:cs typeface="OpenDyslexic" charset="0"/>
                        </a:rPr>
                        <a:t>q</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u</a:t>
                      </a:r>
                      <a:r>
                        <a:rPr lang="en-GB" sz="3200" b="0" i="0" baseline="0" dirty="0">
                          <a:latin typeface="OpenDyslexicAlta" pitchFamily="2" charset="77"/>
                          <a:ea typeface="OpenDyslexic" charset="0"/>
                          <a:cs typeface="OpenDyslexic" charset="0"/>
                        </a:rPr>
                        <a:t> a t e</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f</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l</a:t>
                      </a:r>
                      <a:r>
                        <a:rPr lang="en-GB" sz="3200" b="0" i="0" baseline="0" dirty="0">
                          <a:latin typeface="OpenDyslexicAlta" pitchFamily="2" charset="77"/>
                          <a:ea typeface="OpenDyslexic" charset="0"/>
                          <a:cs typeface="OpenDyslexic" charset="0"/>
                        </a:rPr>
                        <a:t> e </a:t>
                      </a:r>
                      <a:r>
                        <a:rPr lang="en-GB" sz="3200" b="0" i="0" u="sng" baseline="0" dirty="0">
                          <a:solidFill>
                            <a:srgbClr val="FF3860"/>
                          </a:solidFill>
                          <a:latin typeface="OpenDyslexicAlta" pitchFamily="2" charset="77"/>
                          <a:ea typeface="OpenDyslexic" charset="0"/>
                          <a:cs typeface="OpenDyslexic" charset="0"/>
                        </a:rPr>
                        <a:t>x</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v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s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r>
                        <a:rPr lang="en-GB" sz="3200" b="0" i="0" dirty="0">
                          <a:latin typeface="OpenDyslexicAlta" pitchFamily="2" charset="77"/>
                          <a:ea typeface="OpenDyslexic" charset="0"/>
                          <a:cs typeface="OpenDyslexic" charset="0"/>
                        </a:rPr>
                        <a:t>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445696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Muli" pitchFamily="2" charset="77"/>
                          <a:ea typeface="OpenDyslexic" charset="0"/>
                          <a:cs typeface="OpenDyslexic" charset="0"/>
                        </a:rPr>
                        <a:t>Spellings</a:t>
                      </a:r>
                    </a:p>
                  </a:txBody>
                  <a:tcPr>
                    <a:solidFill>
                      <a:srgbClr val="FF7E79"/>
                    </a:solidFill>
                  </a:tcPr>
                </a:tc>
                <a:tc>
                  <a:txBody>
                    <a:bodyPr/>
                    <a:lstStyle/>
                    <a:p>
                      <a:pPr algn="ctr"/>
                      <a:r>
                        <a:rPr lang="en-GB" b="0" i="0" dirty="0">
                          <a:latin typeface="Muli" pitchFamily="2" charset="77"/>
                          <a:ea typeface="OpenDyslexic" charset="0"/>
                          <a:cs typeface="OpenDyslexic" charset="0"/>
                        </a:rPr>
                        <a:t>1</a:t>
                      </a:r>
                      <a:r>
                        <a:rPr lang="en-GB" b="0" i="0" baseline="30000" dirty="0">
                          <a:latin typeface="Muli" pitchFamily="2" charset="77"/>
                          <a:ea typeface="OpenDyslexic" charset="0"/>
                          <a:cs typeface="OpenDyslexic" charset="0"/>
                        </a:rPr>
                        <a:t>st</a:t>
                      </a:r>
                      <a:r>
                        <a:rPr lang="en-GB" b="0" i="0" dirty="0">
                          <a:latin typeface="Muli" pitchFamily="2" charset="77"/>
                          <a:ea typeface="OpenDyslexic" charset="0"/>
                          <a:cs typeface="OpenDyslexic" charset="0"/>
                        </a:rPr>
                        <a:t> Attempt</a:t>
                      </a:r>
                    </a:p>
                  </a:txBody>
                  <a:tcPr>
                    <a:solidFill>
                      <a:srgbClr val="FF7E79"/>
                    </a:solidFill>
                  </a:tcPr>
                </a:tc>
                <a:tc>
                  <a:txBody>
                    <a:bodyPr/>
                    <a:lstStyle/>
                    <a:p>
                      <a:pPr algn="ctr"/>
                      <a:r>
                        <a:rPr lang="en-GB" b="0" i="0" dirty="0">
                          <a:latin typeface="Muli" pitchFamily="2" charset="77"/>
                          <a:ea typeface="OpenDyslexic" charset="0"/>
                          <a:cs typeface="OpenDyslexic" charset="0"/>
                        </a:rPr>
                        <a:t>2</a:t>
                      </a:r>
                      <a:r>
                        <a:rPr lang="en-GB" b="0" i="0" baseline="30000" dirty="0">
                          <a:latin typeface="Muli" pitchFamily="2" charset="77"/>
                          <a:ea typeface="OpenDyslexic" charset="0"/>
                          <a:cs typeface="OpenDyslexic" charset="0"/>
                        </a:rPr>
                        <a:t>nd</a:t>
                      </a:r>
                      <a:r>
                        <a:rPr lang="en-GB" b="0" i="0" baseline="0" dirty="0">
                          <a:latin typeface="Muli" pitchFamily="2" charset="77"/>
                          <a:ea typeface="OpenDyslexic" charset="0"/>
                          <a:cs typeface="OpenDyslexic" charset="0"/>
                        </a:rPr>
                        <a:t> Attempt</a:t>
                      </a:r>
                      <a:endParaRPr lang="en-GB" b="0" i="0" dirty="0">
                        <a:latin typeface="Muli" pitchFamily="2" charset="77"/>
                        <a:ea typeface="OpenDyslexic" charset="0"/>
                        <a:cs typeface="OpenDyslexic" charset="0"/>
                      </a:endParaRPr>
                    </a:p>
                  </a:txBody>
                  <a:tcPr>
                    <a:solidFill>
                      <a:srgbClr val="FF7E79"/>
                    </a:solidFill>
                  </a:tcPr>
                </a:tc>
                <a:tc>
                  <a:txBody>
                    <a:bodyPr/>
                    <a:lstStyle/>
                    <a:p>
                      <a:pPr algn="ctr"/>
                      <a:r>
                        <a:rPr lang="en-GB" b="0" i="0" dirty="0">
                          <a:latin typeface="Muli" pitchFamily="2" charset="77"/>
                          <a:ea typeface="OpenDyslexic" charset="0"/>
                          <a:cs typeface="OpenDyslexic" charset="0"/>
                        </a:rPr>
                        <a:t>3</a:t>
                      </a:r>
                      <a:r>
                        <a:rPr lang="en-GB" b="0" i="0" baseline="30000" dirty="0">
                          <a:latin typeface="Muli" pitchFamily="2" charset="77"/>
                          <a:ea typeface="OpenDyslexic" charset="0"/>
                          <a:cs typeface="OpenDyslexic" charset="0"/>
                        </a:rPr>
                        <a:t>rd</a:t>
                      </a:r>
                      <a:r>
                        <a:rPr lang="en-GB" b="0" i="0" dirty="0">
                          <a:latin typeface="Muli"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Muli" pitchFamily="2" charset="77"/>
                          <a:ea typeface="OpenDyslexic" charset="0"/>
                          <a:cs typeface="OpenDyslexic" charset="0"/>
                        </a:rPr>
                        <a:t>inactive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Muli" pitchFamily="2" charset="77"/>
                          <a:ea typeface="OpenDyslexic" charset="0"/>
                          <a:cs typeface="OpenDyslexic" charset="0"/>
                        </a:rPr>
                        <a:t>incorrect</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Muli" pitchFamily="2" charset="77"/>
                          <a:ea typeface="OpenDyslexic" charset="0"/>
                          <a:cs typeface="OpenDyslexic" charset="0"/>
                        </a:rPr>
                        <a:t>invisible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Muli" pitchFamily="2" charset="77"/>
                          <a:ea typeface="OpenDyslexic" charset="0"/>
                          <a:cs typeface="OpenDyslexic" charset="0"/>
                        </a:rPr>
                        <a:t>insecure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Muli" pitchFamily="2" charset="77"/>
                          <a:ea typeface="OpenDyslexic" charset="0"/>
                          <a:cs typeface="OpenDyslexic" charset="0"/>
                        </a:rPr>
                        <a:t>inflexible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Muli" pitchFamily="2" charset="77"/>
                          <a:ea typeface="OpenDyslexic" charset="0"/>
                          <a:cs typeface="OpenDyslexic" charset="0"/>
                        </a:rPr>
                        <a:t>indefinite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Muli" pitchFamily="2" charset="77"/>
                          <a:ea typeface="OpenDyslexic" charset="0"/>
                          <a:cs typeface="OpenDyslexic" charset="0"/>
                        </a:rPr>
                        <a:t>inelegant</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Muli" pitchFamily="2" charset="77"/>
                          <a:ea typeface="OpenDyslexic" charset="0"/>
                          <a:cs typeface="OpenDyslexic" charset="0"/>
                        </a:rPr>
                        <a:t>incurable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Muli" pitchFamily="2" charset="77"/>
                          <a:ea typeface="OpenDyslexic" charset="0"/>
                          <a:cs typeface="OpenDyslexic" charset="0"/>
                        </a:rPr>
                        <a:t>inability</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Muli" pitchFamily="2" charset="77"/>
                          <a:ea typeface="OpenDyslexic" charset="0"/>
                          <a:cs typeface="OpenDyslexic" charset="0"/>
                        </a:rPr>
                        <a:t>inadequate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aseline="0" dirty="0"/>
                        <a:t> Rules: 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1428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5</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750" dirty="0">
                <a:latin typeface="Muli" pitchFamily="2" charset="77"/>
              </a:rPr>
              <a:t>Spelling Rules: Words ending in ‘-</a:t>
            </a:r>
            <a:r>
              <a:rPr lang="en-GB" sz="750" dirty="0" err="1">
                <a:latin typeface="Muli" pitchFamily="2" charset="77"/>
              </a:rPr>
              <a:t>ious</a:t>
            </a:r>
            <a:r>
              <a:rPr lang="en-GB" sz="750" dirty="0">
                <a:latin typeface="Muli" pitchFamily="2" charset="77"/>
              </a:rPr>
              <a:t>.’</a:t>
            </a:r>
          </a:p>
          <a:p>
            <a:pPr marL="514350" indent="-514350">
              <a:buFont typeface="+mj-lt"/>
              <a:buAutoNum type="arabicPeriod"/>
            </a:pPr>
            <a:r>
              <a:rPr lang="en-GB" sz="750" dirty="0">
                <a:latin typeface="Muli" pitchFamily="2" charset="77"/>
              </a:rPr>
              <a:t>Spelling Rules: Words ending in ‘–</a:t>
            </a:r>
            <a:r>
              <a:rPr lang="en-GB" sz="750" dirty="0" err="1">
                <a:latin typeface="Muli" pitchFamily="2" charset="77"/>
              </a:rPr>
              <a:t>cious</a:t>
            </a:r>
            <a:r>
              <a:rPr lang="en-GB" sz="750" dirty="0">
                <a:latin typeface="Muli" pitchFamily="2" charset="77"/>
              </a:rPr>
              <a:t>.’  If the root word ends in –</a:t>
            </a:r>
            <a:r>
              <a:rPr lang="en-GB" sz="750" dirty="0" err="1">
                <a:latin typeface="Muli" pitchFamily="2" charset="77"/>
              </a:rPr>
              <a:t>ce</a:t>
            </a:r>
            <a:r>
              <a:rPr lang="en-GB" sz="750" dirty="0">
                <a:latin typeface="Muli" pitchFamily="2" charset="77"/>
              </a:rPr>
              <a:t> the sound is usually spelled ‘-</a:t>
            </a:r>
            <a:r>
              <a:rPr lang="en-GB" sz="750" dirty="0" err="1">
                <a:latin typeface="Muli" pitchFamily="2" charset="77"/>
              </a:rPr>
              <a:t>cious</a:t>
            </a:r>
            <a:r>
              <a:rPr lang="en-GB" sz="750" dirty="0">
                <a:latin typeface="Muli" pitchFamily="2" charset="77"/>
              </a:rPr>
              <a:t>.’</a:t>
            </a:r>
          </a:p>
          <a:p>
            <a:pPr marL="514350" indent="-514350">
              <a:buFont typeface="+mj-lt"/>
              <a:buAutoNum type="arabicPeriod"/>
            </a:pPr>
            <a:r>
              <a:rPr lang="en-GB" sz="750" dirty="0">
                <a:latin typeface="Muli" pitchFamily="2" charset="77"/>
              </a:rPr>
              <a:t>Spelling Rules: 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Spelling Rules: 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Spelling Rules: 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Spelling Rules: Words ending in ‘-ant.’  ‘-ant’ Is used if there is an ‘a’ or ‘ay’ sound in the right place. </a:t>
            </a:r>
          </a:p>
          <a:p>
            <a:pPr marL="514350" indent="-514350">
              <a:buFont typeface="+mj-lt"/>
              <a:buAutoNum type="arabicPeriod"/>
            </a:pPr>
            <a:r>
              <a:rPr lang="en-GB" sz="750" dirty="0">
                <a:latin typeface="Muli" pitchFamily="2" charset="77"/>
              </a:rPr>
              <a:t>Spelling Rules: Words ending in ‘-</a:t>
            </a:r>
            <a:r>
              <a:rPr lang="en-GB" sz="750" dirty="0" err="1">
                <a:latin typeface="Muli" pitchFamily="2" charset="77"/>
              </a:rPr>
              <a:t>ance</a:t>
            </a:r>
            <a:r>
              <a:rPr lang="en-GB" sz="750" dirty="0">
                <a:latin typeface="Muli" pitchFamily="2" charset="77"/>
              </a:rPr>
              <a:t>.’  ‘-</a:t>
            </a:r>
            <a:r>
              <a:rPr lang="en-GB" sz="750" dirty="0" err="1">
                <a:latin typeface="Muli" pitchFamily="2" charset="77"/>
              </a:rPr>
              <a:t>ance</a:t>
            </a:r>
            <a:r>
              <a:rPr lang="en-GB" sz="750" dirty="0">
                <a:latin typeface="Muli" pitchFamily="2" charset="77"/>
              </a:rPr>
              <a:t>’ Is used if there is an ‘a’ or ‘ay’ sound in the right place. </a:t>
            </a:r>
          </a:p>
          <a:p>
            <a:pPr marL="514350" indent="-514350">
              <a:buFont typeface="+mj-lt"/>
              <a:buAutoNum type="arabicPeriod"/>
            </a:pPr>
            <a:r>
              <a:rPr lang="en-GB" sz="750" dirty="0">
                <a:latin typeface="Muli" pitchFamily="2" charset="77"/>
              </a:rPr>
              <a:t>Spelling Rules: Use –</a:t>
            </a:r>
            <a:r>
              <a:rPr lang="en-GB" sz="750" dirty="0" err="1">
                <a:latin typeface="Muli" pitchFamily="2" charset="77"/>
              </a:rPr>
              <a:t>ent</a:t>
            </a:r>
            <a:r>
              <a:rPr lang="en-GB" sz="750" dirty="0">
                <a:latin typeface="Muli" pitchFamily="2" charset="77"/>
              </a:rPr>
              <a:t> and -</a:t>
            </a:r>
            <a:r>
              <a:rPr lang="en-GB" sz="750" dirty="0" err="1">
                <a:latin typeface="Muli" pitchFamily="2" charset="77"/>
              </a:rPr>
              <a:t>ence</a:t>
            </a:r>
            <a:r>
              <a:rPr lang="en-GB" sz="750" dirty="0">
                <a:latin typeface="Muli" pitchFamily="2" charset="77"/>
              </a:rPr>
              <a:t>  after soft c (/s/ sound), soft g (/j/ sound) and qu.  There many exceptions to this rule. </a:t>
            </a:r>
          </a:p>
          <a:p>
            <a:pPr marL="514350" indent="-514350">
              <a:buFont typeface="+mj-lt"/>
              <a:buAutoNum type="arabicPeriod"/>
            </a:pPr>
            <a:r>
              <a:rPr lang="en-GB" sz="750" dirty="0">
                <a:latin typeface="Muli" pitchFamily="2" charset="77"/>
              </a:rPr>
              <a:t>Spelling Rules:  Words ending in ‘-able’ and ‘-</a:t>
            </a:r>
            <a:r>
              <a:rPr lang="en-GB" sz="750" dirty="0" err="1">
                <a:latin typeface="Muli" pitchFamily="2" charset="77"/>
              </a:rPr>
              <a:t>ible</a:t>
            </a:r>
            <a:r>
              <a:rPr lang="en-GB" sz="750" dirty="0">
                <a:latin typeface="Muli" pitchFamily="2" charset="77"/>
              </a:rPr>
              <a:t>.’  ‘-able’ is used where there is a related word ending ‘-</a:t>
            </a:r>
            <a:r>
              <a:rPr lang="en-GB" sz="750" dirty="0" err="1">
                <a:latin typeface="Muli" pitchFamily="2" charset="77"/>
              </a:rPr>
              <a:t>ation</a:t>
            </a:r>
            <a:r>
              <a:rPr lang="en-GB" sz="750" dirty="0">
                <a:latin typeface="Muli" pitchFamily="2" charset="77"/>
              </a:rPr>
              <a:t>.’</a:t>
            </a:r>
          </a:p>
          <a:p>
            <a:pPr marL="514350" indent="-514350">
              <a:buFont typeface="+mj-lt"/>
              <a:buAutoNum type="arabicPeriod"/>
            </a:pPr>
            <a:r>
              <a:rPr lang="en-GB" sz="750" dirty="0">
                <a:latin typeface="Muli" pitchFamily="2" charset="77"/>
              </a:rPr>
              <a:t>Spelling Rules: Words ending in ‘-ably’ and ‘-</a:t>
            </a:r>
            <a:r>
              <a:rPr lang="en-GB" sz="750" dirty="0" err="1">
                <a:latin typeface="Muli" pitchFamily="2" charset="77"/>
              </a:rPr>
              <a:t>ibly</a:t>
            </a:r>
            <a:r>
              <a:rPr lang="en-GB" sz="750" dirty="0">
                <a:latin typeface="Muli" pitchFamily="2" charset="77"/>
              </a:rPr>
              <a:t>.’  The ‘-able’ ending is usually but not always used if a complete root word can be heard before it.    ‘y’ endings comply with previously learned rules and is replaced with ‘</a:t>
            </a:r>
            <a:r>
              <a:rPr lang="en-GB" sz="750" dirty="0" err="1">
                <a:latin typeface="Muli" pitchFamily="2" charset="77"/>
              </a:rPr>
              <a:t>i</a:t>
            </a:r>
            <a:r>
              <a:rPr lang="en-GB" sz="750" dirty="0">
                <a:latin typeface="Muli" pitchFamily="2" charset="77"/>
              </a:rPr>
              <a:t>’ as in rely &gt; reliably </a:t>
            </a:r>
          </a:p>
          <a:p>
            <a:pPr marL="514350" indent="-514350">
              <a:buFont typeface="+mj-lt"/>
              <a:buAutoNum type="arabicPeriod"/>
            </a:pPr>
            <a:r>
              <a:rPr lang="en-GB" sz="750" dirty="0">
                <a:latin typeface="Muli" pitchFamily="2" charset="77"/>
              </a:rPr>
              <a:t>Challenge Words </a:t>
            </a:r>
          </a:p>
          <a:p>
            <a:pPr marL="514350" indent="-514350">
              <a:buFont typeface="+mj-lt"/>
              <a:buAutoNum type="arabicPeriod"/>
            </a:pPr>
            <a:r>
              <a:rPr lang="en-GB" sz="750" dirty="0">
                <a:latin typeface="Muli" pitchFamily="2" charset="77"/>
              </a:rPr>
              <a:t>Spelling Rules:  Words ending in ‘-able.’  If this is being added to a root word ending in –</a:t>
            </a:r>
            <a:r>
              <a:rPr lang="en-GB" sz="750" dirty="0" err="1">
                <a:latin typeface="Muli" pitchFamily="2" charset="77"/>
              </a:rPr>
              <a:t>ce</a:t>
            </a:r>
            <a:r>
              <a:rPr lang="en-GB" sz="750" dirty="0">
                <a:latin typeface="Muli" pitchFamily="2" charset="77"/>
              </a:rPr>
              <a:t> or –</a:t>
            </a:r>
            <a:r>
              <a:rPr lang="en-GB" sz="750" dirty="0" err="1">
                <a:latin typeface="Muli" pitchFamily="2" charset="77"/>
              </a:rPr>
              <a:t>ge</a:t>
            </a:r>
            <a:r>
              <a:rPr lang="en-GB" sz="750" dirty="0">
                <a:latin typeface="Muli" pitchFamily="2" charset="77"/>
              </a:rPr>
              <a:t> then the e after the c or g is kept other wise they would be said with their hard sounds as in cap and gap. </a:t>
            </a:r>
          </a:p>
          <a:p>
            <a:pPr marL="514350" indent="-514350">
              <a:buFont typeface="+mj-lt"/>
              <a:buAutoNum type="arabicPeriod"/>
            </a:pPr>
            <a:r>
              <a:rPr lang="en-GB" sz="750" dirty="0">
                <a:latin typeface="Muli" pitchFamily="2" charset="77"/>
              </a:rPr>
              <a:t>Spelling Rules: Adverbs of time (temporal adverbs) these are words to develop chronology in writing. </a:t>
            </a:r>
          </a:p>
          <a:p>
            <a:pPr marL="514350" indent="-514350">
              <a:buFont typeface="+mj-lt"/>
              <a:buAutoNum type="arabicPeriod"/>
            </a:pPr>
            <a:r>
              <a:rPr lang="en-GB" sz="750" dirty="0">
                <a:latin typeface="Muli" pitchFamily="2" charset="77"/>
              </a:rPr>
              <a:t>Spelling Rules:  Adding suffixes beginning with vowel letters to words ending in –</a:t>
            </a:r>
            <a:r>
              <a:rPr lang="en-GB" sz="750" dirty="0" err="1">
                <a:latin typeface="Muli" pitchFamily="2" charset="77"/>
              </a:rPr>
              <a:t>fer</a:t>
            </a:r>
            <a:r>
              <a:rPr lang="en-GB" sz="750" dirty="0">
                <a:latin typeface="Muli" pitchFamily="2" charset="77"/>
              </a:rPr>
              <a:t>. The r is doubled if the –</a:t>
            </a:r>
            <a:r>
              <a:rPr lang="en-GB" sz="750" dirty="0" err="1">
                <a:latin typeface="Muli" pitchFamily="2" charset="77"/>
              </a:rPr>
              <a:t>fer</a:t>
            </a:r>
            <a:r>
              <a:rPr lang="en-GB" sz="750" dirty="0">
                <a:latin typeface="Muli" pitchFamily="2" charset="77"/>
              </a:rPr>
              <a:t> is still stressed when the ending is added. If the –</a:t>
            </a:r>
            <a:r>
              <a:rPr lang="en-GB" sz="750" dirty="0" err="1">
                <a:latin typeface="Muli" pitchFamily="2" charset="77"/>
              </a:rPr>
              <a:t>fer</a:t>
            </a:r>
            <a:r>
              <a:rPr lang="en-GB" sz="750" dirty="0">
                <a:latin typeface="Muli" pitchFamily="2" charset="77"/>
              </a:rPr>
              <a:t> is not stressed then the r isn’t doubled. </a:t>
            </a:r>
          </a:p>
          <a:p>
            <a:pPr marL="514350" indent="-514350">
              <a:buFont typeface="+mj-lt"/>
              <a:buAutoNum type="arabicPeriod"/>
            </a:pPr>
            <a:r>
              <a:rPr lang="en-GB" sz="750" dirty="0">
                <a:latin typeface="Muli" pitchFamily="2" charset="77"/>
              </a:rPr>
              <a:t>Spelling Rules: Words with ‘silent’ letters at the start. </a:t>
            </a:r>
          </a:p>
          <a:p>
            <a:pPr marL="514350" indent="-514350">
              <a:buFont typeface="+mj-lt"/>
              <a:buAutoNum type="arabicPeriod"/>
            </a:pPr>
            <a:r>
              <a:rPr lang="en-GB" sz="750" dirty="0">
                <a:latin typeface="Muli" pitchFamily="2" charset="77"/>
              </a:rPr>
              <a:t>Spelling Rules:  Words with ‘silent’ letters (i.e. letters whose presence cannot be predicted from the pronunciation of the word)</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Spelling Rules:  Words spelled with ’</a:t>
            </a:r>
            <a:r>
              <a:rPr lang="en-GB" sz="750" dirty="0" err="1">
                <a:latin typeface="Muli" pitchFamily="2" charset="77"/>
              </a:rPr>
              <a:t>ie</a:t>
            </a:r>
            <a:r>
              <a:rPr lang="en-GB" sz="750" dirty="0">
                <a:latin typeface="Muli" pitchFamily="2" charset="77"/>
              </a:rPr>
              <a:t>’ after c.</a:t>
            </a:r>
          </a:p>
          <a:p>
            <a:pPr marL="514350" indent="-514350">
              <a:buFont typeface="+mj-lt"/>
              <a:buAutoNum type="arabicPeriod"/>
            </a:pPr>
            <a:r>
              <a:rPr lang="en-GB" sz="750" dirty="0">
                <a:latin typeface="Muli" pitchFamily="2" charset="77"/>
              </a:rPr>
              <a:t>Spelling Rules:  Words with the ‘</a:t>
            </a:r>
            <a:r>
              <a:rPr lang="en-GB" sz="750" dirty="0" err="1">
                <a:latin typeface="Muli" pitchFamily="2" charset="77"/>
              </a:rPr>
              <a:t>ee</a:t>
            </a:r>
            <a:r>
              <a:rPr lang="en-GB" sz="750" dirty="0">
                <a:latin typeface="Muli" pitchFamily="2" charset="77"/>
              </a:rPr>
              <a:t>’ sound spelled </a:t>
            </a:r>
            <a:r>
              <a:rPr lang="en-GB" sz="750" dirty="0" err="1">
                <a:latin typeface="Muli" pitchFamily="2" charset="77"/>
              </a:rPr>
              <a:t>ei</a:t>
            </a:r>
            <a:r>
              <a:rPr lang="en-GB" sz="750" dirty="0">
                <a:latin typeface="Muli" pitchFamily="2" charset="77"/>
              </a:rPr>
              <a:t> after c. The ‘</a:t>
            </a:r>
            <a:r>
              <a:rPr lang="en-GB" sz="750" dirty="0" err="1">
                <a:latin typeface="Muli" pitchFamily="2" charset="77"/>
              </a:rPr>
              <a:t>i</a:t>
            </a:r>
            <a:r>
              <a:rPr lang="en-GB" sz="750" dirty="0">
                <a:latin typeface="Muli" pitchFamily="2" charset="77"/>
              </a:rPr>
              <a:t> before e except after c’ rule applies to words where the sound spelled by </a:t>
            </a:r>
            <a:r>
              <a:rPr lang="en-GB" sz="750" dirty="0" err="1">
                <a:latin typeface="Muli" pitchFamily="2" charset="77"/>
              </a:rPr>
              <a:t>ei</a:t>
            </a:r>
            <a:r>
              <a:rPr lang="en-GB" sz="750" dirty="0">
                <a:latin typeface="Muli" pitchFamily="2" charset="77"/>
              </a:rPr>
              <a:t> is /</a:t>
            </a:r>
            <a:r>
              <a:rPr lang="en-GB" sz="750" dirty="0" err="1">
                <a:latin typeface="Muli" pitchFamily="2" charset="77"/>
              </a:rPr>
              <a:t>ee</a:t>
            </a:r>
            <a:r>
              <a:rPr lang="en-GB" sz="750" dirty="0">
                <a:latin typeface="Muli" pitchFamily="2" charset="77"/>
              </a:rPr>
              <a:t>/  However there are exceptions like those in the spellings.</a:t>
            </a:r>
          </a:p>
          <a:p>
            <a:pPr marL="514350" indent="-514350">
              <a:buFont typeface="+mj-lt"/>
              <a:buAutoNum type="arabicPeriod"/>
            </a:pPr>
            <a:r>
              <a:rPr lang="en-GB" sz="750" dirty="0">
                <a:latin typeface="Muli" pitchFamily="2" charset="77"/>
              </a:rPr>
              <a:t>Spelling Rules:  Words containing the letter string ‘</a:t>
            </a:r>
            <a:r>
              <a:rPr lang="en-GB" sz="750" dirty="0" err="1">
                <a:latin typeface="Muli" pitchFamily="2" charset="77"/>
              </a:rPr>
              <a:t>ough</a:t>
            </a:r>
            <a:r>
              <a:rPr lang="en-GB" sz="750" dirty="0">
                <a:latin typeface="Muli" pitchFamily="2" charset="77"/>
              </a:rPr>
              <a:t>’ where the sound is /aw/.</a:t>
            </a:r>
          </a:p>
          <a:p>
            <a:pPr marL="514350" indent="-514350">
              <a:buFont typeface="+mj-lt"/>
              <a:buAutoNum type="arabicPeriod"/>
            </a:pPr>
            <a:r>
              <a:rPr lang="en-GB" sz="750" dirty="0">
                <a:latin typeface="Muli" pitchFamily="2" charset="77"/>
              </a:rPr>
              <a:t>Spelling Rules:  Words containing the letter string ’</a:t>
            </a:r>
            <a:r>
              <a:rPr lang="en-GB" sz="750" dirty="0" err="1">
                <a:latin typeface="Muli" pitchFamily="2" charset="77"/>
              </a:rPr>
              <a:t>ough</a:t>
            </a:r>
            <a:r>
              <a:rPr lang="en-GB" sz="750" dirty="0">
                <a:latin typeface="Muli" pitchFamily="2" charset="77"/>
              </a:rPr>
              <a:t>’ where the sound is /o/ as in boat or ‘ow’ as in cow. </a:t>
            </a:r>
          </a:p>
          <a:p>
            <a:pPr marL="514350" indent="-514350">
              <a:buFont typeface="+mj-lt"/>
              <a:buAutoNum type="arabicPeriod"/>
            </a:pPr>
            <a:r>
              <a:rPr lang="en-GB" sz="750" dirty="0">
                <a:latin typeface="Muli" pitchFamily="2" charset="77"/>
              </a:rPr>
              <a:t>Spelling Rules: Language of possibility.  (Modal verbs)  These words show the possibility that something has of occurring.</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Spelling Rules:  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Spelling Rules: 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Spelling Rules: 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Spelling Rules: 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Spelling Rules: 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Spelling Rules: Hyphens can be used to join a prefix to a root word, especially if the prefix ends in a vowel letter and the root word also begins with one.</a:t>
            </a:r>
          </a:p>
          <a:p>
            <a:pPr marL="514350" indent="-514350">
              <a:buFont typeface="+mj-lt"/>
              <a:buAutoNum type="arabicPeriod"/>
            </a:pPr>
            <a:r>
              <a:rPr lang="en-GB" sz="750" dirty="0">
                <a:latin typeface="Muli" pitchFamily="2" charset="77"/>
              </a:rPr>
              <a:t>Revision:  Year 5 words</a:t>
            </a:r>
          </a:p>
          <a:p>
            <a:pPr marL="514350" indent="-514350">
              <a:buFont typeface="+mj-lt"/>
              <a:buAutoNum type="arabicPeriod"/>
            </a:pPr>
            <a:r>
              <a:rPr lang="en-GB" sz="750" dirty="0">
                <a:latin typeface="Muli" pitchFamily="2" charset="77"/>
              </a:rPr>
              <a:t>Revision:  Year 5 words</a:t>
            </a:r>
          </a:p>
          <a:p>
            <a:pPr marL="514350" indent="-514350">
              <a:buFont typeface="+mj-lt"/>
              <a:buAutoNum type="arabicPeriod"/>
            </a:pPr>
            <a:r>
              <a:rPr lang="en-GB" sz="750" dirty="0">
                <a:latin typeface="Muli" pitchFamily="2" charset="77"/>
              </a:rPr>
              <a:t>Revision:  Year 5 words</a:t>
            </a:r>
          </a:p>
          <a:p>
            <a:pPr marL="514350" indent="-514350">
              <a:buFont typeface="+mj-lt"/>
              <a:buAutoNum type="arabicPeriod"/>
            </a:pPr>
            <a:r>
              <a:rPr lang="en-GB" sz="750" dirty="0">
                <a:latin typeface="Muli" pitchFamily="2" charset="77"/>
              </a:rPr>
              <a:t>Revision:  Year 5 words</a:t>
            </a:r>
          </a:p>
          <a:p>
            <a:pPr marL="514350" indent="-514350">
              <a:buFont typeface="+mj-lt"/>
              <a:buAutoNum type="arabicPeriod"/>
            </a:pPr>
            <a:r>
              <a:rPr lang="en-GB" sz="750" dirty="0">
                <a:latin typeface="Muli" pitchFamily="2" charset="77"/>
              </a:rPr>
              <a:t>Revision:  Year 5 words</a:t>
            </a:r>
          </a:p>
        </p:txBody>
      </p:sp>
    </p:spTree>
    <p:extLst>
      <p:ext uri="{BB962C8B-B14F-4D97-AF65-F5344CB8AC3E}">
        <p14:creationId xmlns:p14="http://schemas.microsoft.com/office/powerpoint/2010/main" val="2175211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Words ending in ‘-</a:t>
            </a:r>
            <a:r>
              <a:rPr lang="en-GB" dirty="0" err="1"/>
              <a:t>ious’</a:t>
            </a: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5</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1504708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5</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 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Spelling Rules:  Words ending in ‘-</a:t>
            </a:r>
            <a:r>
              <a:rPr lang="en-GB" dirty="0" err="1"/>
              <a:t>ious</a:t>
            </a:r>
            <a:r>
              <a:rPr lang="en-GB" dirty="0"/>
              <a:t>.’</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sz="quarter" idx="18"/>
          </p:nvPr>
        </p:nvGraphicFramePr>
        <p:xfrm>
          <a:off x="3429000" y="1311275"/>
          <a:ext cx="8363607" cy="4906074"/>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Today children will look at words that end in </a:t>
                      </a:r>
                      <a:r>
                        <a:rPr lang="en-GB" sz="1700" b="0" i="0" dirty="0" err="1">
                          <a:latin typeface="Muli" pitchFamily="2" charset="77"/>
                        </a:rPr>
                        <a:t>ious</a:t>
                      </a:r>
                      <a:r>
                        <a:rPr lang="en-GB" sz="1700" b="0" i="0" dirty="0">
                          <a:latin typeface="Muli" pitchFamily="2" charset="77"/>
                        </a:rPr>
                        <a:t>. Within this spelling list there are two main sounds at the end of the words – ‘</a:t>
                      </a:r>
                      <a:r>
                        <a:rPr lang="en-GB" sz="1700" b="0" i="0" dirty="0" err="1">
                          <a:latin typeface="Muli" pitchFamily="2" charset="77"/>
                        </a:rPr>
                        <a:t>tious</a:t>
                      </a:r>
                      <a:r>
                        <a:rPr lang="en-GB" sz="1700" b="0" i="0" dirty="0">
                          <a:latin typeface="Muli" pitchFamily="2" charset="77"/>
                        </a:rPr>
                        <a:t>’ (</a:t>
                      </a:r>
                      <a:r>
                        <a:rPr lang="en-GB" sz="1700" b="0" i="0" dirty="0" err="1">
                          <a:latin typeface="Muli" pitchFamily="2" charset="77"/>
                        </a:rPr>
                        <a:t>shus</a:t>
                      </a:r>
                      <a:r>
                        <a:rPr lang="en-GB" sz="1700" b="0" i="0" dirty="0">
                          <a:latin typeface="Muli" pitchFamily="2" charset="77"/>
                        </a:rPr>
                        <a:t>) and ‘</a:t>
                      </a:r>
                      <a:r>
                        <a:rPr lang="en-GB" sz="1700" b="0" i="0" dirty="0" err="1">
                          <a:latin typeface="Muli" pitchFamily="2" charset="77"/>
                        </a:rPr>
                        <a:t>ious</a:t>
                      </a:r>
                      <a:r>
                        <a:rPr lang="en-GB" sz="1700" b="0" i="0" dirty="0">
                          <a:latin typeface="Muli" pitchFamily="2" charset="77"/>
                        </a:rPr>
                        <a:t>’ (</a:t>
                      </a:r>
                      <a:r>
                        <a:rPr lang="en-GB" sz="1700" b="0" i="0" dirty="0" err="1">
                          <a:latin typeface="Muli" pitchFamily="2" charset="77"/>
                        </a:rPr>
                        <a:t>eeus</a:t>
                      </a:r>
                      <a:r>
                        <a:rPr lang="en-GB" sz="1700" b="0" i="0" dirty="0">
                          <a:latin typeface="Muli" pitchFamily="2" charset="77"/>
                        </a:rPr>
                        <a:t>). </a:t>
                      </a:r>
                    </a:p>
                  </a:txBody>
                  <a:tcPr/>
                </a:tc>
                <a:extLst>
                  <a:ext uri="{0D108BD9-81ED-4DB2-BD59-A6C34878D82A}">
                    <a16:rowId xmlns:a16="http://schemas.microsoft.com/office/drawing/2014/main" val="10000"/>
                  </a:ext>
                </a:extLst>
              </a:tr>
              <a:tr h="1778511">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Use the power point slide containing all of the words for this week. Ask children to divide the words in to two groups depending on the sound at the end of them. </a:t>
                      </a:r>
                    </a:p>
                    <a:p>
                      <a:endParaRPr lang="en-GB" sz="1700" b="0" i="0" baseline="0" dirty="0">
                        <a:latin typeface="Muli" pitchFamily="2" charset="77"/>
                      </a:endParaRPr>
                    </a:p>
                    <a:p>
                      <a:r>
                        <a:rPr lang="en-GB" sz="1700" b="0" i="0" baseline="0" dirty="0">
                          <a:latin typeface="Muli" pitchFamily="2" charset="77"/>
                        </a:rPr>
                        <a:t>Share their results and discuss and patterns they can spot (e.g. words ending </a:t>
                      </a:r>
                      <a:r>
                        <a:rPr lang="en-GB" sz="1700" b="0" i="0" baseline="0" dirty="0" err="1">
                          <a:latin typeface="Muli" pitchFamily="2" charset="77"/>
                        </a:rPr>
                        <a:t>tious</a:t>
                      </a:r>
                      <a:r>
                        <a:rPr lang="en-GB" sz="1700" b="0" i="0" baseline="0" dirty="0">
                          <a:latin typeface="Muli" pitchFamily="2" charset="77"/>
                        </a:rPr>
                        <a:t> (</a:t>
                      </a:r>
                      <a:r>
                        <a:rPr lang="en-GB" sz="1700" b="0" i="0" baseline="0" dirty="0" err="1">
                          <a:latin typeface="Muli" pitchFamily="2" charset="77"/>
                        </a:rPr>
                        <a:t>shus</a:t>
                      </a:r>
                      <a:r>
                        <a:rPr lang="en-GB" sz="1700" b="0" i="0" baseline="0" dirty="0">
                          <a:latin typeface="Muli" pitchFamily="2" charset="77"/>
                        </a:rPr>
                        <a:t>) tend to have root words ending in ‘</a:t>
                      </a:r>
                      <a:r>
                        <a:rPr lang="en-GB" sz="1700" b="0" i="0" baseline="0" dirty="0" err="1">
                          <a:latin typeface="Muli" pitchFamily="2" charset="77"/>
                        </a:rPr>
                        <a:t>tion</a:t>
                      </a:r>
                      <a:r>
                        <a:rPr lang="en-GB" sz="1700" b="0" i="0" baseline="0" dirty="0">
                          <a:latin typeface="Muli" pitchFamily="2" charset="77"/>
                        </a:rPr>
                        <a:t>’.</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latin typeface="Muli" pitchFamily="2" charset="77"/>
                        </a:rPr>
                        <a:t>In small groups, one child picks a spelling list word and tells the others what it is. They must write the word on their whiteboard and the first child acts as teacher to check the spellings. The next child then becomes the teacher and they choose a word. Continue until all words have been spelled by the group.</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ambitious</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infectious</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fictitious</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nutritious</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repetitious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amphibious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curious</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devious</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notorious</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obvious</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5805777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383572"/>
            <a:ext cx="8581292" cy="1569660"/>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Sort these spellings into two groups. </a:t>
            </a:r>
          </a:p>
          <a:p>
            <a:endParaRPr lang="en-GB" sz="2400" dirty="0">
              <a:latin typeface="OpenDyslexicAlta" pitchFamily="2" charset="77"/>
              <a:ea typeface="OpenDyslexic" charset="0"/>
              <a:cs typeface="OpenDyslexic" charset="0"/>
            </a:endParaRPr>
          </a:p>
          <a:p>
            <a:r>
              <a:rPr lang="en-GB" sz="2400" dirty="0">
                <a:latin typeface="OpenDyslexicAlta" pitchFamily="2" charset="77"/>
                <a:ea typeface="OpenDyslexic" charset="0"/>
                <a:cs typeface="OpenDyslexic" charset="0"/>
              </a:rPr>
              <a:t>Those that have a ‘</a:t>
            </a:r>
            <a:r>
              <a:rPr lang="en-GB" sz="2400" dirty="0" err="1">
                <a:latin typeface="OpenDyslexicAlta" pitchFamily="2" charset="77"/>
                <a:ea typeface="OpenDyslexic" charset="0"/>
                <a:cs typeface="OpenDyslexic" charset="0"/>
              </a:rPr>
              <a:t>tious</a:t>
            </a:r>
            <a:r>
              <a:rPr lang="en-GB" sz="2400" dirty="0">
                <a:latin typeface="OpenDyslexicAlta" pitchFamily="2" charset="77"/>
                <a:ea typeface="OpenDyslexic" charset="0"/>
                <a:cs typeface="OpenDyslexic" charset="0"/>
              </a:rPr>
              <a:t>’ (</a:t>
            </a:r>
            <a:r>
              <a:rPr lang="en-GB" sz="2400" dirty="0" err="1">
                <a:latin typeface="OpenDyslexicAlta" pitchFamily="2" charset="77"/>
                <a:ea typeface="OpenDyslexic" charset="0"/>
                <a:cs typeface="OpenDyslexic" charset="0"/>
              </a:rPr>
              <a:t>shus</a:t>
            </a:r>
            <a:r>
              <a:rPr lang="en-GB" sz="2400" dirty="0">
                <a:latin typeface="OpenDyslexicAlta" pitchFamily="2" charset="77"/>
                <a:ea typeface="OpenDyslexic" charset="0"/>
                <a:cs typeface="OpenDyslexic" charset="0"/>
              </a:rPr>
              <a:t>) and ‘</a:t>
            </a:r>
            <a:r>
              <a:rPr lang="en-GB" sz="2400" dirty="0" err="1">
                <a:latin typeface="OpenDyslexicAlta" pitchFamily="2" charset="77"/>
                <a:ea typeface="OpenDyslexic" charset="0"/>
                <a:cs typeface="OpenDyslexic" charset="0"/>
              </a:rPr>
              <a:t>ious</a:t>
            </a:r>
            <a:r>
              <a:rPr lang="en-GB" sz="2400" dirty="0">
                <a:latin typeface="OpenDyslexicAlta" pitchFamily="2" charset="77"/>
                <a:ea typeface="OpenDyslexic" charset="0"/>
                <a:cs typeface="OpenDyslexic" charset="0"/>
              </a:rPr>
              <a:t>’ (</a:t>
            </a:r>
            <a:r>
              <a:rPr lang="en-GB" sz="2400" dirty="0" err="1">
                <a:latin typeface="OpenDyslexicAlta" pitchFamily="2" charset="77"/>
                <a:ea typeface="OpenDyslexic" charset="0"/>
                <a:cs typeface="OpenDyslexic" charset="0"/>
              </a:rPr>
              <a:t>eeus</a:t>
            </a:r>
            <a:r>
              <a:rPr lang="en-GB" sz="2400" dirty="0">
                <a:latin typeface="OpenDyslexicAlta" pitchFamily="2" charset="77"/>
                <a:ea typeface="OpenDyslexic" charset="0"/>
                <a:cs typeface="OpenDyslexic" charset="0"/>
              </a:rPr>
              <a:t>). </a:t>
            </a:r>
          </a:p>
          <a:p>
            <a:r>
              <a:rPr lang="en-GB" sz="2400" dirty="0">
                <a:latin typeface="OpenDyslexicAlta" pitchFamily="2" charset="77"/>
                <a:ea typeface="OpenDyslexic" charset="0"/>
                <a:cs typeface="OpenDyslexic" charset="0"/>
              </a:rPr>
              <a:t> </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218700"/>
          <a:ext cx="11335797" cy="274320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217544">
                  <a:extLst>
                    <a:ext uri="{9D8B030D-6E8A-4147-A177-3AD203B41FA5}">
                      <a16:colId xmlns:a16="http://schemas.microsoft.com/office/drawing/2014/main" val="345942729"/>
                    </a:ext>
                  </a:extLst>
                </a:gridCol>
                <a:gridCol w="2153905">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endParaRPr lang="en-GB" sz="2800" b="0" i="0" dirty="0">
                        <a:latin typeface="OpenDyslexicAlta" pitchFamily="2" charset="77"/>
                      </a:endParaRPr>
                    </a:p>
                    <a:p>
                      <a:pPr algn="ctr" fontAlgn="t"/>
                      <a:r>
                        <a:rPr lang="en-GB" sz="2800" b="0" i="0" dirty="0">
                          <a:latin typeface="OpenDyslexicAlta" pitchFamily="2" charset="77"/>
                        </a:rPr>
                        <a:t>ambitious</a:t>
                      </a:r>
                    </a:p>
                    <a:p>
                      <a:pPr algn="ctr" fontAlgn="t"/>
                      <a:endParaRPr lang="en-GB" sz="2800" dirty="0">
                        <a:latin typeface="OpenDyslexicAlta" pitchFamily="2" charset="77"/>
                      </a:endParaRP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repetitious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infectious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nutritious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curious</a:t>
                      </a:r>
                    </a:p>
                  </a:txBody>
                  <a:tcPr/>
                </a:tc>
                <a:extLst>
                  <a:ext uri="{0D108BD9-81ED-4DB2-BD59-A6C34878D82A}">
                    <a16:rowId xmlns:a16="http://schemas.microsoft.com/office/drawing/2014/main" val="2756955956"/>
                  </a:ext>
                </a:extLst>
              </a:tr>
              <a:tr h="1037038">
                <a:tc>
                  <a:txBody>
                    <a:bodyPr/>
                    <a:lstStyle/>
                    <a:p>
                      <a:pPr algn="ctr"/>
                      <a:endParaRPr lang="en-GB" sz="2800" b="0" i="0" dirty="0">
                        <a:latin typeface="OpenDyslexicAlta" pitchFamily="2" charset="77"/>
                      </a:endParaRPr>
                    </a:p>
                    <a:p>
                      <a:pPr algn="ctr"/>
                      <a:r>
                        <a:rPr lang="en-GB" sz="2800" b="0" i="0" dirty="0">
                          <a:latin typeface="OpenDyslexicAlta" pitchFamily="2" charset="77"/>
                        </a:rPr>
                        <a:t>amphibious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fictitious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devious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notorious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obvious</a:t>
                      </a:r>
                    </a:p>
                    <a:p>
                      <a:pPr algn="ctr"/>
                      <a:endParaRPr lang="en-GB" sz="28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2333590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D883FF"/>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ambitious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infectious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fictitious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nutritious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repetitious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amphibious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curious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devious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notorious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obvious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0" i="0" baseline="0" dirty="0">
                          <a:latin typeface="Muli" pitchFamily="2" charset="77"/>
                        </a:rPr>
                        <a:t> Rules: Words ending in ‘-</a:t>
                      </a:r>
                      <a:r>
                        <a:rPr lang="en-GB" sz="1400" baseline="0" dirty="0" err="1"/>
                        <a:t>ious</a:t>
                      </a:r>
                      <a:r>
                        <a:rPr lang="en-GB" sz="14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916283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ambitious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infectious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fictitious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nutritious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repetitious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amphibious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curious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devious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notorious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obvious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0" i="0" baseline="0" dirty="0">
                          <a:latin typeface="Muli" pitchFamily="2" charset="77"/>
                        </a:rPr>
                        <a:t> Rules: Words ending in ‘-</a:t>
                      </a:r>
                      <a:r>
                        <a:rPr lang="en-GB" sz="1400" baseline="0" dirty="0" err="1">
                          <a:latin typeface="Muli" pitchFamily="2" charset="77"/>
                        </a:rPr>
                        <a:t>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3449725" y="1396998"/>
            <a:ext cx="8742275" cy="6186309"/>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r>
              <a:rPr lang="en-GB" dirty="0">
                <a:latin typeface="OpenDyslexicAlta" pitchFamily="2" charset="77"/>
                <a:ea typeface="OpenDyslexic" charset="0"/>
                <a:cs typeface="OpenDyslexic" charset="0"/>
              </a:rPr>
              <a:t> </a:t>
            </a:r>
          </a:p>
          <a:p>
            <a:r>
              <a:rPr lang="en-GB" dirty="0">
                <a:latin typeface="OpenDyslexicAlta" pitchFamily="2" charset="77"/>
                <a:ea typeface="OpenDyslexic" charset="0"/>
                <a:cs typeface="OpenDyslexic" charset="0"/>
              </a:rPr>
              <a:t>The ____________ creature was suited to both land and water.</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teacher’s __________ laugh was __________ around school.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He was __________ and so he auditioned for The X Factor twice.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_________ cat found himself trapped in the garden shed.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In the school canteen they delivered __________ meals each day.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It was _________ that she did not like him.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criminal mastermind had a _________ plan.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job was very __________ the same task over and over again.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She gave a ___________ version of events. It wasn’t the truth.</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63681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off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huff</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stuff</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cuff</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staff</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cliff</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sniff</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stiff</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The /f/ sound spelled </a:t>
                      </a:r>
                      <a:r>
                        <a:rPr lang="en-GB" sz="1400" dirty="0" err="1">
                          <a:latin typeface="Muli" pitchFamily="2" charset="77"/>
                        </a:rPr>
                        <a:t>ff</a:t>
                      </a:r>
                      <a:r>
                        <a:rPr lang="en-GB" sz="1400" dirty="0">
                          <a:latin typeface="Muli" pitchFamily="2" charset="77"/>
                        </a:rPr>
                        <a:t> usually following a single vowel.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“Don’t go near the ___</a:t>
            </a:r>
            <a:r>
              <a:rPr lang="en-US" dirty="0">
                <a:solidFill>
                  <a:srgbClr val="FF3860"/>
                </a:solidFill>
                <a:latin typeface="OpenDyslexicAlta" pitchFamily="2" charset="77"/>
              </a:rPr>
              <a:t>cliff</a:t>
            </a:r>
            <a:r>
              <a:rPr lang="en-US" dirty="0">
                <a:solidFill>
                  <a:schemeClr val="tx1"/>
                </a:solidFill>
                <a:latin typeface="OpenDyslexicAlta" pitchFamily="2" charset="77"/>
              </a:rPr>
              <a:t>___ edge” shouted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Copy down three of the words in your spelling list and write a sentence containing it. Children can use the cloze sentences if required.</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646331"/>
          </a:xfrm>
          <a:prstGeom prst="rect">
            <a:avLst/>
          </a:prstGeom>
          <a:noFill/>
        </p:spPr>
        <p:txBody>
          <a:bodyPr wrap="square" rtlCol="0">
            <a:spAutoFit/>
          </a:bodyPr>
          <a:lstStyle/>
          <a:p>
            <a:r>
              <a:rPr lang="en-US" dirty="0">
                <a:latin typeface="OpenDyslexicAlta" pitchFamily="2" charset="77"/>
              </a:rPr>
              <a:t>The clouds looked like balls of ___</a:t>
            </a:r>
            <a:r>
              <a:rPr lang="en-US" dirty="0">
                <a:solidFill>
                  <a:srgbClr val="FF3860"/>
                </a:solidFill>
                <a:latin typeface="OpenDyslexicAlta" pitchFamily="2" charset="77"/>
              </a:rPr>
              <a:t>fluff</a:t>
            </a:r>
            <a:r>
              <a:rPr lang="en-US" dirty="0">
                <a:latin typeface="OpenDyslexicAlta" pitchFamily="2" charset="77"/>
              </a:rPr>
              <a:t>______ in the sky.</a:t>
            </a:r>
            <a:endParaRPr lang="en-GB" dirty="0">
              <a:latin typeface="OpenDyslexicAlta" pitchFamily="2" charset="77"/>
            </a:endParaRPr>
          </a:p>
        </p:txBody>
      </p:sp>
    </p:spTree>
    <p:extLst>
      <p:ext uri="{BB962C8B-B14F-4D97-AF65-F5344CB8AC3E}">
        <p14:creationId xmlns:p14="http://schemas.microsoft.com/office/powerpoint/2010/main" val="3345994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ambitious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infectious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fictitious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nutritious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repetitious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amphibious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curious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devious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notorious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obvious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0" i="0" baseline="0" dirty="0">
                          <a:latin typeface="Muli" pitchFamily="2" charset="77"/>
                        </a:rPr>
                        <a:t> Rules: Words ending in ‘-</a:t>
                      </a:r>
                      <a:r>
                        <a:rPr lang="en-GB" sz="1400" baseline="0" dirty="0" err="1">
                          <a:latin typeface="Muli" pitchFamily="2" charset="77"/>
                        </a:rPr>
                        <a:t>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3449725" y="1396998"/>
            <a:ext cx="8742275" cy="6186309"/>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r>
              <a:rPr lang="en-GB" dirty="0">
                <a:latin typeface="OpenDyslexicAlta" pitchFamily="2" charset="77"/>
                <a:ea typeface="OpenDyslexic" charset="0"/>
                <a:cs typeface="OpenDyslexic" charset="0"/>
              </a:rPr>
              <a:t> </a:t>
            </a:r>
          </a:p>
          <a:p>
            <a:r>
              <a:rPr lang="en-GB" dirty="0">
                <a:latin typeface="OpenDyslexicAlta" pitchFamily="2" charset="77"/>
                <a:ea typeface="OpenDyslexic" charset="0"/>
                <a:cs typeface="OpenDyslexic" charset="0"/>
              </a:rPr>
              <a:t>The _</a:t>
            </a:r>
            <a:r>
              <a:rPr lang="en-GB" dirty="0">
                <a:solidFill>
                  <a:srgbClr val="FF3860"/>
                </a:solidFill>
                <a:latin typeface="OpenDyslexicAlta" pitchFamily="2" charset="77"/>
                <a:ea typeface="OpenDyslexic" charset="0"/>
                <a:cs typeface="OpenDyslexic" charset="0"/>
              </a:rPr>
              <a:t>amphibious</a:t>
            </a:r>
            <a:r>
              <a:rPr lang="en-GB" dirty="0">
                <a:latin typeface="OpenDyslexicAlta" pitchFamily="2" charset="77"/>
                <a:ea typeface="OpenDyslexic" charset="0"/>
                <a:cs typeface="OpenDyslexic" charset="0"/>
              </a:rPr>
              <a:t>_ creature was suited to both land and water.</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teacher’s _</a:t>
            </a:r>
            <a:r>
              <a:rPr lang="en-GB" dirty="0">
                <a:solidFill>
                  <a:srgbClr val="FF3860"/>
                </a:solidFill>
                <a:latin typeface="OpenDyslexicAlta" pitchFamily="2" charset="77"/>
                <a:ea typeface="OpenDyslexic" charset="0"/>
                <a:cs typeface="OpenDyslexic" charset="0"/>
              </a:rPr>
              <a:t>infectious</a:t>
            </a:r>
            <a:r>
              <a:rPr lang="en-GB" dirty="0">
                <a:latin typeface="OpenDyslexicAlta" pitchFamily="2" charset="77"/>
                <a:ea typeface="OpenDyslexic" charset="0"/>
                <a:cs typeface="OpenDyslexic" charset="0"/>
              </a:rPr>
              <a:t>_ laugh was _</a:t>
            </a:r>
            <a:r>
              <a:rPr lang="en-GB" dirty="0">
                <a:solidFill>
                  <a:srgbClr val="FF3860"/>
                </a:solidFill>
                <a:latin typeface="OpenDyslexicAlta" pitchFamily="2" charset="77"/>
                <a:ea typeface="OpenDyslexic" charset="0"/>
                <a:cs typeface="OpenDyslexic" charset="0"/>
              </a:rPr>
              <a:t>notorious</a:t>
            </a:r>
            <a:r>
              <a:rPr lang="en-GB" dirty="0">
                <a:latin typeface="OpenDyslexicAlta" pitchFamily="2" charset="77"/>
                <a:ea typeface="OpenDyslexic" charset="0"/>
                <a:cs typeface="OpenDyslexic" charset="0"/>
              </a:rPr>
              <a:t>_ around school.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He was _</a:t>
            </a:r>
            <a:r>
              <a:rPr lang="en-GB" dirty="0">
                <a:solidFill>
                  <a:srgbClr val="FF3860"/>
                </a:solidFill>
                <a:latin typeface="OpenDyslexicAlta" pitchFamily="2" charset="77"/>
                <a:ea typeface="OpenDyslexic" charset="0"/>
                <a:cs typeface="OpenDyslexic" charset="0"/>
              </a:rPr>
              <a:t>ambitious</a:t>
            </a:r>
            <a:r>
              <a:rPr lang="en-GB" dirty="0">
                <a:latin typeface="OpenDyslexicAlta" pitchFamily="2" charset="77"/>
                <a:ea typeface="OpenDyslexic" charset="0"/>
                <a:cs typeface="OpenDyslexic" charset="0"/>
              </a:rPr>
              <a:t>_ and so he auditioned for The X Factor twice.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_</a:t>
            </a:r>
            <a:r>
              <a:rPr lang="en-GB" dirty="0">
                <a:solidFill>
                  <a:srgbClr val="FF3860"/>
                </a:solidFill>
                <a:latin typeface="OpenDyslexicAlta" pitchFamily="2" charset="77"/>
                <a:ea typeface="OpenDyslexic" charset="0"/>
                <a:cs typeface="OpenDyslexic" charset="0"/>
              </a:rPr>
              <a:t>curious</a:t>
            </a:r>
            <a:r>
              <a:rPr lang="en-GB" dirty="0">
                <a:latin typeface="OpenDyslexicAlta" pitchFamily="2" charset="77"/>
                <a:ea typeface="OpenDyslexic" charset="0"/>
                <a:cs typeface="OpenDyslexic" charset="0"/>
              </a:rPr>
              <a:t>_ cat found himself trapped in the garden shed.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In the school canteen they delivered _</a:t>
            </a:r>
            <a:r>
              <a:rPr lang="en-GB" dirty="0">
                <a:solidFill>
                  <a:srgbClr val="FF3860"/>
                </a:solidFill>
                <a:latin typeface="OpenDyslexicAlta" pitchFamily="2" charset="77"/>
                <a:ea typeface="OpenDyslexic" charset="0"/>
                <a:cs typeface="OpenDyslexic" charset="0"/>
              </a:rPr>
              <a:t>nutritious</a:t>
            </a:r>
            <a:r>
              <a:rPr lang="en-GB" dirty="0">
                <a:latin typeface="OpenDyslexicAlta" pitchFamily="2" charset="77"/>
                <a:ea typeface="OpenDyslexic" charset="0"/>
                <a:cs typeface="OpenDyslexic" charset="0"/>
              </a:rPr>
              <a:t>_ meals each day.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It was _</a:t>
            </a:r>
            <a:r>
              <a:rPr lang="en-GB" dirty="0">
                <a:solidFill>
                  <a:srgbClr val="FF3860"/>
                </a:solidFill>
                <a:latin typeface="OpenDyslexicAlta" pitchFamily="2" charset="77"/>
                <a:ea typeface="OpenDyslexic" charset="0"/>
                <a:cs typeface="OpenDyslexic" charset="0"/>
              </a:rPr>
              <a:t>obvious</a:t>
            </a:r>
            <a:r>
              <a:rPr lang="en-GB" dirty="0">
                <a:latin typeface="OpenDyslexicAlta" pitchFamily="2" charset="77"/>
                <a:ea typeface="OpenDyslexic" charset="0"/>
                <a:cs typeface="OpenDyslexic" charset="0"/>
              </a:rPr>
              <a:t>_ that she did not like him.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criminal mastermind had a _</a:t>
            </a:r>
            <a:r>
              <a:rPr lang="en-GB" dirty="0">
                <a:solidFill>
                  <a:srgbClr val="FF3860"/>
                </a:solidFill>
                <a:latin typeface="OpenDyslexicAlta" pitchFamily="2" charset="77"/>
                <a:ea typeface="OpenDyslexic" charset="0"/>
                <a:cs typeface="OpenDyslexic" charset="0"/>
              </a:rPr>
              <a:t>devious</a:t>
            </a:r>
            <a:r>
              <a:rPr lang="en-GB" dirty="0">
                <a:latin typeface="OpenDyslexicAlta" pitchFamily="2" charset="77"/>
                <a:ea typeface="OpenDyslexic" charset="0"/>
                <a:cs typeface="OpenDyslexic" charset="0"/>
              </a:rPr>
              <a:t>_ plan.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job was very _</a:t>
            </a:r>
            <a:r>
              <a:rPr lang="en-GB" dirty="0">
                <a:solidFill>
                  <a:srgbClr val="FF3860"/>
                </a:solidFill>
                <a:latin typeface="OpenDyslexicAlta" pitchFamily="2" charset="77"/>
                <a:ea typeface="OpenDyslexic" charset="0"/>
                <a:cs typeface="OpenDyslexic" charset="0"/>
              </a:rPr>
              <a:t>repetitious</a:t>
            </a:r>
            <a:r>
              <a:rPr lang="en-GB" dirty="0">
                <a:latin typeface="OpenDyslexicAlta" pitchFamily="2" charset="77"/>
                <a:ea typeface="OpenDyslexic" charset="0"/>
                <a:cs typeface="OpenDyslexic" charset="0"/>
              </a:rPr>
              <a:t>_ the same task over and over again.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She gave a _</a:t>
            </a:r>
            <a:r>
              <a:rPr lang="en-GB" dirty="0">
                <a:solidFill>
                  <a:srgbClr val="FF3860"/>
                </a:solidFill>
                <a:latin typeface="OpenDyslexicAlta" pitchFamily="2" charset="77"/>
                <a:ea typeface="OpenDyslexic" charset="0"/>
                <a:cs typeface="OpenDyslexic" charset="0"/>
              </a:rPr>
              <a:t>fictitious</a:t>
            </a:r>
            <a:r>
              <a:rPr lang="en-GB" dirty="0">
                <a:latin typeface="OpenDyslexicAlta" pitchFamily="2" charset="77"/>
                <a:ea typeface="OpenDyslexic" charset="0"/>
                <a:cs typeface="OpenDyslexic" charset="0"/>
              </a:rPr>
              <a:t>_ version of events. It wasn’t the truth.</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3075460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Words ending in ‘</a:t>
            </a:r>
            <a:r>
              <a:rPr lang="mr-IN" dirty="0"/>
              <a:t>–</a:t>
            </a:r>
            <a:r>
              <a:rPr lang="en-GB" dirty="0" err="1"/>
              <a:t>cious</a:t>
            </a:r>
            <a:r>
              <a:rPr lang="en-GB" dirty="0"/>
              <a:t>.’  If the root word ends in </a:t>
            </a:r>
            <a:r>
              <a:rPr lang="mr-IN" dirty="0"/>
              <a:t>–</a:t>
            </a:r>
            <a:r>
              <a:rPr lang="en-GB" dirty="0" err="1"/>
              <a:t>ce</a:t>
            </a:r>
            <a:r>
              <a:rPr lang="en-GB" dirty="0"/>
              <a:t> the sound is usually spelt ‘-</a:t>
            </a:r>
            <a:r>
              <a:rPr lang="en-GB" dirty="0" err="1"/>
              <a:t>cious</a:t>
            </a:r>
            <a:r>
              <a:rPr lang="en-GB" dirty="0"/>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5</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1649875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5</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Spelling Rules:  Words ending in ‘</a:t>
            </a:r>
            <a:r>
              <a:rPr lang="mr-IN" dirty="0"/>
              <a:t>–</a:t>
            </a:r>
            <a:r>
              <a:rPr lang="en-GB" dirty="0" err="1"/>
              <a:t>cious</a:t>
            </a:r>
            <a:r>
              <a:rPr lang="en-GB" dirty="0"/>
              <a:t>.’  If the root word ends in </a:t>
            </a:r>
            <a:r>
              <a:rPr lang="mr-IN" dirty="0"/>
              <a:t>–</a:t>
            </a:r>
            <a:r>
              <a:rPr lang="en-GB" dirty="0" err="1"/>
              <a:t>ce</a:t>
            </a:r>
            <a:r>
              <a:rPr lang="en-GB" dirty="0"/>
              <a:t> the sound is usually spelt ‘-</a:t>
            </a:r>
            <a:r>
              <a:rPr lang="en-GB" dirty="0" err="1"/>
              <a:t>cious</a:t>
            </a:r>
            <a:r>
              <a:rPr lang="en-GB" dirty="0"/>
              <a:t>’.</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sz="quarter" idx="18"/>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Root words that end in ‘</a:t>
                      </a:r>
                      <a:r>
                        <a:rPr lang="en-GB" sz="1700" b="0" i="0" dirty="0" err="1">
                          <a:latin typeface="Muli" pitchFamily="2" charset="77"/>
                        </a:rPr>
                        <a:t>ce</a:t>
                      </a:r>
                      <a:r>
                        <a:rPr lang="en-GB" sz="1700" b="0" i="0" dirty="0">
                          <a:latin typeface="Muli" pitchFamily="2" charset="77"/>
                        </a:rPr>
                        <a:t>’ usually use ‘</a:t>
                      </a:r>
                      <a:r>
                        <a:rPr lang="en-GB" sz="1700" b="0" i="0" dirty="0" err="1">
                          <a:latin typeface="Muli" pitchFamily="2" charset="77"/>
                        </a:rPr>
                        <a:t>cious</a:t>
                      </a:r>
                      <a:r>
                        <a:rPr lang="en-GB" sz="1700" b="0" i="0" dirty="0">
                          <a:latin typeface="Muli" pitchFamily="2" charset="77"/>
                        </a:rPr>
                        <a:t>’ when adding the ‘</a:t>
                      </a:r>
                      <a:r>
                        <a:rPr lang="en-GB" sz="1700" b="0" i="0" dirty="0" err="1">
                          <a:latin typeface="Muli" pitchFamily="2" charset="77"/>
                        </a:rPr>
                        <a:t>ious</a:t>
                      </a:r>
                      <a:r>
                        <a:rPr lang="en-GB" sz="1700" b="0" i="0" dirty="0">
                          <a:latin typeface="Muli" pitchFamily="2" charset="77"/>
                        </a:rPr>
                        <a:t>’ suffix, however it is often not possible to identify a root word.</a:t>
                      </a: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Get children to write each word on their mini white board and then, in pairs or as a table,  pick two to look up in a dictionary.  Feedback meanings to the class and see if a sentence can be made for some of the words.</a:t>
                      </a:r>
                      <a:br>
                        <a:rPr lang="en-GB" sz="1700" b="0" i="0" baseline="0" dirty="0">
                          <a:latin typeface="Muli" pitchFamily="2" charset="77"/>
                        </a:rPr>
                      </a:br>
                      <a:endParaRPr lang="en-GB" sz="1700" b="0" i="0" baseline="0" dirty="0">
                        <a:latin typeface="Muli" pitchFamily="2" charset="77"/>
                      </a:endParaRP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Give each pair the 10 definition cards and the 10 blank cards, get them to write the words on to the blank cards and then turn them all over and mix them up. </a:t>
                      </a:r>
                    </a:p>
                    <a:p>
                      <a:endParaRPr lang="en-GB" sz="1700" b="0" i="0" dirty="0">
                        <a:latin typeface="Muli" pitchFamily="2" charset="77"/>
                      </a:endParaRPr>
                    </a:p>
                    <a:p>
                      <a:r>
                        <a:rPr lang="en-GB" sz="1700" b="0" i="0" dirty="0">
                          <a:latin typeface="Muli" pitchFamily="2" charset="77"/>
                        </a:rPr>
                        <a:t>Play a matching game, each player takes two cards, if they match then they keep them, if they don’t then they put them back – the winner has the most matching word/definition pairs.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delicious</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atrocious</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conscious</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ferocious</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gracious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luscious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malicious</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precious</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spacious</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suspicious</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6998469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dirty="0">
                <a:latin typeface="OpenDyslexicAlta" pitchFamily="2" charset="77"/>
              </a:rPr>
              <a:t>Cut up cards, write this week’s spellings on to a card and then turn all of the cards over and play a word/definition matching game with a partner.</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218700"/>
          <a:ext cx="11335797" cy="4207676"/>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217544">
                  <a:extLst>
                    <a:ext uri="{9D8B030D-6E8A-4147-A177-3AD203B41FA5}">
                      <a16:colId xmlns:a16="http://schemas.microsoft.com/office/drawing/2014/main" val="345942729"/>
                    </a:ext>
                  </a:extLst>
                </a:gridCol>
                <a:gridCol w="2153905">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r>
                        <a:rPr lang="en-GB" sz="1600" b="0" i="0" dirty="0">
                          <a:latin typeface="OpenDyslexicAlta" pitchFamily="2" charset="77"/>
                        </a:rPr>
                        <a:t>Something which tastes very nice.</a:t>
                      </a:r>
                    </a:p>
                  </a:txBody>
                  <a:tcPr anchor="ctr"/>
                </a:tc>
                <a:tc>
                  <a:txBody>
                    <a:bodyPr/>
                    <a:lstStyle/>
                    <a:p>
                      <a:pPr algn="ctr"/>
                      <a:r>
                        <a:rPr lang="en-GB" sz="1600" b="0" i="0" dirty="0">
                          <a:latin typeface="OpenDyslexicAlta" pitchFamily="2" charset="77"/>
                        </a:rPr>
                        <a:t>Extremely wicked.</a:t>
                      </a:r>
                    </a:p>
                  </a:txBody>
                  <a:tcPr anchor="ctr"/>
                </a:tc>
                <a:tc>
                  <a:txBody>
                    <a:bodyPr/>
                    <a:lstStyle/>
                    <a:p>
                      <a:pPr algn="ctr"/>
                      <a:r>
                        <a:rPr lang="en-GB" sz="1600" b="0" i="0" dirty="0">
                          <a:latin typeface="OpenDyslexicAlta" pitchFamily="2" charset="77"/>
                        </a:rPr>
                        <a:t>Aware of and responding to one’s surroundings.</a:t>
                      </a:r>
                    </a:p>
                  </a:txBody>
                  <a:tcPr anchor="ctr"/>
                </a:tc>
                <a:tc>
                  <a:txBody>
                    <a:bodyPr/>
                    <a:lstStyle/>
                    <a:p>
                      <a:pPr algn="ctr"/>
                      <a:r>
                        <a:rPr lang="en-GB" sz="1600" b="0" i="0" dirty="0">
                          <a:latin typeface="OpenDyslexicAlta" pitchFamily="2" charset="77"/>
                        </a:rPr>
                        <a:t>Savagely fierce, cruel or violent.</a:t>
                      </a:r>
                    </a:p>
                  </a:txBody>
                  <a:tcPr anchor="ctr"/>
                </a:tc>
                <a:tc>
                  <a:txBody>
                    <a:bodyPr/>
                    <a:lstStyle/>
                    <a:p>
                      <a:pPr algn="ctr"/>
                      <a:r>
                        <a:rPr lang="en-GB" sz="1600" b="0" i="0" dirty="0">
                          <a:latin typeface="OpenDyslexicAlta" pitchFamily="2" charset="77"/>
                        </a:rPr>
                        <a:t>Courteous, kind and pleasant towards someone.</a:t>
                      </a:r>
                    </a:p>
                  </a:txBody>
                  <a:tcPr anchor="ctr"/>
                </a:tc>
                <a:extLst>
                  <a:ext uri="{0D108BD9-81ED-4DB2-BD59-A6C34878D82A}">
                    <a16:rowId xmlns:a16="http://schemas.microsoft.com/office/drawing/2014/main" val="2756955956"/>
                  </a:ext>
                </a:extLst>
              </a:tr>
              <a:tr h="1037038">
                <a:tc>
                  <a:txBody>
                    <a:bodyPr/>
                    <a:lstStyle/>
                    <a:p>
                      <a:pPr algn="ctr"/>
                      <a:r>
                        <a:rPr lang="en-GB" sz="1600" b="0" i="0" dirty="0">
                          <a:latin typeface="OpenDyslexicAlta" pitchFamily="2" charset="77"/>
                        </a:rPr>
                        <a:t>Appealingly strong to the senses.</a:t>
                      </a:r>
                    </a:p>
                  </a:txBody>
                  <a:tcPr anchor="ctr"/>
                </a:tc>
                <a:tc>
                  <a:txBody>
                    <a:bodyPr/>
                    <a:lstStyle/>
                    <a:p>
                      <a:pPr algn="ctr"/>
                      <a:r>
                        <a:rPr lang="en-GB" sz="1600" b="0" i="0" dirty="0">
                          <a:latin typeface="OpenDyslexicAlta" pitchFamily="2" charset="77"/>
                        </a:rPr>
                        <a:t>Characterised by malice; intending someone to do harm.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latin typeface="OpenDyslexicAlta" pitchFamily="2" charset="77"/>
                        </a:rPr>
                        <a:t>Of great value, not to be wasted or treated carelessly.</a:t>
                      </a:r>
                    </a:p>
                  </a:txBody>
                  <a:tcPr anchor="ctr"/>
                </a:tc>
                <a:tc>
                  <a:txBody>
                    <a:bodyPr/>
                    <a:lstStyle/>
                    <a:p>
                      <a:pPr algn="ctr"/>
                      <a:r>
                        <a:rPr lang="en-GB" sz="1600" b="0" i="0" dirty="0">
                          <a:latin typeface="OpenDyslexicAlta" pitchFamily="2" charset="77"/>
                        </a:rPr>
                        <a:t>Having a lot of space.</a:t>
                      </a:r>
                    </a:p>
                  </a:txBody>
                  <a:tcPr anchor="ctr"/>
                </a:tc>
                <a:tc>
                  <a:txBody>
                    <a:bodyPr/>
                    <a:lstStyle/>
                    <a:p>
                      <a:pPr algn="ctr"/>
                      <a:r>
                        <a:rPr lang="en-GB" sz="1600" b="0" i="0" dirty="0">
                          <a:latin typeface="OpenDyslexicAlta" pitchFamily="2" charset="77"/>
                        </a:rPr>
                        <a:t>Showing cautious distrust of someone or something.</a:t>
                      </a:r>
                    </a:p>
                  </a:txBody>
                  <a:tcPr anchor="ctr"/>
                </a:tc>
                <a:extLst>
                  <a:ext uri="{0D108BD9-81ED-4DB2-BD59-A6C34878D82A}">
                    <a16:rowId xmlns:a16="http://schemas.microsoft.com/office/drawing/2014/main" val="2964611663"/>
                  </a:ext>
                </a:extLst>
              </a:tr>
              <a:tr h="1037038">
                <a:tc>
                  <a:txBody>
                    <a:bodyPr/>
                    <a:lstStyle/>
                    <a:p>
                      <a:pPr algn="ctr"/>
                      <a:endParaRPr lang="en-GB" sz="1100" b="0" i="0" dirty="0">
                        <a:latin typeface="OpenDyslexicAlta" pitchFamily="2" charset="77"/>
                      </a:endParaRPr>
                    </a:p>
                  </a:txBody>
                  <a:tcPr anchor="ctr"/>
                </a:tc>
                <a:tc>
                  <a:txBody>
                    <a:bodyPr/>
                    <a:lstStyle/>
                    <a:p>
                      <a:pPr algn="ctr"/>
                      <a:endParaRPr lang="en-GB" sz="1200" b="0" i="0" dirty="0">
                        <a:latin typeface="OpenDyslexicAlta"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dirty="0">
                        <a:latin typeface="OpenDyslexicAlta" pitchFamily="2" charset="77"/>
                      </a:endParaRPr>
                    </a:p>
                  </a:txBody>
                  <a:tcPr anchor="ctr"/>
                </a:tc>
                <a:tc>
                  <a:txBody>
                    <a:bodyPr/>
                    <a:lstStyle/>
                    <a:p>
                      <a:pPr algn="ctr"/>
                      <a:endParaRPr lang="en-GB" sz="1200" b="0" i="0" dirty="0">
                        <a:latin typeface="OpenDyslexicAlta" pitchFamily="2" charset="77"/>
                      </a:endParaRPr>
                    </a:p>
                  </a:txBody>
                  <a:tcPr anchor="ctr"/>
                </a:tc>
                <a:tc>
                  <a:txBody>
                    <a:bodyPr/>
                    <a:lstStyle/>
                    <a:p>
                      <a:pPr algn="ctr"/>
                      <a:endParaRPr lang="en-GB" sz="1200" b="0" i="0" dirty="0">
                        <a:latin typeface="OpenDyslexicAlta" pitchFamily="2" charset="77"/>
                      </a:endParaRPr>
                    </a:p>
                  </a:txBody>
                  <a:tcPr anchor="ctr"/>
                </a:tc>
                <a:extLst>
                  <a:ext uri="{0D108BD9-81ED-4DB2-BD59-A6C34878D82A}">
                    <a16:rowId xmlns:a16="http://schemas.microsoft.com/office/drawing/2014/main" val="2207478182"/>
                  </a:ext>
                </a:extLst>
              </a:tr>
              <a:tr h="1037038">
                <a:tc>
                  <a:txBody>
                    <a:bodyPr/>
                    <a:lstStyle/>
                    <a:p>
                      <a:pPr algn="ctr"/>
                      <a:endParaRPr lang="en-GB" sz="1200" b="0" i="0" dirty="0">
                        <a:latin typeface="Muli" pitchFamily="2" charset="77"/>
                      </a:endParaRPr>
                    </a:p>
                  </a:txBody>
                  <a:tcPr anchor="ctr"/>
                </a:tc>
                <a:tc>
                  <a:txBody>
                    <a:bodyPr/>
                    <a:lstStyle/>
                    <a:p>
                      <a:pPr algn="ctr"/>
                      <a:endParaRPr lang="en-GB" sz="1400" b="0" i="0" dirty="0">
                        <a:latin typeface="Muli"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nchor="ctr"/>
                </a:tc>
                <a:tc>
                  <a:txBody>
                    <a:bodyPr/>
                    <a:lstStyle/>
                    <a:p>
                      <a:pPr algn="ctr"/>
                      <a:endParaRPr lang="en-GB" sz="1400" b="0" i="0" dirty="0">
                        <a:latin typeface="Muli" pitchFamily="2" charset="77"/>
                      </a:endParaRPr>
                    </a:p>
                  </a:txBody>
                  <a:tcPr anchor="ctr"/>
                </a:tc>
                <a:tc>
                  <a:txBody>
                    <a:bodyPr/>
                    <a:lstStyle/>
                    <a:p>
                      <a:pPr algn="ctr"/>
                      <a:endParaRPr lang="en-GB" sz="1400" b="0" i="0" dirty="0">
                        <a:latin typeface="Muli" pitchFamily="2" charset="77"/>
                      </a:endParaRPr>
                    </a:p>
                  </a:txBody>
                  <a:tcPr anchor="ctr"/>
                </a:tc>
                <a:extLst>
                  <a:ext uri="{0D108BD9-81ED-4DB2-BD59-A6C34878D82A}">
                    <a16:rowId xmlns:a16="http://schemas.microsoft.com/office/drawing/2014/main" val="3426471748"/>
                  </a:ext>
                </a:extLst>
              </a:tr>
            </a:tbl>
          </a:graphicData>
        </a:graphic>
      </p:graphicFrame>
    </p:spTree>
    <p:extLst>
      <p:ext uri="{BB962C8B-B14F-4D97-AF65-F5344CB8AC3E}">
        <p14:creationId xmlns:p14="http://schemas.microsoft.com/office/powerpoint/2010/main" val="12893879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D883FF"/>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delicious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atrocious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ferocious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luscious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malicious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precious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spacious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suspicious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115824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0" i="0" baseline="0" dirty="0">
                          <a:latin typeface="Muli" pitchFamily="2" charset="77"/>
                        </a:rPr>
                        <a:t> Rules:  Words ending in ‘</a:t>
                      </a:r>
                      <a:r>
                        <a:rPr lang="mr-IN" sz="1400" b="0" i="0" baseline="0" dirty="0">
                          <a:latin typeface="Muli" pitchFamily="2" charset="77"/>
                        </a:rPr>
                        <a:t>–</a:t>
                      </a:r>
                      <a:r>
                        <a:rPr lang="en-GB" sz="1400" baseline="0" dirty="0" err="1">
                          <a:latin typeface="Muli" pitchFamily="2" charset="77"/>
                        </a:rPr>
                        <a:t>cious</a:t>
                      </a:r>
                      <a:r>
                        <a:rPr lang="en-GB" sz="1400" baseline="0" dirty="0">
                          <a:latin typeface="Muli" pitchFamily="2" charset="77"/>
                        </a:rPr>
                        <a:t>.’  If the root word ends in </a:t>
                      </a:r>
                      <a:r>
                        <a:rPr lang="mr-IN" sz="1400" baseline="0" dirty="0">
                          <a:latin typeface="Muli" pitchFamily="2" charset="77"/>
                        </a:rPr>
                        <a:t>–</a:t>
                      </a:r>
                      <a:r>
                        <a:rPr lang="en-GB" sz="1400" baseline="0" dirty="0" err="1">
                          <a:latin typeface="Muli" pitchFamily="2" charset="77"/>
                        </a:rPr>
                        <a:t>ce</a:t>
                      </a:r>
                      <a:r>
                        <a:rPr lang="en-GB" sz="1400" baseline="0" dirty="0">
                          <a:latin typeface="Muli" pitchFamily="2" charset="77"/>
                        </a:rPr>
                        <a:t> the sound is usually spelt ‘-</a:t>
                      </a:r>
                      <a:r>
                        <a:rPr lang="en-GB" sz="1400" baseline="0" dirty="0" err="1">
                          <a:latin typeface="Muli" pitchFamily="2" charset="77"/>
                        </a:rPr>
                        <a:t>cious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0736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delicious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atrocious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ferocious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gracious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luscious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malicious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precious </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spacious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suspicious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0" i="0" baseline="0" dirty="0">
                          <a:latin typeface="Muli" pitchFamily="2" charset="77"/>
                        </a:rPr>
                        <a:t> Rules: Words ending in ‘</a:t>
                      </a:r>
                      <a:r>
                        <a:rPr lang="mr-IN" sz="1400" b="0" i="0" baseline="0" dirty="0">
                          <a:latin typeface="Muli" pitchFamily="2" charset="77"/>
                        </a:rPr>
                        <a:t>–</a:t>
                      </a:r>
                      <a:r>
                        <a:rPr lang="en-GB" sz="1400" baseline="0" dirty="0" err="1">
                          <a:latin typeface="Muli" pitchFamily="2" charset="77"/>
                        </a:rPr>
                        <a:t>cious</a:t>
                      </a:r>
                      <a:r>
                        <a:rPr lang="en-GB" sz="1400" baseline="0" dirty="0">
                          <a:latin typeface="Muli" pitchFamily="2" charset="77"/>
                        </a:rPr>
                        <a:t>.’  If the root word ends in </a:t>
                      </a:r>
                      <a:r>
                        <a:rPr lang="mr-IN" sz="1400" baseline="0" dirty="0">
                          <a:latin typeface="Muli" pitchFamily="2" charset="77"/>
                        </a:rPr>
                        <a:t>–</a:t>
                      </a:r>
                      <a:r>
                        <a:rPr lang="en-GB" sz="1400" baseline="0" dirty="0" err="1">
                          <a:latin typeface="Muli" pitchFamily="2" charset="77"/>
                        </a:rPr>
                        <a:t>ce</a:t>
                      </a:r>
                      <a:r>
                        <a:rPr lang="en-GB" sz="1400" baseline="0" dirty="0">
                          <a:latin typeface="Muli" pitchFamily="2" charset="77"/>
                        </a:rPr>
                        <a:t> the sound is usually spelt ‘-</a:t>
                      </a:r>
                      <a:r>
                        <a:rPr lang="en-GB" sz="1400" baseline="0" dirty="0" err="1">
                          <a:latin typeface="Muli" pitchFamily="2" charset="77"/>
                        </a:rPr>
                        <a:t>cious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734221" y="1444167"/>
          <a:ext cx="6639860" cy="5341258"/>
        </p:xfrm>
        <a:graphic>
          <a:graphicData uri="http://schemas.openxmlformats.org/drawingml/2006/table">
            <a:tbl>
              <a:tblPr firstRow="1" bandRow="1">
                <a:tableStyleId>{5940675A-B579-460E-94D1-54222C63F5DA}</a:tableStyleId>
              </a:tblPr>
              <a:tblGrid>
                <a:gridCol w="407727">
                  <a:extLst>
                    <a:ext uri="{9D8B030D-6E8A-4147-A177-3AD203B41FA5}">
                      <a16:colId xmlns:a16="http://schemas.microsoft.com/office/drawing/2014/main" val="20000"/>
                    </a:ext>
                  </a:extLst>
                </a:gridCol>
                <a:gridCol w="407727">
                  <a:extLst>
                    <a:ext uri="{9D8B030D-6E8A-4147-A177-3AD203B41FA5}">
                      <a16:colId xmlns:a16="http://schemas.microsoft.com/office/drawing/2014/main" val="20001"/>
                    </a:ext>
                  </a:extLst>
                </a:gridCol>
                <a:gridCol w="407727">
                  <a:extLst>
                    <a:ext uri="{9D8B030D-6E8A-4147-A177-3AD203B41FA5}">
                      <a16:colId xmlns:a16="http://schemas.microsoft.com/office/drawing/2014/main" val="20002"/>
                    </a:ext>
                  </a:extLst>
                </a:gridCol>
                <a:gridCol w="407727">
                  <a:extLst>
                    <a:ext uri="{9D8B030D-6E8A-4147-A177-3AD203B41FA5}">
                      <a16:colId xmlns:a16="http://schemas.microsoft.com/office/drawing/2014/main" val="20003"/>
                    </a:ext>
                  </a:extLst>
                </a:gridCol>
                <a:gridCol w="393414">
                  <a:extLst>
                    <a:ext uri="{9D8B030D-6E8A-4147-A177-3AD203B41FA5}">
                      <a16:colId xmlns:a16="http://schemas.microsoft.com/office/drawing/2014/main" val="20004"/>
                    </a:ext>
                  </a:extLst>
                </a:gridCol>
                <a:gridCol w="422040">
                  <a:extLst>
                    <a:ext uri="{9D8B030D-6E8A-4147-A177-3AD203B41FA5}">
                      <a16:colId xmlns:a16="http://schemas.microsoft.com/office/drawing/2014/main" val="20005"/>
                    </a:ext>
                  </a:extLst>
                </a:gridCol>
                <a:gridCol w="407727">
                  <a:extLst>
                    <a:ext uri="{9D8B030D-6E8A-4147-A177-3AD203B41FA5}">
                      <a16:colId xmlns:a16="http://schemas.microsoft.com/office/drawing/2014/main" val="20006"/>
                    </a:ext>
                  </a:extLst>
                </a:gridCol>
                <a:gridCol w="407727">
                  <a:extLst>
                    <a:ext uri="{9D8B030D-6E8A-4147-A177-3AD203B41FA5}">
                      <a16:colId xmlns:a16="http://schemas.microsoft.com/office/drawing/2014/main" val="20007"/>
                    </a:ext>
                  </a:extLst>
                </a:gridCol>
                <a:gridCol w="407727">
                  <a:extLst>
                    <a:ext uri="{9D8B030D-6E8A-4147-A177-3AD203B41FA5}">
                      <a16:colId xmlns:a16="http://schemas.microsoft.com/office/drawing/2014/main" val="20008"/>
                    </a:ext>
                  </a:extLst>
                </a:gridCol>
                <a:gridCol w="407727">
                  <a:extLst>
                    <a:ext uri="{9D8B030D-6E8A-4147-A177-3AD203B41FA5}">
                      <a16:colId xmlns:a16="http://schemas.microsoft.com/office/drawing/2014/main" val="20009"/>
                    </a:ext>
                  </a:extLst>
                </a:gridCol>
                <a:gridCol w="407727">
                  <a:extLst>
                    <a:ext uri="{9D8B030D-6E8A-4147-A177-3AD203B41FA5}">
                      <a16:colId xmlns:a16="http://schemas.microsoft.com/office/drawing/2014/main" val="20010"/>
                    </a:ext>
                  </a:extLst>
                </a:gridCol>
                <a:gridCol w="407727">
                  <a:extLst>
                    <a:ext uri="{9D8B030D-6E8A-4147-A177-3AD203B41FA5}">
                      <a16:colId xmlns:a16="http://schemas.microsoft.com/office/drawing/2014/main" val="20011"/>
                    </a:ext>
                  </a:extLst>
                </a:gridCol>
                <a:gridCol w="436784">
                  <a:extLst>
                    <a:ext uri="{9D8B030D-6E8A-4147-A177-3AD203B41FA5}">
                      <a16:colId xmlns:a16="http://schemas.microsoft.com/office/drawing/2014/main" val="20012"/>
                    </a:ext>
                  </a:extLst>
                </a:gridCol>
                <a:gridCol w="436784">
                  <a:extLst>
                    <a:ext uri="{9D8B030D-6E8A-4147-A177-3AD203B41FA5}">
                      <a16:colId xmlns:a16="http://schemas.microsoft.com/office/drawing/2014/main" val="20013"/>
                    </a:ext>
                  </a:extLst>
                </a:gridCol>
                <a:gridCol w="436784">
                  <a:extLst>
                    <a:ext uri="{9D8B030D-6E8A-4147-A177-3AD203B41FA5}">
                      <a16:colId xmlns:a16="http://schemas.microsoft.com/office/drawing/2014/main" val="20014"/>
                    </a:ext>
                  </a:extLst>
                </a:gridCol>
                <a:gridCol w="436784">
                  <a:extLst>
                    <a:ext uri="{9D8B030D-6E8A-4147-A177-3AD203B41FA5}">
                      <a16:colId xmlns:a16="http://schemas.microsoft.com/office/drawing/2014/main" val="20015"/>
                    </a:ext>
                  </a:extLst>
                </a:gridCol>
              </a:tblGrid>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1" name="TextBox 10"/>
          <p:cNvSpPr txBox="1"/>
          <p:nvPr/>
        </p:nvSpPr>
        <p:spPr>
          <a:xfrm>
            <a:off x="8245930" y="5399315"/>
            <a:ext cx="3488870" cy="923330"/>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word. </a:t>
            </a:r>
          </a:p>
        </p:txBody>
      </p:sp>
    </p:spTree>
    <p:extLst>
      <p:ext uri="{BB962C8B-B14F-4D97-AF65-F5344CB8AC3E}">
        <p14:creationId xmlns:p14="http://schemas.microsoft.com/office/powerpoint/2010/main" val="2700641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delicious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atrocious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ferocious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gracious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luscious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malicious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precious </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spacious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suspicious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Spelling</a:t>
                      </a:r>
                      <a:r>
                        <a:rPr lang="en-GB" sz="1400" b="0" i="0" baseline="0" dirty="0">
                          <a:latin typeface="Muli" pitchFamily="2" charset="77"/>
                        </a:rPr>
                        <a:t> Rules: Words ending in ‘</a:t>
                      </a:r>
                      <a:r>
                        <a:rPr lang="mr-IN" sz="1400" b="0" i="0" baseline="0" dirty="0">
                          <a:latin typeface="Muli" pitchFamily="2" charset="77"/>
                        </a:rPr>
                        <a:t>–</a:t>
                      </a:r>
                      <a:r>
                        <a:rPr lang="en-GB" sz="1400" baseline="0" dirty="0" err="1">
                          <a:latin typeface="Muli" pitchFamily="2" charset="77"/>
                        </a:rPr>
                        <a:t>cious</a:t>
                      </a:r>
                      <a:r>
                        <a:rPr lang="en-GB" sz="1400" baseline="0" dirty="0">
                          <a:latin typeface="Muli" pitchFamily="2" charset="77"/>
                        </a:rPr>
                        <a:t>.’  If the root word ends in </a:t>
                      </a:r>
                      <a:r>
                        <a:rPr lang="mr-IN" sz="1400" baseline="0" dirty="0">
                          <a:latin typeface="Muli" pitchFamily="2" charset="77"/>
                        </a:rPr>
                        <a:t>–</a:t>
                      </a:r>
                      <a:r>
                        <a:rPr lang="en-GB" sz="1400" baseline="0" dirty="0" err="1">
                          <a:latin typeface="Muli" pitchFamily="2" charset="77"/>
                        </a:rPr>
                        <a:t>ce</a:t>
                      </a:r>
                      <a:r>
                        <a:rPr lang="en-GB" sz="1400" baseline="0" dirty="0">
                          <a:latin typeface="Muli" pitchFamily="2" charset="77"/>
                        </a:rPr>
                        <a:t> the sound is usually spelt ‘-</a:t>
                      </a:r>
                      <a:r>
                        <a:rPr lang="en-GB" sz="1400" baseline="0" dirty="0" err="1">
                          <a:latin typeface="Muli" pitchFamily="2" charset="77"/>
                        </a:rPr>
                        <a:t>cious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594100" y="1444167"/>
          <a:ext cx="6779976" cy="5341258"/>
        </p:xfrm>
        <a:graphic>
          <a:graphicData uri="http://schemas.openxmlformats.org/drawingml/2006/table">
            <a:tbl>
              <a:tblPr firstRow="1" bandRow="1">
                <a:tableStyleId>{5940675A-B579-460E-94D1-54222C63F5DA}</a:tableStyleId>
              </a:tblPr>
              <a:tblGrid>
                <a:gridCol w="416331">
                  <a:extLst>
                    <a:ext uri="{9D8B030D-6E8A-4147-A177-3AD203B41FA5}">
                      <a16:colId xmlns:a16="http://schemas.microsoft.com/office/drawing/2014/main" val="20000"/>
                    </a:ext>
                  </a:extLst>
                </a:gridCol>
                <a:gridCol w="416331">
                  <a:extLst>
                    <a:ext uri="{9D8B030D-6E8A-4147-A177-3AD203B41FA5}">
                      <a16:colId xmlns:a16="http://schemas.microsoft.com/office/drawing/2014/main" val="20001"/>
                    </a:ext>
                  </a:extLst>
                </a:gridCol>
                <a:gridCol w="416331">
                  <a:extLst>
                    <a:ext uri="{9D8B030D-6E8A-4147-A177-3AD203B41FA5}">
                      <a16:colId xmlns:a16="http://schemas.microsoft.com/office/drawing/2014/main" val="20002"/>
                    </a:ext>
                  </a:extLst>
                </a:gridCol>
                <a:gridCol w="416331">
                  <a:extLst>
                    <a:ext uri="{9D8B030D-6E8A-4147-A177-3AD203B41FA5}">
                      <a16:colId xmlns:a16="http://schemas.microsoft.com/office/drawing/2014/main" val="20003"/>
                    </a:ext>
                  </a:extLst>
                </a:gridCol>
                <a:gridCol w="401716">
                  <a:extLst>
                    <a:ext uri="{9D8B030D-6E8A-4147-A177-3AD203B41FA5}">
                      <a16:colId xmlns:a16="http://schemas.microsoft.com/office/drawing/2014/main" val="20004"/>
                    </a:ext>
                  </a:extLst>
                </a:gridCol>
                <a:gridCol w="430946">
                  <a:extLst>
                    <a:ext uri="{9D8B030D-6E8A-4147-A177-3AD203B41FA5}">
                      <a16:colId xmlns:a16="http://schemas.microsoft.com/office/drawing/2014/main" val="20005"/>
                    </a:ext>
                  </a:extLst>
                </a:gridCol>
                <a:gridCol w="416331">
                  <a:extLst>
                    <a:ext uri="{9D8B030D-6E8A-4147-A177-3AD203B41FA5}">
                      <a16:colId xmlns:a16="http://schemas.microsoft.com/office/drawing/2014/main" val="20006"/>
                    </a:ext>
                  </a:extLst>
                </a:gridCol>
                <a:gridCol w="416331">
                  <a:extLst>
                    <a:ext uri="{9D8B030D-6E8A-4147-A177-3AD203B41FA5}">
                      <a16:colId xmlns:a16="http://schemas.microsoft.com/office/drawing/2014/main" val="20007"/>
                    </a:ext>
                  </a:extLst>
                </a:gridCol>
                <a:gridCol w="416331">
                  <a:extLst>
                    <a:ext uri="{9D8B030D-6E8A-4147-A177-3AD203B41FA5}">
                      <a16:colId xmlns:a16="http://schemas.microsoft.com/office/drawing/2014/main" val="20008"/>
                    </a:ext>
                  </a:extLst>
                </a:gridCol>
                <a:gridCol w="416331">
                  <a:extLst>
                    <a:ext uri="{9D8B030D-6E8A-4147-A177-3AD203B41FA5}">
                      <a16:colId xmlns:a16="http://schemas.microsoft.com/office/drawing/2014/main" val="20009"/>
                    </a:ext>
                  </a:extLst>
                </a:gridCol>
                <a:gridCol w="416331">
                  <a:extLst>
                    <a:ext uri="{9D8B030D-6E8A-4147-A177-3AD203B41FA5}">
                      <a16:colId xmlns:a16="http://schemas.microsoft.com/office/drawing/2014/main" val="20010"/>
                    </a:ext>
                  </a:extLst>
                </a:gridCol>
                <a:gridCol w="416331">
                  <a:extLst>
                    <a:ext uri="{9D8B030D-6E8A-4147-A177-3AD203B41FA5}">
                      <a16:colId xmlns:a16="http://schemas.microsoft.com/office/drawing/2014/main" val="20011"/>
                    </a:ext>
                  </a:extLst>
                </a:gridCol>
                <a:gridCol w="446001">
                  <a:extLst>
                    <a:ext uri="{9D8B030D-6E8A-4147-A177-3AD203B41FA5}">
                      <a16:colId xmlns:a16="http://schemas.microsoft.com/office/drawing/2014/main" val="20012"/>
                    </a:ext>
                  </a:extLst>
                </a:gridCol>
                <a:gridCol w="446001">
                  <a:extLst>
                    <a:ext uri="{9D8B030D-6E8A-4147-A177-3AD203B41FA5}">
                      <a16:colId xmlns:a16="http://schemas.microsoft.com/office/drawing/2014/main" val="20013"/>
                    </a:ext>
                  </a:extLst>
                </a:gridCol>
                <a:gridCol w="446001">
                  <a:extLst>
                    <a:ext uri="{9D8B030D-6E8A-4147-A177-3AD203B41FA5}">
                      <a16:colId xmlns:a16="http://schemas.microsoft.com/office/drawing/2014/main" val="20014"/>
                    </a:ext>
                  </a:extLst>
                </a:gridCol>
                <a:gridCol w="446001">
                  <a:extLst>
                    <a:ext uri="{9D8B030D-6E8A-4147-A177-3AD203B41FA5}">
                      <a16:colId xmlns:a16="http://schemas.microsoft.com/office/drawing/2014/main" val="20015"/>
                    </a:ext>
                  </a:extLst>
                </a:gridCol>
              </a:tblGrid>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chemeClr val="tx1"/>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chemeClr val="tx1"/>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solidFill>
                            <a:srgbClr val="FF3860"/>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err="1">
                          <a:latin typeface="OpenDyslexicAlta" pitchFamily="2" charset="77"/>
                          <a:ea typeface="OpenDyslexic" charset="0"/>
                          <a:cs typeface="OpenDyslexic" charset="0"/>
                        </a:rPr>
                        <a:t>i</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r>
                        <a:rPr lang="en-GB" sz="18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r>
                        <a:rPr lang="en-GB" sz="18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1" name="TextBox 10"/>
          <p:cNvSpPr txBox="1"/>
          <p:nvPr/>
        </p:nvSpPr>
        <p:spPr>
          <a:xfrm>
            <a:off x="8245930" y="5399315"/>
            <a:ext cx="3488870" cy="923330"/>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word. </a:t>
            </a:r>
          </a:p>
        </p:txBody>
      </p:sp>
    </p:spTree>
    <p:extLst>
      <p:ext uri="{BB962C8B-B14F-4D97-AF65-F5344CB8AC3E}">
        <p14:creationId xmlns:p14="http://schemas.microsoft.com/office/powerpoint/2010/main" val="652294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6</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Words with the short vowel sound /</a:t>
            </a:r>
            <a:r>
              <a:rPr lang="en-GB" sz="800" dirty="0" err="1">
                <a:latin typeface="Muli" pitchFamily="2" charset="77"/>
              </a:rPr>
              <a:t>i</a:t>
            </a:r>
            <a:r>
              <a:rPr lang="en-GB" sz="800" dirty="0">
                <a:latin typeface="Muli" pitchFamily="2" charset="77"/>
              </a:rPr>
              <a:t>/ spelled y</a:t>
            </a:r>
          </a:p>
          <a:p>
            <a:pPr marL="514350" indent="-514350">
              <a:buFont typeface="+mj-lt"/>
              <a:buAutoNum type="arabicPeriod"/>
            </a:pPr>
            <a:r>
              <a:rPr lang="en-GB" sz="800" dirty="0">
                <a:latin typeface="Muli" pitchFamily="2" charset="77"/>
              </a:rPr>
              <a:t>Spelling Rules:  Words with the long vowel sound /</a:t>
            </a:r>
            <a:r>
              <a:rPr lang="en-GB" sz="800" dirty="0" err="1">
                <a:latin typeface="Muli" pitchFamily="2" charset="77"/>
              </a:rPr>
              <a:t>i</a:t>
            </a:r>
            <a:r>
              <a:rPr lang="en-GB" sz="800" dirty="0">
                <a:latin typeface="Muli" pitchFamily="2" charset="77"/>
              </a:rPr>
              <a:t>/ spelled with a y. </a:t>
            </a:r>
          </a:p>
          <a:p>
            <a:pPr marL="514350" indent="-514350">
              <a:buFont typeface="+mj-lt"/>
              <a:buAutoNum type="arabicPeriod"/>
            </a:pPr>
            <a:r>
              <a:rPr lang="en-GB" sz="800" dirty="0">
                <a:latin typeface="Muli" pitchFamily="2" charset="77"/>
              </a:rPr>
              <a:t>Spelling Rules:  Adding the prefix ‘-over’ to verbs. </a:t>
            </a:r>
          </a:p>
          <a:p>
            <a:pPr marL="514350" indent="-514350">
              <a:buFont typeface="+mj-lt"/>
              <a:buAutoNum type="arabicPeriod"/>
            </a:pPr>
            <a:r>
              <a:rPr lang="en-GB" sz="800" dirty="0">
                <a:latin typeface="Muli" pitchFamily="2" charset="77"/>
              </a:rPr>
              <a:t>Spelling Rules: Convert nouns or verbs into adjectives using suffix ‘-</a:t>
            </a:r>
            <a:r>
              <a:rPr lang="en-GB" sz="800" dirty="0" err="1">
                <a:latin typeface="Muli" pitchFamily="2" charset="77"/>
              </a:rPr>
              <a:t>ful</a:t>
            </a:r>
            <a:r>
              <a:rPr lang="en-GB" sz="800" dirty="0">
                <a:latin typeface="Muli" pitchFamily="2" charset="77"/>
              </a:rPr>
              <a:t>.’</a:t>
            </a:r>
          </a:p>
          <a:p>
            <a:pPr marL="514350" indent="-514350">
              <a:buFont typeface="+mj-lt"/>
              <a:buAutoNum type="arabicPeriod"/>
            </a:pPr>
            <a:r>
              <a:rPr lang="en-GB" sz="800" dirty="0">
                <a:latin typeface="Muli" pitchFamily="2" charset="77"/>
              </a:rPr>
              <a:t>Spelling Rules: Words which can be nouns and verbs. </a:t>
            </a:r>
          </a:p>
          <a:p>
            <a:pPr marL="514350" indent="-514350">
              <a:buFont typeface="+mj-lt"/>
              <a:buAutoNum type="arabicPeriod"/>
            </a:pPr>
            <a:r>
              <a:rPr lang="en-GB" sz="800" dirty="0">
                <a:latin typeface="Muli" pitchFamily="2" charset="77"/>
              </a:rPr>
              <a:t>Spelling Rules:  Words with an /o/ sound spelled ‘</a:t>
            </a:r>
            <a:r>
              <a:rPr lang="en-GB" sz="800" dirty="0" err="1">
                <a:latin typeface="Muli" pitchFamily="2" charset="77"/>
              </a:rPr>
              <a:t>ou</a:t>
            </a:r>
            <a:r>
              <a:rPr lang="en-GB" sz="800" dirty="0">
                <a:latin typeface="Muli" pitchFamily="2" charset="77"/>
              </a:rPr>
              <a:t>’ or ‘ow.’</a:t>
            </a:r>
          </a:p>
          <a:p>
            <a:pPr marL="514350" indent="-514350">
              <a:buFont typeface="+mj-lt"/>
              <a:buAutoNum type="arabicPeriod"/>
            </a:pPr>
            <a:r>
              <a:rPr lang="en-GB" sz="800" dirty="0">
                <a:latin typeface="Muli" pitchFamily="2" charset="77"/>
              </a:rPr>
              <a:t>Spelling Rules:  Words with a ‘soft c’ spelled /</a:t>
            </a:r>
            <a:r>
              <a:rPr lang="en-GB" sz="800" dirty="0" err="1">
                <a:latin typeface="Muli" pitchFamily="2" charset="77"/>
              </a:rPr>
              <a:t>ce</a:t>
            </a:r>
            <a:r>
              <a:rPr lang="en-GB" sz="800" dirty="0">
                <a:latin typeface="Muli" pitchFamily="2" charset="77"/>
              </a:rPr>
              <a:t>/.</a:t>
            </a:r>
          </a:p>
          <a:p>
            <a:pPr marL="514350" indent="-514350">
              <a:buFont typeface="+mj-lt"/>
              <a:buAutoNum type="arabicPeriod"/>
            </a:pPr>
            <a:r>
              <a:rPr lang="en-GB" sz="800" dirty="0">
                <a:latin typeface="Muli" pitchFamily="2" charset="77"/>
              </a:rPr>
              <a:t>Spelling Rules: Prefix dis, un, over, </a:t>
            </a:r>
            <a:r>
              <a:rPr lang="en-GB" sz="800" dirty="0" err="1">
                <a:latin typeface="Muli" pitchFamily="2" charset="77"/>
              </a:rPr>
              <a:t>im</a:t>
            </a:r>
            <a:r>
              <a:rPr lang="en-GB" sz="800" dirty="0">
                <a:latin typeface="Muli" pitchFamily="2" charset="77"/>
              </a:rPr>
              <a:t>.   Each have a particular meaning: dis – reverse; un – not; over – above/more; </a:t>
            </a:r>
            <a:r>
              <a:rPr lang="en-GB" sz="800" dirty="0" err="1">
                <a:latin typeface="Muli" pitchFamily="2" charset="77"/>
              </a:rPr>
              <a:t>im</a:t>
            </a:r>
            <a:r>
              <a:rPr lang="en-GB" sz="800" dirty="0">
                <a:latin typeface="Muli" pitchFamily="2" charset="77"/>
              </a:rPr>
              <a:t> – opposite</a:t>
            </a:r>
          </a:p>
          <a:p>
            <a:pPr marL="514350" indent="-514350">
              <a:buFont typeface="+mj-lt"/>
              <a:buAutoNum type="arabicPeriod"/>
            </a:pPr>
            <a:r>
              <a:rPr lang="en-GB" sz="800" dirty="0">
                <a:latin typeface="Muli" pitchFamily="2" charset="77"/>
              </a:rPr>
              <a:t>Spelling Rules:  Words with the /f/ sound spelled ph.</a:t>
            </a:r>
          </a:p>
          <a:p>
            <a:pPr marL="514350" indent="-514350">
              <a:buFont typeface="+mj-lt"/>
              <a:buAutoNum type="arabicPeriod"/>
            </a:pPr>
            <a:r>
              <a:rPr lang="en-GB" sz="800" dirty="0">
                <a:latin typeface="Muli" pitchFamily="2" charset="77"/>
              </a:rPr>
              <a:t>Spelling Rules:  Words with origins in other countries</a:t>
            </a:r>
          </a:p>
          <a:p>
            <a:pPr marL="514350" indent="-514350">
              <a:buFont typeface="+mj-lt"/>
              <a:buAutoNum type="arabicPeriod"/>
            </a:pPr>
            <a:r>
              <a:rPr lang="en-GB" sz="800" dirty="0">
                <a:latin typeface="Muli" pitchFamily="2" charset="77"/>
              </a:rPr>
              <a:t>Spelling Rules:  Words with unstressed vowel sounds.</a:t>
            </a:r>
          </a:p>
          <a:p>
            <a:pPr marL="514350" indent="-514350">
              <a:buFont typeface="+mj-lt"/>
              <a:buAutoNum type="arabicPeriod"/>
            </a:pPr>
            <a:r>
              <a:rPr lang="en-GB" sz="800" dirty="0">
                <a:latin typeface="Muli" pitchFamily="2" charset="77"/>
              </a:rPr>
              <a:t>Spelling Rules:  Words with endings /</a:t>
            </a:r>
            <a:r>
              <a:rPr lang="en-GB" sz="800" dirty="0" err="1">
                <a:latin typeface="Muli" pitchFamily="2" charset="77"/>
              </a:rPr>
              <a:t>shuhl</a:t>
            </a:r>
            <a:r>
              <a:rPr lang="en-GB" sz="800" dirty="0">
                <a:latin typeface="Muli" pitchFamily="2" charset="77"/>
              </a:rPr>
              <a:t>/ after a vowel letter.</a:t>
            </a:r>
          </a:p>
          <a:p>
            <a:pPr marL="514350" indent="-514350">
              <a:buFont typeface="+mj-lt"/>
              <a:buAutoNum type="arabicPeriod"/>
            </a:pPr>
            <a:r>
              <a:rPr lang="en-GB" sz="800" dirty="0">
                <a:latin typeface="Muli" pitchFamily="2" charset="77"/>
              </a:rPr>
              <a:t>Spelling Rules: Words with endings /</a:t>
            </a:r>
            <a:r>
              <a:rPr lang="en-GB" sz="800" dirty="0" err="1">
                <a:latin typeface="Muli" pitchFamily="2" charset="77"/>
              </a:rPr>
              <a:t>shuhl</a:t>
            </a:r>
            <a:r>
              <a:rPr lang="en-GB" sz="800" dirty="0">
                <a:latin typeface="Muli" pitchFamily="2" charset="77"/>
              </a:rPr>
              <a:t>/ after a consonant letter. </a:t>
            </a:r>
          </a:p>
          <a:p>
            <a:pPr marL="514350" indent="-514350">
              <a:buFont typeface="+mj-lt"/>
              <a:buAutoNum type="arabicPeriod"/>
            </a:pPr>
            <a:r>
              <a:rPr lang="en-GB" sz="800" dirty="0">
                <a:latin typeface="Muli" pitchFamily="2" charset="77"/>
              </a:rPr>
              <a:t>Spelling Rules:  Words with the common letter string ’</a:t>
            </a:r>
            <a:r>
              <a:rPr lang="en-GB" sz="800" dirty="0" err="1">
                <a:latin typeface="Muli" pitchFamily="2" charset="77"/>
              </a:rPr>
              <a:t>acc</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Spelling Rules:  Words ending in ’-ably.’</a:t>
            </a:r>
          </a:p>
          <a:p>
            <a:pPr marL="514350" indent="-514350">
              <a:buFont typeface="+mj-lt"/>
              <a:buAutoNum type="arabicPeriod"/>
            </a:pPr>
            <a:r>
              <a:rPr lang="en-GB" sz="800" dirty="0">
                <a:latin typeface="Muli" pitchFamily="2" charset="77"/>
              </a:rPr>
              <a:t>Spelling Rules:  Words ending in ’-</a:t>
            </a:r>
            <a:r>
              <a:rPr lang="en-GB" sz="800" dirty="0" err="1">
                <a:latin typeface="Muli" pitchFamily="2" charset="77"/>
              </a:rPr>
              <a:t>ible</a:t>
            </a:r>
            <a:r>
              <a:rPr lang="en-GB" sz="800" dirty="0">
                <a:latin typeface="Muli" pitchFamily="2" charset="77"/>
              </a:rPr>
              <a:t>’</a:t>
            </a:r>
          </a:p>
          <a:p>
            <a:pPr marL="514350" indent="-514350">
              <a:buFont typeface="+mj-lt"/>
              <a:buAutoNum type="arabicPeriod"/>
            </a:pPr>
            <a:r>
              <a:rPr lang="en-GB" sz="800" dirty="0">
                <a:latin typeface="Muli" pitchFamily="2" charset="77"/>
              </a:rPr>
              <a:t>Spelling Rules:  Adding the suffix ‘-</a:t>
            </a:r>
            <a:r>
              <a:rPr lang="en-GB" sz="800" dirty="0" err="1">
                <a:latin typeface="Muli" pitchFamily="2" charset="77"/>
              </a:rPr>
              <a:t>ibly</a:t>
            </a:r>
            <a:r>
              <a:rPr lang="en-GB" sz="800" dirty="0">
                <a:latin typeface="Muli" pitchFamily="2" charset="77"/>
              </a:rPr>
              <a:t>’ to create an adverb. </a:t>
            </a:r>
          </a:p>
          <a:p>
            <a:pPr marL="514350" indent="-514350">
              <a:buFont typeface="+mj-lt"/>
              <a:buAutoNum type="arabicPeriod"/>
            </a:pPr>
            <a:r>
              <a:rPr lang="en-GB" sz="800" dirty="0">
                <a:latin typeface="Muli" pitchFamily="2" charset="77"/>
              </a:rPr>
              <a:t>Spelling Rules:  Changing ‘-</a:t>
            </a:r>
            <a:r>
              <a:rPr lang="en-GB" sz="800" dirty="0" err="1">
                <a:latin typeface="Muli" pitchFamily="2" charset="77"/>
              </a:rPr>
              <a:t>ent</a:t>
            </a:r>
            <a:r>
              <a:rPr lang="en-GB" sz="800" dirty="0">
                <a:latin typeface="Muli" pitchFamily="2" charset="77"/>
              </a:rPr>
              <a:t>’ to ‘–</a:t>
            </a:r>
            <a:r>
              <a:rPr lang="en-GB" sz="800" dirty="0" err="1">
                <a:latin typeface="Muli" pitchFamily="2" charset="77"/>
              </a:rPr>
              <a:t>ence</a:t>
            </a:r>
            <a:r>
              <a:rPr lang="en-GB" sz="800" dirty="0">
                <a:latin typeface="Muli" pitchFamily="2" charset="77"/>
              </a:rPr>
              <a:t>.’</a:t>
            </a:r>
          </a:p>
          <a:p>
            <a:pPr marL="514350" indent="-514350">
              <a:buFont typeface="+mj-lt"/>
              <a:buAutoNum type="arabicPeriod"/>
            </a:pPr>
            <a:r>
              <a:rPr lang="en-GB" sz="800" dirty="0">
                <a:latin typeface="Muli" pitchFamily="2" charset="77"/>
              </a:rPr>
              <a:t>Spelling Rules: -</a:t>
            </a:r>
            <a:r>
              <a:rPr lang="en-GB" sz="800" dirty="0" err="1">
                <a:latin typeface="Muli" pitchFamily="2" charset="77"/>
              </a:rPr>
              <a:t>er</a:t>
            </a:r>
            <a:r>
              <a:rPr lang="en-GB" sz="800" dirty="0">
                <a:latin typeface="Muli" pitchFamily="2" charset="77"/>
              </a:rPr>
              <a:t>, -or, -</a:t>
            </a:r>
            <a:r>
              <a:rPr lang="en-GB" sz="800" dirty="0" err="1">
                <a:latin typeface="Muli" pitchFamily="2" charset="77"/>
              </a:rPr>
              <a:t>ar</a:t>
            </a:r>
            <a:r>
              <a:rPr lang="en-GB" sz="800" dirty="0">
                <a:latin typeface="Muli" pitchFamily="2" charset="77"/>
              </a:rPr>
              <a:t> at the end of words. </a:t>
            </a:r>
          </a:p>
          <a:p>
            <a:pPr marL="514350" indent="-514350">
              <a:buFont typeface="+mj-lt"/>
              <a:buAutoNum type="arabicPeriod"/>
            </a:pPr>
            <a:r>
              <a:rPr lang="en-GB" sz="800" dirty="0">
                <a:latin typeface="Muli" pitchFamily="2" charset="77"/>
              </a:rPr>
              <a:t>Spelling Rules: Adverbs synonymous with determination. </a:t>
            </a:r>
          </a:p>
          <a:p>
            <a:pPr marL="514350" indent="-514350">
              <a:buFont typeface="+mj-lt"/>
              <a:buAutoNum type="arabicPeriod"/>
            </a:pPr>
            <a:r>
              <a:rPr lang="en-GB" sz="800" dirty="0">
                <a:latin typeface="Muli" pitchFamily="2" charset="77"/>
              </a:rPr>
              <a:t>Spelling Rules:  Adjectives to describe settings</a:t>
            </a:r>
          </a:p>
          <a:p>
            <a:pPr marL="514350" indent="-514350">
              <a:buFont typeface="+mj-lt"/>
              <a:buAutoNum type="arabicPeriod"/>
            </a:pPr>
            <a:r>
              <a:rPr lang="en-GB" sz="800" dirty="0">
                <a:latin typeface="Muli" pitchFamily="2" charset="77"/>
              </a:rPr>
              <a:t>Spelling Rules: Vocabulary to describe feelings. </a:t>
            </a:r>
          </a:p>
          <a:p>
            <a:pPr marL="514350" indent="-514350">
              <a:buFont typeface="+mj-lt"/>
              <a:buAutoNum type="arabicPeriod"/>
            </a:pPr>
            <a:r>
              <a:rPr lang="en-GB" sz="800" dirty="0">
                <a:latin typeface="Muli" pitchFamily="2" charset="77"/>
              </a:rPr>
              <a:t>Spelling Rules: Adjectives to describe character</a:t>
            </a:r>
          </a:p>
          <a:p>
            <a:pPr marL="514350" indent="-514350">
              <a:buFont typeface="+mj-lt"/>
              <a:buAutoNum type="arabicPeriod"/>
            </a:pPr>
            <a:r>
              <a:rPr lang="en-GB" sz="800" dirty="0">
                <a:latin typeface="Muli" pitchFamily="2" charset="77"/>
              </a:rPr>
              <a:t>Grammar Vocabulary</a:t>
            </a:r>
          </a:p>
          <a:p>
            <a:pPr marL="514350" indent="-514350">
              <a:buFont typeface="+mj-lt"/>
              <a:buAutoNum type="arabicPeriod"/>
            </a:pPr>
            <a:r>
              <a:rPr lang="en-GB" sz="800" dirty="0">
                <a:latin typeface="Muli" pitchFamily="2" charset="77"/>
              </a:rPr>
              <a:t>Grammar Vocabulary</a:t>
            </a:r>
          </a:p>
          <a:p>
            <a:pPr marL="514350" indent="-514350">
              <a:buFont typeface="+mj-lt"/>
              <a:buAutoNum type="arabicPeriod"/>
            </a:pPr>
            <a:r>
              <a:rPr lang="en-GB" sz="800" dirty="0">
                <a:latin typeface="Muli" pitchFamily="2" charset="77"/>
              </a:rPr>
              <a:t>Mathematical Vocabulary </a:t>
            </a:r>
          </a:p>
        </p:txBody>
      </p:sp>
    </p:spTree>
    <p:extLst>
      <p:ext uri="{BB962C8B-B14F-4D97-AF65-F5344CB8AC3E}">
        <p14:creationId xmlns:p14="http://schemas.microsoft.com/office/powerpoint/2010/main" val="36731933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6</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2968851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6</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 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499754"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615534220"/>
                  </a:ext>
                </a:extLst>
              </a:tr>
            </a:tbl>
          </a:graphicData>
        </a:graphic>
      </p:graphicFrame>
      <p:sp>
        <p:nvSpPr>
          <p:cNvPr id="5" name="Content Placeholder 4"/>
          <p:cNvSpPr>
            <a:spLocks noGrp="1"/>
          </p:cNvSpPr>
          <p:nvPr>
            <p:ph sz="quarter" idx="18"/>
          </p:nvPr>
        </p:nvSpPr>
        <p:spPr/>
        <p:txBody>
          <a:bodyPr/>
          <a:lstStyle/>
          <a:p>
            <a:pPr marL="0" indent="0" algn="ctr">
              <a:buNone/>
            </a:pPr>
            <a:r>
              <a:rPr lang="en-GB" u="sng" dirty="0">
                <a:latin typeface="OpenDyslexicAlta" pitchFamily="2" charset="77"/>
              </a:rPr>
              <a:t>Challenge week</a:t>
            </a:r>
          </a:p>
          <a:p>
            <a:pPr marL="0" indent="0" algn="ctr">
              <a:buNone/>
            </a:pPr>
            <a:endParaRPr lang="en-GB" dirty="0">
              <a:latin typeface="OpenDyslexicAlta" pitchFamily="2" charset="77"/>
            </a:endParaRPr>
          </a:p>
          <a:p>
            <a:pPr marL="0" indent="0" algn="ctr">
              <a:buNone/>
            </a:pPr>
            <a:r>
              <a:rPr lang="en-GB" dirty="0">
                <a:latin typeface="OpenDyslexicAlta" pitchFamily="2" charset="77"/>
              </a:rPr>
              <a:t>Choose an activity from the challenge week pack. </a:t>
            </a:r>
          </a:p>
        </p:txBody>
      </p:sp>
    </p:spTree>
    <p:extLst>
      <p:ext uri="{BB962C8B-B14F-4D97-AF65-F5344CB8AC3E}">
        <p14:creationId xmlns:p14="http://schemas.microsoft.com/office/powerpoint/2010/main" val="338841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off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fluff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stuff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staff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cliff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sniff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stiff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Spelling</a:t>
                      </a:r>
                      <a:r>
                        <a:rPr lang="en-GB" sz="1400" baseline="0" dirty="0">
                          <a:latin typeface="Muli" pitchFamily="2" charset="77"/>
                        </a:rPr>
                        <a:t> Rules:  The /f/ sound spelled </a:t>
                      </a:r>
                      <a:r>
                        <a:rPr lang="en-GB" sz="1400" baseline="0" dirty="0" err="1">
                          <a:latin typeface="Muli" pitchFamily="2" charset="77"/>
                        </a:rPr>
                        <a:t>ff</a:t>
                      </a:r>
                      <a:r>
                        <a:rPr lang="en-GB" sz="1400" baseline="0" dirty="0">
                          <a:latin typeface="Muli" pitchFamily="2" charset="77"/>
                        </a:rPr>
                        <a:t> usually following a single vowel.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266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FD78"/>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muscle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prejudice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available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rhyme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identity</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accommodate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suggest</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competition</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existence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r>
                        <a:rPr lang="en-GB" sz="1400" b="1" i="0" baseline="0" dirty="0">
                          <a:solidFill>
                            <a:srgbClr val="FF3860"/>
                          </a:solidFill>
                          <a:latin typeface="Muli" pitchFamily="2" charset="77"/>
                        </a:rPr>
                        <a:t>Challenge Words</a:t>
                      </a:r>
                    </a:p>
                    <a:p>
                      <a:endParaRPr lang="en-GB" sz="1400" b="0" i="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1610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451192" y="1444167"/>
          <a:ext cx="6639867" cy="5341258"/>
        </p:xfrm>
        <a:graphic>
          <a:graphicData uri="http://schemas.openxmlformats.org/drawingml/2006/table">
            <a:tbl>
              <a:tblPr firstRow="1" bandRow="1">
                <a:tableStyleId>{5940675A-B579-460E-94D1-54222C63F5DA}</a:tableStyleId>
              </a:tblPr>
              <a:tblGrid>
                <a:gridCol w="384139">
                  <a:extLst>
                    <a:ext uri="{9D8B030D-6E8A-4147-A177-3AD203B41FA5}">
                      <a16:colId xmlns:a16="http://schemas.microsoft.com/office/drawing/2014/main" val="20000"/>
                    </a:ext>
                  </a:extLst>
                </a:gridCol>
                <a:gridCol w="384139">
                  <a:extLst>
                    <a:ext uri="{9D8B030D-6E8A-4147-A177-3AD203B41FA5}">
                      <a16:colId xmlns:a16="http://schemas.microsoft.com/office/drawing/2014/main" val="20001"/>
                    </a:ext>
                  </a:extLst>
                </a:gridCol>
                <a:gridCol w="384139">
                  <a:extLst>
                    <a:ext uri="{9D8B030D-6E8A-4147-A177-3AD203B41FA5}">
                      <a16:colId xmlns:a16="http://schemas.microsoft.com/office/drawing/2014/main" val="20002"/>
                    </a:ext>
                  </a:extLst>
                </a:gridCol>
                <a:gridCol w="384139">
                  <a:extLst>
                    <a:ext uri="{9D8B030D-6E8A-4147-A177-3AD203B41FA5}">
                      <a16:colId xmlns:a16="http://schemas.microsoft.com/office/drawing/2014/main" val="20003"/>
                    </a:ext>
                  </a:extLst>
                </a:gridCol>
                <a:gridCol w="384139">
                  <a:extLst>
                    <a:ext uri="{9D8B030D-6E8A-4147-A177-3AD203B41FA5}">
                      <a16:colId xmlns:a16="http://schemas.microsoft.com/office/drawing/2014/main" val="20004"/>
                    </a:ext>
                  </a:extLst>
                </a:gridCol>
                <a:gridCol w="370654">
                  <a:extLst>
                    <a:ext uri="{9D8B030D-6E8A-4147-A177-3AD203B41FA5}">
                      <a16:colId xmlns:a16="http://schemas.microsoft.com/office/drawing/2014/main" val="20005"/>
                    </a:ext>
                  </a:extLst>
                </a:gridCol>
                <a:gridCol w="397624">
                  <a:extLst>
                    <a:ext uri="{9D8B030D-6E8A-4147-A177-3AD203B41FA5}">
                      <a16:colId xmlns:a16="http://schemas.microsoft.com/office/drawing/2014/main" val="20006"/>
                    </a:ext>
                  </a:extLst>
                </a:gridCol>
                <a:gridCol w="384139">
                  <a:extLst>
                    <a:ext uri="{9D8B030D-6E8A-4147-A177-3AD203B41FA5}">
                      <a16:colId xmlns:a16="http://schemas.microsoft.com/office/drawing/2014/main" val="20007"/>
                    </a:ext>
                  </a:extLst>
                </a:gridCol>
                <a:gridCol w="384139">
                  <a:extLst>
                    <a:ext uri="{9D8B030D-6E8A-4147-A177-3AD203B41FA5}">
                      <a16:colId xmlns:a16="http://schemas.microsoft.com/office/drawing/2014/main" val="20008"/>
                    </a:ext>
                  </a:extLst>
                </a:gridCol>
                <a:gridCol w="384139">
                  <a:extLst>
                    <a:ext uri="{9D8B030D-6E8A-4147-A177-3AD203B41FA5}">
                      <a16:colId xmlns:a16="http://schemas.microsoft.com/office/drawing/2014/main" val="20009"/>
                    </a:ext>
                  </a:extLst>
                </a:gridCol>
                <a:gridCol w="384139">
                  <a:extLst>
                    <a:ext uri="{9D8B030D-6E8A-4147-A177-3AD203B41FA5}">
                      <a16:colId xmlns:a16="http://schemas.microsoft.com/office/drawing/2014/main" val="20010"/>
                    </a:ext>
                  </a:extLst>
                </a:gridCol>
                <a:gridCol w="384139">
                  <a:extLst>
                    <a:ext uri="{9D8B030D-6E8A-4147-A177-3AD203B41FA5}">
                      <a16:colId xmlns:a16="http://schemas.microsoft.com/office/drawing/2014/main" val="20011"/>
                    </a:ext>
                  </a:extLst>
                </a:gridCol>
                <a:gridCol w="384139">
                  <a:extLst>
                    <a:ext uri="{9D8B030D-6E8A-4147-A177-3AD203B41FA5}">
                      <a16:colId xmlns:a16="http://schemas.microsoft.com/office/drawing/2014/main" val="20012"/>
                    </a:ext>
                  </a:extLst>
                </a:gridCol>
                <a:gridCol w="411515">
                  <a:extLst>
                    <a:ext uri="{9D8B030D-6E8A-4147-A177-3AD203B41FA5}">
                      <a16:colId xmlns:a16="http://schemas.microsoft.com/office/drawing/2014/main" val="20013"/>
                    </a:ext>
                  </a:extLst>
                </a:gridCol>
                <a:gridCol w="411515">
                  <a:extLst>
                    <a:ext uri="{9D8B030D-6E8A-4147-A177-3AD203B41FA5}">
                      <a16:colId xmlns:a16="http://schemas.microsoft.com/office/drawing/2014/main" val="20014"/>
                    </a:ext>
                  </a:extLst>
                </a:gridCol>
                <a:gridCol w="411515">
                  <a:extLst>
                    <a:ext uri="{9D8B030D-6E8A-4147-A177-3AD203B41FA5}">
                      <a16:colId xmlns:a16="http://schemas.microsoft.com/office/drawing/2014/main" val="20015"/>
                    </a:ext>
                  </a:extLst>
                </a:gridCol>
                <a:gridCol w="411515">
                  <a:extLst>
                    <a:ext uri="{9D8B030D-6E8A-4147-A177-3AD203B41FA5}">
                      <a16:colId xmlns:a16="http://schemas.microsoft.com/office/drawing/2014/main" val="20016"/>
                    </a:ext>
                  </a:extLst>
                </a:gridCol>
              </a:tblGrid>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9168495" y="1828801"/>
            <a:ext cx="2778577" cy="1200329"/>
          </a:xfrm>
          <a:prstGeom prst="rect">
            <a:avLst/>
          </a:prstGeom>
          <a:solidFill>
            <a:srgbClr val="FFFD78"/>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challenge word. </a:t>
            </a:r>
          </a:p>
        </p:txBody>
      </p:sp>
    </p:spTree>
    <p:extLst>
      <p:ext uri="{BB962C8B-B14F-4D97-AF65-F5344CB8AC3E}">
        <p14:creationId xmlns:p14="http://schemas.microsoft.com/office/powerpoint/2010/main" val="7860576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endParaRPr lang="en-GB" sz="1400" baseline="0" dirty="0">
                        <a:latin typeface="Muli" pitchFamily="2" charset="77"/>
                      </a:endParaRPr>
                    </a:p>
                    <a:p>
                      <a:r>
                        <a:rPr lang="en-GB" sz="1400" baseline="0" dirty="0">
                          <a:solidFill>
                            <a:srgbClr val="FF3860"/>
                          </a:solidFill>
                          <a:latin typeface="Muli" pitchFamily="2" charset="77"/>
                        </a:rPr>
                        <a:t>Answers:</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20302483"/>
              </p:ext>
            </p:extLst>
          </p:nvPr>
        </p:nvGraphicFramePr>
        <p:xfrm>
          <a:off x="3451192" y="1444167"/>
          <a:ext cx="6639867" cy="5341258"/>
        </p:xfrm>
        <a:graphic>
          <a:graphicData uri="http://schemas.openxmlformats.org/drawingml/2006/table">
            <a:tbl>
              <a:tblPr firstRow="1" bandRow="1">
                <a:tableStyleId>{5940675A-B579-460E-94D1-54222C63F5DA}</a:tableStyleId>
              </a:tblPr>
              <a:tblGrid>
                <a:gridCol w="384139">
                  <a:extLst>
                    <a:ext uri="{9D8B030D-6E8A-4147-A177-3AD203B41FA5}">
                      <a16:colId xmlns:a16="http://schemas.microsoft.com/office/drawing/2014/main" val="20000"/>
                    </a:ext>
                  </a:extLst>
                </a:gridCol>
                <a:gridCol w="384139">
                  <a:extLst>
                    <a:ext uri="{9D8B030D-6E8A-4147-A177-3AD203B41FA5}">
                      <a16:colId xmlns:a16="http://schemas.microsoft.com/office/drawing/2014/main" val="20001"/>
                    </a:ext>
                  </a:extLst>
                </a:gridCol>
                <a:gridCol w="384139">
                  <a:extLst>
                    <a:ext uri="{9D8B030D-6E8A-4147-A177-3AD203B41FA5}">
                      <a16:colId xmlns:a16="http://schemas.microsoft.com/office/drawing/2014/main" val="20002"/>
                    </a:ext>
                  </a:extLst>
                </a:gridCol>
                <a:gridCol w="384139">
                  <a:extLst>
                    <a:ext uri="{9D8B030D-6E8A-4147-A177-3AD203B41FA5}">
                      <a16:colId xmlns:a16="http://schemas.microsoft.com/office/drawing/2014/main" val="20003"/>
                    </a:ext>
                  </a:extLst>
                </a:gridCol>
                <a:gridCol w="384139">
                  <a:extLst>
                    <a:ext uri="{9D8B030D-6E8A-4147-A177-3AD203B41FA5}">
                      <a16:colId xmlns:a16="http://schemas.microsoft.com/office/drawing/2014/main" val="20004"/>
                    </a:ext>
                  </a:extLst>
                </a:gridCol>
                <a:gridCol w="370654">
                  <a:extLst>
                    <a:ext uri="{9D8B030D-6E8A-4147-A177-3AD203B41FA5}">
                      <a16:colId xmlns:a16="http://schemas.microsoft.com/office/drawing/2014/main" val="20005"/>
                    </a:ext>
                  </a:extLst>
                </a:gridCol>
                <a:gridCol w="397624">
                  <a:extLst>
                    <a:ext uri="{9D8B030D-6E8A-4147-A177-3AD203B41FA5}">
                      <a16:colId xmlns:a16="http://schemas.microsoft.com/office/drawing/2014/main" val="20006"/>
                    </a:ext>
                  </a:extLst>
                </a:gridCol>
                <a:gridCol w="384139">
                  <a:extLst>
                    <a:ext uri="{9D8B030D-6E8A-4147-A177-3AD203B41FA5}">
                      <a16:colId xmlns:a16="http://schemas.microsoft.com/office/drawing/2014/main" val="20007"/>
                    </a:ext>
                  </a:extLst>
                </a:gridCol>
                <a:gridCol w="384139">
                  <a:extLst>
                    <a:ext uri="{9D8B030D-6E8A-4147-A177-3AD203B41FA5}">
                      <a16:colId xmlns:a16="http://schemas.microsoft.com/office/drawing/2014/main" val="20008"/>
                    </a:ext>
                  </a:extLst>
                </a:gridCol>
                <a:gridCol w="384139">
                  <a:extLst>
                    <a:ext uri="{9D8B030D-6E8A-4147-A177-3AD203B41FA5}">
                      <a16:colId xmlns:a16="http://schemas.microsoft.com/office/drawing/2014/main" val="20009"/>
                    </a:ext>
                  </a:extLst>
                </a:gridCol>
                <a:gridCol w="384139">
                  <a:extLst>
                    <a:ext uri="{9D8B030D-6E8A-4147-A177-3AD203B41FA5}">
                      <a16:colId xmlns:a16="http://schemas.microsoft.com/office/drawing/2014/main" val="20010"/>
                    </a:ext>
                  </a:extLst>
                </a:gridCol>
                <a:gridCol w="384139">
                  <a:extLst>
                    <a:ext uri="{9D8B030D-6E8A-4147-A177-3AD203B41FA5}">
                      <a16:colId xmlns:a16="http://schemas.microsoft.com/office/drawing/2014/main" val="20011"/>
                    </a:ext>
                  </a:extLst>
                </a:gridCol>
                <a:gridCol w="384139">
                  <a:extLst>
                    <a:ext uri="{9D8B030D-6E8A-4147-A177-3AD203B41FA5}">
                      <a16:colId xmlns:a16="http://schemas.microsoft.com/office/drawing/2014/main" val="20012"/>
                    </a:ext>
                  </a:extLst>
                </a:gridCol>
                <a:gridCol w="411515">
                  <a:extLst>
                    <a:ext uri="{9D8B030D-6E8A-4147-A177-3AD203B41FA5}">
                      <a16:colId xmlns:a16="http://schemas.microsoft.com/office/drawing/2014/main" val="20013"/>
                    </a:ext>
                  </a:extLst>
                </a:gridCol>
                <a:gridCol w="411515">
                  <a:extLst>
                    <a:ext uri="{9D8B030D-6E8A-4147-A177-3AD203B41FA5}">
                      <a16:colId xmlns:a16="http://schemas.microsoft.com/office/drawing/2014/main" val="20014"/>
                    </a:ext>
                  </a:extLst>
                </a:gridCol>
                <a:gridCol w="411515">
                  <a:extLst>
                    <a:ext uri="{9D8B030D-6E8A-4147-A177-3AD203B41FA5}">
                      <a16:colId xmlns:a16="http://schemas.microsoft.com/office/drawing/2014/main" val="20015"/>
                    </a:ext>
                  </a:extLst>
                </a:gridCol>
                <a:gridCol w="411515">
                  <a:extLst>
                    <a:ext uri="{9D8B030D-6E8A-4147-A177-3AD203B41FA5}">
                      <a16:colId xmlns:a16="http://schemas.microsoft.com/office/drawing/2014/main" val="20016"/>
                    </a:ext>
                  </a:extLst>
                </a:gridCol>
              </a:tblGrid>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r>
                        <a:rPr lang="en-GB" sz="2000" b="0" i="0" dirty="0">
                          <a:solidFill>
                            <a:srgbClr val="FF3860"/>
                          </a:solidFill>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solidFill>
                          <a:srgbClr val="FF3860"/>
                        </a:solidFill>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9168495" y="1828801"/>
            <a:ext cx="2778577" cy="1200329"/>
          </a:xfrm>
          <a:prstGeom prst="rect">
            <a:avLst/>
          </a:prstGeom>
          <a:solidFill>
            <a:srgbClr val="FFFD78"/>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challenge word. </a:t>
            </a:r>
          </a:p>
        </p:txBody>
      </p:sp>
    </p:spTree>
    <p:extLst>
      <p:ext uri="{BB962C8B-B14F-4D97-AF65-F5344CB8AC3E}">
        <p14:creationId xmlns:p14="http://schemas.microsoft.com/office/powerpoint/2010/main" val="32891232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a:solidFill>
                  <a:srgbClr val="FF3860"/>
                </a:solidFill>
              </a:rPr>
              <a:t>Challenge Words</a:t>
            </a:r>
            <a:endParaRPr lang="en-GB" b="1" dirty="0">
              <a:solidFill>
                <a:srgbClr val="FF3860"/>
              </a:solidFill>
            </a:endParaRP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6</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13798420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6</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980975" y="770639"/>
            <a:ext cx="427037" cy="362803"/>
          </a:xfrm>
        </p:spPr>
        <p:txBody>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solidFill>
                <a:srgbClr val="FF3860"/>
              </a:solidFill>
            </a:endParaRPr>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499754"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615534220"/>
                  </a:ext>
                </a:extLst>
              </a:tr>
            </a:tbl>
          </a:graphicData>
        </a:graphic>
      </p:graphicFrame>
      <p:sp>
        <p:nvSpPr>
          <p:cNvPr id="5" name="Content Placeholder 4"/>
          <p:cNvSpPr>
            <a:spLocks noGrp="1"/>
          </p:cNvSpPr>
          <p:nvPr>
            <p:ph sz="quarter" idx="18"/>
          </p:nvPr>
        </p:nvSpPr>
        <p:spPr/>
        <p:txBody>
          <a:bodyPr/>
          <a:lstStyle/>
          <a:p>
            <a:pPr marL="0" indent="0" algn="ctr">
              <a:buNone/>
            </a:pPr>
            <a:r>
              <a:rPr lang="en-GB" u="sng" dirty="0"/>
              <a:t>Challenge week</a:t>
            </a:r>
          </a:p>
          <a:p>
            <a:pPr marL="0" indent="0" algn="ctr">
              <a:buNone/>
            </a:pPr>
            <a:endParaRPr lang="en-GB" dirty="0"/>
          </a:p>
          <a:p>
            <a:pPr marL="0" indent="0" algn="ctr">
              <a:buNone/>
            </a:pPr>
            <a:r>
              <a:rPr lang="en-GB" dirty="0"/>
              <a:t>Choose an activity from the challenge week pack.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41505600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FD78"/>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80725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4223658" y="1454616"/>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6"/>
                  </a:ext>
                </a:extLst>
              </a:tr>
              <a:tr h="466522">
                <a:tc>
                  <a:txBody>
                    <a:bodyPr/>
                    <a:lstStyle/>
                    <a:p>
                      <a:pPr algn="ctr"/>
                      <a:r>
                        <a:rPr lang="en-GB" sz="2400" b="0" i="0" dirty="0">
                          <a:latin typeface="OpenDyslexicAlta" pitchFamily="2" charset="77"/>
                          <a:ea typeface="OpenDyslexic" charset="0"/>
                          <a:cs typeface="OpenDyslexic" charset="0"/>
                        </a:rPr>
                        <a:t>z</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580371" y="6281835"/>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11765365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4194313" y="1454616"/>
          <a:ext cx="7061518" cy="4665220"/>
        </p:xfrm>
        <a:graphic>
          <a:graphicData uri="http://schemas.openxmlformats.org/drawingml/2006/table">
            <a:tbl>
              <a:tblPr firstRow="1" firstCol="1" bandRow="1">
                <a:tableStyleId>{5940675A-B579-460E-94D1-54222C63F5DA}</a:tableStyleId>
              </a:tblPr>
              <a:tblGrid>
                <a:gridCol w="476997">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solidFill>
                            <a:schemeClr val="tx1">
                              <a:lumMod val="95000"/>
                              <a:lumOff val="5000"/>
                            </a:schemeClr>
                          </a:solidFill>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err="1">
                          <a:solidFill>
                            <a:schemeClr val="tx1">
                              <a:lumMod val="95000"/>
                              <a:lumOff val="5000"/>
                            </a:schemeClr>
                          </a:solidFill>
                          <a:latin typeface="OpenDyslexicAlta" pitchFamily="2" charset="77"/>
                          <a:ea typeface="OpenDyslexic" charset="0"/>
                          <a:cs typeface="OpenDyslexic" charset="0"/>
                        </a:rPr>
                        <a:t>i</a:t>
                      </a:r>
                      <a:endParaRPr lang="en-GB" sz="2400" b="0" i="0" dirty="0">
                        <a:solidFill>
                          <a:schemeClr val="tx1">
                            <a:lumMod val="95000"/>
                            <a:lumOff val="5000"/>
                          </a:schemeClr>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v</a:t>
                      </a:r>
                    </a:p>
                  </a:txBody>
                  <a:tcPr marL="68580" marR="68580" marT="0" marB="0">
                    <a:solidFill>
                      <a:srgbClr val="FF3860"/>
                    </a:solidFill>
                  </a:tcPr>
                </a:tc>
                <a:tc>
                  <a:txBody>
                    <a:bodyPr/>
                    <a:lstStyle/>
                    <a:p>
                      <a:pPr algn="ctr"/>
                      <a:r>
                        <a:rPr lang="en-GB" sz="2400" b="0" i="0" dirty="0" err="1">
                          <a:solidFill>
                            <a:schemeClr val="tx1">
                              <a:lumMod val="95000"/>
                              <a:lumOff val="5000"/>
                            </a:schemeClr>
                          </a:solidFill>
                          <a:latin typeface="OpenDyslexicAlta" pitchFamily="2" charset="77"/>
                          <a:ea typeface="OpenDyslexic" charset="0"/>
                          <a:cs typeface="OpenDyslexic" charset="0"/>
                        </a:rPr>
                        <a:t>i</a:t>
                      </a:r>
                      <a:endParaRPr lang="en-GB" sz="2400" b="0" i="0" dirty="0">
                        <a:solidFill>
                          <a:schemeClr val="tx1">
                            <a:lumMod val="95000"/>
                            <a:lumOff val="5000"/>
                          </a:schemeClr>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l</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g</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algn="ctr"/>
                      <a:r>
                        <a:rPr lang="en-GB" sz="2400" b="0" i="0" dirty="0">
                          <a:latin typeface="OpenDyslexicAlta" pitchFamily="2" charset="77"/>
                          <a:ea typeface="OpenDyslexic" charset="0"/>
                          <a:cs typeface="OpenDyslexic" charset="0"/>
                        </a:rPr>
                        <a:t>z</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4580371" y="6281835"/>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512468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13231</TotalTime>
  <Words>10659</Words>
  <Application>Microsoft Macintosh PowerPoint</Application>
  <PresentationFormat>Widescreen</PresentationFormat>
  <Paragraphs>2899</Paragraphs>
  <Slides>97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OpenDyslexicAlta</vt:lpstr>
      <vt:lpstr>Calibri</vt:lpstr>
      <vt:lpstr>Arial</vt:lpstr>
      <vt:lpstr>Muli</vt:lpstr>
      <vt:lpstr>Cookies</vt:lpstr>
      <vt:lpstr>Office Theme</vt:lpstr>
      <vt:lpstr>PowerPoint Presentation</vt:lpstr>
      <vt:lpstr>Spelling lists – Stage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see? Write down what these images are:</vt:lpstr>
      <vt:lpstr>What can you see? Write down what these images are:</vt:lpstr>
      <vt:lpstr>PowerPoint Presentation</vt:lpstr>
      <vt:lpstr>PowerPoint Presentation</vt:lpstr>
      <vt:lpstr>PowerPoint Presentation</vt:lpstr>
      <vt:lpstr>PowerPoint Presentation</vt:lpstr>
      <vt:lpstr>Spelling lists – Stage 2</vt:lpstr>
      <vt:lpstr>PowerPoint Presentation</vt:lpstr>
      <vt:lpstr>PowerPoint Presentation</vt:lpstr>
      <vt:lpstr>What can you see? Write down what these images are:</vt:lpstr>
      <vt:lpstr>What can you see? Write down what these images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4</vt:lpstr>
      <vt:lpstr>PowerPoint Presentation</vt:lpstr>
      <vt:lpstr>PowerPoint Presentation</vt:lpstr>
      <vt:lpstr>My shoelaces were tied in a double ____.</vt:lpstr>
      <vt:lpstr>My shoelaces were tied in a double knot.</vt:lpstr>
      <vt:lpstr>All classes went swimming ______ year 1.</vt:lpstr>
      <vt:lpstr>All classes went swimming  except year 1.</vt:lpstr>
      <vt:lpstr>The bad ____ means that we may   have to cancel sports day.</vt:lpstr>
      <vt:lpstr>The bad weather means that we may have to cancel sports day.</vt:lpstr>
      <vt:lpstr>The _____ swooped down low over   the airport during the air show.</vt:lpstr>
      <vt:lpstr>The plane swooped down low over   the airport during the air show.</vt:lpstr>
      <vt:lpstr>Each child ate a _____ of fruit   at break time.</vt:lpstr>
      <vt:lpstr>Each child ate a piece of fruit   at break time.</vt:lpstr>
      <vt:lpstr>PowerPoint Presentation</vt:lpstr>
      <vt:lpstr>PowerPoint Presentation</vt:lpstr>
      <vt:lpstr>PowerPoint Presentation</vt:lpstr>
      <vt:lpstr>PowerPoint Presentation</vt:lpstr>
      <vt:lpstr>PowerPoint Presentation</vt:lpstr>
      <vt:lpstr>Write down the opposite of:  active</vt:lpstr>
      <vt:lpstr>Write down the opposite of:  correct</vt:lpstr>
      <vt:lpstr>Write down the opposite of:  secure</vt:lpstr>
      <vt:lpstr>Write down the opposite of:  visible</vt:lpstr>
      <vt:lpstr>Write down the opposite of:  flexible</vt:lpstr>
      <vt:lpstr>PowerPoint Presentation</vt:lpstr>
      <vt:lpstr>PowerPoint Presentation</vt:lpstr>
      <vt:lpstr>PowerPoint Presentation</vt:lpstr>
      <vt:lpstr>Spelling lists – Stage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189</cp:revision>
  <cp:lastPrinted>2018-10-27T12:33:15Z</cp:lastPrinted>
  <dcterms:created xsi:type="dcterms:W3CDTF">2018-08-06T08:16:18Z</dcterms:created>
  <dcterms:modified xsi:type="dcterms:W3CDTF">2019-09-19T08:23:45Z</dcterms:modified>
</cp:coreProperties>
</file>