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10"/>
  </p:notesMasterIdLst>
  <p:sldIdLst>
    <p:sldId id="257" r:id="rId2"/>
    <p:sldId id="258" r:id="rId3"/>
    <p:sldId id="262" r:id="rId4"/>
    <p:sldId id="263" r:id="rId5"/>
    <p:sldId id="264" r:id="rId6"/>
    <p:sldId id="266" r:id="rId7"/>
    <p:sldId id="265" r:id="rId8"/>
    <p:sldId id="267" r:id="rId9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9E73"/>
    <a:srgbClr val="B49381"/>
    <a:srgbClr val="CD8E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06" autoAdjust="0"/>
    <p:restoredTop sz="94660"/>
  </p:normalViewPr>
  <p:slideViewPr>
    <p:cSldViewPr snapToGrid="0">
      <p:cViewPr varScale="1">
        <p:scale>
          <a:sx n="89" d="100"/>
          <a:sy n="89" d="100"/>
        </p:scale>
        <p:origin x="30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7EB75-FE2A-A04F-A2C9-18C51E13015A}" type="datetimeFigureOut">
              <a:rPr lang="en-GB" smtClean="0"/>
              <a:t>08/09/2017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C28CD-179B-4246-8659-B3D9E2B8D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32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C28CD-179B-4246-8659-B3D9E2B8D30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015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C28CD-179B-4246-8659-B3D9E2B8D30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453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C28CD-179B-4246-8659-B3D9E2B8D30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894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C28CD-179B-4246-8659-B3D9E2B8D30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4187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C28CD-179B-4246-8659-B3D9E2B8D30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861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C28CD-179B-4246-8659-B3D9E2B8D30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239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C28CD-179B-4246-8659-B3D9E2B8D30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106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4321"/>
            <a:ext cx="5143500" cy="3448756"/>
          </a:xfrm>
        </p:spPr>
        <p:txBody>
          <a:bodyPr anchor="b">
            <a:normAutofit/>
          </a:bodyPr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 algn="ctr">
              <a:buNone/>
              <a:defRPr sz="1575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376B-DD5D-4D40-BD70-E4F711980C57}" type="datetime1">
              <a:rPr lang="en-GB" smtClean="0"/>
              <a:t>08/09/2017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27111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6B692-2C76-3348-A16E-865EEAA55436}" type="datetime1">
              <a:rPr lang="en-GB" smtClean="0"/>
              <a:t>08/09/2017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185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052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0523"/>
            <a:ext cx="4350544" cy="839487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2CCB-A6C3-BE46-8079-7D6C1EF49289}" type="datetime1">
              <a:rPr lang="en-GB" smtClean="0"/>
              <a:t>08/09/2017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129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F505-C9AB-3146-A8FE-E3FC18CD068E}" type="datetime1">
              <a:rPr lang="en-GB" smtClean="0"/>
              <a:t>08/09/2017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034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3500"/>
            <a:ext cx="5915025" cy="4118412"/>
          </a:xfrm>
        </p:spPr>
        <p:txBody>
          <a:bodyPr anchor="b">
            <a:normAutofit/>
          </a:bodyPr>
          <a:lstStyle>
            <a:lvl1pPr>
              <a:defRPr sz="3375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76026"/>
            <a:ext cx="5915025" cy="2166937"/>
          </a:xfrm>
        </p:spPr>
        <p:txBody>
          <a:bodyPr anchor="t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38FA-F95B-054E-BE8D-72A409129234}" type="datetime1">
              <a:rPr lang="en-GB" smtClean="0"/>
              <a:t>08/09/2017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29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384" y="2641601"/>
            <a:ext cx="2914650" cy="628526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41601"/>
            <a:ext cx="2914650" cy="628526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22F3-EAEE-ED48-9C4E-B4B6B7B47265}" type="datetime1">
              <a:rPr lang="en-GB" smtClean="0"/>
              <a:t>08/09/2017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599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429340"/>
            <a:ext cx="2900363" cy="11926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84" y="3622017"/>
            <a:ext cx="2900363" cy="53163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9340"/>
            <a:ext cx="2914651" cy="119267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22017"/>
            <a:ext cx="2914651" cy="53163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4216C-DC63-0D4D-A16D-6563FD1615A8}" type="datetime1">
              <a:rPr lang="en-GB" smtClean="0"/>
              <a:t>08/09/2017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24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6C76-8ED4-7D45-A6CE-BC74D793368C}" type="datetime1">
              <a:rPr lang="en-GB" smtClean="0"/>
              <a:t>08/09/2017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0DB7D-49CD-5341-8AC6-0E45A3A470E7}" type="datetime1">
              <a:rPr lang="en-GB" smtClean="0"/>
              <a:t>08/09/2017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51241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1"/>
            <a:ext cx="2211705" cy="2311396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799"/>
            <a:ext cx="2211705" cy="550333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C7183-BCE5-A940-96F7-6CB623A602E0}" type="datetime1">
              <a:rPr lang="en-GB" smtClean="0"/>
              <a:t>08/09/2017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57329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0"/>
            <a:ext cx="2211705" cy="2311400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800"/>
            <a:ext cx="2211705" cy="550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CAD9-9D3F-804E-A247-3F518D99BF09}" type="datetime1">
              <a:rPr lang="en-GB" smtClean="0"/>
              <a:t>08/09/2017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285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384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641601"/>
            <a:ext cx="5915025" cy="628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67F8630-C1E8-EF4D-963B-3AFBD814E3CB}" type="datetime1">
              <a:rPr lang="en-GB" smtClean="0"/>
              <a:t>08/09/2017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41159-7C90-419A-AC83-057C69CB7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0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Wingdings 2" pitchFamily="18" charset="2"/>
        <a:buChar char="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92793" y="199505"/>
            <a:ext cx="6224604" cy="95596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37478" y="562272"/>
            <a:ext cx="5535233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KS1 Reading Vipers</a:t>
            </a:r>
          </a:p>
          <a:p>
            <a:pPr algn="ctr"/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GB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Improving key</a:t>
            </a:r>
          </a:p>
          <a:p>
            <a:pPr algn="ctr"/>
            <a:r>
              <a:rPr lang="en-GB" sz="54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reading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skills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085" y="5943600"/>
            <a:ext cx="3756867" cy="308783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540" y="5520905"/>
            <a:ext cx="4007224" cy="382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03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92793" y="199505"/>
            <a:ext cx="6224604" cy="95596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1839" y="2081935"/>
            <a:ext cx="5606511" cy="3520531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4400" b="1" dirty="0" smtClean="0">
                <a:solidFill>
                  <a:srgbClr val="FF0000"/>
                </a:solidFill>
              </a:rPr>
              <a:t>V</a:t>
            </a:r>
            <a:r>
              <a:rPr lang="en-GB" sz="3600" dirty="0" smtClean="0"/>
              <a:t>ocabulary </a:t>
            </a:r>
            <a:endParaRPr lang="en-GB" sz="3600" dirty="0"/>
          </a:p>
          <a:p>
            <a:pPr marL="0" indent="0">
              <a:spcBef>
                <a:spcPts val="0"/>
              </a:spcBef>
              <a:buNone/>
            </a:pPr>
            <a:r>
              <a:rPr lang="en-GB" sz="4400" b="1" dirty="0" smtClean="0">
                <a:solidFill>
                  <a:srgbClr val="FF0000"/>
                </a:solidFill>
              </a:rPr>
              <a:t>I</a:t>
            </a:r>
            <a:r>
              <a:rPr lang="en-GB" sz="3600" dirty="0" smtClean="0"/>
              <a:t>nfer</a:t>
            </a:r>
            <a:endParaRPr lang="en-GB" sz="3600" dirty="0"/>
          </a:p>
          <a:p>
            <a:pPr marL="0" indent="0">
              <a:spcBef>
                <a:spcPts val="0"/>
              </a:spcBef>
              <a:buNone/>
            </a:pPr>
            <a:r>
              <a:rPr lang="en-GB" sz="4400" b="1" dirty="0" smtClean="0">
                <a:solidFill>
                  <a:srgbClr val="FF0000"/>
                </a:solidFill>
              </a:rPr>
              <a:t>P</a:t>
            </a:r>
            <a:r>
              <a:rPr lang="en-GB" sz="3600" dirty="0" smtClean="0"/>
              <a:t>redict</a:t>
            </a:r>
            <a:endParaRPr lang="en-GB" sz="3600" dirty="0"/>
          </a:p>
          <a:p>
            <a:pPr marL="0" indent="0">
              <a:spcBef>
                <a:spcPts val="0"/>
              </a:spcBef>
              <a:buNone/>
            </a:pPr>
            <a:r>
              <a:rPr lang="en-GB" sz="4400" b="1" dirty="0" smtClean="0">
                <a:solidFill>
                  <a:srgbClr val="FF0000"/>
                </a:solidFill>
              </a:rPr>
              <a:t>E</a:t>
            </a:r>
            <a:r>
              <a:rPr lang="en-GB" sz="3600" dirty="0" smtClean="0"/>
              <a:t>xplain</a:t>
            </a:r>
            <a:endParaRPr lang="en-GB" sz="3600" dirty="0"/>
          </a:p>
          <a:p>
            <a:pPr marL="0" indent="0">
              <a:spcBef>
                <a:spcPts val="0"/>
              </a:spcBef>
              <a:buNone/>
            </a:pPr>
            <a:r>
              <a:rPr lang="en-GB" sz="4400" b="1" dirty="0" smtClean="0">
                <a:solidFill>
                  <a:srgbClr val="FF0000"/>
                </a:solidFill>
              </a:rPr>
              <a:t>R</a:t>
            </a:r>
            <a:r>
              <a:rPr lang="en-GB" sz="3600" dirty="0" smtClean="0"/>
              <a:t>etrieve</a:t>
            </a:r>
            <a:endParaRPr lang="en-GB" sz="3600" dirty="0"/>
          </a:p>
          <a:p>
            <a:pPr marL="0" indent="0">
              <a:spcBef>
                <a:spcPts val="0"/>
              </a:spcBef>
              <a:buNone/>
            </a:pPr>
            <a:r>
              <a:rPr lang="en-GB" sz="4400" b="1" smtClean="0">
                <a:solidFill>
                  <a:srgbClr val="FF0000"/>
                </a:solidFill>
              </a:rPr>
              <a:t>S</a:t>
            </a:r>
            <a:r>
              <a:rPr lang="en-GB" sz="3600" smtClean="0"/>
              <a:t>equence</a:t>
            </a:r>
            <a:endParaRPr lang="en-GB" sz="3600" dirty="0"/>
          </a:p>
        </p:txBody>
      </p:sp>
      <p:sp>
        <p:nvSpPr>
          <p:cNvPr id="2" name="Rectangle 1"/>
          <p:cNvSpPr/>
          <p:nvPr/>
        </p:nvSpPr>
        <p:spPr>
          <a:xfrm>
            <a:off x="1067463" y="679055"/>
            <a:ext cx="44659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Reading Vipers</a:t>
            </a:r>
            <a:endParaRPr lang="en-GB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085" y="5943600"/>
            <a:ext cx="3756867" cy="308783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540" y="5520905"/>
            <a:ext cx="4007224" cy="382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5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92793" y="220598"/>
            <a:ext cx="6224604" cy="95596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1839" y="2081936"/>
            <a:ext cx="5606511" cy="677890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4400" b="1" dirty="0" smtClean="0">
                <a:solidFill>
                  <a:srgbClr val="FF0000"/>
                </a:solidFill>
              </a:rPr>
              <a:t>V</a:t>
            </a:r>
            <a:r>
              <a:rPr lang="en-GB" sz="3600" dirty="0" smtClean="0"/>
              <a:t>ocabulary </a:t>
            </a:r>
            <a:endParaRPr lang="en-GB" sz="3600" dirty="0"/>
          </a:p>
        </p:txBody>
      </p:sp>
      <p:sp>
        <p:nvSpPr>
          <p:cNvPr id="2" name="Rectangle 1"/>
          <p:cNvSpPr/>
          <p:nvPr/>
        </p:nvSpPr>
        <p:spPr>
          <a:xfrm>
            <a:off x="292793" y="679055"/>
            <a:ext cx="62246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KS1 Reading Vipers</a:t>
            </a:r>
            <a:endParaRPr lang="en-GB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01839" y="2876204"/>
            <a:ext cx="5606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Draw upon knowledge of vocabulary in order to understand the text.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71488" y="3971925"/>
            <a:ext cx="5736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 questions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71488" y="4421315"/>
            <a:ext cx="57368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What does the word </a:t>
            </a:r>
            <a:r>
              <a:rPr lang="mr-IN" dirty="0" smtClean="0"/>
              <a:t>………</a:t>
            </a:r>
            <a:r>
              <a:rPr lang="en-GB" dirty="0" smtClean="0"/>
              <a:t>. mean in this sentence?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Find and copy a word which means </a:t>
            </a:r>
            <a:r>
              <a:rPr lang="mr-IN" dirty="0" smtClean="0"/>
              <a:t>………</a:t>
            </a:r>
            <a:r>
              <a:rPr lang="en-GB" dirty="0" smtClean="0"/>
              <a:t>.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What does this word or phrase tell you about </a:t>
            </a:r>
            <a:r>
              <a:rPr lang="mr-IN" dirty="0" smtClean="0"/>
              <a:t>………</a:t>
            </a:r>
            <a:r>
              <a:rPr lang="en-GB" dirty="0" smtClean="0"/>
              <a:t>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Which word in this section do you think is the most important? Why?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Which of the words best describes the character/setting/mood </a:t>
            </a:r>
            <a:r>
              <a:rPr lang="en-GB" dirty="0" err="1" smtClean="0"/>
              <a:t>etc</a:t>
            </a:r>
            <a:r>
              <a:rPr lang="en-GB" dirty="0" smtClean="0"/>
              <a:t>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Can you think of any other words the author could have used to describe this?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Why do you think </a:t>
            </a:r>
            <a:r>
              <a:rPr lang="mr-IN" dirty="0" smtClean="0"/>
              <a:t>………</a:t>
            </a:r>
            <a:r>
              <a:rPr lang="en-GB" dirty="0" smtClean="0"/>
              <a:t>. is repeated in this section? </a:t>
            </a:r>
            <a:endParaRPr lang="en-GB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01839" y="2092853"/>
            <a:ext cx="5606511" cy="6778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 2" pitchFamily="18" charset="2"/>
              <a:buNone/>
            </a:pPr>
            <a:r>
              <a:rPr lang="en-GB" sz="4400" b="1" smtClean="0">
                <a:solidFill>
                  <a:srgbClr val="FF0000"/>
                </a:solidFill>
              </a:rPr>
              <a:t>V</a:t>
            </a:r>
            <a:r>
              <a:rPr lang="en-GB" sz="3600" smtClean="0"/>
              <a:t>ocabulary </a:t>
            </a:r>
            <a:endParaRPr lang="en-GB" sz="36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3757612" y="7397172"/>
            <a:ext cx="2593339" cy="1949380"/>
            <a:chOff x="1261540" y="5520905"/>
            <a:chExt cx="5089412" cy="382564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4085" y="5943600"/>
              <a:ext cx="3756867" cy="308783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540" y="5520905"/>
              <a:ext cx="4007224" cy="38256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3113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92793" y="208496"/>
            <a:ext cx="6224604" cy="95596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1839" y="2081936"/>
            <a:ext cx="5606511" cy="677890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4400" b="1" dirty="0">
                <a:solidFill>
                  <a:srgbClr val="FF0000"/>
                </a:solidFill>
              </a:rPr>
              <a:t>I</a:t>
            </a:r>
            <a:r>
              <a:rPr lang="en-GB" sz="3600" dirty="0" smtClean="0"/>
              <a:t>nfer </a:t>
            </a:r>
            <a:endParaRPr lang="en-GB" sz="3600" dirty="0"/>
          </a:p>
        </p:txBody>
      </p:sp>
      <p:sp>
        <p:nvSpPr>
          <p:cNvPr id="2" name="Rectangle 1"/>
          <p:cNvSpPr/>
          <p:nvPr/>
        </p:nvSpPr>
        <p:spPr>
          <a:xfrm>
            <a:off x="292793" y="679055"/>
            <a:ext cx="62246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KS1 Reading Vipers</a:t>
            </a:r>
            <a:endParaRPr lang="en-GB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01839" y="2876204"/>
            <a:ext cx="5606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Make inferences from the text.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71488" y="3971925"/>
            <a:ext cx="5736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 questions</a:t>
            </a:r>
            <a:endParaRPr lang="en-GB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01839" y="2092853"/>
            <a:ext cx="5606511" cy="67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 2" pitchFamily="18" charset="2"/>
              <a:buNone/>
            </a:pPr>
            <a:endParaRPr lang="en-GB" sz="36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3757612" y="7397172"/>
            <a:ext cx="2593339" cy="1949380"/>
            <a:chOff x="1261540" y="5520905"/>
            <a:chExt cx="5089412" cy="382564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4085" y="5943600"/>
              <a:ext cx="3756867" cy="308783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540" y="5520905"/>
              <a:ext cx="4007224" cy="3825647"/>
            </a:xfrm>
            <a:prstGeom prst="rect">
              <a:avLst/>
            </a:prstGeom>
          </p:spPr>
        </p:pic>
      </p:grpSp>
      <p:sp>
        <p:nvSpPr>
          <p:cNvPr id="17" name="TextBox 16"/>
          <p:cNvSpPr txBox="1"/>
          <p:nvPr/>
        </p:nvSpPr>
        <p:spPr>
          <a:xfrm>
            <a:off x="471488" y="4421315"/>
            <a:ext cx="57368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Why was</a:t>
            </a:r>
            <a:r>
              <a:rPr lang="mr-IN" dirty="0" smtClean="0"/>
              <a:t>……</a:t>
            </a:r>
            <a:r>
              <a:rPr lang="en-GB" dirty="0" smtClean="0"/>
              <a:t>. feeling</a:t>
            </a:r>
            <a:r>
              <a:rPr lang="mr-IN" dirty="0" smtClean="0"/>
              <a:t>……</a:t>
            </a:r>
            <a:r>
              <a:rPr lang="en-GB" dirty="0" smtClean="0"/>
              <a:t>..?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Why did </a:t>
            </a:r>
            <a:r>
              <a:rPr lang="mr-IN" dirty="0" smtClean="0"/>
              <a:t>…………</a:t>
            </a:r>
            <a:r>
              <a:rPr lang="en-GB" dirty="0"/>
              <a:t> </a:t>
            </a:r>
            <a:r>
              <a:rPr lang="en-GB" dirty="0" smtClean="0"/>
              <a:t>happen?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Why did </a:t>
            </a:r>
            <a:r>
              <a:rPr lang="mr-IN" dirty="0" smtClean="0"/>
              <a:t>………</a:t>
            </a:r>
            <a:r>
              <a:rPr lang="en-GB" dirty="0" smtClean="0"/>
              <a:t>. say </a:t>
            </a:r>
            <a:r>
              <a:rPr lang="mr-IN" dirty="0" smtClean="0"/>
              <a:t>………</a:t>
            </a:r>
            <a:r>
              <a:rPr lang="en-GB" dirty="0" smtClean="0"/>
              <a:t>.?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Can you explain why</a:t>
            </a:r>
            <a:r>
              <a:rPr lang="mr-IN" dirty="0" smtClean="0"/>
              <a:t>………</a:t>
            </a:r>
            <a:r>
              <a:rPr lang="en-GB" dirty="0" smtClean="0"/>
              <a:t>.?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What do  you think the author intended when they said</a:t>
            </a:r>
            <a:r>
              <a:rPr lang="mr-IN" dirty="0" smtClean="0"/>
              <a:t>………</a:t>
            </a:r>
            <a:r>
              <a:rPr lang="en-GB" dirty="0" smtClean="0"/>
              <a:t>.?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How does </a:t>
            </a:r>
            <a:r>
              <a:rPr lang="mr-IN" dirty="0" smtClean="0"/>
              <a:t>………</a:t>
            </a:r>
            <a:r>
              <a:rPr lang="en-GB" dirty="0" smtClean="0"/>
              <a:t>. make you feel?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025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92793" y="208496"/>
            <a:ext cx="6224604" cy="95596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1839" y="2081936"/>
            <a:ext cx="5606511" cy="677890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4400" b="1" dirty="0">
                <a:solidFill>
                  <a:srgbClr val="FF0000"/>
                </a:solidFill>
              </a:rPr>
              <a:t>P</a:t>
            </a:r>
            <a:r>
              <a:rPr lang="en-GB" sz="3600" dirty="0" smtClean="0"/>
              <a:t>redict </a:t>
            </a:r>
            <a:endParaRPr lang="en-GB" sz="3600" dirty="0"/>
          </a:p>
        </p:txBody>
      </p:sp>
      <p:sp>
        <p:nvSpPr>
          <p:cNvPr id="2" name="Rectangle 1"/>
          <p:cNvSpPr/>
          <p:nvPr/>
        </p:nvSpPr>
        <p:spPr>
          <a:xfrm>
            <a:off x="292793" y="679055"/>
            <a:ext cx="62246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KS1 Reading Vipers</a:t>
            </a:r>
            <a:endParaRPr lang="en-GB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01839" y="2876204"/>
            <a:ext cx="5606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Predict what you think will happen based on the information that you have been given.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71488" y="3971925"/>
            <a:ext cx="5736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 questions</a:t>
            </a:r>
            <a:endParaRPr lang="en-GB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01839" y="2092853"/>
            <a:ext cx="5606511" cy="67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 2" pitchFamily="18" charset="2"/>
              <a:buNone/>
            </a:pPr>
            <a:endParaRPr lang="en-GB" sz="36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3757612" y="7397172"/>
            <a:ext cx="2593339" cy="1949380"/>
            <a:chOff x="1261540" y="5520905"/>
            <a:chExt cx="5089412" cy="382564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4085" y="5943600"/>
              <a:ext cx="3756867" cy="308783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540" y="5520905"/>
              <a:ext cx="4007224" cy="3825647"/>
            </a:xfrm>
            <a:prstGeom prst="rect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71488" y="4421315"/>
            <a:ext cx="5736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471488" y="4421315"/>
            <a:ext cx="57368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GB" dirty="0" smtClean="0"/>
              <a:t>Look at the book cover/blurb </a:t>
            </a:r>
            <a:r>
              <a:rPr lang="mr-IN" dirty="0" smtClean="0"/>
              <a:t>–</a:t>
            </a:r>
            <a:r>
              <a:rPr lang="en-GB" dirty="0" smtClean="0"/>
              <a:t> what do you think this book will be about?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What do you think will happen next?  </a:t>
            </a:r>
            <a:r>
              <a:rPr lang="en-GB" smtClean="0"/>
              <a:t>What </a:t>
            </a:r>
            <a:r>
              <a:rPr lang="en-GB" dirty="0" smtClean="0"/>
              <a:t>makes you think this?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How does the choice of character or setting affect what will happen next?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What is happening?  What do you think happened before?  What do you think will happen after?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What do you think the last paragraph suggests will happen next?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095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92793" y="208496"/>
            <a:ext cx="6224604" cy="95596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1839" y="2081936"/>
            <a:ext cx="5606511" cy="677890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4400" b="1" dirty="0">
                <a:solidFill>
                  <a:srgbClr val="FF0000"/>
                </a:solidFill>
              </a:rPr>
              <a:t>E</a:t>
            </a:r>
            <a:r>
              <a:rPr lang="en-GB" sz="3600" dirty="0" smtClean="0"/>
              <a:t>xplain </a:t>
            </a:r>
            <a:endParaRPr lang="en-GB" sz="3600" dirty="0"/>
          </a:p>
        </p:txBody>
      </p:sp>
      <p:sp>
        <p:nvSpPr>
          <p:cNvPr id="2" name="Rectangle 1"/>
          <p:cNvSpPr/>
          <p:nvPr/>
        </p:nvSpPr>
        <p:spPr>
          <a:xfrm>
            <a:off x="292793" y="679055"/>
            <a:ext cx="62246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KS1 Reading Vipers</a:t>
            </a:r>
            <a:endParaRPr lang="en-GB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01839" y="2876204"/>
            <a:ext cx="5606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Explain your preferences, thoughts and opinions about the text. 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71488" y="3971925"/>
            <a:ext cx="5736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 questions</a:t>
            </a:r>
            <a:endParaRPr lang="en-GB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01839" y="2092853"/>
            <a:ext cx="5606511" cy="67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 2" pitchFamily="18" charset="2"/>
              <a:buNone/>
            </a:pPr>
            <a:endParaRPr lang="en-GB" sz="36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3757612" y="7397172"/>
            <a:ext cx="2593339" cy="1949380"/>
            <a:chOff x="1261540" y="5520905"/>
            <a:chExt cx="5089412" cy="382564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4085" y="5943600"/>
              <a:ext cx="3756867" cy="308783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540" y="5520905"/>
              <a:ext cx="4007224" cy="3825647"/>
            </a:xfrm>
            <a:prstGeom prst="rect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71488" y="4421315"/>
            <a:ext cx="57368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Who is your favourite character?  Why?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Why do you think all the main characters are girls in this book?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Would you like to live in this setting?  Why/why not?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Is there anything you would change about this story?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Do you like this text?  What do you like about it?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343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92793" y="208496"/>
            <a:ext cx="6224604" cy="95596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1839" y="2081936"/>
            <a:ext cx="5606511" cy="677890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4400" b="1" dirty="0" smtClean="0">
                <a:solidFill>
                  <a:srgbClr val="FF0000"/>
                </a:solidFill>
              </a:rPr>
              <a:t>R</a:t>
            </a:r>
            <a:r>
              <a:rPr lang="en-GB" sz="3600" dirty="0" smtClean="0"/>
              <a:t>etrieve </a:t>
            </a:r>
            <a:endParaRPr lang="en-GB" sz="3600" dirty="0"/>
          </a:p>
        </p:txBody>
      </p:sp>
      <p:sp>
        <p:nvSpPr>
          <p:cNvPr id="2" name="Rectangle 1"/>
          <p:cNvSpPr/>
          <p:nvPr/>
        </p:nvSpPr>
        <p:spPr>
          <a:xfrm>
            <a:off x="292793" y="679055"/>
            <a:ext cx="62246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KS1 Reading Vipers</a:t>
            </a:r>
            <a:endParaRPr lang="en-GB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01839" y="2876204"/>
            <a:ext cx="56065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Identify and explain the key features of fiction and non-fiction texts such as: characters, events, titles and information.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71488" y="3971925"/>
            <a:ext cx="5736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 questions</a:t>
            </a:r>
            <a:endParaRPr lang="en-GB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01839" y="2092853"/>
            <a:ext cx="5606511" cy="67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 2" pitchFamily="18" charset="2"/>
              <a:buNone/>
            </a:pPr>
            <a:endParaRPr lang="en-GB" sz="36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3757612" y="7397172"/>
            <a:ext cx="2593339" cy="1949380"/>
            <a:chOff x="1261540" y="5520905"/>
            <a:chExt cx="5089412" cy="382564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4085" y="5943600"/>
              <a:ext cx="3756867" cy="308783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540" y="5520905"/>
              <a:ext cx="4007224" cy="3825647"/>
            </a:xfrm>
            <a:prstGeom prst="rect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71488" y="4421315"/>
            <a:ext cx="5736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471488" y="4421315"/>
            <a:ext cx="57368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What kind of text is this?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Who did</a:t>
            </a:r>
            <a:r>
              <a:rPr lang="mr-IN" dirty="0" smtClean="0"/>
              <a:t>…</a:t>
            </a:r>
            <a:r>
              <a:rPr lang="en-GB" dirty="0" smtClean="0"/>
              <a:t>..?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Where did</a:t>
            </a:r>
            <a:r>
              <a:rPr lang="mr-IN" dirty="0" smtClean="0"/>
              <a:t>…</a:t>
            </a:r>
            <a:r>
              <a:rPr lang="en-GB" dirty="0" smtClean="0"/>
              <a:t>..?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When did</a:t>
            </a:r>
            <a:r>
              <a:rPr lang="mr-IN" dirty="0" smtClean="0"/>
              <a:t>…</a:t>
            </a:r>
            <a:r>
              <a:rPr lang="en-GB" dirty="0" smtClean="0"/>
              <a:t>..?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What happened when</a:t>
            </a:r>
            <a:r>
              <a:rPr lang="mr-IN" dirty="0" smtClean="0"/>
              <a:t>…</a:t>
            </a:r>
            <a:r>
              <a:rPr lang="en-GB" dirty="0" smtClean="0"/>
              <a:t>..?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Why did </a:t>
            </a:r>
            <a:r>
              <a:rPr lang="mr-IN" dirty="0" smtClean="0"/>
              <a:t>……</a:t>
            </a:r>
            <a:r>
              <a:rPr lang="en-GB" dirty="0" smtClean="0"/>
              <a:t>.. happen?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How did </a:t>
            </a:r>
            <a:r>
              <a:rPr lang="mr-IN" dirty="0" smtClean="0"/>
              <a:t>……</a:t>
            </a:r>
            <a:r>
              <a:rPr lang="en-GB" dirty="0" smtClean="0"/>
              <a:t>.?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How many</a:t>
            </a:r>
            <a:r>
              <a:rPr lang="mr-IN" dirty="0" smtClean="0"/>
              <a:t>…</a:t>
            </a:r>
            <a:r>
              <a:rPr lang="en-GB" dirty="0" smtClean="0"/>
              <a:t>..?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What happened to</a:t>
            </a:r>
            <a:r>
              <a:rPr lang="mr-IN" dirty="0" smtClean="0"/>
              <a:t>……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731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92793" y="149161"/>
            <a:ext cx="6224604" cy="95596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1839" y="2081936"/>
            <a:ext cx="5606511" cy="677890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4400" b="1" dirty="0" smtClean="0">
                <a:solidFill>
                  <a:srgbClr val="FF0000"/>
                </a:solidFill>
              </a:rPr>
              <a:t>S</a:t>
            </a:r>
            <a:r>
              <a:rPr lang="en-GB" sz="3600" dirty="0" smtClean="0"/>
              <a:t>equence </a:t>
            </a:r>
            <a:endParaRPr lang="en-GB" sz="3600" dirty="0"/>
          </a:p>
        </p:txBody>
      </p:sp>
      <p:sp>
        <p:nvSpPr>
          <p:cNvPr id="2" name="Rectangle 1"/>
          <p:cNvSpPr/>
          <p:nvPr/>
        </p:nvSpPr>
        <p:spPr>
          <a:xfrm>
            <a:off x="292793" y="679055"/>
            <a:ext cx="62246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KS1 Reading Vipers</a:t>
            </a:r>
            <a:endParaRPr lang="en-GB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www.literacyshed.com (C) 2017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01839" y="2876204"/>
            <a:ext cx="5606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Sequence the key events in the story.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71488" y="3971925"/>
            <a:ext cx="5736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Example questions</a:t>
            </a:r>
            <a:endParaRPr lang="en-GB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01839" y="2092853"/>
            <a:ext cx="5606511" cy="67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 2" pitchFamily="18" charset="2"/>
              <a:buNone/>
            </a:pPr>
            <a:endParaRPr lang="en-GB" sz="36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3757612" y="7397172"/>
            <a:ext cx="2593339" cy="1949380"/>
            <a:chOff x="1261540" y="5520905"/>
            <a:chExt cx="5089412" cy="382564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4085" y="5943600"/>
              <a:ext cx="3756867" cy="308783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540" y="5520905"/>
              <a:ext cx="4007224" cy="3825647"/>
            </a:xfrm>
            <a:prstGeom prst="rect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71488" y="4341257"/>
            <a:ext cx="57368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GB" dirty="0" smtClean="0"/>
              <a:t>Can you number these events 1-5 in the order that they happened?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What happened after </a:t>
            </a:r>
            <a:r>
              <a:rPr lang="mr-IN" dirty="0" smtClean="0"/>
              <a:t>……</a:t>
            </a:r>
            <a:r>
              <a:rPr lang="en-GB" dirty="0" smtClean="0"/>
              <a:t>.?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What was the first thing that happened in the story?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Can you summarise in a sentence the opening/middle/end of the story?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In what order do these chapter headings come in the story?</a:t>
            </a:r>
          </a:p>
          <a:p>
            <a:pPr marL="285750" indent="-285750">
              <a:buFont typeface="Arial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64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275</TotalTime>
  <Words>531</Words>
  <Application>Microsoft Macintosh PowerPoint</Application>
  <PresentationFormat>A4 Paper (210x297 mm)</PresentationFormat>
  <Paragraphs>88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Mangal</vt:lpstr>
      <vt:lpstr>Wingdings 2</vt:lpstr>
      <vt:lpstr>HDOfficeLightV0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Smith</dc:creator>
  <cp:lastModifiedBy>Rob Smith</cp:lastModifiedBy>
  <cp:revision>29</cp:revision>
  <cp:lastPrinted>2017-08-12T12:08:00Z</cp:lastPrinted>
  <dcterms:created xsi:type="dcterms:W3CDTF">2015-12-29T20:53:34Z</dcterms:created>
  <dcterms:modified xsi:type="dcterms:W3CDTF">2017-09-08T11:57:25Z</dcterms:modified>
</cp:coreProperties>
</file>